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488" r:id="rId2"/>
    <p:sldId id="489" r:id="rId3"/>
    <p:sldId id="490" r:id="rId4"/>
    <p:sldId id="491" r:id="rId5"/>
    <p:sldId id="492" r:id="rId6"/>
    <p:sldId id="493" r:id="rId7"/>
    <p:sldId id="494" r:id="rId8"/>
    <p:sldId id="495" r:id="rId9"/>
    <p:sldId id="496" r:id="rId10"/>
    <p:sldId id="497" r:id="rId11"/>
    <p:sldId id="498" r:id="rId12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A54985F2-BB8F-4073-8694-43CA240334BE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ADC7A40A-F1A0-472E-8402-C0ED223025F4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1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343333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75" name="Shape 10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4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4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4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5600">
                <a:latin typeface="Helvetica Neue Medium"/>
                <a:ea typeface="Helvetica Neue Medium"/>
                <a:cs typeface="Helvetica Neue Medium"/>
                <a:sym typeface="Helvetica Neue Medium"/>
              </a:rPr>
              <a:t>God takes personal credit for each of Earth’s kinds of creatures. It’s God, not naturalism.</a:t>
            </a:r>
          </a:p>
        </p:txBody>
      </p:sp>
    </p:spTree>
    <p:extLst>
      <p:ext uri="{BB962C8B-B14F-4D97-AF65-F5344CB8AC3E}">
        <p14:creationId xmlns:p14="http://schemas.microsoft.com/office/powerpoint/2010/main" val="304888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4" name="Shape 10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6000"/>
              <a:t>Proverbs 6:6-7; 30:25</a:t>
            </a:r>
          </a:p>
        </p:txBody>
      </p:sp>
    </p:spTree>
    <p:extLst>
      <p:ext uri="{BB962C8B-B14F-4D97-AF65-F5344CB8AC3E}">
        <p14:creationId xmlns:p14="http://schemas.microsoft.com/office/powerpoint/2010/main" val="2594859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Shape 10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1" name="Shape 10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6000"/>
              <a:t>Proverbs 6:6-7; 30:25</a:t>
            </a:r>
          </a:p>
        </p:txBody>
      </p:sp>
    </p:spTree>
    <p:extLst>
      <p:ext uri="{BB962C8B-B14F-4D97-AF65-F5344CB8AC3E}">
        <p14:creationId xmlns:p14="http://schemas.microsoft.com/office/powerpoint/2010/main" val="749127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8" name="Shape 10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>
                <a:latin typeface="Helvetica Neue Medium"/>
                <a:ea typeface="Helvetica Neue Medium"/>
                <a:cs typeface="Helvetica Neue Medium"/>
                <a:sym typeface="Helvetica Neue Medium"/>
              </a:rPr>
              <a:t>15–25 percent</a:t>
            </a:r>
          </a:p>
          <a:p>
            <a:pPr lvl="0">
              <a:defRPr sz="1800"/>
            </a:pPr>
            <a:r>
              <a:rPr sz="6000">
                <a:latin typeface="Helvetica Neue Medium"/>
                <a:ea typeface="Helvetica Neue Medium"/>
                <a:cs typeface="Helvetica Neue Medium"/>
                <a:sym typeface="Helvetica Neue Medium"/>
              </a:rPr>
              <a:t>Ant diversity and abundance greatly expanded during the Paleogene era.</a:t>
            </a:r>
          </a:p>
        </p:txBody>
      </p:sp>
    </p:spTree>
    <p:extLst>
      <p:ext uri="{BB962C8B-B14F-4D97-AF65-F5344CB8AC3E}">
        <p14:creationId xmlns:p14="http://schemas.microsoft.com/office/powerpoint/2010/main" val="321789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Shape 11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12" name="Shape 1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4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4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4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4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r>
              <a:rPr sz="5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Advanced life can tolerate only a tiny change in solar luminosity. </a:t>
            </a:r>
            <a:r>
              <a:rPr sz="4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92445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32" name="Shape 1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r>
              <a:rPr sz="4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Rain falling upon exposed silicate acts as a catalyst.</a:t>
            </a: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36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r>
              <a:rPr sz="4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Other metal silicates react the same way.</a:t>
            </a: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36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r>
              <a:rPr sz="4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Depending on the existing life forms, life regulates the rate at which erosion forces convert silicates into sand and carbonates.</a:t>
            </a:r>
          </a:p>
        </p:txBody>
      </p:sp>
    </p:spTree>
    <p:extLst>
      <p:ext uri="{BB962C8B-B14F-4D97-AF65-F5344CB8AC3E}">
        <p14:creationId xmlns:p14="http://schemas.microsoft.com/office/powerpoint/2010/main" val="253453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R="0" algn="ctr" defTabSz="584200">
              <a:spcBef>
                <a:spcPts val="0"/>
              </a:spcBef>
              <a:buClrTx/>
              <a:buFontTx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R="0" algn="ctr" defTabSz="584200">
              <a:spcBef>
                <a:spcPts val="0"/>
              </a:spcBef>
              <a:buClrTx/>
              <a:buFontTx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70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R="0" algn="ctr" defTabSz="584200">
              <a:spcBef>
                <a:spcPts val="0"/>
              </a:spcBef>
              <a:buClrTx/>
              <a:buFontTx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R="0" algn="ctr" defTabSz="584200">
              <a:spcBef>
                <a:spcPts val="0"/>
              </a:spcBef>
              <a:buClrTx/>
              <a:buFontTx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70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R="0" algn="ctr" defTabSz="584200">
              <a:spcBef>
                <a:spcPts val="0"/>
              </a:spcBef>
              <a:buClrTx/>
              <a:buFontTx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R="0" algn="ctr" defTabSz="584200">
              <a:spcBef>
                <a:spcPts val="0"/>
              </a:spcBef>
              <a:buClrTx/>
              <a:buFontTx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2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2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2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2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787400" y="1371600"/>
            <a:ext cx="11303000" cy="3505200"/>
          </a:xfrm>
          <a:prstGeom prst="rect">
            <a:avLst/>
          </a:prstGeom>
        </p:spPr>
        <p:txBody>
          <a:bodyPr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787400" y="4864100"/>
            <a:ext cx="11303000" cy="30099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defTabSz="584200">
              <a:spcBef>
                <a:spcPts val="120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defTabSz="584200">
              <a:spcBef>
                <a:spcPts val="120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4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4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4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numCol="2" spcCol="571500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787400" y="8013700"/>
            <a:ext cx="11430000" cy="15621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defTabSz="58420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0" defTabSz="58420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defTabSz="584200">
              <a:spcBef>
                <a:spcPts val="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defTabSz="584200">
              <a:spcBef>
                <a:spcPts val="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87400" y="1384300"/>
            <a:ext cx="5143500" cy="3505200"/>
          </a:xfrm>
          <a:prstGeom prst="rect">
            <a:avLst/>
          </a:prstGeom>
        </p:spPr>
        <p:txBody>
          <a:bodyPr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87400" y="4876800"/>
            <a:ext cx="5143500" cy="30099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defTabSz="584200">
              <a:spcBef>
                <a:spcPts val="120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defTabSz="584200">
              <a:spcBef>
                <a:spcPts val="120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70739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reb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 u="none">
                <a:solidFill>
                  <a:srgbClr val="000000"/>
                </a:solidFill>
                <a:uFillTx/>
              </a:defRPr>
            </a:pPr>
            <a:r>
              <a:rPr sz="6800" i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4pPr marL="2401243" indent="-334408">
              <a:spcBef>
                <a:spcPts val="1500"/>
              </a:spcBef>
              <a:defRPr sz="6000"/>
            </a:lvl4pPr>
            <a:lvl5pPr marL="3070062" indent="-334410">
              <a:spcBef>
                <a:spcPts val="1500"/>
              </a:spcBef>
              <a:defRPr sz="6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927100" y="292100"/>
            <a:ext cx="11150600" cy="24511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defTabSz="584200">
              <a:defRPr sz="78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927100" y="2781300"/>
            <a:ext cx="11150600" cy="60833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749300" marR="0" indent="-533400" defTabSz="584200">
              <a:spcBef>
                <a:spcPts val="3700"/>
              </a:spcBef>
              <a:buClrTx/>
              <a:buSzPct val="171000"/>
              <a:buFontTx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041400" marR="0" indent="-533400" defTabSz="584200">
              <a:spcBef>
                <a:spcPts val="3700"/>
              </a:spcBef>
              <a:buClrTx/>
              <a:buSzPct val="171000"/>
              <a:buFontTx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333500" marR="0" indent="-533400" defTabSz="584200">
              <a:spcBef>
                <a:spcPts val="3700"/>
              </a:spcBef>
              <a:buClrTx/>
              <a:buSzPct val="171000"/>
              <a:buFontTx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638300" marR="0" indent="-533400" defTabSz="584200">
              <a:spcBef>
                <a:spcPts val="3700"/>
              </a:spcBef>
              <a:buClrTx/>
              <a:buSzPct val="171000"/>
              <a:buFontTx/>
              <a:buChar char="•"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1930400" marR="0" indent="-533400" defTabSz="584200">
              <a:spcBef>
                <a:spcPts val="3700"/>
              </a:spcBef>
              <a:buClrTx/>
              <a:buSzPct val="171000"/>
              <a:buFontTx/>
              <a:buChar char="•"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48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48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48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295400" y="1079500"/>
            <a:ext cx="10617200" cy="76962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marL="59450" marR="59450" lvl="0" defTabSz="133350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46100" y="0"/>
            <a:ext cx="12026900" cy="184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pPr lvl="0">
              <a:defRPr sz="1800" i="0" u="none">
                <a:solidFill>
                  <a:srgbClr val="000000"/>
                </a:solidFill>
                <a:uFillTx/>
              </a:defRPr>
            </a:pPr>
            <a:r>
              <a:rPr sz="6800" i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46100" y="2057400"/>
            <a:ext cx="11925300" cy="769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>
              <a:buChar char="–"/>
            </a:lvl2pPr>
            <a:lvl4pPr marL="2401243" indent="-334408">
              <a:spcBef>
                <a:spcPts val="1500"/>
              </a:spcBef>
              <a:defRPr sz="6000"/>
            </a:lvl4pPr>
            <a:lvl5pPr marL="3070062" indent="-334410">
              <a:spcBef>
                <a:spcPts val="1500"/>
              </a:spcBef>
              <a:defRPr sz="6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192595" y="9139395"/>
            <a:ext cx="481584" cy="48449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 defTabSz="66040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80" r:id="rId31"/>
    <p:sldLayoutId id="2147483686" r:id="rId32"/>
    <p:sldLayoutId id="2147483699" r:id="rId33"/>
  </p:sldLayoutIdLst>
  <p:transition spd="med"/>
  <p:txStyles>
    <p:titleStyle>
      <a:lvl1pPr marL="60379" marR="60379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1pPr>
      <a:lvl2pPr marL="60379" marR="60379" indent="2286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2pPr>
      <a:lvl3pPr marL="60379" marR="60379" indent="4572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3pPr>
      <a:lvl4pPr marL="60379" marR="60379" indent="6858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4pPr>
      <a:lvl5pPr marL="60379" marR="60379" indent="9144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5pPr>
      <a:lvl6pPr marL="60379" marR="60379" indent="11430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6pPr>
      <a:lvl7pPr marL="60379" marR="60379" indent="13716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7pPr>
      <a:lvl8pPr marL="60379" marR="60379" indent="16002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8pPr>
      <a:lvl9pPr marL="60379" marR="60379" indent="18288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84175" marR="60379" indent="-342900" defTabSz="1333500">
        <a:spcBef>
          <a:spcPts val="1300"/>
        </a:spcBef>
        <a:buClr>
          <a:srgbClr val="FFFFFF"/>
        </a:buClr>
        <a:buSzPct val="100000"/>
        <a:buFont typeface="Arial"/>
        <a:buChar char="•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1pPr>
      <a:lvl2pPr marL="784225" marR="60379" indent="-285750" defTabSz="1333500">
        <a:spcBef>
          <a:spcPts val="1300"/>
        </a:spcBef>
        <a:buClr>
          <a:srgbClr val="FFFFFF"/>
        </a:buClr>
        <a:buSzPct val="100000"/>
        <a:buFont typeface="Arial"/>
        <a:buChar char="•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2pPr>
      <a:lvl3pPr marL="1184275" marR="60379" indent="-228600" defTabSz="1333500">
        <a:spcBef>
          <a:spcPts val="1300"/>
        </a:spcBef>
        <a:buClr>
          <a:srgbClr val="FFFFFF"/>
        </a:buClr>
        <a:buSzPct val="100000"/>
        <a:buFont typeface="Arial"/>
        <a:buChar char="•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3pPr>
      <a:lvl4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4pPr>
      <a:lvl5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5pPr>
      <a:lvl6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6pPr>
      <a:lvl7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7pPr>
      <a:lvl8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8pPr>
      <a:lvl9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indent="2286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indent="4572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indent="6858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indent="9144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indent="11430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indent="13716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indent="16002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indent="18288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1280px-Wildebeest_on_Serengeti_Plains_-_Stefan_Swanepoel_-filtered.png"/>
          <p:cNvPicPr/>
          <p:nvPr/>
        </p:nvPicPr>
        <p:blipFill rotWithShape="1">
          <a:blip r:embed="rId3">
            <a:alphaModFix amt="64999"/>
            <a:extLst/>
          </a:blip>
          <a:srcRect l="5753" r="5925"/>
          <a:stretch/>
        </p:blipFill>
        <p:spPr>
          <a:xfrm>
            <a:off x="-10758" y="-77019"/>
            <a:ext cx="13005996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2" name="Shape 1072"/>
          <p:cNvSpPr/>
          <p:nvPr/>
        </p:nvSpPr>
        <p:spPr>
          <a:xfrm>
            <a:off x="9928474" y="9215120"/>
            <a:ext cx="38354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marL="342900" indent="-342900" algn="ctr" defTabSz="584200">
              <a:defRPr sz="1600">
                <a:solidFill>
                  <a:srgbClr val="D6D6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D6D6D6"/>
                </a:solidFill>
              </a:rPr>
              <a:t>Stefan Swanepoel</a:t>
            </a:r>
            <a:endParaRPr sz="22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073" name="Shape 1073"/>
          <p:cNvSpPr/>
          <p:nvPr/>
        </p:nvSpPr>
        <p:spPr>
          <a:xfrm>
            <a:off x="1651000" y="3131393"/>
            <a:ext cx="10312400" cy="263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60379" marR="60379" lvl="0" defTabSz="1333500">
              <a:buClr>
                <a:srgbClr val="FFFFFF"/>
              </a:buClr>
              <a:buFont typeface="Arial"/>
              <a:defRPr sz="1800"/>
            </a:pPr>
            <a:r>
              <a:rPr sz="5400" b="1">
                <a:solidFill>
                  <a:srgbClr val="FFFC41"/>
                </a:solidFill>
                <a:effectLst>
                  <a:outerShdw blurRad="12700" dist="762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C41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He did not create it [Earth] to be empty; but formed it to be inhabited.                 </a:t>
            </a:r>
            <a:r>
              <a:rPr sz="4200" b="1">
                <a:solidFill>
                  <a:srgbClr val="FFFFFF"/>
                </a:solidFill>
                <a:effectLst>
                  <a:outerShdw blurRad="12700" dist="762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Isaiah 45:18</a:t>
            </a:r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P1020918-filte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5" name="Shape 1135"/>
          <p:cNvSpPr/>
          <p:nvPr/>
        </p:nvSpPr>
        <p:spPr>
          <a:xfrm>
            <a:off x="11365619" y="9163050"/>
            <a:ext cx="1329411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ctr" defTabSz="584200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Hugh Ross</a:t>
            </a:r>
            <a:endParaRPr sz="2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asted-image.png"/>
          <p:cNvPicPr/>
          <p:nvPr/>
        </p:nvPicPr>
        <p:blipFill rotWithShape="1">
          <a:blip r:embed="rId2">
            <a:extLst/>
          </a:blip>
          <a:srcRect l="5555" r="5621"/>
          <a:stretch/>
        </p:blipFill>
        <p:spPr>
          <a:xfrm>
            <a:off x="0" y="0"/>
            <a:ext cx="1299523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6638">
            <a:off x="2808348" y="-2854254"/>
            <a:ext cx="7388104" cy="13071470"/>
          </a:xfrm>
          <a:prstGeom prst="rect">
            <a:avLst/>
          </a:prstGeom>
          <a:ln w="12700">
            <a:miter lim="400000"/>
          </a:ln>
        </p:spPr>
      </p:pic>
      <p:sp>
        <p:nvSpPr>
          <p:cNvPr id="1080" name="Shape 1080"/>
          <p:cNvSpPr/>
          <p:nvPr/>
        </p:nvSpPr>
        <p:spPr>
          <a:xfrm>
            <a:off x="-29320" y="7353399"/>
            <a:ext cx="13063440" cy="2427487"/>
          </a:xfrm>
          <a:prstGeom prst="rect">
            <a:avLst/>
          </a:prstGeom>
          <a:solidFill>
            <a:srgbClr val="FFFFFF">
              <a:alpha val="9838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081" name="Shape 1081"/>
          <p:cNvSpPr/>
          <p:nvPr/>
        </p:nvSpPr>
        <p:spPr>
          <a:xfrm>
            <a:off x="1346199" y="2753227"/>
            <a:ext cx="10312401" cy="603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marL="60379" marR="60379" defTabSz="1333500">
              <a:buClr>
                <a:srgbClr val="FFFFFF"/>
              </a:buClr>
              <a:buFont typeface="Arial"/>
              <a:defRPr sz="5400">
                <a:uFill>
                  <a:solidFill>
                    <a:srgbClr val="FFFC41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uFillTx/>
              </a:defRPr>
            </a:pPr>
            <a:r>
              <a:rPr sz="5400" dirty="0">
                <a:uFill>
                  <a:solidFill>
                    <a:srgbClr val="FFFC41"/>
                  </a:solidFill>
                </a:uFill>
              </a:rPr>
              <a:t>Go to the ant, you sluggard; consider its ways and be wise!</a:t>
            </a:r>
          </a:p>
        </p:txBody>
      </p:sp>
      <p:sp>
        <p:nvSpPr>
          <p:cNvPr id="1082" name="Shape 1082"/>
          <p:cNvSpPr/>
          <p:nvPr/>
        </p:nvSpPr>
        <p:spPr>
          <a:xfrm>
            <a:off x="6305500" y="47371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6638">
            <a:off x="2808348" y="-2854254"/>
            <a:ext cx="7388104" cy="13071470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Shape 1087"/>
          <p:cNvSpPr/>
          <p:nvPr/>
        </p:nvSpPr>
        <p:spPr>
          <a:xfrm>
            <a:off x="-29320" y="7353399"/>
            <a:ext cx="13063440" cy="2427487"/>
          </a:xfrm>
          <a:prstGeom prst="rect">
            <a:avLst/>
          </a:prstGeom>
          <a:solidFill>
            <a:srgbClr val="FFFFFF">
              <a:alpha val="9838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088" name="Shape 1088"/>
          <p:cNvSpPr/>
          <p:nvPr/>
        </p:nvSpPr>
        <p:spPr>
          <a:xfrm>
            <a:off x="964603" y="6233373"/>
            <a:ext cx="11448775" cy="348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marL="60379" marR="60379" defTabSz="1333500">
              <a:buClr>
                <a:srgbClr val="FFFFFF"/>
              </a:buClr>
              <a:buFont typeface="Arial"/>
              <a:defRPr sz="5400">
                <a:uFill>
                  <a:solidFill>
                    <a:srgbClr val="FFFC41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uFillTx/>
              </a:defRPr>
            </a:pPr>
            <a:r>
              <a:rPr sz="5400">
                <a:uFill>
                  <a:solidFill>
                    <a:srgbClr val="FFFC41"/>
                  </a:solidFill>
                </a:uFill>
              </a:rPr>
              <a:t>It has no commander; no overseer or ruler, yet it stores its provisions in summer and gathers its food at harvest.</a:t>
            </a:r>
          </a:p>
        </p:txBody>
      </p:sp>
      <p:sp>
        <p:nvSpPr>
          <p:cNvPr id="1089" name="Shape 1089"/>
          <p:cNvSpPr/>
          <p:nvPr/>
        </p:nvSpPr>
        <p:spPr>
          <a:xfrm>
            <a:off x="6305500" y="47371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6638">
            <a:off x="2808348" y="-2854254"/>
            <a:ext cx="7388104" cy="13071470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Shape 1094"/>
          <p:cNvSpPr/>
          <p:nvPr/>
        </p:nvSpPr>
        <p:spPr>
          <a:xfrm>
            <a:off x="-29320" y="7353399"/>
            <a:ext cx="13063440" cy="2427487"/>
          </a:xfrm>
          <a:prstGeom prst="rect">
            <a:avLst/>
          </a:prstGeom>
          <a:solidFill>
            <a:srgbClr val="FFFFFF">
              <a:alpha val="9838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095" name="Shape 1095"/>
          <p:cNvSpPr/>
          <p:nvPr/>
        </p:nvSpPr>
        <p:spPr>
          <a:xfrm>
            <a:off x="1346200" y="2753227"/>
            <a:ext cx="10312400" cy="603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marL="60379" marR="60379" defTabSz="1333500">
              <a:buClr>
                <a:srgbClr val="FFFFFF"/>
              </a:buClr>
              <a:buFont typeface="Arial"/>
              <a:defRPr sz="5400">
                <a:uFill>
                  <a:solidFill>
                    <a:srgbClr val="FFFC41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uFillTx/>
              </a:defRPr>
            </a:pPr>
            <a:r>
              <a:rPr sz="5400">
                <a:uFill>
                  <a:solidFill>
                    <a:srgbClr val="FFFC41"/>
                  </a:solidFill>
                </a:uFill>
              </a:rPr>
              <a:t>How much of the land animal biomass do ants comprise?</a:t>
            </a:r>
          </a:p>
        </p:txBody>
      </p:sp>
      <p:sp>
        <p:nvSpPr>
          <p:cNvPr id="1096" name="Shape 1096"/>
          <p:cNvSpPr/>
          <p:nvPr/>
        </p:nvSpPr>
        <p:spPr>
          <a:xfrm>
            <a:off x="6305500" y="47371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100_0201_1-filte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98500" y="-2095500"/>
            <a:ext cx="13868400" cy="2080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Shape 1103"/>
          <p:cNvSpPr/>
          <p:nvPr/>
        </p:nvSpPr>
        <p:spPr>
          <a:xfrm>
            <a:off x="1638300" y="2387600"/>
            <a:ext cx="1955800" cy="474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pPr marL="60379" marR="60379" lvl="0" defTabSz="1333500">
              <a:lnSpc>
                <a:spcPct val="110000"/>
              </a:lnSpc>
              <a:buClr>
                <a:srgbClr val="FFFFFF"/>
              </a:buClr>
              <a:buFont typeface="Arial"/>
              <a:defRPr sz="1800"/>
            </a:pP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100%</a:t>
            </a:r>
            <a:b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/>
            </a:r>
            <a:b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90%</a:t>
            </a:r>
            <a:b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/>
            </a:r>
            <a:b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80%</a:t>
            </a:r>
          </a:p>
        </p:txBody>
      </p:sp>
      <p:sp>
        <p:nvSpPr>
          <p:cNvPr id="1104" name="Shape 1104"/>
          <p:cNvSpPr/>
          <p:nvPr/>
        </p:nvSpPr>
        <p:spPr>
          <a:xfrm>
            <a:off x="2933700" y="6794500"/>
            <a:ext cx="8623300" cy="15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60379" marR="60379" lvl="0" defTabSz="1333500">
              <a:lnSpc>
                <a:spcPct val="90000"/>
              </a:lnSpc>
              <a:buClr>
                <a:srgbClr val="000000"/>
              </a:buClr>
              <a:buFont typeface="Arial"/>
              <a:defRPr sz="1800"/>
            </a:pPr>
            <a:r>
              <a:rPr sz="2000">
                <a:solidFill>
                  <a:srgbClr val="FFFC41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60379" marR="60379" lvl="0" defTabSz="1333500">
              <a:lnSpc>
                <a:spcPct val="90000"/>
              </a:lnSpc>
              <a:buClr>
                <a:srgbClr val="000000"/>
              </a:buClr>
              <a:buFont typeface="Arial"/>
              <a:defRPr sz="1800"/>
            </a:pP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48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Sun’s age (billions of years)</a:t>
            </a:r>
            <a:endParaRPr sz="5000">
              <a:solidFill>
                <a:srgbClr val="FFFC41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60379" marR="60379" lvl="0" defTabSz="1333500">
              <a:buClr>
                <a:srgbClr val="000000"/>
              </a:buClr>
              <a:buFont typeface="Arial Narrow"/>
              <a:defRPr sz="1800"/>
            </a:pPr>
            <a:r>
              <a:rPr sz="2000">
                <a:solidFill>
                  <a:srgbClr val="FFFC41"/>
                </a:solidFill>
                <a:uFill>
                  <a:solidFill/>
                </a:uFill>
                <a:latin typeface="Arial Narrow"/>
                <a:ea typeface="Arial Narrow"/>
                <a:cs typeface="Arial Narrow"/>
                <a:sym typeface="Arial Narrow"/>
              </a:rPr>
              <a:t>                 </a:t>
            </a:r>
          </a:p>
        </p:txBody>
      </p:sp>
      <p:sp>
        <p:nvSpPr>
          <p:cNvPr id="1105" name="Shape 1105"/>
          <p:cNvSpPr/>
          <p:nvPr/>
        </p:nvSpPr>
        <p:spPr>
          <a:xfrm flipH="1" flipV="1">
            <a:off x="3208866" y="3103033"/>
            <a:ext cx="8468" cy="3738034"/>
          </a:xfrm>
          <a:prstGeom prst="line">
            <a:avLst/>
          </a:prstGeom>
          <a:ln w="38100">
            <a:solidFill>
              <a:srgbClr val="FFFC41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06" name="Shape 1106"/>
          <p:cNvSpPr/>
          <p:nvPr/>
        </p:nvSpPr>
        <p:spPr>
          <a:xfrm flipV="1">
            <a:off x="3200400" y="6836833"/>
            <a:ext cx="7416800" cy="8467"/>
          </a:xfrm>
          <a:prstGeom prst="line">
            <a:avLst/>
          </a:prstGeom>
          <a:ln w="38100">
            <a:solidFill>
              <a:srgbClr val="FFFC41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07" name="Shape 1107"/>
          <p:cNvSpPr/>
          <p:nvPr/>
        </p:nvSpPr>
        <p:spPr>
          <a:xfrm>
            <a:off x="10693599" y="9276926"/>
            <a:ext cx="29337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marL="368300" indent="-368300" algn="ctr" defTabSz="622300">
              <a:defRPr sz="18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0C0C0"/>
                </a:solidFill>
              </a:rPr>
              <a:t>Hugh Ross</a:t>
            </a:r>
            <a:endParaRPr sz="2400">
              <a:solidFill>
                <a:srgbClr val="C0C0C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08" name="Shape 1108"/>
          <p:cNvSpPr/>
          <p:nvPr/>
        </p:nvSpPr>
        <p:spPr>
          <a:xfrm flipH="1">
            <a:off x="8829040" y="3434079"/>
            <a:ext cx="7620" cy="3655062"/>
          </a:xfrm>
          <a:prstGeom prst="line">
            <a:avLst/>
          </a:prstGeom>
          <a:ln w="50800">
            <a:solidFill>
              <a:srgbClr val="CAF0F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09" name="Shape 1109"/>
          <p:cNvSpPr/>
          <p:nvPr/>
        </p:nvSpPr>
        <p:spPr>
          <a:xfrm rot="17417">
            <a:off x="3244361" y="-1907747"/>
            <a:ext cx="7581901" cy="8051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0826" extrusionOk="0">
                <a:moveTo>
                  <a:pt x="47" y="17949"/>
                </a:moveTo>
                <a:cubicBezTo>
                  <a:pt x="119" y="17432"/>
                  <a:pt x="-92" y="18103"/>
                  <a:pt x="50" y="17944"/>
                </a:cubicBezTo>
                <a:cubicBezTo>
                  <a:pt x="193" y="17785"/>
                  <a:pt x="-49" y="-696"/>
                  <a:pt x="283" y="20"/>
                </a:cubicBezTo>
                <a:cubicBezTo>
                  <a:pt x="615" y="737"/>
                  <a:pt x="2438" y="18097"/>
                  <a:pt x="3055" y="19013"/>
                </a:cubicBezTo>
                <a:cubicBezTo>
                  <a:pt x="3672" y="19928"/>
                  <a:pt x="4491" y="20665"/>
                  <a:pt x="5392" y="20785"/>
                </a:cubicBezTo>
                <a:cubicBezTo>
                  <a:pt x="6294" y="20904"/>
                  <a:pt x="7761" y="20775"/>
                  <a:pt x="8900" y="20297"/>
                </a:cubicBezTo>
                <a:cubicBezTo>
                  <a:pt x="10039" y="19819"/>
                  <a:pt x="11329" y="19203"/>
                  <a:pt x="12468" y="18367"/>
                </a:cubicBezTo>
                <a:cubicBezTo>
                  <a:pt x="13607" y="17532"/>
                  <a:pt x="15675" y="15776"/>
                  <a:pt x="16624" y="14741"/>
                </a:cubicBezTo>
                <a:cubicBezTo>
                  <a:pt x="17573" y="13707"/>
                  <a:pt x="20701" y="10410"/>
                  <a:pt x="21508" y="9256"/>
                </a:cubicBezTo>
              </a:path>
            </a:pathLst>
          </a:custGeom>
          <a:ln w="88900">
            <a:solidFill>
              <a:srgbClr val="FF5400"/>
            </a:solidFill>
            <a:round/>
          </a:ln>
        </p:spPr>
        <p:txBody>
          <a:bodyPr lIns="0" tIns="0" rIns="0" bIns="0" anchor="ctr"/>
          <a:lstStyle/>
          <a:p>
            <a:pPr marL="59450" marR="59450" lvl="0" defTabSz="133350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10" name="Shape 1110"/>
          <p:cNvSpPr/>
          <p:nvPr/>
        </p:nvSpPr>
        <p:spPr>
          <a:xfrm>
            <a:off x="1612900" y="1765300"/>
            <a:ext cx="101854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561993" marR="60379" indent="-501613" algn="ctr" defTabSz="1333500">
              <a:lnSpc>
                <a:spcPct val="90000"/>
              </a:lnSpc>
              <a:spcBef>
                <a:spcPts val="2200"/>
              </a:spcBef>
              <a:buClr>
                <a:srgbClr val="FFFFFF"/>
              </a:buClr>
              <a:buFont typeface="Arial"/>
              <a:defRPr sz="7500" b="1">
                <a:solidFill>
                  <a:srgbClr val="FFFC41"/>
                </a:solidFill>
                <a:effectLst>
                  <a:outerShdw dist="101600" dir="2700000" rotWithShape="0">
                    <a:srgbClr val="000000">
                      <a:alpha val="98551"/>
                    </a:srgbClr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7500" b="1" dirty="0">
                <a:solidFill>
                  <a:srgbClr val="FFFC41"/>
                </a:solidFill>
                <a:effectLst>
                  <a:outerShdw dist="101600" dir="2700000" rotWithShape="0">
                    <a:srgbClr val="000000">
                      <a:alpha val="98551"/>
                    </a:srgbClr>
                  </a:outerShdw>
                </a:effectLst>
                <a:uFill>
                  <a:solidFill/>
                </a:uFill>
              </a:rPr>
              <a:t>Solar Luminosity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P1020918-filte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5" name="Shape 1115"/>
          <p:cNvSpPr/>
          <p:nvPr/>
        </p:nvSpPr>
        <p:spPr>
          <a:xfrm>
            <a:off x="11365619" y="9163050"/>
            <a:ext cx="1329411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ctr" defTabSz="584200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Hugh Ross</a:t>
            </a:r>
            <a:endParaRPr sz="2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16" name="Shape 1116"/>
          <p:cNvSpPr/>
          <p:nvPr/>
        </p:nvSpPr>
        <p:spPr>
          <a:xfrm>
            <a:off x="2247900" y="5911850"/>
            <a:ext cx="85090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1993" marR="60379" lvl="0" indent="-501613" defTabSz="1333500">
              <a:lnSpc>
                <a:spcPct val="110000"/>
              </a:lnSpc>
              <a:spcBef>
                <a:spcPts val="3300"/>
              </a:spcBef>
              <a:buClr>
                <a:srgbClr val="FFFFFF"/>
              </a:buClr>
              <a:buFont typeface="Arial"/>
              <a:defRPr sz="1800"/>
            </a:pPr>
            <a:r>
              <a:rPr sz="4800">
                <a:solidFill>
                  <a:srgbClr val="FFFFFF"/>
                </a:solidFill>
                <a:effectLst>
                  <a:outerShdw dist="47296" dir="2700000" rotWithShape="0">
                    <a:srgbClr val="000000">
                      <a:alpha val="96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sz="5000">
                <a:solidFill>
                  <a:srgbClr val="FFFFFF"/>
                </a:solidFill>
                <a:effectLst>
                  <a:outerShdw dist="762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erosion of silicates</a:t>
            </a:r>
          </a:p>
        </p:txBody>
      </p:sp>
      <p:sp>
        <p:nvSpPr>
          <p:cNvPr id="1117" name="Shape 1117"/>
          <p:cNvSpPr/>
          <p:nvPr/>
        </p:nvSpPr>
        <p:spPr>
          <a:xfrm>
            <a:off x="6432500" y="48641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sp>
        <p:nvSpPr>
          <p:cNvPr id="1118" name="Shape 1118"/>
          <p:cNvSpPr/>
          <p:nvPr/>
        </p:nvSpPr>
        <p:spPr>
          <a:xfrm>
            <a:off x="6559500" y="49911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sp>
        <p:nvSpPr>
          <p:cNvPr id="1119" name="Shape 1119"/>
          <p:cNvSpPr/>
          <p:nvPr/>
        </p:nvSpPr>
        <p:spPr>
          <a:xfrm>
            <a:off x="6686500" y="51181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P1010289_2_2.jpg"/>
          <p:cNvPicPr/>
          <p:nvPr/>
        </p:nvPicPr>
        <p:blipFill>
          <a:blip r:embed="rId3">
            <a:alphaModFix amt="64999"/>
            <a:extLst/>
          </a:blip>
          <a:stretch>
            <a:fillRect/>
          </a:stretch>
        </p:blipFill>
        <p:spPr>
          <a:xfrm>
            <a:off x="-335933" y="-13496"/>
            <a:ext cx="13359166" cy="9780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Shape 1122"/>
          <p:cNvSpPr/>
          <p:nvPr/>
        </p:nvSpPr>
        <p:spPr>
          <a:xfrm>
            <a:off x="673100" y="2253653"/>
            <a:ext cx="11645900" cy="852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1993" marR="60379" lvl="0" indent="-501613" defTabSz="1333500">
              <a:lnSpc>
                <a:spcPct val="110000"/>
              </a:lnSpc>
              <a:spcBef>
                <a:spcPts val="3300"/>
              </a:spcBef>
              <a:buClr>
                <a:srgbClr val="FFFFFF"/>
              </a:buClr>
              <a:buFont typeface="Arial"/>
              <a:defRPr sz="1800"/>
            </a:pPr>
            <a:r>
              <a:rPr sz="4800" dirty="0">
                <a:solidFill>
                  <a:srgbClr val="FFFF00"/>
                </a:solidFill>
                <a:effectLst>
                  <a:outerShdw dist="47296" dir="2700000" rotWithShape="0">
                    <a:srgbClr val="000000">
                      <a:alpha val="96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CaSiO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+ 2CO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H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O      Ca</a:t>
            </a:r>
            <a:r>
              <a:rPr sz="4000" baseline="31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++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+ 2HCO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SiO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sp>
        <p:nvSpPr>
          <p:cNvPr id="1123" name="Shape 1123"/>
          <p:cNvSpPr/>
          <p:nvPr/>
        </p:nvSpPr>
        <p:spPr>
          <a:xfrm>
            <a:off x="673100" y="3244254"/>
            <a:ext cx="11645900" cy="852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1993" marR="60379" lvl="0" indent="-501613" defTabSz="1333500">
              <a:lnSpc>
                <a:spcPct val="110000"/>
              </a:lnSpc>
              <a:spcBef>
                <a:spcPts val="3300"/>
              </a:spcBef>
              <a:buClr>
                <a:srgbClr val="FFFFFF"/>
              </a:buClr>
              <a:buFont typeface="Arial"/>
              <a:defRPr sz="1800"/>
            </a:pPr>
            <a:r>
              <a:rPr sz="4800" dirty="0">
                <a:solidFill>
                  <a:srgbClr val="FFFF00"/>
                </a:solidFill>
                <a:effectLst>
                  <a:outerShdw dist="47296" dir="2700000" rotWithShape="0">
                    <a:srgbClr val="000000">
                      <a:alpha val="96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Ca</a:t>
            </a:r>
            <a:r>
              <a:rPr sz="4000" baseline="31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++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+ 2HCO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   CaCO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CO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H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40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sz="40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124" name="Shape 1124"/>
          <p:cNvSpPr/>
          <p:nvPr/>
        </p:nvSpPr>
        <p:spPr>
          <a:xfrm flipH="1" flipV="1">
            <a:off x="6413500" y="2781300"/>
            <a:ext cx="635000" cy="127"/>
          </a:xfrm>
          <a:prstGeom prst="line">
            <a:avLst/>
          </a:prstGeom>
          <a:ln w="50800">
            <a:solidFill>
              <a:srgbClr val="53D5FD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25" name="Shape 1125"/>
          <p:cNvSpPr/>
          <p:nvPr/>
        </p:nvSpPr>
        <p:spPr>
          <a:xfrm flipH="1" flipV="1">
            <a:off x="4648200" y="3784600"/>
            <a:ext cx="635000" cy="127"/>
          </a:xfrm>
          <a:prstGeom prst="line">
            <a:avLst/>
          </a:prstGeom>
          <a:ln w="50800">
            <a:solidFill>
              <a:srgbClr val="53D5FD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26" name="Shape 1126"/>
          <p:cNvSpPr/>
          <p:nvPr/>
        </p:nvSpPr>
        <p:spPr>
          <a:xfrm>
            <a:off x="673100" y="6152553"/>
            <a:ext cx="11645900" cy="852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1993" marR="60379" lvl="0" indent="-501613" defTabSz="1333500">
              <a:lnSpc>
                <a:spcPct val="110000"/>
              </a:lnSpc>
              <a:spcBef>
                <a:spcPts val="3300"/>
              </a:spcBef>
              <a:buClr>
                <a:srgbClr val="FFFFFF"/>
              </a:buClr>
              <a:buFont typeface="Arial"/>
              <a:defRPr sz="1800"/>
            </a:pPr>
            <a:r>
              <a:rPr sz="4800">
                <a:solidFill>
                  <a:srgbClr val="FFFF00"/>
                </a:solidFill>
                <a:effectLst>
                  <a:outerShdw dist="47296" dir="2700000" rotWithShape="0">
                    <a:srgbClr val="000000">
                      <a:alpha val="96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sz="480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CaSiO</a:t>
            </a:r>
            <a:r>
              <a:rPr sz="4800" baseline="-5999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480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CO</a:t>
            </a:r>
            <a:r>
              <a:rPr sz="4800" baseline="-5999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480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     CaCO</a:t>
            </a:r>
            <a:r>
              <a:rPr sz="4800" baseline="-5999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480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SiO</a:t>
            </a:r>
            <a:r>
              <a:rPr sz="4800" baseline="-5999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sp>
        <p:nvSpPr>
          <p:cNvPr id="1127" name="Shape 1127"/>
          <p:cNvSpPr/>
          <p:nvPr/>
        </p:nvSpPr>
        <p:spPr>
          <a:xfrm flipH="1" flipV="1">
            <a:off x="5372100" y="6578600"/>
            <a:ext cx="800100" cy="127"/>
          </a:xfrm>
          <a:prstGeom prst="line">
            <a:avLst/>
          </a:prstGeom>
          <a:ln w="63500">
            <a:solidFill>
              <a:srgbClr val="53D5FD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685800" y="5286041"/>
            <a:ext cx="4546600" cy="88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1993" marR="60379" lvl="0" indent="-501613" defTabSz="1333500">
              <a:lnSpc>
                <a:spcPct val="110000"/>
              </a:lnSpc>
              <a:spcBef>
                <a:spcPts val="3300"/>
              </a:spcBef>
              <a:buClr>
                <a:srgbClr val="FFFFFF"/>
              </a:buClr>
              <a:buFont typeface="Arial"/>
              <a:defRPr sz="1800"/>
            </a:pPr>
            <a:r>
              <a:rPr sz="4800" dirty="0">
                <a:solidFill>
                  <a:srgbClr val="FFFFFF"/>
                </a:solidFill>
                <a:effectLst>
                  <a:outerShdw dist="47296" dir="2700000" rotWithShape="0">
                    <a:srgbClr val="000000">
                      <a:alpha val="96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5000" dirty="0" smtClean="0">
                <a:solidFill>
                  <a:srgbClr val="FFFFFF"/>
                </a:solidFill>
                <a:effectLst>
                  <a:outerShdw dist="762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sz="5000" dirty="0" smtClean="0">
                <a:solidFill>
                  <a:srgbClr val="FFFFFF"/>
                </a:solidFill>
                <a:effectLst>
                  <a:outerShdw dist="762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et </a:t>
            </a:r>
            <a:r>
              <a:rPr sz="5000" dirty="0">
                <a:solidFill>
                  <a:srgbClr val="FFFFFF"/>
                </a:solidFill>
                <a:effectLst>
                  <a:outerShdw dist="762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reaction:</a:t>
            </a:r>
          </a:p>
        </p:txBody>
      </p:sp>
      <p:sp>
        <p:nvSpPr>
          <p:cNvPr id="1129" name="Shape 1129"/>
          <p:cNvSpPr/>
          <p:nvPr/>
        </p:nvSpPr>
        <p:spPr>
          <a:xfrm>
            <a:off x="11365619" y="9163050"/>
            <a:ext cx="1329411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ctr" defTabSz="584200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Hugh Ross</a:t>
            </a:r>
            <a:endParaRPr sz="2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30" name="Shape 1130"/>
          <p:cNvSpPr/>
          <p:nvPr/>
        </p:nvSpPr>
        <p:spPr>
          <a:xfrm>
            <a:off x="679450" y="7359053"/>
            <a:ext cx="11645901" cy="852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1993" marR="60379" lvl="0" indent="-501613" defTabSz="1333500">
              <a:lnSpc>
                <a:spcPct val="110000"/>
              </a:lnSpc>
              <a:spcBef>
                <a:spcPts val="3300"/>
              </a:spcBef>
              <a:buClr>
                <a:srgbClr val="FFFFFF"/>
              </a:buClr>
              <a:buFont typeface="Arial"/>
              <a:defRPr sz="1800"/>
            </a:pPr>
            <a:r>
              <a:rPr sz="4800" dirty="0">
                <a:solidFill>
                  <a:srgbClr val="FFFF00"/>
                </a:solidFill>
                <a:effectLst>
                  <a:outerShdw dist="47296" dir="2700000" rotWithShape="0">
                    <a:srgbClr val="000000">
                      <a:alpha val="96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Mg</a:t>
            </a:r>
            <a:r>
              <a:rPr sz="48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SiO</a:t>
            </a:r>
            <a:r>
              <a:rPr sz="48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48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CO</a:t>
            </a:r>
            <a:r>
              <a:rPr sz="48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48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       MgCO</a:t>
            </a:r>
            <a:r>
              <a:rPr sz="48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4800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+ SiO</a:t>
            </a:r>
            <a:r>
              <a:rPr sz="4800" baseline="-5999" dirty="0">
                <a:solidFill>
                  <a:srgbClr val="FFFF00"/>
                </a:solidFill>
                <a:effectLst>
                  <a:outerShdw dist="63500" dir="2700000" rotWithShape="0">
                    <a:srgbClr val="000000">
                      <a:alpha val="99551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</p:spTree>
  </p:cSld>
  <p:clrMapOvr>
    <a:masterClrMapping/>
  </p:clrMapOvr>
  <p:transition spd="slow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238</Words>
  <Application>Microsoft Office PowerPoint</Application>
  <PresentationFormat>Custom</PresentationFormat>
  <Paragraphs>38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Narrow</vt:lpstr>
      <vt:lpstr>Gill Sans</vt:lpstr>
      <vt:lpstr>Helvetica</vt:lpstr>
      <vt:lpstr>Helvetica Neue</vt:lpstr>
      <vt:lpstr>Helvetica Neue Light</vt:lpstr>
      <vt:lpstr>Helvetica Neue Medium</vt:lpstr>
      <vt:lpstr>Lucida Grande</vt:lpstr>
      <vt:lpstr>Times Roman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Deemr</dc:creator>
  <cp:lastModifiedBy>Richard Deem</cp:lastModifiedBy>
  <cp:revision>2</cp:revision>
  <dcterms:modified xsi:type="dcterms:W3CDTF">2014-09-29T22:24:35Z</dcterms:modified>
</cp:coreProperties>
</file>