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charts/chart6.xml" ContentType="application/vnd.openxmlformats-officedocument.drawingml.chart+xml"/>
  <Override PartName="/ppt/notesSlides/notesSlide3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charts/chart10.xml" ContentType="application/vnd.openxmlformats-officedocument.drawingml.chart+xml"/>
  <Override PartName="/ppt/drawings/drawing2.xml" ContentType="application/vnd.openxmlformats-officedocument.drawingml.chartshapes+xml"/>
  <Override PartName="/ppt/notesSlides/notesSlide42.xml" ContentType="application/vnd.openxmlformats-officedocument.presentationml.notesSlide+xml"/>
  <Override PartName="/ppt/charts/chart11.xml" ContentType="application/vnd.openxmlformats-officedocument.drawingml.chart+xml"/>
  <Override PartName="/ppt/drawings/drawing3.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notesSlides/notesSlide45.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4.xml" ContentType="application/vnd.openxmlformats-officedocument.drawingml.chart+xml"/>
  <Override PartName="/ppt/drawings/drawing6.xml" ContentType="application/vnd.openxmlformats-officedocument.drawingml.chartshapes+xml"/>
  <Override PartName="/ppt/notesSlides/notesSlide48.xml" ContentType="application/vnd.openxmlformats-officedocument.presentationml.notesSlide+xml"/>
  <Override PartName="/ppt/charts/chart15.xml" ContentType="application/vnd.openxmlformats-officedocument.drawingml.chart+xml"/>
  <Override PartName="/ppt/drawings/drawing7.xml" ContentType="application/vnd.openxmlformats-officedocument.drawingml.chartshapes+xml"/>
  <Override PartName="/ppt/notesSlides/notesSlide49.xml" ContentType="application/vnd.openxmlformats-officedocument.presentationml.notesSlide+xml"/>
  <Override PartName="/ppt/charts/chart16.xml" ContentType="application/vnd.openxmlformats-officedocument.drawingml.chart+xml"/>
  <Override PartName="/ppt/drawings/drawing8.xml" ContentType="application/vnd.openxmlformats-officedocument.drawingml.chartshapes+xml"/>
  <Override PartName="/ppt/notesSlides/notesSlide50.xml" ContentType="application/vnd.openxmlformats-officedocument.presentationml.notesSlide+xml"/>
  <Override PartName="/ppt/charts/chart17.xml" ContentType="application/vnd.openxmlformats-officedocument.drawingml.chart+xml"/>
  <Override PartName="/ppt/drawings/drawing9.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8.xml" ContentType="application/vnd.openxmlformats-officedocument.drawingml.chart+xml"/>
  <Override PartName="/ppt/drawings/drawing10.xml" ContentType="application/vnd.openxmlformats-officedocument.drawingml.chartshapes+xml"/>
  <Override PartName="/ppt/notesSlides/notesSlide53.xml" ContentType="application/vnd.openxmlformats-officedocument.presentationml.notesSlide+xml"/>
  <Override PartName="/ppt/charts/chart19.xml" ContentType="application/vnd.openxmlformats-officedocument.drawingml.chart+xml"/>
  <Override PartName="/ppt/drawings/drawing11.xml" ContentType="application/vnd.openxmlformats-officedocument.drawingml.chartshapes+xml"/>
  <Override PartName="/ppt/notesSlides/notesSlide54.xml" ContentType="application/vnd.openxmlformats-officedocument.presentationml.notesSlide+xml"/>
  <Override PartName="/ppt/charts/chart20.xml" ContentType="application/vnd.openxmlformats-officedocument.drawingml.chart+xml"/>
  <Override PartName="/ppt/drawings/drawing12.xml" ContentType="application/vnd.openxmlformats-officedocument.drawingml.chartshapes+xml"/>
  <Override PartName="/ppt/notesSlides/notesSlide55.xml" ContentType="application/vnd.openxmlformats-officedocument.presentationml.notesSlide+xml"/>
  <Override PartName="/ppt/charts/chart21.xml" ContentType="application/vnd.openxmlformats-officedocument.drawingml.chart+xml"/>
  <Override PartName="/ppt/drawings/drawing13.xml" ContentType="application/vnd.openxmlformats-officedocument.drawingml.chartshapes+xml"/>
  <Override PartName="/ppt/notesSlides/notesSlide56.xml" ContentType="application/vnd.openxmlformats-officedocument.presentationml.notesSlide+xml"/>
  <Override PartName="/ppt/charts/chart2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3.xml" ContentType="application/vnd.openxmlformats-officedocument.drawingml.chart+xml"/>
  <Override PartName="/ppt/drawings/drawing14.xml" ContentType="application/vnd.openxmlformats-officedocument.drawingml.chartshapes+xml"/>
  <Override PartName="/ppt/notesSlides/notesSlide59.xml" ContentType="application/vnd.openxmlformats-officedocument.presentationml.notesSlide+xml"/>
  <Override PartName="/ppt/charts/chart24.xml" ContentType="application/vnd.openxmlformats-officedocument.drawingml.chart+xml"/>
  <Override PartName="/ppt/drawings/drawing15.xml" ContentType="application/vnd.openxmlformats-officedocument.drawingml.chartshapes+xml"/>
  <Override PartName="/ppt/notesSlides/notesSlide60.xml" ContentType="application/vnd.openxmlformats-officedocument.presentationml.notesSlide+xml"/>
  <Override PartName="/ppt/charts/chart25.xml" ContentType="application/vnd.openxmlformats-officedocument.drawingml.chart+xml"/>
  <Override PartName="/ppt/drawings/drawing16.xml" ContentType="application/vnd.openxmlformats-officedocument.drawingml.chartshapes+xml"/>
  <Override PartName="/ppt/notesSlides/notesSlide61.xml" ContentType="application/vnd.openxmlformats-officedocument.presentationml.notesSlide+xml"/>
  <Override PartName="/ppt/charts/chart26.xml" ContentType="application/vnd.openxmlformats-officedocument.drawingml.chart+xml"/>
  <Override PartName="/ppt/drawings/drawing17.xml" ContentType="application/vnd.openxmlformats-officedocument.drawingml.chartshapes+xml"/>
  <Override PartName="/ppt/notesSlides/notesSlide62.xml" ContentType="application/vnd.openxmlformats-officedocument.presentationml.notesSlide+xml"/>
  <Override PartName="/ppt/charts/chart27.xml" ContentType="application/vnd.openxmlformats-officedocument.drawingml.chart+xml"/>
  <Override PartName="/ppt/drawings/drawing18.xml" ContentType="application/vnd.openxmlformats-officedocument.drawingml.chartshapes+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7"/>
  </p:notesMasterIdLst>
  <p:handoutMasterIdLst>
    <p:handoutMasterId r:id="rId68"/>
  </p:handoutMasterIdLst>
  <p:sldIdLst>
    <p:sldId id="256" r:id="rId2"/>
    <p:sldId id="459" r:id="rId3"/>
    <p:sldId id="501" r:id="rId4"/>
    <p:sldId id="458" r:id="rId5"/>
    <p:sldId id="474" r:id="rId6"/>
    <p:sldId id="479" r:id="rId7"/>
    <p:sldId id="480" r:id="rId8"/>
    <p:sldId id="483" r:id="rId9"/>
    <p:sldId id="475" r:id="rId10"/>
    <p:sldId id="502" r:id="rId11"/>
    <p:sldId id="509" r:id="rId12"/>
    <p:sldId id="505" r:id="rId13"/>
    <p:sldId id="439" r:id="rId14"/>
    <p:sldId id="460" r:id="rId15"/>
    <p:sldId id="461" r:id="rId16"/>
    <p:sldId id="462" r:id="rId17"/>
    <p:sldId id="500" r:id="rId18"/>
    <p:sldId id="471" r:id="rId19"/>
    <p:sldId id="476" r:id="rId20"/>
    <p:sldId id="472" r:id="rId21"/>
    <p:sldId id="477" r:id="rId22"/>
    <p:sldId id="508" r:id="rId23"/>
    <p:sldId id="484" r:id="rId24"/>
    <p:sldId id="486" r:id="rId25"/>
    <p:sldId id="481" r:id="rId26"/>
    <p:sldId id="444" r:id="rId27"/>
    <p:sldId id="443" r:id="rId28"/>
    <p:sldId id="445" r:id="rId29"/>
    <p:sldId id="504" r:id="rId30"/>
    <p:sldId id="442" r:id="rId31"/>
    <p:sldId id="447" r:id="rId32"/>
    <p:sldId id="450" r:id="rId33"/>
    <p:sldId id="451" r:id="rId34"/>
    <p:sldId id="452" r:id="rId35"/>
    <p:sldId id="453" r:id="rId36"/>
    <p:sldId id="454" r:id="rId37"/>
    <p:sldId id="448" r:id="rId38"/>
    <p:sldId id="449" r:id="rId39"/>
    <p:sldId id="465" r:id="rId40"/>
    <p:sldId id="446" r:id="rId41"/>
    <p:sldId id="506" r:id="rId42"/>
    <p:sldId id="455" r:id="rId43"/>
    <p:sldId id="466" r:id="rId44"/>
    <p:sldId id="457" r:id="rId45"/>
    <p:sldId id="464" r:id="rId46"/>
    <p:sldId id="467" r:id="rId47"/>
    <p:sldId id="469" r:id="rId48"/>
    <p:sldId id="470" r:id="rId49"/>
    <p:sldId id="487" r:id="rId50"/>
    <p:sldId id="488" r:id="rId51"/>
    <p:sldId id="489" r:id="rId52"/>
    <p:sldId id="491" r:id="rId53"/>
    <p:sldId id="492" r:id="rId54"/>
    <p:sldId id="493" r:id="rId55"/>
    <p:sldId id="494" r:id="rId56"/>
    <p:sldId id="503" r:id="rId57"/>
    <p:sldId id="490" r:id="rId58"/>
    <p:sldId id="463" r:id="rId59"/>
    <p:sldId id="495" r:id="rId60"/>
    <p:sldId id="496" r:id="rId61"/>
    <p:sldId id="497" r:id="rId62"/>
    <p:sldId id="498" r:id="rId63"/>
    <p:sldId id="468" r:id="rId64"/>
    <p:sldId id="507" r:id="rId65"/>
    <p:sldId id="473" r:id="rId66"/>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33"/>
    <a:srgbClr val="0100FF"/>
    <a:srgbClr val="2A0035"/>
    <a:srgbClr val="3700FF"/>
    <a:srgbClr val="0080FF"/>
    <a:srgbClr val="00FFD2"/>
    <a:srgbClr val="86FF00"/>
    <a:srgbClr val="FFE300"/>
    <a:srgbClr val="FF7700"/>
    <a:srgbClr val="B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91581" autoAdjust="0"/>
  </p:normalViewPr>
  <p:slideViewPr>
    <p:cSldViewPr snapToGrid="0">
      <p:cViewPr varScale="1">
        <p:scale>
          <a:sx n="92" d="100"/>
          <a:sy n="92" d="100"/>
        </p:scale>
        <p:origin x="1500" y="49"/>
      </p:cViewPr>
      <p:guideLst>
        <p:guide orient="horz" pos="2160"/>
        <p:guide pos="2880"/>
      </p:guideLst>
    </p:cSldViewPr>
  </p:slideViewPr>
  <p:outlineViewPr>
    <p:cViewPr>
      <p:scale>
        <a:sx n="33" d="100"/>
        <a:sy n="33" d="100"/>
      </p:scale>
      <p:origin x="0" y="-3576"/>
    </p:cViewPr>
  </p:outlineViewPr>
  <p:notesTextViewPr>
    <p:cViewPr>
      <p:scale>
        <a:sx n="3" d="2"/>
        <a:sy n="3" d="2"/>
      </p:scale>
      <p:origin x="0" y="0"/>
    </p:cViewPr>
  </p:notesTextViewPr>
  <p:sorterViewPr>
    <p:cViewPr>
      <p:scale>
        <a:sx n="110" d="100"/>
        <a:sy n="110" d="100"/>
      </p:scale>
      <p:origin x="0" y="-10493"/>
    </p:cViewPr>
  </p:sorterViewPr>
  <p:notesViewPr>
    <p:cSldViewPr snapToGrid="0">
      <p:cViewPr varScale="1">
        <p:scale>
          <a:sx n="75" d="100"/>
          <a:sy n="75" d="100"/>
        </p:scale>
        <p:origin x="2608"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My%20Webs\bygrace\ppt\UFO\Kinetic%20Energy%20Curv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My%20Webs\bygrace\ppt\UFO\UFO%20Survey.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2.xml.rels><?xml version="1.0" encoding="UTF-8" standalone="yes"?>
<Relationships xmlns="http://schemas.openxmlformats.org/package/2006/relationships"><Relationship Id="rId3" Type="http://schemas.openxmlformats.org/officeDocument/2006/relationships/oleObject" Target="file:///D:\Documents\My%20Webs\bygrace\ppt\UFO\UFO%20Survey.xlsx" TargetMode="External"/><Relationship Id="rId2" Type="http://schemas.microsoft.com/office/2011/relationships/chartColorStyle" Target="colors6.xml"/><Relationship Id="rId1" Type="http://schemas.microsoft.com/office/2011/relationships/chartStyle" Target="style6.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3.xml.rels><?xml version="1.0" encoding="UTF-8" standalone="yes"?>
<Relationships xmlns="http://schemas.openxmlformats.org/package/2006/relationships"><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_rels/chart4.xml.rels><?xml version="1.0" encoding="UTF-8" standalone="yes"?>
<Relationships xmlns="http://schemas.openxmlformats.org/package/2006/relationships"><Relationship Id="rId3" Type="http://schemas.openxmlformats.org/officeDocument/2006/relationships/oleObject" Target="file:///D:\Documents\My%20Webs\bygrace\ppt\UFO\UFO%20per%20area-population.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D:\Documents\My%20Webs\bygrace\ppt\UFO\Copy%20of%20normdis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Documents\My%20Webs\bygrace\ppt\UFO\Copy%20of%20normdist.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111111111111111111.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222222222222222222.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Documents\My%20Webs\bygrace\ppt\UFO\UFO%20per%20area-population.xlsx" TargetMode="External"/><Relationship Id="rId1" Type="http://schemas.openxmlformats.org/officeDocument/2006/relationships/image" Target="../media/image38.pn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solidFill>
                <a:latin typeface="+mn-lt"/>
                <a:ea typeface="+mn-ea"/>
                <a:cs typeface="+mn-cs"/>
              </a:defRPr>
            </a:pPr>
            <a:r>
              <a:rPr lang="en-US"/>
              <a:t>Kinetic Energy</a:t>
            </a:r>
          </a:p>
        </c:rich>
      </c:tx>
      <c:layout>
        <c:manualLayout>
          <c:xMode val="edge"/>
          <c:yMode val="edge"/>
          <c:x val="0.38250688976377956"/>
          <c:y val="1.5772361358459823E-2"/>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8988440507436571"/>
          <c:y val="0.13693038386036205"/>
          <c:w val="0.7481329833770779"/>
          <c:h val="0.65462985589720402"/>
        </c:manualLayout>
      </c:layout>
      <c:scatterChart>
        <c:scatterStyle val="lineMarker"/>
        <c:varyColors val="0"/>
        <c:ser>
          <c:idx val="0"/>
          <c:order val="0"/>
          <c:tx>
            <c:strRef>
              <c:f>Sheet1!$B$1</c:f>
              <c:strCache>
                <c:ptCount val="1"/>
                <c:pt idx="0">
                  <c:v>Energy</c:v>
                </c:pt>
              </c:strCache>
            </c:strRef>
          </c:tx>
          <c:spPr>
            <a:ln w="25400" cap="rnd">
              <a:noFill/>
              <a:round/>
            </a:ln>
            <a:effectLst/>
          </c:spPr>
          <c:marker>
            <c:symbol val="circle"/>
            <c:size val="14"/>
            <c:spPr>
              <a:solidFill>
                <a:schemeClr val="accent1"/>
              </a:solidFill>
              <a:ln w="9525">
                <a:solidFill>
                  <a:schemeClr val="accent1"/>
                </a:solidFill>
              </a:ln>
              <a:effectLst/>
            </c:spPr>
          </c:marker>
          <c:trendline>
            <c:spPr>
              <a:ln w="38100" cap="rnd">
                <a:solidFill>
                  <a:schemeClr val="accent1"/>
                </a:solidFill>
                <a:prstDash val="solid"/>
              </a:ln>
              <a:effectLst/>
            </c:spPr>
            <c:trendlineType val="power"/>
            <c:dispRSqr val="0"/>
            <c:dispEq val="0"/>
          </c:trendline>
          <c:xVal>
            <c:numRef>
              <c:f>Sheet1!$A$2:$A$34</c:f>
              <c:numCache>
                <c:formatCode>0.00E+00</c:formatCode>
                <c:ptCount val="33"/>
                <c:pt idx="0">
                  <c:v>299792458</c:v>
                </c:pt>
                <c:pt idx="1">
                  <c:v>249792458</c:v>
                </c:pt>
                <c:pt idx="2">
                  <c:v>199792458</c:v>
                </c:pt>
                <c:pt idx="3">
                  <c:v>149792458</c:v>
                </c:pt>
                <c:pt idx="4">
                  <c:v>99792458</c:v>
                </c:pt>
                <c:pt idx="5">
                  <c:v>49896229</c:v>
                </c:pt>
                <c:pt idx="6">
                  <c:v>24948114.5</c:v>
                </c:pt>
                <c:pt idx="7">
                  <c:v>12474057.25</c:v>
                </c:pt>
                <c:pt idx="8">
                  <c:v>6237028.625</c:v>
                </c:pt>
                <c:pt idx="9">
                  <c:v>3118514.3125</c:v>
                </c:pt>
                <c:pt idx="10">
                  <c:v>1559257.15625</c:v>
                </c:pt>
                <c:pt idx="11">
                  <c:v>779628.578125</c:v>
                </c:pt>
                <c:pt idx="12">
                  <c:v>389814.2890625</c:v>
                </c:pt>
                <c:pt idx="13">
                  <c:v>194907.14453125</c:v>
                </c:pt>
                <c:pt idx="14">
                  <c:v>97453.572265625</c:v>
                </c:pt>
                <c:pt idx="15">
                  <c:v>48726.7861328125</c:v>
                </c:pt>
                <c:pt idx="16">
                  <c:v>24363.39306640625</c:v>
                </c:pt>
                <c:pt idx="17">
                  <c:v>12181.696533203125</c:v>
                </c:pt>
                <c:pt idx="18">
                  <c:v>6090.8482666015625</c:v>
                </c:pt>
                <c:pt idx="19">
                  <c:v>3045.4241333007812</c:v>
                </c:pt>
                <c:pt idx="20">
                  <c:v>1522.7120666503906</c:v>
                </c:pt>
                <c:pt idx="21">
                  <c:v>761.35603332519531</c:v>
                </c:pt>
                <c:pt idx="22">
                  <c:v>380.67801666259766</c:v>
                </c:pt>
                <c:pt idx="23">
                  <c:v>190.33900833129883</c:v>
                </c:pt>
                <c:pt idx="24">
                  <c:v>95.169504165649414</c:v>
                </c:pt>
                <c:pt idx="25">
                  <c:v>47.584752082824707</c:v>
                </c:pt>
                <c:pt idx="26">
                  <c:v>23.792376041412354</c:v>
                </c:pt>
                <c:pt idx="27">
                  <c:v>11.896188020706177</c:v>
                </c:pt>
                <c:pt idx="28">
                  <c:v>5.9480940103530884</c:v>
                </c:pt>
                <c:pt idx="29">
                  <c:v>2.9740470051765442</c:v>
                </c:pt>
                <c:pt idx="30">
                  <c:v>1.4870235025882721</c:v>
                </c:pt>
                <c:pt idx="31">
                  <c:v>0.74351175129413605</c:v>
                </c:pt>
                <c:pt idx="32">
                  <c:v>0.37175587564706802</c:v>
                </c:pt>
              </c:numCache>
            </c:numRef>
          </c:xVal>
          <c:yVal>
            <c:numRef>
              <c:f>Sheet1!$B$2:$B$34</c:f>
              <c:numCache>
                <c:formatCode>General</c:formatCode>
                <c:ptCount val="33"/>
                <c:pt idx="0">
                  <c:v>44937758936840.883</c:v>
                </c:pt>
                <c:pt idx="1">
                  <c:v>31198136036840.879</c:v>
                </c:pt>
                <c:pt idx="2">
                  <c:v>19958513136840.879</c:v>
                </c:pt>
                <c:pt idx="3">
                  <c:v>11218890236840.883</c:v>
                </c:pt>
                <c:pt idx="4">
                  <c:v>4979267336840.8818</c:v>
                </c:pt>
                <c:pt idx="5">
                  <c:v>1244816834210.2205</c:v>
                </c:pt>
                <c:pt idx="6">
                  <c:v>311204208552.55511</c:v>
                </c:pt>
                <c:pt idx="7">
                  <c:v>77801052138.138779</c:v>
                </c:pt>
                <c:pt idx="8">
                  <c:v>19450263034.534695</c:v>
                </c:pt>
                <c:pt idx="9">
                  <c:v>4862565758.6336737</c:v>
                </c:pt>
                <c:pt idx="10">
                  <c:v>1215641439.6584184</c:v>
                </c:pt>
                <c:pt idx="11">
                  <c:v>303910359.9146046</c:v>
                </c:pt>
                <c:pt idx="12">
                  <c:v>75977589.978651151</c:v>
                </c:pt>
                <c:pt idx="13">
                  <c:v>18994397.494662788</c:v>
                </c:pt>
                <c:pt idx="14">
                  <c:v>4748599.3736656969</c:v>
                </c:pt>
                <c:pt idx="15">
                  <c:v>1187149.8434164242</c:v>
                </c:pt>
                <c:pt idx="16">
                  <c:v>296787.46085410606</c:v>
                </c:pt>
                <c:pt idx="17">
                  <c:v>74196.865213526515</c:v>
                </c:pt>
                <c:pt idx="18">
                  <c:v>18549.216303381629</c:v>
                </c:pt>
                <c:pt idx="19">
                  <c:v>4637.3040758454072</c:v>
                </c:pt>
                <c:pt idx="20">
                  <c:v>1159.3260189613518</c:v>
                </c:pt>
                <c:pt idx="21">
                  <c:v>289.83150474033795</c:v>
                </c:pt>
                <c:pt idx="22">
                  <c:v>72.457876185084487</c:v>
                </c:pt>
                <c:pt idx="23">
                  <c:v>18.114469046271122</c:v>
                </c:pt>
                <c:pt idx="24">
                  <c:v>4.5286172615677804</c:v>
                </c:pt>
                <c:pt idx="25">
                  <c:v>1.1321543153919451</c:v>
                </c:pt>
                <c:pt idx="26">
                  <c:v>0.28303857884798628</c:v>
                </c:pt>
                <c:pt idx="27">
                  <c:v>7.0759644711996569E-2</c:v>
                </c:pt>
                <c:pt idx="28">
                  <c:v>1.7689911177999142E-2</c:v>
                </c:pt>
                <c:pt idx="29">
                  <c:v>4.4224777944997856E-3</c:v>
                </c:pt>
                <c:pt idx="30">
                  <c:v>1.1056194486249464E-3</c:v>
                </c:pt>
                <c:pt idx="31">
                  <c:v>2.764048621562366E-4</c:v>
                </c:pt>
                <c:pt idx="32">
                  <c:v>6.910121553905915E-5</c:v>
                </c:pt>
              </c:numCache>
            </c:numRef>
          </c:yVal>
          <c:smooth val="0"/>
        </c:ser>
        <c:dLbls>
          <c:showLegendKey val="0"/>
          <c:showVal val="0"/>
          <c:showCatName val="0"/>
          <c:showSerName val="0"/>
          <c:showPercent val="0"/>
          <c:showBubbleSize val="0"/>
        </c:dLbls>
        <c:axId val="192205952"/>
        <c:axId val="192203152"/>
      </c:scatterChart>
      <c:valAx>
        <c:axId val="192205952"/>
        <c:scaling>
          <c:orientation val="minMax"/>
          <c:max val="30000000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Velocity (m/sec)</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E+00" sourceLinked="0"/>
        <c:majorTickMark val="out"/>
        <c:minorTickMark val="out"/>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03152"/>
        <c:crosses val="autoZero"/>
        <c:crossBetween val="midCat"/>
      </c:valAx>
      <c:valAx>
        <c:axId val="192203152"/>
        <c:scaling>
          <c:orientation val="minMax"/>
          <c:max val="5000000000000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Energy (joules)</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05952"/>
        <c:crosses val="autoZero"/>
        <c:crossBetween val="midCat"/>
        <c:majorUnit val="10000000000000"/>
      </c:valAx>
      <c:spPr>
        <a:noFill/>
        <a:ln w="28575">
          <a:solidFill>
            <a:schemeClr val="tx1"/>
          </a:solidFill>
        </a:ln>
        <a:effectLst/>
      </c:spPr>
    </c:plotArea>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61194216-2E3B-4412-8C7F-AF8FFF0EBB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C454E35-5E66-44CF-B0FD-0D27D0C622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362B5598-767C-463D-A4B9-B6B990FC91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E04A5C07-C9A8-41AA-A8BE-B65C486E09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BFF5AFC2-6303-4360-8F40-DAF0D34750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ADDE6323-D5FE-4048-BF93-8BD140817A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FB1AE4C4-B038-49CA-A4E1-D30BD8BEC2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1E6877E3-516D-4134-AB41-D50E7E6900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3384FAA2-510E-44DD-A631-DB541D3890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91FA1FFD-FD80-444F-B03F-A443FCF56D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E49F59B1-7E1A-4FF4-A693-F1CCC759C9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322FA28E-1ED5-4AC2-B0BA-A84C097FD2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0370D3E7-6B89-48F2-8F4E-A29B1A90EA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186E2099-669A-42F7-996B-41BB39FF4B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2090D9AD-B723-4288-A963-E8E5781FD0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FFE576C9-9AAE-4E82-9F57-28027EE396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69528489-27CA-4BE1-93AD-3BFD488BCE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23A56032-92D3-484B-9869-FE770B7ED0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D7BB4C24-E3B7-4F9D-9A68-8D4D673545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C7497396-9C1E-4592-9E91-D6CCE26CDC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85765E04-8915-4733-BD7C-3F6305A6F0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66F9236C-DB0C-4F7B-8D05-F35F06AC57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F1B14584-BF4A-44AB-829D-057C92E7C9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69E89800-D70F-418E-A16C-4E4788AAD3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4D2DF3C6-9EED-43E0-A12E-F9DAF4296F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72EFC725-CAD9-4910-977F-A47C5985F8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3E554581-D955-42F3-85F5-AC080DB6AB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58AAB964-69B4-41AC-A11E-810D642B58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1F5C1E48-A3CB-43DD-915B-E2A39EE5899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E63055E3-B737-431D-9775-7C3E4FF7A5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F1C151B7-C2ED-4C37-8F4E-1F125D58E5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56BD8369-3C10-4D20-A7D3-A59186443F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6D21B9E1-5240-456B-B391-C52190A462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0975FCB1-867A-43CB-BD6D-2E3CF3AABD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EEE0D179-5CB3-4FD4-8E6F-A885A4B847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FDFDA979-47AE-4750-95ED-964CBFA189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15B5EA1E-5C1B-41BD-A22E-D2ECE94284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EB01F420-DE53-4A8D-A217-D3F52A2C13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30B9B564-B6CB-4E88-8C28-9E8BEBAE84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6F3D5B7E-F559-4907-8526-E200BE8F42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5E1BEAC2-0E41-4EB0-A488-4F2DEA2D13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8DF9C7D6-4A9B-45AA-A4C3-5B6A5AB0FA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9DEFC0A9-9D81-41F1-BF2F-70F4BD3862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D9911D0D-37B0-4B9A-86E3-0D305C8FA2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7B42910A-76B4-4EC7-90CF-266E16AFEA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4372446D-132C-4C29-A65D-817E61EA39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5A6E8766-25A2-4887-823C-4D5C605091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6BBFEABD-9925-4F1A-887B-85BFCF0C93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89F81582-3676-44F5-823D-E9CBDD5F98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2908DAEF-1B20-4A0D-B32F-C7CCC60A12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828F9B85-5BE8-4B85-938C-F0299AA594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Sightings'!$F$2:$F$52</c:f>
              <c:numCache>
                <c:formatCode>General</c:formatCode>
                <c:ptCount val="51"/>
                <c:pt idx="0">
                  <c:v>57.4</c:v>
                </c:pt>
                <c:pt idx="1">
                  <c:v>37.6</c:v>
                </c:pt>
                <c:pt idx="2">
                  <c:v>35.6</c:v>
                </c:pt>
                <c:pt idx="3">
                  <c:v>51.4</c:v>
                </c:pt>
                <c:pt idx="4">
                  <c:v>34.200000000000003</c:v>
                </c:pt>
                <c:pt idx="5">
                  <c:v>35.4</c:v>
                </c:pt>
                <c:pt idx="6">
                  <c:v>31.7</c:v>
                </c:pt>
                <c:pt idx="7">
                  <c:v>35.799999999999997</c:v>
                </c:pt>
                <c:pt idx="8">
                  <c:v>32.4</c:v>
                </c:pt>
                <c:pt idx="9">
                  <c:v>41.9</c:v>
                </c:pt>
                <c:pt idx="10">
                  <c:v>52.2</c:v>
                </c:pt>
                <c:pt idx="11">
                  <c:v>32</c:v>
                </c:pt>
                <c:pt idx="12">
                  <c:v>47</c:v>
                </c:pt>
                <c:pt idx="13">
                  <c:v>39.4</c:v>
                </c:pt>
                <c:pt idx="14">
                  <c:v>45.5</c:v>
                </c:pt>
                <c:pt idx="15">
                  <c:v>43.2</c:v>
                </c:pt>
                <c:pt idx="16">
                  <c:v>46.8</c:v>
                </c:pt>
                <c:pt idx="17">
                  <c:v>48.5</c:v>
                </c:pt>
                <c:pt idx="18">
                  <c:v>56.1</c:v>
                </c:pt>
                <c:pt idx="19">
                  <c:v>27.2</c:v>
                </c:pt>
                <c:pt idx="20">
                  <c:v>38.799999999999997</c:v>
                </c:pt>
                <c:pt idx="21">
                  <c:v>28.4</c:v>
                </c:pt>
                <c:pt idx="22">
                  <c:v>40.5</c:v>
                </c:pt>
                <c:pt idx="23">
                  <c:v>41.5</c:v>
                </c:pt>
                <c:pt idx="24">
                  <c:v>61.1</c:v>
                </c:pt>
                <c:pt idx="25">
                  <c:v>44.3</c:v>
                </c:pt>
                <c:pt idx="26">
                  <c:v>37.700000000000003</c:v>
                </c:pt>
                <c:pt idx="27">
                  <c:v>46.8</c:v>
                </c:pt>
                <c:pt idx="28">
                  <c:v>31.5</c:v>
                </c:pt>
                <c:pt idx="29">
                  <c:v>23.7</c:v>
                </c:pt>
                <c:pt idx="30">
                  <c:v>35.9</c:v>
                </c:pt>
                <c:pt idx="31">
                  <c:v>40.9</c:v>
                </c:pt>
                <c:pt idx="32">
                  <c:v>33.5</c:v>
                </c:pt>
                <c:pt idx="33">
                  <c:v>49.5</c:v>
                </c:pt>
                <c:pt idx="34">
                  <c:v>45.9</c:v>
                </c:pt>
                <c:pt idx="35">
                  <c:v>41</c:v>
                </c:pt>
                <c:pt idx="36">
                  <c:v>49.2</c:v>
                </c:pt>
                <c:pt idx="37">
                  <c:v>30.5</c:v>
                </c:pt>
                <c:pt idx="38">
                  <c:v>40.700000000000003</c:v>
                </c:pt>
                <c:pt idx="39">
                  <c:v>34.200000000000003</c:v>
                </c:pt>
                <c:pt idx="40">
                  <c:v>54.3</c:v>
                </c:pt>
                <c:pt idx="41">
                  <c:v>46</c:v>
                </c:pt>
                <c:pt idx="42">
                  <c:v>54.3</c:v>
                </c:pt>
                <c:pt idx="43">
                  <c:v>47.5</c:v>
                </c:pt>
                <c:pt idx="44">
                  <c:v>60.4</c:v>
                </c:pt>
                <c:pt idx="45">
                  <c:v>22.4</c:v>
                </c:pt>
                <c:pt idx="46">
                  <c:v>44.3</c:v>
                </c:pt>
                <c:pt idx="47">
                  <c:v>31.6</c:v>
                </c:pt>
                <c:pt idx="48">
                  <c:v>42</c:v>
                </c:pt>
                <c:pt idx="49">
                  <c:v>37.799999999999997</c:v>
                </c:pt>
                <c:pt idx="50">
                  <c:v>36.299999999999997</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3198400"/>
        <c:axId val="193198960"/>
      </c:scatterChart>
      <c:valAx>
        <c:axId val="193198400"/>
        <c:scaling>
          <c:orientation val="minMax"/>
          <c:min val="2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Religiosity Score</a:t>
                </a:r>
                <a:endParaRPr lang="en-US" dirty="0"/>
              </a:p>
            </c:rich>
          </c:tx>
          <c:layout>
            <c:manualLayout>
              <c:xMode val="edge"/>
              <c:yMode val="edge"/>
              <c:x val="0.41581867891513558"/>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198960"/>
        <c:crosses val="autoZero"/>
        <c:crossBetween val="midCat"/>
        <c:majorUnit val="5"/>
      </c:valAx>
      <c:valAx>
        <c:axId val="193198960"/>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198400"/>
        <c:crosses val="autoZero"/>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282994E9-BE08-4966-BC54-F0ECA17F20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5A1ABD4-88AB-4B06-AE7B-27D6232438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D12BA4EC-3C39-48EC-BD70-39ADFFB73E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FDEE1C6D-5C1C-430C-89DD-347E018A96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30C1E947-6368-419C-90D3-6B651D580B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C39D0F0A-CC12-48C9-B878-419676AA68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9D048A5E-479C-49D5-AE92-8D8D6BD625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C845B5A6-5B1A-40C2-A3F5-458394A605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7D990BFB-4270-413A-8D5F-DCB43DCE92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AF8B5407-DF43-4140-ACFF-6E66DEC2BC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C2589D0F-BF54-4346-8559-243572A1E0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8B6E19C0-1C05-407F-91E5-E0DA800C74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F330FD90-49E1-43AD-9F1A-70DC811CC0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0B481477-7A73-49F8-AC59-0FD43D0C95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22C0A36F-3989-4C87-8742-68A9FC35BC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4070ED25-A9E6-450E-A0B1-02D2C7C216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3071E7B7-609F-404F-B506-E3BD807100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2D1C0184-F9C4-4EFB-975D-DE12396529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1E8367EF-DBFD-4B44-ADED-02D11FA67D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BDE80BBE-1326-45AD-8BD3-B1608B5E86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26ACDF03-5FEF-4F9F-8D80-769B1FA7CC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53C9E7CD-5E33-4895-B8BF-AC23464AA6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82507398-1EDF-47E1-9394-A102807A1A3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30F66E6E-A58F-4653-9B5F-764D853A15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5B23E953-E790-48AB-A862-7B84038386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59A96E35-DA01-460E-B1D7-E5E8FB9F01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DE49D2B9-4D1D-4DDC-96BA-66D5F1B880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C6CA64C0-7D97-4B15-8194-CBCA14CA05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3C62E24B-2168-4C61-BB0E-0F43D3BC70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9B152CDA-C737-4C11-B7C7-F7214D4654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7EC3D023-4F72-430F-80DD-1DB9CCB142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F2D21FB6-6FC9-499E-A193-7186C3DD8A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10FAF171-1A09-4304-A190-5449866B04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DD2EEABA-934E-438D-B23C-BDF662F928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203EECE1-65D6-42BE-9D33-2431002783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683C2866-BC4E-4DA1-A8E7-E80A943561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E1A41851-9F1E-4CB9-A13D-D8A979CD23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12DEE7FA-6FEC-4965-9B83-52121D2E1F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6C6B96ED-E035-4014-AD1F-C243C0BC7E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65C74057-68E8-4803-AD54-CBF967382DB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F21BE1C9-8D7D-4DCA-BD3A-E03F42D737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110E676F-4D10-4248-AF19-A20E3D0F51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67EA0338-E211-49B4-82A1-C933A13701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1177552D-09EC-4144-91A8-354CE30A45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6A9607C1-BB25-484E-9E6F-3DCC949796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3D105666-D78F-49AC-B42D-58C10C26A1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FA7A653B-E9EF-4B49-BBEF-3D4C8E4A82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CA3570C6-3DEF-40BF-88BF-46E234E120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E62BB48F-2005-4487-911E-9FADEA53DA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7347DB61-EDD1-494F-8B0F-1C73938945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B74127B4-B6D9-40A3-BF5C-DE055EDDFC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Sightings'!$E$2:$E$52</c:f>
              <c:numCache>
                <c:formatCode>0%</c:formatCode>
                <c:ptCount val="51"/>
                <c:pt idx="0">
                  <c:v>0.57999999999999996</c:v>
                </c:pt>
                <c:pt idx="1">
                  <c:v>0.31</c:v>
                </c:pt>
                <c:pt idx="2">
                  <c:v>0.39</c:v>
                </c:pt>
                <c:pt idx="3">
                  <c:v>0.53</c:v>
                </c:pt>
                <c:pt idx="4">
                  <c:v>0.35</c:v>
                </c:pt>
                <c:pt idx="5">
                  <c:v>0.35</c:v>
                </c:pt>
                <c:pt idx="6">
                  <c:v>0.32</c:v>
                </c:pt>
                <c:pt idx="7">
                  <c:v>0.38</c:v>
                </c:pt>
                <c:pt idx="8">
                  <c:v>0.36</c:v>
                </c:pt>
                <c:pt idx="9">
                  <c:v>0.4</c:v>
                </c:pt>
                <c:pt idx="10">
                  <c:v>0.51</c:v>
                </c:pt>
                <c:pt idx="11">
                  <c:v>0.31</c:v>
                </c:pt>
                <c:pt idx="12">
                  <c:v>0.41</c:v>
                </c:pt>
                <c:pt idx="13">
                  <c:v>0.42</c:v>
                </c:pt>
                <c:pt idx="14">
                  <c:v>0.44</c:v>
                </c:pt>
                <c:pt idx="15">
                  <c:v>0.45</c:v>
                </c:pt>
                <c:pt idx="16">
                  <c:v>0.46</c:v>
                </c:pt>
                <c:pt idx="17">
                  <c:v>0.48</c:v>
                </c:pt>
                <c:pt idx="18">
                  <c:v>0.56000000000000005</c:v>
                </c:pt>
                <c:pt idx="19">
                  <c:v>0.27</c:v>
                </c:pt>
                <c:pt idx="20">
                  <c:v>0.4</c:v>
                </c:pt>
                <c:pt idx="21">
                  <c:v>0.28999999999999998</c:v>
                </c:pt>
                <c:pt idx="22">
                  <c:v>0.4</c:v>
                </c:pt>
                <c:pt idx="23">
                  <c:v>0.44</c:v>
                </c:pt>
                <c:pt idx="24">
                  <c:v>0.63</c:v>
                </c:pt>
                <c:pt idx="25">
                  <c:v>0.44</c:v>
                </c:pt>
                <c:pt idx="26">
                  <c:v>0.36</c:v>
                </c:pt>
                <c:pt idx="27">
                  <c:v>0.45</c:v>
                </c:pt>
                <c:pt idx="28">
                  <c:v>0.3</c:v>
                </c:pt>
                <c:pt idx="29">
                  <c:v>0.26</c:v>
                </c:pt>
                <c:pt idx="30">
                  <c:v>0.38</c:v>
                </c:pt>
                <c:pt idx="31">
                  <c:v>0.43</c:v>
                </c:pt>
                <c:pt idx="32">
                  <c:v>0.35</c:v>
                </c:pt>
                <c:pt idx="33">
                  <c:v>0.53</c:v>
                </c:pt>
                <c:pt idx="34">
                  <c:v>0.49</c:v>
                </c:pt>
                <c:pt idx="35">
                  <c:v>0.41</c:v>
                </c:pt>
                <c:pt idx="36">
                  <c:v>0.49</c:v>
                </c:pt>
                <c:pt idx="37">
                  <c:v>0.31</c:v>
                </c:pt>
                <c:pt idx="38">
                  <c:v>0.42</c:v>
                </c:pt>
                <c:pt idx="39">
                  <c:v>0.32</c:v>
                </c:pt>
                <c:pt idx="40">
                  <c:v>0.56000000000000005</c:v>
                </c:pt>
                <c:pt idx="41">
                  <c:v>0.47</c:v>
                </c:pt>
                <c:pt idx="42">
                  <c:v>0.54</c:v>
                </c:pt>
                <c:pt idx="43">
                  <c:v>0.5</c:v>
                </c:pt>
                <c:pt idx="44">
                  <c:v>0.56000000000000005</c:v>
                </c:pt>
                <c:pt idx="45">
                  <c:v>0.23</c:v>
                </c:pt>
                <c:pt idx="46">
                  <c:v>0.44</c:v>
                </c:pt>
                <c:pt idx="47">
                  <c:v>0.32</c:v>
                </c:pt>
                <c:pt idx="48">
                  <c:v>0.42</c:v>
                </c:pt>
                <c:pt idx="49">
                  <c:v>0.4</c:v>
                </c:pt>
                <c:pt idx="50">
                  <c:v>0.34</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3201200"/>
        <c:axId val="193201760"/>
      </c:scatterChart>
      <c:valAx>
        <c:axId val="193201200"/>
        <c:scaling>
          <c:orientation val="minMax"/>
          <c:max val="0.65000000000000013"/>
          <c:min val="0.2"/>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Weekly Church Attendance</a:t>
                </a:r>
                <a:endParaRPr lang="en-US" dirty="0"/>
              </a:p>
            </c:rich>
          </c:tx>
          <c:layout>
            <c:manualLayout>
              <c:xMode val="edge"/>
              <c:yMode val="edge"/>
              <c:x val="0.2616520122484689"/>
              <c:y val="0.90317708333333335"/>
            </c:manualLayout>
          </c:layout>
          <c:overlay val="0"/>
          <c:spPr>
            <a:noFill/>
            <a:ln>
              <a:noFill/>
            </a:ln>
            <a:effectLst/>
          </c:spPr>
        </c:title>
        <c:numFmt formatCode="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201760"/>
        <c:crosses val="autoZero"/>
        <c:crossBetween val="midCat"/>
      </c:valAx>
      <c:valAx>
        <c:axId val="193201760"/>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201200"/>
        <c:crosses val="autoZero"/>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613B367B-B162-47D1-AA00-FAE377F2F4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673D0B53-0A73-485F-BBE1-C2C01C69E2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3AAC30E2-A519-4889-8591-1721A86517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D029C852-4009-4ECB-9944-0ED0DB65DC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3F35316A-1DB2-4F74-87CE-54DA55F659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E1ADDD24-D0D2-4751-9164-780B51BC09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70F7C668-D91D-45C9-BE24-73B08B908A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70591A67-D55E-4189-B902-4B0BA5C380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0B0D7AC0-AF94-448A-AEBB-40352A0CD1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57150CB5-9EDD-4BBC-A511-8CEBDBCAD3D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1AE09799-8BD4-4AF5-AF05-E198F5B8F4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A06C6593-AFE1-4D05-9DB4-53443668A6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CCD05958-119F-4241-975E-27AF5C8BE0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2F7130AA-0CC4-46F7-8295-CEFDA404BD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39105E51-7650-4889-8DB6-09C090F02D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EC78FFCB-B086-44AE-B977-40A88EEE6F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80C06FBA-5E42-46AA-8534-2E85A9ECE0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4EBC60A6-19DA-4B6B-BE84-A1FA5B7AB4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129C2E28-C623-48A7-9C1D-DCE683C54E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C20D45C9-BF96-4E43-B4B8-D64DA70879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63269CA8-582A-428A-A31A-BD319DC980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313F87B1-C5EC-4755-BCEB-1CEE1F4674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F6A5A92C-E460-41C4-922F-5A4EBC6DCB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C163DEA1-08F0-4E79-B1EE-1159D8F0AB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BC8DA645-AEFF-48CC-9B95-6B5D7C114E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0F663A0A-D67B-4A51-B02E-C825991642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F8738703-2B2F-4527-9CFD-54290B22B2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55AEC8C9-8D08-47AC-870C-4CED257AD8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79497CF9-361C-4F1F-B210-BB625CE8CE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1C1251F9-B71A-473F-B044-6700A4E727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D51E2E4E-2F16-4AAB-A5E9-3D612EB9BB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F3B113D4-9F55-41BA-88BB-DA134FBA05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5B563E08-1C21-42C5-A00C-2BD1A46801B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255428E9-B379-4E6E-80EF-C89DD36A92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59C212D7-D5C1-4E26-ABEB-B8F03C26DA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C12EEE84-8805-4D80-9C40-2C36EEDB5D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1E8AAC9B-0087-4F95-A3B4-729C5E93BC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E71029B9-8F02-4778-8462-975582E5BF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4E747CD0-CB49-41B2-9FBE-B73F86FCC2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00C29277-1D8C-4380-8E8D-D1CBCD2897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969AFF6F-56A6-4C5F-AE3B-44F832641E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8DE6C3E8-15FD-4747-9255-01FCF49AA4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A041B8E5-1C72-46DA-841B-EF3AA6FFDF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8116A94D-3A7D-4104-B84A-951AE18A13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8DE5DE25-CAF4-4978-AB07-D5E7008309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2BC153AF-99C2-4E08-B5DC-7E3E30F27E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9C0ADD39-E158-4708-B23B-E8EB3C17EB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D26C06F6-C3C0-457B-8AF9-27E97F98C7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10662161-C3E8-4055-8DCC-C4CB1C7BBA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C63630F0-F88D-4DA4-B8F6-2C2919E71D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FBA53F10-97A7-4D34-809B-BC8BFE4867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Sightings'!$Y$2:$Y$52</c:f>
              <c:numCache>
                <c:formatCode>General</c:formatCode>
                <c:ptCount val="51"/>
                <c:pt idx="0">
                  <c:v>-86.807299999999998</c:v>
                </c:pt>
                <c:pt idx="1">
                  <c:v>-152.26830000000001</c:v>
                </c:pt>
                <c:pt idx="2">
                  <c:v>-111.3877</c:v>
                </c:pt>
                <c:pt idx="3">
                  <c:v>-92.380899999999997</c:v>
                </c:pt>
                <c:pt idx="4">
                  <c:v>-119.7462</c:v>
                </c:pt>
                <c:pt idx="5">
                  <c:v>-105.3272</c:v>
                </c:pt>
                <c:pt idx="6">
                  <c:v>-72.762200000000007</c:v>
                </c:pt>
                <c:pt idx="7">
                  <c:v>-75.514799999999994</c:v>
                </c:pt>
                <c:pt idx="8">
                  <c:v>-77.026200000000003</c:v>
                </c:pt>
                <c:pt idx="9">
                  <c:v>-81.716999999999999</c:v>
                </c:pt>
                <c:pt idx="10">
                  <c:v>-83.648700000000005</c:v>
                </c:pt>
                <c:pt idx="11">
                  <c:v>-157.53110000000001</c:v>
                </c:pt>
                <c:pt idx="12">
                  <c:v>-114.5103</c:v>
                </c:pt>
                <c:pt idx="13">
                  <c:v>-89.002200000000002</c:v>
                </c:pt>
                <c:pt idx="14">
                  <c:v>-86.260400000000004</c:v>
                </c:pt>
                <c:pt idx="15">
                  <c:v>-93.213999999999999</c:v>
                </c:pt>
                <c:pt idx="16">
                  <c:v>-96.8005</c:v>
                </c:pt>
                <c:pt idx="17">
                  <c:v>-84.651399999999995</c:v>
                </c:pt>
                <c:pt idx="18">
                  <c:v>-91.874899999999997</c:v>
                </c:pt>
                <c:pt idx="19">
                  <c:v>-69.3977</c:v>
                </c:pt>
                <c:pt idx="20">
                  <c:v>-76.790199999999999</c:v>
                </c:pt>
                <c:pt idx="21">
                  <c:v>-71.531400000000005</c:v>
                </c:pt>
                <c:pt idx="22">
                  <c:v>-84.560299999999998</c:v>
                </c:pt>
                <c:pt idx="23">
                  <c:v>-93.919600000000003</c:v>
                </c:pt>
                <c:pt idx="24">
                  <c:v>-89.681200000000004</c:v>
                </c:pt>
                <c:pt idx="25">
                  <c:v>-92.302000000000007</c:v>
                </c:pt>
                <c:pt idx="26">
                  <c:v>-110.3261</c:v>
                </c:pt>
                <c:pt idx="27">
                  <c:v>-98.288300000000007</c:v>
                </c:pt>
                <c:pt idx="28">
                  <c:v>-117.1219</c:v>
                </c:pt>
                <c:pt idx="29">
                  <c:v>-71.565299999999993</c:v>
                </c:pt>
                <c:pt idx="30">
                  <c:v>-74.508899999999997</c:v>
                </c:pt>
                <c:pt idx="31">
                  <c:v>-106.2371</c:v>
                </c:pt>
                <c:pt idx="32">
                  <c:v>-74.938400000000001</c:v>
                </c:pt>
                <c:pt idx="33">
                  <c:v>-79.843100000000007</c:v>
                </c:pt>
                <c:pt idx="34">
                  <c:v>-99.793000000000006</c:v>
                </c:pt>
                <c:pt idx="35">
                  <c:v>-82.775499999999994</c:v>
                </c:pt>
                <c:pt idx="36">
                  <c:v>-96.924700000000001</c:v>
                </c:pt>
                <c:pt idx="37">
                  <c:v>-122.12690000000001</c:v>
                </c:pt>
                <c:pt idx="38">
                  <c:v>-77.263999999999996</c:v>
                </c:pt>
                <c:pt idx="39">
                  <c:v>-71.510099999999994</c:v>
                </c:pt>
                <c:pt idx="40">
                  <c:v>-80.906599999999997</c:v>
                </c:pt>
                <c:pt idx="41">
                  <c:v>-99.463200000000001</c:v>
                </c:pt>
                <c:pt idx="42">
                  <c:v>-86.748900000000006</c:v>
                </c:pt>
                <c:pt idx="43">
                  <c:v>-97.647499999999994</c:v>
                </c:pt>
                <c:pt idx="44">
                  <c:v>-111.8535</c:v>
                </c:pt>
                <c:pt idx="45">
                  <c:v>-72.709299999999999</c:v>
                </c:pt>
                <c:pt idx="46">
                  <c:v>-78.205699999999993</c:v>
                </c:pt>
                <c:pt idx="47">
                  <c:v>-121.57080000000001</c:v>
                </c:pt>
                <c:pt idx="48">
                  <c:v>-80.9696</c:v>
                </c:pt>
                <c:pt idx="49">
                  <c:v>-89.638499999999993</c:v>
                </c:pt>
                <c:pt idx="50">
                  <c:v>-107.2085</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3204000"/>
        <c:axId val="193204560"/>
      </c:scatterChart>
      <c:valAx>
        <c:axId val="193204000"/>
        <c:scaling>
          <c:orientation val="minMax"/>
          <c:max val="-60"/>
          <c:min val="-16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Longitude</a:t>
                </a:r>
                <a:endParaRPr lang="en-US" dirty="0"/>
              </a:p>
            </c:rich>
          </c:tx>
          <c:layout>
            <c:manualLayout>
              <c:xMode val="edge"/>
              <c:yMode val="edge"/>
              <c:x val="0.43526312335958001"/>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204560"/>
        <c:crosses val="autoZero"/>
        <c:crossBetween val="midCat"/>
      </c:valAx>
      <c:valAx>
        <c:axId val="193204560"/>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204000"/>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1639B4E3-EB51-4B0C-B9E9-AD71B8ADEF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0B667DD1-999E-4F9E-B9F4-56B38E2BE9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EB9EA25A-0B01-49C0-A4FF-1041F51D3C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281019E9-3A62-413D-9320-6B7062C6CD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F1DFE4C7-B0A0-405F-99A2-CACF9D3617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78E0671F-ED29-4E5B-9AF9-BBE8C43632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8BA2B1FD-C6B0-46B5-83F2-EEE8AE6E82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ED150EC3-67E0-4A51-82A0-19032FB523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E78C9489-3861-4A3B-94FF-0916972190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83709A1F-282B-424A-8410-97E035D623D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93E1A0D7-7A32-4EB3-8143-0F280BF499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CEB2F83C-7C8D-43E5-811C-3738A27CA0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504AEDA1-E8A0-495A-A7D9-2DD086E055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AC2AA33B-C509-4A12-BE54-F5D60DAD1C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5C7F6531-A433-4F5C-B1E0-47714B3F64F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6D4C7D3B-7E0A-4CFF-9376-08BDB1372A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2CB1076D-9E07-490B-9268-D64C8AF3B3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9A060C08-51AA-471F-8775-9B707DA273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CAEA79E9-7DCF-4418-96B5-3145938298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3AF768E1-45FD-4FEE-8A72-58F2A30AD8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0F2F3519-A531-4781-A59D-A44C033A13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2A4C5C17-C1D8-4488-9F89-7369FDB652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3FAE0ABA-D79E-47A4-834B-1D9B380BC54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3E7E70B7-E271-47E1-AC17-DAC86BBAB4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F4013705-B38D-42D9-9668-5AC3F6961C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16401DEC-BECC-4AF4-B240-B3BF758DE1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14289142-A529-4ED8-B01F-79191611E8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A6C32303-0A36-4BC1-8FC3-805C3ED459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7C090537-BD02-4014-85C9-10C2FC3C73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A1B0149E-9639-421C-A62A-78B894D7DA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F150F836-1635-4511-A991-2968799C04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EFE653E3-0984-4424-9796-78784C002C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B4916A38-AF1F-46FF-8351-07B20CF202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88CD7A1D-E672-48FD-914C-8371C15C0D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8B824624-DB35-411A-B5BD-92E4CF5260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4D46B971-63E5-4DCB-AF95-5A5ED76FC7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21943F98-48A8-4DD6-ACBC-1F8374AF5E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B5A176E6-4243-4AC6-A8A5-78C4FB2F9D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3F5E850A-F9E4-4B0E-AD0F-C92176784DE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6BE45ECA-E0DF-40D7-BDCA-2A0C493653C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95A0E88A-AA09-47AE-898B-81EFD85C61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0573C2F6-60C7-4D61-84C7-519DDADE38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09B862A9-DCB3-40FE-81A3-382C4A45BC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BD2741F6-F714-4799-BE11-056C22123F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118CF3E9-1BC8-4E05-AFE6-095D6776B0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A7B999E3-7FEE-4CEB-A6EC-64B8E3E938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C037C146-51F8-4D5E-BAF2-9516D364E4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48A900E3-19BD-42EC-BFA4-A3E62C2845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F771A324-62D9-4F30-A6F8-7328FFFD03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FCF07784-BBCD-44C5-AC79-D495844F79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FF61C00C-B2EF-4BAB-B9FC-A4F0BA44B6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Sightings'!$X$2:$X$52</c:f>
              <c:numCache>
                <c:formatCode>General</c:formatCode>
                <c:ptCount val="51"/>
                <c:pt idx="0">
                  <c:v>32.798999999999999</c:v>
                </c:pt>
                <c:pt idx="1">
                  <c:v>61.384999999999998</c:v>
                </c:pt>
                <c:pt idx="2">
                  <c:v>33.7712</c:v>
                </c:pt>
                <c:pt idx="3">
                  <c:v>34.951300000000003</c:v>
                </c:pt>
                <c:pt idx="4">
                  <c:v>36.17</c:v>
                </c:pt>
                <c:pt idx="5">
                  <c:v>39.064599999999999</c:v>
                </c:pt>
                <c:pt idx="6">
                  <c:v>41.583399999999997</c:v>
                </c:pt>
                <c:pt idx="7">
                  <c:v>39.349800000000002</c:v>
                </c:pt>
                <c:pt idx="8">
                  <c:v>38.8964</c:v>
                </c:pt>
                <c:pt idx="9">
                  <c:v>27.833300000000001</c:v>
                </c:pt>
                <c:pt idx="10">
                  <c:v>32.986600000000003</c:v>
                </c:pt>
                <c:pt idx="11">
                  <c:v>21.1098</c:v>
                </c:pt>
                <c:pt idx="12">
                  <c:v>44.239400000000003</c:v>
                </c:pt>
                <c:pt idx="13">
                  <c:v>40.336300000000001</c:v>
                </c:pt>
                <c:pt idx="14">
                  <c:v>39.864699999999999</c:v>
                </c:pt>
                <c:pt idx="15">
                  <c:v>42.004600000000003</c:v>
                </c:pt>
                <c:pt idx="16">
                  <c:v>38.511099999999999</c:v>
                </c:pt>
                <c:pt idx="17">
                  <c:v>37.668999999999997</c:v>
                </c:pt>
                <c:pt idx="18">
                  <c:v>31.180099999999999</c:v>
                </c:pt>
                <c:pt idx="19">
                  <c:v>44.607399999999998</c:v>
                </c:pt>
                <c:pt idx="20">
                  <c:v>39.072400000000002</c:v>
                </c:pt>
                <c:pt idx="21">
                  <c:v>42.237299999999998</c:v>
                </c:pt>
                <c:pt idx="22">
                  <c:v>43.3504</c:v>
                </c:pt>
                <c:pt idx="23">
                  <c:v>45.732599999999998</c:v>
                </c:pt>
                <c:pt idx="24">
                  <c:v>32.767299999999999</c:v>
                </c:pt>
                <c:pt idx="25">
                  <c:v>38.462299999999999</c:v>
                </c:pt>
                <c:pt idx="26">
                  <c:v>46.904800000000002</c:v>
                </c:pt>
                <c:pt idx="27">
                  <c:v>41.128900000000002</c:v>
                </c:pt>
                <c:pt idx="28">
                  <c:v>38.419899999999998</c:v>
                </c:pt>
                <c:pt idx="29">
                  <c:v>43.410800000000002</c:v>
                </c:pt>
                <c:pt idx="30">
                  <c:v>40.314</c:v>
                </c:pt>
                <c:pt idx="31">
                  <c:v>34.837499999999999</c:v>
                </c:pt>
                <c:pt idx="32">
                  <c:v>42.149700000000003</c:v>
                </c:pt>
                <c:pt idx="33">
                  <c:v>35.641100000000002</c:v>
                </c:pt>
                <c:pt idx="34">
                  <c:v>47.536200000000001</c:v>
                </c:pt>
                <c:pt idx="35">
                  <c:v>40.373600000000003</c:v>
                </c:pt>
                <c:pt idx="36">
                  <c:v>35.537599999999998</c:v>
                </c:pt>
                <c:pt idx="37">
                  <c:v>44.5672</c:v>
                </c:pt>
                <c:pt idx="38">
                  <c:v>40.577300000000001</c:v>
                </c:pt>
                <c:pt idx="39">
                  <c:v>41.677199999999999</c:v>
                </c:pt>
                <c:pt idx="40">
                  <c:v>33.819099999999999</c:v>
                </c:pt>
                <c:pt idx="41">
                  <c:v>44.285299999999999</c:v>
                </c:pt>
                <c:pt idx="42">
                  <c:v>35.744900000000001</c:v>
                </c:pt>
                <c:pt idx="43">
                  <c:v>31.106000000000002</c:v>
                </c:pt>
                <c:pt idx="44">
                  <c:v>40.113500000000002</c:v>
                </c:pt>
                <c:pt idx="45">
                  <c:v>44.040700000000001</c:v>
                </c:pt>
                <c:pt idx="46">
                  <c:v>37.768000000000001</c:v>
                </c:pt>
                <c:pt idx="47">
                  <c:v>47.3917</c:v>
                </c:pt>
                <c:pt idx="48">
                  <c:v>38.468000000000004</c:v>
                </c:pt>
                <c:pt idx="49">
                  <c:v>44.256300000000003</c:v>
                </c:pt>
                <c:pt idx="50">
                  <c:v>42.747500000000002</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4994576"/>
        <c:axId val="194995136"/>
      </c:scatterChart>
      <c:valAx>
        <c:axId val="194994576"/>
        <c:scaling>
          <c:orientation val="minMax"/>
          <c:min val="2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Latitude</a:t>
                </a:r>
                <a:endParaRPr lang="en-US" dirty="0"/>
              </a:p>
            </c:rich>
          </c:tx>
          <c:layout>
            <c:manualLayout>
              <c:xMode val="edge"/>
              <c:yMode val="edge"/>
              <c:x val="0.43526312335958001"/>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4995136"/>
        <c:crosses val="autoZero"/>
        <c:crossBetween val="midCat"/>
      </c:valAx>
      <c:valAx>
        <c:axId val="1949951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49945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1745EE53-FCAE-4878-81EF-56F34CBCB0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68410024-BCD8-49F4-94AE-D940FFCFF4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5052D8A6-368E-48B2-8529-A6B6E84CE9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DEC10ADB-99B6-4207-9C85-F713C3F797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ABFBD8F3-D2A5-4732-8C8A-0FCFE573D8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1735DEE1-56F3-46FA-BC08-F6CE12CFB0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ECCC5C94-B1ED-4487-9324-DE415410BF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83A7B27F-7304-448C-8E0D-0B59116F0B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A60F1AAD-B5CF-47AC-8C6D-72FC9D8E5A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C62021CF-AE18-4485-BC27-A2C3E10FE7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0B7D5CF5-7A3D-4E1B-BE95-E824805501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D0A63FE8-9E8B-4557-ADEA-11AC277ACB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A98A750E-F1A1-4D9E-9AAD-08763A3AE3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D7B0C967-FC2A-408A-9FE4-0FB824224F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924C930B-7A8C-4D85-A664-89AED50B13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6ACA3153-6D88-49D2-8695-8C63C10EEC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14119CC6-1DD3-4DF3-8644-185F707FF9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8313E26F-2A1C-4A07-8F17-7ED4006168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33A111D2-BA43-4637-A94A-1F2DA316CF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855712A3-5935-4B84-BF9B-F915093996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6835F3F8-B0C3-474D-B6E0-66D15092FF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ED8B72F0-ABCA-4B3C-A070-F3FBEF2B98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D1432006-1CED-4127-98DA-B28B07A3C5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3F37A2A9-FC3D-4ABA-9AEB-31C2199CB7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C565B869-CBEC-4B26-85D8-A6D5C2D360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120A79D4-FB11-4BED-B386-DBA8C1AB0B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B2B7EEFC-11F4-4861-B541-560C359327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47AF707C-0CBD-4B2D-BBFB-310D31B1B7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BA52B686-D8A7-489C-A26C-CA1F6BB2B4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5FBCD626-7AB1-4F69-8D6A-57D5B566F8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3D476A04-27FB-444C-890D-1C3F51DD65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C8BA95A5-2CB7-42DF-A969-E48C101E13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F24A84EF-F427-4DF5-9467-19E390B14B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BE70EE8F-EA5B-42B8-92B8-A8C7140A54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2D9EBE8F-275A-4E9F-953D-CC3033617A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77E08516-7643-4C61-80A5-6F27C08196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4A359675-93AB-409B-868A-9EF5D95D55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ED8467A4-3C74-401E-9775-790BDF47DC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D046EB22-5751-4329-AB2C-8E8BB6BDCE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899E0D1F-6F34-4459-9B02-4E9859332E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444800DF-48BC-44C9-A844-FF1E2E0BEB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6BAA219E-873B-470B-868B-44FE1D1D49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4A1FF150-3E7F-494A-A228-8DC257B57C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4C493166-6997-4383-BABA-8FDCD036AE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50CB589F-E1FC-4C96-B9B4-6EE0065AE7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A162C475-4EB2-40F8-8E0A-A199A94A58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BDE5304E-4AFD-483C-9377-75520DC56E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56921DDF-3BA6-4D10-A702-BF67A9DA36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B48F2E4D-D491-485C-83F4-4039A11DC5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98C38DB5-B9ED-4DFD-A3AD-4BEB71897F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9B16CD83-0316-40B9-9626-5A233B209B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Sightings'!$I$2:$I$52</c:f>
              <c:numCache>
                <c:formatCode>General</c:formatCode>
                <c:ptCount val="51"/>
                <c:pt idx="0">
                  <c:v>67</c:v>
                </c:pt>
                <c:pt idx="1">
                  <c:v>64.099999999999994</c:v>
                </c:pt>
                <c:pt idx="2">
                  <c:v>57.8</c:v>
                </c:pt>
                <c:pt idx="3">
                  <c:v>74.5</c:v>
                </c:pt>
                <c:pt idx="4">
                  <c:v>40.1</c:v>
                </c:pt>
                <c:pt idx="5">
                  <c:v>70</c:v>
                </c:pt>
                <c:pt idx="6">
                  <c:v>71.2</c:v>
                </c:pt>
                <c:pt idx="7">
                  <c:v>65.3</c:v>
                </c:pt>
                <c:pt idx="8">
                  <c:v>35.5</c:v>
                </c:pt>
                <c:pt idx="9">
                  <c:v>57.9</c:v>
                </c:pt>
                <c:pt idx="10">
                  <c:v>55.9</c:v>
                </c:pt>
                <c:pt idx="11">
                  <c:v>22.7</c:v>
                </c:pt>
                <c:pt idx="12">
                  <c:v>84</c:v>
                </c:pt>
                <c:pt idx="13">
                  <c:v>63.7</c:v>
                </c:pt>
                <c:pt idx="14">
                  <c:v>81.5</c:v>
                </c:pt>
                <c:pt idx="15">
                  <c:v>88.7</c:v>
                </c:pt>
                <c:pt idx="16">
                  <c:v>78.2</c:v>
                </c:pt>
                <c:pt idx="17">
                  <c:v>86.3</c:v>
                </c:pt>
                <c:pt idx="18">
                  <c:v>60.3</c:v>
                </c:pt>
                <c:pt idx="19">
                  <c:v>94.4</c:v>
                </c:pt>
                <c:pt idx="20">
                  <c:v>54.7</c:v>
                </c:pt>
                <c:pt idx="21">
                  <c:v>76.099999999999994</c:v>
                </c:pt>
                <c:pt idx="22">
                  <c:v>76.599999999999994</c:v>
                </c:pt>
                <c:pt idx="23">
                  <c:v>83.1</c:v>
                </c:pt>
                <c:pt idx="24">
                  <c:v>58</c:v>
                </c:pt>
                <c:pt idx="25">
                  <c:v>81</c:v>
                </c:pt>
                <c:pt idx="26">
                  <c:v>87.8</c:v>
                </c:pt>
                <c:pt idx="27">
                  <c:v>82.1</c:v>
                </c:pt>
                <c:pt idx="28">
                  <c:v>54.1</c:v>
                </c:pt>
                <c:pt idx="29">
                  <c:v>92.3</c:v>
                </c:pt>
                <c:pt idx="30">
                  <c:v>59.3</c:v>
                </c:pt>
                <c:pt idx="31">
                  <c:v>40.5</c:v>
                </c:pt>
                <c:pt idx="32">
                  <c:v>58.3</c:v>
                </c:pt>
                <c:pt idx="33">
                  <c:v>65.3</c:v>
                </c:pt>
                <c:pt idx="34">
                  <c:v>88.9</c:v>
                </c:pt>
                <c:pt idx="35">
                  <c:v>81.099999999999994</c:v>
                </c:pt>
                <c:pt idx="36">
                  <c:v>68.7</c:v>
                </c:pt>
                <c:pt idx="37">
                  <c:v>78.5</c:v>
                </c:pt>
                <c:pt idx="38">
                  <c:v>79.5</c:v>
                </c:pt>
                <c:pt idx="39">
                  <c:v>76.400000000000006</c:v>
                </c:pt>
                <c:pt idx="40">
                  <c:v>64.099999999999994</c:v>
                </c:pt>
                <c:pt idx="41">
                  <c:v>84.7</c:v>
                </c:pt>
                <c:pt idx="42">
                  <c:v>75.599999999999994</c:v>
                </c:pt>
                <c:pt idx="43">
                  <c:v>45.3</c:v>
                </c:pt>
                <c:pt idx="44">
                  <c:v>80.400000000000006</c:v>
                </c:pt>
                <c:pt idx="45">
                  <c:v>94.3</c:v>
                </c:pt>
                <c:pt idx="46">
                  <c:v>64.8</c:v>
                </c:pt>
                <c:pt idx="47">
                  <c:v>72.5</c:v>
                </c:pt>
                <c:pt idx="48">
                  <c:v>93.2</c:v>
                </c:pt>
                <c:pt idx="49">
                  <c:v>83.3</c:v>
                </c:pt>
                <c:pt idx="50">
                  <c:v>85.9</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4997376"/>
        <c:axId val="194997936"/>
      </c:scatterChart>
      <c:valAx>
        <c:axId val="194997376"/>
        <c:scaling>
          <c:orientation val="minMax"/>
          <c:min val="2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Caucasian</a:t>
                </a:r>
                <a:endParaRPr lang="en-US" dirty="0"/>
              </a:p>
            </c:rich>
          </c:tx>
          <c:layout>
            <c:manualLayout>
              <c:xMode val="edge"/>
              <c:yMode val="edge"/>
              <c:x val="0.43526312335958001"/>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4997936"/>
        <c:crosses val="autoZero"/>
        <c:crossBetween val="midCat"/>
      </c:valAx>
      <c:valAx>
        <c:axId val="1949979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49973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03C76404-9EA3-487C-95A8-EC494C8A87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C3D76BB3-C6D1-4E0A-85A3-C1B8E6699A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0F48B738-5289-4BFD-94D4-881C2AD239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B119F97A-9EB3-44AE-884D-4AD7D03639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62077F9E-EFBD-4CE6-940F-63A8D4BA168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E6230BC6-8C9C-45B9-BF00-1192A74321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E59AB9F5-8DBF-43B8-BFF0-B3CC686592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DA483B27-DD4D-418A-99B9-FF18AFFD09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74B0475F-5C44-4E54-B5B7-28B12407E2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3E0BC90A-6CEE-4461-BBB2-5657671226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4A0296CC-B8DB-4304-BEA0-B262A54A43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85A6A2B7-4867-4590-8C8A-A7F8A8B33C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A8656066-4B67-4674-BE0B-03586C2317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CF4E0D21-B999-42B7-85D0-0F3CF2D369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3662CB44-A043-4CE5-BE41-92160ADF1A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693EC76B-14C4-428E-BD08-F0A486A798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D0098B03-86AA-4AAB-AB07-7BE1B8C758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C2D514AE-CA55-42BA-A3A0-EB192B2BF2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59A72F8E-6276-4B07-B1B4-D45DFE3D4F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294F287C-D00F-4E4B-9251-B88CFBE7DF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3DA9B64D-3F75-436B-A5C5-3697F9AF2D4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D7B5C4B6-8BC3-4394-9F5F-2E81DD3B57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658CF9AA-CB8F-440C-9038-613BC5262B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90FFDC8F-672F-4B59-B00C-36DCDDB859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068EB6C3-F71F-40F8-8B20-D3BC895F22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412B38A7-E3B0-48FD-9E83-804C6B13E5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F0962467-E175-4378-9772-58181F3817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45688C3F-3BE1-46B8-9869-44C9CCF9D0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F1817BD5-1169-4410-AD55-A2DADA0115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EB574291-6164-46DA-90F6-50E62F165BC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20EA3E57-91C3-494C-8792-6C4E6C8F4B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1476AFC5-9BD6-49E8-9AA7-2130F442A0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DC075C35-D98B-432D-B1DA-78DC16C927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148302DE-C814-404C-AF67-5A88938E70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6EC755CE-24AA-43CF-9D84-8F474C4C59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CC75991A-A3A9-4676-96B2-2A0BA50EC0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E975C796-1985-4598-AC0D-47AE61C7A0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7C8721B2-051C-45BC-A4B8-A7B4514C43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E4CB05C2-4F6B-4A2C-91AE-4707C84EE1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38902A7D-9198-400F-A6C9-291545FC61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087F20B7-55BA-47F0-B592-C1474B520B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0664C836-C682-4B1F-80BA-7DAD87BCA7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195E25A8-1861-47E5-964F-EADD012FC7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9FD80378-B58C-491E-88DB-4D3FB1ABF7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9E1F5BA3-2F5C-4233-ADD0-C19076D5C3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9779E88C-4B34-49E4-875E-0CA171130D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D18E532A-9455-4D26-B255-00D650C076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DB2DDC75-2908-4639-BC20-58D8B9DF66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8BB03588-D152-42A3-B169-4D29918370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1D6143CE-7CAB-4ED9-B2E1-430F72DC82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7D69A8AC-7C18-4840-9131-B652FBC59F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Sightings'!$J$2:$J$52</c:f>
              <c:numCache>
                <c:formatCode>General</c:formatCode>
                <c:ptCount val="51"/>
                <c:pt idx="0">
                  <c:v>3.9</c:v>
                </c:pt>
                <c:pt idx="1">
                  <c:v>5.5</c:v>
                </c:pt>
                <c:pt idx="2">
                  <c:v>29.6</c:v>
                </c:pt>
                <c:pt idx="3">
                  <c:v>6.4</c:v>
                </c:pt>
                <c:pt idx="4">
                  <c:v>37.6</c:v>
                </c:pt>
                <c:pt idx="5">
                  <c:v>20.7</c:v>
                </c:pt>
                <c:pt idx="6">
                  <c:v>13.4</c:v>
                </c:pt>
                <c:pt idx="7">
                  <c:v>8.1999999999999993</c:v>
                </c:pt>
                <c:pt idx="8">
                  <c:v>9.9</c:v>
                </c:pt>
                <c:pt idx="9">
                  <c:v>22.5</c:v>
                </c:pt>
                <c:pt idx="10">
                  <c:v>8.8000000000000007</c:v>
                </c:pt>
                <c:pt idx="11">
                  <c:v>8.9</c:v>
                </c:pt>
                <c:pt idx="12">
                  <c:v>11.2</c:v>
                </c:pt>
                <c:pt idx="13">
                  <c:v>15.8</c:v>
                </c:pt>
                <c:pt idx="14">
                  <c:v>6</c:v>
                </c:pt>
                <c:pt idx="15">
                  <c:v>5</c:v>
                </c:pt>
                <c:pt idx="16">
                  <c:v>10.5</c:v>
                </c:pt>
                <c:pt idx="17">
                  <c:v>3.1</c:v>
                </c:pt>
                <c:pt idx="18">
                  <c:v>4.2</c:v>
                </c:pt>
                <c:pt idx="19">
                  <c:v>1.3</c:v>
                </c:pt>
                <c:pt idx="20">
                  <c:v>8.1999999999999993</c:v>
                </c:pt>
                <c:pt idx="21">
                  <c:v>9.6</c:v>
                </c:pt>
                <c:pt idx="22">
                  <c:v>4.4000000000000004</c:v>
                </c:pt>
                <c:pt idx="23">
                  <c:v>4.7</c:v>
                </c:pt>
                <c:pt idx="24">
                  <c:v>2.7</c:v>
                </c:pt>
                <c:pt idx="25">
                  <c:v>3.5</c:v>
                </c:pt>
                <c:pt idx="26">
                  <c:v>2.9</c:v>
                </c:pt>
                <c:pt idx="27">
                  <c:v>9.1999999999999993</c:v>
                </c:pt>
                <c:pt idx="28">
                  <c:v>26.5</c:v>
                </c:pt>
                <c:pt idx="29">
                  <c:v>2.8</c:v>
                </c:pt>
                <c:pt idx="30">
                  <c:v>17.7</c:v>
                </c:pt>
                <c:pt idx="31">
                  <c:v>46.3</c:v>
                </c:pt>
                <c:pt idx="32">
                  <c:v>17.600000000000001</c:v>
                </c:pt>
                <c:pt idx="33">
                  <c:v>8.4</c:v>
                </c:pt>
                <c:pt idx="34">
                  <c:v>2</c:v>
                </c:pt>
                <c:pt idx="35">
                  <c:v>3.1</c:v>
                </c:pt>
                <c:pt idx="36">
                  <c:v>8.9</c:v>
                </c:pt>
                <c:pt idx="37">
                  <c:v>11.7</c:v>
                </c:pt>
                <c:pt idx="38">
                  <c:v>5.7</c:v>
                </c:pt>
                <c:pt idx="39">
                  <c:v>12.4</c:v>
                </c:pt>
                <c:pt idx="40">
                  <c:v>5.0999999999999996</c:v>
                </c:pt>
                <c:pt idx="41">
                  <c:v>2.7</c:v>
                </c:pt>
                <c:pt idx="42">
                  <c:v>4.5999999999999996</c:v>
                </c:pt>
                <c:pt idx="43">
                  <c:v>37.6</c:v>
                </c:pt>
                <c:pt idx="44">
                  <c:v>13</c:v>
                </c:pt>
                <c:pt idx="45">
                  <c:v>1.5</c:v>
                </c:pt>
                <c:pt idx="46">
                  <c:v>7.9</c:v>
                </c:pt>
                <c:pt idx="47">
                  <c:v>11.2</c:v>
                </c:pt>
                <c:pt idx="48">
                  <c:v>1.2</c:v>
                </c:pt>
                <c:pt idx="49">
                  <c:v>5.9</c:v>
                </c:pt>
                <c:pt idx="50">
                  <c:v>8.9</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000176"/>
        <c:axId val="195000736"/>
      </c:scatterChart>
      <c:valAx>
        <c:axId val="195000176"/>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Hispanic</a:t>
                </a:r>
                <a:endParaRPr lang="en-US" dirty="0"/>
              </a:p>
            </c:rich>
          </c:tx>
          <c:layout>
            <c:manualLayout>
              <c:xMode val="edge"/>
              <c:yMode val="edge"/>
              <c:x val="0.43526312335958001"/>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0736"/>
        <c:crosses val="autoZero"/>
        <c:crossBetween val="midCat"/>
      </c:valAx>
      <c:valAx>
        <c:axId val="1950007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01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CDF9CAF0-E96D-450E-ACF5-E2412AB4CBC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564A03E6-C46F-4901-871A-D9EF0C8708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E7EE3033-D162-4669-9B11-C6866C3F41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14EBC060-3E54-4989-9D62-C8E891B3FB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FAD3411F-ADAB-4060-8EF5-C45C3656AE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7D12E9AD-DBE3-4351-8CC1-DE9DB04DE0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D7423F9C-284F-4FC4-B8FB-7A32756D5A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7C11C003-E42B-4D5A-B9D2-EE2D7F8E3A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F46EAA38-9CAC-48A6-9619-B50169007F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85654093-0297-45CA-AC50-098211ABF7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6F8A345C-A024-4C83-B188-24E18D719F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3ADCD4C3-A4D9-4871-A229-3B969CDCE6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D5D165C0-67E2-44A8-BC27-AA3DA0CC83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105E7CA1-D2CD-4D2D-948F-C0B91C05EE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E49A8C2C-CF1C-45A2-AFD0-05D6622F41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858F1AE7-7F93-4712-A7F4-9EA86DEEBC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48E9AB91-D18D-430E-A547-A0520B3BED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4F71A995-6A71-4379-93D9-03D1FAB5CE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9BFAEF7C-7F43-4D59-BAFA-0D14377AB3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03B8ADC6-46E5-4FF7-905E-E55144194C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4321AD12-155E-49E5-B977-08E716A121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6AB15051-BDB3-4DE0-B09F-024A73360C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E29CCC53-13E9-4D99-96D6-D9D2A3B7E4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4F871AF4-84E3-47F6-9260-48AE451D1B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9FCD9002-4094-498F-9771-A36197A4B7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FEC76408-3E62-4F00-870F-1DF95B4726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F28CD24A-55FE-47A7-830C-4B03704E47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2DD99055-791A-4221-92E6-AABC18770A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6E4BB133-A91D-476A-BA1C-C73D4001A1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A09AA51A-278D-4F55-9D6F-CA3764A6F9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AC37D33B-250F-440B-A0EF-241F40CFE6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CFDBCB9B-49FE-4982-9F99-BAFE8A6A44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2610AC48-B1DF-4ED0-B2B3-0FFE89EDD2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E81C730D-67D1-464C-966C-7F95C2862D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12F4F775-641C-4915-B0C9-7F8666BFCA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35F57911-6DF9-40B7-B5DC-00EDF04D7C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D36A3577-4378-4BED-84F2-3CD987FA07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47E3A97D-10DD-45BA-95C2-9217014791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51AEE3CD-F26D-4C07-BC44-6CA6D2E11B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98244B28-55C6-4A7A-9050-C8A9B9A1F9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26219485-F9EE-4704-838F-8BB9FBE6B0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D09169F5-ED29-48EB-B9FE-0D6ACF0463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BBC323F6-A46B-4DAD-BF86-532B3B7114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944DC580-5545-433D-9D5E-040AC2FC8FC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B257EBE7-A342-480E-90FA-EF1F2C06A3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627286B3-4A72-44D2-B79C-9AA92A9CBE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357345DA-EC57-4866-A289-47F746D782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07035380-B631-4FB1-9808-35723FCEA6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238AD406-55CC-4EB2-AC19-DA3181600B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4ED837FB-94D8-4914-B05C-3D055AC8AD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719B805D-F192-43D1-9D32-84CD60E473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Sightings'!$K$2:$K$52</c:f>
              <c:numCache>
                <c:formatCode>General</c:formatCode>
                <c:ptCount val="51"/>
                <c:pt idx="0">
                  <c:v>26.2</c:v>
                </c:pt>
                <c:pt idx="1">
                  <c:v>3.3</c:v>
                </c:pt>
                <c:pt idx="2">
                  <c:v>4.0999999999999996</c:v>
                </c:pt>
                <c:pt idx="3">
                  <c:v>15.4</c:v>
                </c:pt>
                <c:pt idx="4">
                  <c:v>6.2</c:v>
                </c:pt>
                <c:pt idx="5">
                  <c:v>4</c:v>
                </c:pt>
                <c:pt idx="6">
                  <c:v>10.1</c:v>
                </c:pt>
                <c:pt idx="7">
                  <c:v>21.4</c:v>
                </c:pt>
                <c:pt idx="8">
                  <c:v>50.1</c:v>
                </c:pt>
                <c:pt idx="9">
                  <c:v>16</c:v>
                </c:pt>
                <c:pt idx="10">
                  <c:v>30.5</c:v>
                </c:pt>
                <c:pt idx="11">
                  <c:v>1.6</c:v>
                </c:pt>
                <c:pt idx="12">
                  <c:v>0.6</c:v>
                </c:pt>
                <c:pt idx="13">
                  <c:v>14.5</c:v>
                </c:pt>
                <c:pt idx="14">
                  <c:v>9.1</c:v>
                </c:pt>
                <c:pt idx="15">
                  <c:v>2.9</c:v>
                </c:pt>
                <c:pt idx="16">
                  <c:v>5.9</c:v>
                </c:pt>
                <c:pt idx="17">
                  <c:v>7.8</c:v>
                </c:pt>
                <c:pt idx="18">
                  <c:v>32</c:v>
                </c:pt>
                <c:pt idx="19">
                  <c:v>1.2</c:v>
                </c:pt>
                <c:pt idx="20">
                  <c:v>29.4</c:v>
                </c:pt>
                <c:pt idx="21">
                  <c:v>6.6</c:v>
                </c:pt>
                <c:pt idx="22">
                  <c:v>14.2</c:v>
                </c:pt>
                <c:pt idx="23">
                  <c:v>5.2</c:v>
                </c:pt>
                <c:pt idx="24">
                  <c:v>37</c:v>
                </c:pt>
                <c:pt idx="25">
                  <c:v>11.6</c:v>
                </c:pt>
                <c:pt idx="26">
                  <c:v>0.4</c:v>
                </c:pt>
                <c:pt idx="27">
                  <c:v>4.5</c:v>
                </c:pt>
                <c:pt idx="28">
                  <c:v>8.1</c:v>
                </c:pt>
                <c:pt idx="29">
                  <c:v>1.1000000000000001</c:v>
                </c:pt>
                <c:pt idx="30">
                  <c:v>13.7</c:v>
                </c:pt>
                <c:pt idx="31">
                  <c:v>2.1</c:v>
                </c:pt>
                <c:pt idx="32">
                  <c:v>15.9</c:v>
                </c:pt>
                <c:pt idx="33">
                  <c:v>21.5</c:v>
                </c:pt>
                <c:pt idx="34">
                  <c:v>1.2</c:v>
                </c:pt>
                <c:pt idx="35">
                  <c:v>12.2</c:v>
                </c:pt>
                <c:pt idx="36">
                  <c:v>7.4</c:v>
                </c:pt>
                <c:pt idx="37">
                  <c:v>1.8</c:v>
                </c:pt>
                <c:pt idx="38">
                  <c:v>10.8</c:v>
                </c:pt>
                <c:pt idx="39">
                  <c:v>5.7</c:v>
                </c:pt>
                <c:pt idx="40">
                  <c:v>27.9</c:v>
                </c:pt>
                <c:pt idx="41">
                  <c:v>1.3</c:v>
                </c:pt>
                <c:pt idx="42">
                  <c:v>16.7</c:v>
                </c:pt>
                <c:pt idx="43">
                  <c:v>11.8</c:v>
                </c:pt>
                <c:pt idx="44">
                  <c:v>1.1000000000000001</c:v>
                </c:pt>
                <c:pt idx="45">
                  <c:v>1</c:v>
                </c:pt>
                <c:pt idx="46">
                  <c:v>19.399999999999999</c:v>
                </c:pt>
                <c:pt idx="47">
                  <c:v>3.6</c:v>
                </c:pt>
                <c:pt idx="48">
                  <c:v>3.4</c:v>
                </c:pt>
                <c:pt idx="49">
                  <c:v>6.3</c:v>
                </c:pt>
                <c:pt idx="50">
                  <c:v>0.8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002976"/>
        <c:axId val="195003536"/>
      </c:scatterChart>
      <c:valAx>
        <c:axId val="195002976"/>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African American</a:t>
                </a:r>
                <a:endParaRPr lang="en-US" dirty="0"/>
              </a:p>
            </c:rich>
          </c:tx>
          <c:layout>
            <c:manualLayout>
              <c:xMode val="edge"/>
              <c:yMode val="edge"/>
              <c:x val="0.40192979002624674"/>
              <c:y val="0.90057291666666661"/>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3536"/>
        <c:crosses val="autoZero"/>
        <c:crossBetween val="midCat"/>
      </c:valAx>
      <c:valAx>
        <c:axId val="1950035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29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308E58DC-E580-4A4E-89A4-42BCF1870F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C4A6A488-824C-4D46-A715-7F3699DBAF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9DEC90AB-5EFB-4D01-B462-4C26123FB58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F6997697-4B2B-418E-B4F9-7D11C99CE5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ADA49352-8E26-49E7-BDEC-7A47F15D73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E602FD14-4F8D-42EA-BF54-09A1838A36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C2B3A78C-82F3-4FE9-BA92-AC4D005B75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935A71C2-A440-4C60-B6A8-992565E32D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36A5F2D5-E95F-44F4-AE3B-9FAAF13E48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AFF393A9-49CD-4494-8DE5-C68A326FCC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54829E2C-CEC6-4783-AD61-09848EEC75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E57C6316-791D-4456-93B4-15CEF7F6BF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9F7DE9A7-D003-4F65-B5C1-04DF735D46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2A1CF710-DF75-4C84-AC0B-3E4807C968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63BD0C46-5ACD-41F1-82FA-6AF0811A38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6D741804-3983-4591-87B8-E5B48BAD90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8FD98C61-C0CB-4B3E-A3F6-F31CCE2DF0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DC1E7378-B00A-4C33-8EE5-EBBB1835E5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21B754D2-E1A5-4AF3-BE4A-2D3D157F52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D1693027-E257-4414-B101-78BC7F15B4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396B7461-37BC-4DF7-9520-366931D6FA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D1473DAB-8F36-4F2B-81BC-6BCDC7F243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F42E4B81-AB59-4863-8476-D9D285D557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A7A25884-B88F-4CCC-820D-1B11FE4D7D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C204A0D6-037E-491F-BFB7-4576A0B565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B229260D-411B-4FC1-8CDE-6C9CCD274F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FD53D696-58CB-414C-9F20-28684A2088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8B630840-FD49-4F75-A609-AEBD0E1893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D50033FF-B9C5-4E56-ABBE-A4409B1FE2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D8BB8FE1-81E2-4147-AB70-E6ED78B96A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461728D0-8886-4738-93C5-07D71E698A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A117519E-7812-4D44-9E34-21ACE82A77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4D25BCE1-EDB0-4C5B-A875-9DE4469873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CF0CB3FA-17B0-4B34-A9A0-1D6569DCE6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B18430E2-79CA-4618-9163-8455EB6DC7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FB377726-F420-4792-8CC6-BD15E92726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5ADF6E09-A99A-4B96-B6A4-2BB671BE61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C677EB4B-0400-46DD-A37A-5EB4F672D6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9B941D13-B7BE-4580-A99E-8D40A2B860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9C6308D7-01A1-49CF-967D-93DD547C2E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A3E6DE83-5463-4D04-B8B8-67CC58F9EC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71D6CE9A-E878-43FE-BD0D-B9557ABFCB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9D6F57CC-14FA-4AF6-94C1-E2ACD10BF2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47396EDF-9412-48BB-BBD9-FE57CA29F0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C3D0D8DA-0E6E-451E-8CD3-0A67FECF44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271CA92C-3635-468D-BC52-BB52543BD9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B1F410A4-9430-4550-8AEA-70D1E50F48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7080DE75-3B27-4A3A-A093-579A584F82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9A0FC6DE-C356-4A87-8534-DC07E724DE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86742FA2-1323-4386-B9D9-646A01973E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849BCEDB-96D9-4C8D-B3A8-9F7CD41E0F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Sightings'!$M$2:$M$52</c:f>
              <c:numCache>
                <c:formatCode>General</c:formatCode>
                <c:ptCount val="51"/>
                <c:pt idx="0">
                  <c:v>1.1000000000000001</c:v>
                </c:pt>
                <c:pt idx="1">
                  <c:v>5.4</c:v>
                </c:pt>
                <c:pt idx="2">
                  <c:v>2.8</c:v>
                </c:pt>
                <c:pt idx="3">
                  <c:v>1.2</c:v>
                </c:pt>
                <c:pt idx="4">
                  <c:v>13</c:v>
                </c:pt>
                <c:pt idx="5">
                  <c:v>2.8</c:v>
                </c:pt>
                <c:pt idx="6">
                  <c:v>3.8</c:v>
                </c:pt>
                <c:pt idx="7">
                  <c:v>3.2</c:v>
                </c:pt>
                <c:pt idx="8">
                  <c:v>3.8</c:v>
                </c:pt>
                <c:pt idx="9">
                  <c:v>2.4</c:v>
                </c:pt>
                <c:pt idx="10">
                  <c:v>3.2</c:v>
                </c:pt>
                <c:pt idx="11">
                  <c:v>38.6</c:v>
                </c:pt>
                <c:pt idx="12">
                  <c:v>1.2</c:v>
                </c:pt>
                <c:pt idx="13">
                  <c:v>4.5999999999999996</c:v>
                </c:pt>
                <c:pt idx="14">
                  <c:v>1.6</c:v>
                </c:pt>
                <c:pt idx="15">
                  <c:v>1.7</c:v>
                </c:pt>
                <c:pt idx="16">
                  <c:v>2.4</c:v>
                </c:pt>
                <c:pt idx="17">
                  <c:v>1.1000000000000001</c:v>
                </c:pt>
                <c:pt idx="18">
                  <c:v>1.5</c:v>
                </c:pt>
                <c:pt idx="19">
                  <c:v>1</c:v>
                </c:pt>
                <c:pt idx="20">
                  <c:v>5.5</c:v>
                </c:pt>
                <c:pt idx="21">
                  <c:v>5.3</c:v>
                </c:pt>
                <c:pt idx="22">
                  <c:v>2.4</c:v>
                </c:pt>
                <c:pt idx="23">
                  <c:v>4</c:v>
                </c:pt>
                <c:pt idx="24">
                  <c:v>0.9</c:v>
                </c:pt>
                <c:pt idx="25">
                  <c:v>1.6</c:v>
                </c:pt>
                <c:pt idx="26">
                  <c:v>0.6</c:v>
                </c:pt>
                <c:pt idx="27">
                  <c:v>1.8</c:v>
                </c:pt>
                <c:pt idx="28">
                  <c:v>7.2</c:v>
                </c:pt>
                <c:pt idx="29">
                  <c:v>2.2000000000000002</c:v>
                </c:pt>
                <c:pt idx="30">
                  <c:v>8.3000000000000007</c:v>
                </c:pt>
                <c:pt idx="31">
                  <c:v>1.4</c:v>
                </c:pt>
                <c:pt idx="32">
                  <c:v>7.3</c:v>
                </c:pt>
                <c:pt idx="33">
                  <c:v>2.2000000000000002</c:v>
                </c:pt>
                <c:pt idx="34">
                  <c:v>1</c:v>
                </c:pt>
                <c:pt idx="35">
                  <c:v>1.7</c:v>
                </c:pt>
                <c:pt idx="36">
                  <c:v>1.7</c:v>
                </c:pt>
                <c:pt idx="37">
                  <c:v>3.7</c:v>
                </c:pt>
                <c:pt idx="38">
                  <c:v>2.7</c:v>
                </c:pt>
                <c:pt idx="39">
                  <c:v>2.9</c:v>
                </c:pt>
                <c:pt idx="40">
                  <c:v>1.3</c:v>
                </c:pt>
                <c:pt idx="41">
                  <c:v>0.9</c:v>
                </c:pt>
                <c:pt idx="42">
                  <c:v>1.4</c:v>
                </c:pt>
                <c:pt idx="43">
                  <c:v>3.8</c:v>
                </c:pt>
                <c:pt idx="44">
                  <c:v>2</c:v>
                </c:pt>
                <c:pt idx="45">
                  <c:v>1.3</c:v>
                </c:pt>
                <c:pt idx="46">
                  <c:v>5.5</c:v>
                </c:pt>
                <c:pt idx="47">
                  <c:v>7.2</c:v>
                </c:pt>
                <c:pt idx="48">
                  <c:v>0.7</c:v>
                </c:pt>
                <c:pt idx="49">
                  <c:v>2.2999999999999998</c:v>
                </c:pt>
                <c:pt idx="50">
                  <c:v>0.8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005776"/>
        <c:axId val="195006336"/>
      </c:scatterChart>
      <c:valAx>
        <c:axId val="195005776"/>
        <c:scaling>
          <c:orientation val="minMax"/>
          <c:max val="4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Asian</a:t>
                </a:r>
                <a:endParaRPr lang="en-US" dirty="0"/>
              </a:p>
            </c:rich>
          </c:tx>
          <c:layout>
            <c:manualLayout>
              <c:xMode val="edge"/>
              <c:yMode val="edge"/>
              <c:x val="0.48526312335958005"/>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6336"/>
        <c:crosses val="autoZero"/>
        <c:crossBetween val="midCat"/>
      </c:valAx>
      <c:valAx>
        <c:axId val="1950063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57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61124FFA-B29D-424C-BDEA-2FEFE9436D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5E22C020-A407-4B9D-8751-3D71AFFE4D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88309BEA-FF15-478A-9CA4-9EC33568C6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6E67A597-64BA-47CB-8524-AA51F5BE94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B26CE0F8-54EF-454B-9D1A-23E4C73EEE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4879C5C4-639F-41D2-84E6-E4156E0005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C7001F89-B2B9-44B1-B891-F7124A9BCF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89035EEE-4AA6-4B9D-90FB-CDDE829E43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4E936AF8-DCF8-42E4-830D-7BEDADF731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5626D18B-E362-44D0-BEF7-C7CEF0065E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E6F506B9-B986-4342-BC9E-997B38E589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5EC8370B-7940-44B0-B84C-BBA23A1354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379FFF3A-E76F-4DE5-B2DB-4C5CEC33F2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C00A0CBA-9F02-42E5-B747-B46C7CFDC9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8D3AD756-5F23-4B34-905E-B3776341F9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41F660EF-A40E-4C93-B55F-4CF3CD7F6C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7B4F60CA-E95F-4872-B972-E3E60BD10A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39B65228-3E9B-4F69-BC61-99F44D174D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3314511C-DA50-420B-AFA7-ABA4BE6998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7FDBAF98-918A-4189-A877-4F8D246452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35A4F783-8166-4616-972A-F1EFAFBB145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7D47D480-2D5F-47D8-A204-0707B9C0FC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1AD8173A-3DBF-4AA0-BD7B-15D38B8DB5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BE3CC466-473F-4030-A08E-F6DB97399C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C56DFA2C-AB48-49E4-80D3-12230ACC77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13A6DA9E-5A39-482F-B55A-F5BAE9B7A2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9A12ED3E-C361-413A-9879-4757E04C94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DB50637E-E78B-4589-897E-D7B6F3B200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C18A5832-3947-4FA2-8AE7-EDCCE9BBDE5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100358F6-D89E-470E-99F2-463C35FA02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0403D03A-C918-4A9F-9520-D46D379840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422A00EB-0D18-4045-8663-F34C4A8DE0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FCB03150-EAD3-434C-B2E9-5AEFCDE11B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EA27FD71-ADA4-49C3-876B-8F61EF5EEC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03DD9ABD-CA55-43BC-A453-A4562A01C6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B77B37DE-ECD1-412A-86CF-9CBA455E88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9340C71C-B0EC-4620-B774-145ED77208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4404EE6A-749B-4E0B-A55D-5E666B0350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CA73BC89-3EFE-4327-BF0A-1D96B9B67E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6F2A20BB-7CF6-4D7C-B884-C365E739EF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D1792DFF-5B96-49F4-8E0B-C92DA1BA52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4FD48F8C-050E-4376-9AF2-712A731E34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72990BEC-4188-497D-A257-D2BBCA3AB1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3A4F64A6-7B6C-4BD5-ABCA-B2B02AE0BD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10731872-65B4-410F-B865-1F484F0AED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6C3646F9-9C9E-46D4-BFF4-3FD95B3E8CE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2B0376FB-5820-4469-B9E8-D23DAA29E8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B6903474-5A9A-452D-8729-1525A0F3D2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9C61BD76-A6E7-4DD6-B63D-A56D19D72F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96D10302-F989-4132-9CD7-EF8817C1CC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D5CFF7BC-0A1C-4F14-A477-49906796E7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Sightings'!$O$2:$O$52</c:f>
              <c:numCache>
                <c:formatCode>General</c:formatCode>
                <c:ptCount val="51"/>
                <c:pt idx="0">
                  <c:v>33.136224360940801</c:v>
                </c:pt>
                <c:pt idx="1">
                  <c:v>13.370476982583501</c:v>
                </c:pt>
                <c:pt idx="2">
                  <c:v>21.340383638459802</c:v>
                </c:pt>
                <c:pt idx="3">
                  <c:v>33.6517728837349</c:v>
                </c:pt>
                <c:pt idx="4">
                  <c:v>23.805344805185499</c:v>
                </c:pt>
                <c:pt idx="5">
                  <c:v>15.569282872156201</c:v>
                </c:pt>
                <c:pt idx="6">
                  <c:v>20.791982402614298</c:v>
                </c:pt>
                <c:pt idx="7">
                  <c:v>22.513938188887298</c:v>
                </c:pt>
                <c:pt idx="8">
                  <c:v>26.8535016901677</c:v>
                </c:pt>
                <c:pt idx="9">
                  <c:v>25.554529856980299</c:v>
                </c:pt>
                <c:pt idx="10">
                  <c:v>29.0751400549781</c:v>
                </c:pt>
                <c:pt idx="11">
                  <c:v>19.9354765997013</c:v>
                </c:pt>
                <c:pt idx="12">
                  <c:v>20.254219247886201</c:v>
                </c:pt>
                <c:pt idx="13">
                  <c:v>23.797719473589702</c:v>
                </c:pt>
                <c:pt idx="14">
                  <c:v>24.359401284435702</c:v>
                </c:pt>
                <c:pt idx="15">
                  <c:v>19.912224124520598</c:v>
                </c:pt>
                <c:pt idx="16">
                  <c:v>18.728223886544502</c:v>
                </c:pt>
                <c:pt idx="17">
                  <c:v>35.386293706533401</c:v>
                </c:pt>
                <c:pt idx="18">
                  <c:v>31.686003199061599</c:v>
                </c:pt>
                <c:pt idx="19">
                  <c:v>21.1736107881596</c:v>
                </c:pt>
                <c:pt idx="20">
                  <c:v>21.5819500330647</c:v>
                </c:pt>
                <c:pt idx="21">
                  <c:v>20.005360627102501</c:v>
                </c:pt>
                <c:pt idx="22">
                  <c:v>23.221669237992</c:v>
                </c:pt>
                <c:pt idx="23">
                  <c:v>17.641366625255099</c:v>
                </c:pt>
                <c:pt idx="24">
                  <c:v>35.717093665549697</c:v>
                </c:pt>
                <c:pt idx="25">
                  <c:v>26.077697056640599</c:v>
                </c:pt>
                <c:pt idx="26">
                  <c:v>18.995532154116098</c:v>
                </c:pt>
                <c:pt idx="27">
                  <c:v>18.179025329075198</c:v>
                </c:pt>
                <c:pt idx="28">
                  <c:v>21.2284616495153</c:v>
                </c:pt>
                <c:pt idx="29">
                  <c:v>17.8490083962045</c:v>
                </c:pt>
                <c:pt idx="30">
                  <c:v>23.328525833039301</c:v>
                </c:pt>
                <c:pt idx="31">
                  <c:v>24.926998991968301</c:v>
                </c:pt>
                <c:pt idx="32">
                  <c:v>25.1942853656818</c:v>
                </c:pt>
                <c:pt idx="33">
                  <c:v>30.039938930206599</c:v>
                </c:pt>
                <c:pt idx="34">
                  <c:v>23.307779599041702</c:v>
                </c:pt>
                <c:pt idx="35">
                  <c:v>24.331341833454498</c:v>
                </c:pt>
                <c:pt idx="36">
                  <c:v>25.406179338326101</c:v>
                </c:pt>
                <c:pt idx="37">
                  <c:v>18.519712251309599</c:v>
                </c:pt>
                <c:pt idx="38">
                  <c:v>25.330817032333101</c:v>
                </c:pt>
                <c:pt idx="39">
                  <c:v>27.9751607087575</c:v>
                </c:pt>
                <c:pt idx="40">
                  <c:v>31.706180596884099</c:v>
                </c:pt>
                <c:pt idx="41">
                  <c:v>22.931475029036001</c:v>
                </c:pt>
                <c:pt idx="42">
                  <c:v>32.936994634709798</c:v>
                </c:pt>
                <c:pt idx="43">
                  <c:v>27.860237105388101</c:v>
                </c:pt>
                <c:pt idx="44">
                  <c:v>14.857002120757199</c:v>
                </c:pt>
                <c:pt idx="45">
                  <c:v>19.212865120575501</c:v>
                </c:pt>
                <c:pt idx="46">
                  <c:v>24.836457756262298</c:v>
                </c:pt>
                <c:pt idx="47">
                  <c:v>16.177860087832901</c:v>
                </c:pt>
                <c:pt idx="48">
                  <c:v>34.010800791284296</c:v>
                </c:pt>
                <c:pt idx="49">
                  <c:v>21.397014956244298</c:v>
                </c:pt>
                <c:pt idx="50">
                  <c:v>16.9612159744248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008576"/>
        <c:axId val="195009136"/>
      </c:scatterChart>
      <c:valAx>
        <c:axId val="195008576"/>
        <c:scaling>
          <c:orientation val="minMax"/>
          <c:max val="40"/>
          <c:min val="1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High School Dropouts</a:t>
                </a:r>
                <a:endParaRPr lang="en-US" dirty="0"/>
              </a:p>
            </c:rich>
          </c:tx>
          <c:layout>
            <c:manualLayout>
              <c:xMode val="edge"/>
              <c:yMode val="edge"/>
              <c:x val="0.35331867891513563"/>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9136"/>
        <c:crosses val="autoZero"/>
        <c:crossBetween val="midCat"/>
      </c:valAx>
      <c:valAx>
        <c:axId val="195009136"/>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008576"/>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50794CA8-8251-4BD5-8481-D9BB7D8BE2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BA2876B6-4F18-425A-9A6B-2AEAA3DA55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0879AC9F-3A69-4BDE-8570-420C29E6CC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4839B947-87C4-49A3-8350-EF589813FB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D11D349A-751B-4165-868D-BCC56E7A61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8C392C32-7066-4F5B-8A4D-1EEE96DC42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5E37D862-C979-4196-85A9-AF02C1FA2CB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6EAA1365-4596-4BFE-A314-18FBC78CFE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9EAA7576-B803-4EB1-B839-47EAF5E73D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DA70EAF4-7F89-4946-A391-8519450638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B876756A-90F8-4927-8DB3-F276771A7A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5CE83D7B-BAD3-4544-A37C-A07872457B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ABCE2558-CD90-4507-93E5-FF969B879D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160B50E0-45EE-43C8-AD6E-95455D9C1A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A1EB0143-11EB-423F-9B85-FE74CE2E21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083517F7-96CD-4A1D-AD71-5F87227305E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44A775C3-D42F-45A8-9EF2-C690EB2FC5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FEF2A86B-14AB-4900-A602-EAFF532DB1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39F25A76-BE03-421F-B206-2015500837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DD1D1048-858A-4B05-ADF4-E374EFE983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A6BAECDE-9F55-41FF-8A4D-3298E66611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828E5A07-1425-4CCB-B290-39C681968C2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6AB91BB9-5ED3-4604-9A1B-3E019C4C05D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A0877769-EE07-48B6-93E1-8A02ED91E16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19A0090E-9D46-4118-9FC7-5BFA927B23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0AD1BB44-4F3C-4E90-A6B8-9F840C4CF7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5ED4BAE0-68A8-4E36-B1A6-AB7F1BD55C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BA518668-DB94-42A5-BE9B-D64D593597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0F62F489-4F8A-4029-B12E-53C9B36502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9D14C847-4053-4ABE-BECA-1241BFA7F0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3DAE552A-4646-4689-B955-88AE4086B7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D8E677E8-18DD-4EBF-A50D-AE8FBCA33E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60950824-B497-4FFE-A79D-026A067EF9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9C561E8E-E2E4-4386-A9FB-D789751290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53A73BA4-356D-4EE4-8F74-F882C10491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73F4E183-20ED-4F39-8508-DEDC0FC5AC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7D39A548-FFA9-44DF-A454-4B9DBAFA31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6A494FF9-3737-4247-9C65-4B9A995900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740D0D81-C480-4ABF-AEAD-316A9C0F91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02E51934-0D2B-472A-BD9E-BB1A4738ED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FAB39956-A4FA-4C57-A512-88B0964AF0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0275EC16-0E28-46CA-91CA-F6FC2CFA2A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24ED4291-A159-4874-BE40-AFC8632115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B99F16DB-BF30-4BEB-BEEE-528CB6FA72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ADDAF173-DC2A-4A8D-A8B8-AEB23C333C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AE25170B-EC40-442A-BA2C-4843500560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B118FD7F-1315-4BD4-94B6-A49E52EE7C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468F1A8E-359E-4B5D-832A-222A5AF7AA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A0824BFE-7C31-4C85-928B-58B952CCA9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38B72F47-99DE-4CF9-AF6D-177F9F0D55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FABFC005-6E9D-44F4-AC84-7362979681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Sightings'!$R$2:$R$52</c:f>
              <c:numCache>
                <c:formatCode>General</c:formatCode>
                <c:ptCount val="51"/>
                <c:pt idx="0">
                  <c:v>82.1</c:v>
                </c:pt>
                <c:pt idx="1">
                  <c:v>91.4</c:v>
                </c:pt>
                <c:pt idx="2">
                  <c:v>84.2</c:v>
                </c:pt>
                <c:pt idx="3">
                  <c:v>82.4</c:v>
                </c:pt>
                <c:pt idx="4">
                  <c:v>80.599999999999994</c:v>
                </c:pt>
                <c:pt idx="5">
                  <c:v>89.3</c:v>
                </c:pt>
                <c:pt idx="6">
                  <c:v>88.6</c:v>
                </c:pt>
                <c:pt idx="7">
                  <c:v>87.4</c:v>
                </c:pt>
                <c:pt idx="8">
                  <c:v>87.1</c:v>
                </c:pt>
                <c:pt idx="9">
                  <c:v>85.3</c:v>
                </c:pt>
                <c:pt idx="10">
                  <c:v>83.9</c:v>
                </c:pt>
                <c:pt idx="11">
                  <c:v>90.4</c:v>
                </c:pt>
                <c:pt idx="12">
                  <c:v>88.4</c:v>
                </c:pt>
                <c:pt idx="13">
                  <c:v>86.4</c:v>
                </c:pt>
                <c:pt idx="14">
                  <c:v>86.6</c:v>
                </c:pt>
                <c:pt idx="15">
                  <c:v>90.5</c:v>
                </c:pt>
                <c:pt idx="16">
                  <c:v>89.7</c:v>
                </c:pt>
                <c:pt idx="17">
                  <c:v>81.7</c:v>
                </c:pt>
                <c:pt idx="18">
                  <c:v>82.2</c:v>
                </c:pt>
                <c:pt idx="19">
                  <c:v>90.2</c:v>
                </c:pt>
                <c:pt idx="20">
                  <c:v>88.2</c:v>
                </c:pt>
                <c:pt idx="21">
                  <c:v>89</c:v>
                </c:pt>
                <c:pt idx="22">
                  <c:v>87.9</c:v>
                </c:pt>
                <c:pt idx="23">
                  <c:v>91.5</c:v>
                </c:pt>
                <c:pt idx="24">
                  <c:v>80.400000000000006</c:v>
                </c:pt>
                <c:pt idx="25">
                  <c:v>86.8</c:v>
                </c:pt>
                <c:pt idx="26">
                  <c:v>90.8</c:v>
                </c:pt>
                <c:pt idx="27">
                  <c:v>89.8</c:v>
                </c:pt>
                <c:pt idx="28">
                  <c:v>83.9</c:v>
                </c:pt>
                <c:pt idx="29">
                  <c:v>91.3</c:v>
                </c:pt>
                <c:pt idx="30">
                  <c:v>87.4</c:v>
                </c:pt>
                <c:pt idx="31">
                  <c:v>82.8</c:v>
                </c:pt>
                <c:pt idx="32">
                  <c:v>84.7</c:v>
                </c:pt>
                <c:pt idx="33">
                  <c:v>84.3</c:v>
                </c:pt>
                <c:pt idx="34">
                  <c:v>90.1</c:v>
                </c:pt>
                <c:pt idx="35">
                  <c:v>87.6</c:v>
                </c:pt>
                <c:pt idx="36">
                  <c:v>85.6</c:v>
                </c:pt>
                <c:pt idx="37">
                  <c:v>89.1</c:v>
                </c:pt>
                <c:pt idx="38">
                  <c:v>87.9</c:v>
                </c:pt>
                <c:pt idx="39">
                  <c:v>84.7</c:v>
                </c:pt>
                <c:pt idx="40">
                  <c:v>83.6</c:v>
                </c:pt>
                <c:pt idx="41">
                  <c:v>89.9</c:v>
                </c:pt>
                <c:pt idx="42">
                  <c:v>83.1</c:v>
                </c:pt>
                <c:pt idx="43">
                  <c:v>79.900000000000006</c:v>
                </c:pt>
                <c:pt idx="44">
                  <c:v>90.4</c:v>
                </c:pt>
                <c:pt idx="45">
                  <c:v>91</c:v>
                </c:pt>
                <c:pt idx="46">
                  <c:v>86.6</c:v>
                </c:pt>
                <c:pt idx="47">
                  <c:v>89.7</c:v>
                </c:pt>
                <c:pt idx="48">
                  <c:v>82.8</c:v>
                </c:pt>
                <c:pt idx="49">
                  <c:v>89.8</c:v>
                </c:pt>
                <c:pt idx="50">
                  <c:v>91.8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373648"/>
        <c:axId val="195374208"/>
      </c:scatterChart>
      <c:valAx>
        <c:axId val="195373648"/>
        <c:scaling>
          <c:orientation val="minMax"/>
          <c:min val="8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High School Graduates</a:t>
                </a:r>
                <a:endParaRPr lang="en-US" dirty="0"/>
              </a:p>
            </c:rich>
          </c:tx>
          <c:layout>
            <c:manualLayout>
              <c:xMode val="edge"/>
              <c:yMode val="edge"/>
              <c:x val="0.35331867891513563"/>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4208"/>
        <c:crosses val="autoZero"/>
        <c:crossBetween val="midCat"/>
      </c:valAx>
      <c:valAx>
        <c:axId val="195374208"/>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3648"/>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33562992125984"/>
          <c:y val="3.6965391749562593E-2"/>
          <c:w val="0.74297342519685039"/>
          <c:h val="0.77781132957246668"/>
        </c:manualLayout>
      </c:layout>
      <c:scatterChart>
        <c:scatterStyle val="smoothMarker"/>
        <c:varyColors val="0"/>
        <c:ser>
          <c:idx val="0"/>
          <c:order val="0"/>
          <c:tx>
            <c:strRef>
              <c:f>Sheet1!$B$15</c:f>
              <c:strCache>
                <c:ptCount val="1"/>
                <c:pt idx="0">
                  <c:v>%C</c:v>
                </c:pt>
              </c:strCache>
            </c:strRef>
          </c:tx>
          <c:spPr>
            <a:ln w="50800" cap="rnd">
              <a:solidFill>
                <a:schemeClr val="accent1"/>
              </a:solidFill>
              <a:round/>
            </a:ln>
            <a:effectLst/>
          </c:spPr>
          <c:marker>
            <c:symbol val="circle"/>
            <c:size val="12"/>
            <c:spPr>
              <a:solidFill>
                <a:schemeClr val="accent1"/>
              </a:solidFill>
              <a:ln w="9525">
                <a:solidFill>
                  <a:schemeClr val="accent1"/>
                </a:solidFill>
              </a:ln>
              <a:effectLst/>
              <a:scene3d>
                <a:camera prst="orthographicFront"/>
                <a:lightRig rig="threePt" dir="t"/>
              </a:scene3d>
              <a:sp3d>
                <a:bevelT w="190500" h="38100"/>
              </a:sp3d>
            </c:spPr>
          </c:marker>
          <c:xVal>
            <c:numRef>
              <c:f>Sheet1!$A$16:$A$40</c:f>
              <c:numCache>
                <c:formatCode>0.00E+00</c:formatCode>
                <c:ptCount val="25"/>
                <c:pt idx="0">
                  <c:v>4.741794117661555E+22</c:v>
                </c:pt>
                <c:pt idx="1">
                  <c:v>5.1169128176082827E+22</c:v>
                </c:pt>
                <c:pt idx="2">
                  <c:v>5.5603311183204043E+22</c:v>
                </c:pt>
                <c:pt idx="3">
                  <c:v>6.0956570347742071E+22</c:v>
                </c:pt>
                <c:pt idx="4">
                  <c:v>6.7597698363444959E+22</c:v>
                </c:pt>
                <c:pt idx="5">
                  <c:v>7.6142644168354005E+22</c:v>
                </c:pt>
                <c:pt idx="6">
                  <c:v>8.771850544471349E+22</c:v>
                </c:pt>
                <c:pt idx="7">
                  <c:v>1.0468113046736417E+23</c:v>
                </c:pt>
                <c:pt idx="8">
                  <c:v>1.3313624872758644E+23</c:v>
                </c:pt>
                <c:pt idx="9">
                  <c:v>1.9736663725060503E+23</c:v>
                </c:pt>
                <c:pt idx="10">
                  <c:v>2.0922893209813738E+23</c:v>
                </c:pt>
                <c:pt idx="11">
                  <c:v>2.2325104996265396E+23</c:v>
                </c:pt>
                <c:pt idx="12">
                  <c:v>2.4017954182776417E+23</c:v>
                </c:pt>
                <c:pt idx="13">
                  <c:v>2.6118063259014046E+23</c:v>
                </c:pt>
                <c:pt idx="14">
                  <c:v>2.8820212381635463E+23</c:v>
                </c:pt>
                <c:pt idx="15">
                  <c:v>3.248082113277957E+23</c:v>
                </c:pt>
                <c:pt idx="16">
                  <c:v>3.784487414947394E+23</c:v>
                </c:pt>
                <c:pt idx="17">
                  <c:v>4.6843172628648283E+23</c:v>
                </c:pt>
                <c:pt idx="18">
                  <c:v>6.7154604901683717E+23</c:v>
                </c:pt>
                <c:pt idx="19">
                  <c:v>7.0905791901147355E+23</c:v>
                </c:pt>
                <c:pt idx="20">
                  <c:v>7.533997490826346E+23</c:v>
                </c:pt>
                <c:pt idx="21">
                  <c:v>8.0693234072807058E+23</c:v>
                </c:pt>
                <c:pt idx="22">
                  <c:v>8.7334362088510365E+23</c:v>
                </c:pt>
                <c:pt idx="23">
                  <c:v>9.587930789341984E+23</c:v>
                </c:pt>
                <c:pt idx="24">
                  <c:v>1.0745516916977996E+24</c:v>
                </c:pt>
              </c:numCache>
            </c:numRef>
          </c:xVal>
          <c:yVal>
            <c:numRef>
              <c:f>Sheet1!$B$16:$B$40</c:f>
              <c:numCache>
                <c:formatCode>0.000%</c:formatCode>
                <c:ptCount val="25"/>
                <c:pt idx="0">
                  <c:v>0.9</c:v>
                </c:pt>
                <c:pt idx="1">
                  <c:v>0.91</c:v>
                </c:pt>
                <c:pt idx="2">
                  <c:v>0.92</c:v>
                </c:pt>
                <c:pt idx="3">
                  <c:v>0.93</c:v>
                </c:pt>
                <c:pt idx="4">
                  <c:v>0.94000000000000006</c:v>
                </c:pt>
                <c:pt idx="5">
                  <c:v>0.95000000000000007</c:v>
                </c:pt>
                <c:pt idx="6">
                  <c:v>0.96000000000000008</c:v>
                </c:pt>
                <c:pt idx="7">
                  <c:v>0.97000000000000008</c:v>
                </c:pt>
                <c:pt idx="8">
                  <c:v>0.98000000000000009</c:v>
                </c:pt>
                <c:pt idx="9">
                  <c:v>0.9900000000000001</c:v>
                </c:pt>
                <c:pt idx="10">
                  <c:v>0.9910000000000001</c:v>
                </c:pt>
                <c:pt idx="11">
                  <c:v>0.9920000000000001</c:v>
                </c:pt>
                <c:pt idx="12">
                  <c:v>0.9930000000000001</c:v>
                </c:pt>
                <c:pt idx="13">
                  <c:v>0.99400000000000011</c:v>
                </c:pt>
                <c:pt idx="14">
                  <c:v>0.99500000000000011</c:v>
                </c:pt>
                <c:pt idx="15">
                  <c:v>0.99600000000000011</c:v>
                </c:pt>
                <c:pt idx="16">
                  <c:v>0.99700000000000011</c:v>
                </c:pt>
                <c:pt idx="17">
                  <c:v>0.99800000000000011</c:v>
                </c:pt>
                <c:pt idx="18">
                  <c:v>0.99900000000000011</c:v>
                </c:pt>
                <c:pt idx="19">
                  <c:v>0.9991000000000001</c:v>
                </c:pt>
                <c:pt idx="20">
                  <c:v>0.99920000000000009</c:v>
                </c:pt>
                <c:pt idx="21">
                  <c:v>0.99930000000000008</c:v>
                </c:pt>
                <c:pt idx="22">
                  <c:v>0.99940000000000007</c:v>
                </c:pt>
                <c:pt idx="23">
                  <c:v>0.99950000000000006</c:v>
                </c:pt>
                <c:pt idx="24">
                  <c:v>0.99960000000000004</c:v>
                </c:pt>
              </c:numCache>
            </c:numRef>
          </c:yVal>
          <c:smooth val="1"/>
        </c:ser>
        <c:dLbls>
          <c:showLegendKey val="0"/>
          <c:showVal val="0"/>
          <c:showCatName val="0"/>
          <c:showSerName val="0"/>
          <c:showPercent val="0"/>
          <c:showBubbleSize val="0"/>
        </c:dLbls>
        <c:axId val="192209872"/>
        <c:axId val="192210432"/>
      </c:scatterChart>
      <c:valAx>
        <c:axId val="192209872"/>
        <c:scaling>
          <c:orientation val="minMax"/>
          <c:max val="9.9999999999999998E+23"/>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Energy (Joules)</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00E+00" sourceLinked="1"/>
        <c:majorTickMark val="out"/>
        <c:minorTickMark val="out"/>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10432"/>
        <c:crosses val="autoZero"/>
        <c:crossBetween val="midCat"/>
        <c:majorUnit val="4.9999999999999999E+23"/>
      </c:valAx>
      <c:valAx>
        <c:axId val="192210432"/>
        <c:scaling>
          <c:orientation val="minMax"/>
          <c:max val="1"/>
          <c:min val="0.9"/>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 Speed of Light</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 sourceLinked="0"/>
        <c:majorTickMark val="out"/>
        <c:minorTickMark val="out"/>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09872"/>
        <c:crosses val="autoZero"/>
        <c:crossBetween val="midCat"/>
      </c:valAx>
      <c:spPr>
        <a:noFill/>
        <a:ln w="28575">
          <a:solidFill>
            <a:schemeClr val="tx1"/>
          </a:solidFill>
        </a:ln>
        <a:effectLst/>
      </c:spPr>
    </c:plotArea>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7FCEAF5B-1680-4E45-8E95-45B3B762CB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3605124B-5A99-44D6-AA2A-16E9C5E266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04139535-31D2-4E88-ABB5-61FC627469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13B01A37-6021-4250-B367-17F076DC7B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E18ECBEE-E7AA-4ECB-92C3-4BC750050D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05BED04E-F1E1-402F-8840-3848AC34DC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C3EE4392-3BC0-4199-B19A-8BCD511D74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01848B2B-176F-4E8E-971A-85E4DA0FEE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7DB194F8-D69B-4DCA-BFB9-5BCC2B5B35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A8BB8CE1-936E-4D05-A142-485913090A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7E299932-0E87-4802-BAE8-70DA87668B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EA6FC5F2-EB21-4EB2-A9F9-38E1DB572A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A116F403-FD1A-4EB5-A758-083BEF7E78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ED9B6012-7A31-4753-AB25-E062FF2CDE9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111D8B73-CC91-4C17-A673-371B9F2757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E8C48D48-44C9-49C1-B690-AFEA15320A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A6E77F8D-BE13-4F5A-86B1-28A4221EC2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63162F31-C4BB-43DF-887A-03DF55081D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5B00BE89-E867-44E7-98E6-BFD1427DE6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7C70FD3D-A973-4361-9D3E-02F97DDAE0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CE0D667D-6E58-4ED5-AB6E-6512F39F34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6A68436D-4D8F-45D7-B6CB-BF3884905B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5B1C6B58-2BA4-4518-8D13-4CE898DCFB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84A3FC4A-D9BE-4E45-9798-1F7F3B5F04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2178A89F-23BE-4657-8857-CF3AC03484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66B16526-E4E1-4CD9-8318-FC69DF5EA2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977FB389-AD33-4285-8D35-FB2D2ECECA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BC8727AA-5C46-4BF2-8582-0367FE3974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3E51312A-3DD6-4343-B15F-FE24C2B871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8CAA2D7E-3C92-4C0E-BD48-4E4C7D76C2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EF4095EC-63F0-4450-B2ED-DD2A223A85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624317C4-0D03-4BB8-9BB2-4016EE0192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126B9751-9939-451B-862F-0382B1C481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DBDA28A4-257F-4697-9FE9-CFCE7BDB1F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E8006736-88D8-4FD1-93E3-C8BD00047BC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B0F500D9-8D61-4D90-8414-D884077EE3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153BA37B-A1A7-4C72-B1F8-A054B52D48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94D63492-4850-4E3C-838D-B60E1D9162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A7FE9825-873D-4057-A6A7-E398BD50F5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4B541F24-4603-434E-8589-613F28952E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4063A1A4-B555-44CB-B04D-4D8D6DB489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D1EE14DC-27CB-4081-8F9A-7BFBCB2659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060A478F-8F3D-47AA-8F7B-9C715CC811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00BF7C72-8654-4D89-8EA7-268C8EFB45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A8736278-57E6-4329-ACE9-333755419A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1BED6080-2D81-4FA2-9847-88046F6534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77FC56E3-2568-4F1D-950E-5F5FC02FCB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C962AB09-CFFC-4A10-A36C-A29A0D7371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99240DD5-240F-4956-BFB8-94AF5C0853C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6D851C96-9212-4657-B6FB-9957AA07FC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B33BC6BB-5F10-4AEF-AF44-57C6F7726F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Sightings'!$Q$2:$Q$52</c:f>
              <c:numCache>
                <c:formatCode>General</c:formatCode>
                <c:ptCount val="51"/>
                <c:pt idx="0">
                  <c:v>22</c:v>
                </c:pt>
                <c:pt idx="1">
                  <c:v>26.6</c:v>
                </c:pt>
                <c:pt idx="2">
                  <c:v>25.6</c:v>
                </c:pt>
                <c:pt idx="3">
                  <c:v>18.899999999999999</c:v>
                </c:pt>
                <c:pt idx="4">
                  <c:v>29.9</c:v>
                </c:pt>
                <c:pt idx="5">
                  <c:v>35.9</c:v>
                </c:pt>
                <c:pt idx="6">
                  <c:v>35.6</c:v>
                </c:pt>
                <c:pt idx="7">
                  <c:v>28.7</c:v>
                </c:pt>
                <c:pt idx="8">
                  <c:v>48.5</c:v>
                </c:pt>
                <c:pt idx="9">
                  <c:v>25.3</c:v>
                </c:pt>
                <c:pt idx="10">
                  <c:v>27.5</c:v>
                </c:pt>
                <c:pt idx="11">
                  <c:v>29.6</c:v>
                </c:pt>
                <c:pt idx="12">
                  <c:v>23.9</c:v>
                </c:pt>
                <c:pt idx="13">
                  <c:v>30.6</c:v>
                </c:pt>
                <c:pt idx="14">
                  <c:v>22.5</c:v>
                </c:pt>
                <c:pt idx="15">
                  <c:v>25.1</c:v>
                </c:pt>
                <c:pt idx="16">
                  <c:v>29.5</c:v>
                </c:pt>
                <c:pt idx="17">
                  <c:v>21</c:v>
                </c:pt>
                <c:pt idx="18">
                  <c:v>21.4</c:v>
                </c:pt>
                <c:pt idx="19">
                  <c:v>26.9</c:v>
                </c:pt>
                <c:pt idx="20">
                  <c:v>35.700000000000003</c:v>
                </c:pt>
                <c:pt idx="21">
                  <c:v>38.200000000000003</c:v>
                </c:pt>
                <c:pt idx="22">
                  <c:v>24.6</c:v>
                </c:pt>
                <c:pt idx="23">
                  <c:v>31.5</c:v>
                </c:pt>
                <c:pt idx="24">
                  <c:v>19.600000000000001</c:v>
                </c:pt>
                <c:pt idx="25">
                  <c:v>25.2</c:v>
                </c:pt>
                <c:pt idx="26">
                  <c:v>27.4</c:v>
                </c:pt>
                <c:pt idx="27">
                  <c:v>27.4</c:v>
                </c:pt>
                <c:pt idx="28">
                  <c:v>21.8</c:v>
                </c:pt>
                <c:pt idx="29">
                  <c:v>32</c:v>
                </c:pt>
                <c:pt idx="30">
                  <c:v>34.5</c:v>
                </c:pt>
                <c:pt idx="31">
                  <c:v>25.3</c:v>
                </c:pt>
                <c:pt idx="32">
                  <c:v>32.4</c:v>
                </c:pt>
                <c:pt idx="33">
                  <c:v>26.5</c:v>
                </c:pt>
                <c:pt idx="34">
                  <c:v>25.8</c:v>
                </c:pt>
                <c:pt idx="35">
                  <c:v>24.1</c:v>
                </c:pt>
                <c:pt idx="36">
                  <c:v>22.7</c:v>
                </c:pt>
                <c:pt idx="37">
                  <c:v>29.2</c:v>
                </c:pt>
                <c:pt idx="38">
                  <c:v>26.4</c:v>
                </c:pt>
                <c:pt idx="39">
                  <c:v>30.5</c:v>
                </c:pt>
                <c:pt idx="40">
                  <c:v>24.3</c:v>
                </c:pt>
                <c:pt idx="41">
                  <c:v>25.1</c:v>
                </c:pt>
                <c:pt idx="42">
                  <c:v>23</c:v>
                </c:pt>
                <c:pt idx="43">
                  <c:v>25.5</c:v>
                </c:pt>
                <c:pt idx="44">
                  <c:v>28.5</c:v>
                </c:pt>
                <c:pt idx="45">
                  <c:v>33.1</c:v>
                </c:pt>
                <c:pt idx="46">
                  <c:v>34</c:v>
                </c:pt>
                <c:pt idx="47">
                  <c:v>31</c:v>
                </c:pt>
                <c:pt idx="48">
                  <c:v>17.3</c:v>
                </c:pt>
                <c:pt idx="49">
                  <c:v>25.7</c:v>
                </c:pt>
                <c:pt idx="50">
                  <c:v>23.8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376448"/>
        <c:axId val="195377008"/>
      </c:scatterChart>
      <c:valAx>
        <c:axId val="195376448"/>
        <c:scaling>
          <c:orientation val="minMax"/>
          <c:max val="50"/>
          <c:min val="15"/>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with</a:t>
                </a:r>
                <a:r>
                  <a:rPr lang="en-US" baseline="0" dirty="0" smtClean="0"/>
                  <a:t> Bachelors Degree</a:t>
                </a:r>
                <a:endParaRPr lang="en-US" dirty="0"/>
              </a:p>
            </c:rich>
          </c:tx>
          <c:layout>
            <c:manualLayout>
              <c:xMode val="edge"/>
              <c:yMode val="edge"/>
              <c:x val="0.35331867891513563"/>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7008"/>
        <c:crosses val="autoZero"/>
        <c:crossBetween val="midCat"/>
      </c:valAx>
      <c:valAx>
        <c:axId val="195377008"/>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6448"/>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B9E4F20C-3A64-4A4B-A98D-97B833155A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9C25C9E1-7DEB-4032-A50B-FA808F5472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B987D2EE-0CE9-40A1-A4DE-50A46E0922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8B9B044F-DB99-4C8D-BB08-825F23850C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98D37210-EFDF-464F-8F51-003589CDE4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4F10444B-E01D-41C0-A6A2-40F381B588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B4274BD8-DF00-4A77-9EEB-5BEE9393D4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1C533DFF-D437-48FB-ADB3-9705AC646F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4020A9C2-360A-4C89-A39C-E0F384B0B8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66E6EE4C-452A-4F14-B3E0-CC1077F886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6665CBA1-4FA8-47B8-B563-EEC7FEDE04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EA9E6C1C-BEEE-4E3E-B6B8-2334CC3E2B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7294B236-69F8-40CF-8F72-DBA9ADA3B2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C0283C7C-30B9-4110-A850-090B1B01CA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5A1F9AF1-D819-4803-BB0D-2A18845E58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4ADA4D37-A40D-4864-ABF5-2ABB226E15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81A29759-EAE0-4168-904C-99C4CD12F1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2B3CC467-7481-408E-8890-1A1149AE57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2B7183C3-57AA-4F40-904E-732E93B7AD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3E9FB0F6-F0E8-4775-9B2B-ECADBB124A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B1F2617D-1C04-4712-B912-0C56B6513E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6D5CC323-99C7-4BFB-9F69-AB4585DE41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ED57BF33-46DD-4FB0-92D0-DE400753E2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DAD49660-A932-4EF8-A27D-BCFCA26525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AE1084AF-A40D-4A9F-893F-94FB9F11ED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736ECD33-5974-41EC-A262-44861EFB64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306D721F-867E-4AD6-941F-A59621C065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D39FABD0-3463-4333-B4C4-73B56A94A0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3E73EE9F-91FA-4D29-9383-C84D7EDD2E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5567F03D-4835-4E72-A2C2-156A3C7CCA9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68BEF338-23CE-4C37-AFE9-3F42897CA6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02CA1985-D3F4-4BE2-A8F1-E8C0589A5C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763D0BE9-0A0A-4FFA-B12E-E6937D2B05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67946E1A-ED97-4FE9-AFF8-AD172DA1C8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D9704E9A-745A-4D2D-AF3F-D9F662BAA2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3A5C5A19-F755-4E39-82E6-FFE3A13B79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90D0533E-34C6-4B90-84B3-46A9F5EC92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94D7A733-19D0-46E7-A468-EB17388E0E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C8C71596-69E3-44C3-AD3D-169011A4B2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F2B2B5A6-8883-4B4D-830A-4E7835A89B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73CD20AB-5873-4989-B9A1-B086C48786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86AFA010-B3E7-402D-8E73-0736F13B71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56E5F3B0-966A-49F8-BF20-48E473647A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A4143E96-947A-4F40-A2AC-A9EFCEAE49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22F3E82F-34A7-4D0E-B232-63E5812A1BB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B8175F28-839F-48F7-8D70-B8EE721D4F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52C7BE07-238A-4C17-8476-81FA0664F2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5FB4BCDF-42CC-400A-A154-F12824939A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CEE78617-A140-431B-9D70-D608A62F40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2793FE09-88F3-4216-A7E3-4F8B3F83B7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0DBBA519-96F9-47C3-9CEB-E4606D5273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Sightings'!$P$2:$P$52</c:f>
              <c:numCache>
                <c:formatCode>General</c:formatCode>
                <c:ptCount val="51"/>
                <c:pt idx="0">
                  <c:v>7.7</c:v>
                </c:pt>
                <c:pt idx="1">
                  <c:v>9</c:v>
                </c:pt>
                <c:pt idx="2">
                  <c:v>9.3000000000000007</c:v>
                </c:pt>
                <c:pt idx="3">
                  <c:v>6.1</c:v>
                </c:pt>
                <c:pt idx="4">
                  <c:v>10.7</c:v>
                </c:pt>
                <c:pt idx="5">
                  <c:v>12.7</c:v>
                </c:pt>
                <c:pt idx="6">
                  <c:v>15.5</c:v>
                </c:pt>
                <c:pt idx="7">
                  <c:v>11.4</c:v>
                </c:pt>
                <c:pt idx="8">
                  <c:v>28</c:v>
                </c:pt>
                <c:pt idx="9">
                  <c:v>9</c:v>
                </c:pt>
                <c:pt idx="10">
                  <c:v>9.9</c:v>
                </c:pt>
                <c:pt idx="11">
                  <c:v>9.9</c:v>
                </c:pt>
                <c:pt idx="12">
                  <c:v>7.5</c:v>
                </c:pt>
                <c:pt idx="13">
                  <c:v>11.7</c:v>
                </c:pt>
                <c:pt idx="14">
                  <c:v>8.1</c:v>
                </c:pt>
                <c:pt idx="15">
                  <c:v>7.4</c:v>
                </c:pt>
                <c:pt idx="16">
                  <c:v>10.199999999999999</c:v>
                </c:pt>
                <c:pt idx="17">
                  <c:v>8.5</c:v>
                </c:pt>
                <c:pt idx="18">
                  <c:v>6.9</c:v>
                </c:pt>
                <c:pt idx="19">
                  <c:v>9.6</c:v>
                </c:pt>
                <c:pt idx="20">
                  <c:v>16</c:v>
                </c:pt>
                <c:pt idx="21">
                  <c:v>16.399999999999999</c:v>
                </c:pt>
                <c:pt idx="22">
                  <c:v>9.4</c:v>
                </c:pt>
                <c:pt idx="23">
                  <c:v>10.3</c:v>
                </c:pt>
                <c:pt idx="24">
                  <c:v>7.1</c:v>
                </c:pt>
                <c:pt idx="25">
                  <c:v>9.5</c:v>
                </c:pt>
                <c:pt idx="26">
                  <c:v>8.3000000000000007</c:v>
                </c:pt>
                <c:pt idx="27">
                  <c:v>8.8000000000000007</c:v>
                </c:pt>
                <c:pt idx="28">
                  <c:v>7.6</c:v>
                </c:pt>
                <c:pt idx="29">
                  <c:v>11.2</c:v>
                </c:pt>
                <c:pt idx="30">
                  <c:v>12.9</c:v>
                </c:pt>
                <c:pt idx="31">
                  <c:v>10.4</c:v>
                </c:pt>
                <c:pt idx="32">
                  <c:v>14</c:v>
                </c:pt>
                <c:pt idx="33">
                  <c:v>8.8000000000000007</c:v>
                </c:pt>
                <c:pt idx="34">
                  <c:v>6.7</c:v>
                </c:pt>
                <c:pt idx="35">
                  <c:v>8.8000000000000007</c:v>
                </c:pt>
                <c:pt idx="36">
                  <c:v>7.4</c:v>
                </c:pt>
                <c:pt idx="37">
                  <c:v>10.4</c:v>
                </c:pt>
                <c:pt idx="38">
                  <c:v>10.199999999999999</c:v>
                </c:pt>
                <c:pt idx="39">
                  <c:v>11.7</c:v>
                </c:pt>
                <c:pt idx="40">
                  <c:v>8.4</c:v>
                </c:pt>
                <c:pt idx="41">
                  <c:v>7.3</c:v>
                </c:pt>
                <c:pt idx="42">
                  <c:v>7.9</c:v>
                </c:pt>
                <c:pt idx="43">
                  <c:v>8.5</c:v>
                </c:pt>
                <c:pt idx="44">
                  <c:v>9.1</c:v>
                </c:pt>
                <c:pt idx="45">
                  <c:v>13.3</c:v>
                </c:pt>
                <c:pt idx="46">
                  <c:v>14.1</c:v>
                </c:pt>
                <c:pt idx="47">
                  <c:v>11.1</c:v>
                </c:pt>
                <c:pt idx="48">
                  <c:v>6.7</c:v>
                </c:pt>
                <c:pt idx="49">
                  <c:v>8.4</c:v>
                </c:pt>
                <c:pt idx="50">
                  <c:v>7.9</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379248"/>
        <c:axId val="195379808"/>
      </c:scatterChart>
      <c:valAx>
        <c:axId val="195379248"/>
        <c:scaling>
          <c:orientation val="minMax"/>
          <c:min val="5"/>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with</a:t>
                </a:r>
                <a:r>
                  <a:rPr lang="en-US" baseline="0" dirty="0" smtClean="0"/>
                  <a:t> Advanced Degree</a:t>
                </a:r>
                <a:endParaRPr lang="en-US" dirty="0"/>
              </a:p>
            </c:rich>
          </c:tx>
          <c:layout>
            <c:manualLayout>
              <c:xMode val="edge"/>
              <c:yMode val="edge"/>
              <c:x val="0.35331867891513563"/>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9808"/>
        <c:crosses val="autoZero"/>
        <c:crossBetween val="midCat"/>
      </c:valAx>
      <c:valAx>
        <c:axId val="195379808"/>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79248"/>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45603674540683"/>
          <c:y val="5.5447033918459614E-2"/>
          <c:w val="0.82498840769903758"/>
          <c:h val="0.73142220557121818"/>
        </c:manualLayout>
      </c:layout>
      <c:barChart>
        <c:barDir val="col"/>
        <c:grouping val="clustered"/>
        <c:varyColors val="0"/>
        <c:ser>
          <c:idx val="1"/>
          <c:order val="0"/>
          <c:tx>
            <c:strRef>
              <c:f>Sheet1!$E$3</c:f>
              <c:strCache>
                <c:ptCount val="1"/>
                <c:pt idx="0">
                  <c:v>No Degree</c:v>
                </c:pt>
              </c:strCache>
            </c:strRef>
          </c:tx>
          <c:spPr>
            <a:solidFill>
              <a:schemeClr val="accent2"/>
            </a:solidFill>
            <a:ln>
              <a:noFill/>
            </a:ln>
            <a:effectLst/>
            <a:scene3d>
              <a:camera prst="orthographicFront"/>
              <a:lightRig rig="threePt" dir="t"/>
            </a:scene3d>
            <a:sp3d>
              <a:bevelT w="190500" h="38100"/>
            </a:sp3d>
          </c:spPr>
          <c:invertIfNegative val="0"/>
          <c:cat>
            <c:strRef>
              <c:f>Sheet1!$A$4:$A$8</c:f>
              <c:strCache>
                <c:ptCount val="5"/>
                <c:pt idx="0">
                  <c:v>Strongly agree</c:v>
                </c:pt>
                <c:pt idx="1">
                  <c:v>Agree</c:v>
                </c:pt>
                <c:pt idx="2">
                  <c:v>Do not know</c:v>
                </c:pt>
                <c:pt idx="3">
                  <c:v>Disagree</c:v>
                </c:pt>
                <c:pt idx="4">
                  <c:v>Strongly disagree</c:v>
                </c:pt>
              </c:strCache>
            </c:strRef>
          </c:cat>
          <c:val>
            <c:numRef>
              <c:f>Sheet1!$E$4:$E$8</c:f>
              <c:numCache>
                <c:formatCode>0.0</c:formatCode>
                <c:ptCount val="5"/>
                <c:pt idx="0">
                  <c:v>6.1</c:v>
                </c:pt>
                <c:pt idx="1">
                  <c:v>21.9</c:v>
                </c:pt>
                <c:pt idx="2">
                  <c:v>40</c:v>
                </c:pt>
                <c:pt idx="3">
                  <c:v>17.899999999999999</c:v>
                </c:pt>
                <c:pt idx="4">
                  <c:v>14.2</c:v>
                </c:pt>
              </c:numCache>
            </c:numRef>
          </c:val>
        </c:ser>
        <c:ser>
          <c:idx val="0"/>
          <c:order val="1"/>
          <c:tx>
            <c:strRef>
              <c:f>Sheet1!$D$3</c:f>
              <c:strCache>
                <c:ptCount val="1"/>
                <c:pt idx="0">
                  <c:v>College Degree</c:v>
                </c:pt>
              </c:strCache>
            </c:strRef>
          </c:tx>
          <c:spPr>
            <a:solidFill>
              <a:schemeClr val="accent1"/>
            </a:solidFill>
            <a:ln>
              <a:noFill/>
            </a:ln>
            <a:effectLst/>
            <a:scene3d>
              <a:camera prst="orthographicFront"/>
              <a:lightRig rig="threePt" dir="t"/>
            </a:scene3d>
            <a:sp3d>
              <a:bevelT w="190500" h="38100"/>
            </a:sp3d>
          </c:spPr>
          <c:invertIfNegative val="0"/>
          <c:cat>
            <c:strRef>
              <c:f>Sheet1!$A$4:$A$8</c:f>
              <c:strCache>
                <c:ptCount val="5"/>
                <c:pt idx="0">
                  <c:v>Strongly agree</c:v>
                </c:pt>
                <c:pt idx="1">
                  <c:v>Agree</c:v>
                </c:pt>
                <c:pt idx="2">
                  <c:v>Do not know</c:v>
                </c:pt>
                <c:pt idx="3">
                  <c:v>Disagree</c:v>
                </c:pt>
                <c:pt idx="4">
                  <c:v>Strongly disagree</c:v>
                </c:pt>
              </c:strCache>
            </c:strRef>
          </c:cat>
          <c:val>
            <c:numRef>
              <c:f>Sheet1!$D$4:$D$8</c:f>
              <c:numCache>
                <c:formatCode>0.0</c:formatCode>
                <c:ptCount val="5"/>
                <c:pt idx="0">
                  <c:v>3.7</c:v>
                </c:pt>
                <c:pt idx="1">
                  <c:v>13.5</c:v>
                </c:pt>
                <c:pt idx="2">
                  <c:v>40.4</c:v>
                </c:pt>
                <c:pt idx="3">
                  <c:v>20.6</c:v>
                </c:pt>
                <c:pt idx="4">
                  <c:v>21.8</c:v>
                </c:pt>
              </c:numCache>
            </c:numRef>
          </c:val>
        </c:ser>
        <c:dLbls>
          <c:showLegendKey val="0"/>
          <c:showVal val="0"/>
          <c:showCatName val="0"/>
          <c:showSerName val="0"/>
          <c:showPercent val="0"/>
          <c:showBubbleSize val="0"/>
        </c:dLbls>
        <c:gapWidth val="219"/>
        <c:overlap val="-27"/>
        <c:axId val="195382608"/>
        <c:axId val="195383168"/>
      </c:barChart>
      <c:catAx>
        <c:axId val="195382608"/>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83168"/>
        <c:crosses val="autoZero"/>
        <c:auto val="1"/>
        <c:lblAlgn val="ctr"/>
        <c:lblOffset val="0"/>
        <c:noMultiLvlLbl val="0"/>
      </c:catAx>
      <c:valAx>
        <c:axId val="195383168"/>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Percent Respondents</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82608"/>
        <c:crosses val="autoZero"/>
        <c:crossBetween val="between"/>
      </c:valAx>
      <c:spPr>
        <a:noFill/>
        <a:ln w="28575">
          <a:solidFill>
            <a:schemeClr val="tx1"/>
          </a:solidFill>
        </a:ln>
        <a:effectLst/>
      </c:spPr>
    </c:plotArea>
    <c:legend>
      <c:legendPos val="b"/>
      <c:layout>
        <c:manualLayout>
          <c:xMode val="edge"/>
          <c:yMode val="edge"/>
          <c:x val="0.15913178440302297"/>
          <c:y val="8.5055933003052434E-2"/>
          <c:w val="0.59098255705323444"/>
          <c:h val="7.8125546806649182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9129483814524"/>
          <c:y val="3.7016299858725239E-2"/>
          <c:w val="0.79729965004374448"/>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0D9FCA31-7975-45CD-AD0B-D2FD5E7F42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DDCC1EB0-1F72-44D5-B5D5-B9DAF74AE2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E1CDDC69-E71F-406A-B205-86844509D8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36632C2E-9546-451E-B993-1937CA7577D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37B451AD-C71A-41A0-A305-D57A6B3F89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A0259597-BB7F-4D08-9DA0-E3F66A003B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03BA2892-CD80-49B7-BD9D-7B4755964C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71674E88-D073-4AA7-A802-EB45AFD922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34F2E18E-E8BD-4513-8663-EF6E5931F3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03EE7478-993F-4BE2-9DFB-32950A1561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137C80D6-8B9A-40BA-ACFB-B0B35B333C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0DCBAC9D-8552-4E1E-939F-F6D7FDC67B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031E5FB5-3557-4AE1-81D9-08193E313A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50908202-5771-405A-92E6-3BFA922FEC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6617B44E-B713-435E-A143-F205172A30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75F13A99-2F60-486A-BA63-AF42047ECD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B4C73B11-E8B6-496A-8E67-B8B27A0B39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B83E0345-4C9A-48E5-B254-6040F6964B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0E2F569A-D580-4037-8AB2-15DD67CE1E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75A9CA50-BD37-484B-A37D-30E8B1D538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A39FDC55-A5C4-4606-83E9-D38B3FD853C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7495627A-A78C-4D4B-B020-147A3074A8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F438A195-5876-4359-BA51-DCCAC44B6D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835AF384-B487-45DD-9144-20EA86AC7F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50C1D363-FDDA-4CA8-91CD-C086DF3C32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5669B835-7125-4E5B-83FF-2C6BB696B6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D959FB8D-9E81-41F2-AB96-D1857B10BA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F574DD35-0D63-4E3C-87BD-EC430B21AD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CF93C9AD-E3EA-4B74-96DC-6535B51B19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AF9CFAE5-8291-460B-964C-965C94FAAE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83FD0E04-8EF4-47A9-B177-E40B881F13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85ECC24D-FDD1-4CCD-B8A5-70C5242D00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0A6C9B78-C9BC-4F59-9F9B-7C6E9B3F6A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BE9E270B-7FF0-48ED-BC46-5393F1CF22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910B1789-1ACE-4DA7-9BF4-85C4B1A72C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DBF68944-AF1C-4CC1-B9B0-9C5E55EA85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6A01A08C-1924-4C1C-96D5-0FE1AD46F8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C6A448A3-4202-4BE8-A750-F1736591E4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62B12255-D4E3-4BB7-B8A1-9B2F23F490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B04276D6-3DA6-46E5-8A0E-78DB668B32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C1B06F5A-E6AD-4305-86EB-F3D176F1D1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F06CE6CF-E1E2-4AFA-AECE-77BACB3C60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99B99C49-94C1-4ED3-95F0-9BF864413E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96F8158E-568B-47B9-8651-5E64531288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B5BC73C0-4C62-4F4E-B4D1-89FAC93707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CF366644-28F4-4E63-9618-322E234128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B87FEE79-EA29-4B90-805E-31C94FDD1D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F119E371-D42B-45EC-976C-C9BB2605A9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E6CA8A6F-B7AA-452E-A5B9-F5D76F15A3E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56353D96-95E2-4B86-9FE0-2A408536BB9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002B7B7D-3A79-4C4A-8E39-C911656131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Sightings'!$H$2:$H$52</c:f>
              <c:numCache>
                <c:formatCode>"$"#,##0</c:formatCode>
                <c:ptCount val="51"/>
                <c:pt idx="0">
                  <c:v>35625</c:v>
                </c:pt>
                <c:pt idx="1">
                  <c:v>46778</c:v>
                </c:pt>
                <c:pt idx="2">
                  <c:v>35979</c:v>
                </c:pt>
                <c:pt idx="3">
                  <c:v>34723</c:v>
                </c:pt>
                <c:pt idx="4">
                  <c:v>44980</c:v>
                </c:pt>
                <c:pt idx="5">
                  <c:v>45135</c:v>
                </c:pt>
                <c:pt idx="6">
                  <c:v>58908</c:v>
                </c:pt>
                <c:pt idx="7">
                  <c:v>41940</c:v>
                </c:pt>
                <c:pt idx="8">
                  <c:v>74710</c:v>
                </c:pt>
                <c:pt idx="9">
                  <c:v>40344</c:v>
                </c:pt>
                <c:pt idx="10">
                  <c:v>36869</c:v>
                </c:pt>
                <c:pt idx="11">
                  <c:v>44024</c:v>
                </c:pt>
                <c:pt idx="12">
                  <c:v>33749</c:v>
                </c:pt>
                <c:pt idx="13">
                  <c:v>44815</c:v>
                </c:pt>
                <c:pt idx="14">
                  <c:v>36902</c:v>
                </c:pt>
                <c:pt idx="15">
                  <c:v>42126</c:v>
                </c:pt>
                <c:pt idx="16">
                  <c:v>41835</c:v>
                </c:pt>
                <c:pt idx="17">
                  <c:v>35041</c:v>
                </c:pt>
                <c:pt idx="18">
                  <c:v>39413</c:v>
                </c:pt>
                <c:pt idx="19">
                  <c:v>39481</c:v>
                </c:pt>
                <c:pt idx="20">
                  <c:v>51971</c:v>
                </c:pt>
                <c:pt idx="21">
                  <c:v>54687</c:v>
                </c:pt>
                <c:pt idx="22">
                  <c:v>37497</c:v>
                </c:pt>
                <c:pt idx="23">
                  <c:v>46227</c:v>
                </c:pt>
                <c:pt idx="24">
                  <c:v>33073</c:v>
                </c:pt>
                <c:pt idx="25">
                  <c:v>39049</c:v>
                </c:pt>
                <c:pt idx="26">
                  <c:v>37370</c:v>
                </c:pt>
                <c:pt idx="27">
                  <c:v>43143</c:v>
                </c:pt>
                <c:pt idx="28">
                  <c:v>37361</c:v>
                </c:pt>
                <c:pt idx="29">
                  <c:v>47058</c:v>
                </c:pt>
                <c:pt idx="30">
                  <c:v>53628</c:v>
                </c:pt>
                <c:pt idx="31">
                  <c:v>35079</c:v>
                </c:pt>
                <c:pt idx="32">
                  <c:v>52095</c:v>
                </c:pt>
                <c:pt idx="33">
                  <c:v>37049</c:v>
                </c:pt>
                <c:pt idx="34">
                  <c:v>51893</c:v>
                </c:pt>
                <c:pt idx="35">
                  <c:v>39289</c:v>
                </c:pt>
                <c:pt idx="36">
                  <c:v>39006</c:v>
                </c:pt>
                <c:pt idx="37">
                  <c:v>38786</c:v>
                </c:pt>
                <c:pt idx="38">
                  <c:v>43616</c:v>
                </c:pt>
                <c:pt idx="39">
                  <c:v>44990</c:v>
                </c:pt>
                <c:pt idx="40">
                  <c:v>34266</c:v>
                </c:pt>
                <c:pt idx="41">
                  <c:v>43659</c:v>
                </c:pt>
                <c:pt idx="42">
                  <c:v>37678</c:v>
                </c:pt>
                <c:pt idx="43">
                  <c:v>41471</c:v>
                </c:pt>
                <c:pt idx="44">
                  <c:v>34601</c:v>
                </c:pt>
                <c:pt idx="45">
                  <c:v>42994</c:v>
                </c:pt>
                <c:pt idx="46">
                  <c:v>47082</c:v>
                </c:pt>
                <c:pt idx="47">
                  <c:v>45413</c:v>
                </c:pt>
                <c:pt idx="48">
                  <c:v>34477</c:v>
                </c:pt>
                <c:pt idx="49">
                  <c:v>40537</c:v>
                </c:pt>
                <c:pt idx="50">
                  <c:v>48670</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5385408"/>
        <c:axId val="195385968"/>
      </c:scatterChart>
      <c:valAx>
        <c:axId val="195385408"/>
        <c:scaling>
          <c:orientation val="minMax"/>
          <c:min val="3000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Per Capita Income</a:t>
                </a:r>
                <a:endParaRPr lang="en-US" dirty="0"/>
              </a:p>
            </c:rich>
          </c:tx>
          <c:layout>
            <c:manualLayout>
              <c:xMode val="edge"/>
              <c:yMode val="edge"/>
              <c:x val="0.3866520122484689"/>
              <c:y val="0.90317708333333335"/>
            </c:manualLayout>
          </c:layout>
          <c:overlay val="0"/>
          <c:spPr>
            <a:noFill/>
            <a:ln>
              <a:noFill/>
            </a:ln>
            <a:effectLst/>
          </c:spPr>
        </c:title>
        <c:numFmt formatCode="&quot;$&quot;#,##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85968"/>
        <c:crosses val="autoZero"/>
        <c:crossBetween val="midCat"/>
      </c:valAx>
      <c:valAx>
        <c:axId val="195385968"/>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5385408"/>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9129483814524"/>
          <c:y val="3.7016299858725239E-2"/>
          <c:w val="0.84035520559929999"/>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48CE8B9E-BC5A-4B79-92A6-A3F9C48100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BDB46E7-AA26-4E89-AAD9-E293871EBA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D77B9FCD-87DF-4E3D-9E8C-17CC45D1A6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45796366-D920-458C-B124-F4EB5A0FCE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F942F19C-5DF1-414E-9B3E-C15474C92F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E2F3086A-36CB-42FE-A537-B3FFB214F4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F1F83956-30D2-4ACB-9B95-60405142BF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77C7052D-2972-4339-8216-6A39CD8219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1BDD9263-15D0-4C85-BCF3-6CDFBA93FF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AC7F1F49-3808-4F81-B7A2-765DE6FE62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7D8F77EE-4EF8-496D-BCF3-7222D5BDC2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494C0452-78AC-4566-854E-405048EB03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6481831A-62FA-4819-B764-8EE2853A88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FA071A20-7858-48E4-B55C-FB19EB2E62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4B2BD3FA-FF9D-4A1D-BB2F-BEF036F3F4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D5774D8E-E75A-4F20-B1C5-C892854A60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4C3A5BF0-1E2C-4C53-8950-F4EA6DE1C1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40B81BC2-2821-45C7-A3AE-CFCB6BF8E2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6E8C039E-4D82-4EE2-A4BD-2AAF4DC5F1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709904D7-5EBD-4B59-A6D5-B68A4787AD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4AA684D0-3F04-4A2A-93CD-B2FC396698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407082A9-9840-48B0-B554-37B0BF9582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D0B9EC71-C7C1-4B9F-A1BF-47F6EAAA41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E43D012C-BE8A-4438-9DBC-3C80489C6E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55D8D86E-BFE0-4A3D-88DE-653B1BC4AA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25BB6C7C-D3B7-4B7F-9AF1-7E27D56CF9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C574D2B7-9931-496B-A7BC-A7F87FA919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BC09D0E1-F958-4C07-8B37-EA9B2625AA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ECF3D1D9-154A-4D6C-B975-AF3FE384F4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E47A376D-4F50-462C-B310-C990718B77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08FC991B-555B-4203-977D-9A4ECE5638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EA5260A9-7A59-41B1-994D-8CDBD5C333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9B1ED957-26B4-4BD2-8D47-9227F8164C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0C7424C3-D9EA-4A8C-95D3-C885F173A2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E6CC9A00-558E-43AE-88D4-49CB60EEDD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B9548666-70E4-4B66-91FD-1E34D3A6B7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5BECDE98-5712-4245-9F80-C1BC32C49E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357276C8-622C-4A98-826B-58FD5FBCBE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1924C9B2-5AC3-4CCD-9F77-9C6EB9B845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DD4D528C-3898-4730-93ED-CF066A1DA5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4334186B-5B5C-47DD-9119-8F859920C5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23454306-851D-4CA5-AAEC-562B9D949C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49B4FA27-F756-41B4-9F88-C89388EC6E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DDC6A67C-14F2-488C-BEDE-DD1041D093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DE6E3E76-E4B9-4F68-82D4-28B7A2A66D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25CFECA1-FCCE-4520-9D81-674B4CCA5D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D3DB68BE-E6ED-4CCA-B7AE-D66F22A76DB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9018B7C3-0A24-4E55-B7C9-60D565183D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78A1E723-12F2-47AB-9900-FCC0AAEC9D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59FDDF20-B292-4F38-A899-A6A9775DDC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DA22F4A6-D524-49ED-8581-435108507C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Sightings'!$S$2:$S$52</c:f>
              <c:numCache>
                <c:formatCode>General</c:formatCode>
                <c:ptCount val="51"/>
                <c:pt idx="0">
                  <c:v>38.4</c:v>
                </c:pt>
                <c:pt idx="1">
                  <c:v>33.200000000000003</c:v>
                </c:pt>
                <c:pt idx="2">
                  <c:v>36.799999999999997</c:v>
                </c:pt>
                <c:pt idx="3">
                  <c:v>37.700000000000003</c:v>
                </c:pt>
                <c:pt idx="4">
                  <c:v>35.799999999999997</c:v>
                </c:pt>
                <c:pt idx="5">
                  <c:v>36.4</c:v>
                </c:pt>
                <c:pt idx="6">
                  <c:v>40.5</c:v>
                </c:pt>
                <c:pt idx="7">
                  <c:v>39.5</c:v>
                </c:pt>
                <c:pt idx="8">
                  <c:v>33.799999999999997</c:v>
                </c:pt>
                <c:pt idx="9">
                  <c:v>41.5</c:v>
                </c:pt>
                <c:pt idx="10">
                  <c:v>35.9</c:v>
                </c:pt>
                <c:pt idx="11">
                  <c:v>38</c:v>
                </c:pt>
                <c:pt idx="12">
                  <c:v>35.5</c:v>
                </c:pt>
                <c:pt idx="13">
                  <c:v>37.200000000000003</c:v>
                </c:pt>
                <c:pt idx="14">
                  <c:v>37.4</c:v>
                </c:pt>
                <c:pt idx="15">
                  <c:v>38.1</c:v>
                </c:pt>
                <c:pt idx="16">
                  <c:v>36</c:v>
                </c:pt>
                <c:pt idx="17">
                  <c:v>38.5</c:v>
                </c:pt>
                <c:pt idx="18">
                  <c:v>36.1</c:v>
                </c:pt>
                <c:pt idx="19">
                  <c:v>43.9</c:v>
                </c:pt>
                <c:pt idx="20">
                  <c:v>38.200000000000003</c:v>
                </c:pt>
                <c:pt idx="21">
                  <c:v>39.4</c:v>
                </c:pt>
                <c:pt idx="22">
                  <c:v>39.5</c:v>
                </c:pt>
                <c:pt idx="23">
                  <c:v>37.700000000000003</c:v>
                </c:pt>
                <c:pt idx="24">
                  <c:v>36.5</c:v>
                </c:pt>
                <c:pt idx="25">
                  <c:v>38.200000000000003</c:v>
                </c:pt>
                <c:pt idx="26">
                  <c:v>39.9</c:v>
                </c:pt>
                <c:pt idx="27">
                  <c:v>36.200000000000003</c:v>
                </c:pt>
                <c:pt idx="28">
                  <c:v>37.200000000000003</c:v>
                </c:pt>
                <c:pt idx="29">
                  <c:v>42.3</c:v>
                </c:pt>
                <c:pt idx="30">
                  <c:v>39.4</c:v>
                </c:pt>
                <c:pt idx="31">
                  <c:v>36.9</c:v>
                </c:pt>
                <c:pt idx="32">
                  <c:v>38.200000000000003</c:v>
                </c:pt>
                <c:pt idx="33">
                  <c:v>38.1</c:v>
                </c:pt>
                <c:pt idx="34">
                  <c:v>35.299999999999997</c:v>
                </c:pt>
                <c:pt idx="35">
                  <c:v>39.299999999999997</c:v>
                </c:pt>
                <c:pt idx="36">
                  <c:v>36.200000000000003</c:v>
                </c:pt>
                <c:pt idx="37">
                  <c:v>39</c:v>
                </c:pt>
                <c:pt idx="38">
                  <c:v>40.700000000000003</c:v>
                </c:pt>
                <c:pt idx="39">
                  <c:v>39.9</c:v>
                </c:pt>
                <c:pt idx="40">
                  <c:v>38.6</c:v>
                </c:pt>
                <c:pt idx="41">
                  <c:v>36.799999999999997</c:v>
                </c:pt>
                <c:pt idx="42">
                  <c:v>38.5</c:v>
                </c:pt>
                <c:pt idx="43">
                  <c:v>34</c:v>
                </c:pt>
                <c:pt idx="44">
                  <c:v>30.2</c:v>
                </c:pt>
                <c:pt idx="45">
                  <c:v>42.4</c:v>
                </c:pt>
                <c:pt idx="46">
                  <c:v>37.6</c:v>
                </c:pt>
                <c:pt idx="47">
                  <c:v>37.5</c:v>
                </c:pt>
                <c:pt idx="48">
                  <c:v>41.9</c:v>
                </c:pt>
                <c:pt idx="49">
                  <c:v>39</c:v>
                </c:pt>
                <c:pt idx="50">
                  <c:v>36.799999999999997</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7436624"/>
        <c:axId val="197437184"/>
      </c:scatterChart>
      <c:valAx>
        <c:axId val="197436624"/>
        <c:scaling>
          <c:orientation val="minMax"/>
          <c:min val="3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Median</a:t>
                </a:r>
                <a:r>
                  <a:rPr lang="en-US" baseline="0" dirty="0" smtClean="0"/>
                  <a:t> Age (Years)</a:t>
                </a:r>
                <a:endParaRPr lang="en-US" dirty="0"/>
              </a:p>
            </c:rich>
          </c:tx>
          <c:layout>
            <c:manualLayout>
              <c:xMode val="edge"/>
              <c:yMode val="edge"/>
              <c:x val="0.3866520122484689"/>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37184"/>
        <c:crosses val="autoZero"/>
        <c:crossBetween val="midCat"/>
      </c:valAx>
      <c:valAx>
        <c:axId val="197437184"/>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36624"/>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9129483814524"/>
          <c:y val="3.7016299858725239E-2"/>
          <c:w val="0.83618853893263345"/>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8FC96EA9-D3F5-44F7-93D7-2534C41D32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8F3BCA81-98E5-4CB2-86DC-55793D0DEC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FFE3E055-0BEB-4796-8E82-811347D603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AE15BE4C-174E-4BCB-8200-112484AD34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D31F594C-2994-4BB3-BC53-F75F045D8B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011D34F0-36A3-45D6-9739-EFC327BDDE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DB05324C-9D1A-4A3E-836B-CBF9A285CF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8453C880-3980-4949-A29B-4351F5313D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5EBA0810-89F8-4157-8919-2AC51132E9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A628F031-33DF-4515-95BE-51568877E8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90B79D3D-0070-4226-9DEF-A9E4B80E89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4786D469-1769-45BD-9906-3C951DA30C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2AFB71C0-912D-481B-A232-0962328D9E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DF4759E0-153C-44B0-BF57-06918AE5BC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E34E456F-C59D-4291-8ABD-475C784FA6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DFC60B0A-F620-40C1-8C28-94BB28C4CE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817ADC0C-E6C4-452B-B3CC-4C7AECB7C1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C15243D6-91D9-4DC3-9557-79E0C3B68D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2C694F22-92AD-48EF-B32D-B857856D04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9E5B9B72-8984-4AE6-9ED6-0D6D5724FCC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DE6D4187-77AD-4A9D-AE46-57F3904F81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3ECA9DEE-5380-4DC7-A9FA-6EE60CA2BB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151983B6-0DB2-4B58-8368-E6F1B5C9E4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499633FA-B3F8-4F76-9C38-81BEA4781C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2255B69C-3984-45AC-A668-5EF8DC7757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E75542FE-6AE3-41DB-9FAC-D91DDB0598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011DB124-1B3F-4EEE-98C9-EC403647ED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C7F7C7CA-531D-43C8-AFC7-77CA1A7552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88B18C18-909A-4414-8447-76A1E195B9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27E4041C-1513-4FFE-A681-D7097FC7C90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23F853F4-1428-47A2-AF04-2453309002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80C3DEBE-2511-46BB-B3B7-76391032DE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80AC125D-ECED-4419-9301-FECA9CB747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0933CB40-CB39-498D-9F5E-B1D8E80EE2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EEDBA246-82AB-4119-914D-4567190714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458FFD85-2A04-4211-9E02-72EAB05B66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FDE11663-6F17-4DAA-978E-72F6513E0D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CF7FE1D5-ED8B-4422-B228-8054409563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B55D7BE1-CF96-4B02-913C-EDC20A8765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E46AD5B4-CF79-4E35-BC12-0632E3B307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0372F218-CDC9-4313-8D87-3DBD2A84D6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D7BC4B3D-1335-42A4-BB5D-8A834F3A4F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F58D3BF7-5E2C-43FC-9353-AEC0CFC690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1825F466-CEB5-4D47-ACF4-D221611612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1082496F-5797-4CA8-A477-B4A499C365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6D0A906B-6E69-4FD4-95AD-C34B088847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5BC74CDE-4BC4-436B-8C00-B62506FE0E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46ADB9A0-342D-47D0-8136-6C3F54A41E4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D7E508AD-60C6-4FB0-8C34-6D607CFA73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5EC4FCA1-CA8B-4C53-AB88-765711D98A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EB1DDE7E-4340-41AA-96D4-2BEC738E66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Sightings'!$U$2:$U$52</c:f>
              <c:numCache>
                <c:formatCode>General</c:formatCode>
                <c:ptCount val="51"/>
                <c:pt idx="0">
                  <c:v>19.3</c:v>
                </c:pt>
                <c:pt idx="1">
                  <c:v>12.7</c:v>
                </c:pt>
                <c:pt idx="2">
                  <c:v>20.6</c:v>
                </c:pt>
                <c:pt idx="3">
                  <c:v>15.2</c:v>
                </c:pt>
                <c:pt idx="4">
                  <c:v>22</c:v>
                </c:pt>
                <c:pt idx="5">
                  <c:v>14.1</c:v>
                </c:pt>
                <c:pt idx="6">
                  <c:v>17.600000000000001</c:v>
                </c:pt>
                <c:pt idx="7">
                  <c:v>14.7</c:v>
                </c:pt>
                <c:pt idx="8">
                  <c:v>15.5</c:v>
                </c:pt>
                <c:pt idx="9">
                  <c:v>19.8</c:v>
                </c:pt>
                <c:pt idx="10">
                  <c:v>19.899999999999999</c:v>
                </c:pt>
                <c:pt idx="11">
                  <c:v>19.600000000000001</c:v>
                </c:pt>
                <c:pt idx="12">
                  <c:v>15.3</c:v>
                </c:pt>
                <c:pt idx="13">
                  <c:v>17.600000000000001</c:v>
                </c:pt>
                <c:pt idx="14">
                  <c:v>17.3</c:v>
                </c:pt>
                <c:pt idx="15">
                  <c:v>12.6</c:v>
                </c:pt>
                <c:pt idx="16">
                  <c:v>14.9</c:v>
                </c:pt>
                <c:pt idx="17">
                  <c:v>17.7</c:v>
                </c:pt>
                <c:pt idx="18">
                  <c:v>17.100000000000001</c:v>
                </c:pt>
                <c:pt idx="19">
                  <c:v>18.3</c:v>
                </c:pt>
                <c:pt idx="20">
                  <c:v>17</c:v>
                </c:pt>
                <c:pt idx="21">
                  <c:v>17.100000000000001</c:v>
                </c:pt>
                <c:pt idx="22">
                  <c:v>20.399999999999999</c:v>
                </c:pt>
                <c:pt idx="23">
                  <c:v>11.8</c:v>
                </c:pt>
                <c:pt idx="24">
                  <c:v>20.2</c:v>
                </c:pt>
                <c:pt idx="25">
                  <c:v>16.3</c:v>
                </c:pt>
                <c:pt idx="26">
                  <c:v>13.5</c:v>
                </c:pt>
                <c:pt idx="27">
                  <c:v>12.2</c:v>
                </c:pt>
                <c:pt idx="28">
                  <c:v>21.7</c:v>
                </c:pt>
                <c:pt idx="29">
                  <c:v>12.8</c:v>
                </c:pt>
                <c:pt idx="30">
                  <c:v>18.100000000000001</c:v>
                </c:pt>
                <c:pt idx="31">
                  <c:v>20.6</c:v>
                </c:pt>
                <c:pt idx="32">
                  <c:v>20.399999999999999</c:v>
                </c:pt>
                <c:pt idx="33">
                  <c:v>19.600000000000001</c:v>
                </c:pt>
                <c:pt idx="34">
                  <c:v>10.1</c:v>
                </c:pt>
                <c:pt idx="35">
                  <c:v>17.100000000000001</c:v>
                </c:pt>
                <c:pt idx="36">
                  <c:v>15.2</c:v>
                </c:pt>
                <c:pt idx="37">
                  <c:v>19.5</c:v>
                </c:pt>
                <c:pt idx="38">
                  <c:v>16.8</c:v>
                </c:pt>
                <c:pt idx="39">
                  <c:v>18.2</c:v>
                </c:pt>
                <c:pt idx="40">
                  <c:v>19.100000000000001</c:v>
                </c:pt>
                <c:pt idx="41">
                  <c:v>11</c:v>
                </c:pt>
                <c:pt idx="42">
                  <c:v>17</c:v>
                </c:pt>
                <c:pt idx="43">
                  <c:v>17</c:v>
                </c:pt>
                <c:pt idx="44">
                  <c:v>15.5</c:v>
                </c:pt>
                <c:pt idx="45">
                  <c:v>14.6</c:v>
                </c:pt>
                <c:pt idx="46">
                  <c:v>16.100000000000001</c:v>
                </c:pt>
                <c:pt idx="47">
                  <c:v>18.5</c:v>
                </c:pt>
                <c:pt idx="48">
                  <c:v>17.8</c:v>
                </c:pt>
                <c:pt idx="49">
                  <c:v>16</c:v>
                </c:pt>
                <c:pt idx="50">
                  <c:v>13.5</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7439424"/>
        <c:axId val="197439984"/>
      </c:scatterChart>
      <c:valAx>
        <c:axId val="197439424"/>
        <c:scaling>
          <c:orientation val="minMax"/>
          <c:min val="1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Underemployed</a:t>
                </a:r>
                <a:endParaRPr lang="en-US" dirty="0"/>
              </a:p>
            </c:rich>
          </c:tx>
          <c:layout>
            <c:manualLayout>
              <c:xMode val="edge"/>
              <c:yMode val="edge"/>
              <c:x val="0.3866520122484689"/>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39984"/>
        <c:crosses val="autoZero"/>
        <c:crossBetween val="midCat"/>
      </c:valAx>
      <c:valAx>
        <c:axId val="197439984"/>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39424"/>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9129483814524"/>
          <c:y val="3.7016299858725239E-2"/>
          <c:w val="0.83618853893263345"/>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2DF72928-C6DE-44F8-887E-72516E6C11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79005BDC-9639-4884-A141-ACF91A6BFA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35842A65-4E01-4314-8AD4-ABD455B92E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31E4E17A-F583-4815-AED6-C1271F39C1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B4835EFD-4FD8-427A-9C56-C2CE1EA1AD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D0D6A11B-7E10-4DD0-BAA5-969A64DC98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D207909C-F690-4880-AFFE-A267C17EF2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9E1EBF5C-780B-4E98-852E-FC76F73C18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9AB2228B-F806-4555-AE40-49CDFC6376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F588A92A-CF22-47C8-A115-B14C6D49C0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0A9AE2A3-647F-473A-B524-5C8B205BBC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578DF516-83CD-4ED1-8D09-8367A914BC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4EDC5B87-FE5D-4FE8-8785-7EC8140E15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814A222C-158D-44FB-9668-49679EE72D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E9A1E0B2-8650-4055-B86E-1FEBDC6470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61614117-0A0A-4337-B46C-C426CDAE2E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AD6A0F65-3D24-43D5-8F16-CA536D6962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970E5608-9C1D-4E36-B4E8-323F4C831C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EFE69243-698F-4122-8D64-F3E6806ECBE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1E41310B-5E22-4C54-84A6-C3CE307054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C51F7328-3387-48EE-81BC-BB2D249118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36F845F2-699A-4BF9-9F2F-417F6378C9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C1BF18F8-5685-4677-B278-45D527B799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AB983D21-C2A0-4EA9-8202-E1DF5B1F8D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3B69EA56-AA66-4113-ACA4-DFB8FFD6C2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75C77927-5F2E-4BCC-893F-2A4985DA7C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ED5A6CF5-9264-4788-910A-1980067CAE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1E4F0FFE-4708-4B88-9B54-C64C7FC10E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44C4D510-1864-440A-A9DA-54967F4F16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37318019-7BA9-4D25-BEA8-0890227E15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8F87D701-95E0-4303-9F44-DA6E9C588F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E1C62AE8-0884-465B-9F75-3D7C16BBD2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68510363-EF63-4CE2-A860-A198620D30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DF3B1E1F-C522-4CAD-90B7-E203D38ED2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2783D65C-53D2-4D8F-BB90-E9A2A01ADF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C4F0EA41-95C1-485F-A150-165A48DBFB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B88AB5BD-DF27-41C5-AC50-68A9BD0D36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196B717C-7C03-45C4-9595-F3B2FC23AB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FF465C8C-4B4F-495F-893D-389C119D73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A2996D97-55BC-42C1-A2FB-1A24319051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5209D1CD-E7AA-48B2-83DB-ACD16134A2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2315FCA2-4987-4B93-A1B8-B900C3B3F7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70E0D50C-F76E-4EF0-9D75-4CABAE391A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178DD8CD-0408-4D9A-BC56-1C395AA1CF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454A36F0-D0A8-4A9A-86E3-949EDDBD99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34D25EBF-D2E0-412D-93AF-6A116BE0C5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85F85D61-EB7F-40E8-A586-1B11E9117C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926AA475-D1AF-4F3D-808A-4D8C0C1981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221A9DFD-BB51-4D59-B236-7CDBEBA487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CFFC8B93-EB6D-4486-8D5F-B06D1CDA51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92E80064-5D51-48C8-AA8F-7FE3578B3C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Sightings'!$V$2:$V$52</c:f>
              <c:numCache>
                <c:formatCode>General</c:formatCode>
                <c:ptCount val="51"/>
                <c:pt idx="0">
                  <c:v>15</c:v>
                </c:pt>
                <c:pt idx="1">
                  <c:v>23.2</c:v>
                </c:pt>
                <c:pt idx="2">
                  <c:v>14.5</c:v>
                </c:pt>
                <c:pt idx="3">
                  <c:v>16.5</c:v>
                </c:pt>
                <c:pt idx="4">
                  <c:v>14</c:v>
                </c:pt>
                <c:pt idx="5">
                  <c:v>15.1</c:v>
                </c:pt>
                <c:pt idx="6">
                  <c:v>13.9</c:v>
                </c:pt>
                <c:pt idx="7">
                  <c:v>18</c:v>
                </c:pt>
                <c:pt idx="8">
                  <c:v>25.4</c:v>
                </c:pt>
                <c:pt idx="9">
                  <c:v>13.4</c:v>
                </c:pt>
                <c:pt idx="10">
                  <c:v>17.7</c:v>
                </c:pt>
                <c:pt idx="11">
                  <c:v>21.8</c:v>
                </c:pt>
                <c:pt idx="12">
                  <c:v>16.2</c:v>
                </c:pt>
                <c:pt idx="13">
                  <c:v>14.5</c:v>
                </c:pt>
                <c:pt idx="14">
                  <c:v>10.9</c:v>
                </c:pt>
                <c:pt idx="15">
                  <c:v>13.4</c:v>
                </c:pt>
                <c:pt idx="16">
                  <c:v>15.7</c:v>
                </c:pt>
                <c:pt idx="17">
                  <c:v>15.5</c:v>
                </c:pt>
                <c:pt idx="18">
                  <c:v>17</c:v>
                </c:pt>
                <c:pt idx="19">
                  <c:v>16.600000000000001</c:v>
                </c:pt>
                <c:pt idx="20">
                  <c:v>23.7</c:v>
                </c:pt>
                <c:pt idx="21">
                  <c:v>14.5</c:v>
                </c:pt>
                <c:pt idx="22">
                  <c:v>11.4</c:v>
                </c:pt>
                <c:pt idx="23">
                  <c:v>11.1</c:v>
                </c:pt>
                <c:pt idx="24">
                  <c:v>17.100000000000001</c:v>
                </c:pt>
                <c:pt idx="25">
                  <c:v>12</c:v>
                </c:pt>
                <c:pt idx="26">
                  <c:v>16.600000000000001</c:v>
                </c:pt>
                <c:pt idx="27">
                  <c:v>13.8</c:v>
                </c:pt>
                <c:pt idx="28">
                  <c:v>14.1</c:v>
                </c:pt>
                <c:pt idx="29">
                  <c:v>13.7</c:v>
                </c:pt>
                <c:pt idx="30">
                  <c:v>14.7</c:v>
                </c:pt>
                <c:pt idx="31">
                  <c:v>21.4</c:v>
                </c:pt>
                <c:pt idx="32">
                  <c:v>17.399999999999999</c:v>
                </c:pt>
                <c:pt idx="33">
                  <c:v>17.600000000000001</c:v>
                </c:pt>
                <c:pt idx="34">
                  <c:v>12.2</c:v>
                </c:pt>
                <c:pt idx="35">
                  <c:v>11.9</c:v>
                </c:pt>
                <c:pt idx="36">
                  <c:v>14.8</c:v>
                </c:pt>
                <c:pt idx="37">
                  <c:v>12.8</c:v>
                </c:pt>
                <c:pt idx="38">
                  <c:v>11.6</c:v>
                </c:pt>
                <c:pt idx="39">
                  <c:v>15.1</c:v>
                </c:pt>
                <c:pt idx="40">
                  <c:v>19.399999999999999</c:v>
                </c:pt>
                <c:pt idx="41">
                  <c:v>13.4</c:v>
                </c:pt>
                <c:pt idx="42">
                  <c:v>14.9</c:v>
                </c:pt>
                <c:pt idx="43">
                  <c:v>14.1</c:v>
                </c:pt>
                <c:pt idx="44">
                  <c:v>15.2</c:v>
                </c:pt>
                <c:pt idx="45">
                  <c:v>15.7</c:v>
                </c:pt>
                <c:pt idx="46">
                  <c:v>22.4</c:v>
                </c:pt>
                <c:pt idx="47">
                  <c:v>18.8</c:v>
                </c:pt>
                <c:pt idx="48">
                  <c:v>21.3</c:v>
                </c:pt>
                <c:pt idx="49">
                  <c:v>12.9</c:v>
                </c:pt>
                <c:pt idx="50">
                  <c:v>17.8</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7442224"/>
        <c:axId val="197442784"/>
      </c:scatterChart>
      <c:valAx>
        <c:axId val="197442224"/>
        <c:scaling>
          <c:orientation val="minMax"/>
          <c:min val="1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Government Workers</a:t>
                </a:r>
                <a:endParaRPr lang="en-US" dirty="0"/>
              </a:p>
            </c:rich>
          </c:tx>
          <c:layout>
            <c:manualLayout>
              <c:xMode val="edge"/>
              <c:yMode val="edge"/>
              <c:x val="0.3866520122484689"/>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42784"/>
        <c:crosses val="autoZero"/>
        <c:crossBetween val="midCat"/>
      </c:valAx>
      <c:valAx>
        <c:axId val="197442784"/>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42224"/>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9129483814524"/>
          <c:y val="3.7016299858725239E-2"/>
          <c:w val="0.83618853893263345"/>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56D08613-D811-4F09-A68F-99436F5710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82092802-5CE3-481A-992B-6F2D6B2D3E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91A9FAA5-7BE4-48D7-86E2-CA8C50BD8F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22995F86-E400-4793-84F4-4D70300D3F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60A84AB0-BDBA-4224-A0D3-0E4B431E35C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05698459-C2E6-446B-B9A4-493C172271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71AF2199-DE98-4121-80CA-3938C02E6C8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E598C4CA-4859-4338-93E8-0B30DF198E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FF9005CB-B522-4AA2-976A-14D859A92A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D94A32E5-7029-47DE-8ED6-6D77FE453B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C9DA37CD-C69C-4034-8400-5EF8A9BFFC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E0654E94-B452-4D72-8FFF-EF43E63F29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EF825066-6FB5-4997-BCD7-301F2FEB8C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72378F12-A1FF-47EA-85AD-5C7607052B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8A912172-7586-43C5-81D3-F83EBDAF17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47DBC08D-191A-4D0E-AB94-E6FDD003E1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384DF9A3-1670-48CF-BB30-7F618440E0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A9E3DAEC-69B1-4CC1-AE12-213DF227BC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C72F8C93-283A-48E2-8C49-9B130D6AC6D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CA09B4B0-627B-4792-BFA9-25381CF4A6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605486CB-0868-49B7-85AB-69DB6AE2D1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1034E619-C715-42E8-990F-2261884059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84986AB0-D2AE-451E-8514-BC8A1E11B5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C88E80D4-6553-423D-B5D1-6C8C3C2995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A8193BDE-BF7A-41BE-BAC9-5EACD30CAA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ECC5678A-3834-45D2-B709-1B097A5171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F9288A55-4402-4EA9-A284-70931FC564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0F163B40-B1B2-4B5F-8826-5FC546DF31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460D7BA7-D52D-409A-AA8E-6E7A6EE2FA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956D7902-1E77-47ED-8268-6E490F7F10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99CBF9F3-6FFD-4D38-9098-322E216FA3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6EC7B747-7615-4CB9-810A-0E9E5F4285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A50E1591-D370-4E10-B2D3-939BB847AD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0DD515BB-B5C6-4614-A8A5-13EF3E5334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F98499A4-09A1-471D-81C9-155F3E040B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9B52F210-0C50-4EF2-B165-5B3FBFB500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8938EF91-29B3-45E6-8AD4-36E287CCD3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791A86AB-CDAC-4455-9EC1-C66F13767A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D3B93BFF-3E46-49BB-85B1-71714A0FE7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887E8CE1-DA2B-4694-BB10-49C2A2A152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2C78C9C9-9945-4288-8370-1E4588B8B7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9954E8D7-D754-4CBC-AA16-B6BD3DB6B2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70B0348F-0C69-452D-884F-2FF8FF0293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4DC5D338-66A9-4DE0-A247-AB61354884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5D3C0BAE-4623-4E71-A901-60AD557A5CB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B7F4490D-A641-4397-A1BD-9FE76B0A20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0733276E-42DD-47B6-BFB5-A9E158B163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684B2F65-384D-4CE3-912B-42F672172C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D275B137-A263-4210-8D7D-4CEC0D2BC5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2C789CDD-2EFF-4D94-A82D-21BACDBCAD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D8249762-D9AC-4360-832A-09A47D3242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Sightings'!$W$2:$W$52</c:f>
              <c:numCache>
                <c:formatCode>General</c:formatCode>
                <c:ptCount val="51"/>
                <c:pt idx="0">
                  <c:v>37.6</c:v>
                </c:pt>
                <c:pt idx="1">
                  <c:v>28.8</c:v>
                </c:pt>
                <c:pt idx="2">
                  <c:v>39.9</c:v>
                </c:pt>
                <c:pt idx="3">
                  <c:v>38.799999999999997</c:v>
                </c:pt>
                <c:pt idx="4">
                  <c:v>49.7</c:v>
                </c:pt>
                <c:pt idx="5">
                  <c:v>40.299999999999997</c:v>
                </c:pt>
                <c:pt idx="6">
                  <c:v>48.5</c:v>
                </c:pt>
                <c:pt idx="7">
                  <c:v>50.1</c:v>
                </c:pt>
                <c:pt idx="8">
                  <c:v>72.2</c:v>
                </c:pt>
                <c:pt idx="9">
                  <c:v>44.1</c:v>
                </c:pt>
                <c:pt idx="10">
                  <c:v>40.299999999999997</c:v>
                </c:pt>
                <c:pt idx="11">
                  <c:v>54.1</c:v>
                </c:pt>
                <c:pt idx="12">
                  <c:v>28.9</c:v>
                </c:pt>
                <c:pt idx="13">
                  <c:v>51</c:v>
                </c:pt>
                <c:pt idx="14">
                  <c:v>39.299999999999997</c:v>
                </c:pt>
                <c:pt idx="15">
                  <c:v>40.6</c:v>
                </c:pt>
                <c:pt idx="16">
                  <c:v>31.3</c:v>
                </c:pt>
                <c:pt idx="17">
                  <c:v>44.5</c:v>
                </c:pt>
                <c:pt idx="18">
                  <c:v>40.6</c:v>
                </c:pt>
                <c:pt idx="19">
                  <c:v>42.9</c:v>
                </c:pt>
                <c:pt idx="20">
                  <c:v>51.4</c:v>
                </c:pt>
                <c:pt idx="21">
                  <c:v>52.4</c:v>
                </c:pt>
                <c:pt idx="22">
                  <c:v>45.9</c:v>
                </c:pt>
                <c:pt idx="23">
                  <c:v>45.2</c:v>
                </c:pt>
                <c:pt idx="24">
                  <c:v>39.299999999999997</c:v>
                </c:pt>
                <c:pt idx="25">
                  <c:v>40.4</c:v>
                </c:pt>
                <c:pt idx="26">
                  <c:v>34.4</c:v>
                </c:pt>
                <c:pt idx="27">
                  <c:v>34.5</c:v>
                </c:pt>
                <c:pt idx="28">
                  <c:v>42.3</c:v>
                </c:pt>
                <c:pt idx="29">
                  <c:v>40.700000000000003</c:v>
                </c:pt>
                <c:pt idx="30">
                  <c:v>48.8</c:v>
                </c:pt>
                <c:pt idx="31">
                  <c:v>46.4</c:v>
                </c:pt>
                <c:pt idx="32">
                  <c:v>53.3</c:v>
                </c:pt>
                <c:pt idx="33">
                  <c:v>41.3</c:v>
                </c:pt>
                <c:pt idx="34">
                  <c:v>29.9</c:v>
                </c:pt>
                <c:pt idx="35">
                  <c:v>42.9</c:v>
                </c:pt>
                <c:pt idx="36">
                  <c:v>35.5</c:v>
                </c:pt>
                <c:pt idx="37">
                  <c:v>44.9</c:v>
                </c:pt>
                <c:pt idx="38">
                  <c:v>44.8</c:v>
                </c:pt>
                <c:pt idx="39">
                  <c:v>52.2</c:v>
                </c:pt>
                <c:pt idx="40">
                  <c:v>37.6</c:v>
                </c:pt>
                <c:pt idx="41">
                  <c:v>34</c:v>
                </c:pt>
                <c:pt idx="42">
                  <c:v>38.1</c:v>
                </c:pt>
                <c:pt idx="43">
                  <c:v>38</c:v>
                </c:pt>
                <c:pt idx="44">
                  <c:v>26</c:v>
                </c:pt>
                <c:pt idx="45">
                  <c:v>51.6</c:v>
                </c:pt>
                <c:pt idx="46">
                  <c:v>41.1</c:v>
                </c:pt>
                <c:pt idx="47">
                  <c:v>45</c:v>
                </c:pt>
                <c:pt idx="48">
                  <c:v>42.6</c:v>
                </c:pt>
                <c:pt idx="49">
                  <c:v>43.2</c:v>
                </c:pt>
                <c:pt idx="50">
                  <c:v>20</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7445024"/>
        <c:axId val="197445584"/>
      </c:scatterChart>
      <c:valAx>
        <c:axId val="197445024"/>
        <c:scaling>
          <c:orientation val="minMax"/>
          <c:max val="75"/>
          <c:min val="15"/>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Democrat Lean</a:t>
                </a:r>
                <a:endParaRPr lang="en-US" dirty="0"/>
              </a:p>
            </c:rich>
          </c:tx>
          <c:layout>
            <c:manualLayout>
              <c:xMode val="edge"/>
              <c:yMode val="edge"/>
              <c:x val="0.3866520122484689"/>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45584"/>
        <c:crosses val="autoZero"/>
        <c:crossBetween val="midCat"/>
      </c:valAx>
      <c:valAx>
        <c:axId val="197445584"/>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7445024"/>
        <c:crossesAt val="-16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8381452318459"/>
          <c:y val="5.7934506233595785E-2"/>
          <c:w val="0.86147433522761607"/>
          <c:h val="0.74549561187664048"/>
        </c:manualLayout>
      </c:layout>
      <c:scatterChart>
        <c:scatterStyle val="lineMarker"/>
        <c:varyColors val="0"/>
        <c:ser>
          <c:idx val="0"/>
          <c:order val="0"/>
          <c:tx>
            <c:strRef>
              <c:f>'UFO Sightings Over Time'!$U$1</c:f>
              <c:strCache>
                <c:ptCount val="1"/>
                <c:pt idx="0">
                  <c:v>UFO Sightings by Hour</c:v>
                </c:pt>
              </c:strCache>
            </c:strRef>
          </c:tx>
          <c:spPr>
            <a:ln w="63500" cap="rnd">
              <a:solidFill>
                <a:schemeClr val="tx1"/>
              </a:solidFill>
              <a:round/>
            </a:ln>
            <a:effectLst/>
          </c:spPr>
          <c:marker>
            <c:symbol val="picture"/>
            <c:spPr>
              <a:blipFill>
                <a:blip xmlns:r="http://schemas.openxmlformats.org/officeDocument/2006/relationships" r:embed="rId1"/>
                <a:stretch>
                  <a:fillRect/>
                </a:stretch>
              </a:blipFill>
              <a:ln>
                <a:noFill/>
              </a:ln>
            </c:spPr>
          </c:marker>
          <c:xVal>
            <c:numRef>
              <c:f>'UFO Sightings Over Time'!$T$2:$T$18</c:f>
              <c:numCache>
                <c:formatCode>General</c:formatCode>
                <c:ptCount val="17"/>
                <c:pt idx="0">
                  <c:v>0</c:v>
                </c:pt>
                <c:pt idx="1">
                  <c:v>2</c:v>
                </c:pt>
                <c:pt idx="2">
                  <c:v>4</c:v>
                </c:pt>
                <c:pt idx="3">
                  <c:v>5</c:v>
                </c:pt>
                <c:pt idx="4">
                  <c:v>7</c:v>
                </c:pt>
                <c:pt idx="5">
                  <c:v>8</c:v>
                </c:pt>
                <c:pt idx="6">
                  <c:v>10</c:v>
                </c:pt>
                <c:pt idx="7">
                  <c:v>11</c:v>
                </c:pt>
                <c:pt idx="8">
                  <c:v>12</c:v>
                </c:pt>
                <c:pt idx="9">
                  <c:v>14</c:v>
                </c:pt>
                <c:pt idx="10">
                  <c:v>16</c:v>
                </c:pt>
                <c:pt idx="11">
                  <c:v>18</c:v>
                </c:pt>
                <c:pt idx="12">
                  <c:v>20</c:v>
                </c:pt>
                <c:pt idx="13">
                  <c:v>21</c:v>
                </c:pt>
                <c:pt idx="14">
                  <c:v>22</c:v>
                </c:pt>
                <c:pt idx="15">
                  <c:v>23</c:v>
                </c:pt>
                <c:pt idx="16">
                  <c:v>24</c:v>
                </c:pt>
              </c:numCache>
            </c:numRef>
          </c:xVal>
          <c:yVal>
            <c:numRef>
              <c:f>'UFO Sightings Over Time'!$U$2:$U$18</c:f>
              <c:numCache>
                <c:formatCode>General</c:formatCode>
                <c:ptCount val="17"/>
                <c:pt idx="0">
                  <c:v>2.8</c:v>
                </c:pt>
                <c:pt idx="1">
                  <c:v>1.5</c:v>
                </c:pt>
                <c:pt idx="2">
                  <c:v>1.1000000000000001</c:v>
                </c:pt>
                <c:pt idx="3">
                  <c:v>1.2</c:v>
                </c:pt>
                <c:pt idx="4">
                  <c:v>0.7</c:v>
                </c:pt>
                <c:pt idx="5">
                  <c:v>0.6</c:v>
                </c:pt>
                <c:pt idx="6">
                  <c:v>0.9</c:v>
                </c:pt>
                <c:pt idx="7">
                  <c:v>0.8</c:v>
                </c:pt>
                <c:pt idx="8">
                  <c:v>0.9</c:v>
                </c:pt>
                <c:pt idx="9">
                  <c:v>0.9</c:v>
                </c:pt>
                <c:pt idx="10">
                  <c:v>1.1000000000000001</c:v>
                </c:pt>
                <c:pt idx="11">
                  <c:v>2.8</c:v>
                </c:pt>
                <c:pt idx="12">
                  <c:v>6.3</c:v>
                </c:pt>
                <c:pt idx="13">
                  <c:v>8.3000000000000007</c:v>
                </c:pt>
                <c:pt idx="14">
                  <c:v>7.7</c:v>
                </c:pt>
                <c:pt idx="15">
                  <c:v>5.4</c:v>
                </c:pt>
                <c:pt idx="16">
                  <c:v>2.8</c:v>
                </c:pt>
              </c:numCache>
            </c:numRef>
          </c:yVal>
          <c:smooth val="0"/>
        </c:ser>
        <c:dLbls>
          <c:showLegendKey val="0"/>
          <c:showVal val="0"/>
          <c:showCatName val="0"/>
          <c:showSerName val="0"/>
          <c:showPercent val="0"/>
          <c:showBubbleSize val="0"/>
        </c:dLbls>
        <c:axId val="192212672"/>
        <c:axId val="192213232"/>
      </c:scatterChart>
      <c:valAx>
        <c:axId val="192212672"/>
        <c:scaling>
          <c:orientation val="minMax"/>
          <c:max val="24"/>
        </c:scaling>
        <c:delete val="0"/>
        <c:axPos val="b"/>
        <c:title>
          <c:tx>
            <c:rich>
              <a:bodyPr rot="0" vert="horz"/>
              <a:lstStyle/>
              <a:p>
                <a:pPr>
                  <a:defRPr/>
                </a:pPr>
                <a:r>
                  <a:rPr lang="en-US"/>
                  <a:t>Time (hour)</a:t>
                </a:r>
              </a:p>
            </c:rich>
          </c:tx>
          <c:overlay val="0"/>
          <c:spPr>
            <a:noFill/>
            <a:ln>
              <a:noFill/>
            </a:ln>
            <a:effectLst/>
          </c:spPr>
        </c:title>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a:pPr>
            <a:endParaRPr lang="en-US"/>
          </a:p>
        </c:txPr>
        <c:crossAx val="192213232"/>
        <c:crosses val="autoZero"/>
        <c:crossBetween val="midCat"/>
        <c:majorUnit val="2"/>
      </c:valAx>
      <c:valAx>
        <c:axId val="192213232"/>
        <c:scaling>
          <c:orientation val="minMax"/>
        </c:scaling>
        <c:delete val="0"/>
        <c:axPos val="l"/>
        <c:title>
          <c:tx>
            <c:rich>
              <a:bodyPr rot="-5400000" vert="horz"/>
              <a:lstStyle/>
              <a:p>
                <a:pPr>
                  <a:defRPr/>
                </a:pPr>
                <a:r>
                  <a:rPr lang="en-US"/>
                  <a:t>% UFO Sightings</a:t>
                </a:r>
              </a:p>
            </c:rich>
          </c:tx>
          <c:overlay val="0"/>
          <c:spPr>
            <a:noFill/>
            <a:ln w="12700">
              <a:noFill/>
            </a:ln>
            <a:effectLst/>
          </c:spPr>
        </c:title>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a:pPr>
            <a:endParaRPr lang="en-US"/>
          </a:p>
        </c:txPr>
        <c:crossAx val="192212672"/>
        <c:crosses val="autoZero"/>
        <c:crossBetween val="midCat"/>
      </c:valAx>
      <c:spPr>
        <a:noFill/>
        <a:ln w="19050">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74604121283188"/>
          <c:y val="3.2407419221135617E-2"/>
          <c:w val="0.68609492563429575"/>
          <c:h val="0.75118950951443564"/>
        </c:manualLayout>
      </c:layout>
      <c:scatterChart>
        <c:scatterStyle val="lineMarker"/>
        <c:varyColors val="0"/>
        <c:ser>
          <c:idx val="0"/>
          <c:order val="0"/>
          <c:tx>
            <c:strRef>
              <c:f>'UFO Sightings Over Time'!$C$1</c:f>
              <c:strCache>
                <c:ptCount val="1"/>
                <c:pt idx="0">
                  <c:v>UFO Sightings</c:v>
                </c:pt>
              </c:strCache>
            </c:strRef>
          </c:tx>
          <c:spPr>
            <a:ln w="19050" cap="rnd">
              <a:noFill/>
              <a:round/>
            </a:ln>
            <a:effectLst/>
          </c:spPr>
          <c:marker>
            <c:symbol val="circle"/>
            <c:size val="5"/>
            <c:spPr>
              <a:solidFill>
                <a:schemeClr val="accent5"/>
              </a:solidFill>
              <a:ln w="9525">
                <a:solidFill>
                  <a:schemeClr val="accent1"/>
                </a:solidFill>
              </a:ln>
              <a:effectLst/>
            </c:spPr>
          </c:marker>
          <c:trendline>
            <c:name># UFO Sightings</c:name>
            <c:spPr>
              <a:ln w="50800" cap="rnd">
                <a:solidFill>
                  <a:schemeClr val="accent5">
                    <a:lumMod val="60000"/>
                    <a:lumOff val="40000"/>
                  </a:schemeClr>
                </a:solidFill>
                <a:prstDash val="solid"/>
              </a:ln>
              <a:effectLst>
                <a:glow rad="38100">
                  <a:schemeClr val="bg1">
                    <a:alpha val="40000"/>
                  </a:schemeClr>
                </a:glow>
              </a:effectLst>
            </c:spPr>
            <c:trendlineType val="movingAvg"/>
            <c:period val="30"/>
            <c:dispRSqr val="0"/>
            <c:dispEq val="0"/>
          </c:trendline>
          <c:xVal>
            <c:numRef>
              <c:f>'UFO Sightings Over Time'!$B$2:$B$535</c:f>
              <c:numCache>
                <c:formatCode>0.0</c:formatCode>
                <c:ptCount val="534"/>
                <c:pt idx="0">
                  <c:v>2014.461</c:v>
                </c:pt>
                <c:pt idx="1">
                  <c:v>2014.384</c:v>
                </c:pt>
                <c:pt idx="2">
                  <c:v>2014.307</c:v>
                </c:pt>
                <c:pt idx="3">
                  <c:v>2014.23</c:v>
                </c:pt>
                <c:pt idx="4">
                  <c:v>2014.153</c:v>
                </c:pt>
                <c:pt idx="5">
                  <c:v>2014.076</c:v>
                </c:pt>
                <c:pt idx="6">
                  <c:v>2013.923</c:v>
                </c:pt>
                <c:pt idx="7">
                  <c:v>2013.846</c:v>
                </c:pt>
                <c:pt idx="8">
                  <c:v>2013.769</c:v>
                </c:pt>
                <c:pt idx="9">
                  <c:v>2013.692</c:v>
                </c:pt>
                <c:pt idx="10">
                  <c:v>2013.615</c:v>
                </c:pt>
                <c:pt idx="11">
                  <c:v>2013.538</c:v>
                </c:pt>
                <c:pt idx="12">
                  <c:v>2013.461</c:v>
                </c:pt>
                <c:pt idx="13">
                  <c:v>2013.384</c:v>
                </c:pt>
                <c:pt idx="14">
                  <c:v>2013.307</c:v>
                </c:pt>
                <c:pt idx="15">
                  <c:v>2013.23</c:v>
                </c:pt>
                <c:pt idx="16">
                  <c:v>2013.153</c:v>
                </c:pt>
                <c:pt idx="17">
                  <c:v>2013.076</c:v>
                </c:pt>
                <c:pt idx="18">
                  <c:v>2012.923</c:v>
                </c:pt>
                <c:pt idx="19">
                  <c:v>2012.846</c:v>
                </c:pt>
                <c:pt idx="20">
                  <c:v>2012.769</c:v>
                </c:pt>
                <c:pt idx="21">
                  <c:v>2012.692</c:v>
                </c:pt>
                <c:pt idx="22">
                  <c:v>2012.615</c:v>
                </c:pt>
                <c:pt idx="23">
                  <c:v>2012.538</c:v>
                </c:pt>
                <c:pt idx="24">
                  <c:v>2012.461</c:v>
                </c:pt>
                <c:pt idx="25">
                  <c:v>2012.384</c:v>
                </c:pt>
                <c:pt idx="26">
                  <c:v>2012.307</c:v>
                </c:pt>
                <c:pt idx="27">
                  <c:v>2012.23</c:v>
                </c:pt>
                <c:pt idx="28">
                  <c:v>2012.153</c:v>
                </c:pt>
                <c:pt idx="29">
                  <c:v>2012.076</c:v>
                </c:pt>
                <c:pt idx="30">
                  <c:v>2011.923</c:v>
                </c:pt>
                <c:pt idx="31">
                  <c:v>2011.846</c:v>
                </c:pt>
                <c:pt idx="32">
                  <c:v>2011.769</c:v>
                </c:pt>
                <c:pt idx="33">
                  <c:v>2011.692</c:v>
                </c:pt>
                <c:pt idx="34">
                  <c:v>2011.615</c:v>
                </c:pt>
                <c:pt idx="35">
                  <c:v>2011.538</c:v>
                </c:pt>
                <c:pt idx="36">
                  <c:v>2011.461</c:v>
                </c:pt>
                <c:pt idx="37">
                  <c:v>2011.384</c:v>
                </c:pt>
                <c:pt idx="38">
                  <c:v>2011.307</c:v>
                </c:pt>
                <c:pt idx="39">
                  <c:v>2011.23</c:v>
                </c:pt>
                <c:pt idx="40">
                  <c:v>2011.153</c:v>
                </c:pt>
                <c:pt idx="41">
                  <c:v>2011.076</c:v>
                </c:pt>
                <c:pt idx="42">
                  <c:v>2010.923</c:v>
                </c:pt>
                <c:pt idx="43">
                  <c:v>2010.846</c:v>
                </c:pt>
                <c:pt idx="44">
                  <c:v>2010.769</c:v>
                </c:pt>
                <c:pt idx="45">
                  <c:v>2010.692</c:v>
                </c:pt>
                <c:pt idx="46">
                  <c:v>2010.615</c:v>
                </c:pt>
                <c:pt idx="47">
                  <c:v>2010.538</c:v>
                </c:pt>
                <c:pt idx="48">
                  <c:v>2010.461</c:v>
                </c:pt>
                <c:pt idx="49">
                  <c:v>2010.384</c:v>
                </c:pt>
                <c:pt idx="50">
                  <c:v>2010.307</c:v>
                </c:pt>
                <c:pt idx="51">
                  <c:v>2010.23</c:v>
                </c:pt>
                <c:pt idx="52">
                  <c:v>2010.153</c:v>
                </c:pt>
                <c:pt idx="53">
                  <c:v>2010.076</c:v>
                </c:pt>
                <c:pt idx="54">
                  <c:v>2009.923</c:v>
                </c:pt>
                <c:pt idx="55">
                  <c:v>2009.846</c:v>
                </c:pt>
                <c:pt idx="56">
                  <c:v>2009.769</c:v>
                </c:pt>
                <c:pt idx="57">
                  <c:v>2009.692</c:v>
                </c:pt>
                <c:pt idx="58">
                  <c:v>2009.615</c:v>
                </c:pt>
                <c:pt idx="59">
                  <c:v>2009.538</c:v>
                </c:pt>
                <c:pt idx="60">
                  <c:v>2009.461</c:v>
                </c:pt>
                <c:pt idx="61">
                  <c:v>2009.384</c:v>
                </c:pt>
                <c:pt idx="62">
                  <c:v>2009.307</c:v>
                </c:pt>
                <c:pt idx="63">
                  <c:v>2009.23</c:v>
                </c:pt>
                <c:pt idx="64">
                  <c:v>2009.153</c:v>
                </c:pt>
                <c:pt idx="65">
                  <c:v>2009.076</c:v>
                </c:pt>
                <c:pt idx="66">
                  <c:v>2008.923</c:v>
                </c:pt>
                <c:pt idx="67">
                  <c:v>2008.846</c:v>
                </c:pt>
                <c:pt idx="68">
                  <c:v>2008.769</c:v>
                </c:pt>
                <c:pt idx="69">
                  <c:v>2008.692</c:v>
                </c:pt>
                <c:pt idx="70">
                  <c:v>2008.615</c:v>
                </c:pt>
                <c:pt idx="71">
                  <c:v>2008.538</c:v>
                </c:pt>
                <c:pt idx="72">
                  <c:v>2008.461</c:v>
                </c:pt>
                <c:pt idx="73">
                  <c:v>2008.384</c:v>
                </c:pt>
                <c:pt idx="74">
                  <c:v>2008.307</c:v>
                </c:pt>
                <c:pt idx="75">
                  <c:v>2008.23</c:v>
                </c:pt>
                <c:pt idx="76">
                  <c:v>2008.153</c:v>
                </c:pt>
                <c:pt idx="77">
                  <c:v>2008.076</c:v>
                </c:pt>
                <c:pt idx="78">
                  <c:v>2007.923</c:v>
                </c:pt>
                <c:pt idx="79">
                  <c:v>2007.846</c:v>
                </c:pt>
                <c:pt idx="80">
                  <c:v>2007.769</c:v>
                </c:pt>
                <c:pt idx="81">
                  <c:v>2007.692</c:v>
                </c:pt>
                <c:pt idx="82">
                  <c:v>2007.615</c:v>
                </c:pt>
                <c:pt idx="83">
                  <c:v>2007.538</c:v>
                </c:pt>
                <c:pt idx="84">
                  <c:v>2007.461</c:v>
                </c:pt>
                <c:pt idx="85">
                  <c:v>2007.384</c:v>
                </c:pt>
                <c:pt idx="86">
                  <c:v>2007.307</c:v>
                </c:pt>
                <c:pt idx="87">
                  <c:v>2007.23</c:v>
                </c:pt>
                <c:pt idx="88">
                  <c:v>2007.153</c:v>
                </c:pt>
                <c:pt idx="89">
                  <c:v>2007.076</c:v>
                </c:pt>
                <c:pt idx="90">
                  <c:v>2006.923</c:v>
                </c:pt>
                <c:pt idx="91">
                  <c:v>2006.846</c:v>
                </c:pt>
                <c:pt idx="92">
                  <c:v>2006.769</c:v>
                </c:pt>
                <c:pt idx="93">
                  <c:v>2006.692</c:v>
                </c:pt>
                <c:pt idx="94">
                  <c:v>2006.615</c:v>
                </c:pt>
                <c:pt idx="95">
                  <c:v>2006.538</c:v>
                </c:pt>
                <c:pt idx="96">
                  <c:v>2006.461</c:v>
                </c:pt>
                <c:pt idx="97">
                  <c:v>2006.384</c:v>
                </c:pt>
                <c:pt idx="98">
                  <c:v>2006.307</c:v>
                </c:pt>
                <c:pt idx="99">
                  <c:v>2006.23</c:v>
                </c:pt>
                <c:pt idx="100">
                  <c:v>2006.153</c:v>
                </c:pt>
                <c:pt idx="101">
                  <c:v>2006.076</c:v>
                </c:pt>
                <c:pt idx="102">
                  <c:v>2005.923</c:v>
                </c:pt>
                <c:pt idx="103">
                  <c:v>2005.846</c:v>
                </c:pt>
                <c:pt idx="104">
                  <c:v>2005.769</c:v>
                </c:pt>
                <c:pt idx="105">
                  <c:v>2005.692</c:v>
                </c:pt>
                <c:pt idx="106">
                  <c:v>2005.615</c:v>
                </c:pt>
                <c:pt idx="107">
                  <c:v>2005.538</c:v>
                </c:pt>
                <c:pt idx="108">
                  <c:v>2005.461</c:v>
                </c:pt>
                <c:pt idx="109">
                  <c:v>2005.384</c:v>
                </c:pt>
                <c:pt idx="110">
                  <c:v>2005.307</c:v>
                </c:pt>
                <c:pt idx="111">
                  <c:v>2005.23</c:v>
                </c:pt>
                <c:pt idx="112">
                  <c:v>2005.153</c:v>
                </c:pt>
                <c:pt idx="113">
                  <c:v>2005.076</c:v>
                </c:pt>
                <c:pt idx="114">
                  <c:v>2004.923</c:v>
                </c:pt>
                <c:pt idx="115">
                  <c:v>2004.846</c:v>
                </c:pt>
                <c:pt idx="116">
                  <c:v>2004.769</c:v>
                </c:pt>
                <c:pt idx="117">
                  <c:v>2004.692</c:v>
                </c:pt>
                <c:pt idx="118">
                  <c:v>2004.615</c:v>
                </c:pt>
                <c:pt idx="119">
                  <c:v>2004.538</c:v>
                </c:pt>
                <c:pt idx="120">
                  <c:v>2004.461</c:v>
                </c:pt>
                <c:pt idx="121">
                  <c:v>2004.384</c:v>
                </c:pt>
                <c:pt idx="122">
                  <c:v>2004.307</c:v>
                </c:pt>
                <c:pt idx="123">
                  <c:v>2004.23</c:v>
                </c:pt>
                <c:pt idx="124">
                  <c:v>2004.153</c:v>
                </c:pt>
                <c:pt idx="125">
                  <c:v>2004.076</c:v>
                </c:pt>
                <c:pt idx="126">
                  <c:v>2003.923</c:v>
                </c:pt>
                <c:pt idx="127">
                  <c:v>2003.846</c:v>
                </c:pt>
                <c:pt idx="128">
                  <c:v>2003.769</c:v>
                </c:pt>
                <c:pt idx="129">
                  <c:v>2003.692</c:v>
                </c:pt>
                <c:pt idx="130">
                  <c:v>2003.615</c:v>
                </c:pt>
                <c:pt idx="131">
                  <c:v>2003.538</c:v>
                </c:pt>
                <c:pt idx="132">
                  <c:v>2003.461</c:v>
                </c:pt>
                <c:pt idx="133">
                  <c:v>2003.384</c:v>
                </c:pt>
                <c:pt idx="134">
                  <c:v>2003.307</c:v>
                </c:pt>
                <c:pt idx="135">
                  <c:v>2003.23</c:v>
                </c:pt>
                <c:pt idx="136">
                  <c:v>2003.153</c:v>
                </c:pt>
                <c:pt idx="137">
                  <c:v>2003.076</c:v>
                </c:pt>
                <c:pt idx="138">
                  <c:v>2002.923</c:v>
                </c:pt>
                <c:pt idx="139">
                  <c:v>2002.846</c:v>
                </c:pt>
                <c:pt idx="140">
                  <c:v>2002.769</c:v>
                </c:pt>
                <c:pt idx="141">
                  <c:v>2002.692</c:v>
                </c:pt>
                <c:pt idx="142">
                  <c:v>2002.615</c:v>
                </c:pt>
                <c:pt idx="143">
                  <c:v>2002.538</c:v>
                </c:pt>
                <c:pt idx="144">
                  <c:v>2002.461</c:v>
                </c:pt>
                <c:pt idx="145">
                  <c:v>2002.384</c:v>
                </c:pt>
                <c:pt idx="146">
                  <c:v>2002.307</c:v>
                </c:pt>
                <c:pt idx="147">
                  <c:v>2002.23</c:v>
                </c:pt>
                <c:pt idx="148">
                  <c:v>2002.153</c:v>
                </c:pt>
                <c:pt idx="149">
                  <c:v>2002.076</c:v>
                </c:pt>
                <c:pt idx="150">
                  <c:v>2001.923</c:v>
                </c:pt>
                <c:pt idx="151">
                  <c:v>2001.846</c:v>
                </c:pt>
                <c:pt idx="152">
                  <c:v>2001.769</c:v>
                </c:pt>
                <c:pt idx="153">
                  <c:v>2001.692</c:v>
                </c:pt>
                <c:pt idx="154">
                  <c:v>2001.615</c:v>
                </c:pt>
                <c:pt idx="155">
                  <c:v>2001.538</c:v>
                </c:pt>
                <c:pt idx="156">
                  <c:v>2001.461</c:v>
                </c:pt>
                <c:pt idx="157">
                  <c:v>2001.384</c:v>
                </c:pt>
                <c:pt idx="158">
                  <c:v>2001.307</c:v>
                </c:pt>
                <c:pt idx="159">
                  <c:v>2001.23</c:v>
                </c:pt>
                <c:pt idx="160">
                  <c:v>2001.153</c:v>
                </c:pt>
                <c:pt idx="161">
                  <c:v>2001.076</c:v>
                </c:pt>
                <c:pt idx="162">
                  <c:v>2000.923</c:v>
                </c:pt>
                <c:pt idx="163">
                  <c:v>2000.846</c:v>
                </c:pt>
                <c:pt idx="164">
                  <c:v>2000.769</c:v>
                </c:pt>
                <c:pt idx="165">
                  <c:v>2000.692</c:v>
                </c:pt>
                <c:pt idx="166">
                  <c:v>2000.615</c:v>
                </c:pt>
                <c:pt idx="167">
                  <c:v>2000.538</c:v>
                </c:pt>
                <c:pt idx="168">
                  <c:v>2000.461</c:v>
                </c:pt>
                <c:pt idx="169">
                  <c:v>2000.384</c:v>
                </c:pt>
                <c:pt idx="170">
                  <c:v>2000.307</c:v>
                </c:pt>
                <c:pt idx="171">
                  <c:v>2000.23</c:v>
                </c:pt>
                <c:pt idx="172">
                  <c:v>2000.153</c:v>
                </c:pt>
                <c:pt idx="173">
                  <c:v>2000.076</c:v>
                </c:pt>
                <c:pt idx="174">
                  <c:v>1999.923</c:v>
                </c:pt>
                <c:pt idx="175">
                  <c:v>1999.846</c:v>
                </c:pt>
                <c:pt idx="176">
                  <c:v>1999.769</c:v>
                </c:pt>
                <c:pt idx="177">
                  <c:v>1999.692</c:v>
                </c:pt>
                <c:pt idx="178">
                  <c:v>1999.615</c:v>
                </c:pt>
                <c:pt idx="179">
                  <c:v>1999.538</c:v>
                </c:pt>
                <c:pt idx="180">
                  <c:v>1999.461</c:v>
                </c:pt>
                <c:pt idx="181">
                  <c:v>1999.384</c:v>
                </c:pt>
                <c:pt idx="182">
                  <c:v>1999.307</c:v>
                </c:pt>
                <c:pt idx="183">
                  <c:v>1999.23</c:v>
                </c:pt>
                <c:pt idx="184">
                  <c:v>1999.153</c:v>
                </c:pt>
                <c:pt idx="185">
                  <c:v>1999.076</c:v>
                </c:pt>
                <c:pt idx="186">
                  <c:v>1998.923</c:v>
                </c:pt>
                <c:pt idx="187">
                  <c:v>1998.846</c:v>
                </c:pt>
                <c:pt idx="188">
                  <c:v>1998.769</c:v>
                </c:pt>
                <c:pt idx="189">
                  <c:v>1998.692</c:v>
                </c:pt>
                <c:pt idx="190">
                  <c:v>1998.615</c:v>
                </c:pt>
                <c:pt idx="191">
                  <c:v>1998.538</c:v>
                </c:pt>
                <c:pt idx="192">
                  <c:v>1998.461</c:v>
                </c:pt>
                <c:pt idx="193">
                  <c:v>1998.384</c:v>
                </c:pt>
                <c:pt idx="194">
                  <c:v>1998.307</c:v>
                </c:pt>
                <c:pt idx="195">
                  <c:v>1998.23</c:v>
                </c:pt>
                <c:pt idx="196">
                  <c:v>1998.153</c:v>
                </c:pt>
                <c:pt idx="197">
                  <c:v>1998.076</c:v>
                </c:pt>
                <c:pt idx="198">
                  <c:v>1997.923</c:v>
                </c:pt>
                <c:pt idx="199">
                  <c:v>1997.846</c:v>
                </c:pt>
                <c:pt idx="200">
                  <c:v>1997.769</c:v>
                </c:pt>
                <c:pt idx="201">
                  <c:v>1997.692</c:v>
                </c:pt>
                <c:pt idx="202">
                  <c:v>1997.615</c:v>
                </c:pt>
                <c:pt idx="203">
                  <c:v>1997.538</c:v>
                </c:pt>
                <c:pt idx="204">
                  <c:v>1997.461</c:v>
                </c:pt>
                <c:pt idx="205">
                  <c:v>1997.384</c:v>
                </c:pt>
                <c:pt idx="206">
                  <c:v>1997.307</c:v>
                </c:pt>
                <c:pt idx="207">
                  <c:v>1997.23</c:v>
                </c:pt>
                <c:pt idx="208">
                  <c:v>1997.153</c:v>
                </c:pt>
                <c:pt idx="209">
                  <c:v>1997.076</c:v>
                </c:pt>
                <c:pt idx="210">
                  <c:v>1996.923</c:v>
                </c:pt>
                <c:pt idx="211">
                  <c:v>1996.846</c:v>
                </c:pt>
                <c:pt idx="212">
                  <c:v>1996.769</c:v>
                </c:pt>
                <c:pt idx="213">
                  <c:v>1996.692</c:v>
                </c:pt>
                <c:pt idx="214">
                  <c:v>1996.615</c:v>
                </c:pt>
                <c:pt idx="215">
                  <c:v>1996.538</c:v>
                </c:pt>
                <c:pt idx="216">
                  <c:v>1996.461</c:v>
                </c:pt>
                <c:pt idx="217">
                  <c:v>1996.384</c:v>
                </c:pt>
                <c:pt idx="218">
                  <c:v>1996.307</c:v>
                </c:pt>
                <c:pt idx="219">
                  <c:v>1996.23</c:v>
                </c:pt>
                <c:pt idx="220">
                  <c:v>1996.153</c:v>
                </c:pt>
                <c:pt idx="221">
                  <c:v>1996.076</c:v>
                </c:pt>
                <c:pt idx="222">
                  <c:v>1995.923</c:v>
                </c:pt>
                <c:pt idx="223">
                  <c:v>1995.846</c:v>
                </c:pt>
                <c:pt idx="224">
                  <c:v>1995.769</c:v>
                </c:pt>
                <c:pt idx="225">
                  <c:v>1995.692</c:v>
                </c:pt>
                <c:pt idx="226">
                  <c:v>1995.615</c:v>
                </c:pt>
                <c:pt idx="227">
                  <c:v>1995.538</c:v>
                </c:pt>
                <c:pt idx="228">
                  <c:v>1995.461</c:v>
                </c:pt>
                <c:pt idx="229">
                  <c:v>1995.384</c:v>
                </c:pt>
                <c:pt idx="230">
                  <c:v>1995.307</c:v>
                </c:pt>
                <c:pt idx="231">
                  <c:v>1995.23</c:v>
                </c:pt>
                <c:pt idx="232">
                  <c:v>1995.153</c:v>
                </c:pt>
                <c:pt idx="233">
                  <c:v>1995.076</c:v>
                </c:pt>
                <c:pt idx="234">
                  <c:v>1994.923</c:v>
                </c:pt>
                <c:pt idx="235">
                  <c:v>1994.846</c:v>
                </c:pt>
                <c:pt idx="236">
                  <c:v>1994.769</c:v>
                </c:pt>
                <c:pt idx="237">
                  <c:v>1994.692</c:v>
                </c:pt>
                <c:pt idx="238">
                  <c:v>1994.615</c:v>
                </c:pt>
                <c:pt idx="239">
                  <c:v>1994.538</c:v>
                </c:pt>
                <c:pt idx="240">
                  <c:v>1994.461</c:v>
                </c:pt>
                <c:pt idx="241">
                  <c:v>1994.384</c:v>
                </c:pt>
                <c:pt idx="242">
                  <c:v>1994.307</c:v>
                </c:pt>
                <c:pt idx="243">
                  <c:v>1994.23</c:v>
                </c:pt>
                <c:pt idx="244">
                  <c:v>1994.153</c:v>
                </c:pt>
                <c:pt idx="245">
                  <c:v>1994.076</c:v>
                </c:pt>
                <c:pt idx="246">
                  <c:v>1993.923</c:v>
                </c:pt>
                <c:pt idx="247">
                  <c:v>1993.846</c:v>
                </c:pt>
                <c:pt idx="248">
                  <c:v>1993.769</c:v>
                </c:pt>
                <c:pt idx="249">
                  <c:v>1993.692</c:v>
                </c:pt>
                <c:pt idx="250">
                  <c:v>1993.615</c:v>
                </c:pt>
                <c:pt idx="251">
                  <c:v>1993.538</c:v>
                </c:pt>
                <c:pt idx="252">
                  <c:v>1993.461</c:v>
                </c:pt>
                <c:pt idx="253">
                  <c:v>1993.384</c:v>
                </c:pt>
                <c:pt idx="254">
                  <c:v>1993.307</c:v>
                </c:pt>
                <c:pt idx="255">
                  <c:v>1993.23</c:v>
                </c:pt>
                <c:pt idx="256">
                  <c:v>1993.153</c:v>
                </c:pt>
                <c:pt idx="257">
                  <c:v>1993.076</c:v>
                </c:pt>
                <c:pt idx="258">
                  <c:v>1992.923</c:v>
                </c:pt>
                <c:pt idx="259">
                  <c:v>1992.846</c:v>
                </c:pt>
                <c:pt idx="260">
                  <c:v>1992.769</c:v>
                </c:pt>
                <c:pt idx="261">
                  <c:v>1992.692</c:v>
                </c:pt>
                <c:pt idx="262">
                  <c:v>1992.615</c:v>
                </c:pt>
                <c:pt idx="263">
                  <c:v>1992.538</c:v>
                </c:pt>
                <c:pt idx="264">
                  <c:v>1992.461</c:v>
                </c:pt>
                <c:pt idx="265">
                  <c:v>1992.384</c:v>
                </c:pt>
                <c:pt idx="266">
                  <c:v>1992.307</c:v>
                </c:pt>
                <c:pt idx="267">
                  <c:v>1992.23</c:v>
                </c:pt>
                <c:pt idx="268">
                  <c:v>1992.153</c:v>
                </c:pt>
                <c:pt idx="269">
                  <c:v>1992.076</c:v>
                </c:pt>
                <c:pt idx="270">
                  <c:v>1991.923</c:v>
                </c:pt>
                <c:pt idx="271">
                  <c:v>1991.846</c:v>
                </c:pt>
                <c:pt idx="272">
                  <c:v>1991.769</c:v>
                </c:pt>
                <c:pt idx="273">
                  <c:v>1991.692</c:v>
                </c:pt>
                <c:pt idx="274">
                  <c:v>1991.615</c:v>
                </c:pt>
                <c:pt idx="275">
                  <c:v>1991.538</c:v>
                </c:pt>
                <c:pt idx="276">
                  <c:v>1991.461</c:v>
                </c:pt>
                <c:pt idx="277">
                  <c:v>1991.384</c:v>
                </c:pt>
                <c:pt idx="278">
                  <c:v>1991.307</c:v>
                </c:pt>
                <c:pt idx="279">
                  <c:v>1991.23</c:v>
                </c:pt>
                <c:pt idx="280">
                  <c:v>1991.153</c:v>
                </c:pt>
                <c:pt idx="281">
                  <c:v>1991.076</c:v>
                </c:pt>
                <c:pt idx="282">
                  <c:v>1990.923</c:v>
                </c:pt>
                <c:pt idx="283">
                  <c:v>1990.846</c:v>
                </c:pt>
                <c:pt idx="284">
                  <c:v>1990.769</c:v>
                </c:pt>
                <c:pt idx="285">
                  <c:v>1990.692</c:v>
                </c:pt>
                <c:pt idx="286">
                  <c:v>1990.615</c:v>
                </c:pt>
                <c:pt idx="287">
                  <c:v>1990.538</c:v>
                </c:pt>
                <c:pt idx="288">
                  <c:v>1990.461</c:v>
                </c:pt>
                <c:pt idx="289">
                  <c:v>1990.384</c:v>
                </c:pt>
                <c:pt idx="290">
                  <c:v>1990.307</c:v>
                </c:pt>
                <c:pt idx="291">
                  <c:v>1990.23</c:v>
                </c:pt>
                <c:pt idx="292">
                  <c:v>1990.153</c:v>
                </c:pt>
                <c:pt idx="293">
                  <c:v>1990.076</c:v>
                </c:pt>
                <c:pt idx="294">
                  <c:v>1989.923</c:v>
                </c:pt>
                <c:pt idx="295">
                  <c:v>1989.846</c:v>
                </c:pt>
                <c:pt idx="296">
                  <c:v>1989.769</c:v>
                </c:pt>
                <c:pt idx="297">
                  <c:v>1989.692</c:v>
                </c:pt>
                <c:pt idx="298">
                  <c:v>1989.615</c:v>
                </c:pt>
                <c:pt idx="299">
                  <c:v>1989.538</c:v>
                </c:pt>
                <c:pt idx="300">
                  <c:v>1989.461</c:v>
                </c:pt>
                <c:pt idx="301">
                  <c:v>1989.384</c:v>
                </c:pt>
                <c:pt idx="302">
                  <c:v>1989.307</c:v>
                </c:pt>
                <c:pt idx="303">
                  <c:v>1989.23</c:v>
                </c:pt>
                <c:pt idx="304">
                  <c:v>1989.153</c:v>
                </c:pt>
                <c:pt idx="305">
                  <c:v>1989.076</c:v>
                </c:pt>
                <c:pt idx="306">
                  <c:v>1988.923</c:v>
                </c:pt>
                <c:pt idx="307">
                  <c:v>1988.846</c:v>
                </c:pt>
                <c:pt idx="308">
                  <c:v>1988.769</c:v>
                </c:pt>
                <c:pt idx="309">
                  <c:v>1988.692</c:v>
                </c:pt>
                <c:pt idx="310">
                  <c:v>1988.615</c:v>
                </c:pt>
                <c:pt idx="311">
                  <c:v>1988.538</c:v>
                </c:pt>
                <c:pt idx="312">
                  <c:v>1988.461</c:v>
                </c:pt>
                <c:pt idx="313">
                  <c:v>1988.384</c:v>
                </c:pt>
                <c:pt idx="314">
                  <c:v>1988.307</c:v>
                </c:pt>
                <c:pt idx="315">
                  <c:v>1988.23</c:v>
                </c:pt>
                <c:pt idx="316">
                  <c:v>1988.153</c:v>
                </c:pt>
                <c:pt idx="317">
                  <c:v>1988.076</c:v>
                </c:pt>
                <c:pt idx="318">
                  <c:v>1987.923</c:v>
                </c:pt>
                <c:pt idx="319">
                  <c:v>1987.846</c:v>
                </c:pt>
                <c:pt idx="320">
                  <c:v>1987.769</c:v>
                </c:pt>
                <c:pt idx="321">
                  <c:v>1987.692</c:v>
                </c:pt>
                <c:pt idx="322">
                  <c:v>1987.615</c:v>
                </c:pt>
                <c:pt idx="323">
                  <c:v>1987.538</c:v>
                </c:pt>
                <c:pt idx="324">
                  <c:v>1987.461</c:v>
                </c:pt>
                <c:pt idx="325">
                  <c:v>1987.384</c:v>
                </c:pt>
                <c:pt idx="326">
                  <c:v>1987.307</c:v>
                </c:pt>
                <c:pt idx="327">
                  <c:v>1987.23</c:v>
                </c:pt>
                <c:pt idx="328">
                  <c:v>1987.153</c:v>
                </c:pt>
                <c:pt idx="329">
                  <c:v>1987.076</c:v>
                </c:pt>
                <c:pt idx="330">
                  <c:v>1986.923</c:v>
                </c:pt>
                <c:pt idx="331">
                  <c:v>1986.846</c:v>
                </c:pt>
                <c:pt idx="332">
                  <c:v>1986.769</c:v>
                </c:pt>
                <c:pt idx="333">
                  <c:v>1986.692</c:v>
                </c:pt>
                <c:pt idx="334">
                  <c:v>1986.615</c:v>
                </c:pt>
                <c:pt idx="335">
                  <c:v>1986.538</c:v>
                </c:pt>
                <c:pt idx="336">
                  <c:v>1986.461</c:v>
                </c:pt>
                <c:pt idx="337">
                  <c:v>1986.384</c:v>
                </c:pt>
                <c:pt idx="338">
                  <c:v>1986.307</c:v>
                </c:pt>
                <c:pt idx="339">
                  <c:v>1986.23</c:v>
                </c:pt>
                <c:pt idx="340">
                  <c:v>1986.153</c:v>
                </c:pt>
                <c:pt idx="341">
                  <c:v>1986.076</c:v>
                </c:pt>
                <c:pt idx="342">
                  <c:v>1985.923</c:v>
                </c:pt>
                <c:pt idx="343">
                  <c:v>1985.846</c:v>
                </c:pt>
                <c:pt idx="344">
                  <c:v>1985.769</c:v>
                </c:pt>
                <c:pt idx="345">
                  <c:v>1985.692</c:v>
                </c:pt>
                <c:pt idx="346">
                  <c:v>1985.615</c:v>
                </c:pt>
                <c:pt idx="347">
                  <c:v>1985.538</c:v>
                </c:pt>
                <c:pt idx="348">
                  <c:v>1985.461</c:v>
                </c:pt>
                <c:pt idx="349">
                  <c:v>1985.384</c:v>
                </c:pt>
                <c:pt idx="350">
                  <c:v>1985.307</c:v>
                </c:pt>
                <c:pt idx="351">
                  <c:v>1985.23</c:v>
                </c:pt>
                <c:pt idx="352">
                  <c:v>1985.153</c:v>
                </c:pt>
                <c:pt idx="353">
                  <c:v>1985.076</c:v>
                </c:pt>
                <c:pt idx="354">
                  <c:v>1984.923</c:v>
                </c:pt>
                <c:pt idx="355">
                  <c:v>1984.846</c:v>
                </c:pt>
                <c:pt idx="356">
                  <c:v>1984.769</c:v>
                </c:pt>
                <c:pt idx="357">
                  <c:v>1984.692</c:v>
                </c:pt>
                <c:pt idx="358">
                  <c:v>1984.615</c:v>
                </c:pt>
                <c:pt idx="359">
                  <c:v>1984.538</c:v>
                </c:pt>
                <c:pt idx="360">
                  <c:v>1984.461</c:v>
                </c:pt>
                <c:pt idx="361">
                  <c:v>1984.384</c:v>
                </c:pt>
                <c:pt idx="362">
                  <c:v>1984.307</c:v>
                </c:pt>
                <c:pt idx="363">
                  <c:v>1984.23</c:v>
                </c:pt>
                <c:pt idx="364">
                  <c:v>1984.153</c:v>
                </c:pt>
                <c:pt idx="365">
                  <c:v>1984.076</c:v>
                </c:pt>
                <c:pt idx="366">
                  <c:v>1983.923</c:v>
                </c:pt>
                <c:pt idx="367">
                  <c:v>1983.846</c:v>
                </c:pt>
                <c:pt idx="368">
                  <c:v>1983.769</c:v>
                </c:pt>
                <c:pt idx="369">
                  <c:v>1983.692</c:v>
                </c:pt>
                <c:pt idx="370">
                  <c:v>1983.615</c:v>
                </c:pt>
                <c:pt idx="371">
                  <c:v>1983.538</c:v>
                </c:pt>
                <c:pt idx="372">
                  <c:v>1983.461</c:v>
                </c:pt>
                <c:pt idx="373">
                  <c:v>1983.384</c:v>
                </c:pt>
                <c:pt idx="374">
                  <c:v>1983.307</c:v>
                </c:pt>
                <c:pt idx="375">
                  <c:v>1983.23</c:v>
                </c:pt>
                <c:pt idx="376">
                  <c:v>1983.153</c:v>
                </c:pt>
                <c:pt idx="377">
                  <c:v>1983.076</c:v>
                </c:pt>
                <c:pt idx="378">
                  <c:v>1982.923</c:v>
                </c:pt>
                <c:pt idx="379">
                  <c:v>1982.846</c:v>
                </c:pt>
                <c:pt idx="380">
                  <c:v>1982.769</c:v>
                </c:pt>
                <c:pt idx="381">
                  <c:v>1982.692</c:v>
                </c:pt>
                <c:pt idx="382">
                  <c:v>1982.615</c:v>
                </c:pt>
                <c:pt idx="383">
                  <c:v>1982.538</c:v>
                </c:pt>
                <c:pt idx="384">
                  <c:v>1982.461</c:v>
                </c:pt>
                <c:pt idx="385">
                  <c:v>1982.384</c:v>
                </c:pt>
                <c:pt idx="386">
                  <c:v>1982.307</c:v>
                </c:pt>
                <c:pt idx="387">
                  <c:v>1982.23</c:v>
                </c:pt>
                <c:pt idx="388">
                  <c:v>1982.153</c:v>
                </c:pt>
                <c:pt idx="389">
                  <c:v>1982.076</c:v>
                </c:pt>
                <c:pt idx="390">
                  <c:v>1981.923</c:v>
                </c:pt>
                <c:pt idx="391">
                  <c:v>1981.846</c:v>
                </c:pt>
                <c:pt idx="392">
                  <c:v>1981.769</c:v>
                </c:pt>
                <c:pt idx="393">
                  <c:v>1981.692</c:v>
                </c:pt>
                <c:pt idx="394">
                  <c:v>1981.615</c:v>
                </c:pt>
                <c:pt idx="395">
                  <c:v>1981.538</c:v>
                </c:pt>
                <c:pt idx="396">
                  <c:v>1981.461</c:v>
                </c:pt>
                <c:pt idx="397">
                  <c:v>1981.384</c:v>
                </c:pt>
                <c:pt idx="398">
                  <c:v>1981.307</c:v>
                </c:pt>
                <c:pt idx="399">
                  <c:v>1981.23</c:v>
                </c:pt>
                <c:pt idx="400">
                  <c:v>1981.153</c:v>
                </c:pt>
                <c:pt idx="401">
                  <c:v>1981.076</c:v>
                </c:pt>
                <c:pt idx="402">
                  <c:v>1980.923</c:v>
                </c:pt>
                <c:pt idx="403">
                  <c:v>1980.846</c:v>
                </c:pt>
                <c:pt idx="404">
                  <c:v>1980.769</c:v>
                </c:pt>
                <c:pt idx="405">
                  <c:v>1980.692</c:v>
                </c:pt>
                <c:pt idx="406">
                  <c:v>1980.615</c:v>
                </c:pt>
                <c:pt idx="407">
                  <c:v>1980.538</c:v>
                </c:pt>
                <c:pt idx="408">
                  <c:v>1980.461</c:v>
                </c:pt>
                <c:pt idx="409">
                  <c:v>1980.384</c:v>
                </c:pt>
                <c:pt idx="410">
                  <c:v>1980.307</c:v>
                </c:pt>
                <c:pt idx="411">
                  <c:v>1980.23</c:v>
                </c:pt>
                <c:pt idx="412">
                  <c:v>1980.153</c:v>
                </c:pt>
                <c:pt idx="413">
                  <c:v>1980.076</c:v>
                </c:pt>
                <c:pt idx="414">
                  <c:v>1979.923</c:v>
                </c:pt>
                <c:pt idx="415">
                  <c:v>1979.846</c:v>
                </c:pt>
                <c:pt idx="416">
                  <c:v>1979.769</c:v>
                </c:pt>
                <c:pt idx="417">
                  <c:v>1979.692</c:v>
                </c:pt>
                <c:pt idx="418">
                  <c:v>1979.615</c:v>
                </c:pt>
                <c:pt idx="419">
                  <c:v>1979.538</c:v>
                </c:pt>
                <c:pt idx="420">
                  <c:v>1979.461</c:v>
                </c:pt>
                <c:pt idx="421">
                  <c:v>1979.384</c:v>
                </c:pt>
                <c:pt idx="422">
                  <c:v>1979.307</c:v>
                </c:pt>
                <c:pt idx="423">
                  <c:v>1979.23</c:v>
                </c:pt>
                <c:pt idx="424">
                  <c:v>1979.153</c:v>
                </c:pt>
                <c:pt idx="425">
                  <c:v>1979.076</c:v>
                </c:pt>
                <c:pt idx="426">
                  <c:v>1978.923</c:v>
                </c:pt>
                <c:pt idx="427">
                  <c:v>1978.846</c:v>
                </c:pt>
                <c:pt idx="428">
                  <c:v>1978.769</c:v>
                </c:pt>
                <c:pt idx="429">
                  <c:v>1978.692</c:v>
                </c:pt>
                <c:pt idx="430">
                  <c:v>1978.615</c:v>
                </c:pt>
                <c:pt idx="431">
                  <c:v>1978.538</c:v>
                </c:pt>
                <c:pt idx="432">
                  <c:v>1978.461</c:v>
                </c:pt>
                <c:pt idx="433">
                  <c:v>1978.384</c:v>
                </c:pt>
                <c:pt idx="434">
                  <c:v>1978.307</c:v>
                </c:pt>
                <c:pt idx="435">
                  <c:v>1978.23</c:v>
                </c:pt>
                <c:pt idx="436">
                  <c:v>1978.153</c:v>
                </c:pt>
                <c:pt idx="437">
                  <c:v>1978.076</c:v>
                </c:pt>
                <c:pt idx="438">
                  <c:v>1977.923</c:v>
                </c:pt>
                <c:pt idx="439">
                  <c:v>1977.846</c:v>
                </c:pt>
                <c:pt idx="440">
                  <c:v>1977.769</c:v>
                </c:pt>
                <c:pt idx="441">
                  <c:v>1977.692</c:v>
                </c:pt>
                <c:pt idx="442">
                  <c:v>1977.615</c:v>
                </c:pt>
                <c:pt idx="443">
                  <c:v>1977.538</c:v>
                </c:pt>
                <c:pt idx="444">
                  <c:v>1977.461</c:v>
                </c:pt>
                <c:pt idx="445">
                  <c:v>1977.384</c:v>
                </c:pt>
                <c:pt idx="446">
                  <c:v>1977.307</c:v>
                </c:pt>
                <c:pt idx="447">
                  <c:v>1977.23</c:v>
                </c:pt>
                <c:pt idx="448">
                  <c:v>1977.153</c:v>
                </c:pt>
                <c:pt idx="449">
                  <c:v>1977.076</c:v>
                </c:pt>
                <c:pt idx="450">
                  <c:v>1976.923</c:v>
                </c:pt>
                <c:pt idx="451">
                  <c:v>1976.846</c:v>
                </c:pt>
                <c:pt idx="452">
                  <c:v>1976.769</c:v>
                </c:pt>
                <c:pt idx="453">
                  <c:v>1976.692</c:v>
                </c:pt>
                <c:pt idx="454">
                  <c:v>1976.615</c:v>
                </c:pt>
                <c:pt idx="455">
                  <c:v>1976.538</c:v>
                </c:pt>
                <c:pt idx="456">
                  <c:v>1976.461</c:v>
                </c:pt>
                <c:pt idx="457">
                  <c:v>1976.384</c:v>
                </c:pt>
                <c:pt idx="458">
                  <c:v>1976.307</c:v>
                </c:pt>
                <c:pt idx="459">
                  <c:v>1976.23</c:v>
                </c:pt>
                <c:pt idx="460">
                  <c:v>1976.153</c:v>
                </c:pt>
                <c:pt idx="461">
                  <c:v>1976.076</c:v>
                </c:pt>
                <c:pt idx="462">
                  <c:v>1975.923</c:v>
                </c:pt>
                <c:pt idx="463">
                  <c:v>1975.846</c:v>
                </c:pt>
                <c:pt idx="464">
                  <c:v>1975.769</c:v>
                </c:pt>
                <c:pt idx="465">
                  <c:v>1975.692</c:v>
                </c:pt>
                <c:pt idx="466">
                  <c:v>1975.615</c:v>
                </c:pt>
                <c:pt idx="467">
                  <c:v>1975.538</c:v>
                </c:pt>
                <c:pt idx="468">
                  <c:v>1975.461</c:v>
                </c:pt>
                <c:pt idx="469">
                  <c:v>1975.384</c:v>
                </c:pt>
                <c:pt idx="470">
                  <c:v>1975.307</c:v>
                </c:pt>
                <c:pt idx="471">
                  <c:v>1975.23</c:v>
                </c:pt>
                <c:pt idx="472">
                  <c:v>1975.153</c:v>
                </c:pt>
                <c:pt idx="473">
                  <c:v>1975.076</c:v>
                </c:pt>
                <c:pt idx="474">
                  <c:v>1974.923</c:v>
                </c:pt>
                <c:pt idx="475">
                  <c:v>1974.846</c:v>
                </c:pt>
                <c:pt idx="476">
                  <c:v>1974.769</c:v>
                </c:pt>
                <c:pt idx="477">
                  <c:v>1974.692</c:v>
                </c:pt>
                <c:pt idx="478">
                  <c:v>1974.615</c:v>
                </c:pt>
                <c:pt idx="479">
                  <c:v>1974.538</c:v>
                </c:pt>
                <c:pt idx="480">
                  <c:v>1974.461</c:v>
                </c:pt>
                <c:pt idx="481">
                  <c:v>1974.384</c:v>
                </c:pt>
                <c:pt idx="482">
                  <c:v>1974.307</c:v>
                </c:pt>
                <c:pt idx="483">
                  <c:v>1974.23</c:v>
                </c:pt>
                <c:pt idx="484">
                  <c:v>1974.153</c:v>
                </c:pt>
                <c:pt idx="485">
                  <c:v>1974.076</c:v>
                </c:pt>
                <c:pt idx="486">
                  <c:v>1973.923</c:v>
                </c:pt>
                <c:pt idx="487">
                  <c:v>1973.846</c:v>
                </c:pt>
                <c:pt idx="488">
                  <c:v>1973.769</c:v>
                </c:pt>
                <c:pt idx="489">
                  <c:v>1973.692</c:v>
                </c:pt>
                <c:pt idx="490">
                  <c:v>1973.615</c:v>
                </c:pt>
                <c:pt idx="491">
                  <c:v>1973.538</c:v>
                </c:pt>
                <c:pt idx="492">
                  <c:v>1973.461</c:v>
                </c:pt>
                <c:pt idx="493">
                  <c:v>1973.384</c:v>
                </c:pt>
                <c:pt idx="494">
                  <c:v>1973.307</c:v>
                </c:pt>
                <c:pt idx="495">
                  <c:v>1973.23</c:v>
                </c:pt>
                <c:pt idx="496">
                  <c:v>1973.153</c:v>
                </c:pt>
                <c:pt idx="497">
                  <c:v>1973.076</c:v>
                </c:pt>
                <c:pt idx="498">
                  <c:v>1972.923</c:v>
                </c:pt>
                <c:pt idx="499">
                  <c:v>1972.846</c:v>
                </c:pt>
                <c:pt idx="500">
                  <c:v>1972.769</c:v>
                </c:pt>
                <c:pt idx="501">
                  <c:v>1972.692</c:v>
                </c:pt>
                <c:pt idx="502">
                  <c:v>1972.615</c:v>
                </c:pt>
                <c:pt idx="503">
                  <c:v>1972.538</c:v>
                </c:pt>
                <c:pt idx="504">
                  <c:v>1972.461</c:v>
                </c:pt>
                <c:pt idx="505">
                  <c:v>1972.384</c:v>
                </c:pt>
                <c:pt idx="506">
                  <c:v>1972.307</c:v>
                </c:pt>
                <c:pt idx="507">
                  <c:v>1972.23</c:v>
                </c:pt>
                <c:pt idx="508">
                  <c:v>1972.153</c:v>
                </c:pt>
                <c:pt idx="509">
                  <c:v>1972.076</c:v>
                </c:pt>
                <c:pt idx="510">
                  <c:v>1971.923</c:v>
                </c:pt>
                <c:pt idx="511">
                  <c:v>1971.846</c:v>
                </c:pt>
                <c:pt idx="512">
                  <c:v>1971.769</c:v>
                </c:pt>
                <c:pt idx="513">
                  <c:v>1971.692</c:v>
                </c:pt>
                <c:pt idx="514">
                  <c:v>1971.615</c:v>
                </c:pt>
                <c:pt idx="515">
                  <c:v>1971.538</c:v>
                </c:pt>
                <c:pt idx="516">
                  <c:v>1971.461</c:v>
                </c:pt>
                <c:pt idx="517">
                  <c:v>1971.384</c:v>
                </c:pt>
                <c:pt idx="518">
                  <c:v>1971.307</c:v>
                </c:pt>
                <c:pt idx="519">
                  <c:v>1971.23</c:v>
                </c:pt>
                <c:pt idx="520">
                  <c:v>1971.153</c:v>
                </c:pt>
                <c:pt idx="521">
                  <c:v>1971.076</c:v>
                </c:pt>
                <c:pt idx="522">
                  <c:v>1970.923</c:v>
                </c:pt>
                <c:pt idx="523">
                  <c:v>1970.846</c:v>
                </c:pt>
                <c:pt idx="524">
                  <c:v>1970.769</c:v>
                </c:pt>
                <c:pt idx="525">
                  <c:v>1970.692</c:v>
                </c:pt>
                <c:pt idx="526">
                  <c:v>1970.615</c:v>
                </c:pt>
                <c:pt idx="527">
                  <c:v>1970.538</c:v>
                </c:pt>
                <c:pt idx="528">
                  <c:v>1970.461</c:v>
                </c:pt>
                <c:pt idx="529">
                  <c:v>1970.384</c:v>
                </c:pt>
                <c:pt idx="530">
                  <c:v>1970.307</c:v>
                </c:pt>
                <c:pt idx="531">
                  <c:v>1970.23</c:v>
                </c:pt>
                <c:pt idx="532">
                  <c:v>1970.153</c:v>
                </c:pt>
                <c:pt idx="533">
                  <c:v>1970.076</c:v>
                </c:pt>
              </c:numCache>
            </c:numRef>
          </c:xVal>
          <c:yVal>
            <c:numRef>
              <c:f>'UFO Sightings Over Time'!$C$2:$C$535</c:f>
              <c:numCache>
                <c:formatCode>General</c:formatCode>
                <c:ptCount val="534"/>
                <c:pt idx="0">
                  <c:v>614</c:v>
                </c:pt>
                <c:pt idx="1">
                  <c:v>628</c:v>
                </c:pt>
                <c:pt idx="2">
                  <c:v>649</c:v>
                </c:pt>
                <c:pt idx="3">
                  <c:v>502</c:v>
                </c:pt>
                <c:pt idx="4">
                  <c:v>534</c:v>
                </c:pt>
                <c:pt idx="5">
                  <c:v>704</c:v>
                </c:pt>
                <c:pt idx="6">
                  <c:v>751</c:v>
                </c:pt>
                <c:pt idx="7">
                  <c:v>804</c:v>
                </c:pt>
                <c:pt idx="8">
                  <c:v>788</c:v>
                </c:pt>
                <c:pt idx="9">
                  <c:v>785</c:v>
                </c:pt>
                <c:pt idx="10">
                  <c:v>902</c:v>
                </c:pt>
                <c:pt idx="11">
                  <c:v>967</c:v>
                </c:pt>
                <c:pt idx="12">
                  <c:v>631</c:v>
                </c:pt>
                <c:pt idx="13">
                  <c:v>528</c:v>
                </c:pt>
                <c:pt idx="14">
                  <c:v>424</c:v>
                </c:pt>
                <c:pt idx="15">
                  <c:v>399</c:v>
                </c:pt>
                <c:pt idx="16">
                  <c:v>281</c:v>
                </c:pt>
                <c:pt idx="17">
                  <c:v>392</c:v>
                </c:pt>
                <c:pt idx="18">
                  <c:v>667</c:v>
                </c:pt>
                <c:pt idx="19">
                  <c:v>774</c:v>
                </c:pt>
                <c:pt idx="20">
                  <c:v>670</c:v>
                </c:pt>
                <c:pt idx="21">
                  <c:v>760</c:v>
                </c:pt>
                <c:pt idx="22">
                  <c:v>893</c:v>
                </c:pt>
                <c:pt idx="23">
                  <c:v>930</c:v>
                </c:pt>
                <c:pt idx="24">
                  <c:v>754</c:v>
                </c:pt>
                <c:pt idx="25">
                  <c:v>517</c:v>
                </c:pt>
                <c:pt idx="26">
                  <c:v>498</c:v>
                </c:pt>
                <c:pt idx="27">
                  <c:v>530</c:v>
                </c:pt>
                <c:pt idx="28">
                  <c:v>391</c:v>
                </c:pt>
                <c:pt idx="29">
                  <c:v>581</c:v>
                </c:pt>
                <c:pt idx="30">
                  <c:v>532</c:v>
                </c:pt>
                <c:pt idx="31">
                  <c:v>445</c:v>
                </c:pt>
                <c:pt idx="32">
                  <c:v>641</c:v>
                </c:pt>
                <c:pt idx="33">
                  <c:v>555</c:v>
                </c:pt>
                <c:pt idx="34">
                  <c:v>637</c:v>
                </c:pt>
                <c:pt idx="35">
                  <c:v>761</c:v>
                </c:pt>
                <c:pt idx="36">
                  <c:v>399</c:v>
                </c:pt>
                <c:pt idx="37">
                  <c:v>319</c:v>
                </c:pt>
                <c:pt idx="38">
                  <c:v>316</c:v>
                </c:pt>
                <c:pt idx="39">
                  <c:v>331</c:v>
                </c:pt>
                <c:pt idx="40">
                  <c:v>274</c:v>
                </c:pt>
                <c:pt idx="41">
                  <c:v>329</c:v>
                </c:pt>
                <c:pt idx="42">
                  <c:v>305</c:v>
                </c:pt>
                <c:pt idx="43">
                  <c:v>363</c:v>
                </c:pt>
                <c:pt idx="44">
                  <c:v>471</c:v>
                </c:pt>
                <c:pt idx="45">
                  <c:v>449</c:v>
                </c:pt>
                <c:pt idx="46">
                  <c:v>528</c:v>
                </c:pt>
                <c:pt idx="47">
                  <c:v>839</c:v>
                </c:pt>
                <c:pt idx="48">
                  <c:v>382</c:v>
                </c:pt>
                <c:pt idx="49">
                  <c:v>328</c:v>
                </c:pt>
                <c:pt idx="50">
                  <c:v>295</c:v>
                </c:pt>
                <c:pt idx="51">
                  <c:v>262</c:v>
                </c:pt>
                <c:pt idx="52">
                  <c:v>186</c:v>
                </c:pt>
                <c:pt idx="53">
                  <c:v>292</c:v>
                </c:pt>
                <c:pt idx="54">
                  <c:v>292</c:v>
                </c:pt>
                <c:pt idx="55">
                  <c:v>322</c:v>
                </c:pt>
                <c:pt idx="56">
                  <c:v>322</c:v>
                </c:pt>
                <c:pt idx="57">
                  <c:v>599</c:v>
                </c:pt>
                <c:pt idx="58">
                  <c:v>499</c:v>
                </c:pt>
                <c:pt idx="59">
                  <c:v>610</c:v>
                </c:pt>
                <c:pt idx="60">
                  <c:v>387</c:v>
                </c:pt>
                <c:pt idx="61">
                  <c:v>359</c:v>
                </c:pt>
                <c:pt idx="62">
                  <c:v>317</c:v>
                </c:pt>
                <c:pt idx="63">
                  <c:v>341</c:v>
                </c:pt>
                <c:pt idx="64">
                  <c:v>395</c:v>
                </c:pt>
                <c:pt idx="65">
                  <c:v>498</c:v>
                </c:pt>
                <c:pt idx="66">
                  <c:v>350</c:v>
                </c:pt>
                <c:pt idx="67">
                  <c:v>455</c:v>
                </c:pt>
                <c:pt idx="68">
                  <c:v>533</c:v>
                </c:pt>
                <c:pt idx="69">
                  <c:v>383</c:v>
                </c:pt>
                <c:pt idx="70">
                  <c:v>504</c:v>
                </c:pt>
                <c:pt idx="71">
                  <c:v>573</c:v>
                </c:pt>
                <c:pt idx="72">
                  <c:v>478</c:v>
                </c:pt>
                <c:pt idx="73">
                  <c:v>345</c:v>
                </c:pt>
                <c:pt idx="74">
                  <c:v>444</c:v>
                </c:pt>
                <c:pt idx="75">
                  <c:v>341</c:v>
                </c:pt>
                <c:pt idx="76">
                  <c:v>371</c:v>
                </c:pt>
                <c:pt idx="77">
                  <c:v>475</c:v>
                </c:pt>
                <c:pt idx="78">
                  <c:v>361</c:v>
                </c:pt>
                <c:pt idx="79">
                  <c:v>373</c:v>
                </c:pt>
                <c:pt idx="80">
                  <c:v>446</c:v>
                </c:pt>
                <c:pt idx="81">
                  <c:v>450</c:v>
                </c:pt>
                <c:pt idx="82">
                  <c:v>470</c:v>
                </c:pt>
                <c:pt idx="83">
                  <c:v>464</c:v>
                </c:pt>
                <c:pt idx="84">
                  <c:v>423</c:v>
                </c:pt>
                <c:pt idx="85">
                  <c:v>313</c:v>
                </c:pt>
                <c:pt idx="86">
                  <c:v>323</c:v>
                </c:pt>
                <c:pt idx="87">
                  <c:v>362</c:v>
                </c:pt>
                <c:pt idx="88">
                  <c:v>265</c:v>
                </c:pt>
                <c:pt idx="89">
                  <c:v>442</c:v>
                </c:pt>
                <c:pt idx="90">
                  <c:v>387</c:v>
                </c:pt>
                <c:pt idx="91">
                  <c:v>413</c:v>
                </c:pt>
                <c:pt idx="92">
                  <c:v>398</c:v>
                </c:pt>
                <c:pt idx="93">
                  <c:v>324</c:v>
                </c:pt>
                <c:pt idx="94">
                  <c:v>427</c:v>
                </c:pt>
                <c:pt idx="95">
                  <c:v>424</c:v>
                </c:pt>
                <c:pt idx="96">
                  <c:v>338</c:v>
                </c:pt>
                <c:pt idx="97">
                  <c:v>300</c:v>
                </c:pt>
                <c:pt idx="98">
                  <c:v>322</c:v>
                </c:pt>
                <c:pt idx="99">
                  <c:v>305</c:v>
                </c:pt>
                <c:pt idx="100">
                  <c:v>232</c:v>
                </c:pt>
                <c:pt idx="101">
                  <c:v>253</c:v>
                </c:pt>
                <c:pt idx="102">
                  <c:v>276</c:v>
                </c:pt>
                <c:pt idx="103">
                  <c:v>464</c:v>
                </c:pt>
                <c:pt idx="104">
                  <c:v>486</c:v>
                </c:pt>
                <c:pt idx="105">
                  <c:v>531</c:v>
                </c:pt>
                <c:pt idx="106">
                  <c:v>355</c:v>
                </c:pt>
                <c:pt idx="107">
                  <c:v>453</c:v>
                </c:pt>
                <c:pt idx="108">
                  <c:v>406</c:v>
                </c:pt>
                <c:pt idx="109">
                  <c:v>301</c:v>
                </c:pt>
                <c:pt idx="110">
                  <c:v>314</c:v>
                </c:pt>
                <c:pt idx="111">
                  <c:v>358</c:v>
                </c:pt>
                <c:pt idx="112">
                  <c:v>278</c:v>
                </c:pt>
                <c:pt idx="113">
                  <c:v>257</c:v>
                </c:pt>
                <c:pt idx="114">
                  <c:v>307</c:v>
                </c:pt>
                <c:pt idx="115">
                  <c:v>329</c:v>
                </c:pt>
                <c:pt idx="116">
                  <c:v>453</c:v>
                </c:pt>
                <c:pt idx="117">
                  <c:v>411</c:v>
                </c:pt>
                <c:pt idx="118">
                  <c:v>547</c:v>
                </c:pt>
                <c:pt idx="119">
                  <c:v>438</c:v>
                </c:pt>
                <c:pt idx="120">
                  <c:v>430</c:v>
                </c:pt>
                <c:pt idx="121">
                  <c:v>390</c:v>
                </c:pt>
                <c:pt idx="122">
                  <c:v>392</c:v>
                </c:pt>
                <c:pt idx="123">
                  <c:v>413</c:v>
                </c:pt>
                <c:pt idx="124">
                  <c:v>300</c:v>
                </c:pt>
                <c:pt idx="125">
                  <c:v>304</c:v>
                </c:pt>
                <c:pt idx="126">
                  <c:v>383</c:v>
                </c:pt>
                <c:pt idx="127">
                  <c:v>471</c:v>
                </c:pt>
                <c:pt idx="128">
                  <c:v>472</c:v>
                </c:pt>
                <c:pt idx="129">
                  <c:v>507</c:v>
                </c:pt>
                <c:pt idx="130">
                  <c:v>544</c:v>
                </c:pt>
                <c:pt idx="131">
                  <c:v>449</c:v>
                </c:pt>
                <c:pt idx="132">
                  <c:v>306</c:v>
                </c:pt>
                <c:pt idx="133">
                  <c:v>252</c:v>
                </c:pt>
                <c:pt idx="134">
                  <c:v>225</c:v>
                </c:pt>
                <c:pt idx="135">
                  <c:v>191</c:v>
                </c:pt>
                <c:pt idx="136">
                  <c:v>267</c:v>
                </c:pt>
                <c:pt idx="137">
                  <c:v>327</c:v>
                </c:pt>
                <c:pt idx="138">
                  <c:v>248</c:v>
                </c:pt>
                <c:pt idx="139">
                  <c:v>295</c:v>
                </c:pt>
                <c:pt idx="140">
                  <c:v>334</c:v>
                </c:pt>
                <c:pt idx="141">
                  <c:v>374</c:v>
                </c:pt>
                <c:pt idx="142">
                  <c:v>488</c:v>
                </c:pt>
                <c:pt idx="143">
                  <c:v>432</c:v>
                </c:pt>
                <c:pt idx="144">
                  <c:v>347</c:v>
                </c:pt>
                <c:pt idx="145">
                  <c:v>251</c:v>
                </c:pt>
                <c:pt idx="146">
                  <c:v>190</c:v>
                </c:pt>
                <c:pt idx="147">
                  <c:v>196</c:v>
                </c:pt>
                <c:pt idx="148">
                  <c:v>258</c:v>
                </c:pt>
                <c:pt idx="149">
                  <c:v>237</c:v>
                </c:pt>
                <c:pt idx="150">
                  <c:v>213</c:v>
                </c:pt>
                <c:pt idx="151">
                  <c:v>278</c:v>
                </c:pt>
                <c:pt idx="152">
                  <c:v>256</c:v>
                </c:pt>
                <c:pt idx="153">
                  <c:v>346</c:v>
                </c:pt>
                <c:pt idx="154">
                  <c:v>395</c:v>
                </c:pt>
                <c:pt idx="155">
                  <c:v>406</c:v>
                </c:pt>
                <c:pt idx="156">
                  <c:v>309</c:v>
                </c:pt>
                <c:pt idx="157">
                  <c:v>255</c:v>
                </c:pt>
                <c:pt idx="158">
                  <c:v>233</c:v>
                </c:pt>
                <c:pt idx="159">
                  <c:v>291</c:v>
                </c:pt>
                <c:pt idx="160">
                  <c:v>231</c:v>
                </c:pt>
                <c:pt idx="161">
                  <c:v>282</c:v>
                </c:pt>
                <c:pt idx="162">
                  <c:v>232</c:v>
                </c:pt>
                <c:pt idx="163">
                  <c:v>231</c:v>
                </c:pt>
                <c:pt idx="164">
                  <c:v>328</c:v>
                </c:pt>
                <c:pt idx="165">
                  <c:v>297</c:v>
                </c:pt>
                <c:pt idx="166">
                  <c:v>297</c:v>
                </c:pt>
                <c:pt idx="167">
                  <c:v>361</c:v>
                </c:pt>
                <c:pt idx="168">
                  <c:v>272</c:v>
                </c:pt>
                <c:pt idx="169">
                  <c:v>186</c:v>
                </c:pt>
                <c:pt idx="170">
                  <c:v>197</c:v>
                </c:pt>
                <c:pt idx="171">
                  <c:v>225</c:v>
                </c:pt>
                <c:pt idx="172">
                  <c:v>201</c:v>
                </c:pt>
                <c:pt idx="173">
                  <c:v>230</c:v>
                </c:pt>
                <c:pt idx="174">
                  <c:v>226</c:v>
                </c:pt>
                <c:pt idx="175">
                  <c:v>448</c:v>
                </c:pt>
                <c:pt idx="176">
                  <c:v>311</c:v>
                </c:pt>
                <c:pt idx="177">
                  <c:v>402</c:v>
                </c:pt>
                <c:pt idx="178">
                  <c:v>318</c:v>
                </c:pt>
                <c:pt idx="179">
                  <c:v>304</c:v>
                </c:pt>
                <c:pt idx="180">
                  <c:v>284</c:v>
                </c:pt>
                <c:pt idx="181">
                  <c:v>190</c:v>
                </c:pt>
                <c:pt idx="182">
                  <c:v>165</c:v>
                </c:pt>
                <c:pt idx="183">
                  <c:v>162</c:v>
                </c:pt>
                <c:pt idx="184">
                  <c:v>175</c:v>
                </c:pt>
                <c:pt idx="185">
                  <c:v>145</c:v>
                </c:pt>
                <c:pt idx="186">
                  <c:v>193</c:v>
                </c:pt>
                <c:pt idx="187">
                  <c:v>212</c:v>
                </c:pt>
                <c:pt idx="188">
                  <c:v>226</c:v>
                </c:pt>
                <c:pt idx="189">
                  <c:v>244</c:v>
                </c:pt>
                <c:pt idx="190">
                  <c:v>174</c:v>
                </c:pt>
                <c:pt idx="191">
                  <c:v>185</c:v>
                </c:pt>
                <c:pt idx="192">
                  <c:v>209</c:v>
                </c:pt>
                <c:pt idx="193">
                  <c:v>106</c:v>
                </c:pt>
                <c:pt idx="194">
                  <c:v>130</c:v>
                </c:pt>
                <c:pt idx="195">
                  <c:v>146</c:v>
                </c:pt>
                <c:pt idx="196">
                  <c:v>87</c:v>
                </c:pt>
                <c:pt idx="197">
                  <c:v>83</c:v>
                </c:pt>
                <c:pt idx="198">
                  <c:v>73</c:v>
                </c:pt>
                <c:pt idx="199">
                  <c:v>123</c:v>
                </c:pt>
                <c:pt idx="200">
                  <c:v>113</c:v>
                </c:pt>
                <c:pt idx="201">
                  <c:v>57</c:v>
                </c:pt>
                <c:pt idx="202">
                  <c:v>128</c:v>
                </c:pt>
                <c:pt idx="203">
                  <c:v>222</c:v>
                </c:pt>
                <c:pt idx="204">
                  <c:v>196</c:v>
                </c:pt>
                <c:pt idx="205">
                  <c:v>107</c:v>
                </c:pt>
                <c:pt idx="206">
                  <c:v>94</c:v>
                </c:pt>
                <c:pt idx="207">
                  <c:v>191</c:v>
                </c:pt>
                <c:pt idx="208">
                  <c:v>48</c:v>
                </c:pt>
                <c:pt idx="209">
                  <c:v>54</c:v>
                </c:pt>
                <c:pt idx="210">
                  <c:v>84</c:v>
                </c:pt>
                <c:pt idx="211">
                  <c:v>86</c:v>
                </c:pt>
                <c:pt idx="212">
                  <c:v>55</c:v>
                </c:pt>
                <c:pt idx="213">
                  <c:v>72</c:v>
                </c:pt>
                <c:pt idx="214">
                  <c:v>83</c:v>
                </c:pt>
                <c:pt idx="215">
                  <c:v>78</c:v>
                </c:pt>
                <c:pt idx="216">
                  <c:v>151</c:v>
                </c:pt>
                <c:pt idx="217">
                  <c:v>80</c:v>
                </c:pt>
                <c:pt idx="218">
                  <c:v>103</c:v>
                </c:pt>
                <c:pt idx="219">
                  <c:v>66</c:v>
                </c:pt>
                <c:pt idx="220">
                  <c:v>75</c:v>
                </c:pt>
                <c:pt idx="221">
                  <c:v>59</c:v>
                </c:pt>
                <c:pt idx="222">
                  <c:v>56</c:v>
                </c:pt>
                <c:pt idx="223">
                  <c:v>119</c:v>
                </c:pt>
                <c:pt idx="224">
                  <c:v>107</c:v>
                </c:pt>
                <c:pt idx="225">
                  <c:v>128</c:v>
                </c:pt>
                <c:pt idx="226">
                  <c:v>193</c:v>
                </c:pt>
                <c:pt idx="227">
                  <c:v>132</c:v>
                </c:pt>
                <c:pt idx="228">
                  <c:v>179</c:v>
                </c:pt>
                <c:pt idx="229">
                  <c:v>104</c:v>
                </c:pt>
                <c:pt idx="230">
                  <c:v>90</c:v>
                </c:pt>
                <c:pt idx="231">
                  <c:v>123</c:v>
                </c:pt>
                <c:pt idx="232">
                  <c:v>117</c:v>
                </c:pt>
                <c:pt idx="233">
                  <c:v>95</c:v>
                </c:pt>
                <c:pt idx="234">
                  <c:v>39</c:v>
                </c:pt>
                <c:pt idx="235">
                  <c:v>25</c:v>
                </c:pt>
                <c:pt idx="236">
                  <c:v>62</c:v>
                </c:pt>
                <c:pt idx="237">
                  <c:v>35</c:v>
                </c:pt>
                <c:pt idx="238">
                  <c:v>61</c:v>
                </c:pt>
                <c:pt idx="239">
                  <c:v>58</c:v>
                </c:pt>
                <c:pt idx="240">
                  <c:v>82</c:v>
                </c:pt>
                <c:pt idx="241">
                  <c:v>32</c:v>
                </c:pt>
                <c:pt idx="242">
                  <c:v>30</c:v>
                </c:pt>
                <c:pt idx="243">
                  <c:v>23</c:v>
                </c:pt>
                <c:pt idx="244">
                  <c:v>11</c:v>
                </c:pt>
                <c:pt idx="245">
                  <c:v>18</c:v>
                </c:pt>
                <c:pt idx="246">
                  <c:v>16</c:v>
                </c:pt>
                <c:pt idx="247">
                  <c:v>20</c:v>
                </c:pt>
                <c:pt idx="248">
                  <c:v>22</c:v>
                </c:pt>
                <c:pt idx="249">
                  <c:v>25</c:v>
                </c:pt>
                <c:pt idx="250">
                  <c:v>43</c:v>
                </c:pt>
                <c:pt idx="251">
                  <c:v>45</c:v>
                </c:pt>
                <c:pt idx="252">
                  <c:v>97</c:v>
                </c:pt>
                <c:pt idx="253">
                  <c:v>29</c:v>
                </c:pt>
                <c:pt idx="254">
                  <c:v>15</c:v>
                </c:pt>
                <c:pt idx="255">
                  <c:v>19</c:v>
                </c:pt>
                <c:pt idx="256">
                  <c:v>14</c:v>
                </c:pt>
                <c:pt idx="257">
                  <c:v>16</c:v>
                </c:pt>
                <c:pt idx="258">
                  <c:v>15</c:v>
                </c:pt>
                <c:pt idx="259">
                  <c:v>16</c:v>
                </c:pt>
                <c:pt idx="260">
                  <c:v>36</c:v>
                </c:pt>
                <c:pt idx="261">
                  <c:v>20</c:v>
                </c:pt>
                <c:pt idx="262">
                  <c:v>31</c:v>
                </c:pt>
                <c:pt idx="263">
                  <c:v>35</c:v>
                </c:pt>
                <c:pt idx="264">
                  <c:v>67</c:v>
                </c:pt>
                <c:pt idx="265">
                  <c:v>20</c:v>
                </c:pt>
                <c:pt idx="266">
                  <c:v>23</c:v>
                </c:pt>
                <c:pt idx="267">
                  <c:v>10</c:v>
                </c:pt>
                <c:pt idx="268">
                  <c:v>14</c:v>
                </c:pt>
                <c:pt idx="269">
                  <c:v>5</c:v>
                </c:pt>
                <c:pt idx="270">
                  <c:v>12</c:v>
                </c:pt>
                <c:pt idx="271">
                  <c:v>17</c:v>
                </c:pt>
                <c:pt idx="272">
                  <c:v>17</c:v>
                </c:pt>
                <c:pt idx="273">
                  <c:v>29</c:v>
                </c:pt>
                <c:pt idx="274">
                  <c:v>32</c:v>
                </c:pt>
                <c:pt idx="275">
                  <c:v>34</c:v>
                </c:pt>
                <c:pt idx="276">
                  <c:v>48</c:v>
                </c:pt>
                <c:pt idx="277">
                  <c:v>24</c:v>
                </c:pt>
                <c:pt idx="278">
                  <c:v>15</c:v>
                </c:pt>
                <c:pt idx="279">
                  <c:v>14</c:v>
                </c:pt>
                <c:pt idx="280">
                  <c:v>9</c:v>
                </c:pt>
                <c:pt idx="281">
                  <c:v>11</c:v>
                </c:pt>
                <c:pt idx="282">
                  <c:v>16</c:v>
                </c:pt>
                <c:pt idx="283">
                  <c:v>21</c:v>
                </c:pt>
                <c:pt idx="284">
                  <c:v>27</c:v>
                </c:pt>
                <c:pt idx="285">
                  <c:v>20</c:v>
                </c:pt>
                <c:pt idx="286">
                  <c:v>36</c:v>
                </c:pt>
                <c:pt idx="287">
                  <c:v>50</c:v>
                </c:pt>
                <c:pt idx="288">
                  <c:v>52</c:v>
                </c:pt>
                <c:pt idx="289">
                  <c:v>19</c:v>
                </c:pt>
                <c:pt idx="290">
                  <c:v>9</c:v>
                </c:pt>
                <c:pt idx="291">
                  <c:v>9</c:v>
                </c:pt>
                <c:pt idx="292">
                  <c:v>19</c:v>
                </c:pt>
                <c:pt idx="293">
                  <c:v>18</c:v>
                </c:pt>
                <c:pt idx="294">
                  <c:v>21</c:v>
                </c:pt>
                <c:pt idx="295">
                  <c:v>25</c:v>
                </c:pt>
                <c:pt idx="296">
                  <c:v>37</c:v>
                </c:pt>
                <c:pt idx="297">
                  <c:v>23</c:v>
                </c:pt>
                <c:pt idx="298">
                  <c:v>24</c:v>
                </c:pt>
                <c:pt idx="299">
                  <c:v>33</c:v>
                </c:pt>
                <c:pt idx="300">
                  <c:v>56</c:v>
                </c:pt>
                <c:pt idx="301">
                  <c:v>23</c:v>
                </c:pt>
                <c:pt idx="302">
                  <c:v>9</c:v>
                </c:pt>
                <c:pt idx="303">
                  <c:v>11</c:v>
                </c:pt>
                <c:pt idx="304">
                  <c:v>8</c:v>
                </c:pt>
                <c:pt idx="305">
                  <c:v>14</c:v>
                </c:pt>
                <c:pt idx="306">
                  <c:v>9</c:v>
                </c:pt>
                <c:pt idx="307">
                  <c:v>16</c:v>
                </c:pt>
                <c:pt idx="308">
                  <c:v>38</c:v>
                </c:pt>
                <c:pt idx="309">
                  <c:v>18</c:v>
                </c:pt>
                <c:pt idx="310">
                  <c:v>48</c:v>
                </c:pt>
                <c:pt idx="311">
                  <c:v>35</c:v>
                </c:pt>
                <c:pt idx="312">
                  <c:v>53</c:v>
                </c:pt>
                <c:pt idx="313">
                  <c:v>11</c:v>
                </c:pt>
                <c:pt idx="314">
                  <c:v>9</c:v>
                </c:pt>
                <c:pt idx="315">
                  <c:v>14</c:v>
                </c:pt>
                <c:pt idx="316">
                  <c:v>5</c:v>
                </c:pt>
                <c:pt idx="317">
                  <c:v>12</c:v>
                </c:pt>
                <c:pt idx="318">
                  <c:v>11</c:v>
                </c:pt>
                <c:pt idx="319">
                  <c:v>16</c:v>
                </c:pt>
                <c:pt idx="320">
                  <c:v>29</c:v>
                </c:pt>
                <c:pt idx="321">
                  <c:v>12</c:v>
                </c:pt>
                <c:pt idx="322">
                  <c:v>34</c:v>
                </c:pt>
                <c:pt idx="323">
                  <c:v>42</c:v>
                </c:pt>
                <c:pt idx="324">
                  <c:v>46</c:v>
                </c:pt>
                <c:pt idx="325">
                  <c:v>18</c:v>
                </c:pt>
                <c:pt idx="326">
                  <c:v>17</c:v>
                </c:pt>
                <c:pt idx="327">
                  <c:v>10</c:v>
                </c:pt>
                <c:pt idx="328">
                  <c:v>4</c:v>
                </c:pt>
                <c:pt idx="329">
                  <c:v>13</c:v>
                </c:pt>
                <c:pt idx="330">
                  <c:v>9</c:v>
                </c:pt>
                <c:pt idx="331">
                  <c:v>11</c:v>
                </c:pt>
                <c:pt idx="332">
                  <c:v>26</c:v>
                </c:pt>
                <c:pt idx="333">
                  <c:v>18</c:v>
                </c:pt>
                <c:pt idx="334">
                  <c:v>27</c:v>
                </c:pt>
                <c:pt idx="335">
                  <c:v>25</c:v>
                </c:pt>
                <c:pt idx="336">
                  <c:v>51</c:v>
                </c:pt>
                <c:pt idx="337">
                  <c:v>13</c:v>
                </c:pt>
                <c:pt idx="338">
                  <c:v>16</c:v>
                </c:pt>
                <c:pt idx="339">
                  <c:v>9</c:v>
                </c:pt>
                <c:pt idx="340">
                  <c:v>10</c:v>
                </c:pt>
                <c:pt idx="341">
                  <c:v>7</c:v>
                </c:pt>
                <c:pt idx="342">
                  <c:v>10</c:v>
                </c:pt>
                <c:pt idx="343">
                  <c:v>11</c:v>
                </c:pt>
                <c:pt idx="344">
                  <c:v>19</c:v>
                </c:pt>
                <c:pt idx="345">
                  <c:v>19</c:v>
                </c:pt>
                <c:pt idx="346">
                  <c:v>25</c:v>
                </c:pt>
                <c:pt idx="347">
                  <c:v>37</c:v>
                </c:pt>
                <c:pt idx="348">
                  <c:v>74</c:v>
                </c:pt>
                <c:pt idx="349">
                  <c:v>16</c:v>
                </c:pt>
                <c:pt idx="350">
                  <c:v>10</c:v>
                </c:pt>
                <c:pt idx="351">
                  <c:v>6</c:v>
                </c:pt>
                <c:pt idx="352">
                  <c:v>4</c:v>
                </c:pt>
                <c:pt idx="353">
                  <c:v>10</c:v>
                </c:pt>
                <c:pt idx="354">
                  <c:v>6</c:v>
                </c:pt>
                <c:pt idx="355">
                  <c:v>12</c:v>
                </c:pt>
                <c:pt idx="356">
                  <c:v>20</c:v>
                </c:pt>
                <c:pt idx="357">
                  <c:v>18</c:v>
                </c:pt>
                <c:pt idx="358">
                  <c:v>26</c:v>
                </c:pt>
                <c:pt idx="359">
                  <c:v>25</c:v>
                </c:pt>
                <c:pt idx="360">
                  <c:v>54</c:v>
                </c:pt>
                <c:pt idx="361">
                  <c:v>12</c:v>
                </c:pt>
                <c:pt idx="362">
                  <c:v>8</c:v>
                </c:pt>
                <c:pt idx="363">
                  <c:v>10</c:v>
                </c:pt>
                <c:pt idx="364">
                  <c:v>5</c:v>
                </c:pt>
                <c:pt idx="365">
                  <c:v>8</c:v>
                </c:pt>
                <c:pt idx="366">
                  <c:v>6</c:v>
                </c:pt>
                <c:pt idx="367">
                  <c:v>8</c:v>
                </c:pt>
                <c:pt idx="368">
                  <c:v>10</c:v>
                </c:pt>
                <c:pt idx="369">
                  <c:v>15</c:v>
                </c:pt>
                <c:pt idx="370">
                  <c:v>21</c:v>
                </c:pt>
                <c:pt idx="371">
                  <c:v>27</c:v>
                </c:pt>
                <c:pt idx="372">
                  <c:v>45</c:v>
                </c:pt>
                <c:pt idx="373">
                  <c:v>16</c:v>
                </c:pt>
                <c:pt idx="374">
                  <c:v>21</c:v>
                </c:pt>
                <c:pt idx="375">
                  <c:v>6</c:v>
                </c:pt>
                <c:pt idx="376">
                  <c:v>4</c:v>
                </c:pt>
                <c:pt idx="377">
                  <c:v>3</c:v>
                </c:pt>
                <c:pt idx="378">
                  <c:v>9</c:v>
                </c:pt>
                <c:pt idx="379">
                  <c:v>9</c:v>
                </c:pt>
                <c:pt idx="380">
                  <c:v>21</c:v>
                </c:pt>
                <c:pt idx="381">
                  <c:v>20</c:v>
                </c:pt>
                <c:pt idx="382">
                  <c:v>24</c:v>
                </c:pt>
                <c:pt idx="383">
                  <c:v>34</c:v>
                </c:pt>
                <c:pt idx="384">
                  <c:v>63</c:v>
                </c:pt>
                <c:pt idx="385">
                  <c:v>15</c:v>
                </c:pt>
                <c:pt idx="386">
                  <c:v>4</c:v>
                </c:pt>
                <c:pt idx="387">
                  <c:v>1</c:v>
                </c:pt>
                <c:pt idx="388">
                  <c:v>5</c:v>
                </c:pt>
                <c:pt idx="389">
                  <c:v>7</c:v>
                </c:pt>
                <c:pt idx="390">
                  <c:v>5</c:v>
                </c:pt>
                <c:pt idx="391">
                  <c:v>12</c:v>
                </c:pt>
                <c:pt idx="392">
                  <c:v>14</c:v>
                </c:pt>
                <c:pt idx="393">
                  <c:v>20</c:v>
                </c:pt>
                <c:pt idx="394">
                  <c:v>24</c:v>
                </c:pt>
                <c:pt idx="395">
                  <c:v>23</c:v>
                </c:pt>
                <c:pt idx="396">
                  <c:v>55</c:v>
                </c:pt>
                <c:pt idx="397">
                  <c:v>12</c:v>
                </c:pt>
                <c:pt idx="398">
                  <c:v>11</c:v>
                </c:pt>
                <c:pt idx="399">
                  <c:v>5</c:v>
                </c:pt>
                <c:pt idx="400">
                  <c:v>4</c:v>
                </c:pt>
                <c:pt idx="401">
                  <c:v>12</c:v>
                </c:pt>
                <c:pt idx="402">
                  <c:v>17</c:v>
                </c:pt>
                <c:pt idx="403">
                  <c:v>6</c:v>
                </c:pt>
                <c:pt idx="404">
                  <c:v>26</c:v>
                </c:pt>
                <c:pt idx="405">
                  <c:v>24</c:v>
                </c:pt>
                <c:pt idx="406">
                  <c:v>28</c:v>
                </c:pt>
                <c:pt idx="407">
                  <c:v>41</c:v>
                </c:pt>
                <c:pt idx="408">
                  <c:v>75</c:v>
                </c:pt>
                <c:pt idx="409">
                  <c:v>22</c:v>
                </c:pt>
                <c:pt idx="410">
                  <c:v>7</c:v>
                </c:pt>
                <c:pt idx="411">
                  <c:v>14</c:v>
                </c:pt>
                <c:pt idx="412">
                  <c:v>7</c:v>
                </c:pt>
                <c:pt idx="413">
                  <c:v>15</c:v>
                </c:pt>
                <c:pt idx="414">
                  <c:v>9</c:v>
                </c:pt>
                <c:pt idx="415">
                  <c:v>19</c:v>
                </c:pt>
                <c:pt idx="416">
                  <c:v>17</c:v>
                </c:pt>
                <c:pt idx="417">
                  <c:v>27</c:v>
                </c:pt>
                <c:pt idx="418">
                  <c:v>33</c:v>
                </c:pt>
                <c:pt idx="419">
                  <c:v>39</c:v>
                </c:pt>
                <c:pt idx="420">
                  <c:v>67</c:v>
                </c:pt>
                <c:pt idx="421">
                  <c:v>16</c:v>
                </c:pt>
                <c:pt idx="422">
                  <c:v>18</c:v>
                </c:pt>
                <c:pt idx="423">
                  <c:v>14</c:v>
                </c:pt>
                <c:pt idx="424">
                  <c:v>10</c:v>
                </c:pt>
                <c:pt idx="425">
                  <c:v>11</c:v>
                </c:pt>
                <c:pt idx="426">
                  <c:v>15</c:v>
                </c:pt>
                <c:pt idx="427">
                  <c:v>21</c:v>
                </c:pt>
                <c:pt idx="428">
                  <c:v>27</c:v>
                </c:pt>
                <c:pt idx="429">
                  <c:v>23</c:v>
                </c:pt>
                <c:pt idx="430">
                  <c:v>59</c:v>
                </c:pt>
                <c:pt idx="431">
                  <c:v>82</c:v>
                </c:pt>
                <c:pt idx="432">
                  <c:v>82</c:v>
                </c:pt>
                <c:pt idx="433">
                  <c:v>13</c:v>
                </c:pt>
                <c:pt idx="434">
                  <c:v>14</c:v>
                </c:pt>
                <c:pt idx="435">
                  <c:v>13</c:v>
                </c:pt>
                <c:pt idx="436">
                  <c:v>13</c:v>
                </c:pt>
                <c:pt idx="437">
                  <c:v>21</c:v>
                </c:pt>
                <c:pt idx="438">
                  <c:v>10</c:v>
                </c:pt>
                <c:pt idx="439">
                  <c:v>15</c:v>
                </c:pt>
                <c:pt idx="440">
                  <c:v>14</c:v>
                </c:pt>
                <c:pt idx="441">
                  <c:v>20</c:v>
                </c:pt>
                <c:pt idx="442">
                  <c:v>34</c:v>
                </c:pt>
                <c:pt idx="443">
                  <c:v>64</c:v>
                </c:pt>
                <c:pt idx="444">
                  <c:v>76</c:v>
                </c:pt>
                <c:pt idx="445">
                  <c:v>25</c:v>
                </c:pt>
                <c:pt idx="446">
                  <c:v>11</c:v>
                </c:pt>
                <c:pt idx="447">
                  <c:v>14</c:v>
                </c:pt>
                <c:pt idx="448">
                  <c:v>6</c:v>
                </c:pt>
                <c:pt idx="449">
                  <c:v>12</c:v>
                </c:pt>
                <c:pt idx="450">
                  <c:v>8</c:v>
                </c:pt>
                <c:pt idx="451">
                  <c:v>17</c:v>
                </c:pt>
                <c:pt idx="452">
                  <c:v>20</c:v>
                </c:pt>
                <c:pt idx="453">
                  <c:v>30</c:v>
                </c:pt>
                <c:pt idx="454">
                  <c:v>30</c:v>
                </c:pt>
                <c:pt idx="455">
                  <c:v>63</c:v>
                </c:pt>
                <c:pt idx="456">
                  <c:v>101</c:v>
                </c:pt>
                <c:pt idx="457">
                  <c:v>15</c:v>
                </c:pt>
                <c:pt idx="458">
                  <c:v>8</c:v>
                </c:pt>
                <c:pt idx="459">
                  <c:v>4</c:v>
                </c:pt>
                <c:pt idx="460">
                  <c:v>10</c:v>
                </c:pt>
                <c:pt idx="461">
                  <c:v>11</c:v>
                </c:pt>
                <c:pt idx="462">
                  <c:v>16</c:v>
                </c:pt>
                <c:pt idx="463">
                  <c:v>20</c:v>
                </c:pt>
                <c:pt idx="464">
                  <c:v>33</c:v>
                </c:pt>
                <c:pt idx="465">
                  <c:v>23</c:v>
                </c:pt>
                <c:pt idx="466">
                  <c:v>42</c:v>
                </c:pt>
                <c:pt idx="467">
                  <c:v>57</c:v>
                </c:pt>
                <c:pt idx="468">
                  <c:v>108</c:v>
                </c:pt>
                <c:pt idx="469">
                  <c:v>13</c:v>
                </c:pt>
                <c:pt idx="470">
                  <c:v>16</c:v>
                </c:pt>
                <c:pt idx="471">
                  <c:v>12</c:v>
                </c:pt>
                <c:pt idx="472">
                  <c:v>5</c:v>
                </c:pt>
                <c:pt idx="473">
                  <c:v>16</c:v>
                </c:pt>
                <c:pt idx="474">
                  <c:v>8</c:v>
                </c:pt>
                <c:pt idx="475">
                  <c:v>23</c:v>
                </c:pt>
                <c:pt idx="476">
                  <c:v>28</c:v>
                </c:pt>
                <c:pt idx="477">
                  <c:v>25</c:v>
                </c:pt>
                <c:pt idx="478">
                  <c:v>40</c:v>
                </c:pt>
                <c:pt idx="479">
                  <c:v>47</c:v>
                </c:pt>
                <c:pt idx="480">
                  <c:v>77</c:v>
                </c:pt>
                <c:pt idx="481">
                  <c:v>16</c:v>
                </c:pt>
                <c:pt idx="482">
                  <c:v>15</c:v>
                </c:pt>
                <c:pt idx="483">
                  <c:v>7</c:v>
                </c:pt>
                <c:pt idx="484">
                  <c:v>4</c:v>
                </c:pt>
                <c:pt idx="485">
                  <c:v>12</c:v>
                </c:pt>
                <c:pt idx="486">
                  <c:v>5</c:v>
                </c:pt>
                <c:pt idx="487">
                  <c:v>13</c:v>
                </c:pt>
                <c:pt idx="488">
                  <c:v>39</c:v>
                </c:pt>
                <c:pt idx="489">
                  <c:v>24</c:v>
                </c:pt>
                <c:pt idx="490">
                  <c:v>27</c:v>
                </c:pt>
                <c:pt idx="491">
                  <c:v>43</c:v>
                </c:pt>
                <c:pt idx="492">
                  <c:v>60</c:v>
                </c:pt>
                <c:pt idx="493">
                  <c:v>13</c:v>
                </c:pt>
                <c:pt idx="494">
                  <c:v>9</c:v>
                </c:pt>
                <c:pt idx="495">
                  <c:v>9</c:v>
                </c:pt>
                <c:pt idx="496">
                  <c:v>6</c:v>
                </c:pt>
                <c:pt idx="497">
                  <c:v>7</c:v>
                </c:pt>
                <c:pt idx="498">
                  <c:v>7</c:v>
                </c:pt>
                <c:pt idx="499">
                  <c:v>8</c:v>
                </c:pt>
                <c:pt idx="500">
                  <c:v>18</c:v>
                </c:pt>
                <c:pt idx="501">
                  <c:v>16</c:v>
                </c:pt>
                <c:pt idx="502">
                  <c:v>22</c:v>
                </c:pt>
                <c:pt idx="503">
                  <c:v>31</c:v>
                </c:pt>
                <c:pt idx="504">
                  <c:v>69</c:v>
                </c:pt>
                <c:pt idx="505">
                  <c:v>11</c:v>
                </c:pt>
                <c:pt idx="506">
                  <c:v>2</c:v>
                </c:pt>
                <c:pt idx="507">
                  <c:v>9</c:v>
                </c:pt>
                <c:pt idx="508">
                  <c:v>2</c:v>
                </c:pt>
                <c:pt idx="509">
                  <c:v>5</c:v>
                </c:pt>
                <c:pt idx="510">
                  <c:v>2</c:v>
                </c:pt>
                <c:pt idx="511">
                  <c:v>6</c:v>
                </c:pt>
                <c:pt idx="512">
                  <c:v>11</c:v>
                </c:pt>
                <c:pt idx="513">
                  <c:v>16</c:v>
                </c:pt>
                <c:pt idx="514">
                  <c:v>14</c:v>
                </c:pt>
                <c:pt idx="515">
                  <c:v>24</c:v>
                </c:pt>
                <c:pt idx="516">
                  <c:v>32</c:v>
                </c:pt>
                <c:pt idx="517">
                  <c:v>9</c:v>
                </c:pt>
                <c:pt idx="518">
                  <c:v>10</c:v>
                </c:pt>
                <c:pt idx="519">
                  <c:v>2</c:v>
                </c:pt>
                <c:pt idx="520">
                  <c:v>8</c:v>
                </c:pt>
                <c:pt idx="521">
                  <c:v>6</c:v>
                </c:pt>
                <c:pt idx="522">
                  <c:v>8</c:v>
                </c:pt>
                <c:pt idx="523">
                  <c:v>6</c:v>
                </c:pt>
                <c:pt idx="524">
                  <c:v>15</c:v>
                </c:pt>
                <c:pt idx="525">
                  <c:v>13</c:v>
                </c:pt>
                <c:pt idx="526">
                  <c:v>18</c:v>
                </c:pt>
                <c:pt idx="527">
                  <c:v>25</c:v>
                </c:pt>
                <c:pt idx="528">
                  <c:v>48</c:v>
                </c:pt>
                <c:pt idx="529">
                  <c:v>12</c:v>
                </c:pt>
                <c:pt idx="530">
                  <c:v>4</c:v>
                </c:pt>
                <c:pt idx="531">
                  <c:v>6</c:v>
                </c:pt>
                <c:pt idx="532">
                  <c:v>6</c:v>
                </c:pt>
                <c:pt idx="533">
                  <c:v>11</c:v>
                </c:pt>
              </c:numCache>
            </c:numRef>
          </c:yVal>
          <c:smooth val="0"/>
        </c:ser>
        <c:dLbls>
          <c:showLegendKey val="0"/>
          <c:showVal val="0"/>
          <c:showCatName val="0"/>
          <c:showSerName val="0"/>
          <c:showPercent val="0"/>
          <c:showBubbleSize val="0"/>
        </c:dLbls>
        <c:axId val="192216032"/>
        <c:axId val="192216592"/>
      </c:scatterChart>
      <c:scatterChart>
        <c:scatterStyle val="lineMarker"/>
        <c:varyColors val="0"/>
        <c:ser>
          <c:idx val="1"/>
          <c:order val="1"/>
          <c:tx>
            <c:strRef>
              <c:f>'UFO Sightings Over Time'!$D$1</c:f>
              <c:strCache>
                <c:ptCount val="1"/>
                <c:pt idx="0">
                  <c:v># No Religious Preference</c:v>
                </c:pt>
              </c:strCache>
            </c:strRef>
          </c:tx>
          <c:spPr>
            <a:ln w="25400" cap="rnd">
              <a:noFill/>
              <a:round/>
            </a:ln>
            <a:effectLst/>
          </c:spPr>
          <c:marker>
            <c:symbol val="circle"/>
            <c:size val="10"/>
            <c:spPr>
              <a:solidFill>
                <a:schemeClr val="accent2"/>
              </a:solidFill>
              <a:ln w="9525">
                <a:solidFill>
                  <a:schemeClr val="accent2"/>
                </a:solidFill>
              </a:ln>
              <a:effectLst/>
            </c:spPr>
          </c:marker>
          <c:trendline>
            <c:name># No Religious Preference</c:name>
            <c:spPr>
              <a:ln w="50800" cap="rnd">
                <a:solidFill>
                  <a:schemeClr val="accent2">
                    <a:lumMod val="60000"/>
                    <a:lumOff val="40000"/>
                  </a:schemeClr>
                </a:solidFill>
                <a:prstDash val="solid"/>
              </a:ln>
              <a:effectLst>
                <a:glow rad="38100">
                  <a:schemeClr val="bg1">
                    <a:alpha val="40000"/>
                  </a:schemeClr>
                </a:glow>
              </a:effectLst>
            </c:spPr>
            <c:trendlineType val="movingAvg"/>
            <c:period val="2"/>
            <c:dispRSqr val="0"/>
            <c:dispEq val="0"/>
          </c:trendline>
          <c:xVal>
            <c:numRef>
              <c:f>'UFO Sightings Over Time'!$B$2:$B$535</c:f>
              <c:numCache>
                <c:formatCode>0.0</c:formatCode>
                <c:ptCount val="534"/>
                <c:pt idx="0">
                  <c:v>2014.461</c:v>
                </c:pt>
                <c:pt idx="1">
                  <c:v>2014.384</c:v>
                </c:pt>
                <c:pt idx="2">
                  <c:v>2014.307</c:v>
                </c:pt>
                <c:pt idx="3">
                  <c:v>2014.23</c:v>
                </c:pt>
                <c:pt idx="4">
                  <c:v>2014.153</c:v>
                </c:pt>
                <c:pt idx="5">
                  <c:v>2014.076</c:v>
                </c:pt>
                <c:pt idx="6">
                  <c:v>2013.923</c:v>
                </c:pt>
                <c:pt idx="7">
                  <c:v>2013.846</c:v>
                </c:pt>
                <c:pt idx="8">
                  <c:v>2013.769</c:v>
                </c:pt>
                <c:pt idx="9">
                  <c:v>2013.692</c:v>
                </c:pt>
                <c:pt idx="10">
                  <c:v>2013.615</c:v>
                </c:pt>
                <c:pt idx="11">
                  <c:v>2013.538</c:v>
                </c:pt>
                <c:pt idx="12">
                  <c:v>2013.461</c:v>
                </c:pt>
                <c:pt idx="13">
                  <c:v>2013.384</c:v>
                </c:pt>
                <c:pt idx="14">
                  <c:v>2013.307</c:v>
                </c:pt>
                <c:pt idx="15">
                  <c:v>2013.23</c:v>
                </c:pt>
                <c:pt idx="16">
                  <c:v>2013.153</c:v>
                </c:pt>
                <c:pt idx="17">
                  <c:v>2013.076</c:v>
                </c:pt>
                <c:pt idx="18">
                  <c:v>2012.923</c:v>
                </c:pt>
                <c:pt idx="19">
                  <c:v>2012.846</c:v>
                </c:pt>
                <c:pt idx="20">
                  <c:v>2012.769</c:v>
                </c:pt>
                <c:pt idx="21">
                  <c:v>2012.692</c:v>
                </c:pt>
                <c:pt idx="22">
                  <c:v>2012.615</c:v>
                </c:pt>
                <c:pt idx="23">
                  <c:v>2012.538</c:v>
                </c:pt>
                <c:pt idx="24">
                  <c:v>2012.461</c:v>
                </c:pt>
                <c:pt idx="25">
                  <c:v>2012.384</c:v>
                </c:pt>
                <c:pt idx="26">
                  <c:v>2012.307</c:v>
                </c:pt>
                <c:pt idx="27">
                  <c:v>2012.23</c:v>
                </c:pt>
                <c:pt idx="28">
                  <c:v>2012.153</c:v>
                </c:pt>
                <c:pt idx="29">
                  <c:v>2012.076</c:v>
                </c:pt>
                <c:pt idx="30">
                  <c:v>2011.923</c:v>
                </c:pt>
                <c:pt idx="31">
                  <c:v>2011.846</c:v>
                </c:pt>
                <c:pt idx="32">
                  <c:v>2011.769</c:v>
                </c:pt>
                <c:pt idx="33">
                  <c:v>2011.692</c:v>
                </c:pt>
                <c:pt idx="34">
                  <c:v>2011.615</c:v>
                </c:pt>
                <c:pt idx="35">
                  <c:v>2011.538</c:v>
                </c:pt>
                <c:pt idx="36">
                  <c:v>2011.461</c:v>
                </c:pt>
                <c:pt idx="37">
                  <c:v>2011.384</c:v>
                </c:pt>
                <c:pt idx="38">
                  <c:v>2011.307</c:v>
                </c:pt>
                <c:pt idx="39">
                  <c:v>2011.23</c:v>
                </c:pt>
                <c:pt idx="40">
                  <c:v>2011.153</c:v>
                </c:pt>
                <c:pt idx="41">
                  <c:v>2011.076</c:v>
                </c:pt>
                <c:pt idx="42">
                  <c:v>2010.923</c:v>
                </c:pt>
                <c:pt idx="43">
                  <c:v>2010.846</c:v>
                </c:pt>
                <c:pt idx="44">
                  <c:v>2010.769</c:v>
                </c:pt>
                <c:pt idx="45">
                  <c:v>2010.692</c:v>
                </c:pt>
                <c:pt idx="46">
                  <c:v>2010.615</c:v>
                </c:pt>
                <c:pt idx="47">
                  <c:v>2010.538</c:v>
                </c:pt>
                <c:pt idx="48">
                  <c:v>2010.461</c:v>
                </c:pt>
                <c:pt idx="49">
                  <c:v>2010.384</c:v>
                </c:pt>
                <c:pt idx="50">
                  <c:v>2010.307</c:v>
                </c:pt>
                <c:pt idx="51">
                  <c:v>2010.23</c:v>
                </c:pt>
                <c:pt idx="52">
                  <c:v>2010.153</c:v>
                </c:pt>
                <c:pt idx="53">
                  <c:v>2010.076</c:v>
                </c:pt>
                <c:pt idx="54">
                  <c:v>2009.923</c:v>
                </c:pt>
                <c:pt idx="55">
                  <c:v>2009.846</c:v>
                </c:pt>
                <c:pt idx="56">
                  <c:v>2009.769</c:v>
                </c:pt>
                <c:pt idx="57">
                  <c:v>2009.692</c:v>
                </c:pt>
                <c:pt idx="58">
                  <c:v>2009.615</c:v>
                </c:pt>
                <c:pt idx="59">
                  <c:v>2009.538</c:v>
                </c:pt>
                <c:pt idx="60">
                  <c:v>2009.461</c:v>
                </c:pt>
                <c:pt idx="61">
                  <c:v>2009.384</c:v>
                </c:pt>
                <c:pt idx="62">
                  <c:v>2009.307</c:v>
                </c:pt>
                <c:pt idx="63">
                  <c:v>2009.23</c:v>
                </c:pt>
                <c:pt idx="64">
                  <c:v>2009.153</c:v>
                </c:pt>
                <c:pt idx="65">
                  <c:v>2009.076</c:v>
                </c:pt>
                <c:pt idx="66">
                  <c:v>2008.923</c:v>
                </c:pt>
                <c:pt idx="67">
                  <c:v>2008.846</c:v>
                </c:pt>
                <c:pt idx="68">
                  <c:v>2008.769</c:v>
                </c:pt>
                <c:pt idx="69">
                  <c:v>2008.692</c:v>
                </c:pt>
                <c:pt idx="70">
                  <c:v>2008.615</c:v>
                </c:pt>
                <c:pt idx="71">
                  <c:v>2008.538</c:v>
                </c:pt>
                <c:pt idx="72">
                  <c:v>2008.461</c:v>
                </c:pt>
                <c:pt idx="73">
                  <c:v>2008.384</c:v>
                </c:pt>
                <c:pt idx="74">
                  <c:v>2008.307</c:v>
                </c:pt>
                <c:pt idx="75">
                  <c:v>2008.23</c:v>
                </c:pt>
                <c:pt idx="76">
                  <c:v>2008.153</c:v>
                </c:pt>
                <c:pt idx="77">
                  <c:v>2008.076</c:v>
                </c:pt>
                <c:pt idx="78">
                  <c:v>2007.923</c:v>
                </c:pt>
                <c:pt idx="79">
                  <c:v>2007.846</c:v>
                </c:pt>
                <c:pt idx="80">
                  <c:v>2007.769</c:v>
                </c:pt>
                <c:pt idx="81">
                  <c:v>2007.692</c:v>
                </c:pt>
                <c:pt idx="82">
                  <c:v>2007.615</c:v>
                </c:pt>
                <c:pt idx="83">
                  <c:v>2007.538</c:v>
                </c:pt>
                <c:pt idx="84">
                  <c:v>2007.461</c:v>
                </c:pt>
                <c:pt idx="85">
                  <c:v>2007.384</c:v>
                </c:pt>
                <c:pt idx="86">
                  <c:v>2007.307</c:v>
                </c:pt>
                <c:pt idx="87">
                  <c:v>2007.23</c:v>
                </c:pt>
                <c:pt idx="88">
                  <c:v>2007.153</c:v>
                </c:pt>
                <c:pt idx="89">
                  <c:v>2007.076</c:v>
                </c:pt>
                <c:pt idx="90">
                  <c:v>2006.923</c:v>
                </c:pt>
                <c:pt idx="91">
                  <c:v>2006.846</c:v>
                </c:pt>
                <c:pt idx="92">
                  <c:v>2006.769</c:v>
                </c:pt>
                <c:pt idx="93">
                  <c:v>2006.692</c:v>
                </c:pt>
                <c:pt idx="94">
                  <c:v>2006.615</c:v>
                </c:pt>
                <c:pt idx="95">
                  <c:v>2006.538</c:v>
                </c:pt>
                <c:pt idx="96">
                  <c:v>2006.461</c:v>
                </c:pt>
                <c:pt idx="97">
                  <c:v>2006.384</c:v>
                </c:pt>
                <c:pt idx="98">
                  <c:v>2006.307</c:v>
                </c:pt>
                <c:pt idx="99">
                  <c:v>2006.23</c:v>
                </c:pt>
                <c:pt idx="100">
                  <c:v>2006.153</c:v>
                </c:pt>
                <c:pt idx="101">
                  <c:v>2006.076</c:v>
                </c:pt>
                <c:pt idx="102">
                  <c:v>2005.923</c:v>
                </c:pt>
                <c:pt idx="103">
                  <c:v>2005.846</c:v>
                </c:pt>
                <c:pt idx="104">
                  <c:v>2005.769</c:v>
                </c:pt>
                <c:pt idx="105">
                  <c:v>2005.692</c:v>
                </c:pt>
                <c:pt idx="106">
                  <c:v>2005.615</c:v>
                </c:pt>
                <c:pt idx="107">
                  <c:v>2005.538</c:v>
                </c:pt>
                <c:pt idx="108">
                  <c:v>2005.461</c:v>
                </c:pt>
                <c:pt idx="109">
                  <c:v>2005.384</c:v>
                </c:pt>
                <c:pt idx="110">
                  <c:v>2005.307</c:v>
                </c:pt>
                <c:pt idx="111">
                  <c:v>2005.23</c:v>
                </c:pt>
                <c:pt idx="112">
                  <c:v>2005.153</c:v>
                </c:pt>
                <c:pt idx="113">
                  <c:v>2005.076</c:v>
                </c:pt>
                <c:pt idx="114">
                  <c:v>2004.923</c:v>
                </c:pt>
                <c:pt idx="115">
                  <c:v>2004.846</c:v>
                </c:pt>
                <c:pt idx="116">
                  <c:v>2004.769</c:v>
                </c:pt>
                <c:pt idx="117">
                  <c:v>2004.692</c:v>
                </c:pt>
                <c:pt idx="118">
                  <c:v>2004.615</c:v>
                </c:pt>
                <c:pt idx="119">
                  <c:v>2004.538</c:v>
                </c:pt>
                <c:pt idx="120">
                  <c:v>2004.461</c:v>
                </c:pt>
                <c:pt idx="121">
                  <c:v>2004.384</c:v>
                </c:pt>
                <c:pt idx="122">
                  <c:v>2004.307</c:v>
                </c:pt>
                <c:pt idx="123">
                  <c:v>2004.23</c:v>
                </c:pt>
                <c:pt idx="124">
                  <c:v>2004.153</c:v>
                </c:pt>
                <c:pt idx="125">
                  <c:v>2004.076</c:v>
                </c:pt>
                <c:pt idx="126">
                  <c:v>2003.923</c:v>
                </c:pt>
                <c:pt idx="127">
                  <c:v>2003.846</c:v>
                </c:pt>
                <c:pt idx="128">
                  <c:v>2003.769</c:v>
                </c:pt>
                <c:pt idx="129">
                  <c:v>2003.692</c:v>
                </c:pt>
                <c:pt idx="130">
                  <c:v>2003.615</c:v>
                </c:pt>
                <c:pt idx="131">
                  <c:v>2003.538</c:v>
                </c:pt>
                <c:pt idx="132">
                  <c:v>2003.461</c:v>
                </c:pt>
                <c:pt idx="133">
                  <c:v>2003.384</c:v>
                </c:pt>
                <c:pt idx="134">
                  <c:v>2003.307</c:v>
                </c:pt>
                <c:pt idx="135">
                  <c:v>2003.23</c:v>
                </c:pt>
                <c:pt idx="136">
                  <c:v>2003.153</c:v>
                </c:pt>
                <c:pt idx="137">
                  <c:v>2003.076</c:v>
                </c:pt>
                <c:pt idx="138">
                  <c:v>2002.923</c:v>
                </c:pt>
                <c:pt idx="139">
                  <c:v>2002.846</c:v>
                </c:pt>
                <c:pt idx="140">
                  <c:v>2002.769</c:v>
                </c:pt>
                <c:pt idx="141">
                  <c:v>2002.692</c:v>
                </c:pt>
                <c:pt idx="142">
                  <c:v>2002.615</c:v>
                </c:pt>
                <c:pt idx="143">
                  <c:v>2002.538</c:v>
                </c:pt>
                <c:pt idx="144">
                  <c:v>2002.461</c:v>
                </c:pt>
                <c:pt idx="145">
                  <c:v>2002.384</c:v>
                </c:pt>
                <c:pt idx="146">
                  <c:v>2002.307</c:v>
                </c:pt>
                <c:pt idx="147">
                  <c:v>2002.23</c:v>
                </c:pt>
                <c:pt idx="148">
                  <c:v>2002.153</c:v>
                </c:pt>
                <c:pt idx="149">
                  <c:v>2002.076</c:v>
                </c:pt>
                <c:pt idx="150">
                  <c:v>2001.923</c:v>
                </c:pt>
                <c:pt idx="151">
                  <c:v>2001.846</c:v>
                </c:pt>
                <c:pt idx="152">
                  <c:v>2001.769</c:v>
                </c:pt>
                <c:pt idx="153">
                  <c:v>2001.692</c:v>
                </c:pt>
                <c:pt idx="154">
                  <c:v>2001.615</c:v>
                </c:pt>
                <c:pt idx="155">
                  <c:v>2001.538</c:v>
                </c:pt>
                <c:pt idx="156">
                  <c:v>2001.461</c:v>
                </c:pt>
                <c:pt idx="157">
                  <c:v>2001.384</c:v>
                </c:pt>
                <c:pt idx="158">
                  <c:v>2001.307</c:v>
                </c:pt>
                <c:pt idx="159">
                  <c:v>2001.23</c:v>
                </c:pt>
                <c:pt idx="160">
                  <c:v>2001.153</c:v>
                </c:pt>
                <c:pt idx="161">
                  <c:v>2001.076</c:v>
                </c:pt>
                <c:pt idx="162">
                  <c:v>2000.923</c:v>
                </c:pt>
                <c:pt idx="163">
                  <c:v>2000.846</c:v>
                </c:pt>
                <c:pt idx="164">
                  <c:v>2000.769</c:v>
                </c:pt>
                <c:pt idx="165">
                  <c:v>2000.692</c:v>
                </c:pt>
                <c:pt idx="166">
                  <c:v>2000.615</c:v>
                </c:pt>
                <c:pt idx="167">
                  <c:v>2000.538</c:v>
                </c:pt>
                <c:pt idx="168">
                  <c:v>2000.461</c:v>
                </c:pt>
                <c:pt idx="169">
                  <c:v>2000.384</c:v>
                </c:pt>
                <c:pt idx="170">
                  <c:v>2000.307</c:v>
                </c:pt>
                <c:pt idx="171">
                  <c:v>2000.23</c:v>
                </c:pt>
                <c:pt idx="172">
                  <c:v>2000.153</c:v>
                </c:pt>
                <c:pt idx="173">
                  <c:v>2000.076</c:v>
                </c:pt>
                <c:pt idx="174">
                  <c:v>1999.923</c:v>
                </c:pt>
                <c:pt idx="175">
                  <c:v>1999.846</c:v>
                </c:pt>
                <c:pt idx="176">
                  <c:v>1999.769</c:v>
                </c:pt>
                <c:pt idx="177">
                  <c:v>1999.692</c:v>
                </c:pt>
                <c:pt idx="178">
                  <c:v>1999.615</c:v>
                </c:pt>
                <c:pt idx="179">
                  <c:v>1999.538</c:v>
                </c:pt>
                <c:pt idx="180">
                  <c:v>1999.461</c:v>
                </c:pt>
                <c:pt idx="181">
                  <c:v>1999.384</c:v>
                </c:pt>
                <c:pt idx="182">
                  <c:v>1999.307</c:v>
                </c:pt>
                <c:pt idx="183">
                  <c:v>1999.23</c:v>
                </c:pt>
                <c:pt idx="184">
                  <c:v>1999.153</c:v>
                </c:pt>
                <c:pt idx="185">
                  <c:v>1999.076</c:v>
                </c:pt>
                <c:pt idx="186">
                  <c:v>1998.923</c:v>
                </c:pt>
                <c:pt idx="187">
                  <c:v>1998.846</c:v>
                </c:pt>
                <c:pt idx="188">
                  <c:v>1998.769</c:v>
                </c:pt>
                <c:pt idx="189">
                  <c:v>1998.692</c:v>
                </c:pt>
                <c:pt idx="190">
                  <c:v>1998.615</c:v>
                </c:pt>
                <c:pt idx="191">
                  <c:v>1998.538</c:v>
                </c:pt>
                <c:pt idx="192">
                  <c:v>1998.461</c:v>
                </c:pt>
                <c:pt idx="193">
                  <c:v>1998.384</c:v>
                </c:pt>
                <c:pt idx="194">
                  <c:v>1998.307</c:v>
                </c:pt>
                <c:pt idx="195">
                  <c:v>1998.23</c:v>
                </c:pt>
                <c:pt idx="196">
                  <c:v>1998.153</c:v>
                </c:pt>
                <c:pt idx="197">
                  <c:v>1998.076</c:v>
                </c:pt>
                <c:pt idx="198">
                  <c:v>1997.923</c:v>
                </c:pt>
                <c:pt idx="199">
                  <c:v>1997.846</c:v>
                </c:pt>
                <c:pt idx="200">
                  <c:v>1997.769</c:v>
                </c:pt>
                <c:pt idx="201">
                  <c:v>1997.692</c:v>
                </c:pt>
                <c:pt idx="202">
                  <c:v>1997.615</c:v>
                </c:pt>
                <c:pt idx="203">
                  <c:v>1997.538</c:v>
                </c:pt>
                <c:pt idx="204">
                  <c:v>1997.461</c:v>
                </c:pt>
                <c:pt idx="205">
                  <c:v>1997.384</c:v>
                </c:pt>
                <c:pt idx="206">
                  <c:v>1997.307</c:v>
                </c:pt>
                <c:pt idx="207">
                  <c:v>1997.23</c:v>
                </c:pt>
                <c:pt idx="208">
                  <c:v>1997.153</c:v>
                </c:pt>
                <c:pt idx="209">
                  <c:v>1997.076</c:v>
                </c:pt>
                <c:pt idx="210">
                  <c:v>1996.923</c:v>
                </c:pt>
                <c:pt idx="211">
                  <c:v>1996.846</c:v>
                </c:pt>
                <c:pt idx="212">
                  <c:v>1996.769</c:v>
                </c:pt>
                <c:pt idx="213">
                  <c:v>1996.692</c:v>
                </c:pt>
                <c:pt idx="214">
                  <c:v>1996.615</c:v>
                </c:pt>
                <c:pt idx="215">
                  <c:v>1996.538</c:v>
                </c:pt>
                <c:pt idx="216">
                  <c:v>1996.461</c:v>
                </c:pt>
                <c:pt idx="217">
                  <c:v>1996.384</c:v>
                </c:pt>
                <c:pt idx="218">
                  <c:v>1996.307</c:v>
                </c:pt>
                <c:pt idx="219">
                  <c:v>1996.23</c:v>
                </c:pt>
                <c:pt idx="220">
                  <c:v>1996.153</c:v>
                </c:pt>
                <c:pt idx="221">
                  <c:v>1996.076</c:v>
                </c:pt>
                <c:pt idx="222">
                  <c:v>1995.923</c:v>
                </c:pt>
                <c:pt idx="223">
                  <c:v>1995.846</c:v>
                </c:pt>
                <c:pt idx="224">
                  <c:v>1995.769</c:v>
                </c:pt>
                <c:pt idx="225">
                  <c:v>1995.692</c:v>
                </c:pt>
                <c:pt idx="226">
                  <c:v>1995.615</c:v>
                </c:pt>
                <c:pt idx="227">
                  <c:v>1995.538</c:v>
                </c:pt>
                <c:pt idx="228">
                  <c:v>1995.461</c:v>
                </c:pt>
                <c:pt idx="229">
                  <c:v>1995.384</c:v>
                </c:pt>
                <c:pt idx="230">
                  <c:v>1995.307</c:v>
                </c:pt>
                <c:pt idx="231">
                  <c:v>1995.23</c:v>
                </c:pt>
                <c:pt idx="232">
                  <c:v>1995.153</c:v>
                </c:pt>
                <c:pt idx="233">
                  <c:v>1995.076</c:v>
                </c:pt>
                <c:pt idx="234">
                  <c:v>1994.923</c:v>
                </c:pt>
                <c:pt idx="235">
                  <c:v>1994.846</c:v>
                </c:pt>
                <c:pt idx="236">
                  <c:v>1994.769</c:v>
                </c:pt>
                <c:pt idx="237">
                  <c:v>1994.692</c:v>
                </c:pt>
                <c:pt idx="238">
                  <c:v>1994.615</c:v>
                </c:pt>
                <c:pt idx="239">
                  <c:v>1994.538</c:v>
                </c:pt>
                <c:pt idx="240">
                  <c:v>1994.461</c:v>
                </c:pt>
                <c:pt idx="241">
                  <c:v>1994.384</c:v>
                </c:pt>
                <c:pt idx="242">
                  <c:v>1994.307</c:v>
                </c:pt>
                <c:pt idx="243">
                  <c:v>1994.23</c:v>
                </c:pt>
                <c:pt idx="244">
                  <c:v>1994.153</c:v>
                </c:pt>
                <c:pt idx="245">
                  <c:v>1994.076</c:v>
                </c:pt>
                <c:pt idx="246">
                  <c:v>1993.923</c:v>
                </c:pt>
                <c:pt idx="247">
                  <c:v>1993.846</c:v>
                </c:pt>
                <c:pt idx="248">
                  <c:v>1993.769</c:v>
                </c:pt>
                <c:pt idx="249">
                  <c:v>1993.692</c:v>
                </c:pt>
                <c:pt idx="250">
                  <c:v>1993.615</c:v>
                </c:pt>
                <c:pt idx="251">
                  <c:v>1993.538</c:v>
                </c:pt>
                <c:pt idx="252">
                  <c:v>1993.461</c:v>
                </c:pt>
                <c:pt idx="253">
                  <c:v>1993.384</c:v>
                </c:pt>
                <c:pt idx="254">
                  <c:v>1993.307</c:v>
                </c:pt>
                <c:pt idx="255">
                  <c:v>1993.23</c:v>
                </c:pt>
                <c:pt idx="256">
                  <c:v>1993.153</c:v>
                </c:pt>
                <c:pt idx="257">
                  <c:v>1993.076</c:v>
                </c:pt>
                <c:pt idx="258">
                  <c:v>1992.923</c:v>
                </c:pt>
                <c:pt idx="259">
                  <c:v>1992.846</c:v>
                </c:pt>
                <c:pt idx="260">
                  <c:v>1992.769</c:v>
                </c:pt>
                <c:pt idx="261">
                  <c:v>1992.692</c:v>
                </c:pt>
                <c:pt idx="262">
                  <c:v>1992.615</c:v>
                </c:pt>
                <c:pt idx="263">
                  <c:v>1992.538</c:v>
                </c:pt>
                <c:pt idx="264">
                  <c:v>1992.461</c:v>
                </c:pt>
                <c:pt idx="265">
                  <c:v>1992.384</c:v>
                </c:pt>
                <c:pt idx="266">
                  <c:v>1992.307</c:v>
                </c:pt>
                <c:pt idx="267">
                  <c:v>1992.23</c:v>
                </c:pt>
                <c:pt idx="268">
                  <c:v>1992.153</c:v>
                </c:pt>
                <c:pt idx="269">
                  <c:v>1992.076</c:v>
                </c:pt>
                <c:pt idx="270">
                  <c:v>1991.923</c:v>
                </c:pt>
                <c:pt idx="271">
                  <c:v>1991.846</c:v>
                </c:pt>
                <c:pt idx="272">
                  <c:v>1991.769</c:v>
                </c:pt>
                <c:pt idx="273">
                  <c:v>1991.692</c:v>
                </c:pt>
                <c:pt idx="274">
                  <c:v>1991.615</c:v>
                </c:pt>
                <c:pt idx="275">
                  <c:v>1991.538</c:v>
                </c:pt>
                <c:pt idx="276">
                  <c:v>1991.461</c:v>
                </c:pt>
                <c:pt idx="277">
                  <c:v>1991.384</c:v>
                </c:pt>
                <c:pt idx="278">
                  <c:v>1991.307</c:v>
                </c:pt>
                <c:pt idx="279">
                  <c:v>1991.23</c:v>
                </c:pt>
                <c:pt idx="280">
                  <c:v>1991.153</c:v>
                </c:pt>
                <c:pt idx="281">
                  <c:v>1991.076</c:v>
                </c:pt>
                <c:pt idx="282">
                  <c:v>1990.923</c:v>
                </c:pt>
                <c:pt idx="283">
                  <c:v>1990.846</c:v>
                </c:pt>
                <c:pt idx="284">
                  <c:v>1990.769</c:v>
                </c:pt>
                <c:pt idx="285">
                  <c:v>1990.692</c:v>
                </c:pt>
                <c:pt idx="286">
                  <c:v>1990.615</c:v>
                </c:pt>
                <c:pt idx="287">
                  <c:v>1990.538</c:v>
                </c:pt>
                <c:pt idx="288">
                  <c:v>1990.461</c:v>
                </c:pt>
                <c:pt idx="289">
                  <c:v>1990.384</c:v>
                </c:pt>
                <c:pt idx="290">
                  <c:v>1990.307</c:v>
                </c:pt>
                <c:pt idx="291">
                  <c:v>1990.23</c:v>
                </c:pt>
                <c:pt idx="292">
                  <c:v>1990.153</c:v>
                </c:pt>
                <c:pt idx="293">
                  <c:v>1990.076</c:v>
                </c:pt>
                <c:pt idx="294">
                  <c:v>1989.923</c:v>
                </c:pt>
                <c:pt idx="295">
                  <c:v>1989.846</c:v>
                </c:pt>
                <c:pt idx="296">
                  <c:v>1989.769</c:v>
                </c:pt>
                <c:pt idx="297">
                  <c:v>1989.692</c:v>
                </c:pt>
                <c:pt idx="298">
                  <c:v>1989.615</c:v>
                </c:pt>
                <c:pt idx="299">
                  <c:v>1989.538</c:v>
                </c:pt>
                <c:pt idx="300">
                  <c:v>1989.461</c:v>
                </c:pt>
                <c:pt idx="301">
                  <c:v>1989.384</c:v>
                </c:pt>
                <c:pt idx="302">
                  <c:v>1989.307</c:v>
                </c:pt>
                <c:pt idx="303">
                  <c:v>1989.23</c:v>
                </c:pt>
                <c:pt idx="304">
                  <c:v>1989.153</c:v>
                </c:pt>
                <c:pt idx="305">
                  <c:v>1989.076</c:v>
                </c:pt>
                <c:pt idx="306">
                  <c:v>1988.923</c:v>
                </c:pt>
                <c:pt idx="307">
                  <c:v>1988.846</c:v>
                </c:pt>
                <c:pt idx="308">
                  <c:v>1988.769</c:v>
                </c:pt>
                <c:pt idx="309">
                  <c:v>1988.692</c:v>
                </c:pt>
                <c:pt idx="310">
                  <c:v>1988.615</c:v>
                </c:pt>
                <c:pt idx="311">
                  <c:v>1988.538</c:v>
                </c:pt>
                <c:pt idx="312">
                  <c:v>1988.461</c:v>
                </c:pt>
                <c:pt idx="313">
                  <c:v>1988.384</c:v>
                </c:pt>
                <c:pt idx="314">
                  <c:v>1988.307</c:v>
                </c:pt>
                <c:pt idx="315">
                  <c:v>1988.23</c:v>
                </c:pt>
                <c:pt idx="316">
                  <c:v>1988.153</c:v>
                </c:pt>
                <c:pt idx="317">
                  <c:v>1988.076</c:v>
                </c:pt>
                <c:pt idx="318">
                  <c:v>1987.923</c:v>
                </c:pt>
                <c:pt idx="319">
                  <c:v>1987.846</c:v>
                </c:pt>
                <c:pt idx="320">
                  <c:v>1987.769</c:v>
                </c:pt>
                <c:pt idx="321">
                  <c:v>1987.692</c:v>
                </c:pt>
                <c:pt idx="322">
                  <c:v>1987.615</c:v>
                </c:pt>
                <c:pt idx="323">
                  <c:v>1987.538</c:v>
                </c:pt>
                <c:pt idx="324">
                  <c:v>1987.461</c:v>
                </c:pt>
                <c:pt idx="325">
                  <c:v>1987.384</c:v>
                </c:pt>
                <c:pt idx="326">
                  <c:v>1987.307</c:v>
                </c:pt>
                <c:pt idx="327">
                  <c:v>1987.23</c:v>
                </c:pt>
                <c:pt idx="328">
                  <c:v>1987.153</c:v>
                </c:pt>
                <c:pt idx="329">
                  <c:v>1987.076</c:v>
                </c:pt>
                <c:pt idx="330">
                  <c:v>1986.923</c:v>
                </c:pt>
                <c:pt idx="331">
                  <c:v>1986.846</c:v>
                </c:pt>
                <c:pt idx="332">
                  <c:v>1986.769</c:v>
                </c:pt>
                <c:pt idx="333">
                  <c:v>1986.692</c:v>
                </c:pt>
                <c:pt idx="334">
                  <c:v>1986.615</c:v>
                </c:pt>
                <c:pt idx="335">
                  <c:v>1986.538</c:v>
                </c:pt>
                <c:pt idx="336">
                  <c:v>1986.461</c:v>
                </c:pt>
                <c:pt idx="337">
                  <c:v>1986.384</c:v>
                </c:pt>
                <c:pt idx="338">
                  <c:v>1986.307</c:v>
                </c:pt>
                <c:pt idx="339">
                  <c:v>1986.23</c:v>
                </c:pt>
                <c:pt idx="340">
                  <c:v>1986.153</c:v>
                </c:pt>
                <c:pt idx="341">
                  <c:v>1986.076</c:v>
                </c:pt>
                <c:pt idx="342">
                  <c:v>1985.923</c:v>
                </c:pt>
                <c:pt idx="343">
                  <c:v>1985.846</c:v>
                </c:pt>
                <c:pt idx="344">
                  <c:v>1985.769</c:v>
                </c:pt>
                <c:pt idx="345">
                  <c:v>1985.692</c:v>
                </c:pt>
                <c:pt idx="346">
                  <c:v>1985.615</c:v>
                </c:pt>
                <c:pt idx="347">
                  <c:v>1985.538</c:v>
                </c:pt>
                <c:pt idx="348">
                  <c:v>1985.461</c:v>
                </c:pt>
                <c:pt idx="349">
                  <c:v>1985.384</c:v>
                </c:pt>
                <c:pt idx="350">
                  <c:v>1985.307</c:v>
                </c:pt>
                <c:pt idx="351">
                  <c:v>1985.23</c:v>
                </c:pt>
                <c:pt idx="352">
                  <c:v>1985.153</c:v>
                </c:pt>
                <c:pt idx="353">
                  <c:v>1985.076</c:v>
                </c:pt>
                <c:pt idx="354">
                  <c:v>1984.923</c:v>
                </c:pt>
                <c:pt idx="355">
                  <c:v>1984.846</c:v>
                </c:pt>
                <c:pt idx="356">
                  <c:v>1984.769</c:v>
                </c:pt>
                <c:pt idx="357">
                  <c:v>1984.692</c:v>
                </c:pt>
                <c:pt idx="358">
                  <c:v>1984.615</c:v>
                </c:pt>
                <c:pt idx="359">
                  <c:v>1984.538</c:v>
                </c:pt>
                <c:pt idx="360">
                  <c:v>1984.461</c:v>
                </c:pt>
                <c:pt idx="361">
                  <c:v>1984.384</c:v>
                </c:pt>
                <c:pt idx="362">
                  <c:v>1984.307</c:v>
                </c:pt>
                <c:pt idx="363">
                  <c:v>1984.23</c:v>
                </c:pt>
                <c:pt idx="364">
                  <c:v>1984.153</c:v>
                </c:pt>
                <c:pt idx="365">
                  <c:v>1984.076</c:v>
                </c:pt>
                <c:pt idx="366">
                  <c:v>1983.923</c:v>
                </c:pt>
                <c:pt idx="367">
                  <c:v>1983.846</c:v>
                </c:pt>
                <c:pt idx="368">
                  <c:v>1983.769</c:v>
                </c:pt>
                <c:pt idx="369">
                  <c:v>1983.692</c:v>
                </c:pt>
                <c:pt idx="370">
                  <c:v>1983.615</c:v>
                </c:pt>
                <c:pt idx="371">
                  <c:v>1983.538</c:v>
                </c:pt>
                <c:pt idx="372">
                  <c:v>1983.461</c:v>
                </c:pt>
                <c:pt idx="373">
                  <c:v>1983.384</c:v>
                </c:pt>
                <c:pt idx="374">
                  <c:v>1983.307</c:v>
                </c:pt>
                <c:pt idx="375">
                  <c:v>1983.23</c:v>
                </c:pt>
                <c:pt idx="376">
                  <c:v>1983.153</c:v>
                </c:pt>
                <c:pt idx="377">
                  <c:v>1983.076</c:v>
                </c:pt>
                <c:pt idx="378">
                  <c:v>1982.923</c:v>
                </c:pt>
                <c:pt idx="379">
                  <c:v>1982.846</c:v>
                </c:pt>
                <c:pt idx="380">
                  <c:v>1982.769</c:v>
                </c:pt>
                <c:pt idx="381">
                  <c:v>1982.692</c:v>
                </c:pt>
                <c:pt idx="382">
                  <c:v>1982.615</c:v>
                </c:pt>
                <c:pt idx="383">
                  <c:v>1982.538</c:v>
                </c:pt>
                <c:pt idx="384">
                  <c:v>1982.461</c:v>
                </c:pt>
                <c:pt idx="385">
                  <c:v>1982.384</c:v>
                </c:pt>
                <c:pt idx="386">
                  <c:v>1982.307</c:v>
                </c:pt>
                <c:pt idx="387">
                  <c:v>1982.23</c:v>
                </c:pt>
                <c:pt idx="388">
                  <c:v>1982.153</c:v>
                </c:pt>
                <c:pt idx="389">
                  <c:v>1982.076</c:v>
                </c:pt>
                <c:pt idx="390">
                  <c:v>1981.923</c:v>
                </c:pt>
                <c:pt idx="391">
                  <c:v>1981.846</c:v>
                </c:pt>
                <c:pt idx="392">
                  <c:v>1981.769</c:v>
                </c:pt>
                <c:pt idx="393">
                  <c:v>1981.692</c:v>
                </c:pt>
                <c:pt idx="394">
                  <c:v>1981.615</c:v>
                </c:pt>
                <c:pt idx="395">
                  <c:v>1981.538</c:v>
                </c:pt>
                <c:pt idx="396">
                  <c:v>1981.461</c:v>
                </c:pt>
                <c:pt idx="397">
                  <c:v>1981.384</c:v>
                </c:pt>
                <c:pt idx="398">
                  <c:v>1981.307</c:v>
                </c:pt>
                <c:pt idx="399">
                  <c:v>1981.23</c:v>
                </c:pt>
                <c:pt idx="400">
                  <c:v>1981.153</c:v>
                </c:pt>
                <c:pt idx="401">
                  <c:v>1981.076</c:v>
                </c:pt>
                <c:pt idx="402">
                  <c:v>1980.923</c:v>
                </c:pt>
                <c:pt idx="403">
                  <c:v>1980.846</c:v>
                </c:pt>
                <c:pt idx="404">
                  <c:v>1980.769</c:v>
                </c:pt>
                <c:pt idx="405">
                  <c:v>1980.692</c:v>
                </c:pt>
                <c:pt idx="406">
                  <c:v>1980.615</c:v>
                </c:pt>
                <c:pt idx="407">
                  <c:v>1980.538</c:v>
                </c:pt>
                <c:pt idx="408">
                  <c:v>1980.461</c:v>
                </c:pt>
                <c:pt idx="409">
                  <c:v>1980.384</c:v>
                </c:pt>
                <c:pt idx="410">
                  <c:v>1980.307</c:v>
                </c:pt>
                <c:pt idx="411">
                  <c:v>1980.23</c:v>
                </c:pt>
                <c:pt idx="412">
                  <c:v>1980.153</c:v>
                </c:pt>
                <c:pt idx="413">
                  <c:v>1980.076</c:v>
                </c:pt>
                <c:pt idx="414">
                  <c:v>1979.923</c:v>
                </c:pt>
                <c:pt idx="415">
                  <c:v>1979.846</c:v>
                </c:pt>
                <c:pt idx="416">
                  <c:v>1979.769</c:v>
                </c:pt>
                <c:pt idx="417">
                  <c:v>1979.692</c:v>
                </c:pt>
                <c:pt idx="418">
                  <c:v>1979.615</c:v>
                </c:pt>
                <c:pt idx="419">
                  <c:v>1979.538</c:v>
                </c:pt>
                <c:pt idx="420">
                  <c:v>1979.461</c:v>
                </c:pt>
                <c:pt idx="421">
                  <c:v>1979.384</c:v>
                </c:pt>
                <c:pt idx="422">
                  <c:v>1979.307</c:v>
                </c:pt>
                <c:pt idx="423">
                  <c:v>1979.23</c:v>
                </c:pt>
                <c:pt idx="424">
                  <c:v>1979.153</c:v>
                </c:pt>
                <c:pt idx="425">
                  <c:v>1979.076</c:v>
                </c:pt>
                <c:pt idx="426">
                  <c:v>1978.923</c:v>
                </c:pt>
                <c:pt idx="427">
                  <c:v>1978.846</c:v>
                </c:pt>
                <c:pt idx="428">
                  <c:v>1978.769</c:v>
                </c:pt>
                <c:pt idx="429">
                  <c:v>1978.692</c:v>
                </c:pt>
                <c:pt idx="430">
                  <c:v>1978.615</c:v>
                </c:pt>
                <c:pt idx="431">
                  <c:v>1978.538</c:v>
                </c:pt>
                <c:pt idx="432">
                  <c:v>1978.461</c:v>
                </c:pt>
                <c:pt idx="433">
                  <c:v>1978.384</c:v>
                </c:pt>
                <c:pt idx="434">
                  <c:v>1978.307</c:v>
                </c:pt>
                <c:pt idx="435">
                  <c:v>1978.23</c:v>
                </c:pt>
                <c:pt idx="436">
                  <c:v>1978.153</c:v>
                </c:pt>
                <c:pt idx="437">
                  <c:v>1978.076</c:v>
                </c:pt>
                <c:pt idx="438">
                  <c:v>1977.923</c:v>
                </c:pt>
                <c:pt idx="439">
                  <c:v>1977.846</c:v>
                </c:pt>
                <c:pt idx="440">
                  <c:v>1977.769</c:v>
                </c:pt>
                <c:pt idx="441">
                  <c:v>1977.692</c:v>
                </c:pt>
                <c:pt idx="442">
                  <c:v>1977.615</c:v>
                </c:pt>
                <c:pt idx="443">
                  <c:v>1977.538</c:v>
                </c:pt>
                <c:pt idx="444">
                  <c:v>1977.461</c:v>
                </c:pt>
                <c:pt idx="445">
                  <c:v>1977.384</c:v>
                </c:pt>
                <c:pt idx="446">
                  <c:v>1977.307</c:v>
                </c:pt>
                <c:pt idx="447">
                  <c:v>1977.23</c:v>
                </c:pt>
                <c:pt idx="448">
                  <c:v>1977.153</c:v>
                </c:pt>
                <c:pt idx="449">
                  <c:v>1977.076</c:v>
                </c:pt>
                <c:pt idx="450">
                  <c:v>1976.923</c:v>
                </c:pt>
                <c:pt idx="451">
                  <c:v>1976.846</c:v>
                </c:pt>
                <c:pt idx="452">
                  <c:v>1976.769</c:v>
                </c:pt>
                <c:pt idx="453">
                  <c:v>1976.692</c:v>
                </c:pt>
                <c:pt idx="454">
                  <c:v>1976.615</c:v>
                </c:pt>
                <c:pt idx="455">
                  <c:v>1976.538</c:v>
                </c:pt>
                <c:pt idx="456">
                  <c:v>1976.461</c:v>
                </c:pt>
                <c:pt idx="457">
                  <c:v>1976.384</c:v>
                </c:pt>
                <c:pt idx="458">
                  <c:v>1976.307</c:v>
                </c:pt>
                <c:pt idx="459">
                  <c:v>1976.23</c:v>
                </c:pt>
                <c:pt idx="460">
                  <c:v>1976.153</c:v>
                </c:pt>
                <c:pt idx="461">
                  <c:v>1976.076</c:v>
                </c:pt>
                <c:pt idx="462">
                  <c:v>1975.923</c:v>
                </c:pt>
                <c:pt idx="463">
                  <c:v>1975.846</c:v>
                </c:pt>
                <c:pt idx="464">
                  <c:v>1975.769</c:v>
                </c:pt>
                <c:pt idx="465">
                  <c:v>1975.692</c:v>
                </c:pt>
                <c:pt idx="466">
                  <c:v>1975.615</c:v>
                </c:pt>
                <c:pt idx="467">
                  <c:v>1975.538</c:v>
                </c:pt>
                <c:pt idx="468">
                  <c:v>1975.461</c:v>
                </c:pt>
                <c:pt idx="469">
                  <c:v>1975.384</c:v>
                </c:pt>
                <c:pt idx="470">
                  <c:v>1975.307</c:v>
                </c:pt>
                <c:pt idx="471">
                  <c:v>1975.23</c:v>
                </c:pt>
                <c:pt idx="472">
                  <c:v>1975.153</c:v>
                </c:pt>
                <c:pt idx="473">
                  <c:v>1975.076</c:v>
                </c:pt>
                <c:pt idx="474">
                  <c:v>1974.923</c:v>
                </c:pt>
                <c:pt idx="475">
                  <c:v>1974.846</c:v>
                </c:pt>
                <c:pt idx="476">
                  <c:v>1974.769</c:v>
                </c:pt>
                <c:pt idx="477">
                  <c:v>1974.692</c:v>
                </c:pt>
                <c:pt idx="478">
                  <c:v>1974.615</c:v>
                </c:pt>
                <c:pt idx="479">
                  <c:v>1974.538</c:v>
                </c:pt>
                <c:pt idx="480">
                  <c:v>1974.461</c:v>
                </c:pt>
                <c:pt idx="481">
                  <c:v>1974.384</c:v>
                </c:pt>
                <c:pt idx="482">
                  <c:v>1974.307</c:v>
                </c:pt>
                <c:pt idx="483">
                  <c:v>1974.23</c:v>
                </c:pt>
                <c:pt idx="484">
                  <c:v>1974.153</c:v>
                </c:pt>
                <c:pt idx="485">
                  <c:v>1974.076</c:v>
                </c:pt>
                <c:pt idx="486">
                  <c:v>1973.923</c:v>
                </c:pt>
                <c:pt idx="487">
                  <c:v>1973.846</c:v>
                </c:pt>
                <c:pt idx="488">
                  <c:v>1973.769</c:v>
                </c:pt>
                <c:pt idx="489">
                  <c:v>1973.692</c:v>
                </c:pt>
                <c:pt idx="490">
                  <c:v>1973.615</c:v>
                </c:pt>
                <c:pt idx="491">
                  <c:v>1973.538</c:v>
                </c:pt>
                <c:pt idx="492">
                  <c:v>1973.461</c:v>
                </c:pt>
                <c:pt idx="493">
                  <c:v>1973.384</c:v>
                </c:pt>
                <c:pt idx="494">
                  <c:v>1973.307</c:v>
                </c:pt>
                <c:pt idx="495">
                  <c:v>1973.23</c:v>
                </c:pt>
                <c:pt idx="496">
                  <c:v>1973.153</c:v>
                </c:pt>
                <c:pt idx="497">
                  <c:v>1973.076</c:v>
                </c:pt>
                <c:pt idx="498">
                  <c:v>1972.923</c:v>
                </c:pt>
                <c:pt idx="499">
                  <c:v>1972.846</c:v>
                </c:pt>
                <c:pt idx="500">
                  <c:v>1972.769</c:v>
                </c:pt>
                <c:pt idx="501">
                  <c:v>1972.692</c:v>
                </c:pt>
                <c:pt idx="502">
                  <c:v>1972.615</c:v>
                </c:pt>
                <c:pt idx="503">
                  <c:v>1972.538</c:v>
                </c:pt>
                <c:pt idx="504">
                  <c:v>1972.461</c:v>
                </c:pt>
                <c:pt idx="505">
                  <c:v>1972.384</c:v>
                </c:pt>
                <c:pt idx="506">
                  <c:v>1972.307</c:v>
                </c:pt>
                <c:pt idx="507">
                  <c:v>1972.23</c:v>
                </c:pt>
                <c:pt idx="508">
                  <c:v>1972.153</c:v>
                </c:pt>
                <c:pt idx="509">
                  <c:v>1972.076</c:v>
                </c:pt>
                <c:pt idx="510">
                  <c:v>1971.923</c:v>
                </c:pt>
                <c:pt idx="511">
                  <c:v>1971.846</c:v>
                </c:pt>
                <c:pt idx="512">
                  <c:v>1971.769</c:v>
                </c:pt>
                <c:pt idx="513">
                  <c:v>1971.692</c:v>
                </c:pt>
                <c:pt idx="514">
                  <c:v>1971.615</c:v>
                </c:pt>
                <c:pt idx="515">
                  <c:v>1971.538</c:v>
                </c:pt>
                <c:pt idx="516">
                  <c:v>1971.461</c:v>
                </c:pt>
                <c:pt idx="517">
                  <c:v>1971.384</c:v>
                </c:pt>
                <c:pt idx="518">
                  <c:v>1971.307</c:v>
                </c:pt>
                <c:pt idx="519">
                  <c:v>1971.23</c:v>
                </c:pt>
                <c:pt idx="520">
                  <c:v>1971.153</c:v>
                </c:pt>
                <c:pt idx="521">
                  <c:v>1971.076</c:v>
                </c:pt>
                <c:pt idx="522">
                  <c:v>1970.923</c:v>
                </c:pt>
                <c:pt idx="523">
                  <c:v>1970.846</c:v>
                </c:pt>
                <c:pt idx="524">
                  <c:v>1970.769</c:v>
                </c:pt>
                <c:pt idx="525">
                  <c:v>1970.692</c:v>
                </c:pt>
                <c:pt idx="526">
                  <c:v>1970.615</c:v>
                </c:pt>
                <c:pt idx="527">
                  <c:v>1970.538</c:v>
                </c:pt>
                <c:pt idx="528">
                  <c:v>1970.461</c:v>
                </c:pt>
                <c:pt idx="529">
                  <c:v>1970.384</c:v>
                </c:pt>
                <c:pt idx="530">
                  <c:v>1970.307</c:v>
                </c:pt>
                <c:pt idx="531">
                  <c:v>1970.23</c:v>
                </c:pt>
                <c:pt idx="532">
                  <c:v>1970.153</c:v>
                </c:pt>
                <c:pt idx="533">
                  <c:v>1970.076</c:v>
                </c:pt>
              </c:numCache>
            </c:numRef>
          </c:xVal>
          <c:yVal>
            <c:numRef>
              <c:f>'UFO Sightings Over Time'!$D$2:$D$535</c:f>
              <c:numCache>
                <c:formatCode>General</c:formatCode>
                <c:ptCount val="534"/>
                <c:pt idx="42" formatCode="0">
                  <c:v>55841915.340000004</c:v>
                </c:pt>
                <c:pt idx="90" formatCode="0">
                  <c:v>47476320.708000004</c:v>
                </c:pt>
                <c:pt idx="138" formatCode="0">
                  <c:v>39716940.131999999</c:v>
                </c:pt>
                <c:pt idx="186" formatCode="0">
                  <c:v>37030897.787999995</c:v>
                </c:pt>
                <c:pt idx="246" formatCode="0">
                  <c:v>23197149.27</c:v>
                </c:pt>
                <c:pt idx="282" formatCode="0">
                  <c:v>19206780.824000001</c:v>
                </c:pt>
                <c:pt idx="306" formatCode="0">
                  <c:v>18826421.614</c:v>
                </c:pt>
                <c:pt idx="354" formatCode="0">
                  <c:v>16743568.041999998</c:v>
                </c:pt>
                <c:pt idx="402" formatCode="0">
                  <c:v>15224053.627</c:v>
                </c:pt>
                <c:pt idx="450" formatCode="0">
                  <c:v>16134602.136000002</c:v>
                </c:pt>
                <c:pt idx="498" formatCode="0">
                  <c:v>10704697.070999999</c:v>
                </c:pt>
              </c:numCache>
            </c:numRef>
          </c:yVal>
          <c:smooth val="0"/>
        </c:ser>
        <c:dLbls>
          <c:showLegendKey val="0"/>
          <c:showVal val="0"/>
          <c:showCatName val="0"/>
          <c:showSerName val="0"/>
          <c:showPercent val="0"/>
          <c:showBubbleSize val="0"/>
        </c:dLbls>
        <c:axId val="192217712"/>
        <c:axId val="192217152"/>
      </c:scatterChart>
      <c:valAx>
        <c:axId val="192216032"/>
        <c:scaling>
          <c:orientation val="minMax"/>
          <c:max val="2015"/>
          <c:min val="1970"/>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92216592"/>
        <c:crosses val="autoZero"/>
        <c:crossBetween val="midCat"/>
        <c:majorUnit val="5"/>
      </c:valAx>
      <c:valAx>
        <c:axId val="192216592"/>
        <c:scaling>
          <c:orientation val="minMax"/>
          <c:max val="100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a:t># UFO </a:t>
                </a:r>
                <a:r>
                  <a:rPr lang="en-US" dirty="0" smtClean="0"/>
                  <a:t>Sightings/month</a:t>
                </a:r>
                <a:endParaRPr lang="en-US" dirty="0"/>
              </a:p>
            </c:rich>
          </c:tx>
          <c:layout>
            <c:manualLayout>
              <c:xMode val="edge"/>
              <c:yMode val="edge"/>
              <c:x val="0"/>
              <c:y val="7.576341043307086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16032"/>
        <c:crosses val="autoZero"/>
        <c:crossBetween val="midCat"/>
      </c:valAx>
      <c:valAx>
        <c:axId val="192217152"/>
        <c:scaling>
          <c:orientation val="minMax"/>
          <c:max val="100000000"/>
          <c:min val="10000000"/>
        </c:scaling>
        <c:delete val="0"/>
        <c:axPos val="r"/>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No Religious Preference (millions)</a:t>
                </a:r>
              </a:p>
            </c:rich>
          </c:tx>
          <c:layout>
            <c:manualLayout>
              <c:xMode val="edge"/>
              <c:yMode val="edge"/>
              <c:x val="0.94207379633256838"/>
              <c:y val="8.642064679942652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2217712"/>
        <c:crosses val="max"/>
        <c:crossBetween val="midCat"/>
        <c:dispUnits>
          <c:builtInUnit val="millions"/>
        </c:dispUnits>
      </c:valAx>
      <c:valAx>
        <c:axId val="192217712"/>
        <c:scaling>
          <c:orientation val="minMax"/>
        </c:scaling>
        <c:delete val="1"/>
        <c:axPos val="b"/>
        <c:numFmt formatCode="0.0" sourceLinked="1"/>
        <c:majorTickMark val="out"/>
        <c:minorTickMark val="none"/>
        <c:tickLblPos val="nextTo"/>
        <c:crossAx val="192217152"/>
        <c:crosses val="autoZero"/>
        <c:crossBetween val="midCat"/>
      </c:valAx>
      <c:spPr>
        <a:noFill/>
        <a:ln w="19050">
          <a:solidFill>
            <a:schemeClr val="tx1"/>
          </a:solidFill>
        </a:ln>
        <a:effectLst/>
      </c:spPr>
    </c:plotArea>
    <c:legend>
      <c:legendPos val="r"/>
      <c:legendEntry>
        <c:idx val="0"/>
        <c:delete val="1"/>
      </c:legendEntry>
      <c:legendEntry>
        <c:idx val="1"/>
        <c:delete val="1"/>
      </c:legendEntry>
      <c:layout>
        <c:manualLayout>
          <c:xMode val="edge"/>
          <c:yMode val="edge"/>
          <c:x val="0.1669877589634218"/>
          <c:y val="6.0967566340785158E-2"/>
          <c:w val="0.49333300524934381"/>
          <c:h val="0.2007763287401574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82928696412945"/>
          <c:y val="4.3473466171138217E-2"/>
          <c:w val="0.81139293525809275"/>
          <c:h val="0.86475998674439136"/>
        </c:manualLayout>
      </c:layout>
      <c:areaChart>
        <c:grouping val="standard"/>
        <c:varyColors val="0"/>
        <c:ser>
          <c:idx val="0"/>
          <c:order val="0"/>
          <c:spPr>
            <a:solidFill>
              <a:schemeClr val="accent1">
                <a:alpha val="50000"/>
              </a:schemeClr>
            </a:solidFill>
            <a:ln w="38100">
              <a:solidFill>
                <a:schemeClr val="accent1"/>
              </a:solidFill>
              <a:prstDash val="solid"/>
            </a:ln>
          </c:spPr>
          <c:cat>
            <c:numRef>
              <c:f>Normal!$C$18:$C$58</c:f>
              <c:numCache>
                <c:formatCode>General</c:formatCode>
                <c:ptCount val="41"/>
                <c:pt idx="0">
                  <c:v>2</c:v>
                </c:pt>
                <c:pt idx="1">
                  <c:v>2.4000000000000004</c:v>
                </c:pt>
                <c:pt idx="2">
                  <c:v>2.8000000000000007</c:v>
                </c:pt>
                <c:pt idx="3">
                  <c:v>3.2000000000000011</c:v>
                </c:pt>
                <c:pt idx="4">
                  <c:v>3.6000000000000014</c:v>
                </c:pt>
                <c:pt idx="5">
                  <c:v>4.0000000000000018</c:v>
                </c:pt>
                <c:pt idx="6">
                  <c:v>4.4000000000000021</c:v>
                </c:pt>
                <c:pt idx="7">
                  <c:v>4.8000000000000025</c:v>
                </c:pt>
                <c:pt idx="8">
                  <c:v>5.2000000000000028</c:v>
                </c:pt>
                <c:pt idx="9">
                  <c:v>5.6000000000000032</c:v>
                </c:pt>
                <c:pt idx="10">
                  <c:v>6.0000000000000036</c:v>
                </c:pt>
                <c:pt idx="11">
                  <c:v>6.400000000000003</c:v>
                </c:pt>
                <c:pt idx="12">
                  <c:v>6.8000000000000025</c:v>
                </c:pt>
                <c:pt idx="13">
                  <c:v>7.2000000000000028</c:v>
                </c:pt>
                <c:pt idx="14">
                  <c:v>7.6000000000000032</c:v>
                </c:pt>
                <c:pt idx="15">
                  <c:v>8.0000000000000036</c:v>
                </c:pt>
                <c:pt idx="16">
                  <c:v>8.4000000000000021</c:v>
                </c:pt>
                <c:pt idx="17">
                  <c:v>8.8000000000000025</c:v>
                </c:pt>
                <c:pt idx="18">
                  <c:v>9.2000000000000028</c:v>
                </c:pt>
                <c:pt idx="19">
                  <c:v>9.6000000000000032</c:v>
                </c:pt>
                <c:pt idx="20">
                  <c:v>10.000000000000002</c:v>
                </c:pt>
                <c:pt idx="21">
                  <c:v>10.400000000000002</c:v>
                </c:pt>
                <c:pt idx="22">
                  <c:v>10.800000000000002</c:v>
                </c:pt>
                <c:pt idx="23">
                  <c:v>11.200000000000003</c:v>
                </c:pt>
                <c:pt idx="24">
                  <c:v>11.600000000000003</c:v>
                </c:pt>
                <c:pt idx="25">
                  <c:v>12.000000000000004</c:v>
                </c:pt>
                <c:pt idx="26">
                  <c:v>12.400000000000002</c:v>
                </c:pt>
                <c:pt idx="27">
                  <c:v>12.800000000000002</c:v>
                </c:pt>
                <c:pt idx="28">
                  <c:v>13.200000000000003</c:v>
                </c:pt>
                <c:pt idx="29">
                  <c:v>13.600000000000001</c:v>
                </c:pt>
                <c:pt idx="30">
                  <c:v>14.000000000000004</c:v>
                </c:pt>
                <c:pt idx="31">
                  <c:v>14.400000000000002</c:v>
                </c:pt>
                <c:pt idx="32">
                  <c:v>14.800000000000004</c:v>
                </c:pt>
                <c:pt idx="33">
                  <c:v>15.200000000000003</c:v>
                </c:pt>
                <c:pt idx="34">
                  <c:v>15.600000000000005</c:v>
                </c:pt>
                <c:pt idx="35">
                  <c:v>16.000000000000004</c:v>
                </c:pt>
                <c:pt idx="36">
                  <c:v>16.400000000000006</c:v>
                </c:pt>
                <c:pt idx="37">
                  <c:v>16.800000000000004</c:v>
                </c:pt>
                <c:pt idx="38">
                  <c:v>17.200000000000006</c:v>
                </c:pt>
                <c:pt idx="39">
                  <c:v>17.600000000000005</c:v>
                </c:pt>
                <c:pt idx="40">
                  <c:v>18.000000000000007</c:v>
                </c:pt>
              </c:numCache>
            </c:numRef>
          </c:cat>
          <c:val>
            <c:numRef>
              <c:f>Normal!$D$18:$D$58</c:f>
              <c:numCache>
                <c:formatCode>General</c:formatCode>
                <c:ptCount val="41"/>
                <c:pt idx="0">
                  <c:v>6.6915112882442684E-5</c:v>
                </c:pt>
                <c:pt idx="1">
                  <c:v>1.4597346289573014E-4</c:v>
                </c:pt>
                <c:pt idx="2">
                  <c:v>3.0595096505688649E-4</c:v>
                </c:pt>
                <c:pt idx="3">
                  <c:v>6.1610958423651051E-4</c:v>
                </c:pt>
                <c:pt idx="4">
                  <c:v>1.1920441007324243E-3</c:v>
                </c:pt>
                <c:pt idx="5">
                  <c:v>2.2159242059690094E-3</c:v>
                </c:pt>
                <c:pt idx="6">
                  <c:v>3.9577257914899947E-3</c:v>
                </c:pt>
                <c:pt idx="7">
                  <c:v>6.7914846168428307E-3</c:v>
                </c:pt>
                <c:pt idx="8">
                  <c:v>1.1197265147421484E-2</c:v>
                </c:pt>
                <c:pt idx="9">
                  <c:v>1.7737296423115785E-2</c:v>
                </c:pt>
                <c:pt idx="10">
                  <c:v>2.6995483256594125E-2</c:v>
                </c:pt>
                <c:pt idx="11">
                  <c:v>3.9475079150447193E-2</c:v>
                </c:pt>
                <c:pt idx="12">
                  <c:v>5.5460417339727897E-2</c:v>
                </c:pt>
                <c:pt idx="13">
                  <c:v>7.4863732817872577E-2</c:v>
                </c:pt>
                <c:pt idx="14">
                  <c:v>9.7093027491606657E-2</c:v>
                </c:pt>
                <c:pt idx="15">
                  <c:v>0.1209853622595719</c:v>
                </c:pt>
                <c:pt idx="16">
                  <c:v>0.1448457763807415</c:v>
                </c:pt>
                <c:pt idx="17">
                  <c:v>0.16661230144589995</c:v>
                </c:pt>
                <c:pt idx="18">
                  <c:v>0.18413507015166178</c:v>
                </c:pt>
                <c:pt idx="19">
                  <c:v>0.195521346987728</c:v>
                </c:pt>
                <c:pt idx="20">
                  <c:v>0.19947114020071635</c:v>
                </c:pt>
                <c:pt idx="21">
                  <c:v>0.19552134698772791</c:v>
                </c:pt>
                <c:pt idx="22">
                  <c:v>0.18413507015166158</c:v>
                </c:pt>
                <c:pt idx="23">
                  <c:v>0.1666123014458997</c:v>
                </c:pt>
                <c:pt idx="24">
                  <c:v>0.14484577638074117</c:v>
                </c:pt>
                <c:pt idx="25">
                  <c:v>0.12098536225957146</c:v>
                </c:pt>
                <c:pt idx="26">
                  <c:v>9.7093027491606351E-2</c:v>
                </c:pt>
                <c:pt idx="27">
                  <c:v>7.48637328178723E-2</c:v>
                </c:pt>
                <c:pt idx="28">
                  <c:v>5.5460417339727661E-2</c:v>
                </c:pt>
                <c:pt idx="29">
                  <c:v>3.9475079150447033E-2</c:v>
                </c:pt>
                <c:pt idx="30">
                  <c:v>2.6995483256593931E-2</c:v>
                </c:pt>
                <c:pt idx="31">
                  <c:v>1.7737296423115681E-2</c:v>
                </c:pt>
                <c:pt idx="32">
                  <c:v>1.1197265147421391E-2</c:v>
                </c:pt>
                <c:pt idx="33">
                  <c:v>6.791484616842783E-3</c:v>
                </c:pt>
                <c:pt idx="34">
                  <c:v>3.9577257914899539E-3</c:v>
                </c:pt>
                <c:pt idx="35">
                  <c:v>2.2159242059689921E-3</c:v>
                </c:pt>
                <c:pt idx="36">
                  <c:v>1.1920441007324107E-3</c:v>
                </c:pt>
                <c:pt idx="37">
                  <c:v>6.1610958423650498E-4</c:v>
                </c:pt>
                <c:pt idx="38">
                  <c:v>3.059509650568827E-4</c:v>
                </c:pt>
                <c:pt idx="39">
                  <c:v>1.459734628957287E-4</c:v>
                </c:pt>
                <c:pt idx="40">
                  <c:v>6.6915112882441735E-5</c:v>
                </c:pt>
              </c:numCache>
            </c:numRef>
          </c:val>
        </c:ser>
        <c:dLbls>
          <c:showLegendKey val="0"/>
          <c:showVal val="0"/>
          <c:showCatName val="0"/>
          <c:showSerName val="0"/>
          <c:showPercent val="0"/>
          <c:showBubbleSize val="0"/>
        </c:dLbls>
        <c:axId val="191711040"/>
        <c:axId val="193189440"/>
      </c:areaChart>
      <c:catAx>
        <c:axId val="191711040"/>
        <c:scaling>
          <c:orientation val="minMax"/>
        </c:scaling>
        <c:delete val="0"/>
        <c:axPos val="b"/>
        <c:numFmt formatCode="#,##0.0" sourceLinked="0"/>
        <c:majorTickMark val="out"/>
        <c:minorTickMark val="none"/>
        <c:tickLblPos val="nextTo"/>
        <c:spPr>
          <a:ln w="28575">
            <a:solidFill>
              <a:schemeClr val="tx1"/>
            </a:solidFill>
            <a:prstDash val="solid"/>
          </a:ln>
        </c:spPr>
        <c:txPr>
          <a:bodyPr rot="0" vert="horz"/>
          <a:lstStyle/>
          <a:p>
            <a:pPr>
              <a:defRPr/>
            </a:pPr>
            <a:endParaRPr lang="en-US"/>
          </a:p>
        </c:txPr>
        <c:crossAx val="193189440"/>
        <c:crosses val="autoZero"/>
        <c:auto val="1"/>
        <c:lblAlgn val="ctr"/>
        <c:lblOffset val="0"/>
        <c:tickLblSkip val="4"/>
        <c:tickMarkSkip val="2"/>
        <c:noMultiLvlLbl val="0"/>
      </c:catAx>
      <c:valAx>
        <c:axId val="193189440"/>
        <c:scaling>
          <c:orientation val="minMax"/>
        </c:scaling>
        <c:delete val="0"/>
        <c:axPos val="l"/>
        <c:title>
          <c:tx>
            <c:rich>
              <a:bodyPr/>
              <a:lstStyle/>
              <a:p>
                <a:pPr>
                  <a:defRPr/>
                </a:pPr>
                <a:r>
                  <a:rPr lang="en-US"/>
                  <a:t>Probability Density</a:t>
                </a:r>
              </a:p>
            </c:rich>
          </c:tx>
          <c:layout>
            <c:manualLayout>
              <c:xMode val="edge"/>
              <c:yMode val="edge"/>
              <c:x val="5.6150967240206119E-4"/>
              <c:y val="0.23823916884071991"/>
            </c:manualLayout>
          </c:layout>
          <c:overlay val="0"/>
          <c:spPr>
            <a:noFill/>
            <a:ln w="25400">
              <a:noFill/>
            </a:ln>
          </c:spPr>
        </c:title>
        <c:numFmt formatCode="#,##0.00" sourceLinked="0"/>
        <c:majorTickMark val="out"/>
        <c:minorTickMark val="none"/>
        <c:tickLblPos val="nextTo"/>
        <c:spPr>
          <a:ln w="28575">
            <a:solidFill>
              <a:schemeClr val="tx1"/>
            </a:solidFill>
            <a:prstDash val="solid"/>
          </a:ln>
        </c:spPr>
        <c:txPr>
          <a:bodyPr rot="0" vert="horz"/>
          <a:lstStyle/>
          <a:p>
            <a:pPr>
              <a:defRPr/>
            </a:pPr>
            <a:endParaRPr lang="en-US"/>
          </a:p>
        </c:txPr>
        <c:crossAx val="191711040"/>
        <c:crosses val="autoZero"/>
        <c:crossBetween val="midCat"/>
      </c:valAx>
      <c:spPr>
        <a:noFill/>
        <a:ln w="25400">
          <a:noFill/>
        </a:ln>
      </c:spPr>
    </c:plotArea>
    <c:plotVisOnly val="1"/>
    <c:dispBlanksAs val="gap"/>
    <c:showDLblsOverMax val="0"/>
  </c:chart>
  <c:spPr>
    <a:noFill/>
    <a:ln w="3175">
      <a:noFill/>
      <a:prstDash val="solid"/>
    </a:ln>
  </c:spPr>
  <c:txPr>
    <a:bodyPr/>
    <a:lstStyle/>
    <a:p>
      <a:pPr>
        <a:defRPr sz="2400" b="0" i="0" u="none" strike="noStrike" baseline="0">
          <a:solidFill>
            <a:schemeClr val="tx1"/>
          </a:solidFill>
          <a:latin typeface="Arial" panose="020B0604020202020204" pitchFamily="34" charset="0"/>
          <a:ea typeface="Verdana"/>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4289151356079"/>
          <c:y val="4.0368684383202104E-2"/>
          <c:w val="0.80994849081364817"/>
          <c:h val="0.86330667650918635"/>
        </c:manualLayout>
      </c:layout>
      <c:areaChart>
        <c:grouping val="standard"/>
        <c:varyColors val="0"/>
        <c:ser>
          <c:idx val="0"/>
          <c:order val="0"/>
          <c:spPr>
            <a:solidFill>
              <a:schemeClr val="accent6"/>
            </a:solidFill>
            <a:ln w="38100">
              <a:solidFill>
                <a:schemeClr val="accent6">
                  <a:lumMod val="50000"/>
                </a:schemeClr>
              </a:solidFill>
              <a:prstDash val="solid"/>
            </a:ln>
          </c:spPr>
          <c:cat>
            <c:numRef>
              <c:f>Normal!$C$18:$C$68</c:f>
              <c:numCache>
                <c:formatCode>General</c:formatCode>
                <c:ptCount val="51"/>
                <c:pt idx="0">
                  <c:v>2</c:v>
                </c:pt>
                <c:pt idx="1">
                  <c:v>2.4000000000000004</c:v>
                </c:pt>
                <c:pt idx="2">
                  <c:v>2.8000000000000007</c:v>
                </c:pt>
                <c:pt idx="3">
                  <c:v>3.2000000000000011</c:v>
                </c:pt>
                <c:pt idx="4">
                  <c:v>3.6000000000000014</c:v>
                </c:pt>
                <c:pt idx="5">
                  <c:v>4.0000000000000018</c:v>
                </c:pt>
                <c:pt idx="6">
                  <c:v>4.4000000000000021</c:v>
                </c:pt>
                <c:pt idx="7">
                  <c:v>4.8000000000000025</c:v>
                </c:pt>
                <c:pt idx="8">
                  <c:v>5.2000000000000028</c:v>
                </c:pt>
                <c:pt idx="9">
                  <c:v>5.6000000000000032</c:v>
                </c:pt>
                <c:pt idx="10">
                  <c:v>6.0000000000000036</c:v>
                </c:pt>
                <c:pt idx="11">
                  <c:v>6.400000000000003</c:v>
                </c:pt>
                <c:pt idx="12">
                  <c:v>6.8000000000000025</c:v>
                </c:pt>
                <c:pt idx="13">
                  <c:v>7.2000000000000028</c:v>
                </c:pt>
                <c:pt idx="14">
                  <c:v>7.6000000000000032</c:v>
                </c:pt>
                <c:pt idx="15">
                  <c:v>8.0000000000000036</c:v>
                </c:pt>
                <c:pt idx="16">
                  <c:v>8.4000000000000021</c:v>
                </c:pt>
                <c:pt idx="17">
                  <c:v>8.8000000000000025</c:v>
                </c:pt>
                <c:pt idx="18">
                  <c:v>9.2000000000000028</c:v>
                </c:pt>
                <c:pt idx="19">
                  <c:v>9.6000000000000032</c:v>
                </c:pt>
                <c:pt idx="20">
                  <c:v>10.000000000000002</c:v>
                </c:pt>
                <c:pt idx="21">
                  <c:v>10.400000000000002</c:v>
                </c:pt>
                <c:pt idx="22">
                  <c:v>10.800000000000002</c:v>
                </c:pt>
                <c:pt idx="23">
                  <c:v>11.200000000000003</c:v>
                </c:pt>
                <c:pt idx="24">
                  <c:v>11.600000000000003</c:v>
                </c:pt>
                <c:pt idx="25">
                  <c:v>12.000000000000004</c:v>
                </c:pt>
                <c:pt idx="26">
                  <c:v>12.400000000000002</c:v>
                </c:pt>
                <c:pt idx="27">
                  <c:v>12.800000000000002</c:v>
                </c:pt>
                <c:pt idx="28">
                  <c:v>13.200000000000003</c:v>
                </c:pt>
                <c:pt idx="29">
                  <c:v>13.600000000000001</c:v>
                </c:pt>
                <c:pt idx="30">
                  <c:v>14.000000000000004</c:v>
                </c:pt>
                <c:pt idx="31">
                  <c:v>14.400000000000002</c:v>
                </c:pt>
                <c:pt idx="32">
                  <c:v>14.800000000000004</c:v>
                </c:pt>
                <c:pt idx="33">
                  <c:v>15.200000000000003</c:v>
                </c:pt>
                <c:pt idx="34">
                  <c:v>15.600000000000005</c:v>
                </c:pt>
                <c:pt idx="35">
                  <c:v>16.000000000000004</c:v>
                </c:pt>
                <c:pt idx="36">
                  <c:v>16.400000000000006</c:v>
                </c:pt>
                <c:pt idx="37">
                  <c:v>16.800000000000004</c:v>
                </c:pt>
                <c:pt idx="38">
                  <c:v>17.200000000000006</c:v>
                </c:pt>
                <c:pt idx="39">
                  <c:v>17.600000000000005</c:v>
                </c:pt>
                <c:pt idx="40">
                  <c:v>18.000000000000007</c:v>
                </c:pt>
                <c:pt idx="41">
                  <c:v>18.400000000000002</c:v>
                </c:pt>
                <c:pt idx="42">
                  <c:v>18.800000000000004</c:v>
                </c:pt>
                <c:pt idx="43">
                  <c:v>19.200000000000003</c:v>
                </c:pt>
                <c:pt idx="44">
                  <c:v>19.600000000000005</c:v>
                </c:pt>
                <c:pt idx="45">
                  <c:v>20.000000000000004</c:v>
                </c:pt>
                <c:pt idx="46">
                  <c:v>20.400000000000006</c:v>
                </c:pt>
                <c:pt idx="47">
                  <c:v>20.800000000000004</c:v>
                </c:pt>
                <c:pt idx="48">
                  <c:v>21.200000000000006</c:v>
                </c:pt>
                <c:pt idx="49">
                  <c:v>21.600000000000005</c:v>
                </c:pt>
                <c:pt idx="50">
                  <c:v>22.000000000000007</c:v>
                </c:pt>
              </c:numCache>
            </c:numRef>
          </c:cat>
          <c:val>
            <c:numRef>
              <c:f>Normal!$D$18:$D$68</c:f>
              <c:numCache>
                <c:formatCode>General</c:formatCode>
                <c:ptCount val="51"/>
                <c:pt idx="0">
                  <c:v>6.6915112882442684E-5</c:v>
                </c:pt>
                <c:pt idx="1">
                  <c:v>1.4597346289573014E-4</c:v>
                </c:pt>
                <c:pt idx="2">
                  <c:v>3.0595096505688649E-4</c:v>
                </c:pt>
                <c:pt idx="3">
                  <c:v>6.1610958423651051E-4</c:v>
                </c:pt>
                <c:pt idx="4">
                  <c:v>1.1920441007324243E-3</c:v>
                </c:pt>
                <c:pt idx="5">
                  <c:v>2.2159242059690094E-3</c:v>
                </c:pt>
                <c:pt idx="6">
                  <c:v>3.9577257914899947E-3</c:v>
                </c:pt>
                <c:pt idx="7">
                  <c:v>6.7914846168428307E-3</c:v>
                </c:pt>
                <c:pt idx="8">
                  <c:v>1.1197265147421484E-2</c:v>
                </c:pt>
                <c:pt idx="9">
                  <c:v>1.7737296423115785E-2</c:v>
                </c:pt>
                <c:pt idx="10">
                  <c:v>2.6995483256594125E-2</c:v>
                </c:pt>
                <c:pt idx="11">
                  <c:v>3.9475079150447193E-2</c:v>
                </c:pt>
                <c:pt idx="12">
                  <c:v>5.5460417339727897E-2</c:v>
                </c:pt>
                <c:pt idx="13">
                  <c:v>7.4863732817872577E-2</c:v>
                </c:pt>
                <c:pt idx="14">
                  <c:v>9.7093027491606657E-2</c:v>
                </c:pt>
                <c:pt idx="15">
                  <c:v>0.1209853622595719</c:v>
                </c:pt>
                <c:pt idx="16">
                  <c:v>0.1448457763807415</c:v>
                </c:pt>
                <c:pt idx="17">
                  <c:v>0.16661230144589995</c:v>
                </c:pt>
                <c:pt idx="18">
                  <c:v>0.18413507015166178</c:v>
                </c:pt>
                <c:pt idx="19">
                  <c:v>0.195521346987728</c:v>
                </c:pt>
                <c:pt idx="20">
                  <c:v>0.19947114020071635</c:v>
                </c:pt>
                <c:pt idx="21">
                  <c:v>0.19552134698772791</c:v>
                </c:pt>
                <c:pt idx="22">
                  <c:v>0.18413507015166158</c:v>
                </c:pt>
                <c:pt idx="23">
                  <c:v>0.1666123014458997</c:v>
                </c:pt>
                <c:pt idx="24">
                  <c:v>0.14484577638074117</c:v>
                </c:pt>
                <c:pt idx="25">
                  <c:v>0.12098536225957146</c:v>
                </c:pt>
                <c:pt idx="26">
                  <c:v>9.7093027491606351E-2</c:v>
                </c:pt>
                <c:pt idx="27">
                  <c:v>7.48637328178723E-2</c:v>
                </c:pt>
                <c:pt idx="28">
                  <c:v>5.5460417339727661E-2</c:v>
                </c:pt>
                <c:pt idx="29">
                  <c:v>3.9475079150447033E-2</c:v>
                </c:pt>
                <c:pt idx="30">
                  <c:v>2.6995483256593931E-2</c:v>
                </c:pt>
                <c:pt idx="31">
                  <c:v>1.7737296423115681E-2</c:v>
                </c:pt>
                <c:pt idx="32">
                  <c:v>1.1197265147421391E-2</c:v>
                </c:pt>
                <c:pt idx="33">
                  <c:v>6.791484616842783E-3</c:v>
                </c:pt>
                <c:pt idx="34">
                  <c:v>3.9577257914899539E-3</c:v>
                </c:pt>
                <c:pt idx="35">
                  <c:v>2.2159242059689921E-3</c:v>
                </c:pt>
                <c:pt idx="36">
                  <c:v>1.1920441007324107E-3</c:v>
                </c:pt>
                <c:pt idx="37">
                  <c:v>6.1610958423650498E-4</c:v>
                </c:pt>
                <c:pt idx="38">
                  <c:v>3.059509650568827E-4</c:v>
                </c:pt>
                <c:pt idx="39">
                  <c:v>1.459734628957287E-4</c:v>
                </c:pt>
                <c:pt idx="40">
                  <c:v>6.6915112882441735E-5</c:v>
                </c:pt>
              </c:numCache>
            </c:numRef>
          </c:val>
        </c:ser>
        <c:ser>
          <c:idx val="2"/>
          <c:order val="1"/>
          <c:spPr>
            <a:solidFill>
              <a:schemeClr val="accent5">
                <a:alpha val="50000"/>
              </a:schemeClr>
            </a:solidFill>
            <a:ln w="38100">
              <a:solidFill>
                <a:schemeClr val="accent5">
                  <a:lumMod val="50000"/>
                </a:schemeClr>
              </a:solidFill>
            </a:ln>
          </c:spPr>
          <c:cat>
            <c:numRef>
              <c:f>Normal!$C$18:$C$68</c:f>
              <c:numCache>
                <c:formatCode>General</c:formatCode>
                <c:ptCount val="51"/>
                <c:pt idx="0">
                  <c:v>2</c:v>
                </c:pt>
                <c:pt idx="1">
                  <c:v>2.4000000000000004</c:v>
                </c:pt>
                <c:pt idx="2">
                  <c:v>2.8000000000000007</c:v>
                </c:pt>
                <c:pt idx="3">
                  <c:v>3.2000000000000011</c:v>
                </c:pt>
                <c:pt idx="4">
                  <c:v>3.6000000000000014</c:v>
                </c:pt>
                <c:pt idx="5">
                  <c:v>4.0000000000000018</c:v>
                </c:pt>
                <c:pt idx="6">
                  <c:v>4.4000000000000021</c:v>
                </c:pt>
                <c:pt idx="7">
                  <c:v>4.8000000000000025</c:v>
                </c:pt>
                <c:pt idx="8">
                  <c:v>5.2000000000000028</c:v>
                </c:pt>
                <c:pt idx="9">
                  <c:v>5.6000000000000032</c:v>
                </c:pt>
                <c:pt idx="10">
                  <c:v>6.0000000000000036</c:v>
                </c:pt>
                <c:pt idx="11">
                  <c:v>6.400000000000003</c:v>
                </c:pt>
                <c:pt idx="12">
                  <c:v>6.8000000000000025</c:v>
                </c:pt>
                <c:pt idx="13">
                  <c:v>7.2000000000000028</c:v>
                </c:pt>
                <c:pt idx="14">
                  <c:v>7.6000000000000032</c:v>
                </c:pt>
                <c:pt idx="15">
                  <c:v>8.0000000000000036</c:v>
                </c:pt>
                <c:pt idx="16">
                  <c:v>8.4000000000000021</c:v>
                </c:pt>
                <c:pt idx="17">
                  <c:v>8.8000000000000025</c:v>
                </c:pt>
                <c:pt idx="18">
                  <c:v>9.2000000000000028</c:v>
                </c:pt>
                <c:pt idx="19">
                  <c:v>9.6000000000000032</c:v>
                </c:pt>
                <c:pt idx="20">
                  <c:v>10.000000000000002</c:v>
                </c:pt>
                <c:pt idx="21">
                  <c:v>10.400000000000002</c:v>
                </c:pt>
                <c:pt idx="22">
                  <c:v>10.800000000000002</c:v>
                </c:pt>
                <c:pt idx="23">
                  <c:v>11.200000000000003</c:v>
                </c:pt>
                <c:pt idx="24">
                  <c:v>11.600000000000003</c:v>
                </c:pt>
                <c:pt idx="25">
                  <c:v>12.000000000000004</c:v>
                </c:pt>
                <c:pt idx="26">
                  <c:v>12.400000000000002</c:v>
                </c:pt>
                <c:pt idx="27">
                  <c:v>12.800000000000002</c:v>
                </c:pt>
                <c:pt idx="28">
                  <c:v>13.200000000000003</c:v>
                </c:pt>
                <c:pt idx="29">
                  <c:v>13.600000000000001</c:v>
                </c:pt>
                <c:pt idx="30">
                  <c:v>14.000000000000004</c:v>
                </c:pt>
                <c:pt idx="31">
                  <c:v>14.400000000000002</c:v>
                </c:pt>
                <c:pt idx="32">
                  <c:v>14.800000000000004</c:v>
                </c:pt>
                <c:pt idx="33">
                  <c:v>15.200000000000003</c:v>
                </c:pt>
                <c:pt idx="34">
                  <c:v>15.600000000000005</c:v>
                </c:pt>
                <c:pt idx="35">
                  <c:v>16.000000000000004</c:v>
                </c:pt>
                <c:pt idx="36">
                  <c:v>16.400000000000006</c:v>
                </c:pt>
                <c:pt idx="37">
                  <c:v>16.800000000000004</c:v>
                </c:pt>
                <c:pt idx="38">
                  <c:v>17.200000000000006</c:v>
                </c:pt>
                <c:pt idx="39">
                  <c:v>17.600000000000005</c:v>
                </c:pt>
                <c:pt idx="40">
                  <c:v>18.000000000000007</c:v>
                </c:pt>
                <c:pt idx="41">
                  <c:v>18.400000000000002</c:v>
                </c:pt>
                <c:pt idx="42">
                  <c:v>18.800000000000004</c:v>
                </c:pt>
                <c:pt idx="43">
                  <c:v>19.200000000000003</c:v>
                </c:pt>
                <c:pt idx="44">
                  <c:v>19.600000000000005</c:v>
                </c:pt>
                <c:pt idx="45">
                  <c:v>20.000000000000004</c:v>
                </c:pt>
                <c:pt idx="46">
                  <c:v>20.400000000000006</c:v>
                </c:pt>
                <c:pt idx="47">
                  <c:v>20.800000000000004</c:v>
                </c:pt>
                <c:pt idx="48">
                  <c:v>21.200000000000006</c:v>
                </c:pt>
                <c:pt idx="49">
                  <c:v>21.600000000000005</c:v>
                </c:pt>
                <c:pt idx="50">
                  <c:v>22.000000000000007</c:v>
                </c:pt>
              </c:numCache>
            </c:numRef>
          </c:cat>
          <c:val>
            <c:numRef>
              <c:f>Normal!$F$18:$F$68</c:f>
              <c:numCache>
                <c:formatCode>General</c:formatCode>
                <c:ptCount val="51"/>
                <c:pt idx="10">
                  <c:v>6.6915112882442684E-5</c:v>
                </c:pt>
                <c:pt idx="11">
                  <c:v>1.4597346289573014E-4</c:v>
                </c:pt>
                <c:pt idx="12">
                  <c:v>3.0595096505688649E-4</c:v>
                </c:pt>
                <c:pt idx="13">
                  <c:v>6.1610958423651051E-4</c:v>
                </c:pt>
                <c:pt idx="14">
                  <c:v>1.1920441007324243E-3</c:v>
                </c:pt>
                <c:pt idx="15">
                  <c:v>2.2159242059690094E-3</c:v>
                </c:pt>
                <c:pt idx="16">
                  <c:v>3.9577257914899947E-3</c:v>
                </c:pt>
                <c:pt idx="17">
                  <c:v>6.7914846168428307E-3</c:v>
                </c:pt>
                <c:pt idx="18">
                  <c:v>1.1197265147421484E-2</c:v>
                </c:pt>
                <c:pt idx="19">
                  <c:v>1.7737296423115785E-2</c:v>
                </c:pt>
                <c:pt idx="20">
                  <c:v>2.6995483256594125E-2</c:v>
                </c:pt>
                <c:pt idx="21">
                  <c:v>3.9475079150447151E-2</c:v>
                </c:pt>
                <c:pt idx="22">
                  <c:v>5.5460417339727897E-2</c:v>
                </c:pt>
                <c:pt idx="23">
                  <c:v>7.4863732817872577E-2</c:v>
                </c:pt>
                <c:pt idx="24">
                  <c:v>9.7093027491606657E-2</c:v>
                </c:pt>
                <c:pt idx="25">
                  <c:v>0.1209853622595719</c:v>
                </c:pt>
                <c:pt idx="26">
                  <c:v>0.1448457763807415</c:v>
                </c:pt>
                <c:pt idx="27">
                  <c:v>0.16661230144589995</c:v>
                </c:pt>
                <c:pt idx="28">
                  <c:v>0.18413507015166178</c:v>
                </c:pt>
                <c:pt idx="29">
                  <c:v>0.195521346987728</c:v>
                </c:pt>
                <c:pt idx="30">
                  <c:v>0.19947114020071635</c:v>
                </c:pt>
                <c:pt idx="31">
                  <c:v>0.19552134698772791</c:v>
                </c:pt>
                <c:pt idx="32">
                  <c:v>0.18413507015166158</c:v>
                </c:pt>
                <c:pt idx="33">
                  <c:v>0.1666123014458997</c:v>
                </c:pt>
                <c:pt idx="34">
                  <c:v>0.14484577638074117</c:v>
                </c:pt>
                <c:pt idx="35">
                  <c:v>0.12098536225957146</c:v>
                </c:pt>
                <c:pt idx="36">
                  <c:v>9.7093027491606351E-2</c:v>
                </c:pt>
                <c:pt idx="37">
                  <c:v>7.4863732817872203E-2</c:v>
                </c:pt>
                <c:pt idx="38">
                  <c:v>5.5460417339727661E-2</c:v>
                </c:pt>
                <c:pt idx="39">
                  <c:v>3.9475079150447033E-2</c:v>
                </c:pt>
                <c:pt idx="40">
                  <c:v>2.6995483256593931E-2</c:v>
                </c:pt>
                <c:pt idx="41">
                  <c:v>1.7737296423115681E-2</c:v>
                </c:pt>
                <c:pt idx="42">
                  <c:v>1.1197265147421391E-2</c:v>
                </c:pt>
                <c:pt idx="43">
                  <c:v>6.791484616842783E-3</c:v>
                </c:pt>
                <c:pt idx="44">
                  <c:v>3.9577257914899539E-3</c:v>
                </c:pt>
                <c:pt idx="45">
                  <c:v>2.2159242059689921E-3</c:v>
                </c:pt>
                <c:pt idx="46">
                  <c:v>1.1920441007324107E-3</c:v>
                </c:pt>
                <c:pt idx="47">
                  <c:v>6.1610958423650498E-4</c:v>
                </c:pt>
                <c:pt idx="48">
                  <c:v>3.059509650568827E-4</c:v>
                </c:pt>
                <c:pt idx="49">
                  <c:v>1.459734628957287E-4</c:v>
                </c:pt>
                <c:pt idx="50">
                  <c:v>6.6915112882441735E-5</c:v>
                </c:pt>
              </c:numCache>
            </c:numRef>
          </c:val>
        </c:ser>
        <c:dLbls>
          <c:showLegendKey val="0"/>
          <c:showVal val="0"/>
          <c:showCatName val="0"/>
          <c:showSerName val="0"/>
          <c:showPercent val="0"/>
          <c:showBubbleSize val="0"/>
        </c:dLbls>
        <c:axId val="193192800"/>
        <c:axId val="193193360"/>
      </c:areaChart>
      <c:catAx>
        <c:axId val="193192800"/>
        <c:scaling>
          <c:orientation val="minMax"/>
        </c:scaling>
        <c:delete val="0"/>
        <c:axPos val="b"/>
        <c:numFmt formatCode="#,##0.0" sourceLinked="0"/>
        <c:majorTickMark val="out"/>
        <c:minorTickMark val="none"/>
        <c:tickLblPos val="nextTo"/>
        <c:spPr>
          <a:ln w="28575">
            <a:solidFill>
              <a:schemeClr val="tx1"/>
            </a:solidFill>
            <a:prstDash val="solid"/>
          </a:ln>
        </c:spPr>
        <c:txPr>
          <a:bodyPr rot="0" vert="horz"/>
          <a:lstStyle/>
          <a:p>
            <a:pPr>
              <a:defRPr sz="2000"/>
            </a:pPr>
            <a:endParaRPr lang="en-US"/>
          </a:p>
        </c:txPr>
        <c:crossAx val="193193360"/>
        <c:crosses val="autoZero"/>
        <c:auto val="1"/>
        <c:lblAlgn val="ctr"/>
        <c:lblOffset val="100"/>
        <c:tickLblSkip val="4"/>
        <c:tickMarkSkip val="2"/>
        <c:noMultiLvlLbl val="0"/>
      </c:catAx>
      <c:valAx>
        <c:axId val="193193360"/>
        <c:scaling>
          <c:orientation val="minMax"/>
        </c:scaling>
        <c:delete val="0"/>
        <c:axPos val="l"/>
        <c:title>
          <c:tx>
            <c:rich>
              <a:bodyPr/>
              <a:lstStyle/>
              <a:p>
                <a:pPr>
                  <a:defRPr/>
                </a:pPr>
                <a:r>
                  <a:rPr lang="en-US"/>
                  <a:t>Probability Density</a:t>
                </a:r>
              </a:p>
            </c:rich>
          </c:tx>
          <c:layout>
            <c:manualLayout>
              <c:xMode val="edge"/>
              <c:yMode val="edge"/>
              <c:x val="3.0307305336832887E-3"/>
              <c:y val="0.25000840715223099"/>
            </c:manualLayout>
          </c:layout>
          <c:overlay val="0"/>
          <c:spPr>
            <a:noFill/>
            <a:ln w="25400">
              <a:noFill/>
            </a:ln>
          </c:spPr>
        </c:title>
        <c:numFmt formatCode="#,##0.00" sourceLinked="0"/>
        <c:majorTickMark val="out"/>
        <c:minorTickMark val="none"/>
        <c:tickLblPos val="nextTo"/>
        <c:spPr>
          <a:ln w="28575">
            <a:solidFill>
              <a:schemeClr val="tx1"/>
            </a:solidFill>
            <a:prstDash val="solid"/>
          </a:ln>
        </c:spPr>
        <c:txPr>
          <a:bodyPr rot="0" vert="horz"/>
          <a:lstStyle/>
          <a:p>
            <a:pPr>
              <a:defRPr/>
            </a:pPr>
            <a:endParaRPr lang="en-US"/>
          </a:p>
        </c:txPr>
        <c:crossAx val="193192800"/>
        <c:crosses val="autoZero"/>
        <c:crossBetween val="midCat"/>
      </c:valAx>
      <c:spPr>
        <a:noFill/>
        <a:ln w="25400">
          <a:noFill/>
        </a:ln>
      </c:spPr>
    </c:plotArea>
    <c:plotVisOnly val="1"/>
    <c:dispBlanksAs val="gap"/>
    <c:showDLblsOverMax val="0"/>
  </c:chart>
  <c:spPr>
    <a:noFill/>
    <a:ln w="3175">
      <a:noFill/>
      <a:prstDash val="solid"/>
    </a:ln>
  </c:spPr>
  <c:txPr>
    <a:bodyPr/>
    <a:lstStyle/>
    <a:p>
      <a:pPr>
        <a:defRPr sz="2400" b="0" i="0" u="none" strike="noStrike" baseline="0">
          <a:solidFill>
            <a:schemeClr val="tx1"/>
          </a:solidFill>
          <a:latin typeface="Arial" panose="020B0604020202020204" pitchFamily="34" charset="0"/>
          <a:ea typeface="Verdana"/>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390687275201"/>
          <c:y val="4.5956979986876645E-2"/>
          <c:w val="0.84340782055020902"/>
          <c:h val="0.7825304751809618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5"/>
            <c:spPr>
              <a:solidFill>
                <a:schemeClr val="accent1"/>
              </a:solidFill>
              <a:ln w="9525">
                <a:solidFill>
                  <a:schemeClr val="accent1"/>
                </a:solidFill>
              </a:ln>
              <a:effectLst/>
              <a:scene3d>
                <a:camera prst="orthographicFront"/>
                <a:lightRig rig="contrasting" dir="t">
                  <a:rot lat="0" lon="0" rev="7800000"/>
                </a:lightRig>
              </a:scene3d>
              <a:sp3d>
                <a:bevelT w="139700" h="139700"/>
              </a:sp3d>
            </c:spPr>
          </c:marker>
          <c:xVal>
            <c:numRef>
              <c:f>Sheet1!$A$2:$A$8</c:f>
              <c:numCache>
                <c:formatCode>General</c:formatCode>
                <c:ptCount val="7"/>
                <c:pt idx="0">
                  <c:v>1</c:v>
                </c:pt>
                <c:pt idx="1">
                  <c:v>2</c:v>
                </c:pt>
                <c:pt idx="2">
                  <c:v>3</c:v>
                </c:pt>
                <c:pt idx="3">
                  <c:v>4</c:v>
                </c:pt>
                <c:pt idx="4">
                  <c:v>5</c:v>
                </c:pt>
                <c:pt idx="5">
                  <c:v>6</c:v>
                </c:pt>
                <c:pt idx="6">
                  <c:v>7</c:v>
                </c:pt>
              </c:numCache>
            </c:numRef>
          </c:xVal>
          <c:yVal>
            <c:numRef>
              <c:f>Sheet1!$B$2:$B$8</c:f>
              <c:numCache>
                <c:formatCode>General</c:formatCode>
                <c:ptCount val="7"/>
                <c:pt idx="0">
                  <c:v>2</c:v>
                </c:pt>
                <c:pt idx="1">
                  <c:v>4</c:v>
                </c:pt>
                <c:pt idx="2">
                  <c:v>6</c:v>
                </c:pt>
                <c:pt idx="3">
                  <c:v>8</c:v>
                </c:pt>
                <c:pt idx="4">
                  <c:v>10</c:v>
                </c:pt>
                <c:pt idx="5">
                  <c:v>12</c:v>
                </c:pt>
                <c:pt idx="6">
                  <c:v>14</c:v>
                </c:pt>
              </c:numCache>
            </c:numRef>
          </c:yVal>
          <c:smooth val="0"/>
        </c:ser>
        <c:dLbls>
          <c:showLegendKey val="0"/>
          <c:showVal val="0"/>
          <c:showCatName val="0"/>
          <c:showSerName val="0"/>
          <c:showPercent val="0"/>
          <c:showBubbleSize val="0"/>
        </c:dLbls>
        <c:axId val="326126768"/>
        <c:axId val="326094288"/>
      </c:scatterChart>
      <c:valAx>
        <c:axId val="326126768"/>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X Values</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26094288"/>
        <c:crosses val="autoZero"/>
        <c:crossBetween val="midCat"/>
      </c:valAx>
      <c:valAx>
        <c:axId val="326094288"/>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Y Values</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26126768"/>
        <c:crosses val="autoZero"/>
        <c:crossBetween val="midCat"/>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3724117818606"/>
          <c:y val="4.5956979986876645E-2"/>
          <c:w val="0.8326053514144065"/>
          <c:h val="0.7825304751809618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5"/>
            <c:spPr>
              <a:solidFill>
                <a:schemeClr val="accent1"/>
              </a:solidFill>
              <a:ln w="9525">
                <a:solidFill>
                  <a:schemeClr val="accent1"/>
                </a:solidFill>
              </a:ln>
              <a:effectLst/>
              <a:scene3d>
                <a:camera prst="orthographicFront"/>
                <a:lightRig rig="contrasting" dir="t">
                  <a:rot lat="0" lon="0" rev="7800000"/>
                </a:lightRig>
              </a:scene3d>
              <a:sp3d>
                <a:bevelT w="139700" h="139700"/>
              </a:sp3d>
            </c:spPr>
          </c:marker>
          <c:trendline>
            <c:spPr>
              <a:ln w="50800" cap="rnd">
                <a:solidFill>
                  <a:schemeClr val="accent1"/>
                </a:solidFill>
                <a:prstDash val="solid"/>
              </a:ln>
              <a:effectLst/>
            </c:spPr>
            <c:trendlineType val="linear"/>
            <c:dispRSqr val="1"/>
            <c:dispEq val="0"/>
            <c:trendlineLbl>
              <c:layout>
                <c:manualLayout>
                  <c:x val="-0.16384198502964908"/>
                  <c:y val="-0.12780870297017505"/>
                </c:manualLayout>
              </c:layout>
              <c:numFmt formatCode="General" sourceLinked="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Sheet1!$A$2:$A$8</c:f>
              <c:numCache>
                <c:formatCode>0</c:formatCode>
                <c:ptCount val="7"/>
                <c:pt idx="0">
                  <c:v>10.902444658809241</c:v>
                </c:pt>
                <c:pt idx="1">
                  <c:v>5.335621679419404</c:v>
                </c:pt>
                <c:pt idx="2">
                  <c:v>10.500083736107811</c:v>
                </c:pt>
                <c:pt idx="3">
                  <c:v>2.8587239611643418</c:v>
                </c:pt>
                <c:pt idx="4">
                  <c:v>12.778666708706533</c:v>
                </c:pt>
                <c:pt idx="5">
                  <c:v>6.5537706803624598</c:v>
                </c:pt>
                <c:pt idx="6">
                  <c:v>7.9123164164285056</c:v>
                </c:pt>
              </c:numCache>
            </c:numRef>
          </c:xVal>
          <c:yVal>
            <c:numRef>
              <c:f>Sheet1!$B$2:$B$8</c:f>
              <c:numCache>
                <c:formatCode>0</c:formatCode>
                <c:ptCount val="7"/>
                <c:pt idx="0">
                  <c:v>2.6772701525289513</c:v>
                </c:pt>
                <c:pt idx="1">
                  <c:v>13.847366363745381</c:v>
                </c:pt>
                <c:pt idx="2">
                  <c:v>6.3729671330371183</c:v>
                </c:pt>
                <c:pt idx="3">
                  <c:v>5.9906961662681777</c:v>
                </c:pt>
                <c:pt idx="4">
                  <c:v>9.0279103464905326</c:v>
                </c:pt>
                <c:pt idx="5">
                  <c:v>6.7418474403321476</c:v>
                </c:pt>
                <c:pt idx="6">
                  <c:v>13.808256076405206</c:v>
                </c:pt>
              </c:numCache>
            </c:numRef>
          </c:yVal>
          <c:smooth val="0"/>
        </c:ser>
        <c:dLbls>
          <c:showLegendKey val="0"/>
          <c:showVal val="0"/>
          <c:showCatName val="0"/>
          <c:showSerName val="0"/>
          <c:showPercent val="0"/>
          <c:showBubbleSize val="0"/>
        </c:dLbls>
        <c:axId val="326129008"/>
        <c:axId val="326130128"/>
      </c:scatterChart>
      <c:valAx>
        <c:axId val="326129008"/>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X Values</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26130128"/>
        <c:crosses val="autoZero"/>
        <c:crossBetween val="midCat"/>
      </c:valAx>
      <c:valAx>
        <c:axId val="326130128"/>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Y Values</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26129008"/>
        <c:crosses val="autoZero"/>
        <c:crossBetween val="midCat"/>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6957272232862"/>
          <c:y val="3.7016299858725239E-2"/>
          <c:w val="0.83618855075547993"/>
          <c:h val="0.75633325131233609"/>
        </c:manualLayout>
      </c:layout>
      <c:scatterChart>
        <c:scatterStyle val="lineMarker"/>
        <c:varyColors val="0"/>
        <c:ser>
          <c:idx val="0"/>
          <c:order val="0"/>
          <c:tx>
            <c:strRef>
              <c:f>'UFO Sightings'!$AA$1</c:f>
              <c:strCache>
                <c:ptCount val="1"/>
                <c:pt idx="0">
                  <c:v>Sightings/100000</c:v>
                </c:pt>
              </c:strCache>
            </c:strRef>
          </c:tx>
          <c:spPr>
            <a:ln w="25400" cap="rnd">
              <a:noFill/>
              <a:round/>
            </a:ln>
            <a:effectLst>
              <a:outerShdw blurRad="50800" dist="38100" dir="2700000" algn="tl" rotWithShape="0">
                <a:prstClr val="black">
                  <a:alpha val="40000"/>
                </a:prstClr>
              </a:outerShdw>
            </a:effectLst>
          </c:spPr>
          <c:marker>
            <c:symbol val="picture"/>
            <c:spPr>
              <a:blipFill>
                <a:blip xmlns:r="http://schemas.openxmlformats.org/officeDocument/2006/relationships" r:embed="rId1"/>
                <a:stretch>
                  <a:fillRect/>
                </a:stretch>
              </a:blipFill>
              <a:ln w="9525">
                <a:noFill/>
              </a:ln>
              <a:effectLst>
                <a:outerShdw blurRad="50800" dist="38100" dir="2700000" algn="tl" rotWithShape="0">
                  <a:prstClr val="black">
                    <a:alpha val="40000"/>
                  </a:prstClr>
                </a:outerShdw>
              </a:effectLst>
            </c:spPr>
          </c:marker>
          <c:dLbls>
            <c:dLbl>
              <c:idx val="0"/>
              <c:tx>
                <c:rich>
                  <a:bodyPr/>
                  <a:lstStyle/>
                  <a:p>
                    <a:fld id="{E6C34402-D0E9-487C-A663-BF7A0552CA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EBBA7A0-6482-439B-AB30-407075F59A2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80855A03-1330-45DD-981B-794C1969EC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70E3937E-6351-4189-BA80-5D26E2FDACC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93262898-D200-4C50-A61A-A9BF2CB43D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48394F46-03F2-4B04-96B2-7E66500590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E94A8D98-DCD3-4DD1-AD53-82876AFCD7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48695A71-25C4-45E3-90F0-A991DFA9A7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586F6ABF-6D41-4DC0-B193-225BB5A6CD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E47AA284-4589-435F-8199-27ED5AB3E4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0"/>
              <c:tx>
                <c:rich>
                  <a:bodyPr/>
                  <a:lstStyle/>
                  <a:p>
                    <a:fld id="{83EC9ECC-51F2-4FCF-B1AF-DB22DEE6743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1"/>
              <c:tx>
                <c:rich>
                  <a:bodyPr/>
                  <a:lstStyle/>
                  <a:p>
                    <a:fld id="{AA28C929-6286-4E4A-B2C6-1E8C4350F9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2"/>
              <c:tx>
                <c:rich>
                  <a:bodyPr/>
                  <a:lstStyle/>
                  <a:p>
                    <a:fld id="{09B3B30D-7BE5-43FE-87EF-68247D523B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3"/>
              <c:tx>
                <c:rich>
                  <a:bodyPr/>
                  <a:lstStyle/>
                  <a:p>
                    <a:fld id="{6B11E097-C65E-4561-AE88-F8868F85AA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4"/>
              <c:tx>
                <c:rich>
                  <a:bodyPr/>
                  <a:lstStyle/>
                  <a:p>
                    <a:fld id="{958AA5D2-5DE1-4809-BCBB-D16D954E64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5"/>
              <c:tx>
                <c:rich>
                  <a:bodyPr/>
                  <a:lstStyle/>
                  <a:p>
                    <a:fld id="{B90075A9-8665-4785-8B9B-5984A0545A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6"/>
              <c:tx>
                <c:rich>
                  <a:bodyPr/>
                  <a:lstStyle/>
                  <a:p>
                    <a:fld id="{EA781F98-2B24-4DB5-B563-C1623A3D52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7"/>
              <c:tx>
                <c:rich>
                  <a:bodyPr/>
                  <a:lstStyle/>
                  <a:p>
                    <a:fld id="{DE9FD3A6-2047-45C0-8B4A-DC65E7B6FD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8"/>
              <c:tx>
                <c:rich>
                  <a:bodyPr/>
                  <a:lstStyle/>
                  <a:p>
                    <a:fld id="{DD35B064-BD6C-4C14-A002-6B79392181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9"/>
              <c:tx>
                <c:rich>
                  <a:bodyPr/>
                  <a:lstStyle/>
                  <a:p>
                    <a:fld id="{B3E52FB0-EBDE-4A25-B345-D5C3827027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0"/>
              <c:tx>
                <c:rich>
                  <a:bodyPr/>
                  <a:lstStyle/>
                  <a:p>
                    <a:fld id="{F1B32530-70B8-4460-B9F7-43A82264AC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1"/>
              <c:tx>
                <c:rich>
                  <a:bodyPr/>
                  <a:lstStyle/>
                  <a:p>
                    <a:fld id="{79B77992-0301-47BE-9DDE-E93809D7B9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2"/>
              <c:tx>
                <c:rich>
                  <a:bodyPr/>
                  <a:lstStyle/>
                  <a:p>
                    <a:fld id="{F14CFEC9-27C6-46D8-A2D8-2B4F7B6636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3"/>
              <c:tx>
                <c:rich>
                  <a:bodyPr/>
                  <a:lstStyle/>
                  <a:p>
                    <a:fld id="{F87D01C0-CBC5-4A74-B4EA-A778945158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4"/>
              <c:tx>
                <c:rich>
                  <a:bodyPr/>
                  <a:lstStyle/>
                  <a:p>
                    <a:fld id="{A729C21B-15CC-4DA1-B805-17C724E1E6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5"/>
              <c:tx>
                <c:rich>
                  <a:bodyPr/>
                  <a:lstStyle/>
                  <a:p>
                    <a:fld id="{D56610A5-ABE4-4FF8-8E0C-8FF5E33FE5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6"/>
              <c:tx>
                <c:rich>
                  <a:bodyPr/>
                  <a:lstStyle/>
                  <a:p>
                    <a:fld id="{4BC70EF1-0278-48E8-B3C1-120774269A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7"/>
              <c:tx>
                <c:rich>
                  <a:bodyPr/>
                  <a:lstStyle/>
                  <a:p>
                    <a:fld id="{49A6E31B-6F6D-4990-8BA1-CCA61ADBB6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8"/>
              <c:tx>
                <c:rich>
                  <a:bodyPr/>
                  <a:lstStyle/>
                  <a:p>
                    <a:fld id="{3521CB97-4E38-4451-9B5F-A5CE1C5ED53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9"/>
              <c:tx>
                <c:rich>
                  <a:bodyPr/>
                  <a:lstStyle/>
                  <a:p>
                    <a:fld id="{85C33C10-92FC-4D49-8D50-64B1979DF1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0"/>
              <c:tx>
                <c:rich>
                  <a:bodyPr/>
                  <a:lstStyle/>
                  <a:p>
                    <a:fld id="{8C3CD03B-E976-4E59-A973-61D9DF3859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1"/>
              <c:tx>
                <c:rich>
                  <a:bodyPr/>
                  <a:lstStyle/>
                  <a:p>
                    <a:fld id="{056D24D3-2792-4C4A-B8D4-DBBDA00E2A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2"/>
              <c:tx>
                <c:rich>
                  <a:bodyPr/>
                  <a:lstStyle/>
                  <a:p>
                    <a:fld id="{026A891B-6680-48BB-A2B4-2AB8D493D9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3"/>
              <c:tx>
                <c:rich>
                  <a:bodyPr/>
                  <a:lstStyle/>
                  <a:p>
                    <a:fld id="{2E05F83D-C65E-43C7-A7AA-D8072DAF16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4"/>
              <c:tx>
                <c:rich>
                  <a:bodyPr/>
                  <a:lstStyle/>
                  <a:p>
                    <a:fld id="{987BC25A-6D6E-4A79-B251-610B86E107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5"/>
              <c:tx>
                <c:rich>
                  <a:bodyPr/>
                  <a:lstStyle/>
                  <a:p>
                    <a:fld id="{F94F30FF-4448-4046-BA28-A0E128EE2E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6"/>
              <c:tx>
                <c:rich>
                  <a:bodyPr/>
                  <a:lstStyle/>
                  <a:p>
                    <a:fld id="{FD5D9698-D27E-49B3-88EB-5D21E76539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7"/>
              <c:tx>
                <c:rich>
                  <a:bodyPr/>
                  <a:lstStyle/>
                  <a:p>
                    <a:fld id="{C8286303-2123-440F-AF6D-CA189D6963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8"/>
              <c:tx>
                <c:rich>
                  <a:bodyPr/>
                  <a:lstStyle/>
                  <a:p>
                    <a:fld id="{8FE6DA7C-228C-42FD-ADCE-0C883737A5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9"/>
              <c:tx>
                <c:rich>
                  <a:bodyPr/>
                  <a:lstStyle/>
                  <a:p>
                    <a:fld id="{EE33C70B-5ECC-4CFC-AF60-4B42A59698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0"/>
              <c:tx>
                <c:rich>
                  <a:bodyPr/>
                  <a:lstStyle/>
                  <a:p>
                    <a:fld id="{A061C212-53AF-4851-9763-378C259092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1"/>
              <c:tx>
                <c:rich>
                  <a:bodyPr/>
                  <a:lstStyle/>
                  <a:p>
                    <a:fld id="{3E098118-F670-4B81-93C0-C7789B6F24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2"/>
              <c:tx>
                <c:rich>
                  <a:bodyPr/>
                  <a:lstStyle/>
                  <a:p>
                    <a:fld id="{9434DF4C-5E94-4740-B607-AC242B9C7C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3"/>
              <c:tx>
                <c:rich>
                  <a:bodyPr/>
                  <a:lstStyle/>
                  <a:p>
                    <a:fld id="{B0C52978-6C69-465F-A2D8-A4928D76F2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4"/>
              <c:tx>
                <c:rich>
                  <a:bodyPr/>
                  <a:lstStyle/>
                  <a:p>
                    <a:fld id="{B675DD41-1516-4149-94D5-67B2D80FCDB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5"/>
              <c:tx>
                <c:rich>
                  <a:bodyPr/>
                  <a:lstStyle/>
                  <a:p>
                    <a:fld id="{D8DF0653-DDBE-4314-8C17-EA23F46384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6"/>
              <c:tx>
                <c:rich>
                  <a:bodyPr/>
                  <a:lstStyle/>
                  <a:p>
                    <a:fld id="{701A28D8-69B9-4A7D-85E8-73DDFA5FCA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7"/>
              <c:tx>
                <c:rich>
                  <a:bodyPr/>
                  <a:lstStyle/>
                  <a:p>
                    <a:fld id="{260FF36A-7B02-42EC-ADBE-E09F2F20DC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8"/>
              <c:tx>
                <c:rich>
                  <a:bodyPr/>
                  <a:lstStyle/>
                  <a:p>
                    <a:fld id="{CE0E3030-1D5F-477B-9AAA-4C47E3432E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9"/>
              <c:tx>
                <c:rich>
                  <a:bodyPr/>
                  <a:lstStyle/>
                  <a:p>
                    <a:fld id="{74D48E5B-5CA2-47CA-98F7-D925FEB87B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0"/>
              <c:tx>
                <c:rich>
                  <a:bodyPr/>
                  <a:lstStyle/>
                  <a:p>
                    <a:fld id="{759095E5-AF3F-4811-9C0B-A60CCFF450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76200" cap="rnd">
                <a:solidFill>
                  <a:schemeClr val="accent1"/>
                </a:solidFill>
                <a:prstDash val="solid"/>
              </a:ln>
              <a:effectLst>
                <a:glow rad="38100">
                  <a:schemeClr val="bg1">
                    <a:alpha val="40000"/>
                  </a:schemeClr>
                </a:glow>
                <a:outerShdw blurRad="50800" dist="38100" dir="2700000" algn="tl" rotWithShape="0">
                  <a:prstClr val="black">
                    <a:alpha val="40000"/>
                  </a:prstClr>
                </a:outerShdw>
              </a:effectLst>
            </c:spPr>
            <c:trendlineType val="linear"/>
            <c:dispRSqr val="0"/>
            <c:dispEq val="0"/>
          </c:trendline>
          <c:xVal>
            <c:numRef>
              <c:f>'UFO Sightings'!$G$2:$G$52</c:f>
              <c:numCache>
                <c:formatCode>General</c:formatCode>
                <c:ptCount val="51"/>
                <c:pt idx="0">
                  <c:v>8.6</c:v>
                </c:pt>
                <c:pt idx="1">
                  <c:v>22.8</c:v>
                </c:pt>
                <c:pt idx="2">
                  <c:v>19.600000000000001</c:v>
                </c:pt>
                <c:pt idx="3">
                  <c:v>9.1</c:v>
                </c:pt>
                <c:pt idx="4">
                  <c:v>19.5</c:v>
                </c:pt>
                <c:pt idx="5">
                  <c:v>20.6</c:v>
                </c:pt>
                <c:pt idx="6">
                  <c:v>16.3</c:v>
                </c:pt>
                <c:pt idx="7">
                  <c:v>15.3</c:v>
                </c:pt>
                <c:pt idx="8">
                  <c:v>22.8</c:v>
                </c:pt>
                <c:pt idx="9">
                  <c:v>13.7</c:v>
                </c:pt>
                <c:pt idx="10">
                  <c:v>10.4</c:v>
                </c:pt>
                <c:pt idx="11">
                  <c:v>18.899999999999999</c:v>
                </c:pt>
                <c:pt idx="12">
                  <c:v>18</c:v>
                </c:pt>
                <c:pt idx="13">
                  <c:v>15.1</c:v>
                </c:pt>
                <c:pt idx="14">
                  <c:v>15</c:v>
                </c:pt>
                <c:pt idx="15">
                  <c:v>14.4</c:v>
                </c:pt>
                <c:pt idx="16">
                  <c:v>14.8</c:v>
                </c:pt>
                <c:pt idx="17">
                  <c:v>12</c:v>
                </c:pt>
                <c:pt idx="18">
                  <c:v>8.4</c:v>
                </c:pt>
                <c:pt idx="19">
                  <c:v>21.3</c:v>
                </c:pt>
                <c:pt idx="20">
                  <c:v>15.2</c:v>
                </c:pt>
                <c:pt idx="21">
                  <c:v>19</c:v>
                </c:pt>
                <c:pt idx="22">
                  <c:v>16.100000000000001</c:v>
                </c:pt>
                <c:pt idx="23">
                  <c:v>13.6</c:v>
                </c:pt>
                <c:pt idx="24">
                  <c:v>7.2</c:v>
                </c:pt>
                <c:pt idx="25">
                  <c:v>13.8</c:v>
                </c:pt>
                <c:pt idx="26">
                  <c:v>18.7</c:v>
                </c:pt>
                <c:pt idx="27">
                  <c:v>10.3</c:v>
                </c:pt>
                <c:pt idx="28">
                  <c:v>19.899999999999999</c:v>
                </c:pt>
                <c:pt idx="29">
                  <c:v>23.3</c:v>
                </c:pt>
                <c:pt idx="30">
                  <c:v>13.2</c:v>
                </c:pt>
                <c:pt idx="31">
                  <c:v>16.600000000000001</c:v>
                </c:pt>
                <c:pt idx="32">
                  <c:v>16.399999999999999</c:v>
                </c:pt>
                <c:pt idx="33">
                  <c:v>10.8</c:v>
                </c:pt>
                <c:pt idx="34">
                  <c:v>9.6999999999999993</c:v>
                </c:pt>
                <c:pt idx="35">
                  <c:v>14.2</c:v>
                </c:pt>
                <c:pt idx="36">
                  <c:v>11.6</c:v>
                </c:pt>
                <c:pt idx="37">
                  <c:v>27.3</c:v>
                </c:pt>
                <c:pt idx="38">
                  <c:v>13.1</c:v>
                </c:pt>
                <c:pt idx="39">
                  <c:v>18.100000000000001</c:v>
                </c:pt>
                <c:pt idx="40">
                  <c:v>10.5</c:v>
                </c:pt>
                <c:pt idx="41">
                  <c:v>10.7</c:v>
                </c:pt>
                <c:pt idx="42">
                  <c:v>9.6</c:v>
                </c:pt>
                <c:pt idx="43">
                  <c:v>11.3</c:v>
                </c:pt>
                <c:pt idx="44">
                  <c:v>15.8</c:v>
                </c:pt>
                <c:pt idx="45">
                  <c:v>25.3</c:v>
                </c:pt>
                <c:pt idx="46">
                  <c:v>12.7</c:v>
                </c:pt>
                <c:pt idx="47">
                  <c:v>23.3</c:v>
                </c:pt>
                <c:pt idx="48">
                  <c:v>13.9</c:v>
                </c:pt>
                <c:pt idx="49">
                  <c:v>13.8</c:v>
                </c:pt>
                <c:pt idx="50">
                  <c:v>18.600000000000001</c:v>
                </c:pt>
              </c:numCache>
            </c:numRef>
          </c:xVal>
          <c:yVal>
            <c:numRef>
              <c:f>'UFO Sightings'!$AA$2:$AA$52</c:f>
              <c:numCache>
                <c:formatCode>General</c:formatCode>
                <c:ptCount val="51"/>
                <c:pt idx="0">
                  <c:v>16.136633426581007</c:v>
                </c:pt>
                <c:pt idx="1">
                  <c:v>54.411996757044996</c:v>
                </c:pt>
                <c:pt idx="2">
                  <c:v>45.045561661564015</c:v>
                </c:pt>
                <c:pt idx="3">
                  <c:v>24.937714847030097</c:v>
                </c:pt>
                <c:pt idx="4">
                  <c:v>27.673629918574882</c:v>
                </c:pt>
                <c:pt idx="5">
                  <c:v>31.755570559150492</c:v>
                </c:pt>
                <c:pt idx="6">
                  <c:v>30.032702275811438</c:v>
                </c:pt>
                <c:pt idx="7">
                  <c:v>21.712148757384561</c:v>
                </c:pt>
                <c:pt idx="8">
                  <c:v>18.253566793358797</c:v>
                </c:pt>
                <c:pt idx="9">
                  <c:v>23.996489516111708</c:v>
                </c:pt>
                <c:pt idx="10">
                  <c:v>15.181891975984788</c:v>
                </c:pt>
                <c:pt idx="11">
                  <c:v>28.346488098036115</c:v>
                </c:pt>
                <c:pt idx="12">
                  <c:v>38.5823528536054</c:v>
                </c:pt>
                <c:pt idx="13">
                  <c:v>22.581660571015597</c:v>
                </c:pt>
                <c:pt idx="14">
                  <c:v>23.847563089511912</c:v>
                </c:pt>
                <c:pt idx="15">
                  <c:v>25.401111047833041</c:v>
                </c:pt>
                <c:pt idx="16">
                  <c:v>24.706655973119158</c:v>
                </c:pt>
                <c:pt idx="17">
                  <c:v>23.04737224691403</c:v>
                </c:pt>
                <c:pt idx="18">
                  <c:v>14.398536797341675</c:v>
                </c:pt>
                <c:pt idx="19">
                  <c:v>52.774143229476429</c:v>
                </c:pt>
                <c:pt idx="20">
                  <c:v>16.782445865227007</c:v>
                </c:pt>
                <c:pt idx="21">
                  <c:v>22.352298521520961</c:v>
                </c:pt>
                <c:pt idx="22">
                  <c:v>23.192074232423188</c:v>
                </c:pt>
                <c:pt idx="23">
                  <c:v>21.954180334220109</c:v>
                </c:pt>
                <c:pt idx="24">
                  <c:v>15.712720650894438</c:v>
                </c:pt>
                <c:pt idx="25">
                  <c:v>29.168598969155571</c:v>
                </c:pt>
                <c:pt idx="26">
                  <c:v>57.626100190609407</c:v>
                </c:pt>
                <c:pt idx="27">
                  <c:v>24.136801611546275</c:v>
                </c:pt>
                <c:pt idx="28">
                  <c:v>36.306473949656933</c:v>
                </c:pt>
                <c:pt idx="29">
                  <c:v>44.731268592378001</c:v>
                </c:pt>
                <c:pt idx="30">
                  <c:v>18.720491488188056</c:v>
                </c:pt>
                <c:pt idx="31">
                  <c:v>44.310447434813533</c:v>
                </c:pt>
                <c:pt idx="32">
                  <c:v>18.141453159404037</c:v>
                </c:pt>
                <c:pt idx="33">
                  <c:v>21.191991112970474</c:v>
                </c:pt>
                <c:pt idx="34">
                  <c:v>21.150329074237654</c:v>
                </c:pt>
                <c:pt idx="35">
                  <c:v>23.33458475847149</c:v>
                </c:pt>
                <c:pt idx="36">
                  <c:v>22.20451632070905</c:v>
                </c:pt>
                <c:pt idx="37">
                  <c:v>52.212876886260148</c:v>
                </c:pt>
                <c:pt idx="38">
                  <c:v>22.256492018311544</c:v>
                </c:pt>
                <c:pt idx="39">
                  <c:v>30.717700528097186</c:v>
                </c:pt>
                <c:pt idx="40">
                  <c:v>26.03229135055653</c:v>
                </c:pt>
                <c:pt idx="41">
                  <c:v>26.394374565765194</c:v>
                </c:pt>
                <c:pt idx="42">
                  <c:v>20.628148679074961</c:v>
                </c:pt>
                <c:pt idx="43">
                  <c:v>15.494442285716834</c:v>
                </c:pt>
                <c:pt idx="44">
                  <c:v>27.922638434236326</c:v>
                </c:pt>
                <c:pt idx="45">
                  <c:v>53.939326237173454</c:v>
                </c:pt>
                <c:pt idx="46">
                  <c:v>18.655259639206552</c:v>
                </c:pt>
                <c:pt idx="47">
                  <c:v>67.590382772140941</c:v>
                </c:pt>
                <c:pt idx="48">
                  <c:v>29.660724455105527</c:v>
                </c:pt>
                <c:pt idx="49">
                  <c:v>25.2668033384221</c:v>
                </c:pt>
                <c:pt idx="50">
                  <c:v>39.645898623206065</c:v>
                </c:pt>
              </c:numCache>
            </c:numRef>
          </c:yVal>
          <c:smooth val="0"/>
          <c:extLst>
            <c:ext xmlns:c15="http://schemas.microsoft.com/office/drawing/2012/chart" uri="{02D57815-91ED-43cb-92C2-25804820EDAC}">
              <c15:datalabelsRange>
                <c15:f>'UFO Sightings'!$D$2:$D$52</c15:f>
                <c15:dlblRange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15:dlblRangeCache>
              </c15:datalabelsRange>
            </c:ext>
          </c:extLst>
        </c:ser>
        <c:dLbls>
          <c:showLegendKey val="0"/>
          <c:showVal val="0"/>
          <c:showCatName val="0"/>
          <c:showSerName val="0"/>
          <c:showPercent val="0"/>
          <c:showBubbleSize val="0"/>
        </c:dLbls>
        <c:axId val="193195600"/>
        <c:axId val="193196160"/>
      </c:scatterChart>
      <c:valAx>
        <c:axId val="193195600"/>
        <c:scaling>
          <c:orientation val="minMax"/>
          <c:min val="5"/>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smtClean="0"/>
                  <a:t>% with No Religion</a:t>
                </a:r>
                <a:endParaRPr lang="en-US" dirty="0"/>
              </a:p>
            </c:rich>
          </c:tx>
          <c:layout>
            <c:manualLayout>
              <c:xMode val="edge"/>
              <c:yMode val="edge"/>
              <c:x val="0.41581867891513558"/>
              <c:y val="0.90317708333333335"/>
            </c:manualLayout>
          </c:layout>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196160"/>
        <c:crosses val="autoZero"/>
        <c:crossBetween val="midCat"/>
        <c:majorUnit val="5"/>
      </c:valAx>
      <c:valAx>
        <c:axId val="193196160"/>
        <c:scaling>
          <c:orientation val="minMax"/>
          <c:max val="70"/>
          <c:min val="10"/>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a:t>UFO Sightings/100,0000</a:t>
                </a:r>
              </a:p>
            </c:rich>
          </c:tx>
          <c:overlay val="0"/>
          <c:spPr>
            <a:noFill/>
            <a:ln>
              <a:noFill/>
            </a:ln>
            <a:effectLst/>
          </c:sp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3195600"/>
        <c:crosses val="autoZero"/>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800">
          <a:solidFill>
            <a:schemeClr val="tx1"/>
          </a:solidFill>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0.16577</cdr:x>
      <cdr:y>0.0661</cdr:y>
    </cdr:from>
    <cdr:to>
      <cdr:x>0.42747</cdr:x>
      <cdr:y>0.23865</cdr:y>
    </cdr:to>
    <cdr:grpSp>
      <cdr:nvGrpSpPr>
        <cdr:cNvPr id="3" name="Group 2"/>
        <cdr:cNvGrpSpPr/>
      </cdr:nvGrpSpPr>
      <cdr:grpSpPr>
        <a:xfrm xmlns:a="http://schemas.openxmlformats.org/drawingml/2006/main">
          <a:off x="1515801" y="322356"/>
          <a:ext cx="2392985" cy="841492"/>
          <a:chOff x="0" y="0"/>
          <a:chExt cx="2393187" cy="841472"/>
        </a:xfrm>
      </cdr:grpSpPr>
      <cdr:sp macro="" textlink="">
        <cdr:nvSpPr>
          <cdr:cNvPr id="4" name="TextBox 5"/>
          <cdr:cNvSpPr txBox="1"/>
        </cdr:nvSpPr>
        <cdr:spPr>
          <a:xfrm xmlns:a="http://schemas.openxmlformats.org/drawingml/2006/main">
            <a:off x="60385" y="0"/>
            <a:ext cx="133087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0.75</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332802"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1.89</a:t>
            </a:r>
            <a:r>
              <a:rPr lang="en-US" sz="2800" dirty="0" smtClean="0">
                <a:solidFill>
                  <a:schemeClr val="tx1"/>
                </a:solidFill>
              </a:rPr>
              <a:t> x 10</a:t>
            </a:r>
            <a:r>
              <a:rPr lang="en-US" sz="2800" baseline="30000" dirty="0" smtClean="0">
                <a:solidFill>
                  <a:schemeClr val="tx1"/>
                </a:solidFill>
              </a:rPr>
              <a:t>-10</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0.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0.70161</cdr:x>
      <cdr:y>0.04483</cdr:y>
    </cdr:from>
    <cdr:to>
      <cdr:x>0.95</cdr:x>
      <cdr:y>0.21738</cdr:y>
    </cdr:to>
    <cdr:grpSp>
      <cdr:nvGrpSpPr>
        <cdr:cNvPr id="3" name="Group 2"/>
        <cdr:cNvGrpSpPr/>
      </cdr:nvGrpSpPr>
      <cdr:grpSpPr>
        <a:xfrm xmlns:a="http://schemas.openxmlformats.org/drawingml/2006/main">
          <a:off x="6415522" y="218627"/>
          <a:ext cx="2271278" cy="841492"/>
          <a:chOff x="0" y="0"/>
          <a:chExt cx="2271282" cy="841472"/>
        </a:xfrm>
      </cdr:grpSpPr>
      <cdr:sp macro="" textlink="">
        <cdr:nvSpPr>
          <cdr:cNvPr id="4" name="TextBox 5"/>
          <cdr:cNvSpPr txBox="1"/>
        </cdr:nvSpPr>
        <cdr:spPr>
          <a:xfrm xmlns:a="http://schemas.openxmlformats.org/drawingml/2006/main">
            <a:off x="60385" y="0"/>
            <a:ext cx="1441443"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-0.54</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0897"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3.44 x 10</a:t>
            </a:r>
            <a:r>
              <a:rPr lang="en-US" sz="2800" baseline="30000" dirty="0" smtClean="0"/>
              <a:t>-5</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1.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0.15109</cdr:x>
      <cdr:y>0.04676</cdr:y>
    </cdr:from>
    <cdr:to>
      <cdr:x>0.39948</cdr:x>
      <cdr:y>0.21931</cdr:y>
    </cdr:to>
    <cdr:grpSp>
      <cdr:nvGrpSpPr>
        <cdr:cNvPr id="3" name="Group 2"/>
        <cdr:cNvGrpSpPr/>
      </cdr:nvGrpSpPr>
      <cdr:grpSpPr>
        <a:xfrm xmlns:a="http://schemas.openxmlformats.org/drawingml/2006/main">
          <a:off x="1381567" y="228039"/>
          <a:ext cx="2271278" cy="841492"/>
          <a:chOff x="0" y="0"/>
          <a:chExt cx="2271251" cy="841472"/>
        </a:xfrm>
      </cdr:grpSpPr>
      <cdr:sp macro="" textlink="">
        <cdr:nvSpPr>
          <cdr:cNvPr id="4" name="TextBox 5"/>
          <cdr:cNvSpPr txBox="1"/>
        </cdr:nvSpPr>
        <cdr:spPr>
          <a:xfrm xmlns:a="http://schemas.openxmlformats.org/drawingml/2006/main">
            <a:off x="60385" y="0"/>
            <a:ext cx="133081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0.43</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086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1.55 x 10</a:t>
            </a:r>
            <a:r>
              <a:rPr lang="en-US" sz="2800" baseline="30000" dirty="0" smtClean="0"/>
              <a:t>-3</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2.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0.15109</cdr:x>
      <cdr:y>0.04676</cdr:y>
    </cdr:from>
    <cdr:to>
      <cdr:x>0.30323</cdr:x>
      <cdr:y>0.21931</cdr:y>
    </cdr:to>
    <cdr:grpSp>
      <cdr:nvGrpSpPr>
        <cdr:cNvPr id="3" name="Group 2"/>
        <cdr:cNvGrpSpPr/>
      </cdr:nvGrpSpPr>
      <cdr:grpSpPr>
        <a:xfrm xmlns:a="http://schemas.openxmlformats.org/drawingml/2006/main">
          <a:off x="1381567" y="228039"/>
          <a:ext cx="1391168" cy="841492"/>
          <a:chOff x="0" y="0"/>
          <a:chExt cx="1391183" cy="841472"/>
        </a:xfrm>
      </cdr:grpSpPr>
      <cdr:sp macro="" textlink="">
        <cdr:nvSpPr>
          <cdr:cNvPr id="4" name="TextBox 5"/>
          <cdr:cNvSpPr txBox="1"/>
        </cdr:nvSpPr>
        <cdr:spPr>
          <a:xfrm xmlns:a="http://schemas.openxmlformats.org/drawingml/2006/main">
            <a:off x="60385" y="0"/>
            <a:ext cx="133079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0.03</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33079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a:t>0</a:t>
            </a:r>
            <a:r>
              <a:rPr lang="en-US" sz="2800" dirty="0" smtClean="0"/>
              <a:t>.84</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3.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0.80676</cdr:x>
      <cdr:y>0.03903</cdr:y>
    </cdr:from>
    <cdr:to>
      <cdr:x>0.971</cdr:x>
      <cdr:y>0.21158</cdr:y>
    </cdr:to>
    <cdr:grpSp>
      <cdr:nvGrpSpPr>
        <cdr:cNvPr id="3" name="Group 2"/>
        <cdr:cNvGrpSpPr/>
      </cdr:nvGrpSpPr>
      <cdr:grpSpPr>
        <a:xfrm xmlns:a="http://schemas.openxmlformats.org/drawingml/2006/main">
          <a:off x="7377013" y="190342"/>
          <a:ext cx="1501811" cy="841491"/>
          <a:chOff x="0" y="0"/>
          <a:chExt cx="1501821" cy="841472"/>
        </a:xfrm>
      </cdr:grpSpPr>
      <cdr:sp macro="" textlink="">
        <cdr:nvSpPr>
          <cdr:cNvPr id="4" name="TextBox 5"/>
          <cdr:cNvSpPr txBox="1"/>
        </cdr:nvSpPr>
        <cdr:spPr>
          <a:xfrm xmlns:a="http://schemas.openxmlformats.org/drawingml/2006/main">
            <a:off x="60385" y="0"/>
            <a:ext cx="144143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-0.07</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33082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0.64</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4.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cdr:x>
      <cdr:y>0.05643</cdr:y>
    </cdr:from>
    <cdr:to>
      <cdr:x>0.80724</cdr:x>
      <cdr:y>0.22898</cdr:y>
    </cdr:to>
    <cdr:grpSp>
      <cdr:nvGrpSpPr>
        <cdr:cNvPr id="3" name="Group 2"/>
        <cdr:cNvGrpSpPr/>
      </cdr:nvGrpSpPr>
      <cdr:grpSpPr>
        <a:xfrm xmlns:a="http://schemas.openxmlformats.org/drawingml/2006/main">
          <a:off x="5879592" y="275198"/>
          <a:ext cx="1501811" cy="841492"/>
          <a:chOff x="0" y="0"/>
          <a:chExt cx="1501841" cy="841472"/>
        </a:xfrm>
      </cdr:grpSpPr>
      <cdr:sp macro="" textlink="">
        <cdr:nvSpPr>
          <cdr:cNvPr id="4" name="TextBox 5"/>
          <cdr:cNvSpPr txBox="1"/>
        </cdr:nvSpPr>
        <cdr:spPr>
          <a:xfrm xmlns:a="http://schemas.openxmlformats.org/drawingml/2006/main">
            <a:off x="60385" y="0"/>
            <a:ext cx="144145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-0.11</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41260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0.45</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5.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0.14403</cdr:x>
      <cdr:y>0.0371</cdr:y>
    </cdr:from>
    <cdr:to>
      <cdr:x>0.30511</cdr:x>
      <cdr:y>0.20965</cdr:y>
    </cdr:to>
    <cdr:grpSp>
      <cdr:nvGrpSpPr>
        <cdr:cNvPr id="3" name="Group 2"/>
        <cdr:cNvGrpSpPr/>
      </cdr:nvGrpSpPr>
      <cdr:grpSpPr>
        <a:xfrm xmlns:a="http://schemas.openxmlformats.org/drawingml/2006/main">
          <a:off x="1317010" y="180929"/>
          <a:ext cx="1472916" cy="841492"/>
          <a:chOff x="0" y="0"/>
          <a:chExt cx="1472978" cy="841472"/>
        </a:xfrm>
      </cdr:grpSpPr>
      <cdr:sp macro="" textlink="">
        <cdr:nvSpPr>
          <cdr:cNvPr id="4" name="TextBox 5"/>
          <cdr:cNvSpPr txBox="1"/>
        </cdr:nvSpPr>
        <cdr:spPr>
          <a:xfrm xmlns:a="http://schemas.openxmlformats.org/drawingml/2006/main">
            <a:off x="60385" y="0"/>
            <a:ext cx="133084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0.21</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412593"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0.14</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6.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0.14403</cdr:x>
      <cdr:y>0.0371</cdr:y>
    </cdr:from>
    <cdr:to>
      <cdr:x>0.30827</cdr:x>
      <cdr:y>0.20965</cdr:y>
    </cdr:to>
    <cdr:grpSp>
      <cdr:nvGrpSpPr>
        <cdr:cNvPr id="3" name="Group 2"/>
        <cdr:cNvGrpSpPr/>
      </cdr:nvGrpSpPr>
      <cdr:grpSpPr>
        <a:xfrm xmlns:a="http://schemas.openxmlformats.org/drawingml/2006/main">
          <a:off x="1317010" y="180929"/>
          <a:ext cx="1501811" cy="841492"/>
          <a:chOff x="0" y="0"/>
          <a:chExt cx="1501866" cy="841472"/>
        </a:xfrm>
      </cdr:grpSpPr>
      <cdr:sp macro="" textlink="">
        <cdr:nvSpPr>
          <cdr:cNvPr id="4" name="TextBox 5"/>
          <cdr:cNvSpPr txBox="1"/>
        </cdr:nvSpPr>
        <cdr:spPr>
          <a:xfrm xmlns:a="http://schemas.openxmlformats.org/drawingml/2006/main">
            <a:off x="60385" y="0"/>
            <a:ext cx="144148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-0.06</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412625"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0.65</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7.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0.14403</cdr:x>
      <cdr:y>0.0371</cdr:y>
    </cdr:from>
    <cdr:to>
      <cdr:x>0.30511</cdr:x>
      <cdr:y>0.20965</cdr:y>
    </cdr:to>
    <cdr:grpSp>
      <cdr:nvGrpSpPr>
        <cdr:cNvPr id="3" name="Group 2"/>
        <cdr:cNvGrpSpPr/>
      </cdr:nvGrpSpPr>
      <cdr:grpSpPr>
        <a:xfrm xmlns:a="http://schemas.openxmlformats.org/drawingml/2006/main">
          <a:off x="1317010" y="180929"/>
          <a:ext cx="1472916" cy="841492"/>
          <a:chOff x="0" y="0"/>
          <a:chExt cx="1473003" cy="841472"/>
        </a:xfrm>
      </cdr:grpSpPr>
      <cdr:sp macro="" textlink="">
        <cdr:nvSpPr>
          <cdr:cNvPr id="4" name="TextBox 5"/>
          <cdr:cNvSpPr txBox="1"/>
        </cdr:nvSpPr>
        <cdr:spPr>
          <a:xfrm xmlns:a="http://schemas.openxmlformats.org/drawingml/2006/main">
            <a:off x="60385" y="0"/>
            <a:ext cx="1330863"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0.10</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41261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0.49</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18.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0.14403</cdr:x>
      <cdr:y>0.0371</cdr:y>
    </cdr:from>
    <cdr:to>
      <cdr:x>0.30827</cdr:x>
      <cdr:y>0.20965</cdr:y>
    </cdr:to>
    <cdr:grpSp>
      <cdr:nvGrpSpPr>
        <cdr:cNvPr id="3" name="Group 2"/>
        <cdr:cNvGrpSpPr/>
      </cdr:nvGrpSpPr>
      <cdr:grpSpPr>
        <a:xfrm xmlns:a="http://schemas.openxmlformats.org/drawingml/2006/main">
          <a:off x="1317010" y="180929"/>
          <a:ext cx="1501811" cy="841492"/>
          <a:chOff x="0" y="0"/>
          <a:chExt cx="1501891" cy="841472"/>
        </a:xfrm>
      </cdr:grpSpPr>
      <cdr:sp macro="" textlink="">
        <cdr:nvSpPr>
          <cdr:cNvPr id="4" name="TextBox 5"/>
          <cdr:cNvSpPr txBox="1"/>
        </cdr:nvSpPr>
        <cdr:spPr>
          <a:xfrm xmlns:a="http://schemas.openxmlformats.org/drawingml/2006/main">
            <a:off x="60385" y="0"/>
            <a:ext cx="144150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-0.15</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412650"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0.28</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0.6604</cdr:x>
      <cdr:y>0.09509</cdr:y>
    </cdr:from>
    <cdr:to>
      <cdr:x>0.90879</cdr:x>
      <cdr:y>0.26764</cdr:y>
    </cdr:to>
    <cdr:grpSp>
      <cdr:nvGrpSpPr>
        <cdr:cNvPr id="3" name="Group 2"/>
        <cdr:cNvGrpSpPr/>
      </cdr:nvGrpSpPr>
      <cdr:grpSpPr>
        <a:xfrm xmlns:a="http://schemas.openxmlformats.org/drawingml/2006/main">
          <a:off x="6038698" y="463735"/>
          <a:ext cx="2271278" cy="841492"/>
          <a:chOff x="0" y="0"/>
          <a:chExt cx="2271387" cy="841472"/>
        </a:xfrm>
      </cdr:grpSpPr>
      <cdr:sp macro="" textlink="">
        <cdr:nvSpPr>
          <cdr:cNvPr id="4" name="TextBox 5"/>
          <cdr:cNvSpPr txBox="1"/>
        </cdr:nvSpPr>
        <cdr:spPr>
          <a:xfrm xmlns:a="http://schemas.openxmlformats.org/drawingml/2006/main">
            <a:off x="60385" y="0"/>
            <a:ext cx="144151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-0.54</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1002"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3.56 x 10</a:t>
            </a:r>
            <a:r>
              <a:rPr lang="en-US" sz="2800" baseline="30000" dirty="0" smtClean="0">
                <a:solidFill>
                  <a:schemeClr val="tx1"/>
                </a:solidFill>
              </a:rPr>
              <a:t>-5</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0.6604</cdr:x>
      <cdr:y>0.09509</cdr:y>
    </cdr:from>
    <cdr:to>
      <cdr:x>0.90879</cdr:x>
      <cdr:y>0.26764</cdr:y>
    </cdr:to>
    <cdr:grpSp>
      <cdr:nvGrpSpPr>
        <cdr:cNvPr id="3" name="Group 2"/>
        <cdr:cNvGrpSpPr/>
      </cdr:nvGrpSpPr>
      <cdr:grpSpPr>
        <a:xfrm xmlns:a="http://schemas.openxmlformats.org/drawingml/2006/main">
          <a:off x="6038698" y="463735"/>
          <a:ext cx="2271278" cy="841492"/>
          <a:chOff x="0" y="0"/>
          <a:chExt cx="2271388" cy="841472"/>
        </a:xfrm>
      </cdr:grpSpPr>
      <cdr:sp macro="" textlink="">
        <cdr:nvSpPr>
          <cdr:cNvPr id="4" name="TextBox 5"/>
          <cdr:cNvSpPr txBox="1"/>
        </cdr:nvSpPr>
        <cdr:spPr>
          <a:xfrm xmlns:a="http://schemas.openxmlformats.org/drawingml/2006/main">
            <a:off x="60385" y="0"/>
            <a:ext cx="144146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-0.61</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1003"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1.84 x 10</a:t>
            </a:r>
            <a:r>
              <a:rPr lang="en-US" sz="2800" baseline="30000" dirty="0" smtClean="0">
                <a:solidFill>
                  <a:schemeClr val="tx1"/>
                </a:solidFill>
              </a:rPr>
              <a:t>-6</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4.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0.65434</cdr:x>
      <cdr:y>0.03517</cdr:y>
    </cdr:from>
    <cdr:to>
      <cdr:x>0.90273</cdr:x>
      <cdr:y>0.20772</cdr:y>
    </cdr:to>
    <cdr:grpSp>
      <cdr:nvGrpSpPr>
        <cdr:cNvPr id="3" name="Group 2"/>
        <cdr:cNvGrpSpPr/>
      </cdr:nvGrpSpPr>
      <cdr:grpSpPr>
        <a:xfrm xmlns:a="http://schemas.openxmlformats.org/drawingml/2006/main">
          <a:off x="5983285" y="171517"/>
          <a:ext cx="2271278" cy="841492"/>
          <a:chOff x="0" y="0"/>
          <a:chExt cx="2271302" cy="841472"/>
        </a:xfrm>
      </cdr:grpSpPr>
      <cdr:sp macro="" textlink="">
        <cdr:nvSpPr>
          <cdr:cNvPr id="4" name="TextBox 5"/>
          <cdr:cNvSpPr txBox="1"/>
        </cdr:nvSpPr>
        <cdr:spPr>
          <a:xfrm xmlns:a="http://schemas.openxmlformats.org/drawingml/2006/main">
            <a:off x="60385" y="0"/>
            <a:ext cx="144145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-0.42</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0917"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2.12</a:t>
            </a:r>
            <a:r>
              <a:rPr lang="en-US" sz="2800" dirty="0"/>
              <a:t> </a:t>
            </a:r>
            <a:r>
              <a:rPr lang="en-US" sz="2800" dirty="0" smtClean="0"/>
              <a:t>x 1</a:t>
            </a:r>
            <a:r>
              <a:rPr lang="en-US" sz="2800" dirty="0" smtClean="0">
                <a:solidFill>
                  <a:schemeClr val="tx1"/>
                </a:solidFill>
              </a:rPr>
              <a:t>0</a:t>
            </a:r>
            <a:r>
              <a:rPr lang="en-US" sz="2800" baseline="30000" dirty="0" smtClean="0">
                <a:solidFill>
                  <a:schemeClr val="tx1"/>
                </a:solidFill>
              </a:rPr>
              <a:t>-3</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5.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0.65434</cdr:x>
      <cdr:y>0.03517</cdr:y>
    </cdr:from>
    <cdr:to>
      <cdr:x>0.90273</cdr:x>
      <cdr:y>0.20772</cdr:y>
    </cdr:to>
    <cdr:grpSp>
      <cdr:nvGrpSpPr>
        <cdr:cNvPr id="3" name="Group 2"/>
        <cdr:cNvGrpSpPr/>
      </cdr:nvGrpSpPr>
      <cdr:grpSpPr>
        <a:xfrm xmlns:a="http://schemas.openxmlformats.org/drawingml/2006/main">
          <a:off x="5983285" y="171517"/>
          <a:ext cx="2271278" cy="841492"/>
          <a:chOff x="0" y="0"/>
          <a:chExt cx="2271271" cy="841472"/>
        </a:xfrm>
      </cdr:grpSpPr>
      <cdr:sp macro="" textlink="">
        <cdr:nvSpPr>
          <cdr:cNvPr id="4" name="TextBox 5"/>
          <cdr:cNvSpPr txBox="1"/>
        </cdr:nvSpPr>
        <cdr:spPr>
          <a:xfrm xmlns:a="http://schemas.openxmlformats.org/drawingml/2006/main">
            <a:off x="60385" y="0"/>
            <a:ext cx="1330828"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0.49</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0886"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2.12</a:t>
            </a:r>
            <a:r>
              <a:rPr lang="en-US" sz="2800" dirty="0"/>
              <a:t> </a:t>
            </a:r>
            <a:r>
              <a:rPr lang="en-US" sz="2800" dirty="0" smtClean="0"/>
              <a:t>x 1</a:t>
            </a:r>
            <a:r>
              <a:rPr lang="en-US" sz="2800" dirty="0" smtClean="0">
                <a:solidFill>
                  <a:schemeClr val="tx1"/>
                </a:solidFill>
              </a:rPr>
              <a:t>0</a:t>
            </a:r>
            <a:r>
              <a:rPr lang="en-US" sz="2800" baseline="30000" dirty="0" smtClean="0">
                <a:solidFill>
                  <a:schemeClr val="tx1"/>
                </a:solidFill>
              </a:rPr>
              <a:t>-4</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6.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0.16259</cdr:x>
      <cdr:y>0.0429</cdr:y>
    </cdr:from>
    <cdr:to>
      <cdr:x>0.33472</cdr:x>
      <cdr:y>0.21545</cdr:y>
    </cdr:to>
    <cdr:grpSp>
      <cdr:nvGrpSpPr>
        <cdr:cNvPr id="3" name="Group 2"/>
        <cdr:cNvGrpSpPr/>
      </cdr:nvGrpSpPr>
      <cdr:grpSpPr>
        <a:xfrm xmlns:a="http://schemas.openxmlformats.org/drawingml/2006/main">
          <a:off x="1486723" y="209215"/>
          <a:ext cx="1573957" cy="841492"/>
          <a:chOff x="0" y="0"/>
          <a:chExt cx="1573978" cy="841472"/>
        </a:xfrm>
      </cdr:grpSpPr>
      <cdr:sp macro="" textlink="">
        <cdr:nvSpPr>
          <cdr:cNvPr id="4" name="TextBox 5"/>
          <cdr:cNvSpPr txBox="1"/>
        </cdr:nvSpPr>
        <cdr:spPr>
          <a:xfrm xmlns:a="http://schemas.openxmlformats.org/drawingml/2006/main">
            <a:off x="60385" y="0"/>
            <a:ext cx="1330847"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0.28</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513593"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0.049</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7.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0.75228</cdr:x>
      <cdr:y>0.05836</cdr:y>
    </cdr:from>
    <cdr:to>
      <cdr:x>0.90442</cdr:x>
      <cdr:y>0.23091</cdr:y>
    </cdr:to>
    <cdr:grpSp>
      <cdr:nvGrpSpPr>
        <cdr:cNvPr id="3" name="Group 2"/>
        <cdr:cNvGrpSpPr/>
      </cdr:nvGrpSpPr>
      <cdr:grpSpPr>
        <a:xfrm xmlns:a="http://schemas.openxmlformats.org/drawingml/2006/main">
          <a:off x="6878848" y="284610"/>
          <a:ext cx="1391168" cy="841492"/>
          <a:chOff x="0" y="0"/>
          <a:chExt cx="1391217" cy="841472"/>
        </a:xfrm>
      </cdr:grpSpPr>
      <cdr:sp macro="" textlink="">
        <cdr:nvSpPr>
          <cdr:cNvPr id="4" name="TextBox 5"/>
          <cdr:cNvSpPr txBox="1"/>
        </cdr:nvSpPr>
        <cdr:spPr>
          <a:xfrm xmlns:a="http://schemas.openxmlformats.org/drawingml/2006/main">
            <a:off x="60385" y="0"/>
            <a:ext cx="1330832"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0.05</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330832"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0.71</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8.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0.70161</cdr:x>
      <cdr:y>0.04483</cdr:y>
    </cdr:from>
    <cdr:to>
      <cdr:x>0.95</cdr:x>
      <cdr:y>0.21738</cdr:y>
    </cdr:to>
    <cdr:grpSp>
      <cdr:nvGrpSpPr>
        <cdr:cNvPr id="3" name="Group 2"/>
        <cdr:cNvGrpSpPr/>
      </cdr:nvGrpSpPr>
      <cdr:grpSpPr>
        <a:xfrm xmlns:a="http://schemas.openxmlformats.org/drawingml/2006/main">
          <a:off x="6415522" y="218627"/>
          <a:ext cx="2271278" cy="841492"/>
          <a:chOff x="0" y="0"/>
          <a:chExt cx="2271324" cy="841472"/>
        </a:xfrm>
      </cdr:grpSpPr>
      <cdr:sp macro="" textlink="">
        <cdr:nvSpPr>
          <cdr:cNvPr id="4" name="TextBox 5"/>
          <cdr:cNvSpPr txBox="1"/>
        </cdr:nvSpPr>
        <cdr:spPr>
          <a:xfrm xmlns:a="http://schemas.openxmlformats.org/drawingml/2006/main">
            <a:off x="60385" y="0"/>
            <a:ext cx="144147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-0.59</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2210939"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4.73 x 10</a:t>
            </a:r>
            <a:r>
              <a:rPr lang="en-US" sz="2800" baseline="30000" dirty="0" smtClean="0"/>
              <a:t>-6</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drawings/drawing9.xml><?xml version="1.0" encoding="utf-8"?>
<c:userShapes xmlns:c="http://schemas.openxmlformats.org/drawingml/2006/chart">
  <cdr:relSizeAnchor xmlns:cdr="http://schemas.openxmlformats.org/drawingml/2006/chartDrawing">
    <cdr:from>
      <cdr:x>0.31022</cdr:x>
      <cdr:y>0.25986</cdr:y>
    </cdr:from>
    <cdr:to>
      <cdr:x>0.46037</cdr:x>
      <cdr:y>0.45946</cdr:y>
    </cdr:to>
    <cdr:sp macro="" textlink="">
      <cdr:nvSpPr>
        <cdr:cNvPr id="2" name="TextBox 1"/>
        <cdr:cNvSpPr txBox="1"/>
      </cdr:nvSpPr>
      <cdr:spPr>
        <a:xfrm xmlns:a="http://schemas.openxmlformats.org/drawingml/2006/main">
          <a:off x="1889185" y="11904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0.70161</cdr:x>
      <cdr:y>0.04483</cdr:y>
    </cdr:from>
    <cdr:to>
      <cdr:x>0.86585</cdr:x>
      <cdr:y>0.21738</cdr:y>
    </cdr:to>
    <cdr:grpSp>
      <cdr:nvGrpSpPr>
        <cdr:cNvPr id="3" name="Group 2"/>
        <cdr:cNvGrpSpPr/>
      </cdr:nvGrpSpPr>
      <cdr:grpSpPr>
        <a:xfrm xmlns:a="http://schemas.openxmlformats.org/drawingml/2006/main">
          <a:off x="6415522" y="218627"/>
          <a:ext cx="1501810" cy="841492"/>
          <a:chOff x="0" y="0"/>
          <a:chExt cx="1501834" cy="841472"/>
        </a:xfrm>
      </cdr:grpSpPr>
      <cdr:sp macro="" textlink="">
        <cdr:nvSpPr>
          <cdr:cNvPr id="4" name="TextBox 5"/>
          <cdr:cNvSpPr txBox="1"/>
        </cdr:nvSpPr>
        <cdr:spPr>
          <a:xfrm xmlns:a="http://schemas.openxmlformats.org/drawingml/2006/main">
            <a:off x="60385" y="0"/>
            <a:ext cx="1441449"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-0.01</a:t>
            </a:r>
            <a:endParaRPr lang="en-US" sz="2800" dirty="0">
              <a:solidFill>
                <a:schemeClr val="tx1"/>
              </a:solidFill>
            </a:endParaRPr>
          </a:p>
        </cdr:txBody>
      </cdr:sp>
      <cdr:sp macro="" textlink="">
        <cdr:nvSpPr>
          <cdr:cNvPr id="5" name="TextBox 9"/>
          <cdr:cNvSpPr txBox="1"/>
        </cdr:nvSpPr>
        <cdr:spPr>
          <a:xfrm xmlns:a="http://schemas.openxmlformats.org/drawingml/2006/main">
            <a:off x="60385" y="310814"/>
            <a:ext cx="1330841" cy="52320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dirty="0" smtClean="0">
                <a:solidFill>
                  <a:schemeClr val="tx1"/>
                </a:solidFill>
              </a:rPr>
              <a:t>   = </a:t>
            </a:r>
            <a:r>
              <a:rPr lang="en-US" sz="2800" dirty="0" smtClean="0"/>
              <a:t>0.94</a:t>
            </a:r>
            <a:endParaRPr lang="en-US" sz="2800" baseline="30000" dirty="0">
              <a:solidFill>
                <a:schemeClr val="tx1"/>
              </a:solidFill>
            </a:endParaRPr>
          </a:p>
        </cdr:txBody>
      </cdr:sp>
      <cdr:sp macro="" textlink="">
        <cdr:nvSpPr>
          <cdr:cNvPr id="6" name="TextBox 11"/>
          <cdr:cNvSpPr txBox="1"/>
        </cdr:nvSpPr>
        <cdr:spPr>
          <a:xfrm xmlns:a="http://schemas.openxmlformats.org/drawingml/2006/main">
            <a:off x="0" y="0"/>
            <a:ext cx="307777"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r</a:t>
            </a:r>
          </a:p>
        </cdr:txBody>
      </cdr:sp>
      <cdr:sp macro="" textlink="">
        <cdr:nvSpPr>
          <cdr:cNvPr id="7" name="TextBox 14"/>
          <cdr:cNvSpPr txBox="1"/>
        </cdr:nvSpPr>
        <cdr:spPr>
          <a:xfrm xmlns:a="http://schemas.openxmlformats.org/drawingml/2006/main">
            <a:off x="0" y="310814"/>
            <a:ext cx="369268" cy="5306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2800" i="1">
                <a:solidFill>
                  <a:schemeClr val="tx1"/>
                </a:solidFill>
              </a:rPr>
              <a:t>p</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7411" name="Rectangle 3"/>
          <p:cNvSpPr>
            <a:spLocks noGrp="1" noChangeArrowheads="1"/>
          </p:cNvSpPr>
          <p:nvPr>
            <p:ph type="dt" sz="quarter"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17412" name="Rectangle 4"/>
          <p:cNvSpPr>
            <a:spLocks noGrp="1" noChangeArrowheads="1"/>
          </p:cNvSpPr>
          <p:nvPr>
            <p:ph type="ftr" sz="quarter" idx="2"/>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r>
              <a:rPr lang="en-US"/>
              <a:t>The Status of Stem Cell Research in the World Today </a:t>
            </a:r>
          </a:p>
        </p:txBody>
      </p:sp>
      <p:sp>
        <p:nvSpPr>
          <p:cNvPr id="17413" name="Rectangle 5"/>
          <p:cNvSpPr>
            <a:spLocks noGrp="1" noChangeArrowheads="1"/>
          </p:cNvSpPr>
          <p:nvPr>
            <p:ph type="sldNum" sz="quarter" idx="3"/>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B3ABD277-0C98-4D22-BA89-EDB129CF1492}" type="slidenum">
              <a:rPr lang="en-US"/>
              <a:pPr/>
              <a:t>‹#›</a:t>
            </a:fld>
            <a:endParaRPr lang="en-US"/>
          </a:p>
        </p:txBody>
      </p:sp>
    </p:spTree>
    <p:extLst>
      <p:ext uri="{BB962C8B-B14F-4D97-AF65-F5344CB8AC3E}">
        <p14:creationId xmlns:p14="http://schemas.microsoft.com/office/powerpoint/2010/main" val="427451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3" name="Rectangle 3"/>
          <p:cNvSpPr>
            <a:spLocks noGrp="1" noChangeArrowheads="1"/>
          </p:cNvSpPr>
          <p:nvPr>
            <p:ph type="dt"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3874" y="4412774"/>
            <a:ext cx="5136303" cy="418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69DBA4FE-8BCF-4D3C-A0C0-2E835A6CD841}" type="slidenum">
              <a:rPr lang="en-US"/>
              <a:pPr/>
              <a:t>‹#›</a:t>
            </a:fld>
            <a:endParaRPr lang="en-US"/>
          </a:p>
        </p:txBody>
      </p:sp>
    </p:spTree>
    <p:extLst>
      <p:ext uri="{BB962C8B-B14F-4D97-AF65-F5344CB8AC3E}">
        <p14:creationId xmlns:p14="http://schemas.microsoft.com/office/powerpoint/2010/main" val="150807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72AC554-11FB-4706-8D3C-3E5CCEE20B09}" type="slidenum">
              <a:rPr lang="en-US" sz="1200"/>
              <a:pPr/>
              <a:t>1</a:t>
            </a:fld>
            <a:endParaRPr lang="en-US" sz="1200"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dirty="0" smtClean="0">
                <a:cs typeface="Arial" charset="0"/>
                <a:sym typeface="Wingdings" pitchFamily="2" charset="2"/>
              </a:rPr>
              <a:t> Yes, our teaching today</a:t>
            </a:r>
            <a:r>
              <a:rPr lang="en-US" baseline="0" dirty="0" smtClean="0">
                <a:cs typeface="Arial" charset="0"/>
                <a:sym typeface="Wingdings" pitchFamily="2" charset="2"/>
              </a:rPr>
              <a:t> is on UFOs and extraterrestrial aliens.</a:t>
            </a:r>
            <a:r>
              <a:rPr lang="en-US" dirty="0" smtClean="0">
                <a:cs typeface="Arial" charset="0"/>
                <a:sym typeface="Wingdings" pitchFamily="2" charset="2"/>
              </a:rPr>
              <a:t> How many of you have read </a:t>
            </a:r>
            <a:r>
              <a:rPr lang="en-US" i="1" dirty="0" smtClean="0">
                <a:cs typeface="Arial" charset="0"/>
                <a:sym typeface="Wingdings" pitchFamily="2" charset="2"/>
              </a:rPr>
              <a:t>Lights in the Sky and Little Green Men</a:t>
            </a:r>
            <a:r>
              <a:rPr lang="en-US" i="0" dirty="0" smtClean="0">
                <a:cs typeface="Arial" charset="0"/>
                <a:sym typeface="Wingdings" pitchFamily="2" charset="2"/>
              </a:rPr>
              <a:t>? The teaching today covers different territory, so it shouldn’t be too repetitious. If you are listening online, you will want to download the slides. I will not be explaining each slide</a:t>
            </a:r>
            <a:r>
              <a:rPr lang="en-US" i="0" baseline="0" dirty="0" smtClean="0">
                <a:cs typeface="Arial" charset="0"/>
                <a:sym typeface="Wingdings" pitchFamily="2" charset="2"/>
              </a:rPr>
              <a:t> in detail, since you will be able to understand from the graphics. </a:t>
            </a:r>
            <a:r>
              <a:rPr lang="en-US" i="0" dirty="0" smtClean="0">
                <a:cs typeface="Arial" charset="0"/>
                <a:sym typeface="Wingdings" pitchFamily="2" charset="2"/>
              </a:rPr>
              <a:t>We’re</a:t>
            </a:r>
            <a:r>
              <a:rPr lang="en-US" dirty="0" smtClean="0">
                <a:cs typeface="Arial" charset="0"/>
                <a:sym typeface="Wingdings" pitchFamily="2" charset="2"/>
              </a:rPr>
              <a:t> going to start with a short video excerpt. </a:t>
            </a:r>
            <a:endParaRPr lang="en-US" dirty="0" smtClean="0">
              <a:latin typeface="Arial" panose="020B0604020202020204" pitchFamily="34" charset="0"/>
            </a:endParaRPr>
          </a:p>
        </p:txBody>
      </p:sp>
    </p:spTree>
    <p:extLst>
      <p:ext uri="{BB962C8B-B14F-4D97-AF65-F5344CB8AC3E}">
        <p14:creationId xmlns:p14="http://schemas.microsoft.com/office/powerpoint/2010/main" val="268299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third problem is the</a:t>
            </a:r>
            <a:r>
              <a:rPr lang="en-US" baseline="0" dirty="0" smtClean="0"/>
              <a:t> energy problem of accelerating a spaceship to near the speed of light. </a:t>
            </a:r>
            <a:r>
              <a:rPr lang="en-US" dirty="0" smtClean="0">
                <a:cs typeface="Arial" charset="0"/>
                <a:sym typeface="Wingdings" pitchFamily="2" charset="2"/>
              </a:rPr>
              <a:t> </a:t>
            </a:r>
            <a:r>
              <a:rPr lang="en-US" baseline="0" dirty="0" smtClean="0"/>
              <a:t>Here is the equation, which is a variation of E=mc</a:t>
            </a:r>
            <a:r>
              <a:rPr lang="en-US" baseline="30000" dirty="0" smtClean="0"/>
              <a:t>2</a:t>
            </a:r>
            <a:r>
              <a:rPr lang="en-US" baseline="0" dirty="0" smtClean="0"/>
              <a:t>. Taking this equation, we can </a:t>
            </a:r>
            <a:r>
              <a:rPr lang="en-US" dirty="0" smtClean="0">
                <a:cs typeface="Arial" charset="0"/>
                <a:sym typeface="Wingdings" pitchFamily="2" charset="2"/>
              </a:rPr>
              <a:t> </a:t>
            </a:r>
            <a:r>
              <a:rPr lang="en-US" baseline="0" dirty="0" smtClean="0"/>
              <a:t>plot the amount of energy required to accelerate a spaceship the mass of the Space Shuttle. For 90% the speed of light, it would require 5 x 10</a:t>
            </a:r>
            <a:r>
              <a:rPr lang="en-US" baseline="30000" dirty="0" smtClean="0"/>
              <a:t>22</a:t>
            </a:r>
            <a:r>
              <a:rPr lang="en-US" baseline="0" dirty="0" smtClean="0"/>
              <a:t> joules of energy, which is </a:t>
            </a:r>
            <a:r>
              <a:rPr lang="en-US" dirty="0" smtClean="0">
                <a:cs typeface="Arial" charset="0"/>
                <a:sym typeface="Wingdings" pitchFamily="2" charset="2"/>
              </a:rPr>
              <a:t> </a:t>
            </a:r>
            <a:r>
              <a:rPr lang="en-US" baseline="0" dirty="0" smtClean="0"/>
              <a:t>more than the energy contained in all the fossil fuel deposits in the entire earth. In fact, if one had a 100% efficient fusion reactor, it would require twice the mass of spaceship’s weight in fuel just to get to that speed.</a:t>
            </a:r>
            <a:r>
              <a:rPr lang="en-US" dirty="0" smtClean="0">
                <a:cs typeface="Arial" charset="0"/>
                <a:sym typeface="Wingdings" pitchFamily="2" charset="2"/>
              </a:rPr>
              <a:t> What happens when we reach our</a:t>
            </a:r>
            <a:r>
              <a:rPr lang="en-US" baseline="0" dirty="0" smtClean="0">
                <a:cs typeface="Arial" charset="0"/>
                <a:sym typeface="Wingdings" pitchFamily="2" charset="2"/>
              </a:rPr>
              <a:t> destination? It takes just as much energy to decelerate our spaceship.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10</a:t>
            </a:fld>
            <a:endParaRPr lang="en-US"/>
          </a:p>
        </p:txBody>
      </p:sp>
    </p:spTree>
    <p:extLst>
      <p:ext uri="{BB962C8B-B14F-4D97-AF65-F5344CB8AC3E}">
        <p14:creationId xmlns:p14="http://schemas.microsoft.com/office/powerpoint/2010/main" val="298650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1994, </a:t>
            </a:r>
            <a:r>
              <a:rPr lang="en-US" dirty="0" smtClean="0">
                <a:cs typeface="Arial" charset="0"/>
                <a:sym typeface="Wingdings" pitchFamily="2" charset="2"/>
              </a:rPr>
              <a:t> </a:t>
            </a:r>
            <a:r>
              <a:rPr lang="en-US" dirty="0" smtClean="0"/>
              <a:t>theoretical physicist Miguel </a:t>
            </a:r>
            <a:r>
              <a:rPr lang="en-US" dirty="0" err="1" smtClean="0"/>
              <a:t>Alcubierre</a:t>
            </a:r>
            <a:r>
              <a:rPr lang="en-US" dirty="0" smtClean="0"/>
              <a:t> proposed a method for changing the geometry of space by creating a wave that would cause the fabric of space ahead of a spacecraft to contract and the space behind it to expand. </a:t>
            </a:r>
            <a:r>
              <a:rPr lang="en-US" dirty="0" smtClean="0">
                <a:cs typeface="Arial" charset="0"/>
                <a:sym typeface="Wingdings" pitchFamily="2" charset="2"/>
              </a:rPr>
              <a:t> </a:t>
            </a:r>
            <a:r>
              <a:rPr lang="en-US" dirty="0" smtClean="0"/>
              <a:t>In addition, the drive requires large</a:t>
            </a:r>
            <a:r>
              <a:rPr lang="en-US" baseline="0" dirty="0" smtClean="0"/>
              <a:t> amounts of </a:t>
            </a:r>
            <a:r>
              <a:rPr lang="en-US" dirty="0" smtClean="0"/>
              <a:t>the negative energy equivalent −10</a:t>
            </a:r>
            <a:r>
              <a:rPr lang="en-US" baseline="30000" dirty="0" smtClean="0"/>
              <a:t>64</a:t>
            </a:r>
            <a:r>
              <a:rPr lang="en-US" dirty="0" smtClean="0"/>
              <a:t> kg might be required to transport a small spaceship across the Milky Way galaxy. This energy equivalent</a:t>
            </a:r>
            <a:r>
              <a:rPr lang="en-US" baseline="0" dirty="0" smtClean="0"/>
              <a:t> is more than the total amount of matter in the universe. </a:t>
            </a:r>
            <a:r>
              <a:rPr lang="en-US" dirty="0" smtClean="0"/>
              <a:t>José </a:t>
            </a:r>
            <a:r>
              <a:rPr lang="en-US" dirty="0" err="1" smtClean="0"/>
              <a:t>Natário</a:t>
            </a:r>
            <a:r>
              <a:rPr lang="en-US" dirty="0" smtClean="0"/>
              <a:t> argued that crew members could not control, steer or stop the ship because the ship could not send signals to the front of the bubble. </a:t>
            </a:r>
            <a:r>
              <a:rPr lang="en-US" dirty="0" smtClean="0">
                <a:cs typeface="Arial" charset="0"/>
                <a:sym typeface="Wingdings" pitchFamily="2" charset="2"/>
              </a:rPr>
              <a:t> </a:t>
            </a:r>
            <a:r>
              <a:rPr lang="en-US" dirty="0" smtClean="0"/>
              <a:t>Other physicists</a:t>
            </a:r>
            <a:r>
              <a:rPr lang="en-US" baseline="0" dirty="0" smtClean="0"/>
              <a:t> have calculated that Hawking radiation would be produced, which would destroy everything within the warp bubble. </a:t>
            </a:r>
            <a:r>
              <a:rPr lang="en-US" dirty="0" smtClean="0">
                <a:cs typeface="Arial" charset="0"/>
                <a:sym typeface="Wingdings" pitchFamily="2" charset="2"/>
              </a:rPr>
              <a:t> </a:t>
            </a:r>
            <a:r>
              <a:rPr lang="en-US" baseline="0" dirty="0" smtClean="0"/>
              <a:t>Upon deceleration, anything in front of the ship would be destroyed by production of energetic particles.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11</a:t>
            </a:fld>
            <a:endParaRPr lang="en-US"/>
          </a:p>
        </p:txBody>
      </p:sp>
    </p:spTree>
    <p:extLst>
      <p:ext uri="{BB962C8B-B14F-4D97-AF65-F5344CB8AC3E}">
        <p14:creationId xmlns:p14="http://schemas.microsoft.com/office/powerpoint/2010/main" val="119566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know that alien civilizations, if they exist, are spaced at least 2,000 light years apart.</a:t>
            </a:r>
            <a:r>
              <a:rPr lang="en-US" baseline="0" dirty="0" smtClean="0"/>
              <a:t> We also know that travel between these civilizations will take tens to hundreds of thousands of years, since we can’t travel near the speed of light. So, it seems unlikely that UFO sightings are real aliens. </a:t>
            </a:r>
            <a:r>
              <a:rPr lang="en-US" dirty="0" smtClean="0"/>
              <a:t>The</a:t>
            </a:r>
            <a:r>
              <a:rPr lang="en-US" baseline="0" dirty="0" smtClean="0"/>
              <a:t> vast majority of UFO sightings are natural phenomena that are misinterpreted by viewers. For example, two airline pilots flying in the northwest were constantly seeing UFOs. So, they decided to bring their video camera and document their next sighting. Sure enough, there was a string of UFOs flying below them. However, when they zoomed in, they could see that the UFOs were pelicans flying in formation.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12</a:t>
            </a:fld>
            <a:endParaRPr lang="en-US"/>
          </a:p>
        </p:txBody>
      </p:sp>
    </p:spTree>
    <p:extLst>
      <p:ext uri="{BB962C8B-B14F-4D97-AF65-F5344CB8AC3E}">
        <p14:creationId xmlns:p14="http://schemas.microsoft.com/office/powerpoint/2010/main" val="170406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baseline="0" dirty="0" smtClean="0">
                <a:cs typeface="Arial" charset="0"/>
                <a:sym typeface="Wingdings" pitchFamily="2" charset="2"/>
              </a:rPr>
              <a:t>Prior to the 20</a:t>
            </a:r>
            <a:r>
              <a:rPr lang="en-US" baseline="30000" dirty="0" smtClean="0">
                <a:cs typeface="Arial" charset="0"/>
                <a:sym typeface="Wingdings" pitchFamily="2" charset="2"/>
              </a:rPr>
              <a:t>th</a:t>
            </a:r>
            <a:r>
              <a:rPr lang="en-US" baseline="0" dirty="0" smtClean="0">
                <a:cs typeface="Arial" charset="0"/>
                <a:sym typeface="Wingdings" pitchFamily="2" charset="2"/>
              </a:rPr>
              <a:t> century, there were very few UFO sightings. </a:t>
            </a:r>
            <a:r>
              <a:rPr lang="en-US" dirty="0" smtClean="0">
                <a:cs typeface="Arial" charset="0"/>
                <a:sym typeface="Wingdings" pitchFamily="2" charset="2"/>
              </a:rPr>
              <a:t> </a:t>
            </a:r>
            <a:r>
              <a:rPr lang="en-US" baseline="0" dirty="0" smtClean="0">
                <a:cs typeface="Arial" charset="0"/>
                <a:sym typeface="Wingdings" pitchFamily="2" charset="2"/>
              </a:rPr>
              <a:t>The UFO era officially began on June 24, 1947, when pilot Kenneth Arnold saw a series of objects he described that, “</a:t>
            </a:r>
            <a:r>
              <a:rPr lang="en-US" dirty="0" smtClean="0"/>
              <a:t>flew erratic, like a saucer if you skip it across the water.”</a:t>
            </a:r>
            <a:r>
              <a:rPr lang="en-US" baseline="0" dirty="0" smtClean="0">
                <a:cs typeface="Arial" charset="0"/>
                <a:sym typeface="Wingdings" pitchFamily="2" charset="2"/>
              </a:rPr>
              <a:t> </a:t>
            </a:r>
            <a:r>
              <a:rPr lang="en-US" dirty="0" smtClean="0">
                <a:cs typeface="Arial" charset="0"/>
                <a:sym typeface="Wingdings" pitchFamily="2" charset="2"/>
              </a:rPr>
              <a:t> </a:t>
            </a:r>
            <a:r>
              <a:rPr lang="en-US" baseline="0" dirty="0" smtClean="0">
                <a:cs typeface="Arial" charset="0"/>
                <a:sym typeface="Wingdings" pitchFamily="2" charset="2"/>
              </a:rPr>
              <a:t>The </a:t>
            </a:r>
            <a:r>
              <a:rPr lang="en-US" i="1" baseline="0" dirty="0" smtClean="0">
                <a:cs typeface="Arial" charset="0"/>
                <a:sym typeface="Wingdings" pitchFamily="2" charset="2"/>
              </a:rPr>
              <a:t>Chicago Sun </a:t>
            </a:r>
            <a:r>
              <a:rPr lang="en-US" baseline="0" dirty="0" smtClean="0">
                <a:cs typeface="Arial" charset="0"/>
                <a:sym typeface="Wingdings" pitchFamily="2" charset="2"/>
              </a:rPr>
              <a:t>picked up the story citing the UFOs as “flying saucers.”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13</a:t>
            </a:fld>
            <a:endParaRPr lang="en-US"/>
          </a:p>
        </p:txBody>
      </p:sp>
    </p:spTree>
    <p:extLst>
      <p:ext uri="{BB962C8B-B14F-4D97-AF65-F5344CB8AC3E}">
        <p14:creationId xmlns:p14="http://schemas.microsoft.com/office/powerpoint/2010/main" val="145765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Arnold reported his sighting to the air force, which was in charge of investigating</a:t>
            </a:r>
            <a:r>
              <a:rPr lang="en-US" baseline="0" dirty="0" smtClean="0"/>
              <a:t> UFO sightings. </a:t>
            </a:r>
            <a:r>
              <a:rPr lang="en-US" dirty="0" smtClean="0">
                <a:cs typeface="Arial" charset="0"/>
                <a:sym typeface="Wingdings" pitchFamily="2" charset="2"/>
              </a:rPr>
              <a:t> </a:t>
            </a:r>
            <a:r>
              <a:rPr lang="en-US" baseline="0" dirty="0" smtClean="0"/>
              <a:t>This picture is what he drew for the air force, showing the appearance of the UFO. </a:t>
            </a:r>
            <a:r>
              <a:rPr lang="en-US" dirty="0" smtClean="0">
                <a:cs typeface="Arial" charset="0"/>
                <a:sym typeface="Wingdings" pitchFamily="2" charset="2"/>
              </a:rPr>
              <a:t> </a:t>
            </a:r>
            <a:r>
              <a:rPr lang="en-US" baseline="0" dirty="0" smtClean="0"/>
              <a:t>However, when his 1952 book came out, they had turned in this.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14</a:t>
            </a:fld>
            <a:endParaRPr lang="en-US"/>
          </a:p>
        </p:txBody>
      </p:sp>
    </p:spTree>
    <p:extLst>
      <p:ext uri="{BB962C8B-B14F-4D97-AF65-F5344CB8AC3E}">
        <p14:creationId xmlns:p14="http://schemas.microsoft.com/office/powerpoint/2010/main" val="177397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two weeks later on July 8, near Roswell</a:t>
            </a:r>
            <a:r>
              <a:rPr lang="en-US" baseline="0" dirty="0" smtClean="0"/>
              <a:t> New Mexico, it was reported that a flying saucer had crashed in the desert. However, the “saucer” had been discovered by a rancher on June 14, nearly 2 weeks before Arnold’s “UFO” sighting. The rancher didn’t report the sighting until after Arnold’s sighting. However, the story was forgotten until the 1970s when it was resurrected by UFO enthusiasts. At that point, the “saucer” had contained aliens (some alive and others dead, depending on the version). If you saw a crashed flying saucer with aliens in it, would you wait three weeks to report it?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15</a:t>
            </a:fld>
            <a:endParaRPr lang="en-US"/>
          </a:p>
        </p:txBody>
      </p:sp>
    </p:spTree>
    <p:extLst>
      <p:ext uri="{BB962C8B-B14F-4D97-AF65-F5344CB8AC3E}">
        <p14:creationId xmlns:p14="http://schemas.microsoft.com/office/powerpoint/2010/main" val="147716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crash</a:t>
            </a:r>
            <a:r>
              <a:rPr lang="en-US" baseline="0" dirty="0" smtClean="0"/>
              <a:t> consisted of about 5 pounds of mostly aluminum, balsa wood and tape–a weather balloon that was carrying a top secret payload for detecting nuclear explosions.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16</a:t>
            </a:fld>
            <a:endParaRPr lang="en-US"/>
          </a:p>
        </p:txBody>
      </p:sp>
    </p:spTree>
    <p:extLst>
      <p:ext uri="{BB962C8B-B14F-4D97-AF65-F5344CB8AC3E}">
        <p14:creationId xmlns:p14="http://schemas.microsoft.com/office/powerpoint/2010/main" val="334498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famous Anza Borrego saucer that crashed in 2011. I actually </a:t>
            </a:r>
            <a:r>
              <a:rPr lang="en-US" dirty="0" err="1" smtClean="0"/>
              <a:t>Photoshopped</a:t>
            </a:r>
            <a:r>
              <a:rPr lang="en-US" baseline="0" dirty="0" smtClean="0"/>
              <a:t>–I mean photographed–this one myself.</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17</a:t>
            </a:fld>
            <a:endParaRPr lang="en-US"/>
          </a:p>
        </p:txBody>
      </p:sp>
    </p:spTree>
    <p:extLst>
      <p:ext uri="{BB962C8B-B14F-4D97-AF65-F5344CB8AC3E}">
        <p14:creationId xmlns:p14="http://schemas.microsoft.com/office/powerpoint/2010/main" val="21929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was the result of an another</a:t>
            </a:r>
            <a:r>
              <a:rPr lang="en-US" baseline="0" dirty="0" smtClean="0"/>
              <a:t> errant UFO flight that crashed into a local electronics store. It is amazing how badly they fly considering how advanced their technology is.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18</a:t>
            </a:fld>
            <a:endParaRPr lang="en-US"/>
          </a:p>
        </p:txBody>
      </p:sp>
    </p:spTree>
    <p:extLst>
      <p:ext uri="{BB962C8B-B14F-4D97-AF65-F5344CB8AC3E}">
        <p14:creationId xmlns:p14="http://schemas.microsoft.com/office/powerpoint/2010/main" val="2942930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German “saucer” from WWII.</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19</a:t>
            </a:fld>
            <a:endParaRPr lang="en-US"/>
          </a:p>
        </p:txBody>
      </p:sp>
    </p:spTree>
    <p:extLst>
      <p:ext uri="{BB962C8B-B14F-4D97-AF65-F5344CB8AC3E}">
        <p14:creationId xmlns:p14="http://schemas.microsoft.com/office/powerpoint/2010/main" val="211306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Alien autopsy. You have all seen this, right? I love the part when they open up the chest cavity and there are no ribs, just the heart sitting on top of all the muscles. Those</a:t>
            </a:r>
            <a:r>
              <a:rPr lang="en-US" baseline="0" dirty="0" smtClean="0"/>
              <a:t> aliens sure are different!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a:t>
            </a:fld>
            <a:endParaRPr lang="en-US"/>
          </a:p>
        </p:txBody>
      </p:sp>
    </p:spTree>
    <p:extLst>
      <p:ext uri="{BB962C8B-B14F-4D97-AF65-F5344CB8AC3E}">
        <p14:creationId xmlns:p14="http://schemas.microsoft.com/office/powerpoint/2010/main" val="191418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U.S. Air Force’s attempt to make</a:t>
            </a:r>
            <a:r>
              <a:rPr lang="en-US" baseline="0" dirty="0" smtClean="0"/>
              <a:t> a saucer. It had major stability problems.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20</a:t>
            </a:fld>
            <a:endParaRPr lang="en-US"/>
          </a:p>
        </p:txBody>
      </p:sp>
    </p:spTree>
    <p:extLst>
      <p:ext uri="{BB962C8B-B14F-4D97-AF65-F5344CB8AC3E}">
        <p14:creationId xmlns:p14="http://schemas.microsoft.com/office/powerpoint/2010/main" val="3309322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air force “saucer.”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21</a:t>
            </a:fld>
            <a:endParaRPr lang="en-US"/>
          </a:p>
        </p:txBody>
      </p:sp>
    </p:spTree>
    <p:extLst>
      <p:ext uri="{BB962C8B-B14F-4D97-AF65-F5344CB8AC3E}">
        <p14:creationId xmlns:p14="http://schemas.microsoft.com/office/powerpoint/2010/main" val="3407305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there was this secret photo of experimental craft.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22</a:t>
            </a:fld>
            <a:endParaRPr lang="en-US"/>
          </a:p>
        </p:txBody>
      </p:sp>
    </p:spTree>
    <p:extLst>
      <p:ext uri="{BB962C8B-B14F-4D97-AF65-F5344CB8AC3E}">
        <p14:creationId xmlns:p14="http://schemas.microsoft.com/office/powerpoint/2010/main" val="198995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remember when crop circles first began to appear in the 1980s. They were really simple</a:t>
            </a:r>
            <a:r>
              <a:rPr lang="en-US" baseline="0" dirty="0" smtClean="0"/>
              <a:t> initially, but became more and more complex over time. It seemed to me that whoever was making them was perfecting their methodology over time. Here are some of the better ones.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23</a:t>
            </a:fld>
            <a:endParaRPr lang="en-US"/>
          </a:p>
        </p:txBody>
      </p:sp>
    </p:spTree>
    <p:extLst>
      <p:ext uri="{BB962C8B-B14F-4D97-AF65-F5344CB8AC3E}">
        <p14:creationId xmlns:p14="http://schemas.microsoft.com/office/powerpoint/2010/main" val="1847911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People began to speculate that these crop circles were messages from alien beings.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24</a:t>
            </a:fld>
            <a:endParaRPr lang="en-US"/>
          </a:p>
        </p:txBody>
      </p:sp>
    </p:spTree>
    <p:extLst>
      <p:ext uri="{BB962C8B-B14F-4D97-AF65-F5344CB8AC3E}">
        <p14:creationId xmlns:p14="http://schemas.microsoft.com/office/powerpoint/2010/main" val="3278067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studies have been carried out, but researchers have never found any </a:t>
            </a:r>
            <a:r>
              <a:rPr lang="en-US" baseline="0" dirty="0" smtClean="0"/>
              <a:t>particular </a:t>
            </a:r>
            <a:r>
              <a:rPr lang="en-US" dirty="0" smtClean="0"/>
              <a:t>characteristic that defines people who see UFOs. However, those who claim to have been abducted by UFOs exhibit a fantasy-prone</a:t>
            </a:r>
            <a:r>
              <a:rPr lang="en-US" baseline="0" dirty="0" smtClean="0"/>
              <a:t> personality. Most of these experiences are only remembered under hypnosis. This book goes into UFO abductees and cults in extensive detail, so I am not going to cover it here.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25</a:t>
            </a:fld>
            <a:endParaRPr lang="en-US"/>
          </a:p>
        </p:txBody>
      </p:sp>
    </p:spTree>
    <p:extLst>
      <p:ext uri="{BB962C8B-B14F-4D97-AF65-F5344CB8AC3E}">
        <p14:creationId xmlns:p14="http://schemas.microsoft.com/office/powerpoint/2010/main" val="2228436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I got interested in the UFO topic was</a:t>
            </a:r>
            <a:r>
              <a:rPr lang="en-US" baseline="0" dirty="0" smtClean="0"/>
              <a:t> because </a:t>
            </a:r>
            <a:r>
              <a:rPr lang="en-US" dirty="0" smtClean="0"/>
              <a:t>I received an email from </a:t>
            </a:r>
            <a:r>
              <a:rPr kumimoji="1" lang="en-US" sz="1200" kern="1200" dirty="0" smtClean="0">
                <a:solidFill>
                  <a:schemeClr val="tx1"/>
                </a:solidFill>
                <a:effectLst/>
                <a:latin typeface="Arial" charset="0"/>
                <a:ea typeface="+mn-ea"/>
                <a:cs typeface="+mn-cs"/>
              </a:rPr>
              <a:t>Ted </a:t>
            </a:r>
            <a:r>
              <a:rPr kumimoji="1" lang="en-US" sz="1200" kern="1200" dirty="0" err="1" smtClean="0">
                <a:solidFill>
                  <a:schemeClr val="tx1"/>
                </a:solidFill>
                <a:effectLst/>
                <a:latin typeface="Arial" charset="0"/>
                <a:ea typeface="+mn-ea"/>
                <a:cs typeface="+mn-cs"/>
              </a:rPr>
              <a:t>Iskenderian</a:t>
            </a:r>
            <a:r>
              <a:rPr kumimoji="1" lang="en-US" sz="1200" kern="1200" dirty="0" smtClean="0">
                <a:solidFill>
                  <a:schemeClr val="tx1"/>
                </a:solidFill>
                <a:effectLst/>
                <a:latin typeface="Arial" charset="0"/>
                <a:ea typeface="+mn-ea"/>
                <a:cs typeface="+mn-cs"/>
              </a:rPr>
              <a:t> </a:t>
            </a:r>
            <a:r>
              <a:rPr lang="en-US" dirty="0" smtClean="0">
                <a:cs typeface="Arial" charset="0"/>
                <a:sym typeface="Wingdings" pitchFamily="2" charset="2"/>
              </a:rPr>
              <a:t> </a:t>
            </a:r>
            <a:r>
              <a:rPr kumimoji="1" lang="en-US" sz="1200" kern="1200" dirty="0" smtClean="0">
                <a:solidFill>
                  <a:schemeClr val="tx1"/>
                </a:solidFill>
                <a:effectLst/>
                <a:latin typeface="Arial" charset="0"/>
                <a:ea typeface="+mn-ea"/>
                <a:cs typeface="+mn-cs"/>
              </a:rPr>
              <a:t>about this article in </a:t>
            </a:r>
            <a:r>
              <a:rPr kumimoji="1" lang="en-US" sz="1200" i="1" kern="1200" dirty="0" smtClean="0">
                <a:solidFill>
                  <a:schemeClr val="tx1"/>
                </a:solidFill>
                <a:effectLst/>
                <a:latin typeface="Arial" charset="0"/>
                <a:ea typeface="+mn-ea"/>
                <a:cs typeface="+mn-cs"/>
              </a:rPr>
              <a:t>The Atlantic</a:t>
            </a:r>
            <a:r>
              <a:rPr kumimoji="1" lang="en-US" sz="1200" kern="1200" dirty="0" smtClean="0">
                <a:solidFill>
                  <a:schemeClr val="tx1"/>
                </a:solidFill>
                <a:effectLst/>
                <a:latin typeface="Arial" charset="0"/>
                <a:ea typeface="+mn-ea"/>
                <a:cs typeface="+mn-cs"/>
              </a:rPr>
              <a:t>. It’s conclusion</a:t>
            </a:r>
            <a:r>
              <a:rPr kumimoji="1" lang="en-US" sz="1200" kern="1200" baseline="0" dirty="0" smtClean="0">
                <a:solidFill>
                  <a:schemeClr val="tx1"/>
                </a:solidFill>
                <a:effectLst/>
                <a:latin typeface="Arial" charset="0"/>
                <a:ea typeface="+mn-ea"/>
                <a:cs typeface="+mn-cs"/>
              </a:rPr>
              <a:t> was that </a:t>
            </a:r>
            <a:r>
              <a:rPr lang="en-US" dirty="0" smtClean="0">
                <a:cs typeface="Arial" charset="0"/>
                <a:sym typeface="Wingdings" pitchFamily="2" charset="2"/>
              </a:rPr>
              <a:t> </a:t>
            </a:r>
            <a:r>
              <a:rPr kumimoji="1" lang="en-US" sz="1200" kern="1200" baseline="0" dirty="0" smtClean="0">
                <a:solidFill>
                  <a:schemeClr val="tx1"/>
                </a:solidFill>
                <a:effectLst/>
                <a:latin typeface="Arial" charset="0"/>
                <a:ea typeface="+mn-ea"/>
                <a:cs typeface="+mn-cs"/>
              </a:rPr>
              <a:t>UFO sightings were the result of “mostly drunk people in the West.” How did they come to that conclusion?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26</a:t>
            </a:fld>
            <a:endParaRPr lang="en-US"/>
          </a:p>
        </p:txBody>
      </p:sp>
    </p:spTree>
    <p:extLst>
      <p:ext uri="{BB962C8B-B14F-4D97-AF65-F5344CB8AC3E}">
        <p14:creationId xmlns:p14="http://schemas.microsoft.com/office/powerpoint/2010/main" val="151162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they came up with the drinking idea is </a:t>
            </a:r>
            <a:r>
              <a:rPr lang="en-US" dirty="0" smtClean="0">
                <a:cs typeface="Arial" charset="0"/>
                <a:sym typeface="Wingdings" pitchFamily="2" charset="2"/>
              </a:rPr>
              <a:t> </a:t>
            </a:r>
            <a:r>
              <a:rPr lang="en-US" dirty="0" smtClean="0"/>
              <a:t>because of this plot of UFO sightings by hour. </a:t>
            </a:r>
            <a:r>
              <a:rPr lang="en-US" dirty="0" smtClean="0">
                <a:cs typeface="Arial" charset="0"/>
                <a:sym typeface="Wingdings" pitchFamily="2" charset="2"/>
              </a:rPr>
              <a:t> </a:t>
            </a:r>
            <a:r>
              <a:rPr lang="en-US" dirty="0" smtClean="0"/>
              <a:t>There aren’t many sightings during sleeping or working hours.</a:t>
            </a:r>
            <a:r>
              <a:rPr lang="en-US" baseline="0" dirty="0" smtClean="0"/>
              <a:t> </a:t>
            </a:r>
            <a:r>
              <a:rPr lang="en-US" dirty="0" smtClean="0"/>
              <a:t>The vast majority of these</a:t>
            </a:r>
            <a:r>
              <a:rPr lang="en-US" baseline="0" dirty="0" smtClean="0"/>
              <a:t> sighting occur between dinner and bed – the so-called “drinking hours.”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27</a:t>
            </a:fld>
            <a:endParaRPr lang="en-US"/>
          </a:p>
        </p:txBody>
      </p:sp>
    </p:spTree>
    <p:extLst>
      <p:ext uri="{BB962C8B-B14F-4D97-AF65-F5344CB8AC3E}">
        <p14:creationId xmlns:p14="http://schemas.microsoft.com/office/powerpoint/2010/main" val="68061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of their breakdown of UFO sightings by state,</a:t>
            </a:r>
            <a:r>
              <a:rPr lang="en-US" baseline="0" dirty="0" smtClean="0"/>
              <a:t> with the darker colored states exhibiting the highest frequency of UFO sightings (expressed as number of sightings per 100,000 individuals). UFO sighting frequencies are higher in the West. However, there is also a </a:t>
            </a:r>
            <a:r>
              <a:rPr lang="en-US" dirty="0" smtClean="0">
                <a:cs typeface="Arial" charset="0"/>
                <a:sym typeface="Wingdings" pitchFamily="2" charset="2"/>
              </a:rPr>
              <a:t> </a:t>
            </a:r>
            <a:r>
              <a:rPr lang="en-US" baseline="0" dirty="0" smtClean="0"/>
              <a:t>higher frequency in the northeast. Looking at the map, there seemed to be a </a:t>
            </a:r>
            <a:r>
              <a:rPr lang="en-US" dirty="0" smtClean="0">
                <a:cs typeface="Arial" charset="0"/>
                <a:sym typeface="Wingdings" pitchFamily="2" charset="2"/>
              </a:rPr>
              <a:t></a:t>
            </a:r>
            <a:r>
              <a:rPr lang="en-US" baseline="0" dirty="0" smtClean="0"/>
              <a:t> lower frequency of UFO sightings in the Bible-belt states. So maybe it’s a religious connection rather than a geographic one. </a:t>
            </a:r>
            <a:r>
              <a:rPr lang="en-US" dirty="0" smtClean="0">
                <a:cs typeface="Arial" charset="0"/>
                <a:sym typeface="Wingdings" pitchFamily="2" charset="2"/>
              </a:rPr>
              <a:t> </a:t>
            </a:r>
            <a:r>
              <a:rPr lang="en-US" baseline="0" dirty="0" smtClean="0"/>
              <a:t>So, maybe this sign is not too far off the mark.</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28</a:t>
            </a:fld>
            <a:endParaRPr lang="en-US"/>
          </a:p>
        </p:txBody>
      </p:sp>
    </p:spTree>
    <p:extLst>
      <p:ext uri="{BB962C8B-B14F-4D97-AF65-F5344CB8AC3E}">
        <p14:creationId xmlns:p14="http://schemas.microsoft.com/office/powerpoint/2010/main" val="417686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my hypothesis is that UFO sightings are an attempt by demons to convince the unbelievers that UFOs are real and the evolved</a:t>
            </a:r>
            <a:r>
              <a:rPr lang="en-US" baseline="0" dirty="0" smtClean="0"/>
              <a:t> aliens live throughout the universe. Hence, there is no need for a Creator. </a:t>
            </a:r>
            <a:r>
              <a:rPr lang="en-US" dirty="0" smtClean="0">
                <a:cs typeface="Arial" charset="0"/>
                <a:sym typeface="Wingdings" pitchFamily="2" charset="2"/>
              </a:rPr>
              <a:t> </a:t>
            </a:r>
            <a:r>
              <a:rPr lang="en-US" baseline="0" dirty="0" smtClean="0"/>
              <a:t>Demons aren’t likely to attempt to persuade Christians, because they have the power of the Holy Spirit living in them. </a:t>
            </a:r>
            <a:r>
              <a:rPr lang="en-US" dirty="0" smtClean="0">
                <a:cs typeface="Arial" charset="0"/>
                <a:sym typeface="Wingdings" pitchFamily="2" charset="2"/>
              </a:rPr>
              <a:t> And </a:t>
            </a:r>
            <a:r>
              <a:rPr lang="en-US" baseline="0" dirty="0" smtClean="0"/>
              <a:t>Christians are told to test the spirits to see whether they are from God. </a:t>
            </a:r>
            <a:r>
              <a:rPr lang="en-US" dirty="0" smtClean="0">
                <a:cs typeface="Arial" charset="0"/>
                <a:sym typeface="Wingdings" pitchFamily="2" charset="2"/>
              </a:rPr>
              <a:t> </a:t>
            </a:r>
            <a:r>
              <a:rPr lang="en-US" baseline="0" dirty="0" smtClean="0"/>
              <a:t>However, unbelievers have no discernment of spiritual things, so they will be fooled into thinking that spiritual apparitions of UFOs are real.</a:t>
            </a:r>
            <a:r>
              <a:rPr lang="en-US" dirty="0" smtClean="0">
                <a:cs typeface="Arial" charset="0"/>
                <a:sym typeface="Wingdings" pitchFamily="2" charset="2"/>
              </a:rPr>
              <a:t> So, how can we test this hypothesis?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29</a:t>
            </a:fld>
            <a:endParaRPr lang="en-US"/>
          </a:p>
        </p:txBody>
      </p:sp>
    </p:spTree>
    <p:extLst>
      <p:ext uri="{BB962C8B-B14F-4D97-AF65-F5344CB8AC3E}">
        <p14:creationId xmlns:p14="http://schemas.microsoft.com/office/powerpoint/2010/main" val="188476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Ross has gone through the data on the probability</a:t>
            </a:r>
            <a:r>
              <a:rPr lang="en-US" baseline="0" dirty="0" smtClean="0"/>
              <a:t> of the existence of suitable planets to house intelligent life. I am not going to go through that data. However, what is relevant is whether aliens, if they exist, could actually travel to earth to visit us.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a:t>
            </a:fld>
            <a:endParaRPr lang="en-US"/>
          </a:p>
        </p:txBody>
      </p:sp>
    </p:spTree>
    <p:extLst>
      <p:ext uri="{BB962C8B-B14F-4D97-AF65-F5344CB8AC3E}">
        <p14:creationId xmlns:p14="http://schemas.microsoft.com/office/powerpoint/2010/main" val="1713395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UFO Reporting Center has been keeping track of UFO sightings since 1974. Much of the data presented here comes from this organization. </a:t>
            </a:r>
            <a:r>
              <a:rPr lang="en-US" dirty="0" smtClean="0">
                <a:cs typeface="Arial" charset="0"/>
                <a:sym typeface="Wingdings" pitchFamily="2" charset="2"/>
              </a:rPr>
              <a:t> </a:t>
            </a:r>
            <a:r>
              <a:rPr lang="en-US" dirty="0" smtClean="0"/>
              <a:t>If we look at UFO sightings</a:t>
            </a:r>
            <a:r>
              <a:rPr lang="en-US" baseline="0" dirty="0" smtClean="0"/>
              <a:t> over time, we see that there has been a dramatic increase in the number of UFO sightings since 1995. Also, during this time, </a:t>
            </a:r>
            <a:r>
              <a:rPr lang="en-US" dirty="0" smtClean="0">
                <a:cs typeface="Arial" charset="0"/>
                <a:sym typeface="Wingdings" pitchFamily="2" charset="2"/>
              </a:rPr>
              <a:t> </a:t>
            </a:r>
            <a:r>
              <a:rPr lang="en-US" baseline="0" dirty="0" smtClean="0"/>
              <a:t>there has been a rapid secularization of the United States, which parallels the increase in UFO sightings. However, at least part of this increase </a:t>
            </a:r>
            <a:r>
              <a:rPr lang="en-US" baseline="0" smtClean="0"/>
              <a:t>in sightings </a:t>
            </a:r>
            <a:r>
              <a:rPr lang="en-US" baseline="0" dirty="0" smtClean="0"/>
              <a:t>is probably due to the adoption of cell phones and computer technology that aids the reporting of UFO sightings.</a:t>
            </a:r>
            <a:r>
              <a:rPr lang="en-US" dirty="0" smtClean="0">
                <a:cs typeface="Arial" charset="0"/>
                <a:sym typeface="Wingdings" pitchFamily="2" charset="2"/>
              </a:rPr>
              <a:t> We need better data.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30</a:t>
            </a:fld>
            <a:endParaRPr lang="en-US"/>
          </a:p>
        </p:txBody>
      </p:sp>
    </p:spTree>
    <p:extLst>
      <p:ext uri="{BB962C8B-B14F-4D97-AF65-F5344CB8AC3E}">
        <p14:creationId xmlns:p14="http://schemas.microsoft.com/office/powerpoint/2010/main" val="3505629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present some statistical correlations in the rest of this teaching time, so you need to have some background</a:t>
            </a:r>
            <a:r>
              <a:rPr lang="en-US" baseline="0" dirty="0" smtClean="0"/>
              <a:t> in statistics. How many of you have ever taken a course in statistics?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31</a:t>
            </a:fld>
            <a:endParaRPr lang="en-US"/>
          </a:p>
        </p:txBody>
      </p:sp>
    </p:spTree>
    <p:extLst>
      <p:ext uri="{BB962C8B-B14F-4D97-AF65-F5344CB8AC3E}">
        <p14:creationId xmlns:p14="http://schemas.microsoft.com/office/powerpoint/2010/main" val="447317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has been attributed to British Prime Minister Benjamin Disraeli from the 19</a:t>
            </a:r>
            <a:r>
              <a:rPr lang="en-US" baseline="30000" dirty="0" smtClean="0"/>
              <a:t>th</a:t>
            </a:r>
            <a:r>
              <a:rPr lang="en-US" dirty="0" smtClean="0"/>
              <a:t> century who said, “There are three kinds of lies: lies, damned lies, and statistics.” The</a:t>
            </a:r>
            <a:r>
              <a:rPr lang="en-US" baseline="0" dirty="0" smtClean="0"/>
              <a:t> quote was popularized by Mark Twain. And i</a:t>
            </a:r>
            <a:r>
              <a:rPr lang="en-US" dirty="0" smtClean="0"/>
              <a:t>t is a popular quote among atheists, when you confront them with any kind of statistics challenging their worldview. However, the truth is that </a:t>
            </a:r>
            <a:r>
              <a:rPr lang="en-US" i="1" dirty="0" smtClean="0"/>
              <a:t>all</a:t>
            </a:r>
            <a:r>
              <a:rPr lang="en-US" dirty="0" smtClean="0"/>
              <a:t> science relies upon statistical tests in order to determine if</a:t>
            </a:r>
            <a:r>
              <a:rPr lang="en-US" baseline="0" dirty="0" smtClean="0"/>
              <a:t> the data is real.</a:t>
            </a:r>
            <a:r>
              <a:rPr lang="en-US" dirty="0" smtClean="0">
                <a:cs typeface="Arial" charset="0"/>
                <a:sym typeface="Wingdings" pitchFamily="2" charset="2"/>
              </a:rPr>
              <a:t> How does this work?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32</a:t>
            </a:fld>
            <a:endParaRPr lang="en-US"/>
          </a:p>
        </p:txBody>
      </p:sp>
    </p:spTree>
    <p:extLst>
      <p:ext uri="{BB962C8B-B14F-4D97-AF65-F5344CB8AC3E}">
        <p14:creationId xmlns:p14="http://schemas.microsoft.com/office/powerpoint/2010/main" val="3397684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 a population of individuals and measure some component, like height, </a:t>
            </a:r>
            <a:r>
              <a:rPr lang="en-US" dirty="0" smtClean="0">
                <a:cs typeface="Arial" charset="0"/>
                <a:sym typeface="Wingdings" pitchFamily="2" charset="2"/>
              </a:rPr>
              <a:t> </a:t>
            </a:r>
            <a:r>
              <a:rPr lang="en-US" dirty="0" smtClean="0"/>
              <a:t>we will end up with a curve like this. Most individuals will fall </a:t>
            </a:r>
            <a:r>
              <a:rPr lang="en-US" dirty="0" smtClean="0">
                <a:cs typeface="Arial" charset="0"/>
                <a:sym typeface="Wingdings" pitchFamily="2" charset="2"/>
              </a:rPr>
              <a:t> </a:t>
            </a:r>
            <a:r>
              <a:rPr lang="en-US" dirty="0" smtClean="0"/>
              <a:t>somewhere near the middle of the curve. However, there will be a small percentage</a:t>
            </a:r>
            <a:r>
              <a:rPr lang="en-US" baseline="0" dirty="0" smtClean="0"/>
              <a:t> that fall on either end of the curve. </a:t>
            </a:r>
            <a:r>
              <a:rPr lang="en-US" dirty="0" smtClean="0">
                <a:cs typeface="Arial" charset="0"/>
                <a:sym typeface="Wingdings" pitchFamily="2" charset="2"/>
              </a:rPr>
              <a:t> </a:t>
            </a:r>
            <a:r>
              <a:rPr lang="en-US" baseline="0" dirty="0" smtClean="0"/>
              <a:t>In science, we say that a result is different from the average if it falls in the top or bottom 2.5%. A probability or “p” value is usually considered significant when it is less than 0.05, or a 5 percent probability of the result occurring by chance.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33</a:t>
            </a:fld>
            <a:endParaRPr lang="en-US"/>
          </a:p>
        </p:txBody>
      </p:sp>
    </p:spTree>
    <p:extLst>
      <p:ext uri="{BB962C8B-B14F-4D97-AF65-F5344CB8AC3E}">
        <p14:creationId xmlns:p14="http://schemas.microsoft.com/office/powerpoint/2010/main" val="279144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hypothetical graphs of two populations, </a:t>
            </a:r>
            <a:r>
              <a:rPr lang="en-US" dirty="0" smtClean="0">
                <a:cs typeface="Arial" charset="0"/>
                <a:sym typeface="Wingdings" pitchFamily="2" charset="2"/>
              </a:rPr>
              <a:t> </a:t>
            </a:r>
            <a:r>
              <a:rPr lang="en-US" dirty="0" smtClean="0"/>
              <a:t>population</a:t>
            </a:r>
            <a:r>
              <a:rPr lang="en-US" baseline="0" dirty="0" smtClean="0"/>
              <a:t> 1 and </a:t>
            </a:r>
            <a:r>
              <a:rPr lang="en-US" dirty="0" smtClean="0">
                <a:cs typeface="Arial" charset="0"/>
                <a:sym typeface="Wingdings" pitchFamily="2" charset="2"/>
              </a:rPr>
              <a:t> </a:t>
            </a:r>
            <a:r>
              <a:rPr lang="en-US" baseline="0" dirty="0" smtClean="0"/>
              <a:t>population 2. The averages of these two populations seem different, although there are a number of observations where the two curves overlap. Statistical tests can be used to tell us whether these two populations are statistically different. All science journal articles will contain statistical tests for significance.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34</a:t>
            </a:fld>
            <a:endParaRPr lang="en-US"/>
          </a:p>
        </p:txBody>
      </p:sp>
    </p:spTree>
    <p:extLst>
      <p:ext uri="{BB962C8B-B14F-4D97-AF65-F5344CB8AC3E}">
        <p14:creationId xmlns:p14="http://schemas.microsoft.com/office/powerpoint/2010/main" val="346117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are going to look at today are tests of correlation. </a:t>
            </a:r>
            <a:r>
              <a:rPr lang="en-US" dirty="0" smtClean="0">
                <a:cs typeface="Arial" charset="0"/>
                <a:sym typeface="Wingdings" pitchFamily="2" charset="2"/>
              </a:rPr>
              <a:t> </a:t>
            </a:r>
            <a:r>
              <a:rPr lang="en-US" dirty="0" smtClean="0"/>
              <a:t>Here we have two sets of values. </a:t>
            </a:r>
            <a:r>
              <a:rPr lang="en-US" dirty="0" smtClean="0">
                <a:cs typeface="Arial" charset="0"/>
                <a:sym typeface="Wingdings" pitchFamily="2" charset="2"/>
              </a:rPr>
              <a:t> </a:t>
            </a:r>
            <a:r>
              <a:rPr lang="en-US" dirty="0" smtClean="0"/>
              <a:t>If we plot these values on a graph we get </a:t>
            </a:r>
            <a:r>
              <a:rPr lang="en-US" dirty="0" smtClean="0">
                <a:cs typeface="Arial" charset="0"/>
                <a:sym typeface="Wingdings" pitchFamily="2" charset="2"/>
              </a:rPr>
              <a:t> </a:t>
            </a:r>
            <a:r>
              <a:rPr lang="en-US" dirty="0" smtClean="0"/>
              <a:t>this set of points. </a:t>
            </a:r>
            <a:r>
              <a:rPr lang="en-US" dirty="0" smtClean="0">
                <a:cs typeface="Arial" charset="0"/>
                <a:sym typeface="Wingdings" pitchFamily="2" charset="2"/>
              </a:rPr>
              <a:t> </a:t>
            </a:r>
            <a:r>
              <a:rPr lang="en-US" dirty="0" smtClean="0"/>
              <a:t>We can draw a straight line through these point. Since all the points land exactly on the line, the correlation coefficient, r, is exactly at its maximum value of 1.0.</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35</a:t>
            </a:fld>
            <a:endParaRPr lang="en-US"/>
          </a:p>
        </p:txBody>
      </p:sp>
    </p:spTree>
    <p:extLst>
      <p:ext uri="{BB962C8B-B14F-4D97-AF65-F5344CB8AC3E}">
        <p14:creationId xmlns:p14="http://schemas.microsoft.com/office/powerpoint/2010/main" val="1323707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Here are another set of points. They look a little more random. </a:t>
            </a:r>
            <a:r>
              <a:rPr lang="en-US" dirty="0" smtClean="0">
                <a:cs typeface="Arial" charset="0"/>
                <a:sym typeface="Wingdings" pitchFamily="2" charset="2"/>
              </a:rPr>
              <a:t> </a:t>
            </a:r>
            <a:r>
              <a:rPr lang="en-US" dirty="0" smtClean="0"/>
              <a:t>If we draw our best fit line through these points, we see that the points fall</a:t>
            </a:r>
            <a:r>
              <a:rPr lang="en-US" baseline="0" dirty="0" smtClean="0"/>
              <a:t> far from the line. The correlation coefficient of the line is nearly zero, the minimum value possible. So, if two set of values are correlated, they will have an r value near 1 and if they aren’t correlated, they will have an r value near zero.</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36</a:t>
            </a:fld>
            <a:endParaRPr lang="en-US"/>
          </a:p>
        </p:txBody>
      </p:sp>
    </p:spTree>
    <p:extLst>
      <p:ext uri="{BB962C8B-B14F-4D97-AF65-F5344CB8AC3E}">
        <p14:creationId xmlns:p14="http://schemas.microsoft.com/office/powerpoint/2010/main" val="72331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Pearson’s correlation coefficient is calculated</a:t>
            </a:r>
            <a:r>
              <a:rPr lang="en-US" baseline="0" dirty="0" smtClean="0"/>
              <a:t> using this formula. However, since we scientists are lazy, </a:t>
            </a:r>
            <a:r>
              <a:rPr lang="en-US" dirty="0" smtClean="0">
                <a:cs typeface="Arial" charset="0"/>
                <a:sym typeface="Wingdings" pitchFamily="2" charset="2"/>
              </a:rPr>
              <a:t> </a:t>
            </a:r>
            <a:r>
              <a:rPr lang="en-US" baseline="0" dirty="0" smtClean="0"/>
              <a:t>we use this Microsoft Excel command.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37</a:t>
            </a:fld>
            <a:endParaRPr lang="en-US"/>
          </a:p>
        </p:txBody>
      </p:sp>
    </p:spTree>
    <p:extLst>
      <p:ext uri="{BB962C8B-B14F-4D97-AF65-F5344CB8AC3E}">
        <p14:creationId xmlns:p14="http://schemas.microsoft.com/office/powerpoint/2010/main" val="4101052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get a probability value for the </a:t>
            </a:r>
            <a:r>
              <a:rPr lang="en-US" dirty="0" smtClean="0">
                <a:cs typeface="Arial" charset="0"/>
                <a:sym typeface="Wingdings" pitchFamily="2" charset="2"/>
              </a:rPr>
              <a:t> </a:t>
            </a:r>
            <a:r>
              <a:rPr lang="en-US" dirty="0" smtClean="0"/>
              <a:t>correlation through this formula. However, since we are lazy, </a:t>
            </a:r>
            <a:r>
              <a:rPr lang="en-US" dirty="0" smtClean="0">
                <a:cs typeface="Arial" charset="0"/>
                <a:sym typeface="Wingdings" pitchFamily="2" charset="2"/>
              </a:rPr>
              <a:t> </a:t>
            </a:r>
            <a:r>
              <a:rPr lang="en-US" dirty="0" smtClean="0"/>
              <a:t>we use this Excel formula.</a:t>
            </a:r>
            <a:r>
              <a:rPr lang="en-US" baseline="0" dirty="0" smtClean="0"/>
              <a:t> In science, a p value less than 0.05 is usually considered significant.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38</a:t>
            </a:fld>
            <a:endParaRPr lang="en-US"/>
          </a:p>
        </p:txBody>
      </p:sp>
    </p:spTree>
    <p:extLst>
      <p:ext uri="{BB962C8B-B14F-4D97-AF65-F5344CB8AC3E}">
        <p14:creationId xmlns:p14="http://schemas.microsoft.com/office/powerpoint/2010/main" val="1954464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hypothesis is that unbelievers see more UFOs than</a:t>
            </a:r>
            <a:r>
              <a:rPr lang="en-US" baseline="0" dirty="0" smtClean="0"/>
              <a:t> believers. The problem is that there is no direct data to test this hypothesis. None of the UFO reporting groups collected data on religious affiliation. So, we are going to examine this question by running statistical correlations.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39</a:t>
            </a:fld>
            <a:endParaRPr lang="en-US"/>
          </a:p>
        </p:txBody>
      </p:sp>
    </p:spTree>
    <p:extLst>
      <p:ext uri="{BB962C8B-B14F-4D97-AF65-F5344CB8AC3E}">
        <p14:creationId xmlns:p14="http://schemas.microsoft.com/office/powerpoint/2010/main" val="362833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Drake developed the Drake equation</a:t>
            </a:r>
            <a:r>
              <a:rPr lang="en-US" baseline="0" dirty="0" smtClean="0"/>
              <a:t> to estimate the number of advanced civilizations within the galaxy. The equation uses values such as the star formation rate, suitable stars, earth-like planets, evolution of life and intelligent beings. Some of these factors are well known and others are based mostly on speculation.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a:t>
            </a:fld>
            <a:endParaRPr lang="en-US"/>
          </a:p>
        </p:txBody>
      </p:sp>
    </p:spTree>
    <p:extLst>
      <p:ext uri="{BB962C8B-B14F-4D97-AF65-F5344CB8AC3E}">
        <p14:creationId xmlns:p14="http://schemas.microsoft.com/office/powerpoint/2010/main" val="3074413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UFO Reporting Center</a:t>
            </a:r>
            <a:r>
              <a:rPr lang="en-US" baseline="0" dirty="0" smtClean="0"/>
              <a:t> lists UFO sighting data by state on its website. Using this data, along with Gallup data on the percentage of people with no religion by state we can perform a correlation analysis. So, on this graph, we are plotting the percentage of people with no religion on the x-axis vs the frequency of UFO sightings on the y-axis for each of the 50 states plus the District of Columbia. Here is the plot of the data, showing a highly significant positive correlation between the percentage of unbelievers and the frequency of UFO sightings. The p value is 1.89 x 10</a:t>
            </a:r>
            <a:r>
              <a:rPr lang="en-US" baseline="30000" dirty="0" smtClean="0"/>
              <a:t>-10</a:t>
            </a:r>
            <a:r>
              <a:rPr lang="en-US" baseline="0" dirty="0" smtClean="0"/>
              <a:t>, which means that the probability of the result occurring by chance is less than 1 in 20 billion!</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40</a:t>
            </a:fld>
            <a:endParaRPr lang="en-US"/>
          </a:p>
        </p:txBody>
      </p:sp>
    </p:spTree>
    <p:extLst>
      <p:ext uri="{BB962C8B-B14F-4D97-AF65-F5344CB8AC3E}">
        <p14:creationId xmlns:p14="http://schemas.microsoft.com/office/powerpoint/2010/main" val="190715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percent of unbelievers is positively correlated with UFO</a:t>
            </a:r>
            <a:r>
              <a:rPr lang="en-US" baseline="0" dirty="0" smtClean="0"/>
              <a:t> sightings, what would we expect to find with measures of religiosity? Yes, there is a strong negative correlation between religiosity and UFO sightings.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41</a:t>
            </a:fld>
            <a:endParaRPr lang="en-US"/>
          </a:p>
        </p:txBody>
      </p:sp>
    </p:spTree>
    <p:extLst>
      <p:ext uri="{BB962C8B-B14F-4D97-AF65-F5344CB8AC3E}">
        <p14:creationId xmlns:p14="http://schemas.microsoft.com/office/powerpoint/2010/main" val="155244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weekly church attendance? Yes, there is a strong negative correlation.</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42</a:t>
            </a:fld>
            <a:endParaRPr lang="en-US"/>
          </a:p>
        </p:txBody>
      </p:sp>
    </p:spTree>
    <p:extLst>
      <p:ext uri="{BB962C8B-B14F-4D97-AF65-F5344CB8AC3E}">
        <p14:creationId xmlns:p14="http://schemas.microsoft.com/office/powerpoint/2010/main" val="342894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noted previously, a lot of the UFO sightings happen in the west. Why is this?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43</a:t>
            </a:fld>
            <a:endParaRPr lang="en-US"/>
          </a:p>
        </p:txBody>
      </p:sp>
    </p:spTree>
    <p:extLst>
      <p:ext uri="{BB962C8B-B14F-4D97-AF65-F5344CB8AC3E}">
        <p14:creationId xmlns:p14="http://schemas.microsoft.com/office/powerpoint/2010/main" val="1325002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if we plot longitude vs. UFO sightings, we find that there is, indeed, a negative correlation. However, if we look at the states, we find that the</a:t>
            </a:r>
            <a:r>
              <a:rPr lang="en-US" baseline="0" dirty="0" smtClean="0"/>
              <a:t> low UFO sighting states are mostly found in the religious southeast, whereas the high UFO sightings states are found in the less religious west and northwest. So, this geographic correlation is likely the result of religious differences rather than geographic location per se. </a:t>
            </a:r>
            <a:r>
              <a:rPr lang="en-US" dirty="0" smtClean="0"/>
              <a:t>So,</a:t>
            </a:r>
            <a:r>
              <a:rPr lang="en-US" baseline="0" dirty="0" smtClean="0"/>
              <a:t> if we look at latitude (north-south), what would we expect to find based upon religious differences?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44</a:t>
            </a:fld>
            <a:endParaRPr lang="en-US"/>
          </a:p>
        </p:txBody>
      </p:sp>
    </p:spTree>
    <p:extLst>
      <p:ext uri="{BB962C8B-B14F-4D97-AF65-F5344CB8AC3E}">
        <p14:creationId xmlns:p14="http://schemas.microsoft.com/office/powerpoint/2010/main" val="2303101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there is a strong </a:t>
            </a:r>
            <a:r>
              <a:rPr lang="en-US" baseline="0" dirty="0" smtClean="0"/>
              <a:t>correlation between latitude and UFO sightings.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45</a:t>
            </a:fld>
            <a:endParaRPr lang="en-US"/>
          </a:p>
        </p:txBody>
      </p:sp>
    </p:spTree>
    <p:extLst>
      <p:ext uri="{BB962C8B-B14F-4D97-AF65-F5344CB8AC3E}">
        <p14:creationId xmlns:p14="http://schemas.microsoft.com/office/powerpoint/2010/main" val="777225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racial and ethnic correlations.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46</a:t>
            </a:fld>
            <a:endParaRPr lang="en-US"/>
          </a:p>
        </p:txBody>
      </p:sp>
    </p:spTree>
    <p:extLst>
      <p:ext uri="{BB962C8B-B14F-4D97-AF65-F5344CB8AC3E}">
        <p14:creationId xmlns:p14="http://schemas.microsoft.com/office/powerpoint/2010/main" val="117417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plot of %</a:t>
            </a:r>
            <a:r>
              <a:rPr lang="en-US" baseline="0" dirty="0" smtClean="0"/>
              <a:t> Caucasians vs UFO sightings frequency. There is a barely significant positive correlation if you are white.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47</a:t>
            </a:fld>
            <a:endParaRPr lang="en-US"/>
          </a:p>
        </p:txBody>
      </p:sp>
    </p:spTree>
    <p:extLst>
      <p:ext uri="{BB962C8B-B14F-4D97-AF65-F5344CB8AC3E}">
        <p14:creationId xmlns:p14="http://schemas.microsoft.com/office/powerpoint/2010/main" val="1451643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isn’t any correlation with % Hispanics. Do</a:t>
            </a:r>
            <a:r>
              <a:rPr lang="en-US" baseline="0" dirty="0" smtClean="0"/>
              <a:t> we think there will be a correlation with the number of African Americans?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48</a:t>
            </a:fld>
            <a:endParaRPr lang="en-US"/>
          </a:p>
        </p:txBody>
      </p:sp>
    </p:spTree>
    <p:extLst>
      <p:ext uri="{BB962C8B-B14F-4D97-AF65-F5344CB8AC3E}">
        <p14:creationId xmlns:p14="http://schemas.microsoft.com/office/powerpoint/2010/main" val="1658671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there is a strong negative correlation between the % African American and UFO sightings. Besides living</a:t>
            </a:r>
            <a:r>
              <a:rPr lang="en-US" baseline="0" dirty="0" smtClean="0"/>
              <a:t> in the South’s Bible Belt, African Americans are more religious than other ethnic groups.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49</a:t>
            </a:fld>
            <a:endParaRPr lang="en-US"/>
          </a:p>
        </p:txBody>
      </p:sp>
    </p:spTree>
    <p:extLst>
      <p:ext uri="{BB962C8B-B14F-4D97-AF65-F5344CB8AC3E}">
        <p14:creationId xmlns:p14="http://schemas.microsoft.com/office/powerpoint/2010/main" val="285229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one looks at the final values for the Drake</a:t>
            </a:r>
            <a:r>
              <a:rPr lang="en-US" baseline="0" dirty="0" smtClean="0"/>
              <a:t> equation, they vary widely among different estimates. Wikipedia gives an estimate of 10 advanced civilizations per galaxy. Jim </a:t>
            </a:r>
            <a:r>
              <a:rPr lang="en-US" baseline="0" dirty="0" err="1" smtClean="0"/>
              <a:t>Plaxco</a:t>
            </a:r>
            <a:r>
              <a:rPr lang="en-US" baseline="0" dirty="0" smtClean="0"/>
              <a:t> gives an estimate of 1. Others give estimates of thousands to millions. However, with an optimistic estimate of 150 civilizations in our galaxy, the average distance between civilizations is ~2,000 light years, which is a long way to go, even at the speed of light.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a:t>
            </a:fld>
            <a:endParaRPr lang="en-US"/>
          </a:p>
        </p:txBody>
      </p:sp>
    </p:spTree>
    <p:extLst>
      <p:ext uri="{BB962C8B-B14F-4D97-AF65-F5344CB8AC3E}">
        <p14:creationId xmlns:p14="http://schemas.microsoft.com/office/powerpoint/2010/main" val="1316528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is no correlation</a:t>
            </a:r>
            <a:r>
              <a:rPr lang="en-US" baseline="0" dirty="0" smtClean="0"/>
              <a:t> between the % Asians and UFO sightings.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50</a:t>
            </a:fld>
            <a:endParaRPr lang="en-US"/>
          </a:p>
        </p:txBody>
      </p:sp>
    </p:spTree>
    <p:extLst>
      <p:ext uri="{BB962C8B-B14F-4D97-AF65-F5344CB8AC3E}">
        <p14:creationId xmlns:p14="http://schemas.microsoft.com/office/powerpoint/2010/main" val="2951273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educated or uneducated people see more UFOs?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51</a:t>
            </a:fld>
            <a:endParaRPr lang="en-US"/>
          </a:p>
        </p:txBody>
      </p:sp>
    </p:spTree>
    <p:extLst>
      <p:ext uri="{BB962C8B-B14F-4D97-AF65-F5344CB8AC3E}">
        <p14:creationId xmlns:p14="http://schemas.microsoft.com/office/powerpoint/2010/main" val="1252836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strong negative correlation between the number of high school dropouts and UFO sightings. However, you will notice that most the high school dropouts are located in the southeastern states.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52</a:t>
            </a:fld>
            <a:endParaRPr lang="en-US"/>
          </a:p>
        </p:txBody>
      </p:sp>
    </p:spTree>
    <p:extLst>
      <p:ext uri="{BB962C8B-B14F-4D97-AF65-F5344CB8AC3E}">
        <p14:creationId xmlns:p14="http://schemas.microsoft.com/office/powerpoint/2010/main" val="2943423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Arial" charset="0"/>
                <a:ea typeface="+mn-ea"/>
                <a:cs typeface="+mn-cs"/>
              </a:rPr>
              <a:t>There is a slightly positive correlation of</a:t>
            </a:r>
            <a:r>
              <a:rPr kumimoji="1" lang="en-US" sz="1200" kern="1200" baseline="0" dirty="0" smtClean="0">
                <a:solidFill>
                  <a:schemeClr val="tx1"/>
                </a:solidFill>
                <a:effectLst/>
                <a:latin typeface="Arial" charset="0"/>
                <a:ea typeface="+mn-ea"/>
                <a:cs typeface="+mn-cs"/>
              </a:rPr>
              <a:t> UFO sightings with those who have completed high school. Maybe the saying, </a:t>
            </a:r>
            <a:r>
              <a:rPr kumimoji="1" lang="en-US" sz="1200" kern="1200" dirty="0" smtClean="0">
                <a:solidFill>
                  <a:schemeClr val="tx1"/>
                </a:solidFill>
                <a:effectLst/>
                <a:latin typeface="Arial" charset="0"/>
                <a:ea typeface="+mn-ea"/>
                <a:cs typeface="+mn-cs"/>
              </a:rPr>
              <a:t>“A little learning is a dangerous thing” is true.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53</a:t>
            </a:fld>
            <a:endParaRPr lang="en-US"/>
          </a:p>
        </p:txBody>
      </p:sp>
    </p:spTree>
    <p:extLst>
      <p:ext uri="{BB962C8B-B14F-4D97-AF65-F5344CB8AC3E}">
        <p14:creationId xmlns:p14="http://schemas.microsoft.com/office/powerpoint/2010/main" val="318635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Arial" charset="0"/>
                <a:ea typeface="+mn-ea"/>
                <a:cs typeface="+mn-cs"/>
              </a:rPr>
              <a:t>There is no correlation</a:t>
            </a:r>
            <a:r>
              <a:rPr kumimoji="1" lang="en-US" sz="1200" kern="1200" baseline="0" dirty="0" smtClean="0">
                <a:solidFill>
                  <a:schemeClr val="tx1"/>
                </a:solidFill>
                <a:effectLst/>
                <a:latin typeface="Arial" charset="0"/>
                <a:ea typeface="+mn-ea"/>
                <a:cs typeface="+mn-cs"/>
              </a:rPr>
              <a:t> from those with bachelors degrees.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54</a:t>
            </a:fld>
            <a:endParaRPr lang="en-US"/>
          </a:p>
        </p:txBody>
      </p:sp>
    </p:spTree>
    <p:extLst>
      <p:ext uri="{BB962C8B-B14F-4D97-AF65-F5344CB8AC3E}">
        <p14:creationId xmlns:p14="http://schemas.microsoft.com/office/powerpoint/2010/main" val="2565491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Arial" charset="0"/>
                <a:ea typeface="+mn-ea"/>
                <a:cs typeface="+mn-cs"/>
              </a:rPr>
              <a:t>Or advanced degrees.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55</a:t>
            </a:fld>
            <a:endParaRPr lang="en-US"/>
          </a:p>
        </p:txBody>
      </p:sp>
    </p:spTree>
    <p:extLst>
      <p:ext uri="{BB962C8B-B14F-4D97-AF65-F5344CB8AC3E}">
        <p14:creationId xmlns:p14="http://schemas.microsoft.com/office/powerpoint/2010/main" val="3224182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survey asking whether “Some UFOs are probably spaceships from other worlds,” </a:t>
            </a:r>
            <a:r>
              <a:rPr lang="en-US" dirty="0" smtClean="0">
                <a:cs typeface="Arial" charset="0"/>
                <a:sym typeface="Wingdings" pitchFamily="2" charset="2"/>
              </a:rPr>
              <a:t> </a:t>
            </a:r>
            <a:r>
              <a:rPr lang="en-US" dirty="0" smtClean="0"/>
              <a:t>more people without degrees agree with the statement, whereas</a:t>
            </a:r>
            <a:r>
              <a:rPr lang="en-US" baseline="0" dirty="0" smtClean="0"/>
              <a:t> </a:t>
            </a:r>
            <a:r>
              <a:rPr lang="en-US" dirty="0" smtClean="0">
                <a:cs typeface="Arial" charset="0"/>
                <a:sym typeface="Wingdings" pitchFamily="2" charset="2"/>
              </a:rPr>
              <a:t> </a:t>
            </a:r>
            <a:r>
              <a:rPr lang="en-US" baseline="0" dirty="0" smtClean="0"/>
              <a:t>those with college degrees tend to disagree with the statement.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56</a:t>
            </a:fld>
            <a:endParaRPr lang="en-US"/>
          </a:p>
        </p:txBody>
      </p:sp>
    </p:spTree>
    <p:extLst>
      <p:ext uri="{BB962C8B-B14F-4D97-AF65-F5344CB8AC3E}">
        <p14:creationId xmlns:p14="http://schemas.microsoft.com/office/powerpoint/2010/main" val="2213454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always good to have some controls that would be expected to be negative, according to your hypothesis. So, here are some random controls.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57</a:t>
            </a:fld>
            <a:endParaRPr lang="en-US"/>
          </a:p>
        </p:txBody>
      </p:sp>
    </p:spTree>
    <p:extLst>
      <p:ext uri="{BB962C8B-B14F-4D97-AF65-F5344CB8AC3E}">
        <p14:creationId xmlns:p14="http://schemas.microsoft.com/office/powerpoint/2010/main" val="3462543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correlation with per capita income.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58</a:t>
            </a:fld>
            <a:endParaRPr lang="en-US"/>
          </a:p>
        </p:txBody>
      </p:sp>
    </p:spTree>
    <p:extLst>
      <p:ext uri="{BB962C8B-B14F-4D97-AF65-F5344CB8AC3E}">
        <p14:creationId xmlns:p14="http://schemas.microsoft.com/office/powerpoint/2010/main" val="2243576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correlation with age.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59</a:t>
            </a:fld>
            <a:endParaRPr lang="en-US"/>
          </a:p>
        </p:txBody>
      </p:sp>
    </p:spTree>
    <p:extLst>
      <p:ext uri="{BB962C8B-B14F-4D97-AF65-F5344CB8AC3E}">
        <p14:creationId xmlns:p14="http://schemas.microsoft.com/office/powerpoint/2010/main" val="247809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first question we are going</a:t>
            </a:r>
            <a:r>
              <a:rPr lang="en-US" baseline="0" dirty="0" smtClean="0"/>
              <a:t> to look at is if extraterrestrials exist, can they get to here from there?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a:t>
            </a:fld>
            <a:endParaRPr lang="en-US"/>
          </a:p>
        </p:txBody>
      </p:sp>
    </p:spTree>
    <p:extLst>
      <p:ext uri="{BB962C8B-B14F-4D97-AF65-F5344CB8AC3E}">
        <p14:creationId xmlns:p14="http://schemas.microsoft.com/office/powerpoint/2010/main" val="756191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correlation with % underemployed.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60</a:t>
            </a:fld>
            <a:endParaRPr lang="en-US"/>
          </a:p>
        </p:txBody>
      </p:sp>
    </p:spTree>
    <p:extLst>
      <p:ext uri="{BB962C8B-B14F-4D97-AF65-F5344CB8AC3E}">
        <p14:creationId xmlns:p14="http://schemas.microsoft.com/office/powerpoint/2010/main" val="3169173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correlation with % government workers.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61</a:t>
            </a:fld>
            <a:endParaRPr lang="en-US"/>
          </a:p>
        </p:txBody>
      </p:sp>
    </p:spTree>
    <p:extLst>
      <p:ext uri="{BB962C8B-B14F-4D97-AF65-F5344CB8AC3E}">
        <p14:creationId xmlns:p14="http://schemas.microsoft.com/office/powerpoint/2010/main" val="1070964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correlation with % that lean toward the Democratic Party.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62</a:t>
            </a:fld>
            <a:endParaRPr lang="en-US"/>
          </a:p>
        </p:txBody>
      </p:sp>
    </p:spTree>
    <p:extLst>
      <p:ext uri="{BB962C8B-B14F-4D97-AF65-F5344CB8AC3E}">
        <p14:creationId xmlns:p14="http://schemas.microsoft.com/office/powerpoint/2010/main" val="891702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summary of all</a:t>
            </a:r>
            <a:r>
              <a:rPr lang="en-US" baseline="0" dirty="0" smtClean="0"/>
              <a:t> the correlations. By far, the strongest correlation with UFO sighting frequency is </a:t>
            </a:r>
            <a:r>
              <a:rPr lang="en-US" dirty="0" smtClean="0">
                <a:cs typeface="Arial" charset="0"/>
                <a:sym typeface="Wingdings" pitchFamily="2" charset="2"/>
              </a:rPr>
              <a:t> </a:t>
            </a:r>
            <a:r>
              <a:rPr lang="en-US" baseline="0" dirty="0" smtClean="0"/>
              <a:t>between the % of individuals with no religion. As expected, measures of </a:t>
            </a:r>
            <a:r>
              <a:rPr lang="en-US" dirty="0" smtClean="0">
                <a:cs typeface="Arial" charset="0"/>
                <a:sym typeface="Wingdings" pitchFamily="2" charset="2"/>
              </a:rPr>
              <a:t> </a:t>
            </a:r>
            <a:r>
              <a:rPr lang="en-US" baseline="0" dirty="0" smtClean="0"/>
              <a:t>religious involvement exhibit a strong negative correlation with UFO sightings. </a:t>
            </a:r>
            <a:r>
              <a:rPr lang="en-US" dirty="0" smtClean="0">
                <a:cs typeface="Arial" charset="0"/>
                <a:sym typeface="Wingdings" pitchFamily="2" charset="2"/>
              </a:rPr>
              <a:t> </a:t>
            </a:r>
            <a:r>
              <a:rPr lang="en-US" baseline="0" dirty="0" smtClean="0"/>
              <a:t>Being African American or not finishing high school are also negatively correlated, since the largest percentage of these individuals are found in the religious southeast. Even the </a:t>
            </a:r>
            <a:r>
              <a:rPr lang="en-US" dirty="0" smtClean="0">
                <a:cs typeface="Arial" charset="0"/>
                <a:sym typeface="Wingdings" pitchFamily="2" charset="2"/>
              </a:rPr>
              <a:t> </a:t>
            </a:r>
            <a:r>
              <a:rPr lang="en-US" baseline="0" dirty="0" smtClean="0"/>
              <a:t>geographic correlations have a religious component, since low UFO sightings in the southeastern portion of the US account for the majority of those correlations. Miscellaneous parameters, which would not fit with our hypothesis, are shown not to be correlated with UFO sightings.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63</a:t>
            </a:fld>
            <a:endParaRPr lang="en-US"/>
          </a:p>
        </p:txBody>
      </p:sp>
    </p:spTree>
    <p:extLst>
      <p:ext uri="{BB962C8B-B14F-4D97-AF65-F5344CB8AC3E}">
        <p14:creationId xmlns:p14="http://schemas.microsoft.com/office/powerpoint/2010/main" val="284386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put it all together. We showed that even if intelligent alien</a:t>
            </a:r>
            <a:r>
              <a:rPr lang="en-US" baseline="0" dirty="0" smtClean="0"/>
              <a:t> life existed, it could never travel the vast distances </a:t>
            </a:r>
            <a:r>
              <a:rPr lang="en-US" baseline="0" smtClean="0"/>
              <a:t>between civilizations.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64</a:t>
            </a:fld>
            <a:endParaRPr lang="en-US"/>
          </a:p>
        </p:txBody>
      </p:sp>
    </p:spTree>
    <p:extLst>
      <p:ext uri="{BB962C8B-B14F-4D97-AF65-F5344CB8AC3E}">
        <p14:creationId xmlns:p14="http://schemas.microsoft.com/office/powerpoint/2010/main" val="13253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know that running into an asteroid is bad. </a:t>
            </a:r>
            <a:r>
              <a:rPr lang="en-US" dirty="0" smtClean="0">
                <a:cs typeface="Arial" charset="0"/>
                <a:sym typeface="Wingdings" pitchFamily="2" charset="2"/>
              </a:rPr>
              <a:t> </a:t>
            </a:r>
            <a:r>
              <a:rPr lang="en-US" dirty="0" smtClean="0"/>
              <a:t>However, according to Frank Drake,</a:t>
            </a:r>
            <a:r>
              <a:rPr lang="en-US" baseline="0" dirty="0" smtClean="0"/>
              <a:t> running into even a very small object results in an energy release equivalent to a nuclear bomb blast.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7</a:t>
            </a:fld>
            <a:endParaRPr lang="en-US"/>
          </a:p>
        </p:txBody>
      </p:sp>
    </p:spTree>
    <p:extLst>
      <p:ext uri="{BB962C8B-B14F-4D97-AF65-F5344CB8AC3E}">
        <p14:creationId xmlns:p14="http://schemas.microsoft.com/office/powerpoint/2010/main" val="423516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this equation to come to this conclusion. </a:t>
            </a:r>
            <a:r>
              <a:rPr lang="en-US" dirty="0" smtClean="0">
                <a:cs typeface="Arial" charset="0"/>
                <a:sym typeface="Wingdings" pitchFamily="2" charset="2"/>
              </a:rPr>
              <a:t> </a:t>
            </a:r>
            <a:r>
              <a:rPr lang="en-US" dirty="0" smtClean="0"/>
              <a:t>This</a:t>
            </a:r>
            <a:r>
              <a:rPr lang="en-US" baseline="0" dirty="0" smtClean="0"/>
              <a:t> is a graph of this equation, assuming a mass of 1 gram. Yes, at the </a:t>
            </a:r>
            <a:r>
              <a:rPr lang="en-US" dirty="0" smtClean="0">
                <a:cs typeface="Arial" charset="0"/>
                <a:sym typeface="Wingdings" pitchFamily="2" charset="2"/>
              </a:rPr>
              <a:t> </a:t>
            </a:r>
            <a:r>
              <a:rPr lang="en-US" baseline="0" dirty="0" smtClean="0"/>
              <a:t>speed of light, the amount of energy released upon impact with this pebble is the equivalent of a nuclear explosion, but confined to a space the size of this pebble.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8</a:t>
            </a:fld>
            <a:endParaRPr lang="en-US"/>
          </a:p>
        </p:txBody>
      </p:sp>
    </p:spTree>
    <p:extLst>
      <p:ext uri="{BB962C8B-B14F-4D97-AF65-F5344CB8AC3E}">
        <p14:creationId xmlns:p14="http://schemas.microsoft.com/office/powerpoint/2010/main" val="253575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second problem</a:t>
            </a:r>
            <a:r>
              <a:rPr lang="en-US" baseline="0" dirty="0" smtClean="0"/>
              <a:t> involves electromagnetic radiation. </a:t>
            </a:r>
            <a:r>
              <a:rPr lang="en-US" dirty="0" smtClean="0"/>
              <a:t>This is a pictogram of the electromagnetic spectrum and the relative wavelengths</a:t>
            </a:r>
            <a:r>
              <a:rPr lang="en-US" baseline="0" dirty="0" smtClean="0"/>
              <a:t> of each form of radiation. On the </a:t>
            </a:r>
            <a:r>
              <a:rPr lang="en-US" dirty="0" smtClean="0">
                <a:cs typeface="Arial" charset="0"/>
                <a:sym typeface="Wingdings" pitchFamily="2" charset="2"/>
              </a:rPr>
              <a:t> </a:t>
            </a:r>
            <a:r>
              <a:rPr lang="en-US" baseline="0" dirty="0" smtClean="0"/>
              <a:t>left are long wavelength, low energy radio waves, with a wavelength about the length of a football field. As we travel to the right, we eventually get to the visible portion of the spectrum. Radiation in the visible region has a wavelength in the nanometer range, with enough energy to drive photosynthesis. As we continue to the right, radiation becomes </a:t>
            </a:r>
            <a:r>
              <a:rPr lang="en-US" dirty="0" smtClean="0">
                <a:cs typeface="Arial" charset="0"/>
                <a:sym typeface="Wingdings" pitchFamily="2" charset="2"/>
              </a:rPr>
              <a:t> </a:t>
            </a:r>
            <a:r>
              <a:rPr lang="en-US" baseline="0" dirty="0" smtClean="0"/>
              <a:t>more energetic with shorter wavelengths. Ultraviolet light has enough energy to damage DNA. X-rays and gamma rays have wavelengths on atomic scales and are energetic enough to rip apart just about any organic molecule. Why do we need to know this? Let’s say we have a light source and we are travelling toward it in a spaceship near the speed of light, how fast is light travelling toward us? Is it equal to our speed plus the speed of light? The speed of light is constant, which means that wavelengths of light reaching us </a:t>
            </a:r>
            <a:r>
              <a:rPr lang="en-US" dirty="0" smtClean="0">
                <a:cs typeface="Arial" charset="0"/>
                <a:sym typeface="Wingdings" pitchFamily="2" charset="2"/>
              </a:rPr>
              <a:t> </a:t>
            </a:r>
            <a:r>
              <a:rPr lang="en-US" baseline="0" dirty="0" smtClean="0"/>
              <a:t>is compressed to shorter wavelengths and higher energy. It is commonly known as a blue-shift. As we travel at 99% the speed of light, ultraviolet rays from astronomical objects are blue shifted into the x-ray range. As we approach the speed of light, we approach a point at which all forms of light waves get blue-shifted to gamma ray wavelengths. There is no practical way to shield a spaceship from these gamma rays, which means space travel will always be restricted to a percentage of the speed of light.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9</a:t>
            </a:fld>
            <a:endParaRPr lang="en-US"/>
          </a:p>
        </p:txBody>
      </p:sp>
    </p:spTree>
    <p:extLst>
      <p:ext uri="{BB962C8B-B14F-4D97-AF65-F5344CB8AC3E}">
        <p14:creationId xmlns:p14="http://schemas.microsoft.com/office/powerpoint/2010/main" val="2633376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scene3d>
              <a:camera prst="orthographicFront"/>
              <a:lightRig rig="threePt" dir="t"/>
            </a:scene3d>
            <a:sp3d contourW="19050">
              <a:bevelT w="50800" h="50800"/>
            </a:sp3d>
          </a:bodyPr>
          <a:lstStyle>
            <a:lvl1pPr>
              <a:defRPr sz="5400" b="1">
                <a:effectLst>
                  <a:outerShdw blurRad="50800" dist="508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tx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4" name="Group 3"/>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5" name="Freeform 4"/>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14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06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349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317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scene3d>
              <a:camera prst="orthographicFront"/>
              <a:lightRig rig="threePt" dir="t"/>
            </a:scene3d>
            <a:sp3d contourW="19050">
              <a:bevelT w="50800" h="50800"/>
            </a:sp3d>
          </a:bodyPr>
          <a:lstStyle>
            <a:lvl1pPr>
              <a:defRPr lang="en-US" sz="4800" b="1" dirty="0">
                <a:effectLst>
                  <a:outerShdw blurRad="50800" dist="50800" dir="2700000" algn="tl" rotWithShape="0">
                    <a:prstClr val="black">
                      <a:alpha val="40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5" name="Freeform 4"/>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6335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vert="horz" lIns="91440" tIns="45720" rIns="91440" bIns="45720" rtlCol="0" anchor="ctr">
            <a:normAutofit/>
            <a:scene3d>
              <a:camera prst="orthographicFront"/>
              <a:lightRig rig="threePt" dir="t"/>
            </a:scene3d>
            <a:sp3d contourW="19050">
              <a:bevelT w="50800" h="50800"/>
            </a:sp3d>
          </a:bodyPr>
          <a:lstStyle>
            <a:lvl1pPr>
              <a:defRPr lang="en-US" sz="5400" b="1" dirty="0">
                <a:effectLst>
                  <a:outerShdw blurRad="50800" dist="50800" dir="2700000" algn="tl" rotWithShape="0">
                    <a:prstClr val="black">
                      <a:alpha val="40000"/>
                    </a:prstClr>
                  </a:outerShdw>
                </a:effectLst>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a:effectLst>
            <a:outerShdw blurRad="50800" dist="38100" dir="2700000" algn="tl" rotWithShape="0">
              <a:prstClr val="black">
                <a:alpha val="80000"/>
              </a:prstClr>
            </a:outerShdw>
          </a:effectLst>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4" name="Group 3"/>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5" name="Freeform 4"/>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3830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4"/>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6" name="Freeform 5"/>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654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7" name="Group 6"/>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8" name="Freeform 7"/>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89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3" name="Group 2"/>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4" name="Freeform 3"/>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96894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3" name="Freeform 2"/>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41645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5" name="Group 4"/>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6" name="Freeform 5"/>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71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5" name="Group 4"/>
          <p:cNvGrpSpPr/>
          <p:nvPr userDrawn="1"/>
        </p:nvGrpSpPr>
        <p:grpSpPr>
          <a:xfrm>
            <a:off x="21570" y="5352411"/>
            <a:ext cx="807639" cy="1483764"/>
            <a:chOff x="145578" y="4811384"/>
            <a:chExt cx="807639" cy="1483764"/>
          </a:xfrm>
          <a:scene3d>
            <a:camera prst="perspectiveHeroicExtremeLeftFacing"/>
            <a:lightRig rig="freezing" dir="t">
              <a:rot lat="0" lon="0" rev="8400000"/>
            </a:lightRig>
          </a:scene3d>
        </p:grpSpPr>
        <p:sp>
          <p:nvSpPr>
            <p:cNvPr id="6" name="Freeform 5"/>
            <p:cNvSpPr/>
            <p:nvPr/>
          </p:nvSpPr>
          <p:spPr>
            <a:xfrm>
              <a:off x="145578" y="4811384"/>
              <a:ext cx="807639" cy="1483764"/>
            </a:xfrm>
            <a:custGeom>
              <a:avLst/>
              <a:gdLst>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0 h 1492547"/>
                <a:gd name="connsiteX1" fmla="*/ 594136 w 807676"/>
                <a:gd name="connsiteY1" fmla="*/ 23722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406512 w 807676"/>
                <a:gd name="connsiteY67" fmla="*/ 23722 h 1492547"/>
                <a:gd name="connsiteX68" fmla="*/ 484149 w 807676"/>
                <a:gd name="connsiteY68" fmla="*/ 0 h 149254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290 h 1492837"/>
                <a:gd name="connsiteX1" fmla="*/ 594136 w 807676"/>
                <a:gd name="connsiteY1" fmla="*/ 24012 h 1492837"/>
                <a:gd name="connsiteX2" fmla="*/ 697653 w 807676"/>
                <a:gd name="connsiteY2" fmla="*/ 95180 h 1492837"/>
                <a:gd name="connsiteX3" fmla="*/ 747255 w 807676"/>
                <a:gd name="connsiteY3" fmla="*/ 250456 h 1492837"/>
                <a:gd name="connsiteX4" fmla="*/ 727846 w 807676"/>
                <a:gd name="connsiteY4" fmla="*/ 390635 h 1492837"/>
                <a:gd name="connsiteX5" fmla="*/ 626485 w 807676"/>
                <a:gd name="connsiteY5" fmla="*/ 526501 h 1492837"/>
                <a:gd name="connsiteX6" fmla="*/ 542378 w 807676"/>
                <a:gd name="connsiteY6" fmla="*/ 612765 h 1492837"/>
                <a:gd name="connsiteX7" fmla="*/ 529438 w 807676"/>
                <a:gd name="connsiteY7" fmla="*/ 623548 h 1492837"/>
                <a:gd name="connsiteX8" fmla="*/ 559630 w 807676"/>
                <a:gd name="connsiteY8" fmla="*/ 660210 h 1492837"/>
                <a:gd name="connsiteX9" fmla="*/ 645895 w 807676"/>
                <a:gd name="connsiteY9" fmla="*/ 699029 h 1492837"/>
                <a:gd name="connsiteX10" fmla="*/ 699810 w 807676"/>
                <a:gd name="connsiteY10" fmla="*/ 774510 h 1492837"/>
                <a:gd name="connsiteX11" fmla="*/ 704123 w 807676"/>
                <a:gd name="connsiteY11" fmla="*/ 934099 h 1492837"/>
                <a:gd name="connsiteX12" fmla="*/ 686870 w 807676"/>
                <a:gd name="connsiteY12" fmla="*/ 1028990 h 1492837"/>
                <a:gd name="connsiteX13" fmla="*/ 617859 w 807676"/>
                <a:gd name="connsiteY13" fmla="*/ 1098001 h 1492837"/>
                <a:gd name="connsiteX14" fmla="*/ 598449 w 807676"/>
                <a:gd name="connsiteY14" fmla="*/ 1203675 h 1492837"/>
                <a:gd name="connsiteX15" fmla="*/ 591979 w 807676"/>
                <a:gd name="connsiteY15" fmla="*/ 1352480 h 1492837"/>
                <a:gd name="connsiteX16" fmla="*/ 589823 w 807676"/>
                <a:gd name="connsiteY16" fmla="*/ 1393456 h 1492837"/>
                <a:gd name="connsiteX17" fmla="*/ 695496 w 807676"/>
                <a:gd name="connsiteY17" fmla="*/ 1410708 h 1492837"/>
                <a:gd name="connsiteX18" fmla="*/ 770978 w 807676"/>
                <a:gd name="connsiteY18" fmla="*/ 1445214 h 1492837"/>
                <a:gd name="connsiteX19" fmla="*/ 799013 w 807676"/>
                <a:gd name="connsiteY19" fmla="*/ 1486190 h 1492837"/>
                <a:gd name="connsiteX20" fmla="*/ 620015 w 807676"/>
                <a:gd name="connsiteY20" fmla="*/ 1488346 h 1492837"/>
                <a:gd name="connsiteX21" fmla="*/ 529438 w 807676"/>
                <a:gd name="connsiteY21" fmla="*/ 1466780 h 1492837"/>
                <a:gd name="connsiteX22" fmla="*/ 494932 w 807676"/>
                <a:gd name="connsiteY22" fmla="*/ 1458154 h 1492837"/>
                <a:gd name="connsiteX23" fmla="*/ 434547 w 807676"/>
                <a:gd name="connsiteY23" fmla="*/ 1479720 h 1492837"/>
                <a:gd name="connsiteX24" fmla="*/ 292212 w 807676"/>
                <a:gd name="connsiteY24" fmla="*/ 1488346 h 1492837"/>
                <a:gd name="connsiteX25" fmla="*/ 205947 w 807676"/>
                <a:gd name="connsiteY25" fmla="*/ 1488346 h 1492837"/>
                <a:gd name="connsiteX26" fmla="*/ 274959 w 807676"/>
                <a:gd name="connsiteY26" fmla="*/ 1432275 h 1492837"/>
                <a:gd name="connsiteX27" fmla="*/ 382789 w 807676"/>
                <a:gd name="connsiteY27" fmla="*/ 1397769 h 1492837"/>
                <a:gd name="connsiteX28" fmla="*/ 404355 w 807676"/>
                <a:gd name="connsiteY28" fmla="*/ 1393456 h 1492837"/>
                <a:gd name="connsiteX29" fmla="*/ 406512 w 807676"/>
                <a:gd name="connsiteY29" fmla="*/ 1212301 h 1492837"/>
                <a:gd name="connsiteX30" fmla="*/ 372006 w 807676"/>
                <a:gd name="connsiteY30" fmla="*/ 1080748 h 1492837"/>
                <a:gd name="connsiteX31" fmla="*/ 333187 w 807676"/>
                <a:gd name="connsiteY31" fmla="*/ 940569 h 1492837"/>
                <a:gd name="connsiteX32" fmla="*/ 348283 w 807676"/>
                <a:gd name="connsiteY32" fmla="*/ 783137 h 1492837"/>
                <a:gd name="connsiteX33" fmla="*/ 352596 w 807676"/>
                <a:gd name="connsiteY33" fmla="*/ 744318 h 1492837"/>
                <a:gd name="connsiteX34" fmla="*/ 294368 w 807676"/>
                <a:gd name="connsiteY34" fmla="*/ 716282 h 1492837"/>
                <a:gd name="connsiteX35" fmla="*/ 197321 w 807676"/>
                <a:gd name="connsiteY35" fmla="*/ 688246 h 1492837"/>
                <a:gd name="connsiteX36" fmla="*/ 130466 w 807676"/>
                <a:gd name="connsiteY36" fmla="*/ 567476 h 1492837"/>
                <a:gd name="connsiteX37" fmla="*/ 93804 w 807676"/>
                <a:gd name="connsiteY37" fmla="*/ 502778 h 1492837"/>
                <a:gd name="connsiteX38" fmla="*/ 20479 w 807676"/>
                <a:gd name="connsiteY38" fmla="*/ 461803 h 1492837"/>
                <a:gd name="connsiteX39" fmla="*/ 3227 w 807676"/>
                <a:gd name="connsiteY39" fmla="*/ 405731 h 1492837"/>
                <a:gd name="connsiteX40" fmla="*/ 26949 w 807676"/>
                <a:gd name="connsiteY40" fmla="*/ 369069 h 1492837"/>
                <a:gd name="connsiteX41" fmla="*/ 52829 w 807676"/>
                <a:gd name="connsiteY41" fmla="*/ 356129 h 1492837"/>
                <a:gd name="connsiteX42" fmla="*/ 67925 w 807676"/>
                <a:gd name="connsiteY42" fmla="*/ 351816 h 1492837"/>
                <a:gd name="connsiteX43" fmla="*/ 31263 w 807676"/>
                <a:gd name="connsiteY43" fmla="*/ 293588 h 1492837"/>
                <a:gd name="connsiteX44" fmla="*/ 1070 w 807676"/>
                <a:gd name="connsiteY44" fmla="*/ 243986 h 1492837"/>
                <a:gd name="connsiteX45" fmla="*/ 9696 w 807676"/>
                <a:gd name="connsiteY45" fmla="*/ 213793 h 1492837"/>
                <a:gd name="connsiteX46" fmla="*/ 37732 w 807676"/>
                <a:gd name="connsiteY46" fmla="*/ 213793 h 1492837"/>
                <a:gd name="connsiteX47" fmla="*/ 61455 w 807676"/>
                <a:gd name="connsiteY47" fmla="*/ 269865 h 1492837"/>
                <a:gd name="connsiteX48" fmla="*/ 95961 w 807676"/>
                <a:gd name="connsiteY48" fmla="*/ 328093 h 1492837"/>
                <a:gd name="connsiteX49" fmla="*/ 102430 w 807676"/>
                <a:gd name="connsiteY49" fmla="*/ 243986 h 1492837"/>
                <a:gd name="connsiteX50" fmla="*/ 106744 w 807676"/>
                <a:gd name="connsiteY50" fmla="*/ 211637 h 1492837"/>
                <a:gd name="connsiteX51" fmla="*/ 136936 w 807676"/>
                <a:gd name="connsiteY51" fmla="*/ 205167 h 1492837"/>
                <a:gd name="connsiteX52" fmla="*/ 145563 w 807676"/>
                <a:gd name="connsiteY52" fmla="*/ 233203 h 1492837"/>
                <a:gd name="connsiteX53" fmla="*/ 126153 w 807676"/>
                <a:gd name="connsiteY53" fmla="*/ 319467 h 1492837"/>
                <a:gd name="connsiteX54" fmla="*/ 130466 w 807676"/>
                <a:gd name="connsiteY54" fmla="*/ 345346 h 1492837"/>
                <a:gd name="connsiteX55" fmla="*/ 162815 w 807676"/>
                <a:gd name="connsiteY55" fmla="*/ 373382 h 1492837"/>
                <a:gd name="connsiteX56" fmla="*/ 158502 w 807676"/>
                <a:gd name="connsiteY56" fmla="*/ 407888 h 1492837"/>
                <a:gd name="connsiteX57" fmla="*/ 154189 w 807676"/>
                <a:gd name="connsiteY57" fmla="*/ 504935 h 1492837"/>
                <a:gd name="connsiteX58" fmla="*/ 223200 w 807676"/>
                <a:gd name="connsiteY58" fmla="*/ 606295 h 1492837"/>
                <a:gd name="connsiteX59" fmla="*/ 270646 w 807676"/>
                <a:gd name="connsiteY59" fmla="*/ 655897 h 1492837"/>
                <a:gd name="connsiteX60" fmla="*/ 376319 w 807676"/>
                <a:gd name="connsiteY60" fmla="*/ 677463 h 1492837"/>
                <a:gd name="connsiteX61" fmla="*/ 462583 w 807676"/>
                <a:gd name="connsiteY61" fmla="*/ 642958 h 1492837"/>
                <a:gd name="connsiteX62" fmla="*/ 471210 w 807676"/>
                <a:gd name="connsiteY62" fmla="*/ 612765 h 1492837"/>
                <a:gd name="connsiteX63" fmla="*/ 391415 w 807676"/>
                <a:gd name="connsiteY63" fmla="*/ 569633 h 1492837"/>
                <a:gd name="connsiteX64" fmla="*/ 292212 w 807676"/>
                <a:gd name="connsiteY64" fmla="*/ 461803 h 1492837"/>
                <a:gd name="connsiteX65" fmla="*/ 238296 w 807676"/>
                <a:gd name="connsiteY65" fmla="*/ 276335 h 1492837"/>
                <a:gd name="connsiteX66" fmla="*/ 268489 w 807676"/>
                <a:gd name="connsiteY66" fmla="*/ 116746 h 1492837"/>
                <a:gd name="connsiteX67" fmla="*/ 372006 w 807676"/>
                <a:gd name="connsiteY67" fmla="*/ 36952 h 1492837"/>
                <a:gd name="connsiteX68" fmla="*/ 484149 w 807676"/>
                <a:gd name="connsiteY68" fmla="*/ 290 h 1492837"/>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154 h 1492701"/>
                <a:gd name="connsiteX1" fmla="*/ 594136 w 807676"/>
                <a:gd name="connsiteY1" fmla="*/ 23876 h 1492701"/>
                <a:gd name="connsiteX2" fmla="*/ 697653 w 807676"/>
                <a:gd name="connsiteY2" fmla="*/ 95044 h 1492701"/>
                <a:gd name="connsiteX3" fmla="*/ 747255 w 807676"/>
                <a:gd name="connsiteY3" fmla="*/ 250320 h 1492701"/>
                <a:gd name="connsiteX4" fmla="*/ 727846 w 807676"/>
                <a:gd name="connsiteY4" fmla="*/ 390499 h 1492701"/>
                <a:gd name="connsiteX5" fmla="*/ 626485 w 807676"/>
                <a:gd name="connsiteY5" fmla="*/ 526365 h 1492701"/>
                <a:gd name="connsiteX6" fmla="*/ 542378 w 807676"/>
                <a:gd name="connsiteY6" fmla="*/ 612629 h 1492701"/>
                <a:gd name="connsiteX7" fmla="*/ 529438 w 807676"/>
                <a:gd name="connsiteY7" fmla="*/ 623412 h 1492701"/>
                <a:gd name="connsiteX8" fmla="*/ 559630 w 807676"/>
                <a:gd name="connsiteY8" fmla="*/ 660074 h 1492701"/>
                <a:gd name="connsiteX9" fmla="*/ 645895 w 807676"/>
                <a:gd name="connsiteY9" fmla="*/ 698893 h 1492701"/>
                <a:gd name="connsiteX10" fmla="*/ 699810 w 807676"/>
                <a:gd name="connsiteY10" fmla="*/ 774374 h 1492701"/>
                <a:gd name="connsiteX11" fmla="*/ 704123 w 807676"/>
                <a:gd name="connsiteY11" fmla="*/ 933963 h 1492701"/>
                <a:gd name="connsiteX12" fmla="*/ 686870 w 807676"/>
                <a:gd name="connsiteY12" fmla="*/ 1028854 h 1492701"/>
                <a:gd name="connsiteX13" fmla="*/ 617859 w 807676"/>
                <a:gd name="connsiteY13" fmla="*/ 1097865 h 1492701"/>
                <a:gd name="connsiteX14" fmla="*/ 598449 w 807676"/>
                <a:gd name="connsiteY14" fmla="*/ 1203539 h 1492701"/>
                <a:gd name="connsiteX15" fmla="*/ 591979 w 807676"/>
                <a:gd name="connsiteY15" fmla="*/ 1352344 h 1492701"/>
                <a:gd name="connsiteX16" fmla="*/ 589823 w 807676"/>
                <a:gd name="connsiteY16" fmla="*/ 1393320 h 1492701"/>
                <a:gd name="connsiteX17" fmla="*/ 695496 w 807676"/>
                <a:gd name="connsiteY17" fmla="*/ 1410572 h 1492701"/>
                <a:gd name="connsiteX18" fmla="*/ 770978 w 807676"/>
                <a:gd name="connsiteY18" fmla="*/ 1445078 h 1492701"/>
                <a:gd name="connsiteX19" fmla="*/ 799013 w 807676"/>
                <a:gd name="connsiteY19" fmla="*/ 1486054 h 1492701"/>
                <a:gd name="connsiteX20" fmla="*/ 620015 w 807676"/>
                <a:gd name="connsiteY20" fmla="*/ 1488210 h 1492701"/>
                <a:gd name="connsiteX21" fmla="*/ 529438 w 807676"/>
                <a:gd name="connsiteY21" fmla="*/ 1466644 h 1492701"/>
                <a:gd name="connsiteX22" fmla="*/ 494932 w 807676"/>
                <a:gd name="connsiteY22" fmla="*/ 1458018 h 1492701"/>
                <a:gd name="connsiteX23" fmla="*/ 434547 w 807676"/>
                <a:gd name="connsiteY23" fmla="*/ 1479584 h 1492701"/>
                <a:gd name="connsiteX24" fmla="*/ 292212 w 807676"/>
                <a:gd name="connsiteY24" fmla="*/ 1488210 h 1492701"/>
                <a:gd name="connsiteX25" fmla="*/ 205947 w 807676"/>
                <a:gd name="connsiteY25" fmla="*/ 1488210 h 1492701"/>
                <a:gd name="connsiteX26" fmla="*/ 274959 w 807676"/>
                <a:gd name="connsiteY26" fmla="*/ 1432139 h 1492701"/>
                <a:gd name="connsiteX27" fmla="*/ 382789 w 807676"/>
                <a:gd name="connsiteY27" fmla="*/ 1397633 h 1492701"/>
                <a:gd name="connsiteX28" fmla="*/ 404355 w 807676"/>
                <a:gd name="connsiteY28" fmla="*/ 1393320 h 1492701"/>
                <a:gd name="connsiteX29" fmla="*/ 406512 w 807676"/>
                <a:gd name="connsiteY29" fmla="*/ 1212165 h 1492701"/>
                <a:gd name="connsiteX30" fmla="*/ 372006 w 807676"/>
                <a:gd name="connsiteY30" fmla="*/ 1080612 h 1492701"/>
                <a:gd name="connsiteX31" fmla="*/ 333187 w 807676"/>
                <a:gd name="connsiteY31" fmla="*/ 940433 h 1492701"/>
                <a:gd name="connsiteX32" fmla="*/ 348283 w 807676"/>
                <a:gd name="connsiteY32" fmla="*/ 783001 h 1492701"/>
                <a:gd name="connsiteX33" fmla="*/ 352596 w 807676"/>
                <a:gd name="connsiteY33" fmla="*/ 744182 h 1492701"/>
                <a:gd name="connsiteX34" fmla="*/ 294368 w 807676"/>
                <a:gd name="connsiteY34" fmla="*/ 716146 h 1492701"/>
                <a:gd name="connsiteX35" fmla="*/ 197321 w 807676"/>
                <a:gd name="connsiteY35" fmla="*/ 688110 h 1492701"/>
                <a:gd name="connsiteX36" fmla="*/ 130466 w 807676"/>
                <a:gd name="connsiteY36" fmla="*/ 567340 h 1492701"/>
                <a:gd name="connsiteX37" fmla="*/ 93804 w 807676"/>
                <a:gd name="connsiteY37" fmla="*/ 502642 h 1492701"/>
                <a:gd name="connsiteX38" fmla="*/ 20479 w 807676"/>
                <a:gd name="connsiteY38" fmla="*/ 461667 h 1492701"/>
                <a:gd name="connsiteX39" fmla="*/ 3227 w 807676"/>
                <a:gd name="connsiteY39" fmla="*/ 405595 h 1492701"/>
                <a:gd name="connsiteX40" fmla="*/ 26949 w 807676"/>
                <a:gd name="connsiteY40" fmla="*/ 368933 h 1492701"/>
                <a:gd name="connsiteX41" fmla="*/ 52829 w 807676"/>
                <a:gd name="connsiteY41" fmla="*/ 355993 h 1492701"/>
                <a:gd name="connsiteX42" fmla="*/ 67925 w 807676"/>
                <a:gd name="connsiteY42" fmla="*/ 351680 h 1492701"/>
                <a:gd name="connsiteX43" fmla="*/ 31263 w 807676"/>
                <a:gd name="connsiteY43" fmla="*/ 293452 h 1492701"/>
                <a:gd name="connsiteX44" fmla="*/ 1070 w 807676"/>
                <a:gd name="connsiteY44" fmla="*/ 243850 h 1492701"/>
                <a:gd name="connsiteX45" fmla="*/ 9696 w 807676"/>
                <a:gd name="connsiteY45" fmla="*/ 213657 h 1492701"/>
                <a:gd name="connsiteX46" fmla="*/ 37732 w 807676"/>
                <a:gd name="connsiteY46" fmla="*/ 213657 h 1492701"/>
                <a:gd name="connsiteX47" fmla="*/ 61455 w 807676"/>
                <a:gd name="connsiteY47" fmla="*/ 269729 h 1492701"/>
                <a:gd name="connsiteX48" fmla="*/ 95961 w 807676"/>
                <a:gd name="connsiteY48" fmla="*/ 327957 h 1492701"/>
                <a:gd name="connsiteX49" fmla="*/ 102430 w 807676"/>
                <a:gd name="connsiteY49" fmla="*/ 243850 h 1492701"/>
                <a:gd name="connsiteX50" fmla="*/ 106744 w 807676"/>
                <a:gd name="connsiteY50" fmla="*/ 211501 h 1492701"/>
                <a:gd name="connsiteX51" fmla="*/ 136936 w 807676"/>
                <a:gd name="connsiteY51" fmla="*/ 205031 h 1492701"/>
                <a:gd name="connsiteX52" fmla="*/ 145563 w 807676"/>
                <a:gd name="connsiteY52" fmla="*/ 233067 h 1492701"/>
                <a:gd name="connsiteX53" fmla="*/ 126153 w 807676"/>
                <a:gd name="connsiteY53" fmla="*/ 319331 h 1492701"/>
                <a:gd name="connsiteX54" fmla="*/ 130466 w 807676"/>
                <a:gd name="connsiteY54" fmla="*/ 345210 h 1492701"/>
                <a:gd name="connsiteX55" fmla="*/ 162815 w 807676"/>
                <a:gd name="connsiteY55" fmla="*/ 373246 h 1492701"/>
                <a:gd name="connsiteX56" fmla="*/ 158502 w 807676"/>
                <a:gd name="connsiteY56" fmla="*/ 407752 h 1492701"/>
                <a:gd name="connsiteX57" fmla="*/ 154189 w 807676"/>
                <a:gd name="connsiteY57" fmla="*/ 504799 h 1492701"/>
                <a:gd name="connsiteX58" fmla="*/ 223200 w 807676"/>
                <a:gd name="connsiteY58" fmla="*/ 606159 h 1492701"/>
                <a:gd name="connsiteX59" fmla="*/ 270646 w 807676"/>
                <a:gd name="connsiteY59" fmla="*/ 655761 h 1492701"/>
                <a:gd name="connsiteX60" fmla="*/ 376319 w 807676"/>
                <a:gd name="connsiteY60" fmla="*/ 677327 h 1492701"/>
                <a:gd name="connsiteX61" fmla="*/ 462583 w 807676"/>
                <a:gd name="connsiteY61" fmla="*/ 642822 h 1492701"/>
                <a:gd name="connsiteX62" fmla="*/ 471210 w 807676"/>
                <a:gd name="connsiteY62" fmla="*/ 612629 h 1492701"/>
                <a:gd name="connsiteX63" fmla="*/ 391415 w 807676"/>
                <a:gd name="connsiteY63" fmla="*/ 569497 h 1492701"/>
                <a:gd name="connsiteX64" fmla="*/ 292212 w 807676"/>
                <a:gd name="connsiteY64" fmla="*/ 461667 h 1492701"/>
                <a:gd name="connsiteX65" fmla="*/ 238296 w 807676"/>
                <a:gd name="connsiteY65" fmla="*/ 276199 h 1492701"/>
                <a:gd name="connsiteX66" fmla="*/ 268489 w 807676"/>
                <a:gd name="connsiteY66" fmla="*/ 116610 h 1492701"/>
                <a:gd name="connsiteX67" fmla="*/ 372006 w 807676"/>
                <a:gd name="connsiteY67" fmla="*/ 36816 h 1492701"/>
                <a:gd name="connsiteX68" fmla="*/ 484149 w 807676"/>
                <a:gd name="connsiteY68" fmla="*/ 154 h 1492701"/>
                <a:gd name="connsiteX0" fmla="*/ 484149 w 807676"/>
                <a:gd name="connsiteY0" fmla="*/ 1 h 1492548"/>
                <a:gd name="connsiteX1" fmla="*/ 594136 w 807676"/>
                <a:gd name="connsiteY1" fmla="*/ 23723 h 1492548"/>
                <a:gd name="connsiteX2" fmla="*/ 697653 w 807676"/>
                <a:gd name="connsiteY2" fmla="*/ 94891 h 1492548"/>
                <a:gd name="connsiteX3" fmla="*/ 747255 w 807676"/>
                <a:gd name="connsiteY3" fmla="*/ 250167 h 1492548"/>
                <a:gd name="connsiteX4" fmla="*/ 727846 w 807676"/>
                <a:gd name="connsiteY4" fmla="*/ 390346 h 1492548"/>
                <a:gd name="connsiteX5" fmla="*/ 626485 w 807676"/>
                <a:gd name="connsiteY5" fmla="*/ 526212 h 1492548"/>
                <a:gd name="connsiteX6" fmla="*/ 542378 w 807676"/>
                <a:gd name="connsiteY6" fmla="*/ 612476 h 1492548"/>
                <a:gd name="connsiteX7" fmla="*/ 529438 w 807676"/>
                <a:gd name="connsiteY7" fmla="*/ 623259 h 1492548"/>
                <a:gd name="connsiteX8" fmla="*/ 559630 w 807676"/>
                <a:gd name="connsiteY8" fmla="*/ 659921 h 1492548"/>
                <a:gd name="connsiteX9" fmla="*/ 645895 w 807676"/>
                <a:gd name="connsiteY9" fmla="*/ 698740 h 1492548"/>
                <a:gd name="connsiteX10" fmla="*/ 699810 w 807676"/>
                <a:gd name="connsiteY10" fmla="*/ 774221 h 1492548"/>
                <a:gd name="connsiteX11" fmla="*/ 704123 w 807676"/>
                <a:gd name="connsiteY11" fmla="*/ 933810 h 1492548"/>
                <a:gd name="connsiteX12" fmla="*/ 686870 w 807676"/>
                <a:gd name="connsiteY12" fmla="*/ 1028701 h 1492548"/>
                <a:gd name="connsiteX13" fmla="*/ 617859 w 807676"/>
                <a:gd name="connsiteY13" fmla="*/ 1097712 h 1492548"/>
                <a:gd name="connsiteX14" fmla="*/ 598449 w 807676"/>
                <a:gd name="connsiteY14" fmla="*/ 1203386 h 1492548"/>
                <a:gd name="connsiteX15" fmla="*/ 591979 w 807676"/>
                <a:gd name="connsiteY15" fmla="*/ 1352191 h 1492548"/>
                <a:gd name="connsiteX16" fmla="*/ 589823 w 807676"/>
                <a:gd name="connsiteY16" fmla="*/ 1393167 h 1492548"/>
                <a:gd name="connsiteX17" fmla="*/ 695496 w 807676"/>
                <a:gd name="connsiteY17" fmla="*/ 1410419 h 1492548"/>
                <a:gd name="connsiteX18" fmla="*/ 770978 w 807676"/>
                <a:gd name="connsiteY18" fmla="*/ 1444925 h 1492548"/>
                <a:gd name="connsiteX19" fmla="*/ 799013 w 807676"/>
                <a:gd name="connsiteY19" fmla="*/ 1485901 h 1492548"/>
                <a:gd name="connsiteX20" fmla="*/ 620015 w 807676"/>
                <a:gd name="connsiteY20" fmla="*/ 1488057 h 1492548"/>
                <a:gd name="connsiteX21" fmla="*/ 529438 w 807676"/>
                <a:gd name="connsiteY21" fmla="*/ 1466491 h 1492548"/>
                <a:gd name="connsiteX22" fmla="*/ 494932 w 807676"/>
                <a:gd name="connsiteY22" fmla="*/ 1457865 h 1492548"/>
                <a:gd name="connsiteX23" fmla="*/ 434547 w 807676"/>
                <a:gd name="connsiteY23" fmla="*/ 1479431 h 1492548"/>
                <a:gd name="connsiteX24" fmla="*/ 292212 w 807676"/>
                <a:gd name="connsiteY24" fmla="*/ 1488057 h 1492548"/>
                <a:gd name="connsiteX25" fmla="*/ 205947 w 807676"/>
                <a:gd name="connsiteY25" fmla="*/ 1488057 h 1492548"/>
                <a:gd name="connsiteX26" fmla="*/ 274959 w 807676"/>
                <a:gd name="connsiteY26" fmla="*/ 1431986 h 1492548"/>
                <a:gd name="connsiteX27" fmla="*/ 382789 w 807676"/>
                <a:gd name="connsiteY27" fmla="*/ 1397480 h 1492548"/>
                <a:gd name="connsiteX28" fmla="*/ 404355 w 807676"/>
                <a:gd name="connsiteY28" fmla="*/ 1393167 h 1492548"/>
                <a:gd name="connsiteX29" fmla="*/ 406512 w 807676"/>
                <a:gd name="connsiteY29" fmla="*/ 1212012 h 1492548"/>
                <a:gd name="connsiteX30" fmla="*/ 372006 w 807676"/>
                <a:gd name="connsiteY30" fmla="*/ 1080459 h 1492548"/>
                <a:gd name="connsiteX31" fmla="*/ 333187 w 807676"/>
                <a:gd name="connsiteY31" fmla="*/ 940280 h 1492548"/>
                <a:gd name="connsiteX32" fmla="*/ 348283 w 807676"/>
                <a:gd name="connsiteY32" fmla="*/ 782848 h 1492548"/>
                <a:gd name="connsiteX33" fmla="*/ 352596 w 807676"/>
                <a:gd name="connsiteY33" fmla="*/ 744029 h 1492548"/>
                <a:gd name="connsiteX34" fmla="*/ 294368 w 807676"/>
                <a:gd name="connsiteY34" fmla="*/ 715993 h 1492548"/>
                <a:gd name="connsiteX35" fmla="*/ 197321 w 807676"/>
                <a:gd name="connsiteY35" fmla="*/ 687957 h 1492548"/>
                <a:gd name="connsiteX36" fmla="*/ 130466 w 807676"/>
                <a:gd name="connsiteY36" fmla="*/ 567187 h 1492548"/>
                <a:gd name="connsiteX37" fmla="*/ 93804 w 807676"/>
                <a:gd name="connsiteY37" fmla="*/ 502489 h 1492548"/>
                <a:gd name="connsiteX38" fmla="*/ 20479 w 807676"/>
                <a:gd name="connsiteY38" fmla="*/ 461514 h 1492548"/>
                <a:gd name="connsiteX39" fmla="*/ 3227 w 807676"/>
                <a:gd name="connsiteY39" fmla="*/ 405442 h 1492548"/>
                <a:gd name="connsiteX40" fmla="*/ 26949 w 807676"/>
                <a:gd name="connsiteY40" fmla="*/ 368780 h 1492548"/>
                <a:gd name="connsiteX41" fmla="*/ 52829 w 807676"/>
                <a:gd name="connsiteY41" fmla="*/ 355840 h 1492548"/>
                <a:gd name="connsiteX42" fmla="*/ 67925 w 807676"/>
                <a:gd name="connsiteY42" fmla="*/ 351527 h 1492548"/>
                <a:gd name="connsiteX43" fmla="*/ 31263 w 807676"/>
                <a:gd name="connsiteY43" fmla="*/ 293299 h 1492548"/>
                <a:gd name="connsiteX44" fmla="*/ 1070 w 807676"/>
                <a:gd name="connsiteY44" fmla="*/ 243697 h 1492548"/>
                <a:gd name="connsiteX45" fmla="*/ 9696 w 807676"/>
                <a:gd name="connsiteY45" fmla="*/ 213504 h 1492548"/>
                <a:gd name="connsiteX46" fmla="*/ 37732 w 807676"/>
                <a:gd name="connsiteY46" fmla="*/ 213504 h 1492548"/>
                <a:gd name="connsiteX47" fmla="*/ 61455 w 807676"/>
                <a:gd name="connsiteY47" fmla="*/ 269576 h 1492548"/>
                <a:gd name="connsiteX48" fmla="*/ 95961 w 807676"/>
                <a:gd name="connsiteY48" fmla="*/ 327804 h 1492548"/>
                <a:gd name="connsiteX49" fmla="*/ 102430 w 807676"/>
                <a:gd name="connsiteY49" fmla="*/ 243697 h 1492548"/>
                <a:gd name="connsiteX50" fmla="*/ 106744 w 807676"/>
                <a:gd name="connsiteY50" fmla="*/ 211348 h 1492548"/>
                <a:gd name="connsiteX51" fmla="*/ 136936 w 807676"/>
                <a:gd name="connsiteY51" fmla="*/ 204878 h 1492548"/>
                <a:gd name="connsiteX52" fmla="*/ 145563 w 807676"/>
                <a:gd name="connsiteY52" fmla="*/ 232914 h 1492548"/>
                <a:gd name="connsiteX53" fmla="*/ 126153 w 807676"/>
                <a:gd name="connsiteY53" fmla="*/ 319178 h 1492548"/>
                <a:gd name="connsiteX54" fmla="*/ 130466 w 807676"/>
                <a:gd name="connsiteY54" fmla="*/ 345057 h 1492548"/>
                <a:gd name="connsiteX55" fmla="*/ 162815 w 807676"/>
                <a:gd name="connsiteY55" fmla="*/ 373093 h 1492548"/>
                <a:gd name="connsiteX56" fmla="*/ 158502 w 807676"/>
                <a:gd name="connsiteY56" fmla="*/ 407599 h 1492548"/>
                <a:gd name="connsiteX57" fmla="*/ 154189 w 807676"/>
                <a:gd name="connsiteY57" fmla="*/ 504646 h 1492548"/>
                <a:gd name="connsiteX58" fmla="*/ 223200 w 807676"/>
                <a:gd name="connsiteY58" fmla="*/ 606006 h 1492548"/>
                <a:gd name="connsiteX59" fmla="*/ 270646 w 807676"/>
                <a:gd name="connsiteY59" fmla="*/ 655608 h 1492548"/>
                <a:gd name="connsiteX60" fmla="*/ 376319 w 807676"/>
                <a:gd name="connsiteY60" fmla="*/ 677174 h 1492548"/>
                <a:gd name="connsiteX61" fmla="*/ 462583 w 807676"/>
                <a:gd name="connsiteY61" fmla="*/ 642669 h 1492548"/>
                <a:gd name="connsiteX62" fmla="*/ 471210 w 807676"/>
                <a:gd name="connsiteY62" fmla="*/ 612476 h 1492548"/>
                <a:gd name="connsiteX63" fmla="*/ 391415 w 807676"/>
                <a:gd name="connsiteY63" fmla="*/ 569344 h 1492548"/>
                <a:gd name="connsiteX64" fmla="*/ 292212 w 807676"/>
                <a:gd name="connsiteY64" fmla="*/ 461514 h 1492548"/>
                <a:gd name="connsiteX65" fmla="*/ 238296 w 807676"/>
                <a:gd name="connsiteY65" fmla="*/ 276046 h 1492548"/>
                <a:gd name="connsiteX66" fmla="*/ 268489 w 807676"/>
                <a:gd name="connsiteY66" fmla="*/ 116457 h 1492548"/>
                <a:gd name="connsiteX67" fmla="*/ 372006 w 807676"/>
                <a:gd name="connsiteY67" fmla="*/ 36663 h 1492548"/>
                <a:gd name="connsiteX68" fmla="*/ 484149 w 807676"/>
                <a:gd name="connsiteY68" fmla="*/ 1 h 1492548"/>
                <a:gd name="connsiteX0" fmla="*/ 484149 w 807676"/>
                <a:gd name="connsiteY0" fmla="*/ 21 h 1492568"/>
                <a:gd name="connsiteX1" fmla="*/ 624329 w 807676"/>
                <a:gd name="connsiteY1" fmla="*/ 32370 h 1492568"/>
                <a:gd name="connsiteX2" fmla="*/ 697653 w 807676"/>
                <a:gd name="connsiteY2" fmla="*/ 94911 h 1492568"/>
                <a:gd name="connsiteX3" fmla="*/ 747255 w 807676"/>
                <a:gd name="connsiteY3" fmla="*/ 250187 h 1492568"/>
                <a:gd name="connsiteX4" fmla="*/ 727846 w 807676"/>
                <a:gd name="connsiteY4" fmla="*/ 390366 h 1492568"/>
                <a:gd name="connsiteX5" fmla="*/ 626485 w 807676"/>
                <a:gd name="connsiteY5" fmla="*/ 526232 h 1492568"/>
                <a:gd name="connsiteX6" fmla="*/ 542378 w 807676"/>
                <a:gd name="connsiteY6" fmla="*/ 612496 h 1492568"/>
                <a:gd name="connsiteX7" fmla="*/ 529438 w 807676"/>
                <a:gd name="connsiteY7" fmla="*/ 623279 h 1492568"/>
                <a:gd name="connsiteX8" fmla="*/ 559630 w 807676"/>
                <a:gd name="connsiteY8" fmla="*/ 659941 h 1492568"/>
                <a:gd name="connsiteX9" fmla="*/ 645895 w 807676"/>
                <a:gd name="connsiteY9" fmla="*/ 698760 h 1492568"/>
                <a:gd name="connsiteX10" fmla="*/ 699810 w 807676"/>
                <a:gd name="connsiteY10" fmla="*/ 774241 h 1492568"/>
                <a:gd name="connsiteX11" fmla="*/ 704123 w 807676"/>
                <a:gd name="connsiteY11" fmla="*/ 933830 h 1492568"/>
                <a:gd name="connsiteX12" fmla="*/ 686870 w 807676"/>
                <a:gd name="connsiteY12" fmla="*/ 1028721 h 1492568"/>
                <a:gd name="connsiteX13" fmla="*/ 617859 w 807676"/>
                <a:gd name="connsiteY13" fmla="*/ 1097732 h 1492568"/>
                <a:gd name="connsiteX14" fmla="*/ 598449 w 807676"/>
                <a:gd name="connsiteY14" fmla="*/ 1203406 h 1492568"/>
                <a:gd name="connsiteX15" fmla="*/ 591979 w 807676"/>
                <a:gd name="connsiteY15" fmla="*/ 1352211 h 1492568"/>
                <a:gd name="connsiteX16" fmla="*/ 589823 w 807676"/>
                <a:gd name="connsiteY16" fmla="*/ 1393187 h 1492568"/>
                <a:gd name="connsiteX17" fmla="*/ 695496 w 807676"/>
                <a:gd name="connsiteY17" fmla="*/ 1410439 h 1492568"/>
                <a:gd name="connsiteX18" fmla="*/ 770978 w 807676"/>
                <a:gd name="connsiteY18" fmla="*/ 1444945 h 1492568"/>
                <a:gd name="connsiteX19" fmla="*/ 799013 w 807676"/>
                <a:gd name="connsiteY19" fmla="*/ 1485921 h 1492568"/>
                <a:gd name="connsiteX20" fmla="*/ 620015 w 807676"/>
                <a:gd name="connsiteY20" fmla="*/ 1488077 h 1492568"/>
                <a:gd name="connsiteX21" fmla="*/ 529438 w 807676"/>
                <a:gd name="connsiteY21" fmla="*/ 1466511 h 1492568"/>
                <a:gd name="connsiteX22" fmla="*/ 494932 w 807676"/>
                <a:gd name="connsiteY22" fmla="*/ 1457885 h 1492568"/>
                <a:gd name="connsiteX23" fmla="*/ 434547 w 807676"/>
                <a:gd name="connsiteY23" fmla="*/ 1479451 h 1492568"/>
                <a:gd name="connsiteX24" fmla="*/ 292212 w 807676"/>
                <a:gd name="connsiteY24" fmla="*/ 1488077 h 1492568"/>
                <a:gd name="connsiteX25" fmla="*/ 205947 w 807676"/>
                <a:gd name="connsiteY25" fmla="*/ 1488077 h 1492568"/>
                <a:gd name="connsiteX26" fmla="*/ 274959 w 807676"/>
                <a:gd name="connsiteY26" fmla="*/ 1432006 h 1492568"/>
                <a:gd name="connsiteX27" fmla="*/ 382789 w 807676"/>
                <a:gd name="connsiteY27" fmla="*/ 1397500 h 1492568"/>
                <a:gd name="connsiteX28" fmla="*/ 404355 w 807676"/>
                <a:gd name="connsiteY28" fmla="*/ 1393187 h 1492568"/>
                <a:gd name="connsiteX29" fmla="*/ 406512 w 807676"/>
                <a:gd name="connsiteY29" fmla="*/ 1212032 h 1492568"/>
                <a:gd name="connsiteX30" fmla="*/ 372006 w 807676"/>
                <a:gd name="connsiteY30" fmla="*/ 1080479 h 1492568"/>
                <a:gd name="connsiteX31" fmla="*/ 333187 w 807676"/>
                <a:gd name="connsiteY31" fmla="*/ 940300 h 1492568"/>
                <a:gd name="connsiteX32" fmla="*/ 348283 w 807676"/>
                <a:gd name="connsiteY32" fmla="*/ 782868 h 1492568"/>
                <a:gd name="connsiteX33" fmla="*/ 352596 w 807676"/>
                <a:gd name="connsiteY33" fmla="*/ 744049 h 1492568"/>
                <a:gd name="connsiteX34" fmla="*/ 294368 w 807676"/>
                <a:gd name="connsiteY34" fmla="*/ 716013 h 1492568"/>
                <a:gd name="connsiteX35" fmla="*/ 197321 w 807676"/>
                <a:gd name="connsiteY35" fmla="*/ 687977 h 1492568"/>
                <a:gd name="connsiteX36" fmla="*/ 130466 w 807676"/>
                <a:gd name="connsiteY36" fmla="*/ 567207 h 1492568"/>
                <a:gd name="connsiteX37" fmla="*/ 93804 w 807676"/>
                <a:gd name="connsiteY37" fmla="*/ 502509 h 1492568"/>
                <a:gd name="connsiteX38" fmla="*/ 20479 w 807676"/>
                <a:gd name="connsiteY38" fmla="*/ 461534 h 1492568"/>
                <a:gd name="connsiteX39" fmla="*/ 3227 w 807676"/>
                <a:gd name="connsiteY39" fmla="*/ 405462 h 1492568"/>
                <a:gd name="connsiteX40" fmla="*/ 26949 w 807676"/>
                <a:gd name="connsiteY40" fmla="*/ 368800 h 1492568"/>
                <a:gd name="connsiteX41" fmla="*/ 52829 w 807676"/>
                <a:gd name="connsiteY41" fmla="*/ 355860 h 1492568"/>
                <a:gd name="connsiteX42" fmla="*/ 67925 w 807676"/>
                <a:gd name="connsiteY42" fmla="*/ 351547 h 1492568"/>
                <a:gd name="connsiteX43" fmla="*/ 31263 w 807676"/>
                <a:gd name="connsiteY43" fmla="*/ 293319 h 1492568"/>
                <a:gd name="connsiteX44" fmla="*/ 1070 w 807676"/>
                <a:gd name="connsiteY44" fmla="*/ 243717 h 1492568"/>
                <a:gd name="connsiteX45" fmla="*/ 9696 w 807676"/>
                <a:gd name="connsiteY45" fmla="*/ 213524 h 1492568"/>
                <a:gd name="connsiteX46" fmla="*/ 37732 w 807676"/>
                <a:gd name="connsiteY46" fmla="*/ 213524 h 1492568"/>
                <a:gd name="connsiteX47" fmla="*/ 61455 w 807676"/>
                <a:gd name="connsiteY47" fmla="*/ 269596 h 1492568"/>
                <a:gd name="connsiteX48" fmla="*/ 95961 w 807676"/>
                <a:gd name="connsiteY48" fmla="*/ 327824 h 1492568"/>
                <a:gd name="connsiteX49" fmla="*/ 102430 w 807676"/>
                <a:gd name="connsiteY49" fmla="*/ 243717 h 1492568"/>
                <a:gd name="connsiteX50" fmla="*/ 106744 w 807676"/>
                <a:gd name="connsiteY50" fmla="*/ 211368 h 1492568"/>
                <a:gd name="connsiteX51" fmla="*/ 136936 w 807676"/>
                <a:gd name="connsiteY51" fmla="*/ 204898 h 1492568"/>
                <a:gd name="connsiteX52" fmla="*/ 145563 w 807676"/>
                <a:gd name="connsiteY52" fmla="*/ 232934 h 1492568"/>
                <a:gd name="connsiteX53" fmla="*/ 126153 w 807676"/>
                <a:gd name="connsiteY53" fmla="*/ 319198 h 1492568"/>
                <a:gd name="connsiteX54" fmla="*/ 130466 w 807676"/>
                <a:gd name="connsiteY54" fmla="*/ 345077 h 1492568"/>
                <a:gd name="connsiteX55" fmla="*/ 162815 w 807676"/>
                <a:gd name="connsiteY55" fmla="*/ 373113 h 1492568"/>
                <a:gd name="connsiteX56" fmla="*/ 158502 w 807676"/>
                <a:gd name="connsiteY56" fmla="*/ 407619 h 1492568"/>
                <a:gd name="connsiteX57" fmla="*/ 154189 w 807676"/>
                <a:gd name="connsiteY57" fmla="*/ 504666 h 1492568"/>
                <a:gd name="connsiteX58" fmla="*/ 223200 w 807676"/>
                <a:gd name="connsiteY58" fmla="*/ 606026 h 1492568"/>
                <a:gd name="connsiteX59" fmla="*/ 270646 w 807676"/>
                <a:gd name="connsiteY59" fmla="*/ 655628 h 1492568"/>
                <a:gd name="connsiteX60" fmla="*/ 376319 w 807676"/>
                <a:gd name="connsiteY60" fmla="*/ 677194 h 1492568"/>
                <a:gd name="connsiteX61" fmla="*/ 462583 w 807676"/>
                <a:gd name="connsiteY61" fmla="*/ 642689 h 1492568"/>
                <a:gd name="connsiteX62" fmla="*/ 471210 w 807676"/>
                <a:gd name="connsiteY62" fmla="*/ 612496 h 1492568"/>
                <a:gd name="connsiteX63" fmla="*/ 391415 w 807676"/>
                <a:gd name="connsiteY63" fmla="*/ 569364 h 1492568"/>
                <a:gd name="connsiteX64" fmla="*/ 292212 w 807676"/>
                <a:gd name="connsiteY64" fmla="*/ 461534 h 1492568"/>
                <a:gd name="connsiteX65" fmla="*/ 238296 w 807676"/>
                <a:gd name="connsiteY65" fmla="*/ 276066 h 1492568"/>
                <a:gd name="connsiteX66" fmla="*/ 268489 w 807676"/>
                <a:gd name="connsiteY66" fmla="*/ 116477 h 1492568"/>
                <a:gd name="connsiteX67" fmla="*/ 372006 w 807676"/>
                <a:gd name="connsiteY67" fmla="*/ 36683 h 1492568"/>
                <a:gd name="connsiteX68" fmla="*/ 484149 w 807676"/>
                <a:gd name="connsiteY68" fmla="*/ 21 h 1492568"/>
                <a:gd name="connsiteX0" fmla="*/ 484149 w 807676"/>
                <a:gd name="connsiteY0" fmla="*/ 0 h 1492547"/>
                <a:gd name="connsiteX1" fmla="*/ 617859 w 807676"/>
                <a:gd name="connsiteY1" fmla="*/ 36663 h 1492547"/>
                <a:gd name="connsiteX2" fmla="*/ 697653 w 807676"/>
                <a:gd name="connsiteY2" fmla="*/ 94890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4149 w 807676"/>
                <a:gd name="connsiteY0" fmla="*/ 0 h 1492547"/>
                <a:gd name="connsiteX1" fmla="*/ 617859 w 807676"/>
                <a:gd name="connsiteY1" fmla="*/ 36663 h 1492547"/>
                <a:gd name="connsiteX2" fmla="*/ 710593 w 807676"/>
                <a:gd name="connsiteY2" fmla="*/ 114299 h 1492547"/>
                <a:gd name="connsiteX3" fmla="*/ 747255 w 807676"/>
                <a:gd name="connsiteY3" fmla="*/ 250166 h 1492547"/>
                <a:gd name="connsiteX4" fmla="*/ 727846 w 807676"/>
                <a:gd name="connsiteY4" fmla="*/ 390345 h 1492547"/>
                <a:gd name="connsiteX5" fmla="*/ 626485 w 807676"/>
                <a:gd name="connsiteY5" fmla="*/ 526211 h 1492547"/>
                <a:gd name="connsiteX6" fmla="*/ 542378 w 807676"/>
                <a:gd name="connsiteY6" fmla="*/ 612475 h 1492547"/>
                <a:gd name="connsiteX7" fmla="*/ 529438 w 807676"/>
                <a:gd name="connsiteY7" fmla="*/ 623258 h 1492547"/>
                <a:gd name="connsiteX8" fmla="*/ 559630 w 807676"/>
                <a:gd name="connsiteY8" fmla="*/ 659920 h 1492547"/>
                <a:gd name="connsiteX9" fmla="*/ 645895 w 807676"/>
                <a:gd name="connsiteY9" fmla="*/ 698739 h 1492547"/>
                <a:gd name="connsiteX10" fmla="*/ 699810 w 807676"/>
                <a:gd name="connsiteY10" fmla="*/ 774220 h 1492547"/>
                <a:gd name="connsiteX11" fmla="*/ 704123 w 807676"/>
                <a:gd name="connsiteY11" fmla="*/ 933809 h 1492547"/>
                <a:gd name="connsiteX12" fmla="*/ 686870 w 807676"/>
                <a:gd name="connsiteY12" fmla="*/ 1028700 h 1492547"/>
                <a:gd name="connsiteX13" fmla="*/ 617859 w 807676"/>
                <a:gd name="connsiteY13" fmla="*/ 1097711 h 1492547"/>
                <a:gd name="connsiteX14" fmla="*/ 598449 w 807676"/>
                <a:gd name="connsiteY14" fmla="*/ 1203385 h 1492547"/>
                <a:gd name="connsiteX15" fmla="*/ 591979 w 807676"/>
                <a:gd name="connsiteY15" fmla="*/ 1352190 h 1492547"/>
                <a:gd name="connsiteX16" fmla="*/ 589823 w 807676"/>
                <a:gd name="connsiteY16" fmla="*/ 1393166 h 1492547"/>
                <a:gd name="connsiteX17" fmla="*/ 695496 w 807676"/>
                <a:gd name="connsiteY17" fmla="*/ 1410418 h 1492547"/>
                <a:gd name="connsiteX18" fmla="*/ 770978 w 807676"/>
                <a:gd name="connsiteY18" fmla="*/ 1444924 h 1492547"/>
                <a:gd name="connsiteX19" fmla="*/ 799013 w 807676"/>
                <a:gd name="connsiteY19" fmla="*/ 1485900 h 1492547"/>
                <a:gd name="connsiteX20" fmla="*/ 620015 w 807676"/>
                <a:gd name="connsiteY20" fmla="*/ 1488056 h 1492547"/>
                <a:gd name="connsiteX21" fmla="*/ 529438 w 807676"/>
                <a:gd name="connsiteY21" fmla="*/ 1466490 h 1492547"/>
                <a:gd name="connsiteX22" fmla="*/ 494932 w 807676"/>
                <a:gd name="connsiteY22" fmla="*/ 1457864 h 1492547"/>
                <a:gd name="connsiteX23" fmla="*/ 434547 w 807676"/>
                <a:gd name="connsiteY23" fmla="*/ 1479430 h 1492547"/>
                <a:gd name="connsiteX24" fmla="*/ 292212 w 807676"/>
                <a:gd name="connsiteY24" fmla="*/ 1488056 h 1492547"/>
                <a:gd name="connsiteX25" fmla="*/ 205947 w 807676"/>
                <a:gd name="connsiteY25" fmla="*/ 1488056 h 1492547"/>
                <a:gd name="connsiteX26" fmla="*/ 274959 w 807676"/>
                <a:gd name="connsiteY26" fmla="*/ 1431985 h 1492547"/>
                <a:gd name="connsiteX27" fmla="*/ 382789 w 807676"/>
                <a:gd name="connsiteY27" fmla="*/ 1397479 h 1492547"/>
                <a:gd name="connsiteX28" fmla="*/ 404355 w 807676"/>
                <a:gd name="connsiteY28" fmla="*/ 1393166 h 1492547"/>
                <a:gd name="connsiteX29" fmla="*/ 406512 w 807676"/>
                <a:gd name="connsiteY29" fmla="*/ 1212011 h 1492547"/>
                <a:gd name="connsiteX30" fmla="*/ 372006 w 807676"/>
                <a:gd name="connsiteY30" fmla="*/ 1080458 h 1492547"/>
                <a:gd name="connsiteX31" fmla="*/ 333187 w 807676"/>
                <a:gd name="connsiteY31" fmla="*/ 940279 h 1492547"/>
                <a:gd name="connsiteX32" fmla="*/ 348283 w 807676"/>
                <a:gd name="connsiteY32" fmla="*/ 782847 h 1492547"/>
                <a:gd name="connsiteX33" fmla="*/ 352596 w 807676"/>
                <a:gd name="connsiteY33" fmla="*/ 744028 h 1492547"/>
                <a:gd name="connsiteX34" fmla="*/ 294368 w 807676"/>
                <a:gd name="connsiteY34" fmla="*/ 715992 h 1492547"/>
                <a:gd name="connsiteX35" fmla="*/ 197321 w 807676"/>
                <a:gd name="connsiteY35" fmla="*/ 687956 h 1492547"/>
                <a:gd name="connsiteX36" fmla="*/ 130466 w 807676"/>
                <a:gd name="connsiteY36" fmla="*/ 567186 h 1492547"/>
                <a:gd name="connsiteX37" fmla="*/ 93804 w 807676"/>
                <a:gd name="connsiteY37" fmla="*/ 502488 h 1492547"/>
                <a:gd name="connsiteX38" fmla="*/ 20479 w 807676"/>
                <a:gd name="connsiteY38" fmla="*/ 461513 h 1492547"/>
                <a:gd name="connsiteX39" fmla="*/ 3227 w 807676"/>
                <a:gd name="connsiteY39" fmla="*/ 405441 h 1492547"/>
                <a:gd name="connsiteX40" fmla="*/ 26949 w 807676"/>
                <a:gd name="connsiteY40" fmla="*/ 368779 h 1492547"/>
                <a:gd name="connsiteX41" fmla="*/ 52829 w 807676"/>
                <a:gd name="connsiteY41" fmla="*/ 355839 h 1492547"/>
                <a:gd name="connsiteX42" fmla="*/ 67925 w 807676"/>
                <a:gd name="connsiteY42" fmla="*/ 351526 h 1492547"/>
                <a:gd name="connsiteX43" fmla="*/ 31263 w 807676"/>
                <a:gd name="connsiteY43" fmla="*/ 293298 h 1492547"/>
                <a:gd name="connsiteX44" fmla="*/ 1070 w 807676"/>
                <a:gd name="connsiteY44" fmla="*/ 243696 h 1492547"/>
                <a:gd name="connsiteX45" fmla="*/ 9696 w 807676"/>
                <a:gd name="connsiteY45" fmla="*/ 213503 h 1492547"/>
                <a:gd name="connsiteX46" fmla="*/ 37732 w 807676"/>
                <a:gd name="connsiteY46" fmla="*/ 213503 h 1492547"/>
                <a:gd name="connsiteX47" fmla="*/ 61455 w 807676"/>
                <a:gd name="connsiteY47" fmla="*/ 269575 h 1492547"/>
                <a:gd name="connsiteX48" fmla="*/ 95961 w 807676"/>
                <a:gd name="connsiteY48" fmla="*/ 327803 h 1492547"/>
                <a:gd name="connsiteX49" fmla="*/ 102430 w 807676"/>
                <a:gd name="connsiteY49" fmla="*/ 243696 h 1492547"/>
                <a:gd name="connsiteX50" fmla="*/ 106744 w 807676"/>
                <a:gd name="connsiteY50" fmla="*/ 211347 h 1492547"/>
                <a:gd name="connsiteX51" fmla="*/ 136936 w 807676"/>
                <a:gd name="connsiteY51" fmla="*/ 204877 h 1492547"/>
                <a:gd name="connsiteX52" fmla="*/ 145563 w 807676"/>
                <a:gd name="connsiteY52" fmla="*/ 232913 h 1492547"/>
                <a:gd name="connsiteX53" fmla="*/ 126153 w 807676"/>
                <a:gd name="connsiteY53" fmla="*/ 319177 h 1492547"/>
                <a:gd name="connsiteX54" fmla="*/ 130466 w 807676"/>
                <a:gd name="connsiteY54" fmla="*/ 345056 h 1492547"/>
                <a:gd name="connsiteX55" fmla="*/ 162815 w 807676"/>
                <a:gd name="connsiteY55" fmla="*/ 373092 h 1492547"/>
                <a:gd name="connsiteX56" fmla="*/ 158502 w 807676"/>
                <a:gd name="connsiteY56" fmla="*/ 407598 h 1492547"/>
                <a:gd name="connsiteX57" fmla="*/ 154189 w 807676"/>
                <a:gd name="connsiteY57" fmla="*/ 504645 h 1492547"/>
                <a:gd name="connsiteX58" fmla="*/ 223200 w 807676"/>
                <a:gd name="connsiteY58" fmla="*/ 606005 h 1492547"/>
                <a:gd name="connsiteX59" fmla="*/ 270646 w 807676"/>
                <a:gd name="connsiteY59" fmla="*/ 655607 h 1492547"/>
                <a:gd name="connsiteX60" fmla="*/ 376319 w 807676"/>
                <a:gd name="connsiteY60" fmla="*/ 677173 h 1492547"/>
                <a:gd name="connsiteX61" fmla="*/ 462583 w 807676"/>
                <a:gd name="connsiteY61" fmla="*/ 642668 h 1492547"/>
                <a:gd name="connsiteX62" fmla="*/ 471210 w 807676"/>
                <a:gd name="connsiteY62" fmla="*/ 612475 h 1492547"/>
                <a:gd name="connsiteX63" fmla="*/ 391415 w 807676"/>
                <a:gd name="connsiteY63" fmla="*/ 569343 h 1492547"/>
                <a:gd name="connsiteX64" fmla="*/ 292212 w 807676"/>
                <a:gd name="connsiteY64" fmla="*/ 461513 h 1492547"/>
                <a:gd name="connsiteX65" fmla="*/ 238296 w 807676"/>
                <a:gd name="connsiteY65" fmla="*/ 276045 h 1492547"/>
                <a:gd name="connsiteX66" fmla="*/ 268489 w 807676"/>
                <a:gd name="connsiteY66" fmla="*/ 116456 h 1492547"/>
                <a:gd name="connsiteX67" fmla="*/ 372006 w 807676"/>
                <a:gd name="connsiteY67" fmla="*/ 36662 h 1492547"/>
                <a:gd name="connsiteX68" fmla="*/ 484149 w 807676"/>
                <a:gd name="connsiteY68" fmla="*/ 0 h 1492547"/>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2212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9810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807676"/>
                <a:gd name="connsiteY0" fmla="*/ 0 h 1483921"/>
                <a:gd name="connsiteX1" fmla="*/ 617859 w 807676"/>
                <a:gd name="connsiteY1" fmla="*/ 28037 h 1483921"/>
                <a:gd name="connsiteX2" fmla="*/ 710593 w 807676"/>
                <a:gd name="connsiteY2" fmla="*/ 105673 h 1483921"/>
                <a:gd name="connsiteX3" fmla="*/ 747255 w 807676"/>
                <a:gd name="connsiteY3" fmla="*/ 241540 h 1483921"/>
                <a:gd name="connsiteX4" fmla="*/ 727846 w 807676"/>
                <a:gd name="connsiteY4" fmla="*/ 381719 h 1483921"/>
                <a:gd name="connsiteX5" fmla="*/ 626485 w 807676"/>
                <a:gd name="connsiteY5" fmla="*/ 517585 h 1483921"/>
                <a:gd name="connsiteX6" fmla="*/ 542378 w 807676"/>
                <a:gd name="connsiteY6" fmla="*/ 603849 h 1483921"/>
                <a:gd name="connsiteX7" fmla="*/ 529438 w 807676"/>
                <a:gd name="connsiteY7" fmla="*/ 614632 h 1483921"/>
                <a:gd name="connsiteX8" fmla="*/ 559630 w 807676"/>
                <a:gd name="connsiteY8" fmla="*/ 651294 h 1483921"/>
                <a:gd name="connsiteX9" fmla="*/ 645895 w 807676"/>
                <a:gd name="connsiteY9" fmla="*/ 690113 h 1483921"/>
                <a:gd name="connsiteX10" fmla="*/ 691184 w 807676"/>
                <a:gd name="connsiteY10" fmla="*/ 765594 h 1483921"/>
                <a:gd name="connsiteX11" fmla="*/ 704123 w 807676"/>
                <a:gd name="connsiteY11" fmla="*/ 925183 h 1483921"/>
                <a:gd name="connsiteX12" fmla="*/ 686870 w 807676"/>
                <a:gd name="connsiteY12" fmla="*/ 1020074 h 1483921"/>
                <a:gd name="connsiteX13" fmla="*/ 617859 w 807676"/>
                <a:gd name="connsiteY13" fmla="*/ 1089085 h 1483921"/>
                <a:gd name="connsiteX14" fmla="*/ 598449 w 807676"/>
                <a:gd name="connsiteY14" fmla="*/ 1194759 h 1483921"/>
                <a:gd name="connsiteX15" fmla="*/ 591979 w 807676"/>
                <a:gd name="connsiteY15" fmla="*/ 1343564 h 1483921"/>
                <a:gd name="connsiteX16" fmla="*/ 589823 w 807676"/>
                <a:gd name="connsiteY16" fmla="*/ 1384540 h 1483921"/>
                <a:gd name="connsiteX17" fmla="*/ 695496 w 807676"/>
                <a:gd name="connsiteY17" fmla="*/ 1401792 h 1483921"/>
                <a:gd name="connsiteX18" fmla="*/ 770978 w 807676"/>
                <a:gd name="connsiteY18" fmla="*/ 1436298 h 1483921"/>
                <a:gd name="connsiteX19" fmla="*/ 799013 w 807676"/>
                <a:gd name="connsiteY19" fmla="*/ 1477274 h 1483921"/>
                <a:gd name="connsiteX20" fmla="*/ 620015 w 807676"/>
                <a:gd name="connsiteY20" fmla="*/ 1479430 h 1483921"/>
                <a:gd name="connsiteX21" fmla="*/ 529438 w 807676"/>
                <a:gd name="connsiteY21" fmla="*/ 1457864 h 1483921"/>
                <a:gd name="connsiteX22" fmla="*/ 494932 w 807676"/>
                <a:gd name="connsiteY22" fmla="*/ 1449238 h 1483921"/>
                <a:gd name="connsiteX23" fmla="*/ 434547 w 807676"/>
                <a:gd name="connsiteY23" fmla="*/ 1470804 h 1483921"/>
                <a:gd name="connsiteX24" fmla="*/ 292212 w 807676"/>
                <a:gd name="connsiteY24" fmla="*/ 1479430 h 1483921"/>
                <a:gd name="connsiteX25" fmla="*/ 205947 w 807676"/>
                <a:gd name="connsiteY25" fmla="*/ 1479430 h 1483921"/>
                <a:gd name="connsiteX26" fmla="*/ 274959 w 807676"/>
                <a:gd name="connsiteY26" fmla="*/ 1423359 h 1483921"/>
                <a:gd name="connsiteX27" fmla="*/ 382789 w 807676"/>
                <a:gd name="connsiteY27" fmla="*/ 1388853 h 1483921"/>
                <a:gd name="connsiteX28" fmla="*/ 404355 w 807676"/>
                <a:gd name="connsiteY28" fmla="*/ 1384540 h 1483921"/>
                <a:gd name="connsiteX29" fmla="*/ 406512 w 807676"/>
                <a:gd name="connsiteY29" fmla="*/ 1203385 h 1483921"/>
                <a:gd name="connsiteX30" fmla="*/ 372006 w 807676"/>
                <a:gd name="connsiteY30" fmla="*/ 1071832 h 1483921"/>
                <a:gd name="connsiteX31" fmla="*/ 333187 w 807676"/>
                <a:gd name="connsiteY31" fmla="*/ 931653 h 1483921"/>
                <a:gd name="connsiteX32" fmla="*/ 348283 w 807676"/>
                <a:gd name="connsiteY32" fmla="*/ 774221 h 1483921"/>
                <a:gd name="connsiteX33" fmla="*/ 352596 w 807676"/>
                <a:gd name="connsiteY33" fmla="*/ 735402 h 1483921"/>
                <a:gd name="connsiteX34" fmla="*/ 294368 w 807676"/>
                <a:gd name="connsiteY34" fmla="*/ 707366 h 1483921"/>
                <a:gd name="connsiteX35" fmla="*/ 197321 w 807676"/>
                <a:gd name="connsiteY35" fmla="*/ 679330 h 1483921"/>
                <a:gd name="connsiteX36" fmla="*/ 130466 w 807676"/>
                <a:gd name="connsiteY36" fmla="*/ 558560 h 1483921"/>
                <a:gd name="connsiteX37" fmla="*/ 93804 w 807676"/>
                <a:gd name="connsiteY37" fmla="*/ 493862 h 1483921"/>
                <a:gd name="connsiteX38" fmla="*/ 20479 w 807676"/>
                <a:gd name="connsiteY38" fmla="*/ 452887 h 1483921"/>
                <a:gd name="connsiteX39" fmla="*/ 3227 w 807676"/>
                <a:gd name="connsiteY39" fmla="*/ 396815 h 1483921"/>
                <a:gd name="connsiteX40" fmla="*/ 26949 w 807676"/>
                <a:gd name="connsiteY40" fmla="*/ 360153 h 1483921"/>
                <a:gd name="connsiteX41" fmla="*/ 52829 w 807676"/>
                <a:gd name="connsiteY41" fmla="*/ 347213 h 1483921"/>
                <a:gd name="connsiteX42" fmla="*/ 67925 w 807676"/>
                <a:gd name="connsiteY42" fmla="*/ 342900 h 1483921"/>
                <a:gd name="connsiteX43" fmla="*/ 31263 w 807676"/>
                <a:gd name="connsiteY43" fmla="*/ 284672 h 1483921"/>
                <a:gd name="connsiteX44" fmla="*/ 1070 w 807676"/>
                <a:gd name="connsiteY44" fmla="*/ 235070 h 1483921"/>
                <a:gd name="connsiteX45" fmla="*/ 9696 w 807676"/>
                <a:gd name="connsiteY45" fmla="*/ 204877 h 1483921"/>
                <a:gd name="connsiteX46" fmla="*/ 37732 w 807676"/>
                <a:gd name="connsiteY46" fmla="*/ 204877 h 1483921"/>
                <a:gd name="connsiteX47" fmla="*/ 61455 w 807676"/>
                <a:gd name="connsiteY47" fmla="*/ 260949 h 1483921"/>
                <a:gd name="connsiteX48" fmla="*/ 95961 w 807676"/>
                <a:gd name="connsiteY48" fmla="*/ 319177 h 1483921"/>
                <a:gd name="connsiteX49" fmla="*/ 102430 w 807676"/>
                <a:gd name="connsiteY49" fmla="*/ 235070 h 1483921"/>
                <a:gd name="connsiteX50" fmla="*/ 106744 w 807676"/>
                <a:gd name="connsiteY50" fmla="*/ 202721 h 1483921"/>
                <a:gd name="connsiteX51" fmla="*/ 136936 w 807676"/>
                <a:gd name="connsiteY51" fmla="*/ 196251 h 1483921"/>
                <a:gd name="connsiteX52" fmla="*/ 145563 w 807676"/>
                <a:gd name="connsiteY52" fmla="*/ 224287 h 1483921"/>
                <a:gd name="connsiteX53" fmla="*/ 126153 w 807676"/>
                <a:gd name="connsiteY53" fmla="*/ 310551 h 1483921"/>
                <a:gd name="connsiteX54" fmla="*/ 130466 w 807676"/>
                <a:gd name="connsiteY54" fmla="*/ 336430 h 1483921"/>
                <a:gd name="connsiteX55" fmla="*/ 162815 w 807676"/>
                <a:gd name="connsiteY55" fmla="*/ 364466 h 1483921"/>
                <a:gd name="connsiteX56" fmla="*/ 158502 w 807676"/>
                <a:gd name="connsiteY56" fmla="*/ 398972 h 1483921"/>
                <a:gd name="connsiteX57" fmla="*/ 154189 w 807676"/>
                <a:gd name="connsiteY57" fmla="*/ 496019 h 1483921"/>
                <a:gd name="connsiteX58" fmla="*/ 223200 w 807676"/>
                <a:gd name="connsiteY58" fmla="*/ 597379 h 1483921"/>
                <a:gd name="connsiteX59" fmla="*/ 270646 w 807676"/>
                <a:gd name="connsiteY59" fmla="*/ 646981 h 1483921"/>
                <a:gd name="connsiteX60" fmla="*/ 376319 w 807676"/>
                <a:gd name="connsiteY60" fmla="*/ 668547 h 1483921"/>
                <a:gd name="connsiteX61" fmla="*/ 462583 w 807676"/>
                <a:gd name="connsiteY61" fmla="*/ 634042 h 1483921"/>
                <a:gd name="connsiteX62" fmla="*/ 471210 w 807676"/>
                <a:gd name="connsiteY62" fmla="*/ 603849 h 1483921"/>
                <a:gd name="connsiteX63" fmla="*/ 391415 w 807676"/>
                <a:gd name="connsiteY63" fmla="*/ 560717 h 1483921"/>
                <a:gd name="connsiteX64" fmla="*/ 294368 w 807676"/>
                <a:gd name="connsiteY64" fmla="*/ 452887 h 1483921"/>
                <a:gd name="connsiteX65" fmla="*/ 238296 w 807676"/>
                <a:gd name="connsiteY65" fmla="*/ 267419 h 1483921"/>
                <a:gd name="connsiteX66" fmla="*/ 268489 w 807676"/>
                <a:gd name="connsiteY66" fmla="*/ 107830 h 1483921"/>
                <a:gd name="connsiteX67" fmla="*/ 372006 w 807676"/>
                <a:gd name="connsiteY67" fmla="*/ 28036 h 1483921"/>
                <a:gd name="connsiteX68" fmla="*/ 486306 w 807676"/>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799013"/>
                <a:gd name="connsiteY0" fmla="*/ 0 h 1483921"/>
                <a:gd name="connsiteX1" fmla="*/ 617859 w 799013"/>
                <a:gd name="connsiteY1" fmla="*/ 28037 h 1483921"/>
                <a:gd name="connsiteX2" fmla="*/ 710593 w 799013"/>
                <a:gd name="connsiteY2" fmla="*/ 105673 h 1483921"/>
                <a:gd name="connsiteX3" fmla="*/ 747255 w 799013"/>
                <a:gd name="connsiteY3" fmla="*/ 241540 h 1483921"/>
                <a:gd name="connsiteX4" fmla="*/ 727846 w 799013"/>
                <a:gd name="connsiteY4" fmla="*/ 381719 h 1483921"/>
                <a:gd name="connsiteX5" fmla="*/ 626485 w 799013"/>
                <a:gd name="connsiteY5" fmla="*/ 517585 h 1483921"/>
                <a:gd name="connsiteX6" fmla="*/ 542378 w 799013"/>
                <a:gd name="connsiteY6" fmla="*/ 603849 h 1483921"/>
                <a:gd name="connsiteX7" fmla="*/ 529438 w 799013"/>
                <a:gd name="connsiteY7" fmla="*/ 614632 h 1483921"/>
                <a:gd name="connsiteX8" fmla="*/ 559630 w 799013"/>
                <a:gd name="connsiteY8" fmla="*/ 651294 h 1483921"/>
                <a:gd name="connsiteX9" fmla="*/ 645895 w 799013"/>
                <a:gd name="connsiteY9" fmla="*/ 690113 h 1483921"/>
                <a:gd name="connsiteX10" fmla="*/ 691184 w 799013"/>
                <a:gd name="connsiteY10" fmla="*/ 765594 h 1483921"/>
                <a:gd name="connsiteX11" fmla="*/ 704123 w 799013"/>
                <a:gd name="connsiteY11" fmla="*/ 925183 h 1483921"/>
                <a:gd name="connsiteX12" fmla="*/ 686870 w 799013"/>
                <a:gd name="connsiteY12" fmla="*/ 1020074 h 1483921"/>
                <a:gd name="connsiteX13" fmla="*/ 617859 w 799013"/>
                <a:gd name="connsiteY13" fmla="*/ 1089085 h 1483921"/>
                <a:gd name="connsiteX14" fmla="*/ 598449 w 799013"/>
                <a:gd name="connsiteY14" fmla="*/ 1194759 h 1483921"/>
                <a:gd name="connsiteX15" fmla="*/ 591979 w 799013"/>
                <a:gd name="connsiteY15" fmla="*/ 1343564 h 1483921"/>
                <a:gd name="connsiteX16" fmla="*/ 589823 w 799013"/>
                <a:gd name="connsiteY16" fmla="*/ 1384540 h 1483921"/>
                <a:gd name="connsiteX17" fmla="*/ 695496 w 799013"/>
                <a:gd name="connsiteY17" fmla="*/ 1401792 h 1483921"/>
                <a:gd name="connsiteX18" fmla="*/ 770978 w 799013"/>
                <a:gd name="connsiteY18" fmla="*/ 1436298 h 1483921"/>
                <a:gd name="connsiteX19" fmla="*/ 799013 w 799013"/>
                <a:gd name="connsiteY19" fmla="*/ 1477274 h 1483921"/>
                <a:gd name="connsiteX20" fmla="*/ 620015 w 799013"/>
                <a:gd name="connsiteY20" fmla="*/ 1479430 h 1483921"/>
                <a:gd name="connsiteX21" fmla="*/ 529438 w 799013"/>
                <a:gd name="connsiteY21" fmla="*/ 1457864 h 1483921"/>
                <a:gd name="connsiteX22" fmla="*/ 494932 w 799013"/>
                <a:gd name="connsiteY22" fmla="*/ 1449238 h 1483921"/>
                <a:gd name="connsiteX23" fmla="*/ 434547 w 799013"/>
                <a:gd name="connsiteY23" fmla="*/ 1470804 h 1483921"/>
                <a:gd name="connsiteX24" fmla="*/ 292212 w 799013"/>
                <a:gd name="connsiteY24" fmla="*/ 1479430 h 1483921"/>
                <a:gd name="connsiteX25" fmla="*/ 205947 w 799013"/>
                <a:gd name="connsiteY25" fmla="*/ 1479430 h 1483921"/>
                <a:gd name="connsiteX26" fmla="*/ 274959 w 799013"/>
                <a:gd name="connsiteY26" fmla="*/ 1423359 h 1483921"/>
                <a:gd name="connsiteX27" fmla="*/ 382789 w 799013"/>
                <a:gd name="connsiteY27" fmla="*/ 1388853 h 1483921"/>
                <a:gd name="connsiteX28" fmla="*/ 404355 w 799013"/>
                <a:gd name="connsiteY28" fmla="*/ 1384540 h 1483921"/>
                <a:gd name="connsiteX29" fmla="*/ 406512 w 799013"/>
                <a:gd name="connsiteY29" fmla="*/ 1203385 h 1483921"/>
                <a:gd name="connsiteX30" fmla="*/ 372006 w 799013"/>
                <a:gd name="connsiteY30" fmla="*/ 1071832 h 1483921"/>
                <a:gd name="connsiteX31" fmla="*/ 333187 w 799013"/>
                <a:gd name="connsiteY31" fmla="*/ 931653 h 1483921"/>
                <a:gd name="connsiteX32" fmla="*/ 348283 w 799013"/>
                <a:gd name="connsiteY32" fmla="*/ 774221 h 1483921"/>
                <a:gd name="connsiteX33" fmla="*/ 352596 w 799013"/>
                <a:gd name="connsiteY33" fmla="*/ 735402 h 1483921"/>
                <a:gd name="connsiteX34" fmla="*/ 294368 w 799013"/>
                <a:gd name="connsiteY34" fmla="*/ 707366 h 1483921"/>
                <a:gd name="connsiteX35" fmla="*/ 197321 w 799013"/>
                <a:gd name="connsiteY35" fmla="*/ 679330 h 1483921"/>
                <a:gd name="connsiteX36" fmla="*/ 130466 w 799013"/>
                <a:gd name="connsiteY36" fmla="*/ 558560 h 1483921"/>
                <a:gd name="connsiteX37" fmla="*/ 93804 w 799013"/>
                <a:gd name="connsiteY37" fmla="*/ 493862 h 1483921"/>
                <a:gd name="connsiteX38" fmla="*/ 20479 w 799013"/>
                <a:gd name="connsiteY38" fmla="*/ 452887 h 1483921"/>
                <a:gd name="connsiteX39" fmla="*/ 3227 w 799013"/>
                <a:gd name="connsiteY39" fmla="*/ 396815 h 1483921"/>
                <a:gd name="connsiteX40" fmla="*/ 26949 w 799013"/>
                <a:gd name="connsiteY40" fmla="*/ 360153 h 1483921"/>
                <a:gd name="connsiteX41" fmla="*/ 52829 w 799013"/>
                <a:gd name="connsiteY41" fmla="*/ 347213 h 1483921"/>
                <a:gd name="connsiteX42" fmla="*/ 67925 w 799013"/>
                <a:gd name="connsiteY42" fmla="*/ 342900 h 1483921"/>
                <a:gd name="connsiteX43" fmla="*/ 31263 w 799013"/>
                <a:gd name="connsiteY43" fmla="*/ 284672 h 1483921"/>
                <a:gd name="connsiteX44" fmla="*/ 1070 w 799013"/>
                <a:gd name="connsiteY44" fmla="*/ 235070 h 1483921"/>
                <a:gd name="connsiteX45" fmla="*/ 9696 w 799013"/>
                <a:gd name="connsiteY45" fmla="*/ 204877 h 1483921"/>
                <a:gd name="connsiteX46" fmla="*/ 37732 w 799013"/>
                <a:gd name="connsiteY46" fmla="*/ 204877 h 1483921"/>
                <a:gd name="connsiteX47" fmla="*/ 61455 w 799013"/>
                <a:gd name="connsiteY47" fmla="*/ 260949 h 1483921"/>
                <a:gd name="connsiteX48" fmla="*/ 95961 w 799013"/>
                <a:gd name="connsiteY48" fmla="*/ 319177 h 1483921"/>
                <a:gd name="connsiteX49" fmla="*/ 102430 w 799013"/>
                <a:gd name="connsiteY49" fmla="*/ 235070 h 1483921"/>
                <a:gd name="connsiteX50" fmla="*/ 106744 w 799013"/>
                <a:gd name="connsiteY50" fmla="*/ 202721 h 1483921"/>
                <a:gd name="connsiteX51" fmla="*/ 136936 w 799013"/>
                <a:gd name="connsiteY51" fmla="*/ 196251 h 1483921"/>
                <a:gd name="connsiteX52" fmla="*/ 145563 w 799013"/>
                <a:gd name="connsiteY52" fmla="*/ 224287 h 1483921"/>
                <a:gd name="connsiteX53" fmla="*/ 126153 w 799013"/>
                <a:gd name="connsiteY53" fmla="*/ 310551 h 1483921"/>
                <a:gd name="connsiteX54" fmla="*/ 130466 w 799013"/>
                <a:gd name="connsiteY54" fmla="*/ 336430 h 1483921"/>
                <a:gd name="connsiteX55" fmla="*/ 162815 w 799013"/>
                <a:gd name="connsiteY55" fmla="*/ 364466 h 1483921"/>
                <a:gd name="connsiteX56" fmla="*/ 158502 w 799013"/>
                <a:gd name="connsiteY56" fmla="*/ 398972 h 1483921"/>
                <a:gd name="connsiteX57" fmla="*/ 154189 w 799013"/>
                <a:gd name="connsiteY57" fmla="*/ 496019 h 1483921"/>
                <a:gd name="connsiteX58" fmla="*/ 223200 w 799013"/>
                <a:gd name="connsiteY58" fmla="*/ 597379 h 1483921"/>
                <a:gd name="connsiteX59" fmla="*/ 270646 w 799013"/>
                <a:gd name="connsiteY59" fmla="*/ 646981 h 1483921"/>
                <a:gd name="connsiteX60" fmla="*/ 376319 w 799013"/>
                <a:gd name="connsiteY60" fmla="*/ 668547 h 1483921"/>
                <a:gd name="connsiteX61" fmla="*/ 462583 w 799013"/>
                <a:gd name="connsiteY61" fmla="*/ 634042 h 1483921"/>
                <a:gd name="connsiteX62" fmla="*/ 471210 w 799013"/>
                <a:gd name="connsiteY62" fmla="*/ 603849 h 1483921"/>
                <a:gd name="connsiteX63" fmla="*/ 391415 w 799013"/>
                <a:gd name="connsiteY63" fmla="*/ 560717 h 1483921"/>
                <a:gd name="connsiteX64" fmla="*/ 294368 w 799013"/>
                <a:gd name="connsiteY64" fmla="*/ 452887 h 1483921"/>
                <a:gd name="connsiteX65" fmla="*/ 238296 w 799013"/>
                <a:gd name="connsiteY65" fmla="*/ 267419 h 1483921"/>
                <a:gd name="connsiteX66" fmla="*/ 268489 w 799013"/>
                <a:gd name="connsiteY66" fmla="*/ 107830 h 1483921"/>
                <a:gd name="connsiteX67" fmla="*/ 372006 w 799013"/>
                <a:gd name="connsiteY67" fmla="*/ 28036 h 1483921"/>
                <a:gd name="connsiteX68" fmla="*/ 486306 w 799013"/>
                <a:gd name="connsiteY68" fmla="*/ 0 h 1483921"/>
                <a:gd name="connsiteX0" fmla="*/ 486306 w 800324"/>
                <a:gd name="connsiteY0" fmla="*/ 0 h 1484574"/>
                <a:gd name="connsiteX1" fmla="*/ 617859 w 800324"/>
                <a:gd name="connsiteY1" fmla="*/ 28037 h 1484574"/>
                <a:gd name="connsiteX2" fmla="*/ 710593 w 800324"/>
                <a:gd name="connsiteY2" fmla="*/ 105673 h 1484574"/>
                <a:gd name="connsiteX3" fmla="*/ 747255 w 800324"/>
                <a:gd name="connsiteY3" fmla="*/ 241540 h 1484574"/>
                <a:gd name="connsiteX4" fmla="*/ 727846 w 800324"/>
                <a:gd name="connsiteY4" fmla="*/ 381719 h 1484574"/>
                <a:gd name="connsiteX5" fmla="*/ 626485 w 800324"/>
                <a:gd name="connsiteY5" fmla="*/ 517585 h 1484574"/>
                <a:gd name="connsiteX6" fmla="*/ 542378 w 800324"/>
                <a:gd name="connsiteY6" fmla="*/ 603849 h 1484574"/>
                <a:gd name="connsiteX7" fmla="*/ 529438 w 800324"/>
                <a:gd name="connsiteY7" fmla="*/ 614632 h 1484574"/>
                <a:gd name="connsiteX8" fmla="*/ 559630 w 800324"/>
                <a:gd name="connsiteY8" fmla="*/ 651294 h 1484574"/>
                <a:gd name="connsiteX9" fmla="*/ 645895 w 800324"/>
                <a:gd name="connsiteY9" fmla="*/ 690113 h 1484574"/>
                <a:gd name="connsiteX10" fmla="*/ 691184 w 800324"/>
                <a:gd name="connsiteY10" fmla="*/ 765594 h 1484574"/>
                <a:gd name="connsiteX11" fmla="*/ 704123 w 800324"/>
                <a:gd name="connsiteY11" fmla="*/ 925183 h 1484574"/>
                <a:gd name="connsiteX12" fmla="*/ 686870 w 800324"/>
                <a:gd name="connsiteY12" fmla="*/ 1020074 h 1484574"/>
                <a:gd name="connsiteX13" fmla="*/ 617859 w 800324"/>
                <a:gd name="connsiteY13" fmla="*/ 1089085 h 1484574"/>
                <a:gd name="connsiteX14" fmla="*/ 598449 w 800324"/>
                <a:gd name="connsiteY14" fmla="*/ 1194759 h 1484574"/>
                <a:gd name="connsiteX15" fmla="*/ 591979 w 800324"/>
                <a:gd name="connsiteY15" fmla="*/ 1343564 h 1484574"/>
                <a:gd name="connsiteX16" fmla="*/ 589823 w 800324"/>
                <a:gd name="connsiteY16" fmla="*/ 1384540 h 1484574"/>
                <a:gd name="connsiteX17" fmla="*/ 695496 w 800324"/>
                <a:gd name="connsiteY17" fmla="*/ 1401792 h 1484574"/>
                <a:gd name="connsiteX18" fmla="*/ 799013 w 800324"/>
                <a:gd name="connsiteY18" fmla="*/ 1477274 h 1484574"/>
                <a:gd name="connsiteX19" fmla="*/ 620015 w 800324"/>
                <a:gd name="connsiteY19" fmla="*/ 1479430 h 1484574"/>
                <a:gd name="connsiteX20" fmla="*/ 529438 w 800324"/>
                <a:gd name="connsiteY20" fmla="*/ 1457864 h 1484574"/>
                <a:gd name="connsiteX21" fmla="*/ 494932 w 800324"/>
                <a:gd name="connsiteY21" fmla="*/ 1449238 h 1484574"/>
                <a:gd name="connsiteX22" fmla="*/ 434547 w 800324"/>
                <a:gd name="connsiteY22" fmla="*/ 1470804 h 1484574"/>
                <a:gd name="connsiteX23" fmla="*/ 292212 w 800324"/>
                <a:gd name="connsiteY23" fmla="*/ 1479430 h 1484574"/>
                <a:gd name="connsiteX24" fmla="*/ 205947 w 800324"/>
                <a:gd name="connsiteY24" fmla="*/ 1479430 h 1484574"/>
                <a:gd name="connsiteX25" fmla="*/ 274959 w 800324"/>
                <a:gd name="connsiteY25" fmla="*/ 1423359 h 1484574"/>
                <a:gd name="connsiteX26" fmla="*/ 382789 w 800324"/>
                <a:gd name="connsiteY26" fmla="*/ 1388853 h 1484574"/>
                <a:gd name="connsiteX27" fmla="*/ 404355 w 800324"/>
                <a:gd name="connsiteY27" fmla="*/ 1384540 h 1484574"/>
                <a:gd name="connsiteX28" fmla="*/ 406512 w 800324"/>
                <a:gd name="connsiteY28" fmla="*/ 1203385 h 1484574"/>
                <a:gd name="connsiteX29" fmla="*/ 372006 w 800324"/>
                <a:gd name="connsiteY29" fmla="*/ 1071832 h 1484574"/>
                <a:gd name="connsiteX30" fmla="*/ 333187 w 800324"/>
                <a:gd name="connsiteY30" fmla="*/ 931653 h 1484574"/>
                <a:gd name="connsiteX31" fmla="*/ 348283 w 800324"/>
                <a:gd name="connsiteY31" fmla="*/ 774221 h 1484574"/>
                <a:gd name="connsiteX32" fmla="*/ 352596 w 800324"/>
                <a:gd name="connsiteY32" fmla="*/ 735402 h 1484574"/>
                <a:gd name="connsiteX33" fmla="*/ 294368 w 800324"/>
                <a:gd name="connsiteY33" fmla="*/ 707366 h 1484574"/>
                <a:gd name="connsiteX34" fmla="*/ 197321 w 800324"/>
                <a:gd name="connsiteY34" fmla="*/ 679330 h 1484574"/>
                <a:gd name="connsiteX35" fmla="*/ 130466 w 800324"/>
                <a:gd name="connsiteY35" fmla="*/ 558560 h 1484574"/>
                <a:gd name="connsiteX36" fmla="*/ 93804 w 800324"/>
                <a:gd name="connsiteY36" fmla="*/ 493862 h 1484574"/>
                <a:gd name="connsiteX37" fmla="*/ 20479 w 800324"/>
                <a:gd name="connsiteY37" fmla="*/ 452887 h 1484574"/>
                <a:gd name="connsiteX38" fmla="*/ 3227 w 800324"/>
                <a:gd name="connsiteY38" fmla="*/ 396815 h 1484574"/>
                <a:gd name="connsiteX39" fmla="*/ 26949 w 800324"/>
                <a:gd name="connsiteY39" fmla="*/ 360153 h 1484574"/>
                <a:gd name="connsiteX40" fmla="*/ 52829 w 800324"/>
                <a:gd name="connsiteY40" fmla="*/ 347213 h 1484574"/>
                <a:gd name="connsiteX41" fmla="*/ 67925 w 800324"/>
                <a:gd name="connsiteY41" fmla="*/ 342900 h 1484574"/>
                <a:gd name="connsiteX42" fmla="*/ 31263 w 800324"/>
                <a:gd name="connsiteY42" fmla="*/ 284672 h 1484574"/>
                <a:gd name="connsiteX43" fmla="*/ 1070 w 800324"/>
                <a:gd name="connsiteY43" fmla="*/ 235070 h 1484574"/>
                <a:gd name="connsiteX44" fmla="*/ 9696 w 800324"/>
                <a:gd name="connsiteY44" fmla="*/ 204877 h 1484574"/>
                <a:gd name="connsiteX45" fmla="*/ 37732 w 800324"/>
                <a:gd name="connsiteY45" fmla="*/ 204877 h 1484574"/>
                <a:gd name="connsiteX46" fmla="*/ 61455 w 800324"/>
                <a:gd name="connsiteY46" fmla="*/ 260949 h 1484574"/>
                <a:gd name="connsiteX47" fmla="*/ 95961 w 800324"/>
                <a:gd name="connsiteY47" fmla="*/ 319177 h 1484574"/>
                <a:gd name="connsiteX48" fmla="*/ 102430 w 800324"/>
                <a:gd name="connsiteY48" fmla="*/ 235070 h 1484574"/>
                <a:gd name="connsiteX49" fmla="*/ 106744 w 800324"/>
                <a:gd name="connsiteY49" fmla="*/ 202721 h 1484574"/>
                <a:gd name="connsiteX50" fmla="*/ 136936 w 800324"/>
                <a:gd name="connsiteY50" fmla="*/ 196251 h 1484574"/>
                <a:gd name="connsiteX51" fmla="*/ 145563 w 800324"/>
                <a:gd name="connsiteY51" fmla="*/ 224287 h 1484574"/>
                <a:gd name="connsiteX52" fmla="*/ 126153 w 800324"/>
                <a:gd name="connsiteY52" fmla="*/ 310551 h 1484574"/>
                <a:gd name="connsiteX53" fmla="*/ 130466 w 800324"/>
                <a:gd name="connsiteY53" fmla="*/ 336430 h 1484574"/>
                <a:gd name="connsiteX54" fmla="*/ 162815 w 800324"/>
                <a:gd name="connsiteY54" fmla="*/ 364466 h 1484574"/>
                <a:gd name="connsiteX55" fmla="*/ 158502 w 800324"/>
                <a:gd name="connsiteY55" fmla="*/ 398972 h 1484574"/>
                <a:gd name="connsiteX56" fmla="*/ 154189 w 800324"/>
                <a:gd name="connsiteY56" fmla="*/ 496019 h 1484574"/>
                <a:gd name="connsiteX57" fmla="*/ 223200 w 800324"/>
                <a:gd name="connsiteY57" fmla="*/ 597379 h 1484574"/>
                <a:gd name="connsiteX58" fmla="*/ 270646 w 800324"/>
                <a:gd name="connsiteY58" fmla="*/ 646981 h 1484574"/>
                <a:gd name="connsiteX59" fmla="*/ 376319 w 800324"/>
                <a:gd name="connsiteY59" fmla="*/ 668547 h 1484574"/>
                <a:gd name="connsiteX60" fmla="*/ 462583 w 800324"/>
                <a:gd name="connsiteY60" fmla="*/ 634042 h 1484574"/>
                <a:gd name="connsiteX61" fmla="*/ 471210 w 800324"/>
                <a:gd name="connsiteY61" fmla="*/ 603849 h 1484574"/>
                <a:gd name="connsiteX62" fmla="*/ 391415 w 800324"/>
                <a:gd name="connsiteY62" fmla="*/ 560717 h 1484574"/>
                <a:gd name="connsiteX63" fmla="*/ 294368 w 800324"/>
                <a:gd name="connsiteY63" fmla="*/ 452887 h 1484574"/>
                <a:gd name="connsiteX64" fmla="*/ 238296 w 800324"/>
                <a:gd name="connsiteY64" fmla="*/ 267419 h 1484574"/>
                <a:gd name="connsiteX65" fmla="*/ 268489 w 800324"/>
                <a:gd name="connsiteY65" fmla="*/ 107830 h 1484574"/>
                <a:gd name="connsiteX66" fmla="*/ 372006 w 800324"/>
                <a:gd name="connsiteY66" fmla="*/ 28036 h 1484574"/>
                <a:gd name="connsiteX67" fmla="*/ 486306 w 800324"/>
                <a:gd name="connsiteY67" fmla="*/ 0 h 1484574"/>
                <a:gd name="connsiteX0" fmla="*/ 486306 w 800460"/>
                <a:gd name="connsiteY0" fmla="*/ 0 h 1484574"/>
                <a:gd name="connsiteX1" fmla="*/ 617859 w 800460"/>
                <a:gd name="connsiteY1" fmla="*/ 28037 h 1484574"/>
                <a:gd name="connsiteX2" fmla="*/ 710593 w 800460"/>
                <a:gd name="connsiteY2" fmla="*/ 105673 h 1484574"/>
                <a:gd name="connsiteX3" fmla="*/ 747255 w 800460"/>
                <a:gd name="connsiteY3" fmla="*/ 241540 h 1484574"/>
                <a:gd name="connsiteX4" fmla="*/ 727846 w 800460"/>
                <a:gd name="connsiteY4" fmla="*/ 381719 h 1484574"/>
                <a:gd name="connsiteX5" fmla="*/ 626485 w 800460"/>
                <a:gd name="connsiteY5" fmla="*/ 517585 h 1484574"/>
                <a:gd name="connsiteX6" fmla="*/ 542378 w 800460"/>
                <a:gd name="connsiteY6" fmla="*/ 603849 h 1484574"/>
                <a:gd name="connsiteX7" fmla="*/ 529438 w 800460"/>
                <a:gd name="connsiteY7" fmla="*/ 614632 h 1484574"/>
                <a:gd name="connsiteX8" fmla="*/ 559630 w 800460"/>
                <a:gd name="connsiteY8" fmla="*/ 651294 h 1484574"/>
                <a:gd name="connsiteX9" fmla="*/ 645895 w 800460"/>
                <a:gd name="connsiteY9" fmla="*/ 690113 h 1484574"/>
                <a:gd name="connsiteX10" fmla="*/ 691184 w 800460"/>
                <a:gd name="connsiteY10" fmla="*/ 765594 h 1484574"/>
                <a:gd name="connsiteX11" fmla="*/ 704123 w 800460"/>
                <a:gd name="connsiteY11" fmla="*/ 925183 h 1484574"/>
                <a:gd name="connsiteX12" fmla="*/ 686870 w 800460"/>
                <a:gd name="connsiteY12" fmla="*/ 1020074 h 1484574"/>
                <a:gd name="connsiteX13" fmla="*/ 617859 w 800460"/>
                <a:gd name="connsiteY13" fmla="*/ 1089085 h 1484574"/>
                <a:gd name="connsiteX14" fmla="*/ 598449 w 800460"/>
                <a:gd name="connsiteY14" fmla="*/ 1194759 h 1484574"/>
                <a:gd name="connsiteX15" fmla="*/ 591979 w 800460"/>
                <a:gd name="connsiteY15" fmla="*/ 1343564 h 1484574"/>
                <a:gd name="connsiteX16" fmla="*/ 589823 w 800460"/>
                <a:gd name="connsiteY16" fmla="*/ 1384540 h 1484574"/>
                <a:gd name="connsiteX17" fmla="*/ 704123 w 800460"/>
                <a:gd name="connsiteY17" fmla="*/ 1412575 h 1484574"/>
                <a:gd name="connsiteX18" fmla="*/ 799013 w 800460"/>
                <a:gd name="connsiteY18" fmla="*/ 1477274 h 1484574"/>
                <a:gd name="connsiteX19" fmla="*/ 620015 w 800460"/>
                <a:gd name="connsiteY19" fmla="*/ 1479430 h 1484574"/>
                <a:gd name="connsiteX20" fmla="*/ 529438 w 800460"/>
                <a:gd name="connsiteY20" fmla="*/ 1457864 h 1484574"/>
                <a:gd name="connsiteX21" fmla="*/ 494932 w 800460"/>
                <a:gd name="connsiteY21" fmla="*/ 1449238 h 1484574"/>
                <a:gd name="connsiteX22" fmla="*/ 434547 w 800460"/>
                <a:gd name="connsiteY22" fmla="*/ 1470804 h 1484574"/>
                <a:gd name="connsiteX23" fmla="*/ 292212 w 800460"/>
                <a:gd name="connsiteY23" fmla="*/ 1479430 h 1484574"/>
                <a:gd name="connsiteX24" fmla="*/ 205947 w 800460"/>
                <a:gd name="connsiteY24" fmla="*/ 1479430 h 1484574"/>
                <a:gd name="connsiteX25" fmla="*/ 274959 w 800460"/>
                <a:gd name="connsiteY25" fmla="*/ 1423359 h 1484574"/>
                <a:gd name="connsiteX26" fmla="*/ 382789 w 800460"/>
                <a:gd name="connsiteY26" fmla="*/ 1388853 h 1484574"/>
                <a:gd name="connsiteX27" fmla="*/ 404355 w 800460"/>
                <a:gd name="connsiteY27" fmla="*/ 1384540 h 1484574"/>
                <a:gd name="connsiteX28" fmla="*/ 406512 w 800460"/>
                <a:gd name="connsiteY28" fmla="*/ 1203385 h 1484574"/>
                <a:gd name="connsiteX29" fmla="*/ 372006 w 800460"/>
                <a:gd name="connsiteY29" fmla="*/ 1071832 h 1484574"/>
                <a:gd name="connsiteX30" fmla="*/ 333187 w 800460"/>
                <a:gd name="connsiteY30" fmla="*/ 931653 h 1484574"/>
                <a:gd name="connsiteX31" fmla="*/ 348283 w 800460"/>
                <a:gd name="connsiteY31" fmla="*/ 774221 h 1484574"/>
                <a:gd name="connsiteX32" fmla="*/ 352596 w 800460"/>
                <a:gd name="connsiteY32" fmla="*/ 735402 h 1484574"/>
                <a:gd name="connsiteX33" fmla="*/ 294368 w 800460"/>
                <a:gd name="connsiteY33" fmla="*/ 707366 h 1484574"/>
                <a:gd name="connsiteX34" fmla="*/ 197321 w 800460"/>
                <a:gd name="connsiteY34" fmla="*/ 679330 h 1484574"/>
                <a:gd name="connsiteX35" fmla="*/ 130466 w 800460"/>
                <a:gd name="connsiteY35" fmla="*/ 558560 h 1484574"/>
                <a:gd name="connsiteX36" fmla="*/ 93804 w 800460"/>
                <a:gd name="connsiteY36" fmla="*/ 493862 h 1484574"/>
                <a:gd name="connsiteX37" fmla="*/ 20479 w 800460"/>
                <a:gd name="connsiteY37" fmla="*/ 452887 h 1484574"/>
                <a:gd name="connsiteX38" fmla="*/ 3227 w 800460"/>
                <a:gd name="connsiteY38" fmla="*/ 396815 h 1484574"/>
                <a:gd name="connsiteX39" fmla="*/ 26949 w 800460"/>
                <a:gd name="connsiteY39" fmla="*/ 360153 h 1484574"/>
                <a:gd name="connsiteX40" fmla="*/ 52829 w 800460"/>
                <a:gd name="connsiteY40" fmla="*/ 347213 h 1484574"/>
                <a:gd name="connsiteX41" fmla="*/ 67925 w 800460"/>
                <a:gd name="connsiteY41" fmla="*/ 342900 h 1484574"/>
                <a:gd name="connsiteX42" fmla="*/ 31263 w 800460"/>
                <a:gd name="connsiteY42" fmla="*/ 284672 h 1484574"/>
                <a:gd name="connsiteX43" fmla="*/ 1070 w 800460"/>
                <a:gd name="connsiteY43" fmla="*/ 235070 h 1484574"/>
                <a:gd name="connsiteX44" fmla="*/ 9696 w 800460"/>
                <a:gd name="connsiteY44" fmla="*/ 204877 h 1484574"/>
                <a:gd name="connsiteX45" fmla="*/ 37732 w 800460"/>
                <a:gd name="connsiteY45" fmla="*/ 204877 h 1484574"/>
                <a:gd name="connsiteX46" fmla="*/ 61455 w 800460"/>
                <a:gd name="connsiteY46" fmla="*/ 260949 h 1484574"/>
                <a:gd name="connsiteX47" fmla="*/ 95961 w 800460"/>
                <a:gd name="connsiteY47" fmla="*/ 319177 h 1484574"/>
                <a:gd name="connsiteX48" fmla="*/ 102430 w 800460"/>
                <a:gd name="connsiteY48" fmla="*/ 235070 h 1484574"/>
                <a:gd name="connsiteX49" fmla="*/ 106744 w 800460"/>
                <a:gd name="connsiteY49" fmla="*/ 202721 h 1484574"/>
                <a:gd name="connsiteX50" fmla="*/ 136936 w 800460"/>
                <a:gd name="connsiteY50" fmla="*/ 196251 h 1484574"/>
                <a:gd name="connsiteX51" fmla="*/ 145563 w 800460"/>
                <a:gd name="connsiteY51" fmla="*/ 224287 h 1484574"/>
                <a:gd name="connsiteX52" fmla="*/ 126153 w 800460"/>
                <a:gd name="connsiteY52" fmla="*/ 310551 h 1484574"/>
                <a:gd name="connsiteX53" fmla="*/ 130466 w 800460"/>
                <a:gd name="connsiteY53" fmla="*/ 336430 h 1484574"/>
                <a:gd name="connsiteX54" fmla="*/ 162815 w 800460"/>
                <a:gd name="connsiteY54" fmla="*/ 364466 h 1484574"/>
                <a:gd name="connsiteX55" fmla="*/ 158502 w 800460"/>
                <a:gd name="connsiteY55" fmla="*/ 398972 h 1484574"/>
                <a:gd name="connsiteX56" fmla="*/ 154189 w 800460"/>
                <a:gd name="connsiteY56" fmla="*/ 496019 h 1484574"/>
                <a:gd name="connsiteX57" fmla="*/ 223200 w 800460"/>
                <a:gd name="connsiteY57" fmla="*/ 597379 h 1484574"/>
                <a:gd name="connsiteX58" fmla="*/ 270646 w 800460"/>
                <a:gd name="connsiteY58" fmla="*/ 646981 h 1484574"/>
                <a:gd name="connsiteX59" fmla="*/ 376319 w 800460"/>
                <a:gd name="connsiteY59" fmla="*/ 668547 h 1484574"/>
                <a:gd name="connsiteX60" fmla="*/ 462583 w 800460"/>
                <a:gd name="connsiteY60" fmla="*/ 634042 h 1484574"/>
                <a:gd name="connsiteX61" fmla="*/ 471210 w 800460"/>
                <a:gd name="connsiteY61" fmla="*/ 603849 h 1484574"/>
                <a:gd name="connsiteX62" fmla="*/ 391415 w 800460"/>
                <a:gd name="connsiteY62" fmla="*/ 560717 h 1484574"/>
                <a:gd name="connsiteX63" fmla="*/ 294368 w 800460"/>
                <a:gd name="connsiteY63" fmla="*/ 452887 h 1484574"/>
                <a:gd name="connsiteX64" fmla="*/ 238296 w 800460"/>
                <a:gd name="connsiteY64" fmla="*/ 267419 h 1484574"/>
                <a:gd name="connsiteX65" fmla="*/ 268489 w 800460"/>
                <a:gd name="connsiteY65" fmla="*/ 107830 h 1484574"/>
                <a:gd name="connsiteX66" fmla="*/ 372006 w 800460"/>
                <a:gd name="connsiteY66" fmla="*/ 28036 h 1484574"/>
                <a:gd name="connsiteX67" fmla="*/ 486306 w 800460"/>
                <a:gd name="connsiteY67" fmla="*/ 0 h 1484574"/>
                <a:gd name="connsiteX0" fmla="*/ 486306 w 808970"/>
                <a:gd name="connsiteY0" fmla="*/ 0 h 1483921"/>
                <a:gd name="connsiteX1" fmla="*/ 617859 w 808970"/>
                <a:gd name="connsiteY1" fmla="*/ 28037 h 1483921"/>
                <a:gd name="connsiteX2" fmla="*/ 710593 w 808970"/>
                <a:gd name="connsiteY2" fmla="*/ 105673 h 1483921"/>
                <a:gd name="connsiteX3" fmla="*/ 747255 w 808970"/>
                <a:gd name="connsiteY3" fmla="*/ 241540 h 1483921"/>
                <a:gd name="connsiteX4" fmla="*/ 727846 w 808970"/>
                <a:gd name="connsiteY4" fmla="*/ 381719 h 1483921"/>
                <a:gd name="connsiteX5" fmla="*/ 626485 w 808970"/>
                <a:gd name="connsiteY5" fmla="*/ 517585 h 1483921"/>
                <a:gd name="connsiteX6" fmla="*/ 542378 w 808970"/>
                <a:gd name="connsiteY6" fmla="*/ 603849 h 1483921"/>
                <a:gd name="connsiteX7" fmla="*/ 529438 w 808970"/>
                <a:gd name="connsiteY7" fmla="*/ 614632 h 1483921"/>
                <a:gd name="connsiteX8" fmla="*/ 559630 w 808970"/>
                <a:gd name="connsiteY8" fmla="*/ 651294 h 1483921"/>
                <a:gd name="connsiteX9" fmla="*/ 645895 w 808970"/>
                <a:gd name="connsiteY9" fmla="*/ 690113 h 1483921"/>
                <a:gd name="connsiteX10" fmla="*/ 691184 w 808970"/>
                <a:gd name="connsiteY10" fmla="*/ 765594 h 1483921"/>
                <a:gd name="connsiteX11" fmla="*/ 704123 w 808970"/>
                <a:gd name="connsiteY11" fmla="*/ 925183 h 1483921"/>
                <a:gd name="connsiteX12" fmla="*/ 686870 w 808970"/>
                <a:gd name="connsiteY12" fmla="*/ 1020074 h 1483921"/>
                <a:gd name="connsiteX13" fmla="*/ 617859 w 808970"/>
                <a:gd name="connsiteY13" fmla="*/ 1089085 h 1483921"/>
                <a:gd name="connsiteX14" fmla="*/ 598449 w 808970"/>
                <a:gd name="connsiteY14" fmla="*/ 1194759 h 1483921"/>
                <a:gd name="connsiteX15" fmla="*/ 591979 w 808970"/>
                <a:gd name="connsiteY15" fmla="*/ 1343564 h 1483921"/>
                <a:gd name="connsiteX16" fmla="*/ 589823 w 808970"/>
                <a:gd name="connsiteY16" fmla="*/ 1384540 h 1483921"/>
                <a:gd name="connsiteX17" fmla="*/ 704123 w 808970"/>
                <a:gd name="connsiteY17" fmla="*/ 1412575 h 1483921"/>
                <a:gd name="connsiteX18" fmla="*/ 807639 w 808970"/>
                <a:gd name="connsiteY18" fmla="*/ 1475118 h 1483921"/>
                <a:gd name="connsiteX19" fmla="*/ 620015 w 808970"/>
                <a:gd name="connsiteY19" fmla="*/ 1479430 h 1483921"/>
                <a:gd name="connsiteX20" fmla="*/ 529438 w 808970"/>
                <a:gd name="connsiteY20" fmla="*/ 1457864 h 1483921"/>
                <a:gd name="connsiteX21" fmla="*/ 494932 w 808970"/>
                <a:gd name="connsiteY21" fmla="*/ 1449238 h 1483921"/>
                <a:gd name="connsiteX22" fmla="*/ 434547 w 808970"/>
                <a:gd name="connsiteY22" fmla="*/ 1470804 h 1483921"/>
                <a:gd name="connsiteX23" fmla="*/ 292212 w 808970"/>
                <a:gd name="connsiteY23" fmla="*/ 1479430 h 1483921"/>
                <a:gd name="connsiteX24" fmla="*/ 205947 w 808970"/>
                <a:gd name="connsiteY24" fmla="*/ 1479430 h 1483921"/>
                <a:gd name="connsiteX25" fmla="*/ 274959 w 808970"/>
                <a:gd name="connsiteY25" fmla="*/ 1423359 h 1483921"/>
                <a:gd name="connsiteX26" fmla="*/ 382789 w 808970"/>
                <a:gd name="connsiteY26" fmla="*/ 1388853 h 1483921"/>
                <a:gd name="connsiteX27" fmla="*/ 404355 w 808970"/>
                <a:gd name="connsiteY27" fmla="*/ 1384540 h 1483921"/>
                <a:gd name="connsiteX28" fmla="*/ 406512 w 808970"/>
                <a:gd name="connsiteY28" fmla="*/ 1203385 h 1483921"/>
                <a:gd name="connsiteX29" fmla="*/ 372006 w 808970"/>
                <a:gd name="connsiteY29" fmla="*/ 1071832 h 1483921"/>
                <a:gd name="connsiteX30" fmla="*/ 333187 w 808970"/>
                <a:gd name="connsiteY30" fmla="*/ 931653 h 1483921"/>
                <a:gd name="connsiteX31" fmla="*/ 348283 w 808970"/>
                <a:gd name="connsiteY31" fmla="*/ 774221 h 1483921"/>
                <a:gd name="connsiteX32" fmla="*/ 352596 w 808970"/>
                <a:gd name="connsiteY32" fmla="*/ 735402 h 1483921"/>
                <a:gd name="connsiteX33" fmla="*/ 294368 w 808970"/>
                <a:gd name="connsiteY33" fmla="*/ 707366 h 1483921"/>
                <a:gd name="connsiteX34" fmla="*/ 197321 w 808970"/>
                <a:gd name="connsiteY34" fmla="*/ 679330 h 1483921"/>
                <a:gd name="connsiteX35" fmla="*/ 130466 w 808970"/>
                <a:gd name="connsiteY35" fmla="*/ 558560 h 1483921"/>
                <a:gd name="connsiteX36" fmla="*/ 93804 w 808970"/>
                <a:gd name="connsiteY36" fmla="*/ 493862 h 1483921"/>
                <a:gd name="connsiteX37" fmla="*/ 20479 w 808970"/>
                <a:gd name="connsiteY37" fmla="*/ 452887 h 1483921"/>
                <a:gd name="connsiteX38" fmla="*/ 3227 w 808970"/>
                <a:gd name="connsiteY38" fmla="*/ 396815 h 1483921"/>
                <a:gd name="connsiteX39" fmla="*/ 26949 w 808970"/>
                <a:gd name="connsiteY39" fmla="*/ 360153 h 1483921"/>
                <a:gd name="connsiteX40" fmla="*/ 52829 w 808970"/>
                <a:gd name="connsiteY40" fmla="*/ 347213 h 1483921"/>
                <a:gd name="connsiteX41" fmla="*/ 67925 w 808970"/>
                <a:gd name="connsiteY41" fmla="*/ 342900 h 1483921"/>
                <a:gd name="connsiteX42" fmla="*/ 31263 w 808970"/>
                <a:gd name="connsiteY42" fmla="*/ 284672 h 1483921"/>
                <a:gd name="connsiteX43" fmla="*/ 1070 w 808970"/>
                <a:gd name="connsiteY43" fmla="*/ 235070 h 1483921"/>
                <a:gd name="connsiteX44" fmla="*/ 9696 w 808970"/>
                <a:gd name="connsiteY44" fmla="*/ 204877 h 1483921"/>
                <a:gd name="connsiteX45" fmla="*/ 37732 w 808970"/>
                <a:gd name="connsiteY45" fmla="*/ 204877 h 1483921"/>
                <a:gd name="connsiteX46" fmla="*/ 61455 w 808970"/>
                <a:gd name="connsiteY46" fmla="*/ 260949 h 1483921"/>
                <a:gd name="connsiteX47" fmla="*/ 95961 w 808970"/>
                <a:gd name="connsiteY47" fmla="*/ 319177 h 1483921"/>
                <a:gd name="connsiteX48" fmla="*/ 102430 w 808970"/>
                <a:gd name="connsiteY48" fmla="*/ 235070 h 1483921"/>
                <a:gd name="connsiteX49" fmla="*/ 106744 w 808970"/>
                <a:gd name="connsiteY49" fmla="*/ 202721 h 1483921"/>
                <a:gd name="connsiteX50" fmla="*/ 136936 w 808970"/>
                <a:gd name="connsiteY50" fmla="*/ 196251 h 1483921"/>
                <a:gd name="connsiteX51" fmla="*/ 145563 w 808970"/>
                <a:gd name="connsiteY51" fmla="*/ 224287 h 1483921"/>
                <a:gd name="connsiteX52" fmla="*/ 126153 w 808970"/>
                <a:gd name="connsiteY52" fmla="*/ 310551 h 1483921"/>
                <a:gd name="connsiteX53" fmla="*/ 130466 w 808970"/>
                <a:gd name="connsiteY53" fmla="*/ 336430 h 1483921"/>
                <a:gd name="connsiteX54" fmla="*/ 162815 w 808970"/>
                <a:gd name="connsiteY54" fmla="*/ 364466 h 1483921"/>
                <a:gd name="connsiteX55" fmla="*/ 158502 w 808970"/>
                <a:gd name="connsiteY55" fmla="*/ 398972 h 1483921"/>
                <a:gd name="connsiteX56" fmla="*/ 154189 w 808970"/>
                <a:gd name="connsiteY56" fmla="*/ 496019 h 1483921"/>
                <a:gd name="connsiteX57" fmla="*/ 223200 w 808970"/>
                <a:gd name="connsiteY57" fmla="*/ 597379 h 1483921"/>
                <a:gd name="connsiteX58" fmla="*/ 270646 w 808970"/>
                <a:gd name="connsiteY58" fmla="*/ 646981 h 1483921"/>
                <a:gd name="connsiteX59" fmla="*/ 376319 w 808970"/>
                <a:gd name="connsiteY59" fmla="*/ 668547 h 1483921"/>
                <a:gd name="connsiteX60" fmla="*/ 462583 w 808970"/>
                <a:gd name="connsiteY60" fmla="*/ 634042 h 1483921"/>
                <a:gd name="connsiteX61" fmla="*/ 471210 w 808970"/>
                <a:gd name="connsiteY61" fmla="*/ 603849 h 1483921"/>
                <a:gd name="connsiteX62" fmla="*/ 391415 w 808970"/>
                <a:gd name="connsiteY62" fmla="*/ 560717 h 1483921"/>
                <a:gd name="connsiteX63" fmla="*/ 294368 w 808970"/>
                <a:gd name="connsiteY63" fmla="*/ 452887 h 1483921"/>
                <a:gd name="connsiteX64" fmla="*/ 238296 w 808970"/>
                <a:gd name="connsiteY64" fmla="*/ 267419 h 1483921"/>
                <a:gd name="connsiteX65" fmla="*/ 268489 w 808970"/>
                <a:gd name="connsiteY65" fmla="*/ 107830 h 1483921"/>
                <a:gd name="connsiteX66" fmla="*/ 372006 w 808970"/>
                <a:gd name="connsiteY66" fmla="*/ 28036 h 1483921"/>
                <a:gd name="connsiteX67" fmla="*/ 486306 w 808970"/>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3921"/>
                <a:gd name="connsiteX1" fmla="*/ 617859 w 807639"/>
                <a:gd name="connsiteY1" fmla="*/ 28037 h 1483921"/>
                <a:gd name="connsiteX2" fmla="*/ 710593 w 807639"/>
                <a:gd name="connsiteY2" fmla="*/ 105673 h 1483921"/>
                <a:gd name="connsiteX3" fmla="*/ 747255 w 807639"/>
                <a:gd name="connsiteY3" fmla="*/ 241540 h 1483921"/>
                <a:gd name="connsiteX4" fmla="*/ 727846 w 807639"/>
                <a:gd name="connsiteY4" fmla="*/ 381719 h 1483921"/>
                <a:gd name="connsiteX5" fmla="*/ 626485 w 807639"/>
                <a:gd name="connsiteY5" fmla="*/ 517585 h 1483921"/>
                <a:gd name="connsiteX6" fmla="*/ 542378 w 807639"/>
                <a:gd name="connsiteY6" fmla="*/ 603849 h 1483921"/>
                <a:gd name="connsiteX7" fmla="*/ 529438 w 807639"/>
                <a:gd name="connsiteY7" fmla="*/ 614632 h 1483921"/>
                <a:gd name="connsiteX8" fmla="*/ 559630 w 807639"/>
                <a:gd name="connsiteY8" fmla="*/ 651294 h 1483921"/>
                <a:gd name="connsiteX9" fmla="*/ 645895 w 807639"/>
                <a:gd name="connsiteY9" fmla="*/ 690113 h 1483921"/>
                <a:gd name="connsiteX10" fmla="*/ 691184 w 807639"/>
                <a:gd name="connsiteY10" fmla="*/ 765594 h 1483921"/>
                <a:gd name="connsiteX11" fmla="*/ 704123 w 807639"/>
                <a:gd name="connsiteY11" fmla="*/ 925183 h 1483921"/>
                <a:gd name="connsiteX12" fmla="*/ 686870 w 807639"/>
                <a:gd name="connsiteY12" fmla="*/ 1020074 h 1483921"/>
                <a:gd name="connsiteX13" fmla="*/ 617859 w 807639"/>
                <a:gd name="connsiteY13" fmla="*/ 1089085 h 1483921"/>
                <a:gd name="connsiteX14" fmla="*/ 598449 w 807639"/>
                <a:gd name="connsiteY14" fmla="*/ 1194759 h 1483921"/>
                <a:gd name="connsiteX15" fmla="*/ 591979 w 807639"/>
                <a:gd name="connsiteY15" fmla="*/ 1343564 h 1483921"/>
                <a:gd name="connsiteX16" fmla="*/ 589823 w 807639"/>
                <a:gd name="connsiteY16" fmla="*/ 1384540 h 1483921"/>
                <a:gd name="connsiteX17" fmla="*/ 704123 w 807639"/>
                <a:gd name="connsiteY17" fmla="*/ 1412575 h 1483921"/>
                <a:gd name="connsiteX18" fmla="*/ 807639 w 807639"/>
                <a:gd name="connsiteY18" fmla="*/ 1475118 h 1483921"/>
                <a:gd name="connsiteX19" fmla="*/ 620015 w 807639"/>
                <a:gd name="connsiteY19" fmla="*/ 1479430 h 1483921"/>
                <a:gd name="connsiteX20" fmla="*/ 529438 w 807639"/>
                <a:gd name="connsiteY20" fmla="*/ 1457864 h 1483921"/>
                <a:gd name="connsiteX21" fmla="*/ 494932 w 807639"/>
                <a:gd name="connsiteY21" fmla="*/ 1449238 h 1483921"/>
                <a:gd name="connsiteX22" fmla="*/ 434547 w 807639"/>
                <a:gd name="connsiteY22" fmla="*/ 1470804 h 1483921"/>
                <a:gd name="connsiteX23" fmla="*/ 292212 w 807639"/>
                <a:gd name="connsiteY23" fmla="*/ 1479430 h 1483921"/>
                <a:gd name="connsiteX24" fmla="*/ 205947 w 807639"/>
                <a:gd name="connsiteY24" fmla="*/ 1479430 h 1483921"/>
                <a:gd name="connsiteX25" fmla="*/ 274959 w 807639"/>
                <a:gd name="connsiteY25" fmla="*/ 1423359 h 1483921"/>
                <a:gd name="connsiteX26" fmla="*/ 382789 w 807639"/>
                <a:gd name="connsiteY26" fmla="*/ 1388853 h 1483921"/>
                <a:gd name="connsiteX27" fmla="*/ 404355 w 807639"/>
                <a:gd name="connsiteY27" fmla="*/ 1384540 h 1483921"/>
                <a:gd name="connsiteX28" fmla="*/ 406512 w 807639"/>
                <a:gd name="connsiteY28" fmla="*/ 1203385 h 1483921"/>
                <a:gd name="connsiteX29" fmla="*/ 372006 w 807639"/>
                <a:gd name="connsiteY29" fmla="*/ 1071832 h 1483921"/>
                <a:gd name="connsiteX30" fmla="*/ 333187 w 807639"/>
                <a:gd name="connsiteY30" fmla="*/ 931653 h 1483921"/>
                <a:gd name="connsiteX31" fmla="*/ 348283 w 807639"/>
                <a:gd name="connsiteY31" fmla="*/ 774221 h 1483921"/>
                <a:gd name="connsiteX32" fmla="*/ 352596 w 807639"/>
                <a:gd name="connsiteY32" fmla="*/ 735402 h 1483921"/>
                <a:gd name="connsiteX33" fmla="*/ 294368 w 807639"/>
                <a:gd name="connsiteY33" fmla="*/ 707366 h 1483921"/>
                <a:gd name="connsiteX34" fmla="*/ 197321 w 807639"/>
                <a:gd name="connsiteY34" fmla="*/ 679330 h 1483921"/>
                <a:gd name="connsiteX35" fmla="*/ 130466 w 807639"/>
                <a:gd name="connsiteY35" fmla="*/ 558560 h 1483921"/>
                <a:gd name="connsiteX36" fmla="*/ 93804 w 807639"/>
                <a:gd name="connsiteY36" fmla="*/ 493862 h 1483921"/>
                <a:gd name="connsiteX37" fmla="*/ 20479 w 807639"/>
                <a:gd name="connsiteY37" fmla="*/ 452887 h 1483921"/>
                <a:gd name="connsiteX38" fmla="*/ 3227 w 807639"/>
                <a:gd name="connsiteY38" fmla="*/ 396815 h 1483921"/>
                <a:gd name="connsiteX39" fmla="*/ 26949 w 807639"/>
                <a:gd name="connsiteY39" fmla="*/ 360153 h 1483921"/>
                <a:gd name="connsiteX40" fmla="*/ 52829 w 807639"/>
                <a:gd name="connsiteY40" fmla="*/ 347213 h 1483921"/>
                <a:gd name="connsiteX41" fmla="*/ 67925 w 807639"/>
                <a:gd name="connsiteY41" fmla="*/ 342900 h 1483921"/>
                <a:gd name="connsiteX42" fmla="*/ 31263 w 807639"/>
                <a:gd name="connsiteY42" fmla="*/ 284672 h 1483921"/>
                <a:gd name="connsiteX43" fmla="*/ 1070 w 807639"/>
                <a:gd name="connsiteY43" fmla="*/ 235070 h 1483921"/>
                <a:gd name="connsiteX44" fmla="*/ 9696 w 807639"/>
                <a:gd name="connsiteY44" fmla="*/ 204877 h 1483921"/>
                <a:gd name="connsiteX45" fmla="*/ 37732 w 807639"/>
                <a:gd name="connsiteY45" fmla="*/ 204877 h 1483921"/>
                <a:gd name="connsiteX46" fmla="*/ 61455 w 807639"/>
                <a:gd name="connsiteY46" fmla="*/ 260949 h 1483921"/>
                <a:gd name="connsiteX47" fmla="*/ 95961 w 807639"/>
                <a:gd name="connsiteY47" fmla="*/ 319177 h 1483921"/>
                <a:gd name="connsiteX48" fmla="*/ 102430 w 807639"/>
                <a:gd name="connsiteY48" fmla="*/ 235070 h 1483921"/>
                <a:gd name="connsiteX49" fmla="*/ 106744 w 807639"/>
                <a:gd name="connsiteY49" fmla="*/ 202721 h 1483921"/>
                <a:gd name="connsiteX50" fmla="*/ 136936 w 807639"/>
                <a:gd name="connsiteY50" fmla="*/ 196251 h 1483921"/>
                <a:gd name="connsiteX51" fmla="*/ 145563 w 807639"/>
                <a:gd name="connsiteY51" fmla="*/ 224287 h 1483921"/>
                <a:gd name="connsiteX52" fmla="*/ 126153 w 807639"/>
                <a:gd name="connsiteY52" fmla="*/ 310551 h 1483921"/>
                <a:gd name="connsiteX53" fmla="*/ 130466 w 807639"/>
                <a:gd name="connsiteY53" fmla="*/ 336430 h 1483921"/>
                <a:gd name="connsiteX54" fmla="*/ 162815 w 807639"/>
                <a:gd name="connsiteY54" fmla="*/ 364466 h 1483921"/>
                <a:gd name="connsiteX55" fmla="*/ 158502 w 807639"/>
                <a:gd name="connsiteY55" fmla="*/ 398972 h 1483921"/>
                <a:gd name="connsiteX56" fmla="*/ 154189 w 807639"/>
                <a:gd name="connsiteY56" fmla="*/ 496019 h 1483921"/>
                <a:gd name="connsiteX57" fmla="*/ 223200 w 807639"/>
                <a:gd name="connsiteY57" fmla="*/ 597379 h 1483921"/>
                <a:gd name="connsiteX58" fmla="*/ 270646 w 807639"/>
                <a:gd name="connsiteY58" fmla="*/ 646981 h 1483921"/>
                <a:gd name="connsiteX59" fmla="*/ 376319 w 807639"/>
                <a:gd name="connsiteY59" fmla="*/ 668547 h 1483921"/>
                <a:gd name="connsiteX60" fmla="*/ 462583 w 807639"/>
                <a:gd name="connsiteY60" fmla="*/ 634042 h 1483921"/>
                <a:gd name="connsiteX61" fmla="*/ 471210 w 807639"/>
                <a:gd name="connsiteY61" fmla="*/ 603849 h 1483921"/>
                <a:gd name="connsiteX62" fmla="*/ 391415 w 807639"/>
                <a:gd name="connsiteY62" fmla="*/ 560717 h 1483921"/>
                <a:gd name="connsiteX63" fmla="*/ 294368 w 807639"/>
                <a:gd name="connsiteY63" fmla="*/ 452887 h 1483921"/>
                <a:gd name="connsiteX64" fmla="*/ 238296 w 807639"/>
                <a:gd name="connsiteY64" fmla="*/ 267419 h 1483921"/>
                <a:gd name="connsiteX65" fmla="*/ 268489 w 807639"/>
                <a:gd name="connsiteY65" fmla="*/ 107830 h 1483921"/>
                <a:gd name="connsiteX66" fmla="*/ 372006 w 807639"/>
                <a:gd name="connsiteY66" fmla="*/ 28036 h 1483921"/>
                <a:gd name="connsiteX67" fmla="*/ 486306 w 807639"/>
                <a:gd name="connsiteY67" fmla="*/ 0 h 1483921"/>
                <a:gd name="connsiteX0" fmla="*/ 486306 w 807639"/>
                <a:gd name="connsiteY0" fmla="*/ 0 h 1482968"/>
                <a:gd name="connsiteX1" fmla="*/ 617859 w 807639"/>
                <a:gd name="connsiteY1" fmla="*/ 28037 h 1482968"/>
                <a:gd name="connsiteX2" fmla="*/ 710593 w 807639"/>
                <a:gd name="connsiteY2" fmla="*/ 105673 h 1482968"/>
                <a:gd name="connsiteX3" fmla="*/ 747255 w 807639"/>
                <a:gd name="connsiteY3" fmla="*/ 241540 h 1482968"/>
                <a:gd name="connsiteX4" fmla="*/ 727846 w 807639"/>
                <a:gd name="connsiteY4" fmla="*/ 381719 h 1482968"/>
                <a:gd name="connsiteX5" fmla="*/ 626485 w 807639"/>
                <a:gd name="connsiteY5" fmla="*/ 517585 h 1482968"/>
                <a:gd name="connsiteX6" fmla="*/ 542378 w 807639"/>
                <a:gd name="connsiteY6" fmla="*/ 603849 h 1482968"/>
                <a:gd name="connsiteX7" fmla="*/ 529438 w 807639"/>
                <a:gd name="connsiteY7" fmla="*/ 614632 h 1482968"/>
                <a:gd name="connsiteX8" fmla="*/ 559630 w 807639"/>
                <a:gd name="connsiteY8" fmla="*/ 651294 h 1482968"/>
                <a:gd name="connsiteX9" fmla="*/ 645895 w 807639"/>
                <a:gd name="connsiteY9" fmla="*/ 690113 h 1482968"/>
                <a:gd name="connsiteX10" fmla="*/ 691184 w 807639"/>
                <a:gd name="connsiteY10" fmla="*/ 765594 h 1482968"/>
                <a:gd name="connsiteX11" fmla="*/ 704123 w 807639"/>
                <a:gd name="connsiteY11" fmla="*/ 925183 h 1482968"/>
                <a:gd name="connsiteX12" fmla="*/ 686870 w 807639"/>
                <a:gd name="connsiteY12" fmla="*/ 1020074 h 1482968"/>
                <a:gd name="connsiteX13" fmla="*/ 617859 w 807639"/>
                <a:gd name="connsiteY13" fmla="*/ 1089085 h 1482968"/>
                <a:gd name="connsiteX14" fmla="*/ 598449 w 807639"/>
                <a:gd name="connsiteY14" fmla="*/ 1194759 h 1482968"/>
                <a:gd name="connsiteX15" fmla="*/ 591979 w 807639"/>
                <a:gd name="connsiteY15" fmla="*/ 1343564 h 1482968"/>
                <a:gd name="connsiteX16" fmla="*/ 589823 w 807639"/>
                <a:gd name="connsiteY16" fmla="*/ 1384540 h 1482968"/>
                <a:gd name="connsiteX17" fmla="*/ 704123 w 807639"/>
                <a:gd name="connsiteY17" fmla="*/ 1412575 h 1482968"/>
                <a:gd name="connsiteX18" fmla="*/ 807639 w 807639"/>
                <a:gd name="connsiteY18" fmla="*/ 1475118 h 1482968"/>
                <a:gd name="connsiteX19" fmla="*/ 620015 w 807639"/>
                <a:gd name="connsiteY19" fmla="*/ 1479430 h 1482968"/>
                <a:gd name="connsiteX20" fmla="*/ 529438 w 807639"/>
                <a:gd name="connsiteY20" fmla="*/ 1457864 h 1482968"/>
                <a:gd name="connsiteX21" fmla="*/ 494932 w 807639"/>
                <a:gd name="connsiteY21" fmla="*/ 1449238 h 1482968"/>
                <a:gd name="connsiteX22" fmla="*/ 434547 w 807639"/>
                <a:gd name="connsiteY22" fmla="*/ 1470804 h 1482968"/>
                <a:gd name="connsiteX23" fmla="*/ 292212 w 807639"/>
                <a:gd name="connsiteY23" fmla="*/ 1479430 h 1482968"/>
                <a:gd name="connsiteX24" fmla="*/ 205947 w 807639"/>
                <a:gd name="connsiteY24" fmla="*/ 1479430 h 1482968"/>
                <a:gd name="connsiteX25" fmla="*/ 274959 w 807639"/>
                <a:gd name="connsiteY25" fmla="*/ 1423359 h 1482968"/>
                <a:gd name="connsiteX26" fmla="*/ 382789 w 807639"/>
                <a:gd name="connsiteY26" fmla="*/ 1388853 h 1482968"/>
                <a:gd name="connsiteX27" fmla="*/ 404355 w 807639"/>
                <a:gd name="connsiteY27" fmla="*/ 1384540 h 1482968"/>
                <a:gd name="connsiteX28" fmla="*/ 406512 w 807639"/>
                <a:gd name="connsiteY28" fmla="*/ 1203385 h 1482968"/>
                <a:gd name="connsiteX29" fmla="*/ 372006 w 807639"/>
                <a:gd name="connsiteY29" fmla="*/ 1071832 h 1482968"/>
                <a:gd name="connsiteX30" fmla="*/ 333187 w 807639"/>
                <a:gd name="connsiteY30" fmla="*/ 931653 h 1482968"/>
                <a:gd name="connsiteX31" fmla="*/ 348283 w 807639"/>
                <a:gd name="connsiteY31" fmla="*/ 774221 h 1482968"/>
                <a:gd name="connsiteX32" fmla="*/ 352596 w 807639"/>
                <a:gd name="connsiteY32" fmla="*/ 735402 h 1482968"/>
                <a:gd name="connsiteX33" fmla="*/ 294368 w 807639"/>
                <a:gd name="connsiteY33" fmla="*/ 707366 h 1482968"/>
                <a:gd name="connsiteX34" fmla="*/ 197321 w 807639"/>
                <a:gd name="connsiteY34" fmla="*/ 679330 h 1482968"/>
                <a:gd name="connsiteX35" fmla="*/ 130466 w 807639"/>
                <a:gd name="connsiteY35" fmla="*/ 558560 h 1482968"/>
                <a:gd name="connsiteX36" fmla="*/ 93804 w 807639"/>
                <a:gd name="connsiteY36" fmla="*/ 493862 h 1482968"/>
                <a:gd name="connsiteX37" fmla="*/ 20479 w 807639"/>
                <a:gd name="connsiteY37" fmla="*/ 452887 h 1482968"/>
                <a:gd name="connsiteX38" fmla="*/ 3227 w 807639"/>
                <a:gd name="connsiteY38" fmla="*/ 396815 h 1482968"/>
                <a:gd name="connsiteX39" fmla="*/ 26949 w 807639"/>
                <a:gd name="connsiteY39" fmla="*/ 360153 h 1482968"/>
                <a:gd name="connsiteX40" fmla="*/ 52829 w 807639"/>
                <a:gd name="connsiteY40" fmla="*/ 347213 h 1482968"/>
                <a:gd name="connsiteX41" fmla="*/ 67925 w 807639"/>
                <a:gd name="connsiteY41" fmla="*/ 342900 h 1482968"/>
                <a:gd name="connsiteX42" fmla="*/ 31263 w 807639"/>
                <a:gd name="connsiteY42" fmla="*/ 284672 h 1482968"/>
                <a:gd name="connsiteX43" fmla="*/ 1070 w 807639"/>
                <a:gd name="connsiteY43" fmla="*/ 235070 h 1482968"/>
                <a:gd name="connsiteX44" fmla="*/ 9696 w 807639"/>
                <a:gd name="connsiteY44" fmla="*/ 204877 h 1482968"/>
                <a:gd name="connsiteX45" fmla="*/ 37732 w 807639"/>
                <a:gd name="connsiteY45" fmla="*/ 204877 h 1482968"/>
                <a:gd name="connsiteX46" fmla="*/ 61455 w 807639"/>
                <a:gd name="connsiteY46" fmla="*/ 260949 h 1482968"/>
                <a:gd name="connsiteX47" fmla="*/ 95961 w 807639"/>
                <a:gd name="connsiteY47" fmla="*/ 319177 h 1482968"/>
                <a:gd name="connsiteX48" fmla="*/ 102430 w 807639"/>
                <a:gd name="connsiteY48" fmla="*/ 235070 h 1482968"/>
                <a:gd name="connsiteX49" fmla="*/ 106744 w 807639"/>
                <a:gd name="connsiteY49" fmla="*/ 202721 h 1482968"/>
                <a:gd name="connsiteX50" fmla="*/ 136936 w 807639"/>
                <a:gd name="connsiteY50" fmla="*/ 196251 h 1482968"/>
                <a:gd name="connsiteX51" fmla="*/ 145563 w 807639"/>
                <a:gd name="connsiteY51" fmla="*/ 224287 h 1482968"/>
                <a:gd name="connsiteX52" fmla="*/ 126153 w 807639"/>
                <a:gd name="connsiteY52" fmla="*/ 310551 h 1482968"/>
                <a:gd name="connsiteX53" fmla="*/ 130466 w 807639"/>
                <a:gd name="connsiteY53" fmla="*/ 336430 h 1482968"/>
                <a:gd name="connsiteX54" fmla="*/ 162815 w 807639"/>
                <a:gd name="connsiteY54" fmla="*/ 364466 h 1482968"/>
                <a:gd name="connsiteX55" fmla="*/ 158502 w 807639"/>
                <a:gd name="connsiteY55" fmla="*/ 398972 h 1482968"/>
                <a:gd name="connsiteX56" fmla="*/ 154189 w 807639"/>
                <a:gd name="connsiteY56" fmla="*/ 496019 h 1482968"/>
                <a:gd name="connsiteX57" fmla="*/ 223200 w 807639"/>
                <a:gd name="connsiteY57" fmla="*/ 597379 h 1482968"/>
                <a:gd name="connsiteX58" fmla="*/ 270646 w 807639"/>
                <a:gd name="connsiteY58" fmla="*/ 646981 h 1482968"/>
                <a:gd name="connsiteX59" fmla="*/ 376319 w 807639"/>
                <a:gd name="connsiteY59" fmla="*/ 668547 h 1482968"/>
                <a:gd name="connsiteX60" fmla="*/ 462583 w 807639"/>
                <a:gd name="connsiteY60" fmla="*/ 634042 h 1482968"/>
                <a:gd name="connsiteX61" fmla="*/ 471210 w 807639"/>
                <a:gd name="connsiteY61" fmla="*/ 603849 h 1482968"/>
                <a:gd name="connsiteX62" fmla="*/ 391415 w 807639"/>
                <a:gd name="connsiteY62" fmla="*/ 560717 h 1482968"/>
                <a:gd name="connsiteX63" fmla="*/ 294368 w 807639"/>
                <a:gd name="connsiteY63" fmla="*/ 452887 h 1482968"/>
                <a:gd name="connsiteX64" fmla="*/ 238296 w 807639"/>
                <a:gd name="connsiteY64" fmla="*/ 267419 h 1482968"/>
                <a:gd name="connsiteX65" fmla="*/ 268489 w 807639"/>
                <a:gd name="connsiteY65" fmla="*/ 107830 h 1482968"/>
                <a:gd name="connsiteX66" fmla="*/ 372006 w 807639"/>
                <a:gd name="connsiteY66" fmla="*/ 28036 h 1482968"/>
                <a:gd name="connsiteX67" fmla="*/ 486306 w 807639"/>
                <a:gd name="connsiteY67" fmla="*/ 0 h 1482968"/>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82789 w 807639"/>
                <a:gd name="connsiteY26" fmla="*/ 138885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52597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48284 w 807639"/>
                <a:gd name="connsiteY26" fmla="*/ 1393166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43564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259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39656 w 807639"/>
                <a:gd name="connsiteY32" fmla="*/ 73540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8283 w 807639"/>
                <a:gd name="connsiteY31" fmla="*/ 774221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3318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197321 w 807639"/>
                <a:gd name="connsiteY34" fmla="*/ 67933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7064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2320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4189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6639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42378 w 807639"/>
                <a:gd name="connsiteY6" fmla="*/ 603849 h 1483764"/>
                <a:gd name="connsiteX7" fmla="*/ 529438 w 807639"/>
                <a:gd name="connsiteY7" fmla="*/ 614632 h 1483764"/>
                <a:gd name="connsiteX8" fmla="*/ 559630 w 807639"/>
                <a:gd name="connsiteY8" fmla="*/ 651294 h 1483764"/>
                <a:gd name="connsiteX9" fmla="*/ 645895 w 807639"/>
                <a:gd name="connsiteY9" fmla="*/ 690113 h 1483764"/>
                <a:gd name="connsiteX10" fmla="*/ 691184 w 807639"/>
                <a:gd name="connsiteY10" fmla="*/ 765594 h 1483764"/>
                <a:gd name="connsiteX11" fmla="*/ 704123 w 807639"/>
                <a:gd name="connsiteY11" fmla="*/ 925183 h 1483764"/>
                <a:gd name="connsiteX12" fmla="*/ 686870 w 807639"/>
                <a:gd name="connsiteY12" fmla="*/ 1020074 h 1483764"/>
                <a:gd name="connsiteX13" fmla="*/ 617859 w 807639"/>
                <a:gd name="connsiteY13" fmla="*/ 1089085 h 1483764"/>
                <a:gd name="connsiteX14" fmla="*/ 598449 w 807639"/>
                <a:gd name="connsiteY14" fmla="*/ 1194759 h 1483764"/>
                <a:gd name="connsiteX15" fmla="*/ 591979 w 807639"/>
                <a:gd name="connsiteY15" fmla="*/ 1321998 h 1483764"/>
                <a:gd name="connsiteX16" fmla="*/ 589823 w 807639"/>
                <a:gd name="connsiteY16" fmla="*/ 1384540 h 1483764"/>
                <a:gd name="connsiteX17" fmla="*/ 704123 w 807639"/>
                <a:gd name="connsiteY17" fmla="*/ 1412575 h 1483764"/>
                <a:gd name="connsiteX18" fmla="*/ 807639 w 807639"/>
                <a:gd name="connsiteY18" fmla="*/ 1475118 h 1483764"/>
                <a:gd name="connsiteX19" fmla="*/ 620015 w 807639"/>
                <a:gd name="connsiteY19" fmla="*/ 1479430 h 1483764"/>
                <a:gd name="connsiteX20" fmla="*/ 529438 w 807639"/>
                <a:gd name="connsiteY20" fmla="*/ 1457864 h 1483764"/>
                <a:gd name="connsiteX21" fmla="*/ 494932 w 807639"/>
                <a:gd name="connsiteY21" fmla="*/ 1449238 h 1483764"/>
                <a:gd name="connsiteX22" fmla="*/ 434547 w 807639"/>
                <a:gd name="connsiteY22" fmla="*/ 1470804 h 1483764"/>
                <a:gd name="connsiteX23" fmla="*/ 337500 w 807639"/>
                <a:gd name="connsiteY23" fmla="*/ 1481586 h 1483764"/>
                <a:gd name="connsiteX24" fmla="*/ 205947 w 807639"/>
                <a:gd name="connsiteY24" fmla="*/ 1479430 h 1483764"/>
                <a:gd name="connsiteX25" fmla="*/ 274959 w 807639"/>
                <a:gd name="connsiteY25" fmla="*/ 1423359 h 1483764"/>
                <a:gd name="connsiteX26" fmla="*/ 331031 w 807639"/>
                <a:gd name="connsiteY26" fmla="*/ 1401793 h 1483764"/>
                <a:gd name="connsiteX27" fmla="*/ 404355 w 807639"/>
                <a:gd name="connsiteY27" fmla="*/ 1384540 h 1483764"/>
                <a:gd name="connsiteX28" fmla="*/ 406512 w 807639"/>
                <a:gd name="connsiteY28" fmla="*/ 1203385 h 1483764"/>
                <a:gd name="connsiteX29" fmla="*/ 372006 w 807639"/>
                <a:gd name="connsiteY29" fmla="*/ 1071832 h 1483764"/>
                <a:gd name="connsiteX30" fmla="*/ 346127 w 807639"/>
                <a:gd name="connsiteY30" fmla="*/ 931653 h 1483764"/>
                <a:gd name="connsiteX31" fmla="*/ 343970 w 807639"/>
                <a:gd name="connsiteY31" fmla="*/ 813040 h 1483764"/>
                <a:gd name="connsiteX32" fmla="*/ 356908 w 807639"/>
                <a:gd name="connsiteY32" fmla="*/ 728932 h 1483764"/>
                <a:gd name="connsiteX33" fmla="*/ 294368 w 807639"/>
                <a:gd name="connsiteY33" fmla="*/ 707366 h 1483764"/>
                <a:gd name="connsiteX34" fmla="*/ 201634 w 807639"/>
                <a:gd name="connsiteY34" fmla="*/ 659920 h 1483764"/>
                <a:gd name="connsiteX35" fmla="*/ 130466 w 807639"/>
                <a:gd name="connsiteY35" fmla="*/ 558560 h 1483764"/>
                <a:gd name="connsiteX36" fmla="*/ 93804 w 807639"/>
                <a:gd name="connsiteY36" fmla="*/ 493862 h 1483764"/>
                <a:gd name="connsiteX37" fmla="*/ 20479 w 807639"/>
                <a:gd name="connsiteY37" fmla="*/ 452887 h 1483764"/>
                <a:gd name="connsiteX38" fmla="*/ 3227 w 807639"/>
                <a:gd name="connsiteY38" fmla="*/ 396815 h 1483764"/>
                <a:gd name="connsiteX39" fmla="*/ 26949 w 807639"/>
                <a:gd name="connsiteY39" fmla="*/ 360153 h 1483764"/>
                <a:gd name="connsiteX40" fmla="*/ 52829 w 807639"/>
                <a:gd name="connsiteY40" fmla="*/ 347213 h 1483764"/>
                <a:gd name="connsiteX41" fmla="*/ 67925 w 807639"/>
                <a:gd name="connsiteY41" fmla="*/ 342900 h 1483764"/>
                <a:gd name="connsiteX42" fmla="*/ 31263 w 807639"/>
                <a:gd name="connsiteY42" fmla="*/ 284672 h 1483764"/>
                <a:gd name="connsiteX43" fmla="*/ 1070 w 807639"/>
                <a:gd name="connsiteY43" fmla="*/ 235070 h 1483764"/>
                <a:gd name="connsiteX44" fmla="*/ 9696 w 807639"/>
                <a:gd name="connsiteY44" fmla="*/ 204877 h 1483764"/>
                <a:gd name="connsiteX45" fmla="*/ 37732 w 807639"/>
                <a:gd name="connsiteY45" fmla="*/ 204877 h 1483764"/>
                <a:gd name="connsiteX46" fmla="*/ 61455 w 807639"/>
                <a:gd name="connsiteY46" fmla="*/ 260949 h 1483764"/>
                <a:gd name="connsiteX47" fmla="*/ 95961 w 807639"/>
                <a:gd name="connsiteY47" fmla="*/ 319177 h 1483764"/>
                <a:gd name="connsiteX48" fmla="*/ 102430 w 807639"/>
                <a:gd name="connsiteY48" fmla="*/ 235070 h 1483764"/>
                <a:gd name="connsiteX49" fmla="*/ 106744 w 807639"/>
                <a:gd name="connsiteY49" fmla="*/ 202721 h 1483764"/>
                <a:gd name="connsiteX50" fmla="*/ 136936 w 807639"/>
                <a:gd name="connsiteY50" fmla="*/ 196251 h 1483764"/>
                <a:gd name="connsiteX51" fmla="*/ 145563 w 807639"/>
                <a:gd name="connsiteY51" fmla="*/ 224287 h 1483764"/>
                <a:gd name="connsiteX52" fmla="*/ 126153 w 807639"/>
                <a:gd name="connsiteY52" fmla="*/ 310551 h 1483764"/>
                <a:gd name="connsiteX53" fmla="*/ 130466 w 807639"/>
                <a:gd name="connsiteY53" fmla="*/ 336430 h 1483764"/>
                <a:gd name="connsiteX54" fmla="*/ 162815 w 807639"/>
                <a:gd name="connsiteY54" fmla="*/ 364466 h 1483764"/>
                <a:gd name="connsiteX55" fmla="*/ 158502 w 807639"/>
                <a:gd name="connsiteY55" fmla="*/ 398972 h 1483764"/>
                <a:gd name="connsiteX56" fmla="*/ 158503 w 807639"/>
                <a:gd name="connsiteY56" fmla="*/ 496019 h 1483764"/>
                <a:gd name="connsiteX57" fmla="*/ 216730 w 807639"/>
                <a:gd name="connsiteY57" fmla="*/ 597379 h 1483764"/>
                <a:gd name="connsiteX58" fmla="*/ 283586 w 807639"/>
                <a:gd name="connsiteY58" fmla="*/ 646981 h 1483764"/>
                <a:gd name="connsiteX59" fmla="*/ 376319 w 807639"/>
                <a:gd name="connsiteY59" fmla="*/ 668547 h 1483764"/>
                <a:gd name="connsiteX60" fmla="*/ 462583 w 807639"/>
                <a:gd name="connsiteY60" fmla="*/ 634042 h 1483764"/>
                <a:gd name="connsiteX61" fmla="*/ 471210 w 807639"/>
                <a:gd name="connsiteY61" fmla="*/ 603849 h 1483764"/>
                <a:gd name="connsiteX62" fmla="*/ 391415 w 807639"/>
                <a:gd name="connsiteY62" fmla="*/ 560717 h 1483764"/>
                <a:gd name="connsiteX63" fmla="*/ 294368 w 807639"/>
                <a:gd name="connsiteY63" fmla="*/ 452887 h 1483764"/>
                <a:gd name="connsiteX64" fmla="*/ 238296 w 807639"/>
                <a:gd name="connsiteY64" fmla="*/ 267419 h 1483764"/>
                <a:gd name="connsiteX65" fmla="*/ 268489 w 807639"/>
                <a:gd name="connsiteY65" fmla="*/ 107830 h 1483764"/>
                <a:gd name="connsiteX66" fmla="*/ 372006 w 807639"/>
                <a:gd name="connsiteY66" fmla="*/ 28036 h 1483764"/>
                <a:gd name="connsiteX67" fmla="*/ 486306 w 807639"/>
                <a:gd name="connsiteY67"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59630 w 807639"/>
                <a:gd name="connsiteY7" fmla="*/ 651294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 name="connsiteX0" fmla="*/ 486306 w 807639"/>
                <a:gd name="connsiteY0" fmla="*/ 0 h 1483764"/>
                <a:gd name="connsiteX1" fmla="*/ 617859 w 807639"/>
                <a:gd name="connsiteY1" fmla="*/ 28037 h 1483764"/>
                <a:gd name="connsiteX2" fmla="*/ 710593 w 807639"/>
                <a:gd name="connsiteY2" fmla="*/ 105673 h 1483764"/>
                <a:gd name="connsiteX3" fmla="*/ 747255 w 807639"/>
                <a:gd name="connsiteY3" fmla="*/ 241540 h 1483764"/>
                <a:gd name="connsiteX4" fmla="*/ 727846 w 807639"/>
                <a:gd name="connsiteY4" fmla="*/ 381719 h 1483764"/>
                <a:gd name="connsiteX5" fmla="*/ 626485 w 807639"/>
                <a:gd name="connsiteY5" fmla="*/ 517585 h 1483764"/>
                <a:gd name="connsiteX6" fmla="*/ 529438 w 807639"/>
                <a:gd name="connsiteY6" fmla="*/ 614632 h 1483764"/>
                <a:gd name="connsiteX7" fmla="*/ 568256 w 807639"/>
                <a:gd name="connsiteY7" fmla="*/ 646980 h 1483764"/>
                <a:gd name="connsiteX8" fmla="*/ 645895 w 807639"/>
                <a:gd name="connsiteY8" fmla="*/ 690113 h 1483764"/>
                <a:gd name="connsiteX9" fmla="*/ 691184 w 807639"/>
                <a:gd name="connsiteY9" fmla="*/ 765594 h 1483764"/>
                <a:gd name="connsiteX10" fmla="*/ 704123 w 807639"/>
                <a:gd name="connsiteY10" fmla="*/ 925183 h 1483764"/>
                <a:gd name="connsiteX11" fmla="*/ 686870 w 807639"/>
                <a:gd name="connsiteY11" fmla="*/ 1020074 h 1483764"/>
                <a:gd name="connsiteX12" fmla="*/ 617859 w 807639"/>
                <a:gd name="connsiteY12" fmla="*/ 1089085 h 1483764"/>
                <a:gd name="connsiteX13" fmla="*/ 598449 w 807639"/>
                <a:gd name="connsiteY13" fmla="*/ 1194759 h 1483764"/>
                <a:gd name="connsiteX14" fmla="*/ 591979 w 807639"/>
                <a:gd name="connsiteY14" fmla="*/ 1321998 h 1483764"/>
                <a:gd name="connsiteX15" fmla="*/ 589823 w 807639"/>
                <a:gd name="connsiteY15" fmla="*/ 1384540 h 1483764"/>
                <a:gd name="connsiteX16" fmla="*/ 704123 w 807639"/>
                <a:gd name="connsiteY16" fmla="*/ 1412575 h 1483764"/>
                <a:gd name="connsiteX17" fmla="*/ 807639 w 807639"/>
                <a:gd name="connsiteY17" fmla="*/ 1475118 h 1483764"/>
                <a:gd name="connsiteX18" fmla="*/ 620015 w 807639"/>
                <a:gd name="connsiteY18" fmla="*/ 1479430 h 1483764"/>
                <a:gd name="connsiteX19" fmla="*/ 529438 w 807639"/>
                <a:gd name="connsiteY19" fmla="*/ 1457864 h 1483764"/>
                <a:gd name="connsiteX20" fmla="*/ 494932 w 807639"/>
                <a:gd name="connsiteY20" fmla="*/ 1449238 h 1483764"/>
                <a:gd name="connsiteX21" fmla="*/ 434547 w 807639"/>
                <a:gd name="connsiteY21" fmla="*/ 1470804 h 1483764"/>
                <a:gd name="connsiteX22" fmla="*/ 337500 w 807639"/>
                <a:gd name="connsiteY22" fmla="*/ 1481586 h 1483764"/>
                <a:gd name="connsiteX23" fmla="*/ 205947 w 807639"/>
                <a:gd name="connsiteY23" fmla="*/ 1479430 h 1483764"/>
                <a:gd name="connsiteX24" fmla="*/ 274959 w 807639"/>
                <a:gd name="connsiteY24" fmla="*/ 1423359 h 1483764"/>
                <a:gd name="connsiteX25" fmla="*/ 331031 w 807639"/>
                <a:gd name="connsiteY25" fmla="*/ 1401793 h 1483764"/>
                <a:gd name="connsiteX26" fmla="*/ 404355 w 807639"/>
                <a:gd name="connsiteY26" fmla="*/ 1384540 h 1483764"/>
                <a:gd name="connsiteX27" fmla="*/ 406512 w 807639"/>
                <a:gd name="connsiteY27" fmla="*/ 1203385 h 1483764"/>
                <a:gd name="connsiteX28" fmla="*/ 372006 w 807639"/>
                <a:gd name="connsiteY28" fmla="*/ 1071832 h 1483764"/>
                <a:gd name="connsiteX29" fmla="*/ 346127 w 807639"/>
                <a:gd name="connsiteY29" fmla="*/ 931653 h 1483764"/>
                <a:gd name="connsiteX30" fmla="*/ 343970 w 807639"/>
                <a:gd name="connsiteY30" fmla="*/ 813040 h 1483764"/>
                <a:gd name="connsiteX31" fmla="*/ 356908 w 807639"/>
                <a:gd name="connsiteY31" fmla="*/ 728932 h 1483764"/>
                <a:gd name="connsiteX32" fmla="*/ 294368 w 807639"/>
                <a:gd name="connsiteY32" fmla="*/ 707366 h 1483764"/>
                <a:gd name="connsiteX33" fmla="*/ 201634 w 807639"/>
                <a:gd name="connsiteY33" fmla="*/ 659920 h 1483764"/>
                <a:gd name="connsiteX34" fmla="*/ 130466 w 807639"/>
                <a:gd name="connsiteY34" fmla="*/ 558560 h 1483764"/>
                <a:gd name="connsiteX35" fmla="*/ 93804 w 807639"/>
                <a:gd name="connsiteY35" fmla="*/ 493862 h 1483764"/>
                <a:gd name="connsiteX36" fmla="*/ 20479 w 807639"/>
                <a:gd name="connsiteY36" fmla="*/ 452887 h 1483764"/>
                <a:gd name="connsiteX37" fmla="*/ 3227 w 807639"/>
                <a:gd name="connsiteY37" fmla="*/ 396815 h 1483764"/>
                <a:gd name="connsiteX38" fmla="*/ 26949 w 807639"/>
                <a:gd name="connsiteY38" fmla="*/ 360153 h 1483764"/>
                <a:gd name="connsiteX39" fmla="*/ 52829 w 807639"/>
                <a:gd name="connsiteY39" fmla="*/ 347213 h 1483764"/>
                <a:gd name="connsiteX40" fmla="*/ 67925 w 807639"/>
                <a:gd name="connsiteY40" fmla="*/ 342900 h 1483764"/>
                <a:gd name="connsiteX41" fmla="*/ 31263 w 807639"/>
                <a:gd name="connsiteY41" fmla="*/ 284672 h 1483764"/>
                <a:gd name="connsiteX42" fmla="*/ 1070 w 807639"/>
                <a:gd name="connsiteY42" fmla="*/ 235070 h 1483764"/>
                <a:gd name="connsiteX43" fmla="*/ 9696 w 807639"/>
                <a:gd name="connsiteY43" fmla="*/ 204877 h 1483764"/>
                <a:gd name="connsiteX44" fmla="*/ 37732 w 807639"/>
                <a:gd name="connsiteY44" fmla="*/ 204877 h 1483764"/>
                <a:gd name="connsiteX45" fmla="*/ 61455 w 807639"/>
                <a:gd name="connsiteY45" fmla="*/ 260949 h 1483764"/>
                <a:gd name="connsiteX46" fmla="*/ 95961 w 807639"/>
                <a:gd name="connsiteY46" fmla="*/ 319177 h 1483764"/>
                <a:gd name="connsiteX47" fmla="*/ 102430 w 807639"/>
                <a:gd name="connsiteY47" fmla="*/ 235070 h 1483764"/>
                <a:gd name="connsiteX48" fmla="*/ 106744 w 807639"/>
                <a:gd name="connsiteY48" fmla="*/ 202721 h 1483764"/>
                <a:gd name="connsiteX49" fmla="*/ 136936 w 807639"/>
                <a:gd name="connsiteY49" fmla="*/ 196251 h 1483764"/>
                <a:gd name="connsiteX50" fmla="*/ 145563 w 807639"/>
                <a:gd name="connsiteY50" fmla="*/ 224287 h 1483764"/>
                <a:gd name="connsiteX51" fmla="*/ 126153 w 807639"/>
                <a:gd name="connsiteY51" fmla="*/ 310551 h 1483764"/>
                <a:gd name="connsiteX52" fmla="*/ 130466 w 807639"/>
                <a:gd name="connsiteY52" fmla="*/ 336430 h 1483764"/>
                <a:gd name="connsiteX53" fmla="*/ 162815 w 807639"/>
                <a:gd name="connsiteY53" fmla="*/ 364466 h 1483764"/>
                <a:gd name="connsiteX54" fmla="*/ 158502 w 807639"/>
                <a:gd name="connsiteY54" fmla="*/ 398972 h 1483764"/>
                <a:gd name="connsiteX55" fmla="*/ 158503 w 807639"/>
                <a:gd name="connsiteY55" fmla="*/ 496019 h 1483764"/>
                <a:gd name="connsiteX56" fmla="*/ 216730 w 807639"/>
                <a:gd name="connsiteY56" fmla="*/ 597379 h 1483764"/>
                <a:gd name="connsiteX57" fmla="*/ 283586 w 807639"/>
                <a:gd name="connsiteY57" fmla="*/ 646981 h 1483764"/>
                <a:gd name="connsiteX58" fmla="*/ 376319 w 807639"/>
                <a:gd name="connsiteY58" fmla="*/ 668547 h 1483764"/>
                <a:gd name="connsiteX59" fmla="*/ 462583 w 807639"/>
                <a:gd name="connsiteY59" fmla="*/ 634042 h 1483764"/>
                <a:gd name="connsiteX60" fmla="*/ 471210 w 807639"/>
                <a:gd name="connsiteY60" fmla="*/ 603849 h 1483764"/>
                <a:gd name="connsiteX61" fmla="*/ 391415 w 807639"/>
                <a:gd name="connsiteY61" fmla="*/ 560717 h 1483764"/>
                <a:gd name="connsiteX62" fmla="*/ 294368 w 807639"/>
                <a:gd name="connsiteY62" fmla="*/ 452887 h 1483764"/>
                <a:gd name="connsiteX63" fmla="*/ 238296 w 807639"/>
                <a:gd name="connsiteY63" fmla="*/ 267419 h 1483764"/>
                <a:gd name="connsiteX64" fmla="*/ 268489 w 807639"/>
                <a:gd name="connsiteY64" fmla="*/ 107830 h 1483764"/>
                <a:gd name="connsiteX65" fmla="*/ 372006 w 807639"/>
                <a:gd name="connsiteY65" fmla="*/ 28036 h 1483764"/>
                <a:gd name="connsiteX66" fmla="*/ 486306 w 807639"/>
                <a:gd name="connsiteY66" fmla="*/ 0 h 14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7639" h="1483764">
                  <a:moveTo>
                    <a:pt x="486306" y="0"/>
                  </a:moveTo>
                  <a:cubicBezTo>
                    <a:pt x="527281" y="0"/>
                    <a:pt x="580478" y="10425"/>
                    <a:pt x="617859" y="28037"/>
                  </a:cubicBezTo>
                  <a:cubicBezTo>
                    <a:pt x="655240" y="45649"/>
                    <a:pt x="689027" y="70089"/>
                    <a:pt x="710593" y="105673"/>
                  </a:cubicBezTo>
                  <a:cubicBezTo>
                    <a:pt x="732159" y="141257"/>
                    <a:pt x="744380" y="195532"/>
                    <a:pt x="747255" y="241540"/>
                  </a:cubicBezTo>
                  <a:cubicBezTo>
                    <a:pt x="750130" y="287548"/>
                    <a:pt x="747974" y="335712"/>
                    <a:pt x="727846" y="381719"/>
                  </a:cubicBezTo>
                  <a:cubicBezTo>
                    <a:pt x="707718" y="427726"/>
                    <a:pt x="659553" y="478766"/>
                    <a:pt x="626485" y="517585"/>
                  </a:cubicBezTo>
                  <a:cubicBezTo>
                    <a:pt x="593417" y="556404"/>
                    <a:pt x="570773" y="577251"/>
                    <a:pt x="529438" y="614632"/>
                  </a:cubicBezTo>
                  <a:cubicBezTo>
                    <a:pt x="544175" y="632603"/>
                    <a:pt x="548847" y="634400"/>
                    <a:pt x="568256" y="646980"/>
                  </a:cubicBezTo>
                  <a:cubicBezTo>
                    <a:pt x="587665" y="659560"/>
                    <a:pt x="625407" y="670344"/>
                    <a:pt x="645895" y="690113"/>
                  </a:cubicBezTo>
                  <a:cubicBezTo>
                    <a:pt x="666383" y="709882"/>
                    <a:pt x="681479" y="726416"/>
                    <a:pt x="691184" y="765594"/>
                  </a:cubicBezTo>
                  <a:cubicBezTo>
                    <a:pt x="700889" y="804772"/>
                    <a:pt x="704842" y="882770"/>
                    <a:pt x="704123" y="925183"/>
                  </a:cubicBezTo>
                  <a:cubicBezTo>
                    <a:pt x="703404" y="967596"/>
                    <a:pt x="701247" y="992757"/>
                    <a:pt x="686870" y="1020074"/>
                  </a:cubicBezTo>
                  <a:cubicBezTo>
                    <a:pt x="672493" y="1047391"/>
                    <a:pt x="632596" y="1059971"/>
                    <a:pt x="617859" y="1089085"/>
                  </a:cubicBezTo>
                  <a:cubicBezTo>
                    <a:pt x="603122" y="1118199"/>
                    <a:pt x="602762" y="1155940"/>
                    <a:pt x="598449" y="1194759"/>
                  </a:cubicBezTo>
                  <a:cubicBezTo>
                    <a:pt x="594136" y="1233578"/>
                    <a:pt x="593417" y="1290368"/>
                    <a:pt x="591979" y="1321998"/>
                  </a:cubicBezTo>
                  <a:cubicBezTo>
                    <a:pt x="590541" y="1353628"/>
                    <a:pt x="594855" y="1353628"/>
                    <a:pt x="589823" y="1384540"/>
                  </a:cubicBezTo>
                  <a:cubicBezTo>
                    <a:pt x="634393" y="1396042"/>
                    <a:pt x="667820" y="1397479"/>
                    <a:pt x="704123" y="1412575"/>
                  </a:cubicBezTo>
                  <a:cubicBezTo>
                    <a:pt x="740426" y="1427671"/>
                    <a:pt x="774930" y="1440612"/>
                    <a:pt x="807639" y="1475118"/>
                  </a:cubicBezTo>
                  <a:cubicBezTo>
                    <a:pt x="760553" y="1481588"/>
                    <a:pt x="666382" y="1482306"/>
                    <a:pt x="620015" y="1479430"/>
                  </a:cubicBezTo>
                  <a:cubicBezTo>
                    <a:pt x="573648" y="1476554"/>
                    <a:pt x="529438" y="1457864"/>
                    <a:pt x="529438" y="1457864"/>
                  </a:cubicBezTo>
                  <a:cubicBezTo>
                    <a:pt x="508591" y="1452832"/>
                    <a:pt x="510747" y="1447081"/>
                    <a:pt x="494932" y="1449238"/>
                  </a:cubicBezTo>
                  <a:cubicBezTo>
                    <a:pt x="479117" y="1451395"/>
                    <a:pt x="460786" y="1465413"/>
                    <a:pt x="434547" y="1470804"/>
                  </a:cubicBezTo>
                  <a:cubicBezTo>
                    <a:pt x="408308" y="1476195"/>
                    <a:pt x="375600" y="1480148"/>
                    <a:pt x="337500" y="1481586"/>
                  </a:cubicBezTo>
                  <a:cubicBezTo>
                    <a:pt x="299400" y="1483024"/>
                    <a:pt x="249797" y="1486618"/>
                    <a:pt x="205947" y="1479430"/>
                  </a:cubicBezTo>
                  <a:cubicBezTo>
                    <a:pt x="237578" y="1444206"/>
                    <a:pt x="254112" y="1436298"/>
                    <a:pt x="274959" y="1423359"/>
                  </a:cubicBezTo>
                  <a:cubicBezTo>
                    <a:pt x="295806" y="1410420"/>
                    <a:pt x="307308" y="1406106"/>
                    <a:pt x="331031" y="1401793"/>
                  </a:cubicBezTo>
                  <a:cubicBezTo>
                    <a:pt x="354754" y="1397480"/>
                    <a:pt x="370928" y="1394604"/>
                    <a:pt x="404355" y="1384540"/>
                  </a:cubicBezTo>
                  <a:cubicBezTo>
                    <a:pt x="411904" y="1339970"/>
                    <a:pt x="411903" y="1255503"/>
                    <a:pt x="406512" y="1203385"/>
                  </a:cubicBezTo>
                  <a:cubicBezTo>
                    <a:pt x="401121" y="1151267"/>
                    <a:pt x="382070" y="1117121"/>
                    <a:pt x="372006" y="1071832"/>
                  </a:cubicBezTo>
                  <a:cubicBezTo>
                    <a:pt x="361942" y="1026543"/>
                    <a:pt x="350800" y="974785"/>
                    <a:pt x="346127" y="931653"/>
                  </a:cubicBezTo>
                  <a:cubicBezTo>
                    <a:pt x="341454" y="888521"/>
                    <a:pt x="342173" y="846827"/>
                    <a:pt x="343970" y="813040"/>
                  </a:cubicBezTo>
                  <a:cubicBezTo>
                    <a:pt x="345767" y="779253"/>
                    <a:pt x="352954" y="774581"/>
                    <a:pt x="356908" y="728932"/>
                  </a:cubicBezTo>
                  <a:cubicBezTo>
                    <a:pt x="328512" y="717790"/>
                    <a:pt x="320247" y="718868"/>
                    <a:pt x="294368" y="707366"/>
                  </a:cubicBezTo>
                  <a:cubicBezTo>
                    <a:pt x="268489" y="695864"/>
                    <a:pt x="228951" y="684721"/>
                    <a:pt x="201634" y="659920"/>
                  </a:cubicBezTo>
                  <a:cubicBezTo>
                    <a:pt x="174317" y="635119"/>
                    <a:pt x="148438" y="586236"/>
                    <a:pt x="130466" y="558560"/>
                  </a:cubicBezTo>
                  <a:cubicBezTo>
                    <a:pt x="112494" y="530884"/>
                    <a:pt x="112135" y="511474"/>
                    <a:pt x="93804" y="493862"/>
                  </a:cubicBezTo>
                  <a:cubicBezTo>
                    <a:pt x="75473" y="476250"/>
                    <a:pt x="35575" y="469061"/>
                    <a:pt x="20479" y="452887"/>
                  </a:cubicBezTo>
                  <a:cubicBezTo>
                    <a:pt x="5383" y="436713"/>
                    <a:pt x="2149" y="412271"/>
                    <a:pt x="3227" y="396815"/>
                  </a:cubicBezTo>
                  <a:cubicBezTo>
                    <a:pt x="4305" y="381359"/>
                    <a:pt x="18682" y="368420"/>
                    <a:pt x="26949" y="360153"/>
                  </a:cubicBezTo>
                  <a:cubicBezTo>
                    <a:pt x="35216" y="351886"/>
                    <a:pt x="46000" y="350089"/>
                    <a:pt x="52829" y="347213"/>
                  </a:cubicBezTo>
                  <a:cubicBezTo>
                    <a:pt x="59658" y="344338"/>
                    <a:pt x="71519" y="353323"/>
                    <a:pt x="67925" y="342900"/>
                  </a:cubicBezTo>
                  <a:cubicBezTo>
                    <a:pt x="64331" y="332477"/>
                    <a:pt x="42405" y="302644"/>
                    <a:pt x="31263" y="284672"/>
                  </a:cubicBezTo>
                  <a:cubicBezTo>
                    <a:pt x="20121" y="266700"/>
                    <a:pt x="4665" y="248369"/>
                    <a:pt x="1070" y="235070"/>
                  </a:cubicBezTo>
                  <a:cubicBezTo>
                    <a:pt x="-2525" y="221771"/>
                    <a:pt x="3586" y="209909"/>
                    <a:pt x="9696" y="204877"/>
                  </a:cubicBezTo>
                  <a:cubicBezTo>
                    <a:pt x="15806" y="199845"/>
                    <a:pt x="29106" y="195532"/>
                    <a:pt x="37732" y="204877"/>
                  </a:cubicBezTo>
                  <a:cubicBezTo>
                    <a:pt x="46358" y="214222"/>
                    <a:pt x="51750" y="241899"/>
                    <a:pt x="61455" y="260949"/>
                  </a:cubicBezTo>
                  <a:cubicBezTo>
                    <a:pt x="71160" y="279999"/>
                    <a:pt x="89132" y="323490"/>
                    <a:pt x="95961" y="319177"/>
                  </a:cubicBezTo>
                  <a:cubicBezTo>
                    <a:pt x="102790" y="314864"/>
                    <a:pt x="100633" y="254479"/>
                    <a:pt x="102430" y="235070"/>
                  </a:cubicBezTo>
                  <a:cubicBezTo>
                    <a:pt x="104227" y="215661"/>
                    <a:pt x="100993" y="209191"/>
                    <a:pt x="106744" y="202721"/>
                  </a:cubicBezTo>
                  <a:cubicBezTo>
                    <a:pt x="112495" y="196251"/>
                    <a:pt x="130466" y="192657"/>
                    <a:pt x="136936" y="196251"/>
                  </a:cubicBezTo>
                  <a:cubicBezTo>
                    <a:pt x="143406" y="199845"/>
                    <a:pt x="147360" y="205237"/>
                    <a:pt x="145563" y="224287"/>
                  </a:cubicBezTo>
                  <a:cubicBezTo>
                    <a:pt x="143766" y="243337"/>
                    <a:pt x="128669" y="291861"/>
                    <a:pt x="126153" y="310551"/>
                  </a:cubicBezTo>
                  <a:cubicBezTo>
                    <a:pt x="123637" y="329241"/>
                    <a:pt x="124356" y="327444"/>
                    <a:pt x="130466" y="336430"/>
                  </a:cubicBezTo>
                  <a:cubicBezTo>
                    <a:pt x="136576" y="345416"/>
                    <a:pt x="158142" y="354042"/>
                    <a:pt x="162815" y="364466"/>
                  </a:cubicBezTo>
                  <a:cubicBezTo>
                    <a:pt x="167488" y="374890"/>
                    <a:pt x="159221" y="377047"/>
                    <a:pt x="158502" y="398972"/>
                  </a:cubicBezTo>
                  <a:cubicBezTo>
                    <a:pt x="157783" y="420897"/>
                    <a:pt x="148798" y="462951"/>
                    <a:pt x="158503" y="496019"/>
                  </a:cubicBezTo>
                  <a:cubicBezTo>
                    <a:pt x="168208" y="529087"/>
                    <a:pt x="195883" y="572219"/>
                    <a:pt x="216730" y="597379"/>
                  </a:cubicBezTo>
                  <a:cubicBezTo>
                    <a:pt x="237577" y="622539"/>
                    <a:pt x="248361" y="635120"/>
                    <a:pt x="283586" y="646981"/>
                  </a:cubicBezTo>
                  <a:cubicBezTo>
                    <a:pt x="318811" y="658842"/>
                    <a:pt x="346486" y="670703"/>
                    <a:pt x="376319" y="668547"/>
                  </a:cubicBezTo>
                  <a:cubicBezTo>
                    <a:pt x="406152" y="666391"/>
                    <a:pt x="446768" y="644825"/>
                    <a:pt x="462583" y="634042"/>
                  </a:cubicBezTo>
                  <a:cubicBezTo>
                    <a:pt x="478398" y="623259"/>
                    <a:pt x="483071" y="616070"/>
                    <a:pt x="471210" y="603849"/>
                  </a:cubicBezTo>
                  <a:cubicBezTo>
                    <a:pt x="459349" y="591628"/>
                    <a:pt x="420889" y="585877"/>
                    <a:pt x="391415" y="560717"/>
                  </a:cubicBezTo>
                  <a:cubicBezTo>
                    <a:pt x="361941" y="535557"/>
                    <a:pt x="319888" y="501770"/>
                    <a:pt x="294368" y="452887"/>
                  </a:cubicBezTo>
                  <a:cubicBezTo>
                    <a:pt x="268848" y="404004"/>
                    <a:pt x="242609" y="324928"/>
                    <a:pt x="238296" y="267419"/>
                  </a:cubicBezTo>
                  <a:cubicBezTo>
                    <a:pt x="233983" y="209910"/>
                    <a:pt x="240453" y="149884"/>
                    <a:pt x="268489" y="107830"/>
                  </a:cubicBezTo>
                  <a:cubicBezTo>
                    <a:pt x="296525" y="65776"/>
                    <a:pt x="335703" y="46008"/>
                    <a:pt x="372006" y="28036"/>
                  </a:cubicBezTo>
                  <a:cubicBezTo>
                    <a:pt x="408309" y="10064"/>
                    <a:pt x="445331" y="0"/>
                    <a:pt x="486306" y="0"/>
                  </a:cubicBezTo>
                  <a:close/>
                </a:path>
              </a:pathLst>
            </a:custGeom>
            <a:gradFill flip="none" rotWithShape="1">
              <a:gsLst>
                <a:gs pos="0">
                  <a:schemeClr val="accent4">
                    <a:lumMod val="0"/>
                    <a:lumOff val="100000"/>
                    <a:alpha val="50000"/>
                  </a:schemeClr>
                </a:gs>
                <a:gs pos="35000">
                  <a:schemeClr val="accent4">
                    <a:lumMod val="0"/>
                    <a:lumOff val="100000"/>
                    <a:alpha val="50000"/>
                  </a:schemeClr>
                </a:gs>
                <a:gs pos="100000">
                  <a:schemeClr val="accent4">
                    <a:lumMod val="100000"/>
                    <a:alpha val="50000"/>
                  </a:schemeClr>
                </a:gs>
              </a:gsLst>
              <a:path path="shape">
                <a:fillToRect l="50000" t="50000" r="50000" b="50000"/>
              </a:path>
              <a:tileRect/>
            </a:gradFill>
            <a:ln>
              <a:noFill/>
            </a:ln>
            <a:effectLst/>
            <a:sp3d extrusionH="19050" prstMaterial="clear">
              <a:bevelT w="152400" h="114300"/>
              <a:bevelB w="1524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5441"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H="1">
              <a:off x="681410" y="5033513"/>
              <a:ext cx="181177" cy="191938"/>
            </a:xfrm>
            <a:custGeom>
              <a:avLst/>
              <a:gdLst>
                <a:gd name="connsiteX0" fmla="*/ 2959 w 187606"/>
                <a:gd name="connsiteY0" fmla="*/ 3842 h 198959"/>
                <a:gd name="connsiteX1" fmla="*/ 138825 w 187606"/>
                <a:gd name="connsiteY1" fmla="*/ 51287 h 198959"/>
                <a:gd name="connsiteX2" fmla="*/ 184113 w 187606"/>
                <a:gd name="connsiteY2" fmla="*/ 195780 h 198959"/>
                <a:gd name="connsiteX3" fmla="*/ 56874 w 187606"/>
                <a:gd name="connsiteY3" fmla="*/ 139708 h 198959"/>
                <a:gd name="connsiteX4" fmla="*/ 2959 w 187606"/>
                <a:gd name="connsiteY4" fmla="*/ 3842 h 198959"/>
                <a:gd name="connsiteX0" fmla="*/ 3214 w 187861"/>
                <a:gd name="connsiteY0" fmla="*/ 3328 h 198000"/>
                <a:gd name="connsiteX1" fmla="*/ 139080 w 187861"/>
                <a:gd name="connsiteY1" fmla="*/ 50773 h 198000"/>
                <a:gd name="connsiteX2" fmla="*/ 184368 w 187861"/>
                <a:gd name="connsiteY2" fmla="*/ 195266 h 198000"/>
                <a:gd name="connsiteX3" fmla="*/ 54972 w 187861"/>
                <a:gd name="connsiteY3" fmla="*/ 130567 h 198000"/>
                <a:gd name="connsiteX4" fmla="*/ 3214 w 187861"/>
                <a:gd name="connsiteY4" fmla="*/ 3328 h 198000"/>
                <a:gd name="connsiteX0" fmla="*/ 3214 w 187861"/>
                <a:gd name="connsiteY0" fmla="*/ 2782 h 197454"/>
                <a:gd name="connsiteX1" fmla="*/ 139080 w 187861"/>
                <a:gd name="connsiteY1" fmla="*/ 54541 h 197454"/>
                <a:gd name="connsiteX2" fmla="*/ 184368 w 187861"/>
                <a:gd name="connsiteY2" fmla="*/ 194720 h 197454"/>
                <a:gd name="connsiteX3" fmla="*/ 54972 w 187861"/>
                <a:gd name="connsiteY3" fmla="*/ 130021 h 197454"/>
                <a:gd name="connsiteX4" fmla="*/ 3214 w 187861"/>
                <a:gd name="connsiteY4" fmla="*/ 2782 h 197454"/>
                <a:gd name="connsiteX0" fmla="*/ 3214 w 184391"/>
                <a:gd name="connsiteY0" fmla="*/ 2782 h 197454"/>
                <a:gd name="connsiteX1" fmla="*/ 139080 w 184391"/>
                <a:gd name="connsiteY1" fmla="*/ 54541 h 197454"/>
                <a:gd name="connsiteX2" fmla="*/ 184368 w 184391"/>
                <a:gd name="connsiteY2" fmla="*/ 194720 h 197454"/>
                <a:gd name="connsiteX3" fmla="*/ 54972 w 184391"/>
                <a:gd name="connsiteY3" fmla="*/ 130021 h 197454"/>
                <a:gd name="connsiteX4" fmla="*/ 3214 w 184391"/>
                <a:gd name="connsiteY4" fmla="*/ 2782 h 197454"/>
                <a:gd name="connsiteX0" fmla="*/ 3214 w 184391"/>
                <a:gd name="connsiteY0" fmla="*/ 2782 h 194720"/>
                <a:gd name="connsiteX1" fmla="*/ 139080 w 184391"/>
                <a:gd name="connsiteY1" fmla="*/ 54541 h 194720"/>
                <a:gd name="connsiteX2" fmla="*/ 184368 w 184391"/>
                <a:gd name="connsiteY2" fmla="*/ 194720 h 194720"/>
                <a:gd name="connsiteX3" fmla="*/ 54972 w 184391"/>
                <a:gd name="connsiteY3" fmla="*/ 130021 h 194720"/>
                <a:gd name="connsiteX4" fmla="*/ 3214 w 184391"/>
                <a:gd name="connsiteY4" fmla="*/ 2782 h 194720"/>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15880 w 197057"/>
                <a:gd name="connsiteY0" fmla="*/ 544 h 192482"/>
                <a:gd name="connsiteX1" fmla="*/ 151746 w 197057"/>
                <a:gd name="connsiteY1" fmla="*/ 52303 h 192482"/>
                <a:gd name="connsiteX2" fmla="*/ 197034 w 197057"/>
                <a:gd name="connsiteY2" fmla="*/ 192482 h 192482"/>
                <a:gd name="connsiteX3" fmla="*/ 67638 w 197057"/>
                <a:gd name="connsiteY3" fmla="*/ 127783 h 192482"/>
                <a:gd name="connsiteX4" fmla="*/ 15880 w 197057"/>
                <a:gd name="connsiteY4" fmla="*/ 544 h 192482"/>
                <a:gd name="connsiteX0" fmla="*/ 296 w 181473"/>
                <a:gd name="connsiteY0" fmla="*/ 0 h 191938"/>
                <a:gd name="connsiteX1" fmla="*/ 136162 w 181473"/>
                <a:gd name="connsiteY1" fmla="*/ 51759 h 191938"/>
                <a:gd name="connsiteX2" fmla="*/ 181450 w 181473"/>
                <a:gd name="connsiteY2" fmla="*/ 191938 h 191938"/>
                <a:gd name="connsiteX3" fmla="*/ 52054 w 181473"/>
                <a:gd name="connsiteY3" fmla="*/ 127239 h 191938"/>
                <a:gd name="connsiteX4" fmla="*/ 296 w 181473"/>
                <a:gd name="connsiteY4" fmla="*/ 0 h 191938"/>
                <a:gd name="connsiteX0" fmla="*/ 0 w 181177"/>
                <a:gd name="connsiteY0" fmla="*/ 0 h 191938"/>
                <a:gd name="connsiteX1" fmla="*/ 135866 w 181177"/>
                <a:gd name="connsiteY1" fmla="*/ 51759 h 191938"/>
                <a:gd name="connsiteX2" fmla="*/ 181154 w 181177"/>
                <a:gd name="connsiteY2" fmla="*/ 191938 h 191938"/>
                <a:gd name="connsiteX3" fmla="*/ 51758 w 181177"/>
                <a:gd name="connsiteY3" fmla="*/ 127239 h 191938"/>
                <a:gd name="connsiteX4" fmla="*/ 0 w 181177"/>
                <a:gd name="connsiteY4" fmla="*/ 0 h 19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7" h="191938">
                  <a:moveTo>
                    <a:pt x="0" y="0"/>
                  </a:moveTo>
                  <a:cubicBezTo>
                    <a:pt x="52837" y="4673"/>
                    <a:pt x="105674" y="19769"/>
                    <a:pt x="135866" y="51759"/>
                  </a:cubicBezTo>
                  <a:cubicBezTo>
                    <a:pt x="166058" y="83749"/>
                    <a:pt x="181872" y="138382"/>
                    <a:pt x="181154" y="191938"/>
                  </a:cubicBezTo>
                  <a:cubicBezTo>
                    <a:pt x="128678" y="185109"/>
                    <a:pt x="83029" y="158510"/>
                    <a:pt x="51758" y="127239"/>
                  </a:cubicBezTo>
                  <a:cubicBezTo>
                    <a:pt x="20487" y="95968"/>
                    <a:pt x="3235" y="60024"/>
                    <a:pt x="0" y="0"/>
                  </a:cubicBezTo>
                  <a:close/>
                </a:path>
              </a:pathLst>
            </a:custGeom>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926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scene3d>
              <a:camera prst="orthographicFront"/>
              <a:lightRig rig="threePt" dir="t"/>
            </a:scene3d>
            <a:sp3d contourW="19050">
              <a:bevelT w="50800" h="50800"/>
            </a:sp3d>
          </a:bodyPr>
          <a:lstStyle/>
          <a:p>
            <a:pPr lvl="0"/>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74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84"/>
          <p:cNvSpPr/>
          <p:nvPr/>
        </p:nvSpPr>
        <p:spPr>
          <a:xfrm>
            <a:off x="8155975" y="4903913"/>
            <a:ext cx="194094" cy="187625"/>
          </a:xfrm>
          <a:custGeom>
            <a:avLst/>
            <a:gdLst>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5288 w 194094"/>
              <a:gd name="connsiteY15"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58228 w 194094"/>
              <a:gd name="connsiteY15" fmla="*/ 28036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3881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38818 w 194094"/>
              <a:gd name="connsiteY16" fmla="*/ 0 h 187625"/>
              <a:gd name="connsiteX0" fmla="*/ 3881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34505 w 194094"/>
              <a:gd name="connsiteY15" fmla="*/ 45289 h 187625"/>
              <a:gd name="connsiteX16" fmla="*/ 38818 w 194094"/>
              <a:gd name="connsiteY16" fmla="*/ 0 h 187625"/>
              <a:gd name="connsiteX0" fmla="*/ 30192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34505 w 194094"/>
              <a:gd name="connsiteY15" fmla="*/ 45289 h 187625"/>
              <a:gd name="connsiteX16" fmla="*/ 30192 w 194094"/>
              <a:gd name="connsiteY16" fmla="*/ 0 h 187625"/>
              <a:gd name="connsiteX0" fmla="*/ 30192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28035 w 194094"/>
              <a:gd name="connsiteY15" fmla="*/ 45289 h 187625"/>
              <a:gd name="connsiteX16" fmla="*/ 30192 w 194094"/>
              <a:gd name="connsiteY16" fmla="*/ 0 h 1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094" h="187625">
                <a:moveTo>
                  <a:pt x="30192" y="0"/>
                </a:moveTo>
                <a:lnTo>
                  <a:pt x="166058" y="0"/>
                </a:lnTo>
                <a:lnTo>
                  <a:pt x="166058" y="40976"/>
                </a:lnTo>
                <a:lnTo>
                  <a:pt x="122926" y="43132"/>
                </a:lnTo>
                <a:lnTo>
                  <a:pt x="122926" y="109987"/>
                </a:lnTo>
                <a:lnTo>
                  <a:pt x="163902" y="109987"/>
                </a:lnTo>
                <a:lnTo>
                  <a:pt x="163902" y="155276"/>
                </a:lnTo>
                <a:lnTo>
                  <a:pt x="194094" y="155276"/>
                </a:lnTo>
                <a:lnTo>
                  <a:pt x="194094" y="187625"/>
                </a:lnTo>
                <a:lnTo>
                  <a:pt x="0" y="187625"/>
                </a:lnTo>
                <a:lnTo>
                  <a:pt x="0" y="153119"/>
                </a:lnTo>
                <a:lnTo>
                  <a:pt x="32349" y="153119"/>
                </a:lnTo>
                <a:lnTo>
                  <a:pt x="32349" y="112144"/>
                </a:lnTo>
                <a:lnTo>
                  <a:pt x="71168" y="112144"/>
                </a:lnTo>
                <a:lnTo>
                  <a:pt x="71168" y="47446"/>
                </a:lnTo>
                <a:lnTo>
                  <a:pt x="28035" y="45289"/>
                </a:lnTo>
                <a:lnTo>
                  <a:pt x="30192" y="0"/>
                </a:lnTo>
                <a:close/>
              </a:path>
            </a:pathLst>
          </a:custGeom>
          <a:gradFill flip="none" rotWithShape="1">
            <a:gsLst>
              <a:gs pos="0">
                <a:srgbClr val="333D56"/>
              </a:gs>
              <a:gs pos="50000">
                <a:srgbClr val="465476"/>
              </a:gs>
              <a:gs pos="100000">
                <a:srgbClr val="333D56"/>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p:nvPr/>
        </p:nvSpPr>
        <p:spPr>
          <a:xfrm>
            <a:off x="8912749" y="4897899"/>
            <a:ext cx="235070" cy="224287"/>
          </a:xfrm>
          <a:custGeom>
            <a:avLst/>
            <a:gdLst>
              <a:gd name="connsiteX0" fmla="*/ 109987 w 235070"/>
              <a:gd name="connsiteY0" fmla="*/ 0 h 222130"/>
              <a:gd name="connsiteX1" fmla="*/ 142336 w 235070"/>
              <a:gd name="connsiteY1" fmla="*/ 127240 h 222130"/>
              <a:gd name="connsiteX2" fmla="*/ 194094 w 235070"/>
              <a:gd name="connsiteY2" fmla="*/ 127240 h 222130"/>
              <a:gd name="connsiteX3" fmla="*/ 194094 w 235070"/>
              <a:gd name="connsiteY3" fmla="*/ 168215 h 222130"/>
              <a:gd name="connsiteX4" fmla="*/ 235070 w 235070"/>
              <a:gd name="connsiteY4" fmla="*/ 168215 h 222130"/>
              <a:gd name="connsiteX5" fmla="*/ 235070 w 235070"/>
              <a:gd name="connsiteY5" fmla="*/ 222130 h 222130"/>
              <a:gd name="connsiteX6" fmla="*/ 0 w 235070"/>
              <a:gd name="connsiteY6" fmla="*/ 222130 h 222130"/>
              <a:gd name="connsiteX7" fmla="*/ 0 w 235070"/>
              <a:gd name="connsiteY7" fmla="*/ 168215 h 222130"/>
              <a:gd name="connsiteX8" fmla="*/ 40975 w 235070"/>
              <a:gd name="connsiteY8" fmla="*/ 168215 h 222130"/>
              <a:gd name="connsiteX9" fmla="*/ 40975 w 235070"/>
              <a:gd name="connsiteY9" fmla="*/ 127240 h 222130"/>
              <a:gd name="connsiteX10" fmla="*/ 81951 w 235070"/>
              <a:gd name="connsiteY10" fmla="*/ 127240 h 222130"/>
              <a:gd name="connsiteX11" fmla="*/ 45289 w 235070"/>
              <a:gd name="connsiteY11" fmla="*/ 34506 h 222130"/>
              <a:gd name="connsiteX12" fmla="*/ 109987 w 235070"/>
              <a:gd name="connsiteY12" fmla="*/ 0 h 222130"/>
              <a:gd name="connsiteX0" fmla="*/ 99204 w 235070"/>
              <a:gd name="connsiteY0" fmla="*/ 0 h 224287"/>
              <a:gd name="connsiteX1" fmla="*/ 142336 w 235070"/>
              <a:gd name="connsiteY1" fmla="*/ 129397 h 224287"/>
              <a:gd name="connsiteX2" fmla="*/ 194094 w 235070"/>
              <a:gd name="connsiteY2" fmla="*/ 129397 h 224287"/>
              <a:gd name="connsiteX3" fmla="*/ 194094 w 235070"/>
              <a:gd name="connsiteY3" fmla="*/ 170372 h 224287"/>
              <a:gd name="connsiteX4" fmla="*/ 235070 w 235070"/>
              <a:gd name="connsiteY4" fmla="*/ 170372 h 224287"/>
              <a:gd name="connsiteX5" fmla="*/ 235070 w 235070"/>
              <a:gd name="connsiteY5" fmla="*/ 224287 h 224287"/>
              <a:gd name="connsiteX6" fmla="*/ 0 w 235070"/>
              <a:gd name="connsiteY6" fmla="*/ 224287 h 224287"/>
              <a:gd name="connsiteX7" fmla="*/ 0 w 235070"/>
              <a:gd name="connsiteY7" fmla="*/ 170372 h 224287"/>
              <a:gd name="connsiteX8" fmla="*/ 40975 w 235070"/>
              <a:gd name="connsiteY8" fmla="*/ 170372 h 224287"/>
              <a:gd name="connsiteX9" fmla="*/ 40975 w 235070"/>
              <a:gd name="connsiteY9" fmla="*/ 129397 h 224287"/>
              <a:gd name="connsiteX10" fmla="*/ 81951 w 235070"/>
              <a:gd name="connsiteY10" fmla="*/ 129397 h 224287"/>
              <a:gd name="connsiteX11" fmla="*/ 45289 w 235070"/>
              <a:gd name="connsiteY11" fmla="*/ 36663 h 224287"/>
              <a:gd name="connsiteX12" fmla="*/ 99204 w 235070"/>
              <a:gd name="connsiteY12" fmla="*/ 0 h 2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070" h="224287">
                <a:moveTo>
                  <a:pt x="99204" y="0"/>
                </a:moveTo>
                <a:lnTo>
                  <a:pt x="142336" y="129397"/>
                </a:lnTo>
                <a:lnTo>
                  <a:pt x="194094" y="129397"/>
                </a:lnTo>
                <a:lnTo>
                  <a:pt x="194094" y="170372"/>
                </a:lnTo>
                <a:lnTo>
                  <a:pt x="235070" y="170372"/>
                </a:lnTo>
                <a:lnTo>
                  <a:pt x="235070" y="224287"/>
                </a:lnTo>
                <a:lnTo>
                  <a:pt x="0" y="224287"/>
                </a:lnTo>
                <a:lnTo>
                  <a:pt x="0" y="170372"/>
                </a:lnTo>
                <a:lnTo>
                  <a:pt x="40975" y="170372"/>
                </a:lnTo>
                <a:lnTo>
                  <a:pt x="40975" y="129397"/>
                </a:lnTo>
                <a:lnTo>
                  <a:pt x="81951" y="129397"/>
                </a:lnTo>
                <a:lnTo>
                  <a:pt x="45289" y="36663"/>
                </a:lnTo>
                <a:lnTo>
                  <a:pt x="99204" y="0"/>
                </a:lnTo>
                <a:close/>
              </a:path>
            </a:pathLst>
          </a:custGeom>
          <a:gradFill flip="none" rotWithShape="1">
            <a:gsLst>
              <a:gs pos="0">
                <a:srgbClr val="333D56"/>
              </a:gs>
              <a:gs pos="50000">
                <a:srgbClr val="465476"/>
              </a:gs>
              <a:gs pos="100000">
                <a:srgbClr val="333D56"/>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p:nvPr/>
        </p:nvSpPr>
        <p:spPr>
          <a:xfrm flipH="1">
            <a:off x="7324922" y="4897899"/>
            <a:ext cx="235070" cy="224287"/>
          </a:xfrm>
          <a:custGeom>
            <a:avLst/>
            <a:gdLst>
              <a:gd name="connsiteX0" fmla="*/ 109987 w 235070"/>
              <a:gd name="connsiteY0" fmla="*/ 0 h 222130"/>
              <a:gd name="connsiteX1" fmla="*/ 142336 w 235070"/>
              <a:gd name="connsiteY1" fmla="*/ 127240 h 222130"/>
              <a:gd name="connsiteX2" fmla="*/ 194094 w 235070"/>
              <a:gd name="connsiteY2" fmla="*/ 127240 h 222130"/>
              <a:gd name="connsiteX3" fmla="*/ 194094 w 235070"/>
              <a:gd name="connsiteY3" fmla="*/ 168215 h 222130"/>
              <a:gd name="connsiteX4" fmla="*/ 235070 w 235070"/>
              <a:gd name="connsiteY4" fmla="*/ 168215 h 222130"/>
              <a:gd name="connsiteX5" fmla="*/ 235070 w 235070"/>
              <a:gd name="connsiteY5" fmla="*/ 222130 h 222130"/>
              <a:gd name="connsiteX6" fmla="*/ 0 w 235070"/>
              <a:gd name="connsiteY6" fmla="*/ 222130 h 222130"/>
              <a:gd name="connsiteX7" fmla="*/ 0 w 235070"/>
              <a:gd name="connsiteY7" fmla="*/ 168215 h 222130"/>
              <a:gd name="connsiteX8" fmla="*/ 40975 w 235070"/>
              <a:gd name="connsiteY8" fmla="*/ 168215 h 222130"/>
              <a:gd name="connsiteX9" fmla="*/ 40975 w 235070"/>
              <a:gd name="connsiteY9" fmla="*/ 127240 h 222130"/>
              <a:gd name="connsiteX10" fmla="*/ 81951 w 235070"/>
              <a:gd name="connsiteY10" fmla="*/ 127240 h 222130"/>
              <a:gd name="connsiteX11" fmla="*/ 45289 w 235070"/>
              <a:gd name="connsiteY11" fmla="*/ 34506 h 222130"/>
              <a:gd name="connsiteX12" fmla="*/ 109987 w 235070"/>
              <a:gd name="connsiteY12" fmla="*/ 0 h 222130"/>
              <a:gd name="connsiteX0" fmla="*/ 99204 w 235070"/>
              <a:gd name="connsiteY0" fmla="*/ 0 h 224287"/>
              <a:gd name="connsiteX1" fmla="*/ 142336 w 235070"/>
              <a:gd name="connsiteY1" fmla="*/ 129397 h 224287"/>
              <a:gd name="connsiteX2" fmla="*/ 194094 w 235070"/>
              <a:gd name="connsiteY2" fmla="*/ 129397 h 224287"/>
              <a:gd name="connsiteX3" fmla="*/ 194094 w 235070"/>
              <a:gd name="connsiteY3" fmla="*/ 170372 h 224287"/>
              <a:gd name="connsiteX4" fmla="*/ 235070 w 235070"/>
              <a:gd name="connsiteY4" fmla="*/ 170372 h 224287"/>
              <a:gd name="connsiteX5" fmla="*/ 235070 w 235070"/>
              <a:gd name="connsiteY5" fmla="*/ 224287 h 224287"/>
              <a:gd name="connsiteX6" fmla="*/ 0 w 235070"/>
              <a:gd name="connsiteY6" fmla="*/ 224287 h 224287"/>
              <a:gd name="connsiteX7" fmla="*/ 0 w 235070"/>
              <a:gd name="connsiteY7" fmla="*/ 170372 h 224287"/>
              <a:gd name="connsiteX8" fmla="*/ 40975 w 235070"/>
              <a:gd name="connsiteY8" fmla="*/ 170372 h 224287"/>
              <a:gd name="connsiteX9" fmla="*/ 40975 w 235070"/>
              <a:gd name="connsiteY9" fmla="*/ 129397 h 224287"/>
              <a:gd name="connsiteX10" fmla="*/ 81951 w 235070"/>
              <a:gd name="connsiteY10" fmla="*/ 129397 h 224287"/>
              <a:gd name="connsiteX11" fmla="*/ 45289 w 235070"/>
              <a:gd name="connsiteY11" fmla="*/ 36663 h 224287"/>
              <a:gd name="connsiteX12" fmla="*/ 99204 w 235070"/>
              <a:gd name="connsiteY12" fmla="*/ 0 h 2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070" h="224287">
                <a:moveTo>
                  <a:pt x="99204" y="0"/>
                </a:moveTo>
                <a:lnTo>
                  <a:pt x="142336" y="129397"/>
                </a:lnTo>
                <a:lnTo>
                  <a:pt x="194094" y="129397"/>
                </a:lnTo>
                <a:lnTo>
                  <a:pt x="194094" y="170372"/>
                </a:lnTo>
                <a:lnTo>
                  <a:pt x="235070" y="170372"/>
                </a:lnTo>
                <a:lnTo>
                  <a:pt x="235070" y="224287"/>
                </a:lnTo>
                <a:lnTo>
                  <a:pt x="0" y="224287"/>
                </a:lnTo>
                <a:lnTo>
                  <a:pt x="0" y="170372"/>
                </a:lnTo>
                <a:lnTo>
                  <a:pt x="40975" y="170372"/>
                </a:lnTo>
                <a:lnTo>
                  <a:pt x="40975" y="129397"/>
                </a:lnTo>
                <a:lnTo>
                  <a:pt x="81951" y="129397"/>
                </a:lnTo>
                <a:lnTo>
                  <a:pt x="45289" y="36663"/>
                </a:lnTo>
                <a:lnTo>
                  <a:pt x="99204" y="0"/>
                </a:lnTo>
                <a:close/>
              </a:path>
            </a:pathLst>
          </a:cu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3092" name="Group 3091"/>
          <p:cNvGrpSpPr/>
          <p:nvPr/>
        </p:nvGrpSpPr>
        <p:grpSpPr>
          <a:xfrm>
            <a:off x="7407678" y="3924654"/>
            <a:ext cx="1657409" cy="1060371"/>
            <a:chOff x="4374024" y="4410465"/>
            <a:chExt cx="1657409" cy="1060371"/>
          </a:xfrm>
        </p:grpSpPr>
        <p:grpSp>
          <p:nvGrpSpPr>
            <p:cNvPr id="88" name="Group 87"/>
            <p:cNvGrpSpPr/>
            <p:nvPr/>
          </p:nvGrpSpPr>
          <p:grpSpPr>
            <a:xfrm>
              <a:off x="4374024" y="4410465"/>
              <a:ext cx="1657409" cy="1060371"/>
              <a:chOff x="7407275" y="5639454"/>
              <a:chExt cx="1657409" cy="1060371"/>
            </a:xfrm>
          </p:grpSpPr>
          <p:sp>
            <p:nvSpPr>
              <p:cNvPr id="89" name="Rectangle 29"/>
              <p:cNvSpPr>
                <a:spLocks noChangeArrowheads="1"/>
              </p:cNvSpPr>
              <p:nvPr/>
            </p:nvSpPr>
            <p:spPr bwMode="auto">
              <a:xfrm>
                <a:off x="8235381" y="5639454"/>
                <a:ext cx="19050" cy="206375"/>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0" name="Rectangle 28"/>
              <p:cNvSpPr>
                <a:spLocks noChangeArrowheads="1"/>
              </p:cNvSpPr>
              <p:nvPr/>
            </p:nvSpPr>
            <p:spPr bwMode="auto">
              <a:xfrm>
                <a:off x="8220524" y="5841878"/>
                <a:ext cx="49213" cy="71438"/>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6"/>
              <p:cNvSpPr>
                <a:spLocks/>
              </p:cNvSpPr>
              <p:nvPr/>
            </p:nvSpPr>
            <p:spPr bwMode="auto">
              <a:xfrm>
                <a:off x="7407285" y="6011861"/>
                <a:ext cx="1657399" cy="687964"/>
              </a:xfrm>
              <a:custGeom>
                <a:avLst/>
                <a:gdLst>
                  <a:gd name="T0" fmla="*/ 1061 w 2288"/>
                  <a:gd name="T1" fmla="*/ 8 h 1065"/>
                  <a:gd name="T2" fmla="*/ 972 w 2288"/>
                  <a:gd name="T3" fmla="*/ 18 h 1065"/>
                  <a:gd name="T4" fmla="*/ 892 w 2288"/>
                  <a:gd name="T5" fmla="*/ 33 h 1065"/>
                  <a:gd name="T6" fmla="*/ 817 w 2288"/>
                  <a:gd name="T7" fmla="*/ 53 h 1065"/>
                  <a:gd name="T8" fmla="*/ 747 w 2288"/>
                  <a:gd name="T9" fmla="*/ 77 h 1065"/>
                  <a:gd name="T10" fmla="*/ 677 w 2288"/>
                  <a:gd name="T11" fmla="*/ 107 h 1065"/>
                  <a:gd name="T12" fmla="*/ 608 w 2288"/>
                  <a:gd name="T13" fmla="*/ 143 h 1065"/>
                  <a:gd name="T14" fmla="*/ 538 w 2288"/>
                  <a:gd name="T15" fmla="*/ 185 h 1065"/>
                  <a:gd name="T16" fmla="*/ 265 w 2288"/>
                  <a:gd name="T17" fmla="*/ 218 h 1065"/>
                  <a:gd name="T18" fmla="*/ 265 w 2288"/>
                  <a:gd name="T19" fmla="*/ 420 h 1065"/>
                  <a:gd name="T20" fmla="*/ 100 w 2288"/>
                  <a:gd name="T21" fmla="*/ 690 h 1065"/>
                  <a:gd name="T22" fmla="*/ 182 w 2288"/>
                  <a:gd name="T23" fmla="*/ 774 h 1065"/>
                  <a:gd name="T24" fmla="*/ 51 w 2288"/>
                  <a:gd name="T25" fmla="*/ 920 h 1065"/>
                  <a:gd name="T26" fmla="*/ 0 w 2288"/>
                  <a:gd name="T27" fmla="*/ 997 h 1065"/>
                  <a:gd name="T28" fmla="*/ 308 w 2288"/>
                  <a:gd name="T29" fmla="*/ 1054 h 1065"/>
                  <a:gd name="T30" fmla="*/ 264 w 2288"/>
                  <a:gd name="T31" fmla="*/ 995 h 1065"/>
                  <a:gd name="T32" fmla="*/ 213 w 2288"/>
                  <a:gd name="T33" fmla="*/ 929 h 1065"/>
                  <a:gd name="T34" fmla="*/ 295 w 2288"/>
                  <a:gd name="T35" fmla="*/ 864 h 1065"/>
                  <a:gd name="T36" fmla="*/ 528 w 2288"/>
                  <a:gd name="T37" fmla="*/ 769 h 1065"/>
                  <a:gd name="T38" fmla="*/ 834 w 2288"/>
                  <a:gd name="T39" fmla="*/ 820 h 1065"/>
                  <a:gd name="T40" fmla="*/ 1085 w 2288"/>
                  <a:gd name="T41" fmla="*/ 776 h 1065"/>
                  <a:gd name="T42" fmla="*/ 1122 w 2288"/>
                  <a:gd name="T43" fmla="*/ 814 h 1065"/>
                  <a:gd name="T44" fmla="*/ 1067 w 2288"/>
                  <a:gd name="T45" fmla="*/ 907 h 1065"/>
                  <a:gd name="T46" fmla="*/ 1029 w 2288"/>
                  <a:gd name="T47" fmla="*/ 965 h 1065"/>
                  <a:gd name="T48" fmla="*/ 1266 w 2288"/>
                  <a:gd name="T49" fmla="*/ 1010 h 1065"/>
                  <a:gd name="T50" fmla="*/ 1234 w 2288"/>
                  <a:gd name="T51" fmla="*/ 965 h 1065"/>
                  <a:gd name="T52" fmla="*/ 1184 w 2288"/>
                  <a:gd name="T53" fmla="*/ 907 h 1065"/>
                  <a:gd name="T54" fmla="*/ 1222 w 2288"/>
                  <a:gd name="T55" fmla="*/ 813 h 1065"/>
                  <a:gd name="T56" fmla="*/ 1442 w 2288"/>
                  <a:gd name="T57" fmla="*/ 769 h 1065"/>
                  <a:gd name="T58" fmla="*/ 1755 w 2288"/>
                  <a:gd name="T59" fmla="*/ 826 h 1065"/>
                  <a:gd name="T60" fmla="*/ 1931 w 2288"/>
                  <a:gd name="T61" fmla="*/ 783 h 1065"/>
                  <a:gd name="T62" fmla="*/ 2055 w 2288"/>
                  <a:gd name="T63" fmla="*/ 828 h 1065"/>
                  <a:gd name="T64" fmla="*/ 2037 w 2288"/>
                  <a:gd name="T65" fmla="*/ 940 h 1065"/>
                  <a:gd name="T66" fmla="*/ 1982 w 2288"/>
                  <a:gd name="T67" fmla="*/ 990 h 1065"/>
                  <a:gd name="T68" fmla="*/ 2288 w 2288"/>
                  <a:gd name="T69" fmla="*/ 1065 h 1065"/>
                  <a:gd name="T70" fmla="*/ 2233 w 2288"/>
                  <a:gd name="T71" fmla="*/ 993 h 1065"/>
                  <a:gd name="T72" fmla="*/ 2165 w 2288"/>
                  <a:gd name="T73" fmla="*/ 940 h 1065"/>
                  <a:gd name="T74" fmla="*/ 2188 w 2288"/>
                  <a:gd name="T75" fmla="*/ 738 h 1065"/>
                  <a:gd name="T76" fmla="*/ 2062 w 2288"/>
                  <a:gd name="T77" fmla="*/ 215 h 1065"/>
                  <a:gd name="T78" fmla="*/ 1794 w 2288"/>
                  <a:gd name="T79" fmla="*/ 188 h 1065"/>
                  <a:gd name="T80" fmla="*/ 1714 w 2288"/>
                  <a:gd name="T81" fmla="*/ 138 h 1065"/>
                  <a:gd name="T82" fmla="*/ 1635 w 2288"/>
                  <a:gd name="T83" fmla="*/ 95 h 1065"/>
                  <a:gd name="T84" fmla="*/ 1552 w 2288"/>
                  <a:gd name="T85" fmla="*/ 60 h 1065"/>
                  <a:gd name="T86" fmla="*/ 1464 w 2288"/>
                  <a:gd name="T87" fmla="*/ 32 h 1065"/>
                  <a:gd name="T88" fmla="*/ 1372 w 2288"/>
                  <a:gd name="T89" fmla="*/ 13 h 1065"/>
                  <a:gd name="T90" fmla="*/ 1273 w 2288"/>
                  <a:gd name="T91" fmla="*/ 1 h 1065"/>
                  <a:gd name="T92" fmla="*/ 1166 w 2288"/>
                  <a:gd name="T93" fmla="*/ 0 h 1065"/>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346 w 10000"/>
                  <a:gd name="connsiteY29" fmla="*/ 9352 h 10000"/>
                  <a:gd name="connsiteX30" fmla="*/ 1154 w 10000"/>
                  <a:gd name="connsiteY30" fmla="*/ 9343 h 10000"/>
                  <a:gd name="connsiteX31" fmla="*/ 1154 w 10000"/>
                  <a:gd name="connsiteY31" fmla="*/ 8723 h 10000"/>
                  <a:gd name="connsiteX32" fmla="*/ 931 w 10000"/>
                  <a:gd name="connsiteY32" fmla="*/ 8723 h 10000"/>
                  <a:gd name="connsiteX33" fmla="*/ 1040 w 10000"/>
                  <a:gd name="connsiteY33" fmla="*/ 7634 h 10000"/>
                  <a:gd name="connsiteX34" fmla="*/ 1289 w 10000"/>
                  <a:gd name="connsiteY34" fmla="*/ 8113 h 10000"/>
                  <a:gd name="connsiteX35" fmla="*/ 1582 w 10000"/>
                  <a:gd name="connsiteY35" fmla="*/ 7211 h 10000"/>
                  <a:gd name="connsiteX36" fmla="*/ 2308 w 10000"/>
                  <a:gd name="connsiteY36" fmla="*/ 7221 h 10000"/>
                  <a:gd name="connsiteX37" fmla="*/ 2308 w 10000"/>
                  <a:gd name="connsiteY37" fmla="*/ 7700 h 10000"/>
                  <a:gd name="connsiteX38" fmla="*/ 3645 w 10000"/>
                  <a:gd name="connsiteY38" fmla="*/ 7700 h 10000"/>
                  <a:gd name="connsiteX39" fmla="*/ 3702 w 10000"/>
                  <a:gd name="connsiteY39" fmla="*/ 7286 h 10000"/>
                  <a:gd name="connsiteX40" fmla="*/ 4742 w 10000"/>
                  <a:gd name="connsiteY40" fmla="*/ 7286 h 10000"/>
                  <a:gd name="connsiteX41" fmla="*/ 4742 w 10000"/>
                  <a:gd name="connsiteY41" fmla="*/ 7643 h 10000"/>
                  <a:gd name="connsiteX42" fmla="*/ 4904 w 10000"/>
                  <a:gd name="connsiteY42" fmla="*/ 7643 h 10000"/>
                  <a:gd name="connsiteX43" fmla="*/ 4904 w 10000"/>
                  <a:gd name="connsiteY43" fmla="*/ 8507 h 10000"/>
                  <a:gd name="connsiteX44" fmla="*/ 4663 w 10000"/>
                  <a:gd name="connsiteY44" fmla="*/ 8516 h 10000"/>
                  <a:gd name="connsiteX45" fmla="*/ 4663 w 10000"/>
                  <a:gd name="connsiteY45" fmla="*/ 9061 h 10000"/>
                  <a:gd name="connsiteX46" fmla="*/ 4497 w 10000"/>
                  <a:gd name="connsiteY46" fmla="*/ 9061 h 10000"/>
                  <a:gd name="connsiteX47" fmla="*/ 4497 w 10000"/>
                  <a:gd name="connsiteY47" fmla="*/ 9484 h 10000"/>
                  <a:gd name="connsiteX48" fmla="*/ 5533 w 10000"/>
                  <a:gd name="connsiteY48" fmla="*/ 9484 h 10000"/>
                  <a:gd name="connsiteX49" fmla="*/ 5533 w 10000"/>
                  <a:gd name="connsiteY49" fmla="*/ 9061 h 10000"/>
                  <a:gd name="connsiteX50" fmla="*/ 5393 w 10000"/>
                  <a:gd name="connsiteY50" fmla="*/ 9061 h 10000"/>
                  <a:gd name="connsiteX51" fmla="*/ 5393 w 10000"/>
                  <a:gd name="connsiteY51" fmla="*/ 8516 h 10000"/>
                  <a:gd name="connsiteX52" fmla="*/ 5175 w 10000"/>
                  <a:gd name="connsiteY52" fmla="*/ 8516 h 10000"/>
                  <a:gd name="connsiteX53" fmla="*/ 5175 w 10000"/>
                  <a:gd name="connsiteY53" fmla="*/ 7634 h 10000"/>
                  <a:gd name="connsiteX54" fmla="*/ 5341 w 10000"/>
                  <a:gd name="connsiteY54" fmla="*/ 7634 h 10000"/>
                  <a:gd name="connsiteX55" fmla="*/ 5341 w 10000"/>
                  <a:gd name="connsiteY55" fmla="*/ 7221 h 10000"/>
                  <a:gd name="connsiteX56" fmla="*/ 6302 w 10000"/>
                  <a:gd name="connsiteY56" fmla="*/ 7221 h 10000"/>
                  <a:gd name="connsiteX57" fmla="*/ 6302 w 10000"/>
                  <a:gd name="connsiteY57" fmla="*/ 7756 h 10000"/>
                  <a:gd name="connsiteX58" fmla="*/ 7670 w 10000"/>
                  <a:gd name="connsiteY58" fmla="*/ 7756 h 10000"/>
                  <a:gd name="connsiteX59" fmla="*/ 7675 w 10000"/>
                  <a:gd name="connsiteY59" fmla="*/ 7343 h 10000"/>
                  <a:gd name="connsiteX60" fmla="*/ 8440 w 10000"/>
                  <a:gd name="connsiteY60" fmla="*/ 7352 h 10000"/>
                  <a:gd name="connsiteX61" fmla="*/ 8711 w 10000"/>
                  <a:gd name="connsiteY61" fmla="*/ 8131 h 10000"/>
                  <a:gd name="connsiteX62" fmla="*/ 8982 w 10000"/>
                  <a:gd name="connsiteY62" fmla="*/ 7775 h 10000"/>
                  <a:gd name="connsiteX63" fmla="*/ 9126 w 10000"/>
                  <a:gd name="connsiteY63" fmla="*/ 8826 h 10000"/>
                  <a:gd name="connsiteX64" fmla="*/ 8903 w 10000"/>
                  <a:gd name="connsiteY64" fmla="*/ 8826 h 10000"/>
                  <a:gd name="connsiteX65" fmla="*/ 8903 w 10000"/>
                  <a:gd name="connsiteY65" fmla="*/ 9296 h 10000"/>
                  <a:gd name="connsiteX66" fmla="*/ 8663 w 10000"/>
                  <a:gd name="connsiteY66" fmla="*/ 9296 h 10000"/>
                  <a:gd name="connsiteX67" fmla="*/ 8663 w 10000"/>
                  <a:gd name="connsiteY67" fmla="*/ 10000 h 10000"/>
                  <a:gd name="connsiteX68" fmla="*/ 10000 w 10000"/>
                  <a:gd name="connsiteY68" fmla="*/ 10000 h 10000"/>
                  <a:gd name="connsiteX69" fmla="*/ 10000 w 10000"/>
                  <a:gd name="connsiteY69" fmla="*/ 9324 h 10000"/>
                  <a:gd name="connsiteX70" fmla="*/ 9760 w 10000"/>
                  <a:gd name="connsiteY70" fmla="*/ 9324 h 10000"/>
                  <a:gd name="connsiteX71" fmla="*/ 9760 w 10000"/>
                  <a:gd name="connsiteY71" fmla="*/ 8826 h 10000"/>
                  <a:gd name="connsiteX72" fmla="*/ 9462 w 10000"/>
                  <a:gd name="connsiteY72" fmla="*/ 8826 h 10000"/>
                  <a:gd name="connsiteX73" fmla="*/ 9292 w 10000"/>
                  <a:gd name="connsiteY73" fmla="*/ 7315 h 10000"/>
                  <a:gd name="connsiteX74" fmla="*/ 9563 w 10000"/>
                  <a:gd name="connsiteY74" fmla="*/ 6930 h 10000"/>
                  <a:gd name="connsiteX75" fmla="*/ 9043 w 10000"/>
                  <a:gd name="connsiteY75" fmla="*/ 4854 h 10000"/>
                  <a:gd name="connsiteX76" fmla="*/ 9012 w 10000"/>
                  <a:gd name="connsiteY76" fmla="*/ 2019 h 10000"/>
                  <a:gd name="connsiteX77" fmla="*/ 8011 w 10000"/>
                  <a:gd name="connsiteY77" fmla="*/ 2019 h 10000"/>
                  <a:gd name="connsiteX78" fmla="*/ 7841 w 10000"/>
                  <a:gd name="connsiteY78" fmla="*/ 1765 h 10000"/>
                  <a:gd name="connsiteX79" fmla="*/ 7670 w 10000"/>
                  <a:gd name="connsiteY79" fmla="*/ 1521 h 10000"/>
                  <a:gd name="connsiteX80" fmla="*/ 7491 w 10000"/>
                  <a:gd name="connsiteY80" fmla="*/ 1296 h 10000"/>
                  <a:gd name="connsiteX81" fmla="*/ 7321 w 10000"/>
                  <a:gd name="connsiteY81" fmla="*/ 1089 h 10000"/>
                  <a:gd name="connsiteX82" fmla="*/ 7146 w 10000"/>
                  <a:gd name="connsiteY82" fmla="*/ 892 h 10000"/>
                  <a:gd name="connsiteX83" fmla="*/ 6962 w 10000"/>
                  <a:gd name="connsiteY83" fmla="*/ 723 h 10000"/>
                  <a:gd name="connsiteX84" fmla="*/ 6783 w 10000"/>
                  <a:gd name="connsiteY84" fmla="*/ 563 h 10000"/>
                  <a:gd name="connsiteX85" fmla="*/ 6595 w 10000"/>
                  <a:gd name="connsiteY85" fmla="*/ 423 h 10000"/>
                  <a:gd name="connsiteX86" fmla="*/ 6399 w 10000"/>
                  <a:gd name="connsiteY86" fmla="*/ 300 h 10000"/>
                  <a:gd name="connsiteX87" fmla="*/ 6202 w 10000"/>
                  <a:gd name="connsiteY87" fmla="*/ 197 h 10000"/>
                  <a:gd name="connsiteX88" fmla="*/ 5997 w 10000"/>
                  <a:gd name="connsiteY88" fmla="*/ 122 h 10000"/>
                  <a:gd name="connsiteX89" fmla="*/ 5787 w 10000"/>
                  <a:gd name="connsiteY89" fmla="*/ 56 h 10000"/>
                  <a:gd name="connsiteX90" fmla="*/ 5564 w 10000"/>
                  <a:gd name="connsiteY90" fmla="*/ 9 h 10000"/>
                  <a:gd name="connsiteX91" fmla="*/ 5332 w 10000"/>
                  <a:gd name="connsiteY91" fmla="*/ 0 h 10000"/>
                  <a:gd name="connsiteX92" fmla="*/ 5096 w 10000"/>
                  <a:gd name="connsiteY92" fmla="*/ 0 h 10000"/>
                  <a:gd name="connsiteX93" fmla="*/ 4843 w 10000"/>
                  <a:gd name="connsiteY93"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154 w 10000"/>
                  <a:gd name="connsiteY29" fmla="*/ 9343 h 10000"/>
                  <a:gd name="connsiteX30" fmla="*/ 1154 w 10000"/>
                  <a:gd name="connsiteY30" fmla="*/ 8723 h 10000"/>
                  <a:gd name="connsiteX31" fmla="*/ 931 w 10000"/>
                  <a:gd name="connsiteY31" fmla="*/ 8723 h 10000"/>
                  <a:gd name="connsiteX32" fmla="*/ 1040 w 10000"/>
                  <a:gd name="connsiteY32" fmla="*/ 7634 h 10000"/>
                  <a:gd name="connsiteX33" fmla="*/ 1289 w 10000"/>
                  <a:gd name="connsiteY33" fmla="*/ 8113 h 10000"/>
                  <a:gd name="connsiteX34" fmla="*/ 1582 w 10000"/>
                  <a:gd name="connsiteY34" fmla="*/ 7211 h 10000"/>
                  <a:gd name="connsiteX35" fmla="*/ 2308 w 10000"/>
                  <a:gd name="connsiteY35" fmla="*/ 7221 h 10000"/>
                  <a:gd name="connsiteX36" fmla="*/ 2308 w 10000"/>
                  <a:gd name="connsiteY36" fmla="*/ 7700 h 10000"/>
                  <a:gd name="connsiteX37" fmla="*/ 3645 w 10000"/>
                  <a:gd name="connsiteY37" fmla="*/ 7700 h 10000"/>
                  <a:gd name="connsiteX38" fmla="*/ 3702 w 10000"/>
                  <a:gd name="connsiteY38" fmla="*/ 7286 h 10000"/>
                  <a:gd name="connsiteX39" fmla="*/ 4742 w 10000"/>
                  <a:gd name="connsiteY39" fmla="*/ 7286 h 10000"/>
                  <a:gd name="connsiteX40" fmla="*/ 4742 w 10000"/>
                  <a:gd name="connsiteY40" fmla="*/ 7643 h 10000"/>
                  <a:gd name="connsiteX41" fmla="*/ 4904 w 10000"/>
                  <a:gd name="connsiteY41" fmla="*/ 7643 h 10000"/>
                  <a:gd name="connsiteX42" fmla="*/ 4904 w 10000"/>
                  <a:gd name="connsiteY42" fmla="*/ 8507 h 10000"/>
                  <a:gd name="connsiteX43" fmla="*/ 4663 w 10000"/>
                  <a:gd name="connsiteY43" fmla="*/ 8516 h 10000"/>
                  <a:gd name="connsiteX44" fmla="*/ 4663 w 10000"/>
                  <a:gd name="connsiteY44" fmla="*/ 9061 h 10000"/>
                  <a:gd name="connsiteX45" fmla="*/ 4497 w 10000"/>
                  <a:gd name="connsiteY45" fmla="*/ 9061 h 10000"/>
                  <a:gd name="connsiteX46" fmla="*/ 4497 w 10000"/>
                  <a:gd name="connsiteY46" fmla="*/ 9484 h 10000"/>
                  <a:gd name="connsiteX47" fmla="*/ 5533 w 10000"/>
                  <a:gd name="connsiteY47" fmla="*/ 9484 h 10000"/>
                  <a:gd name="connsiteX48" fmla="*/ 5533 w 10000"/>
                  <a:gd name="connsiteY48" fmla="*/ 9061 h 10000"/>
                  <a:gd name="connsiteX49" fmla="*/ 5393 w 10000"/>
                  <a:gd name="connsiteY49" fmla="*/ 9061 h 10000"/>
                  <a:gd name="connsiteX50" fmla="*/ 5393 w 10000"/>
                  <a:gd name="connsiteY50" fmla="*/ 8516 h 10000"/>
                  <a:gd name="connsiteX51" fmla="*/ 5175 w 10000"/>
                  <a:gd name="connsiteY51" fmla="*/ 8516 h 10000"/>
                  <a:gd name="connsiteX52" fmla="*/ 5175 w 10000"/>
                  <a:gd name="connsiteY52" fmla="*/ 7634 h 10000"/>
                  <a:gd name="connsiteX53" fmla="*/ 5341 w 10000"/>
                  <a:gd name="connsiteY53" fmla="*/ 7634 h 10000"/>
                  <a:gd name="connsiteX54" fmla="*/ 5341 w 10000"/>
                  <a:gd name="connsiteY54" fmla="*/ 7221 h 10000"/>
                  <a:gd name="connsiteX55" fmla="*/ 6302 w 10000"/>
                  <a:gd name="connsiteY55" fmla="*/ 7221 h 10000"/>
                  <a:gd name="connsiteX56" fmla="*/ 6302 w 10000"/>
                  <a:gd name="connsiteY56" fmla="*/ 7756 h 10000"/>
                  <a:gd name="connsiteX57" fmla="*/ 7670 w 10000"/>
                  <a:gd name="connsiteY57" fmla="*/ 7756 h 10000"/>
                  <a:gd name="connsiteX58" fmla="*/ 7675 w 10000"/>
                  <a:gd name="connsiteY58" fmla="*/ 7343 h 10000"/>
                  <a:gd name="connsiteX59" fmla="*/ 8440 w 10000"/>
                  <a:gd name="connsiteY59" fmla="*/ 7352 h 10000"/>
                  <a:gd name="connsiteX60" fmla="*/ 8711 w 10000"/>
                  <a:gd name="connsiteY60" fmla="*/ 8131 h 10000"/>
                  <a:gd name="connsiteX61" fmla="*/ 8982 w 10000"/>
                  <a:gd name="connsiteY61" fmla="*/ 7775 h 10000"/>
                  <a:gd name="connsiteX62" fmla="*/ 9126 w 10000"/>
                  <a:gd name="connsiteY62" fmla="*/ 8826 h 10000"/>
                  <a:gd name="connsiteX63" fmla="*/ 8903 w 10000"/>
                  <a:gd name="connsiteY63" fmla="*/ 8826 h 10000"/>
                  <a:gd name="connsiteX64" fmla="*/ 8903 w 10000"/>
                  <a:gd name="connsiteY64" fmla="*/ 9296 h 10000"/>
                  <a:gd name="connsiteX65" fmla="*/ 8663 w 10000"/>
                  <a:gd name="connsiteY65" fmla="*/ 9296 h 10000"/>
                  <a:gd name="connsiteX66" fmla="*/ 8663 w 10000"/>
                  <a:gd name="connsiteY66" fmla="*/ 10000 h 10000"/>
                  <a:gd name="connsiteX67" fmla="*/ 10000 w 10000"/>
                  <a:gd name="connsiteY67" fmla="*/ 10000 h 10000"/>
                  <a:gd name="connsiteX68" fmla="*/ 10000 w 10000"/>
                  <a:gd name="connsiteY68" fmla="*/ 9324 h 10000"/>
                  <a:gd name="connsiteX69" fmla="*/ 9760 w 10000"/>
                  <a:gd name="connsiteY69" fmla="*/ 9324 h 10000"/>
                  <a:gd name="connsiteX70" fmla="*/ 9760 w 10000"/>
                  <a:gd name="connsiteY70" fmla="*/ 8826 h 10000"/>
                  <a:gd name="connsiteX71" fmla="*/ 9462 w 10000"/>
                  <a:gd name="connsiteY71" fmla="*/ 8826 h 10000"/>
                  <a:gd name="connsiteX72" fmla="*/ 9292 w 10000"/>
                  <a:gd name="connsiteY72" fmla="*/ 7315 h 10000"/>
                  <a:gd name="connsiteX73" fmla="*/ 9563 w 10000"/>
                  <a:gd name="connsiteY73" fmla="*/ 6930 h 10000"/>
                  <a:gd name="connsiteX74" fmla="*/ 9043 w 10000"/>
                  <a:gd name="connsiteY74" fmla="*/ 4854 h 10000"/>
                  <a:gd name="connsiteX75" fmla="*/ 9012 w 10000"/>
                  <a:gd name="connsiteY75" fmla="*/ 2019 h 10000"/>
                  <a:gd name="connsiteX76" fmla="*/ 8011 w 10000"/>
                  <a:gd name="connsiteY76" fmla="*/ 2019 h 10000"/>
                  <a:gd name="connsiteX77" fmla="*/ 7841 w 10000"/>
                  <a:gd name="connsiteY77" fmla="*/ 1765 h 10000"/>
                  <a:gd name="connsiteX78" fmla="*/ 7670 w 10000"/>
                  <a:gd name="connsiteY78" fmla="*/ 1521 h 10000"/>
                  <a:gd name="connsiteX79" fmla="*/ 7491 w 10000"/>
                  <a:gd name="connsiteY79" fmla="*/ 1296 h 10000"/>
                  <a:gd name="connsiteX80" fmla="*/ 7321 w 10000"/>
                  <a:gd name="connsiteY80" fmla="*/ 1089 h 10000"/>
                  <a:gd name="connsiteX81" fmla="*/ 7146 w 10000"/>
                  <a:gd name="connsiteY81" fmla="*/ 892 h 10000"/>
                  <a:gd name="connsiteX82" fmla="*/ 6962 w 10000"/>
                  <a:gd name="connsiteY82" fmla="*/ 723 h 10000"/>
                  <a:gd name="connsiteX83" fmla="*/ 6783 w 10000"/>
                  <a:gd name="connsiteY83" fmla="*/ 563 h 10000"/>
                  <a:gd name="connsiteX84" fmla="*/ 6595 w 10000"/>
                  <a:gd name="connsiteY84" fmla="*/ 423 h 10000"/>
                  <a:gd name="connsiteX85" fmla="*/ 6399 w 10000"/>
                  <a:gd name="connsiteY85" fmla="*/ 300 h 10000"/>
                  <a:gd name="connsiteX86" fmla="*/ 6202 w 10000"/>
                  <a:gd name="connsiteY86" fmla="*/ 197 h 10000"/>
                  <a:gd name="connsiteX87" fmla="*/ 5997 w 10000"/>
                  <a:gd name="connsiteY87" fmla="*/ 122 h 10000"/>
                  <a:gd name="connsiteX88" fmla="*/ 5787 w 10000"/>
                  <a:gd name="connsiteY88" fmla="*/ 56 h 10000"/>
                  <a:gd name="connsiteX89" fmla="*/ 5564 w 10000"/>
                  <a:gd name="connsiteY89" fmla="*/ 9 h 10000"/>
                  <a:gd name="connsiteX90" fmla="*/ 5332 w 10000"/>
                  <a:gd name="connsiteY90" fmla="*/ 0 h 10000"/>
                  <a:gd name="connsiteX91" fmla="*/ 5096 w 10000"/>
                  <a:gd name="connsiteY91" fmla="*/ 0 h 10000"/>
                  <a:gd name="connsiteX92" fmla="*/ 4843 w 10000"/>
                  <a:gd name="connsiteY92"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154 w 10000"/>
                  <a:gd name="connsiteY29" fmla="*/ 8723 h 10000"/>
                  <a:gd name="connsiteX30" fmla="*/ 931 w 10000"/>
                  <a:gd name="connsiteY30" fmla="*/ 8723 h 10000"/>
                  <a:gd name="connsiteX31" fmla="*/ 1040 w 10000"/>
                  <a:gd name="connsiteY31" fmla="*/ 7634 h 10000"/>
                  <a:gd name="connsiteX32" fmla="*/ 1289 w 10000"/>
                  <a:gd name="connsiteY32" fmla="*/ 8113 h 10000"/>
                  <a:gd name="connsiteX33" fmla="*/ 1582 w 10000"/>
                  <a:gd name="connsiteY33" fmla="*/ 7211 h 10000"/>
                  <a:gd name="connsiteX34" fmla="*/ 2308 w 10000"/>
                  <a:gd name="connsiteY34" fmla="*/ 7221 h 10000"/>
                  <a:gd name="connsiteX35" fmla="*/ 2308 w 10000"/>
                  <a:gd name="connsiteY35" fmla="*/ 7700 h 10000"/>
                  <a:gd name="connsiteX36" fmla="*/ 3645 w 10000"/>
                  <a:gd name="connsiteY36" fmla="*/ 7700 h 10000"/>
                  <a:gd name="connsiteX37" fmla="*/ 3702 w 10000"/>
                  <a:gd name="connsiteY37" fmla="*/ 7286 h 10000"/>
                  <a:gd name="connsiteX38" fmla="*/ 4742 w 10000"/>
                  <a:gd name="connsiteY38" fmla="*/ 7286 h 10000"/>
                  <a:gd name="connsiteX39" fmla="*/ 4742 w 10000"/>
                  <a:gd name="connsiteY39" fmla="*/ 7643 h 10000"/>
                  <a:gd name="connsiteX40" fmla="*/ 4904 w 10000"/>
                  <a:gd name="connsiteY40" fmla="*/ 7643 h 10000"/>
                  <a:gd name="connsiteX41" fmla="*/ 4904 w 10000"/>
                  <a:gd name="connsiteY41" fmla="*/ 8507 h 10000"/>
                  <a:gd name="connsiteX42" fmla="*/ 4663 w 10000"/>
                  <a:gd name="connsiteY42" fmla="*/ 8516 h 10000"/>
                  <a:gd name="connsiteX43" fmla="*/ 4663 w 10000"/>
                  <a:gd name="connsiteY43" fmla="*/ 9061 h 10000"/>
                  <a:gd name="connsiteX44" fmla="*/ 4497 w 10000"/>
                  <a:gd name="connsiteY44" fmla="*/ 9061 h 10000"/>
                  <a:gd name="connsiteX45" fmla="*/ 4497 w 10000"/>
                  <a:gd name="connsiteY45" fmla="*/ 9484 h 10000"/>
                  <a:gd name="connsiteX46" fmla="*/ 5533 w 10000"/>
                  <a:gd name="connsiteY46" fmla="*/ 9484 h 10000"/>
                  <a:gd name="connsiteX47" fmla="*/ 5533 w 10000"/>
                  <a:gd name="connsiteY47" fmla="*/ 9061 h 10000"/>
                  <a:gd name="connsiteX48" fmla="*/ 5393 w 10000"/>
                  <a:gd name="connsiteY48" fmla="*/ 9061 h 10000"/>
                  <a:gd name="connsiteX49" fmla="*/ 5393 w 10000"/>
                  <a:gd name="connsiteY49" fmla="*/ 8516 h 10000"/>
                  <a:gd name="connsiteX50" fmla="*/ 5175 w 10000"/>
                  <a:gd name="connsiteY50" fmla="*/ 8516 h 10000"/>
                  <a:gd name="connsiteX51" fmla="*/ 5175 w 10000"/>
                  <a:gd name="connsiteY51" fmla="*/ 7634 h 10000"/>
                  <a:gd name="connsiteX52" fmla="*/ 5341 w 10000"/>
                  <a:gd name="connsiteY52" fmla="*/ 7634 h 10000"/>
                  <a:gd name="connsiteX53" fmla="*/ 5341 w 10000"/>
                  <a:gd name="connsiteY53" fmla="*/ 7221 h 10000"/>
                  <a:gd name="connsiteX54" fmla="*/ 6302 w 10000"/>
                  <a:gd name="connsiteY54" fmla="*/ 7221 h 10000"/>
                  <a:gd name="connsiteX55" fmla="*/ 6302 w 10000"/>
                  <a:gd name="connsiteY55" fmla="*/ 7756 h 10000"/>
                  <a:gd name="connsiteX56" fmla="*/ 7670 w 10000"/>
                  <a:gd name="connsiteY56" fmla="*/ 7756 h 10000"/>
                  <a:gd name="connsiteX57" fmla="*/ 7675 w 10000"/>
                  <a:gd name="connsiteY57" fmla="*/ 7343 h 10000"/>
                  <a:gd name="connsiteX58" fmla="*/ 8440 w 10000"/>
                  <a:gd name="connsiteY58" fmla="*/ 7352 h 10000"/>
                  <a:gd name="connsiteX59" fmla="*/ 8711 w 10000"/>
                  <a:gd name="connsiteY59" fmla="*/ 8131 h 10000"/>
                  <a:gd name="connsiteX60" fmla="*/ 8982 w 10000"/>
                  <a:gd name="connsiteY60" fmla="*/ 7775 h 10000"/>
                  <a:gd name="connsiteX61" fmla="*/ 9126 w 10000"/>
                  <a:gd name="connsiteY61" fmla="*/ 8826 h 10000"/>
                  <a:gd name="connsiteX62" fmla="*/ 8903 w 10000"/>
                  <a:gd name="connsiteY62" fmla="*/ 8826 h 10000"/>
                  <a:gd name="connsiteX63" fmla="*/ 8903 w 10000"/>
                  <a:gd name="connsiteY63" fmla="*/ 9296 h 10000"/>
                  <a:gd name="connsiteX64" fmla="*/ 8663 w 10000"/>
                  <a:gd name="connsiteY64" fmla="*/ 9296 h 10000"/>
                  <a:gd name="connsiteX65" fmla="*/ 8663 w 10000"/>
                  <a:gd name="connsiteY65" fmla="*/ 10000 h 10000"/>
                  <a:gd name="connsiteX66" fmla="*/ 10000 w 10000"/>
                  <a:gd name="connsiteY66" fmla="*/ 10000 h 10000"/>
                  <a:gd name="connsiteX67" fmla="*/ 10000 w 10000"/>
                  <a:gd name="connsiteY67" fmla="*/ 9324 h 10000"/>
                  <a:gd name="connsiteX68" fmla="*/ 9760 w 10000"/>
                  <a:gd name="connsiteY68" fmla="*/ 9324 h 10000"/>
                  <a:gd name="connsiteX69" fmla="*/ 9760 w 10000"/>
                  <a:gd name="connsiteY69" fmla="*/ 8826 h 10000"/>
                  <a:gd name="connsiteX70" fmla="*/ 9462 w 10000"/>
                  <a:gd name="connsiteY70" fmla="*/ 8826 h 10000"/>
                  <a:gd name="connsiteX71" fmla="*/ 9292 w 10000"/>
                  <a:gd name="connsiteY71" fmla="*/ 7315 h 10000"/>
                  <a:gd name="connsiteX72" fmla="*/ 9563 w 10000"/>
                  <a:gd name="connsiteY72" fmla="*/ 6930 h 10000"/>
                  <a:gd name="connsiteX73" fmla="*/ 9043 w 10000"/>
                  <a:gd name="connsiteY73" fmla="*/ 4854 h 10000"/>
                  <a:gd name="connsiteX74" fmla="*/ 9012 w 10000"/>
                  <a:gd name="connsiteY74" fmla="*/ 2019 h 10000"/>
                  <a:gd name="connsiteX75" fmla="*/ 8011 w 10000"/>
                  <a:gd name="connsiteY75" fmla="*/ 2019 h 10000"/>
                  <a:gd name="connsiteX76" fmla="*/ 7841 w 10000"/>
                  <a:gd name="connsiteY76" fmla="*/ 1765 h 10000"/>
                  <a:gd name="connsiteX77" fmla="*/ 7670 w 10000"/>
                  <a:gd name="connsiteY77" fmla="*/ 1521 h 10000"/>
                  <a:gd name="connsiteX78" fmla="*/ 7491 w 10000"/>
                  <a:gd name="connsiteY78" fmla="*/ 1296 h 10000"/>
                  <a:gd name="connsiteX79" fmla="*/ 7321 w 10000"/>
                  <a:gd name="connsiteY79" fmla="*/ 1089 h 10000"/>
                  <a:gd name="connsiteX80" fmla="*/ 7146 w 10000"/>
                  <a:gd name="connsiteY80" fmla="*/ 892 h 10000"/>
                  <a:gd name="connsiteX81" fmla="*/ 6962 w 10000"/>
                  <a:gd name="connsiteY81" fmla="*/ 723 h 10000"/>
                  <a:gd name="connsiteX82" fmla="*/ 6783 w 10000"/>
                  <a:gd name="connsiteY82" fmla="*/ 563 h 10000"/>
                  <a:gd name="connsiteX83" fmla="*/ 6595 w 10000"/>
                  <a:gd name="connsiteY83" fmla="*/ 423 h 10000"/>
                  <a:gd name="connsiteX84" fmla="*/ 6399 w 10000"/>
                  <a:gd name="connsiteY84" fmla="*/ 300 h 10000"/>
                  <a:gd name="connsiteX85" fmla="*/ 6202 w 10000"/>
                  <a:gd name="connsiteY85" fmla="*/ 197 h 10000"/>
                  <a:gd name="connsiteX86" fmla="*/ 5997 w 10000"/>
                  <a:gd name="connsiteY86" fmla="*/ 122 h 10000"/>
                  <a:gd name="connsiteX87" fmla="*/ 5787 w 10000"/>
                  <a:gd name="connsiteY87" fmla="*/ 56 h 10000"/>
                  <a:gd name="connsiteX88" fmla="*/ 5564 w 10000"/>
                  <a:gd name="connsiteY88" fmla="*/ 9 h 10000"/>
                  <a:gd name="connsiteX89" fmla="*/ 5332 w 10000"/>
                  <a:gd name="connsiteY89" fmla="*/ 0 h 10000"/>
                  <a:gd name="connsiteX90" fmla="*/ 5096 w 10000"/>
                  <a:gd name="connsiteY90" fmla="*/ 0 h 10000"/>
                  <a:gd name="connsiteX91" fmla="*/ 4843 w 10000"/>
                  <a:gd name="connsiteY91"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1154 w 10000"/>
                  <a:gd name="connsiteY28" fmla="*/ 8723 h 10000"/>
                  <a:gd name="connsiteX29" fmla="*/ 931 w 10000"/>
                  <a:gd name="connsiteY29" fmla="*/ 8723 h 10000"/>
                  <a:gd name="connsiteX30" fmla="*/ 1040 w 10000"/>
                  <a:gd name="connsiteY30" fmla="*/ 7634 h 10000"/>
                  <a:gd name="connsiteX31" fmla="*/ 1289 w 10000"/>
                  <a:gd name="connsiteY31" fmla="*/ 8113 h 10000"/>
                  <a:gd name="connsiteX32" fmla="*/ 1582 w 10000"/>
                  <a:gd name="connsiteY32" fmla="*/ 7211 h 10000"/>
                  <a:gd name="connsiteX33" fmla="*/ 2308 w 10000"/>
                  <a:gd name="connsiteY33" fmla="*/ 7221 h 10000"/>
                  <a:gd name="connsiteX34" fmla="*/ 2308 w 10000"/>
                  <a:gd name="connsiteY34" fmla="*/ 7700 h 10000"/>
                  <a:gd name="connsiteX35" fmla="*/ 3645 w 10000"/>
                  <a:gd name="connsiteY35" fmla="*/ 7700 h 10000"/>
                  <a:gd name="connsiteX36" fmla="*/ 3702 w 10000"/>
                  <a:gd name="connsiteY36" fmla="*/ 7286 h 10000"/>
                  <a:gd name="connsiteX37" fmla="*/ 4742 w 10000"/>
                  <a:gd name="connsiteY37" fmla="*/ 7286 h 10000"/>
                  <a:gd name="connsiteX38" fmla="*/ 4742 w 10000"/>
                  <a:gd name="connsiteY38" fmla="*/ 7643 h 10000"/>
                  <a:gd name="connsiteX39" fmla="*/ 4904 w 10000"/>
                  <a:gd name="connsiteY39" fmla="*/ 7643 h 10000"/>
                  <a:gd name="connsiteX40" fmla="*/ 4904 w 10000"/>
                  <a:gd name="connsiteY40" fmla="*/ 8507 h 10000"/>
                  <a:gd name="connsiteX41" fmla="*/ 4663 w 10000"/>
                  <a:gd name="connsiteY41" fmla="*/ 8516 h 10000"/>
                  <a:gd name="connsiteX42" fmla="*/ 4663 w 10000"/>
                  <a:gd name="connsiteY42" fmla="*/ 9061 h 10000"/>
                  <a:gd name="connsiteX43" fmla="*/ 4497 w 10000"/>
                  <a:gd name="connsiteY43" fmla="*/ 9061 h 10000"/>
                  <a:gd name="connsiteX44" fmla="*/ 4497 w 10000"/>
                  <a:gd name="connsiteY44" fmla="*/ 9484 h 10000"/>
                  <a:gd name="connsiteX45" fmla="*/ 5533 w 10000"/>
                  <a:gd name="connsiteY45" fmla="*/ 9484 h 10000"/>
                  <a:gd name="connsiteX46" fmla="*/ 5533 w 10000"/>
                  <a:gd name="connsiteY46" fmla="*/ 9061 h 10000"/>
                  <a:gd name="connsiteX47" fmla="*/ 5393 w 10000"/>
                  <a:gd name="connsiteY47" fmla="*/ 9061 h 10000"/>
                  <a:gd name="connsiteX48" fmla="*/ 5393 w 10000"/>
                  <a:gd name="connsiteY48" fmla="*/ 8516 h 10000"/>
                  <a:gd name="connsiteX49" fmla="*/ 5175 w 10000"/>
                  <a:gd name="connsiteY49" fmla="*/ 8516 h 10000"/>
                  <a:gd name="connsiteX50" fmla="*/ 5175 w 10000"/>
                  <a:gd name="connsiteY50" fmla="*/ 7634 h 10000"/>
                  <a:gd name="connsiteX51" fmla="*/ 5341 w 10000"/>
                  <a:gd name="connsiteY51" fmla="*/ 7634 h 10000"/>
                  <a:gd name="connsiteX52" fmla="*/ 5341 w 10000"/>
                  <a:gd name="connsiteY52" fmla="*/ 7221 h 10000"/>
                  <a:gd name="connsiteX53" fmla="*/ 6302 w 10000"/>
                  <a:gd name="connsiteY53" fmla="*/ 7221 h 10000"/>
                  <a:gd name="connsiteX54" fmla="*/ 6302 w 10000"/>
                  <a:gd name="connsiteY54" fmla="*/ 7756 h 10000"/>
                  <a:gd name="connsiteX55" fmla="*/ 7670 w 10000"/>
                  <a:gd name="connsiteY55" fmla="*/ 7756 h 10000"/>
                  <a:gd name="connsiteX56" fmla="*/ 7675 w 10000"/>
                  <a:gd name="connsiteY56" fmla="*/ 7343 h 10000"/>
                  <a:gd name="connsiteX57" fmla="*/ 8440 w 10000"/>
                  <a:gd name="connsiteY57" fmla="*/ 7352 h 10000"/>
                  <a:gd name="connsiteX58" fmla="*/ 8711 w 10000"/>
                  <a:gd name="connsiteY58" fmla="*/ 8131 h 10000"/>
                  <a:gd name="connsiteX59" fmla="*/ 8982 w 10000"/>
                  <a:gd name="connsiteY59" fmla="*/ 7775 h 10000"/>
                  <a:gd name="connsiteX60" fmla="*/ 9126 w 10000"/>
                  <a:gd name="connsiteY60" fmla="*/ 8826 h 10000"/>
                  <a:gd name="connsiteX61" fmla="*/ 8903 w 10000"/>
                  <a:gd name="connsiteY61" fmla="*/ 8826 h 10000"/>
                  <a:gd name="connsiteX62" fmla="*/ 8903 w 10000"/>
                  <a:gd name="connsiteY62" fmla="*/ 9296 h 10000"/>
                  <a:gd name="connsiteX63" fmla="*/ 8663 w 10000"/>
                  <a:gd name="connsiteY63" fmla="*/ 9296 h 10000"/>
                  <a:gd name="connsiteX64" fmla="*/ 8663 w 10000"/>
                  <a:gd name="connsiteY64" fmla="*/ 10000 h 10000"/>
                  <a:gd name="connsiteX65" fmla="*/ 10000 w 10000"/>
                  <a:gd name="connsiteY65" fmla="*/ 10000 h 10000"/>
                  <a:gd name="connsiteX66" fmla="*/ 10000 w 10000"/>
                  <a:gd name="connsiteY66" fmla="*/ 9324 h 10000"/>
                  <a:gd name="connsiteX67" fmla="*/ 9760 w 10000"/>
                  <a:gd name="connsiteY67" fmla="*/ 9324 h 10000"/>
                  <a:gd name="connsiteX68" fmla="*/ 9760 w 10000"/>
                  <a:gd name="connsiteY68" fmla="*/ 8826 h 10000"/>
                  <a:gd name="connsiteX69" fmla="*/ 9462 w 10000"/>
                  <a:gd name="connsiteY69" fmla="*/ 8826 h 10000"/>
                  <a:gd name="connsiteX70" fmla="*/ 9292 w 10000"/>
                  <a:gd name="connsiteY70" fmla="*/ 7315 h 10000"/>
                  <a:gd name="connsiteX71" fmla="*/ 9563 w 10000"/>
                  <a:gd name="connsiteY71" fmla="*/ 6930 h 10000"/>
                  <a:gd name="connsiteX72" fmla="*/ 9043 w 10000"/>
                  <a:gd name="connsiteY72" fmla="*/ 4854 h 10000"/>
                  <a:gd name="connsiteX73" fmla="*/ 9012 w 10000"/>
                  <a:gd name="connsiteY73" fmla="*/ 2019 h 10000"/>
                  <a:gd name="connsiteX74" fmla="*/ 8011 w 10000"/>
                  <a:gd name="connsiteY74" fmla="*/ 2019 h 10000"/>
                  <a:gd name="connsiteX75" fmla="*/ 7841 w 10000"/>
                  <a:gd name="connsiteY75" fmla="*/ 1765 h 10000"/>
                  <a:gd name="connsiteX76" fmla="*/ 7670 w 10000"/>
                  <a:gd name="connsiteY76" fmla="*/ 1521 h 10000"/>
                  <a:gd name="connsiteX77" fmla="*/ 7491 w 10000"/>
                  <a:gd name="connsiteY77" fmla="*/ 1296 h 10000"/>
                  <a:gd name="connsiteX78" fmla="*/ 7321 w 10000"/>
                  <a:gd name="connsiteY78" fmla="*/ 1089 h 10000"/>
                  <a:gd name="connsiteX79" fmla="*/ 7146 w 10000"/>
                  <a:gd name="connsiteY79" fmla="*/ 892 h 10000"/>
                  <a:gd name="connsiteX80" fmla="*/ 6962 w 10000"/>
                  <a:gd name="connsiteY80" fmla="*/ 723 h 10000"/>
                  <a:gd name="connsiteX81" fmla="*/ 6783 w 10000"/>
                  <a:gd name="connsiteY81" fmla="*/ 563 h 10000"/>
                  <a:gd name="connsiteX82" fmla="*/ 6595 w 10000"/>
                  <a:gd name="connsiteY82" fmla="*/ 423 h 10000"/>
                  <a:gd name="connsiteX83" fmla="*/ 6399 w 10000"/>
                  <a:gd name="connsiteY83" fmla="*/ 300 h 10000"/>
                  <a:gd name="connsiteX84" fmla="*/ 6202 w 10000"/>
                  <a:gd name="connsiteY84" fmla="*/ 197 h 10000"/>
                  <a:gd name="connsiteX85" fmla="*/ 5997 w 10000"/>
                  <a:gd name="connsiteY85" fmla="*/ 122 h 10000"/>
                  <a:gd name="connsiteX86" fmla="*/ 5787 w 10000"/>
                  <a:gd name="connsiteY86" fmla="*/ 56 h 10000"/>
                  <a:gd name="connsiteX87" fmla="*/ 5564 w 10000"/>
                  <a:gd name="connsiteY87" fmla="*/ 9 h 10000"/>
                  <a:gd name="connsiteX88" fmla="*/ 5332 w 10000"/>
                  <a:gd name="connsiteY88" fmla="*/ 0 h 10000"/>
                  <a:gd name="connsiteX89" fmla="*/ 5096 w 10000"/>
                  <a:gd name="connsiteY89" fmla="*/ 0 h 10000"/>
                  <a:gd name="connsiteX90" fmla="*/ 4843 w 10000"/>
                  <a:gd name="connsiteY90" fmla="*/ 28 h 10000"/>
                  <a:gd name="connsiteX0" fmla="*/ 4620 w 9777"/>
                  <a:gd name="connsiteY0" fmla="*/ 28 h 10000"/>
                  <a:gd name="connsiteX1" fmla="*/ 4414 w 9777"/>
                  <a:gd name="connsiteY1" fmla="*/ 75 h 10000"/>
                  <a:gd name="connsiteX2" fmla="*/ 4218 w 9777"/>
                  <a:gd name="connsiteY2" fmla="*/ 122 h 10000"/>
                  <a:gd name="connsiteX3" fmla="*/ 4025 w 9777"/>
                  <a:gd name="connsiteY3" fmla="*/ 169 h 10000"/>
                  <a:gd name="connsiteX4" fmla="*/ 3850 w 9777"/>
                  <a:gd name="connsiteY4" fmla="*/ 235 h 10000"/>
                  <a:gd name="connsiteX5" fmla="*/ 3676 w 9777"/>
                  <a:gd name="connsiteY5" fmla="*/ 310 h 10000"/>
                  <a:gd name="connsiteX6" fmla="*/ 3510 w 9777"/>
                  <a:gd name="connsiteY6" fmla="*/ 394 h 10000"/>
                  <a:gd name="connsiteX7" fmla="*/ 3348 w 9777"/>
                  <a:gd name="connsiteY7" fmla="*/ 498 h 10000"/>
                  <a:gd name="connsiteX8" fmla="*/ 3190 w 9777"/>
                  <a:gd name="connsiteY8" fmla="*/ 601 h 10000"/>
                  <a:gd name="connsiteX9" fmla="*/ 3042 w 9777"/>
                  <a:gd name="connsiteY9" fmla="*/ 723 h 10000"/>
                  <a:gd name="connsiteX10" fmla="*/ 2889 w 9777"/>
                  <a:gd name="connsiteY10" fmla="*/ 864 h 10000"/>
                  <a:gd name="connsiteX11" fmla="*/ 2736 w 9777"/>
                  <a:gd name="connsiteY11" fmla="*/ 1005 h 10000"/>
                  <a:gd name="connsiteX12" fmla="*/ 2587 w 9777"/>
                  <a:gd name="connsiteY12" fmla="*/ 1164 h 10000"/>
                  <a:gd name="connsiteX13" fmla="*/ 2434 w 9777"/>
                  <a:gd name="connsiteY13" fmla="*/ 1343 h 10000"/>
                  <a:gd name="connsiteX14" fmla="*/ 2286 w 9777"/>
                  <a:gd name="connsiteY14" fmla="*/ 1531 h 10000"/>
                  <a:gd name="connsiteX15" fmla="*/ 2128 w 9777"/>
                  <a:gd name="connsiteY15" fmla="*/ 1737 h 10000"/>
                  <a:gd name="connsiteX16" fmla="*/ 1967 w 9777"/>
                  <a:gd name="connsiteY16" fmla="*/ 1953 h 10000"/>
                  <a:gd name="connsiteX17" fmla="*/ 935 w 9777"/>
                  <a:gd name="connsiteY17" fmla="*/ 2047 h 10000"/>
                  <a:gd name="connsiteX18" fmla="*/ 935 w 9777"/>
                  <a:gd name="connsiteY18" fmla="*/ 2535 h 10000"/>
                  <a:gd name="connsiteX19" fmla="*/ 935 w 9777"/>
                  <a:gd name="connsiteY19" fmla="*/ 3944 h 10000"/>
                  <a:gd name="connsiteX20" fmla="*/ 935 w 9777"/>
                  <a:gd name="connsiteY20" fmla="*/ 4460 h 10000"/>
                  <a:gd name="connsiteX21" fmla="*/ 214 w 9777"/>
                  <a:gd name="connsiteY21" fmla="*/ 6479 h 10000"/>
                  <a:gd name="connsiteX22" fmla="*/ 332 w 9777"/>
                  <a:gd name="connsiteY22" fmla="*/ 6770 h 10000"/>
                  <a:gd name="connsiteX23" fmla="*/ 572 w 9777"/>
                  <a:gd name="connsiteY23" fmla="*/ 7268 h 10000"/>
                  <a:gd name="connsiteX24" fmla="*/ 437 w 9777"/>
                  <a:gd name="connsiteY24" fmla="*/ 8638 h 10000"/>
                  <a:gd name="connsiteX25" fmla="*/ 0 w 9777"/>
                  <a:gd name="connsiteY25" fmla="*/ 8638 h 10000"/>
                  <a:gd name="connsiteX26" fmla="*/ 0 w 9777"/>
                  <a:gd name="connsiteY26" fmla="*/ 9362 h 10000"/>
                  <a:gd name="connsiteX27" fmla="*/ 931 w 9777"/>
                  <a:gd name="connsiteY27" fmla="*/ 8723 h 10000"/>
                  <a:gd name="connsiteX28" fmla="*/ 708 w 9777"/>
                  <a:gd name="connsiteY28" fmla="*/ 8723 h 10000"/>
                  <a:gd name="connsiteX29" fmla="*/ 817 w 9777"/>
                  <a:gd name="connsiteY29" fmla="*/ 7634 h 10000"/>
                  <a:gd name="connsiteX30" fmla="*/ 1066 w 9777"/>
                  <a:gd name="connsiteY30" fmla="*/ 8113 h 10000"/>
                  <a:gd name="connsiteX31" fmla="*/ 1359 w 9777"/>
                  <a:gd name="connsiteY31" fmla="*/ 7211 h 10000"/>
                  <a:gd name="connsiteX32" fmla="*/ 2085 w 9777"/>
                  <a:gd name="connsiteY32" fmla="*/ 7221 h 10000"/>
                  <a:gd name="connsiteX33" fmla="*/ 2085 w 9777"/>
                  <a:gd name="connsiteY33" fmla="*/ 7700 h 10000"/>
                  <a:gd name="connsiteX34" fmla="*/ 3422 w 9777"/>
                  <a:gd name="connsiteY34" fmla="*/ 7700 h 10000"/>
                  <a:gd name="connsiteX35" fmla="*/ 3479 w 9777"/>
                  <a:gd name="connsiteY35" fmla="*/ 7286 h 10000"/>
                  <a:gd name="connsiteX36" fmla="*/ 4519 w 9777"/>
                  <a:gd name="connsiteY36" fmla="*/ 7286 h 10000"/>
                  <a:gd name="connsiteX37" fmla="*/ 4519 w 9777"/>
                  <a:gd name="connsiteY37" fmla="*/ 7643 h 10000"/>
                  <a:gd name="connsiteX38" fmla="*/ 4681 w 9777"/>
                  <a:gd name="connsiteY38" fmla="*/ 7643 h 10000"/>
                  <a:gd name="connsiteX39" fmla="*/ 4681 w 9777"/>
                  <a:gd name="connsiteY39" fmla="*/ 8507 h 10000"/>
                  <a:gd name="connsiteX40" fmla="*/ 4440 w 9777"/>
                  <a:gd name="connsiteY40" fmla="*/ 8516 h 10000"/>
                  <a:gd name="connsiteX41" fmla="*/ 4440 w 9777"/>
                  <a:gd name="connsiteY41" fmla="*/ 9061 h 10000"/>
                  <a:gd name="connsiteX42" fmla="*/ 4274 w 9777"/>
                  <a:gd name="connsiteY42" fmla="*/ 9061 h 10000"/>
                  <a:gd name="connsiteX43" fmla="*/ 4274 w 9777"/>
                  <a:gd name="connsiteY43" fmla="*/ 9484 h 10000"/>
                  <a:gd name="connsiteX44" fmla="*/ 5310 w 9777"/>
                  <a:gd name="connsiteY44" fmla="*/ 9484 h 10000"/>
                  <a:gd name="connsiteX45" fmla="*/ 5310 w 9777"/>
                  <a:gd name="connsiteY45" fmla="*/ 9061 h 10000"/>
                  <a:gd name="connsiteX46" fmla="*/ 5170 w 9777"/>
                  <a:gd name="connsiteY46" fmla="*/ 9061 h 10000"/>
                  <a:gd name="connsiteX47" fmla="*/ 5170 w 9777"/>
                  <a:gd name="connsiteY47" fmla="*/ 8516 h 10000"/>
                  <a:gd name="connsiteX48" fmla="*/ 4952 w 9777"/>
                  <a:gd name="connsiteY48" fmla="*/ 8516 h 10000"/>
                  <a:gd name="connsiteX49" fmla="*/ 4952 w 9777"/>
                  <a:gd name="connsiteY49" fmla="*/ 7634 h 10000"/>
                  <a:gd name="connsiteX50" fmla="*/ 5118 w 9777"/>
                  <a:gd name="connsiteY50" fmla="*/ 7634 h 10000"/>
                  <a:gd name="connsiteX51" fmla="*/ 5118 w 9777"/>
                  <a:gd name="connsiteY51" fmla="*/ 7221 h 10000"/>
                  <a:gd name="connsiteX52" fmla="*/ 6079 w 9777"/>
                  <a:gd name="connsiteY52" fmla="*/ 7221 h 10000"/>
                  <a:gd name="connsiteX53" fmla="*/ 6079 w 9777"/>
                  <a:gd name="connsiteY53" fmla="*/ 7756 h 10000"/>
                  <a:gd name="connsiteX54" fmla="*/ 7447 w 9777"/>
                  <a:gd name="connsiteY54" fmla="*/ 7756 h 10000"/>
                  <a:gd name="connsiteX55" fmla="*/ 7452 w 9777"/>
                  <a:gd name="connsiteY55" fmla="*/ 7343 h 10000"/>
                  <a:gd name="connsiteX56" fmla="*/ 8217 w 9777"/>
                  <a:gd name="connsiteY56" fmla="*/ 7352 h 10000"/>
                  <a:gd name="connsiteX57" fmla="*/ 8488 w 9777"/>
                  <a:gd name="connsiteY57" fmla="*/ 8131 h 10000"/>
                  <a:gd name="connsiteX58" fmla="*/ 8759 w 9777"/>
                  <a:gd name="connsiteY58" fmla="*/ 7775 h 10000"/>
                  <a:gd name="connsiteX59" fmla="*/ 8903 w 9777"/>
                  <a:gd name="connsiteY59" fmla="*/ 8826 h 10000"/>
                  <a:gd name="connsiteX60" fmla="*/ 8680 w 9777"/>
                  <a:gd name="connsiteY60" fmla="*/ 8826 h 10000"/>
                  <a:gd name="connsiteX61" fmla="*/ 8680 w 9777"/>
                  <a:gd name="connsiteY61" fmla="*/ 9296 h 10000"/>
                  <a:gd name="connsiteX62" fmla="*/ 8440 w 9777"/>
                  <a:gd name="connsiteY62" fmla="*/ 9296 h 10000"/>
                  <a:gd name="connsiteX63" fmla="*/ 8440 w 9777"/>
                  <a:gd name="connsiteY63" fmla="*/ 10000 h 10000"/>
                  <a:gd name="connsiteX64" fmla="*/ 9777 w 9777"/>
                  <a:gd name="connsiteY64" fmla="*/ 10000 h 10000"/>
                  <a:gd name="connsiteX65" fmla="*/ 9777 w 9777"/>
                  <a:gd name="connsiteY65" fmla="*/ 9324 h 10000"/>
                  <a:gd name="connsiteX66" fmla="*/ 9537 w 9777"/>
                  <a:gd name="connsiteY66" fmla="*/ 9324 h 10000"/>
                  <a:gd name="connsiteX67" fmla="*/ 9537 w 9777"/>
                  <a:gd name="connsiteY67" fmla="*/ 8826 h 10000"/>
                  <a:gd name="connsiteX68" fmla="*/ 9239 w 9777"/>
                  <a:gd name="connsiteY68" fmla="*/ 8826 h 10000"/>
                  <a:gd name="connsiteX69" fmla="*/ 9069 w 9777"/>
                  <a:gd name="connsiteY69" fmla="*/ 7315 h 10000"/>
                  <a:gd name="connsiteX70" fmla="*/ 9340 w 9777"/>
                  <a:gd name="connsiteY70" fmla="*/ 6930 h 10000"/>
                  <a:gd name="connsiteX71" fmla="*/ 8820 w 9777"/>
                  <a:gd name="connsiteY71" fmla="*/ 4854 h 10000"/>
                  <a:gd name="connsiteX72" fmla="*/ 8789 w 9777"/>
                  <a:gd name="connsiteY72" fmla="*/ 2019 h 10000"/>
                  <a:gd name="connsiteX73" fmla="*/ 7788 w 9777"/>
                  <a:gd name="connsiteY73" fmla="*/ 2019 h 10000"/>
                  <a:gd name="connsiteX74" fmla="*/ 7618 w 9777"/>
                  <a:gd name="connsiteY74" fmla="*/ 1765 h 10000"/>
                  <a:gd name="connsiteX75" fmla="*/ 7447 w 9777"/>
                  <a:gd name="connsiteY75" fmla="*/ 1521 h 10000"/>
                  <a:gd name="connsiteX76" fmla="*/ 7268 w 9777"/>
                  <a:gd name="connsiteY76" fmla="*/ 1296 h 10000"/>
                  <a:gd name="connsiteX77" fmla="*/ 7098 w 9777"/>
                  <a:gd name="connsiteY77" fmla="*/ 1089 h 10000"/>
                  <a:gd name="connsiteX78" fmla="*/ 6923 w 9777"/>
                  <a:gd name="connsiteY78" fmla="*/ 892 h 10000"/>
                  <a:gd name="connsiteX79" fmla="*/ 6739 w 9777"/>
                  <a:gd name="connsiteY79" fmla="*/ 723 h 10000"/>
                  <a:gd name="connsiteX80" fmla="*/ 6560 w 9777"/>
                  <a:gd name="connsiteY80" fmla="*/ 563 h 10000"/>
                  <a:gd name="connsiteX81" fmla="*/ 6372 w 9777"/>
                  <a:gd name="connsiteY81" fmla="*/ 423 h 10000"/>
                  <a:gd name="connsiteX82" fmla="*/ 6176 w 9777"/>
                  <a:gd name="connsiteY82" fmla="*/ 300 h 10000"/>
                  <a:gd name="connsiteX83" fmla="*/ 5979 w 9777"/>
                  <a:gd name="connsiteY83" fmla="*/ 197 h 10000"/>
                  <a:gd name="connsiteX84" fmla="*/ 5774 w 9777"/>
                  <a:gd name="connsiteY84" fmla="*/ 122 h 10000"/>
                  <a:gd name="connsiteX85" fmla="*/ 5564 w 9777"/>
                  <a:gd name="connsiteY85" fmla="*/ 56 h 10000"/>
                  <a:gd name="connsiteX86" fmla="*/ 5341 w 9777"/>
                  <a:gd name="connsiteY86" fmla="*/ 9 h 10000"/>
                  <a:gd name="connsiteX87" fmla="*/ 5109 w 9777"/>
                  <a:gd name="connsiteY87" fmla="*/ 0 h 10000"/>
                  <a:gd name="connsiteX88" fmla="*/ 4873 w 9777"/>
                  <a:gd name="connsiteY88" fmla="*/ 0 h 10000"/>
                  <a:gd name="connsiteX89" fmla="*/ 4620 w 9777"/>
                  <a:gd name="connsiteY89" fmla="*/ 28 h 10000"/>
                  <a:gd name="connsiteX0" fmla="*/ 4725 w 10000"/>
                  <a:gd name="connsiteY0" fmla="*/ 28 h 10000"/>
                  <a:gd name="connsiteX1" fmla="*/ 4515 w 10000"/>
                  <a:gd name="connsiteY1" fmla="*/ 75 h 10000"/>
                  <a:gd name="connsiteX2" fmla="*/ 4314 w 10000"/>
                  <a:gd name="connsiteY2" fmla="*/ 122 h 10000"/>
                  <a:gd name="connsiteX3" fmla="*/ 4117 w 10000"/>
                  <a:gd name="connsiteY3" fmla="*/ 169 h 10000"/>
                  <a:gd name="connsiteX4" fmla="*/ 3938 w 10000"/>
                  <a:gd name="connsiteY4" fmla="*/ 235 h 10000"/>
                  <a:gd name="connsiteX5" fmla="*/ 3760 w 10000"/>
                  <a:gd name="connsiteY5" fmla="*/ 310 h 10000"/>
                  <a:gd name="connsiteX6" fmla="*/ 3590 w 10000"/>
                  <a:gd name="connsiteY6" fmla="*/ 394 h 10000"/>
                  <a:gd name="connsiteX7" fmla="*/ 3424 w 10000"/>
                  <a:gd name="connsiteY7" fmla="*/ 498 h 10000"/>
                  <a:gd name="connsiteX8" fmla="*/ 3263 w 10000"/>
                  <a:gd name="connsiteY8" fmla="*/ 601 h 10000"/>
                  <a:gd name="connsiteX9" fmla="*/ 3111 w 10000"/>
                  <a:gd name="connsiteY9" fmla="*/ 723 h 10000"/>
                  <a:gd name="connsiteX10" fmla="*/ 2955 w 10000"/>
                  <a:gd name="connsiteY10" fmla="*/ 864 h 10000"/>
                  <a:gd name="connsiteX11" fmla="*/ 2798 w 10000"/>
                  <a:gd name="connsiteY11" fmla="*/ 1005 h 10000"/>
                  <a:gd name="connsiteX12" fmla="*/ 2646 w 10000"/>
                  <a:gd name="connsiteY12" fmla="*/ 1164 h 10000"/>
                  <a:gd name="connsiteX13" fmla="*/ 2490 w 10000"/>
                  <a:gd name="connsiteY13" fmla="*/ 1343 h 10000"/>
                  <a:gd name="connsiteX14" fmla="*/ 2338 w 10000"/>
                  <a:gd name="connsiteY14" fmla="*/ 1531 h 10000"/>
                  <a:gd name="connsiteX15" fmla="*/ 2177 w 10000"/>
                  <a:gd name="connsiteY15" fmla="*/ 1737 h 10000"/>
                  <a:gd name="connsiteX16" fmla="*/ 2012 w 10000"/>
                  <a:gd name="connsiteY16" fmla="*/ 1953 h 10000"/>
                  <a:gd name="connsiteX17" fmla="*/ 956 w 10000"/>
                  <a:gd name="connsiteY17" fmla="*/ 2047 h 10000"/>
                  <a:gd name="connsiteX18" fmla="*/ 956 w 10000"/>
                  <a:gd name="connsiteY18" fmla="*/ 2535 h 10000"/>
                  <a:gd name="connsiteX19" fmla="*/ 956 w 10000"/>
                  <a:gd name="connsiteY19" fmla="*/ 3944 h 10000"/>
                  <a:gd name="connsiteX20" fmla="*/ 956 w 10000"/>
                  <a:gd name="connsiteY20" fmla="*/ 4460 h 10000"/>
                  <a:gd name="connsiteX21" fmla="*/ 219 w 10000"/>
                  <a:gd name="connsiteY21" fmla="*/ 6479 h 10000"/>
                  <a:gd name="connsiteX22" fmla="*/ 340 w 10000"/>
                  <a:gd name="connsiteY22" fmla="*/ 6770 h 10000"/>
                  <a:gd name="connsiteX23" fmla="*/ 585 w 10000"/>
                  <a:gd name="connsiteY23" fmla="*/ 7268 h 10000"/>
                  <a:gd name="connsiteX24" fmla="*/ 447 w 10000"/>
                  <a:gd name="connsiteY24" fmla="*/ 8638 h 10000"/>
                  <a:gd name="connsiteX25" fmla="*/ 0 w 10000"/>
                  <a:gd name="connsiteY25" fmla="*/ 8638 h 10000"/>
                  <a:gd name="connsiteX26" fmla="*/ 952 w 10000"/>
                  <a:gd name="connsiteY26" fmla="*/ 8723 h 10000"/>
                  <a:gd name="connsiteX27" fmla="*/ 724 w 10000"/>
                  <a:gd name="connsiteY27" fmla="*/ 8723 h 10000"/>
                  <a:gd name="connsiteX28" fmla="*/ 836 w 10000"/>
                  <a:gd name="connsiteY28" fmla="*/ 7634 h 10000"/>
                  <a:gd name="connsiteX29" fmla="*/ 1090 w 10000"/>
                  <a:gd name="connsiteY29" fmla="*/ 8113 h 10000"/>
                  <a:gd name="connsiteX30" fmla="*/ 1390 w 10000"/>
                  <a:gd name="connsiteY30" fmla="*/ 7211 h 10000"/>
                  <a:gd name="connsiteX31" fmla="*/ 2133 w 10000"/>
                  <a:gd name="connsiteY31" fmla="*/ 7221 h 10000"/>
                  <a:gd name="connsiteX32" fmla="*/ 2133 w 10000"/>
                  <a:gd name="connsiteY32" fmla="*/ 7700 h 10000"/>
                  <a:gd name="connsiteX33" fmla="*/ 3500 w 10000"/>
                  <a:gd name="connsiteY33" fmla="*/ 7700 h 10000"/>
                  <a:gd name="connsiteX34" fmla="*/ 3558 w 10000"/>
                  <a:gd name="connsiteY34" fmla="*/ 7286 h 10000"/>
                  <a:gd name="connsiteX35" fmla="*/ 4622 w 10000"/>
                  <a:gd name="connsiteY35" fmla="*/ 7286 h 10000"/>
                  <a:gd name="connsiteX36" fmla="*/ 4622 w 10000"/>
                  <a:gd name="connsiteY36" fmla="*/ 7643 h 10000"/>
                  <a:gd name="connsiteX37" fmla="*/ 4788 w 10000"/>
                  <a:gd name="connsiteY37" fmla="*/ 7643 h 10000"/>
                  <a:gd name="connsiteX38" fmla="*/ 4788 w 10000"/>
                  <a:gd name="connsiteY38" fmla="*/ 8507 h 10000"/>
                  <a:gd name="connsiteX39" fmla="*/ 4541 w 10000"/>
                  <a:gd name="connsiteY39" fmla="*/ 8516 h 10000"/>
                  <a:gd name="connsiteX40" fmla="*/ 4541 w 10000"/>
                  <a:gd name="connsiteY40" fmla="*/ 9061 h 10000"/>
                  <a:gd name="connsiteX41" fmla="*/ 4371 w 10000"/>
                  <a:gd name="connsiteY41" fmla="*/ 9061 h 10000"/>
                  <a:gd name="connsiteX42" fmla="*/ 4371 w 10000"/>
                  <a:gd name="connsiteY42" fmla="*/ 9484 h 10000"/>
                  <a:gd name="connsiteX43" fmla="*/ 5431 w 10000"/>
                  <a:gd name="connsiteY43" fmla="*/ 9484 h 10000"/>
                  <a:gd name="connsiteX44" fmla="*/ 5431 w 10000"/>
                  <a:gd name="connsiteY44" fmla="*/ 9061 h 10000"/>
                  <a:gd name="connsiteX45" fmla="*/ 5288 w 10000"/>
                  <a:gd name="connsiteY45" fmla="*/ 9061 h 10000"/>
                  <a:gd name="connsiteX46" fmla="*/ 5288 w 10000"/>
                  <a:gd name="connsiteY46" fmla="*/ 8516 h 10000"/>
                  <a:gd name="connsiteX47" fmla="*/ 5065 w 10000"/>
                  <a:gd name="connsiteY47" fmla="*/ 8516 h 10000"/>
                  <a:gd name="connsiteX48" fmla="*/ 5065 w 10000"/>
                  <a:gd name="connsiteY48" fmla="*/ 7634 h 10000"/>
                  <a:gd name="connsiteX49" fmla="*/ 5235 w 10000"/>
                  <a:gd name="connsiteY49" fmla="*/ 7634 h 10000"/>
                  <a:gd name="connsiteX50" fmla="*/ 5235 w 10000"/>
                  <a:gd name="connsiteY50" fmla="*/ 7221 h 10000"/>
                  <a:gd name="connsiteX51" fmla="*/ 6218 w 10000"/>
                  <a:gd name="connsiteY51" fmla="*/ 7221 h 10000"/>
                  <a:gd name="connsiteX52" fmla="*/ 6218 w 10000"/>
                  <a:gd name="connsiteY52" fmla="*/ 7756 h 10000"/>
                  <a:gd name="connsiteX53" fmla="*/ 7617 w 10000"/>
                  <a:gd name="connsiteY53" fmla="*/ 7756 h 10000"/>
                  <a:gd name="connsiteX54" fmla="*/ 7622 w 10000"/>
                  <a:gd name="connsiteY54" fmla="*/ 7343 h 10000"/>
                  <a:gd name="connsiteX55" fmla="*/ 8404 w 10000"/>
                  <a:gd name="connsiteY55" fmla="*/ 7352 h 10000"/>
                  <a:gd name="connsiteX56" fmla="*/ 8682 w 10000"/>
                  <a:gd name="connsiteY56" fmla="*/ 8131 h 10000"/>
                  <a:gd name="connsiteX57" fmla="*/ 8959 w 10000"/>
                  <a:gd name="connsiteY57" fmla="*/ 7775 h 10000"/>
                  <a:gd name="connsiteX58" fmla="*/ 9106 w 10000"/>
                  <a:gd name="connsiteY58" fmla="*/ 8826 h 10000"/>
                  <a:gd name="connsiteX59" fmla="*/ 8878 w 10000"/>
                  <a:gd name="connsiteY59" fmla="*/ 8826 h 10000"/>
                  <a:gd name="connsiteX60" fmla="*/ 8878 w 10000"/>
                  <a:gd name="connsiteY60" fmla="*/ 9296 h 10000"/>
                  <a:gd name="connsiteX61" fmla="*/ 8633 w 10000"/>
                  <a:gd name="connsiteY61" fmla="*/ 9296 h 10000"/>
                  <a:gd name="connsiteX62" fmla="*/ 8633 w 10000"/>
                  <a:gd name="connsiteY62" fmla="*/ 10000 h 10000"/>
                  <a:gd name="connsiteX63" fmla="*/ 10000 w 10000"/>
                  <a:gd name="connsiteY63" fmla="*/ 10000 h 10000"/>
                  <a:gd name="connsiteX64" fmla="*/ 10000 w 10000"/>
                  <a:gd name="connsiteY64" fmla="*/ 9324 h 10000"/>
                  <a:gd name="connsiteX65" fmla="*/ 9755 w 10000"/>
                  <a:gd name="connsiteY65" fmla="*/ 9324 h 10000"/>
                  <a:gd name="connsiteX66" fmla="*/ 9755 w 10000"/>
                  <a:gd name="connsiteY66" fmla="*/ 8826 h 10000"/>
                  <a:gd name="connsiteX67" fmla="*/ 9450 w 10000"/>
                  <a:gd name="connsiteY67" fmla="*/ 8826 h 10000"/>
                  <a:gd name="connsiteX68" fmla="*/ 9276 w 10000"/>
                  <a:gd name="connsiteY68" fmla="*/ 7315 h 10000"/>
                  <a:gd name="connsiteX69" fmla="*/ 9553 w 10000"/>
                  <a:gd name="connsiteY69" fmla="*/ 6930 h 10000"/>
                  <a:gd name="connsiteX70" fmla="*/ 9021 w 10000"/>
                  <a:gd name="connsiteY70" fmla="*/ 4854 h 10000"/>
                  <a:gd name="connsiteX71" fmla="*/ 8989 w 10000"/>
                  <a:gd name="connsiteY71" fmla="*/ 2019 h 10000"/>
                  <a:gd name="connsiteX72" fmla="*/ 7966 w 10000"/>
                  <a:gd name="connsiteY72" fmla="*/ 2019 h 10000"/>
                  <a:gd name="connsiteX73" fmla="*/ 7792 w 10000"/>
                  <a:gd name="connsiteY73" fmla="*/ 1765 h 10000"/>
                  <a:gd name="connsiteX74" fmla="*/ 7617 w 10000"/>
                  <a:gd name="connsiteY74" fmla="*/ 1521 h 10000"/>
                  <a:gd name="connsiteX75" fmla="*/ 7434 w 10000"/>
                  <a:gd name="connsiteY75" fmla="*/ 1296 h 10000"/>
                  <a:gd name="connsiteX76" fmla="*/ 7260 w 10000"/>
                  <a:gd name="connsiteY76" fmla="*/ 1089 h 10000"/>
                  <a:gd name="connsiteX77" fmla="*/ 7081 w 10000"/>
                  <a:gd name="connsiteY77" fmla="*/ 892 h 10000"/>
                  <a:gd name="connsiteX78" fmla="*/ 6893 w 10000"/>
                  <a:gd name="connsiteY78" fmla="*/ 723 h 10000"/>
                  <a:gd name="connsiteX79" fmla="*/ 6710 w 10000"/>
                  <a:gd name="connsiteY79" fmla="*/ 563 h 10000"/>
                  <a:gd name="connsiteX80" fmla="*/ 6517 w 10000"/>
                  <a:gd name="connsiteY80" fmla="*/ 423 h 10000"/>
                  <a:gd name="connsiteX81" fmla="*/ 6317 w 10000"/>
                  <a:gd name="connsiteY81" fmla="*/ 300 h 10000"/>
                  <a:gd name="connsiteX82" fmla="*/ 6115 w 10000"/>
                  <a:gd name="connsiteY82" fmla="*/ 197 h 10000"/>
                  <a:gd name="connsiteX83" fmla="*/ 5906 w 10000"/>
                  <a:gd name="connsiteY83" fmla="*/ 122 h 10000"/>
                  <a:gd name="connsiteX84" fmla="*/ 5691 w 10000"/>
                  <a:gd name="connsiteY84" fmla="*/ 56 h 10000"/>
                  <a:gd name="connsiteX85" fmla="*/ 5463 w 10000"/>
                  <a:gd name="connsiteY85" fmla="*/ 9 h 10000"/>
                  <a:gd name="connsiteX86" fmla="*/ 5226 w 10000"/>
                  <a:gd name="connsiteY86" fmla="*/ 0 h 10000"/>
                  <a:gd name="connsiteX87" fmla="*/ 4984 w 10000"/>
                  <a:gd name="connsiteY87" fmla="*/ 0 h 10000"/>
                  <a:gd name="connsiteX88" fmla="*/ 4725 w 10000"/>
                  <a:gd name="connsiteY88" fmla="*/ 28 h 10000"/>
                  <a:gd name="connsiteX0" fmla="*/ 4506 w 9781"/>
                  <a:gd name="connsiteY0" fmla="*/ 28 h 10000"/>
                  <a:gd name="connsiteX1" fmla="*/ 4296 w 9781"/>
                  <a:gd name="connsiteY1" fmla="*/ 75 h 10000"/>
                  <a:gd name="connsiteX2" fmla="*/ 4095 w 9781"/>
                  <a:gd name="connsiteY2" fmla="*/ 122 h 10000"/>
                  <a:gd name="connsiteX3" fmla="*/ 3898 w 9781"/>
                  <a:gd name="connsiteY3" fmla="*/ 169 h 10000"/>
                  <a:gd name="connsiteX4" fmla="*/ 3719 w 9781"/>
                  <a:gd name="connsiteY4" fmla="*/ 235 h 10000"/>
                  <a:gd name="connsiteX5" fmla="*/ 3541 w 9781"/>
                  <a:gd name="connsiteY5" fmla="*/ 310 h 10000"/>
                  <a:gd name="connsiteX6" fmla="*/ 3371 w 9781"/>
                  <a:gd name="connsiteY6" fmla="*/ 394 h 10000"/>
                  <a:gd name="connsiteX7" fmla="*/ 3205 w 9781"/>
                  <a:gd name="connsiteY7" fmla="*/ 498 h 10000"/>
                  <a:gd name="connsiteX8" fmla="*/ 3044 w 9781"/>
                  <a:gd name="connsiteY8" fmla="*/ 601 h 10000"/>
                  <a:gd name="connsiteX9" fmla="*/ 2892 w 9781"/>
                  <a:gd name="connsiteY9" fmla="*/ 723 h 10000"/>
                  <a:gd name="connsiteX10" fmla="*/ 2736 w 9781"/>
                  <a:gd name="connsiteY10" fmla="*/ 864 h 10000"/>
                  <a:gd name="connsiteX11" fmla="*/ 2579 w 9781"/>
                  <a:gd name="connsiteY11" fmla="*/ 1005 h 10000"/>
                  <a:gd name="connsiteX12" fmla="*/ 2427 w 9781"/>
                  <a:gd name="connsiteY12" fmla="*/ 1164 h 10000"/>
                  <a:gd name="connsiteX13" fmla="*/ 2271 w 9781"/>
                  <a:gd name="connsiteY13" fmla="*/ 1343 h 10000"/>
                  <a:gd name="connsiteX14" fmla="*/ 2119 w 9781"/>
                  <a:gd name="connsiteY14" fmla="*/ 1531 h 10000"/>
                  <a:gd name="connsiteX15" fmla="*/ 1958 w 9781"/>
                  <a:gd name="connsiteY15" fmla="*/ 1737 h 10000"/>
                  <a:gd name="connsiteX16" fmla="*/ 1793 w 9781"/>
                  <a:gd name="connsiteY16" fmla="*/ 1953 h 10000"/>
                  <a:gd name="connsiteX17" fmla="*/ 737 w 9781"/>
                  <a:gd name="connsiteY17" fmla="*/ 2047 h 10000"/>
                  <a:gd name="connsiteX18" fmla="*/ 737 w 9781"/>
                  <a:gd name="connsiteY18" fmla="*/ 2535 h 10000"/>
                  <a:gd name="connsiteX19" fmla="*/ 737 w 9781"/>
                  <a:gd name="connsiteY19" fmla="*/ 3944 h 10000"/>
                  <a:gd name="connsiteX20" fmla="*/ 737 w 9781"/>
                  <a:gd name="connsiteY20" fmla="*/ 4460 h 10000"/>
                  <a:gd name="connsiteX21" fmla="*/ 0 w 9781"/>
                  <a:gd name="connsiteY21" fmla="*/ 6479 h 10000"/>
                  <a:gd name="connsiteX22" fmla="*/ 121 w 9781"/>
                  <a:gd name="connsiteY22" fmla="*/ 6770 h 10000"/>
                  <a:gd name="connsiteX23" fmla="*/ 366 w 9781"/>
                  <a:gd name="connsiteY23" fmla="*/ 7268 h 10000"/>
                  <a:gd name="connsiteX24" fmla="*/ 228 w 9781"/>
                  <a:gd name="connsiteY24" fmla="*/ 8638 h 10000"/>
                  <a:gd name="connsiteX25" fmla="*/ 733 w 9781"/>
                  <a:gd name="connsiteY25" fmla="*/ 8723 h 10000"/>
                  <a:gd name="connsiteX26" fmla="*/ 505 w 9781"/>
                  <a:gd name="connsiteY26" fmla="*/ 8723 h 10000"/>
                  <a:gd name="connsiteX27" fmla="*/ 617 w 9781"/>
                  <a:gd name="connsiteY27" fmla="*/ 7634 h 10000"/>
                  <a:gd name="connsiteX28" fmla="*/ 871 w 9781"/>
                  <a:gd name="connsiteY28" fmla="*/ 8113 h 10000"/>
                  <a:gd name="connsiteX29" fmla="*/ 1171 w 9781"/>
                  <a:gd name="connsiteY29" fmla="*/ 7211 h 10000"/>
                  <a:gd name="connsiteX30" fmla="*/ 1914 w 9781"/>
                  <a:gd name="connsiteY30" fmla="*/ 7221 h 10000"/>
                  <a:gd name="connsiteX31" fmla="*/ 1914 w 9781"/>
                  <a:gd name="connsiteY31" fmla="*/ 7700 h 10000"/>
                  <a:gd name="connsiteX32" fmla="*/ 3281 w 9781"/>
                  <a:gd name="connsiteY32" fmla="*/ 7700 h 10000"/>
                  <a:gd name="connsiteX33" fmla="*/ 3339 w 9781"/>
                  <a:gd name="connsiteY33" fmla="*/ 7286 h 10000"/>
                  <a:gd name="connsiteX34" fmla="*/ 4403 w 9781"/>
                  <a:gd name="connsiteY34" fmla="*/ 7286 h 10000"/>
                  <a:gd name="connsiteX35" fmla="*/ 4403 w 9781"/>
                  <a:gd name="connsiteY35" fmla="*/ 7643 h 10000"/>
                  <a:gd name="connsiteX36" fmla="*/ 4569 w 9781"/>
                  <a:gd name="connsiteY36" fmla="*/ 7643 h 10000"/>
                  <a:gd name="connsiteX37" fmla="*/ 4569 w 9781"/>
                  <a:gd name="connsiteY37" fmla="*/ 8507 h 10000"/>
                  <a:gd name="connsiteX38" fmla="*/ 4322 w 9781"/>
                  <a:gd name="connsiteY38" fmla="*/ 8516 h 10000"/>
                  <a:gd name="connsiteX39" fmla="*/ 4322 w 9781"/>
                  <a:gd name="connsiteY39" fmla="*/ 9061 h 10000"/>
                  <a:gd name="connsiteX40" fmla="*/ 4152 w 9781"/>
                  <a:gd name="connsiteY40" fmla="*/ 9061 h 10000"/>
                  <a:gd name="connsiteX41" fmla="*/ 4152 w 9781"/>
                  <a:gd name="connsiteY41" fmla="*/ 9484 h 10000"/>
                  <a:gd name="connsiteX42" fmla="*/ 5212 w 9781"/>
                  <a:gd name="connsiteY42" fmla="*/ 9484 h 10000"/>
                  <a:gd name="connsiteX43" fmla="*/ 5212 w 9781"/>
                  <a:gd name="connsiteY43" fmla="*/ 9061 h 10000"/>
                  <a:gd name="connsiteX44" fmla="*/ 5069 w 9781"/>
                  <a:gd name="connsiteY44" fmla="*/ 9061 h 10000"/>
                  <a:gd name="connsiteX45" fmla="*/ 5069 w 9781"/>
                  <a:gd name="connsiteY45" fmla="*/ 8516 h 10000"/>
                  <a:gd name="connsiteX46" fmla="*/ 4846 w 9781"/>
                  <a:gd name="connsiteY46" fmla="*/ 8516 h 10000"/>
                  <a:gd name="connsiteX47" fmla="*/ 4846 w 9781"/>
                  <a:gd name="connsiteY47" fmla="*/ 7634 h 10000"/>
                  <a:gd name="connsiteX48" fmla="*/ 5016 w 9781"/>
                  <a:gd name="connsiteY48" fmla="*/ 7634 h 10000"/>
                  <a:gd name="connsiteX49" fmla="*/ 5016 w 9781"/>
                  <a:gd name="connsiteY49" fmla="*/ 7221 h 10000"/>
                  <a:gd name="connsiteX50" fmla="*/ 5999 w 9781"/>
                  <a:gd name="connsiteY50" fmla="*/ 7221 h 10000"/>
                  <a:gd name="connsiteX51" fmla="*/ 5999 w 9781"/>
                  <a:gd name="connsiteY51" fmla="*/ 7756 h 10000"/>
                  <a:gd name="connsiteX52" fmla="*/ 7398 w 9781"/>
                  <a:gd name="connsiteY52" fmla="*/ 7756 h 10000"/>
                  <a:gd name="connsiteX53" fmla="*/ 7403 w 9781"/>
                  <a:gd name="connsiteY53" fmla="*/ 7343 h 10000"/>
                  <a:gd name="connsiteX54" fmla="*/ 8185 w 9781"/>
                  <a:gd name="connsiteY54" fmla="*/ 7352 h 10000"/>
                  <a:gd name="connsiteX55" fmla="*/ 8463 w 9781"/>
                  <a:gd name="connsiteY55" fmla="*/ 8131 h 10000"/>
                  <a:gd name="connsiteX56" fmla="*/ 8740 w 9781"/>
                  <a:gd name="connsiteY56" fmla="*/ 7775 h 10000"/>
                  <a:gd name="connsiteX57" fmla="*/ 8887 w 9781"/>
                  <a:gd name="connsiteY57" fmla="*/ 8826 h 10000"/>
                  <a:gd name="connsiteX58" fmla="*/ 8659 w 9781"/>
                  <a:gd name="connsiteY58" fmla="*/ 8826 h 10000"/>
                  <a:gd name="connsiteX59" fmla="*/ 8659 w 9781"/>
                  <a:gd name="connsiteY59" fmla="*/ 9296 h 10000"/>
                  <a:gd name="connsiteX60" fmla="*/ 8414 w 9781"/>
                  <a:gd name="connsiteY60" fmla="*/ 9296 h 10000"/>
                  <a:gd name="connsiteX61" fmla="*/ 8414 w 9781"/>
                  <a:gd name="connsiteY61" fmla="*/ 10000 h 10000"/>
                  <a:gd name="connsiteX62" fmla="*/ 9781 w 9781"/>
                  <a:gd name="connsiteY62" fmla="*/ 10000 h 10000"/>
                  <a:gd name="connsiteX63" fmla="*/ 9781 w 9781"/>
                  <a:gd name="connsiteY63" fmla="*/ 9324 h 10000"/>
                  <a:gd name="connsiteX64" fmla="*/ 9536 w 9781"/>
                  <a:gd name="connsiteY64" fmla="*/ 9324 h 10000"/>
                  <a:gd name="connsiteX65" fmla="*/ 9536 w 9781"/>
                  <a:gd name="connsiteY65" fmla="*/ 8826 h 10000"/>
                  <a:gd name="connsiteX66" fmla="*/ 9231 w 9781"/>
                  <a:gd name="connsiteY66" fmla="*/ 8826 h 10000"/>
                  <a:gd name="connsiteX67" fmla="*/ 9057 w 9781"/>
                  <a:gd name="connsiteY67" fmla="*/ 7315 h 10000"/>
                  <a:gd name="connsiteX68" fmla="*/ 9334 w 9781"/>
                  <a:gd name="connsiteY68" fmla="*/ 6930 h 10000"/>
                  <a:gd name="connsiteX69" fmla="*/ 8802 w 9781"/>
                  <a:gd name="connsiteY69" fmla="*/ 4854 h 10000"/>
                  <a:gd name="connsiteX70" fmla="*/ 8770 w 9781"/>
                  <a:gd name="connsiteY70" fmla="*/ 2019 h 10000"/>
                  <a:gd name="connsiteX71" fmla="*/ 7747 w 9781"/>
                  <a:gd name="connsiteY71" fmla="*/ 2019 h 10000"/>
                  <a:gd name="connsiteX72" fmla="*/ 7573 w 9781"/>
                  <a:gd name="connsiteY72" fmla="*/ 1765 h 10000"/>
                  <a:gd name="connsiteX73" fmla="*/ 7398 w 9781"/>
                  <a:gd name="connsiteY73" fmla="*/ 1521 h 10000"/>
                  <a:gd name="connsiteX74" fmla="*/ 7215 w 9781"/>
                  <a:gd name="connsiteY74" fmla="*/ 1296 h 10000"/>
                  <a:gd name="connsiteX75" fmla="*/ 7041 w 9781"/>
                  <a:gd name="connsiteY75" fmla="*/ 1089 h 10000"/>
                  <a:gd name="connsiteX76" fmla="*/ 6862 w 9781"/>
                  <a:gd name="connsiteY76" fmla="*/ 892 h 10000"/>
                  <a:gd name="connsiteX77" fmla="*/ 6674 w 9781"/>
                  <a:gd name="connsiteY77" fmla="*/ 723 h 10000"/>
                  <a:gd name="connsiteX78" fmla="*/ 6491 w 9781"/>
                  <a:gd name="connsiteY78" fmla="*/ 563 h 10000"/>
                  <a:gd name="connsiteX79" fmla="*/ 6298 w 9781"/>
                  <a:gd name="connsiteY79" fmla="*/ 423 h 10000"/>
                  <a:gd name="connsiteX80" fmla="*/ 6098 w 9781"/>
                  <a:gd name="connsiteY80" fmla="*/ 300 h 10000"/>
                  <a:gd name="connsiteX81" fmla="*/ 5896 w 9781"/>
                  <a:gd name="connsiteY81" fmla="*/ 197 h 10000"/>
                  <a:gd name="connsiteX82" fmla="*/ 5687 w 9781"/>
                  <a:gd name="connsiteY82" fmla="*/ 122 h 10000"/>
                  <a:gd name="connsiteX83" fmla="*/ 5472 w 9781"/>
                  <a:gd name="connsiteY83" fmla="*/ 56 h 10000"/>
                  <a:gd name="connsiteX84" fmla="*/ 5244 w 9781"/>
                  <a:gd name="connsiteY84" fmla="*/ 9 h 10000"/>
                  <a:gd name="connsiteX85" fmla="*/ 5007 w 9781"/>
                  <a:gd name="connsiteY85" fmla="*/ 0 h 10000"/>
                  <a:gd name="connsiteX86" fmla="*/ 4765 w 9781"/>
                  <a:gd name="connsiteY86" fmla="*/ 0 h 10000"/>
                  <a:gd name="connsiteX87" fmla="*/ 4506 w 9781"/>
                  <a:gd name="connsiteY87"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749 w 10000"/>
                  <a:gd name="connsiteY24" fmla="*/ 8723 h 10000"/>
                  <a:gd name="connsiteX25" fmla="*/ 516 w 10000"/>
                  <a:gd name="connsiteY25" fmla="*/ 8723 h 10000"/>
                  <a:gd name="connsiteX26" fmla="*/ 631 w 10000"/>
                  <a:gd name="connsiteY26" fmla="*/ 7634 h 10000"/>
                  <a:gd name="connsiteX27" fmla="*/ 891 w 10000"/>
                  <a:gd name="connsiteY27" fmla="*/ 8113 h 10000"/>
                  <a:gd name="connsiteX28" fmla="*/ 1197 w 10000"/>
                  <a:gd name="connsiteY28" fmla="*/ 7211 h 10000"/>
                  <a:gd name="connsiteX29" fmla="*/ 1957 w 10000"/>
                  <a:gd name="connsiteY29" fmla="*/ 7221 h 10000"/>
                  <a:gd name="connsiteX30" fmla="*/ 1957 w 10000"/>
                  <a:gd name="connsiteY30" fmla="*/ 7700 h 10000"/>
                  <a:gd name="connsiteX31" fmla="*/ 3354 w 10000"/>
                  <a:gd name="connsiteY31" fmla="*/ 7700 h 10000"/>
                  <a:gd name="connsiteX32" fmla="*/ 3414 w 10000"/>
                  <a:gd name="connsiteY32" fmla="*/ 7286 h 10000"/>
                  <a:gd name="connsiteX33" fmla="*/ 4502 w 10000"/>
                  <a:gd name="connsiteY33" fmla="*/ 7286 h 10000"/>
                  <a:gd name="connsiteX34" fmla="*/ 4502 w 10000"/>
                  <a:gd name="connsiteY34" fmla="*/ 7643 h 10000"/>
                  <a:gd name="connsiteX35" fmla="*/ 4671 w 10000"/>
                  <a:gd name="connsiteY35" fmla="*/ 7643 h 10000"/>
                  <a:gd name="connsiteX36" fmla="*/ 4671 w 10000"/>
                  <a:gd name="connsiteY36" fmla="*/ 8507 h 10000"/>
                  <a:gd name="connsiteX37" fmla="*/ 4419 w 10000"/>
                  <a:gd name="connsiteY37" fmla="*/ 8516 h 10000"/>
                  <a:gd name="connsiteX38" fmla="*/ 4419 w 10000"/>
                  <a:gd name="connsiteY38" fmla="*/ 9061 h 10000"/>
                  <a:gd name="connsiteX39" fmla="*/ 4245 w 10000"/>
                  <a:gd name="connsiteY39" fmla="*/ 9061 h 10000"/>
                  <a:gd name="connsiteX40" fmla="*/ 4245 w 10000"/>
                  <a:gd name="connsiteY40" fmla="*/ 9484 h 10000"/>
                  <a:gd name="connsiteX41" fmla="*/ 5329 w 10000"/>
                  <a:gd name="connsiteY41" fmla="*/ 9484 h 10000"/>
                  <a:gd name="connsiteX42" fmla="*/ 5329 w 10000"/>
                  <a:gd name="connsiteY42" fmla="*/ 9061 h 10000"/>
                  <a:gd name="connsiteX43" fmla="*/ 5182 w 10000"/>
                  <a:gd name="connsiteY43" fmla="*/ 9061 h 10000"/>
                  <a:gd name="connsiteX44" fmla="*/ 5182 w 10000"/>
                  <a:gd name="connsiteY44" fmla="*/ 8516 h 10000"/>
                  <a:gd name="connsiteX45" fmla="*/ 4955 w 10000"/>
                  <a:gd name="connsiteY45" fmla="*/ 8516 h 10000"/>
                  <a:gd name="connsiteX46" fmla="*/ 4955 w 10000"/>
                  <a:gd name="connsiteY46" fmla="*/ 7634 h 10000"/>
                  <a:gd name="connsiteX47" fmla="*/ 5128 w 10000"/>
                  <a:gd name="connsiteY47" fmla="*/ 7634 h 10000"/>
                  <a:gd name="connsiteX48" fmla="*/ 5128 w 10000"/>
                  <a:gd name="connsiteY48" fmla="*/ 7221 h 10000"/>
                  <a:gd name="connsiteX49" fmla="*/ 6133 w 10000"/>
                  <a:gd name="connsiteY49" fmla="*/ 7221 h 10000"/>
                  <a:gd name="connsiteX50" fmla="*/ 6133 w 10000"/>
                  <a:gd name="connsiteY50" fmla="*/ 7756 h 10000"/>
                  <a:gd name="connsiteX51" fmla="*/ 7564 w 10000"/>
                  <a:gd name="connsiteY51" fmla="*/ 7756 h 10000"/>
                  <a:gd name="connsiteX52" fmla="*/ 7569 w 10000"/>
                  <a:gd name="connsiteY52" fmla="*/ 7343 h 10000"/>
                  <a:gd name="connsiteX53" fmla="*/ 8368 w 10000"/>
                  <a:gd name="connsiteY53" fmla="*/ 7352 h 10000"/>
                  <a:gd name="connsiteX54" fmla="*/ 8652 w 10000"/>
                  <a:gd name="connsiteY54" fmla="*/ 8131 h 10000"/>
                  <a:gd name="connsiteX55" fmla="*/ 8936 w 10000"/>
                  <a:gd name="connsiteY55" fmla="*/ 7775 h 10000"/>
                  <a:gd name="connsiteX56" fmla="*/ 9086 w 10000"/>
                  <a:gd name="connsiteY56" fmla="*/ 8826 h 10000"/>
                  <a:gd name="connsiteX57" fmla="*/ 8853 w 10000"/>
                  <a:gd name="connsiteY57" fmla="*/ 8826 h 10000"/>
                  <a:gd name="connsiteX58" fmla="*/ 8853 w 10000"/>
                  <a:gd name="connsiteY58" fmla="*/ 9296 h 10000"/>
                  <a:gd name="connsiteX59" fmla="*/ 8602 w 10000"/>
                  <a:gd name="connsiteY59" fmla="*/ 9296 h 10000"/>
                  <a:gd name="connsiteX60" fmla="*/ 8602 w 10000"/>
                  <a:gd name="connsiteY60" fmla="*/ 10000 h 10000"/>
                  <a:gd name="connsiteX61" fmla="*/ 10000 w 10000"/>
                  <a:gd name="connsiteY61" fmla="*/ 10000 h 10000"/>
                  <a:gd name="connsiteX62" fmla="*/ 10000 w 10000"/>
                  <a:gd name="connsiteY62" fmla="*/ 9324 h 10000"/>
                  <a:gd name="connsiteX63" fmla="*/ 9750 w 10000"/>
                  <a:gd name="connsiteY63" fmla="*/ 9324 h 10000"/>
                  <a:gd name="connsiteX64" fmla="*/ 9750 w 10000"/>
                  <a:gd name="connsiteY64" fmla="*/ 8826 h 10000"/>
                  <a:gd name="connsiteX65" fmla="*/ 9438 w 10000"/>
                  <a:gd name="connsiteY65" fmla="*/ 8826 h 10000"/>
                  <a:gd name="connsiteX66" fmla="*/ 9260 w 10000"/>
                  <a:gd name="connsiteY66" fmla="*/ 7315 h 10000"/>
                  <a:gd name="connsiteX67" fmla="*/ 9543 w 10000"/>
                  <a:gd name="connsiteY67" fmla="*/ 6930 h 10000"/>
                  <a:gd name="connsiteX68" fmla="*/ 8999 w 10000"/>
                  <a:gd name="connsiteY68" fmla="*/ 4854 h 10000"/>
                  <a:gd name="connsiteX69" fmla="*/ 8966 w 10000"/>
                  <a:gd name="connsiteY69" fmla="*/ 2019 h 10000"/>
                  <a:gd name="connsiteX70" fmla="*/ 7920 w 10000"/>
                  <a:gd name="connsiteY70" fmla="*/ 2019 h 10000"/>
                  <a:gd name="connsiteX71" fmla="*/ 7743 w 10000"/>
                  <a:gd name="connsiteY71" fmla="*/ 1765 h 10000"/>
                  <a:gd name="connsiteX72" fmla="*/ 7564 w 10000"/>
                  <a:gd name="connsiteY72" fmla="*/ 1521 h 10000"/>
                  <a:gd name="connsiteX73" fmla="*/ 7377 w 10000"/>
                  <a:gd name="connsiteY73" fmla="*/ 1296 h 10000"/>
                  <a:gd name="connsiteX74" fmla="*/ 7199 w 10000"/>
                  <a:gd name="connsiteY74" fmla="*/ 1089 h 10000"/>
                  <a:gd name="connsiteX75" fmla="*/ 7016 w 10000"/>
                  <a:gd name="connsiteY75" fmla="*/ 892 h 10000"/>
                  <a:gd name="connsiteX76" fmla="*/ 6823 w 10000"/>
                  <a:gd name="connsiteY76" fmla="*/ 723 h 10000"/>
                  <a:gd name="connsiteX77" fmla="*/ 6636 w 10000"/>
                  <a:gd name="connsiteY77" fmla="*/ 563 h 10000"/>
                  <a:gd name="connsiteX78" fmla="*/ 6439 w 10000"/>
                  <a:gd name="connsiteY78" fmla="*/ 423 h 10000"/>
                  <a:gd name="connsiteX79" fmla="*/ 6235 w 10000"/>
                  <a:gd name="connsiteY79" fmla="*/ 300 h 10000"/>
                  <a:gd name="connsiteX80" fmla="*/ 6028 w 10000"/>
                  <a:gd name="connsiteY80" fmla="*/ 197 h 10000"/>
                  <a:gd name="connsiteX81" fmla="*/ 5814 w 10000"/>
                  <a:gd name="connsiteY81" fmla="*/ 122 h 10000"/>
                  <a:gd name="connsiteX82" fmla="*/ 5595 w 10000"/>
                  <a:gd name="connsiteY82" fmla="*/ 56 h 10000"/>
                  <a:gd name="connsiteX83" fmla="*/ 5361 w 10000"/>
                  <a:gd name="connsiteY83" fmla="*/ 9 h 10000"/>
                  <a:gd name="connsiteX84" fmla="*/ 5119 w 10000"/>
                  <a:gd name="connsiteY84" fmla="*/ 0 h 10000"/>
                  <a:gd name="connsiteX85" fmla="*/ 4872 w 10000"/>
                  <a:gd name="connsiteY85" fmla="*/ 0 h 10000"/>
                  <a:gd name="connsiteX86" fmla="*/ 4607 w 10000"/>
                  <a:gd name="connsiteY86"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749 w 10000"/>
                  <a:gd name="connsiteY24" fmla="*/ 8723 h 10000"/>
                  <a:gd name="connsiteX25" fmla="*/ 631 w 10000"/>
                  <a:gd name="connsiteY25" fmla="*/ 7634 h 10000"/>
                  <a:gd name="connsiteX26" fmla="*/ 891 w 10000"/>
                  <a:gd name="connsiteY26" fmla="*/ 8113 h 10000"/>
                  <a:gd name="connsiteX27" fmla="*/ 1197 w 10000"/>
                  <a:gd name="connsiteY27" fmla="*/ 7211 h 10000"/>
                  <a:gd name="connsiteX28" fmla="*/ 1957 w 10000"/>
                  <a:gd name="connsiteY28" fmla="*/ 7221 h 10000"/>
                  <a:gd name="connsiteX29" fmla="*/ 1957 w 10000"/>
                  <a:gd name="connsiteY29" fmla="*/ 7700 h 10000"/>
                  <a:gd name="connsiteX30" fmla="*/ 3354 w 10000"/>
                  <a:gd name="connsiteY30" fmla="*/ 7700 h 10000"/>
                  <a:gd name="connsiteX31" fmla="*/ 3414 w 10000"/>
                  <a:gd name="connsiteY31" fmla="*/ 7286 h 10000"/>
                  <a:gd name="connsiteX32" fmla="*/ 4502 w 10000"/>
                  <a:gd name="connsiteY32" fmla="*/ 7286 h 10000"/>
                  <a:gd name="connsiteX33" fmla="*/ 4502 w 10000"/>
                  <a:gd name="connsiteY33" fmla="*/ 7643 h 10000"/>
                  <a:gd name="connsiteX34" fmla="*/ 4671 w 10000"/>
                  <a:gd name="connsiteY34" fmla="*/ 7643 h 10000"/>
                  <a:gd name="connsiteX35" fmla="*/ 4671 w 10000"/>
                  <a:gd name="connsiteY35" fmla="*/ 8507 h 10000"/>
                  <a:gd name="connsiteX36" fmla="*/ 4419 w 10000"/>
                  <a:gd name="connsiteY36" fmla="*/ 8516 h 10000"/>
                  <a:gd name="connsiteX37" fmla="*/ 4419 w 10000"/>
                  <a:gd name="connsiteY37" fmla="*/ 9061 h 10000"/>
                  <a:gd name="connsiteX38" fmla="*/ 4245 w 10000"/>
                  <a:gd name="connsiteY38" fmla="*/ 9061 h 10000"/>
                  <a:gd name="connsiteX39" fmla="*/ 4245 w 10000"/>
                  <a:gd name="connsiteY39" fmla="*/ 9484 h 10000"/>
                  <a:gd name="connsiteX40" fmla="*/ 5329 w 10000"/>
                  <a:gd name="connsiteY40" fmla="*/ 9484 h 10000"/>
                  <a:gd name="connsiteX41" fmla="*/ 5329 w 10000"/>
                  <a:gd name="connsiteY41" fmla="*/ 9061 h 10000"/>
                  <a:gd name="connsiteX42" fmla="*/ 5182 w 10000"/>
                  <a:gd name="connsiteY42" fmla="*/ 9061 h 10000"/>
                  <a:gd name="connsiteX43" fmla="*/ 5182 w 10000"/>
                  <a:gd name="connsiteY43" fmla="*/ 8516 h 10000"/>
                  <a:gd name="connsiteX44" fmla="*/ 4955 w 10000"/>
                  <a:gd name="connsiteY44" fmla="*/ 8516 h 10000"/>
                  <a:gd name="connsiteX45" fmla="*/ 4955 w 10000"/>
                  <a:gd name="connsiteY45" fmla="*/ 7634 h 10000"/>
                  <a:gd name="connsiteX46" fmla="*/ 5128 w 10000"/>
                  <a:gd name="connsiteY46" fmla="*/ 7634 h 10000"/>
                  <a:gd name="connsiteX47" fmla="*/ 5128 w 10000"/>
                  <a:gd name="connsiteY47" fmla="*/ 7221 h 10000"/>
                  <a:gd name="connsiteX48" fmla="*/ 6133 w 10000"/>
                  <a:gd name="connsiteY48" fmla="*/ 7221 h 10000"/>
                  <a:gd name="connsiteX49" fmla="*/ 6133 w 10000"/>
                  <a:gd name="connsiteY49" fmla="*/ 7756 h 10000"/>
                  <a:gd name="connsiteX50" fmla="*/ 7564 w 10000"/>
                  <a:gd name="connsiteY50" fmla="*/ 7756 h 10000"/>
                  <a:gd name="connsiteX51" fmla="*/ 7569 w 10000"/>
                  <a:gd name="connsiteY51" fmla="*/ 7343 h 10000"/>
                  <a:gd name="connsiteX52" fmla="*/ 8368 w 10000"/>
                  <a:gd name="connsiteY52" fmla="*/ 7352 h 10000"/>
                  <a:gd name="connsiteX53" fmla="*/ 8652 w 10000"/>
                  <a:gd name="connsiteY53" fmla="*/ 8131 h 10000"/>
                  <a:gd name="connsiteX54" fmla="*/ 8936 w 10000"/>
                  <a:gd name="connsiteY54" fmla="*/ 7775 h 10000"/>
                  <a:gd name="connsiteX55" fmla="*/ 9086 w 10000"/>
                  <a:gd name="connsiteY55" fmla="*/ 8826 h 10000"/>
                  <a:gd name="connsiteX56" fmla="*/ 8853 w 10000"/>
                  <a:gd name="connsiteY56" fmla="*/ 8826 h 10000"/>
                  <a:gd name="connsiteX57" fmla="*/ 8853 w 10000"/>
                  <a:gd name="connsiteY57" fmla="*/ 9296 h 10000"/>
                  <a:gd name="connsiteX58" fmla="*/ 8602 w 10000"/>
                  <a:gd name="connsiteY58" fmla="*/ 9296 h 10000"/>
                  <a:gd name="connsiteX59" fmla="*/ 8602 w 10000"/>
                  <a:gd name="connsiteY59" fmla="*/ 10000 h 10000"/>
                  <a:gd name="connsiteX60" fmla="*/ 10000 w 10000"/>
                  <a:gd name="connsiteY60" fmla="*/ 10000 h 10000"/>
                  <a:gd name="connsiteX61" fmla="*/ 10000 w 10000"/>
                  <a:gd name="connsiteY61" fmla="*/ 9324 h 10000"/>
                  <a:gd name="connsiteX62" fmla="*/ 9750 w 10000"/>
                  <a:gd name="connsiteY62" fmla="*/ 9324 h 10000"/>
                  <a:gd name="connsiteX63" fmla="*/ 9750 w 10000"/>
                  <a:gd name="connsiteY63" fmla="*/ 8826 h 10000"/>
                  <a:gd name="connsiteX64" fmla="*/ 9438 w 10000"/>
                  <a:gd name="connsiteY64" fmla="*/ 8826 h 10000"/>
                  <a:gd name="connsiteX65" fmla="*/ 9260 w 10000"/>
                  <a:gd name="connsiteY65" fmla="*/ 7315 h 10000"/>
                  <a:gd name="connsiteX66" fmla="*/ 9543 w 10000"/>
                  <a:gd name="connsiteY66" fmla="*/ 6930 h 10000"/>
                  <a:gd name="connsiteX67" fmla="*/ 8999 w 10000"/>
                  <a:gd name="connsiteY67" fmla="*/ 4854 h 10000"/>
                  <a:gd name="connsiteX68" fmla="*/ 8966 w 10000"/>
                  <a:gd name="connsiteY68" fmla="*/ 2019 h 10000"/>
                  <a:gd name="connsiteX69" fmla="*/ 7920 w 10000"/>
                  <a:gd name="connsiteY69" fmla="*/ 2019 h 10000"/>
                  <a:gd name="connsiteX70" fmla="*/ 7743 w 10000"/>
                  <a:gd name="connsiteY70" fmla="*/ 1765 h 10000"/>
                  <a:gd name="connsiteX71" fmla="*/ 7564 w 10000"/>
                  <a:gd name="connsiteY71" fmla="*/ 1521 h 10000"/>
                  <a:gd name="connsiteX72" fmla="*/ 7377 w 10000"/>
                  <a:gd name="connsiteY72" fmla="*/ 1296 h 10000"/>
                  <a:gd name="connsiteX73" fmla="*/ 7199 w 10000"/>
                  <a:gd name="connsiteY73" fmla="*/ 1089 h 10000"/>
                  <a:gd name="connsiteX74" fmla="*/ 7016 w 10000"/>
                  <a:gd name="connsiteY74" fmla="*/ 892 h 10000"/>
                  <a:gd name="connsiteX75" fmla="*/ 6823 w 10000"/>
                  <a:gd name="connsiteY75" fmla="*/ 723 h 10000"/>
                  <a:gd name="connsiteX76" fmla="*/ 6636 w 10000"/>
                  <a:gd name="connsiteY76" fmla="*/ 563 h 10000"/>
                  <a:gd name="connsiteX77" fmla="*/ 6439 w 10000"/>
                  <a:gd name="connsiteY77" fmla="*/ 423 h 10000"/>
                  <a:gd name="connsiteX78" fmla="*/ 6235 w 10000"/>
                  <a:gd name="connsiteY78" fmla="*/ 300 h 10000"/>
                  <a:gd name="connsiteX79" fmla="*/ 6028 w 10000"/>
                  <a:gd name="connsiteY79" fmla="*/ 197 h 10000"/>
                  <a:gd name="connsiteX80" fmla="*/ 5814 w 10000"/>
                  <a:gd name="connsiteY80" fmla="*/ 122 h 10000"/>
                  <a:gd name="connsiteX81" fmla="*/ 5595 w 10000"/>
                  <a:gd name="connsiteY81" fmla="*/ 56 h 10000"/>
                  <a:gd name="connsiteX82" fmla="*/ 5361 w 10000"/>
                  <a:gd name="connsiteY82" fmla="*/ 9 h 10000"/>
                  <a:gd name="connsiteX83" fmla="*/ 5119 w 10000"/>
                  <a:gd name="connsiteY83" fmla="*/ 0 h 10000"/>
                  <a:gd name="connsiteX84" fmla="*/ 4872 w 10000"/>
                  <a:gd name="connsiteY84" fmla="*/ 0 h 10000"/>
                  <a:gd name="connsiteX85" fmla="*/ 4607 w 10000"/>
                  <a:gd name="connsiteY85"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631 w 10000"/>
                  <a:gd name="connsiteY24" fmla="*/ 7634 h 10000"/>
                  <a:gd name="connsiteX25" fmla="*/ 891 w 10000"/>
                  <a:gd name="connsiteY25" fmla="*/ 8113 h 10000"/>
                  <a:gd name="connsiteX26" fmla="*/ 1197 w 10000"/>
                  <a:gd name="connsiteY26" fmla="*/ 7211 h 10000"/>
                  <a:gd name="connsiteX27" fmla="*/ 1957 w 10000"/>
                  <a:gd name="connsiteY27" fmla="*/ 7221 h 10000"/>
                  <a:gd name="connsiteX28" fmla="*/ 1957 w 10000"/>
                  <a:gd name="connsiteY28" fmla="*/ 7700 h 10000"/>
                  <a:gd name="connsiteX29" fmla="*/ 3354 w 10000"/>
                  <a:gd name="connsiteY29" fmla="*/ 7700 h 10000"/>
                  <a:gd name="connsiteX30" fmla="*/ 3414 w 10000"/>
                  <a:gd name="connsiteY30" fmla="*/ 7286 h 10000"/>
                  <a:gd name="connsiteX31" fmla="*/ 4502 w 10000"/>
                  <a:gd name="connsiteY31" fmla="*/ 7286 h 10000"/>
                  <a:gd name="connsiteX32" fmla="*/ 4502 w 10000"/>
                  <a:gd name="connsiteY32" fmla="*/ 7643 h 10000"/>
                  <a:gd name="connsiteX33" fmla="*/ 4671 w 10000"/>
                  <a:gd name="connsiteY33" fmla="*/ 7643 h 10000"/>
                  <a:gd name="connsiteX34" fmla="*/ 4671 w 10000"/>
                  <a:gd name="connsiteY34" fmla="*/ 8507 h 10000"/>
                  <a:gd name="connsiteX35" fmla="*/ 4419 w 10000"/>
                  <a:gd name="connsiteY35" fmla="*/ 8516 h 10000"/>
                  <a:gd name="connsiteX36" fmla="*/ 4419 w 10000"/>
                  <a:gd name="connsiteY36" fmla="*/ 9061 h 10000"/>
                  <a:gd name="connsiteX37" fmla="*/ 4245 w 10000"/>
                  <a:gd name="connsiteY37" fmla="*/ 9061 h 10000"/>
                  <a:gd name="connsiteX38" fmla="*/ 4245 w 10000"/>
                  <a:gd name="connsiteY38" fmla="*/ 9484 h 10000"/>
                  <a:gd name="connsiteX39" fmla="*/ 5329 w 10000"/>
                  <a:gd name="connsiteY39" fmla="*/ 9484 h 10000"/>
                  <a:gd name="connsiteX40" fmla="*/ 5329 w 10000"/>
                  <a:gd name="connsiteY40" fmla="*/ 9061 h 10000"/>
                  <a:gd name="connsiteX41" fmla="*/ 5182 w 10000"/>
                  <a:gd name="connsiteY41" fmla="*/ 9061 h 10000"/>
                  <a:gd name="connsiteX42" fmla="*/ 5182 w 10000"/>
                  <a:gd name="connsiteY42" fmla="*/ 8516 h 10000"/>
                  <a:gd name="connsiteX43" fmla="*/ 4955 w 10000"/>
                  <a:gd name="connsiteY43" fmla="*/ 8516 h 10000"/>
                  <a:gd name="connsiteX44" fmla="*/ 4955 w 10000"/>
                  <a:gd name="connsiteY44" fmla="*/ 7634 h 10000"/>
                  <a:gd name="connsiteX45" fmla="*/ 5128 w 10000"/>
                  <a:gd name="connsiteY45" fmla="*/ 7634 h 10000"/>
                  <a:gd name="connsiteX46" fmla="*/ 5128 w 10000"/>
                  <a:gd name="connsiteY46" fmla="*/ 7221 h 10000"/>
                  <a:gd name="connsiteX47" fmla="*/ 6133 w 10000"/>
                  <a:gd name="connsiteY47" fmla="*/ 7221 h 10000"/>
                  <a:gd name="connsiteX48" fmla="*/ 6133 w 10000"/>
                  <a:gd name="connsiteY48" fmla="*/ 7756 h 10000"/>
                  <a:gd name="connsiteX49" fmla="*/ 7564 w 10000"/>
                  <a:gd name="connsiteY49" fmla="*/ 7756 h 10000"/>
                  <a:gd name="connsiteX50" fmla="*/ 7569 w 10000"/>
                  <a:gd name="connsiteY50" fmla="*/ 7343 h 10000"/>
                  <a:gd name="connsiteX51" fmla="*/ 8368 w 10000"/>
                  <a:gd name="connsiteY51" fmla="*/ 7352 h 10000"/>
                  <a:gd name="connsiteX52" fmla="*/ 8652 w 10000"/>
                  <a:gd name="connsiteY52" fmla="*/ 8131 h 10000"/>
                  <a:gd name="connsiteX53" fmla="*/ 8936 w 10000"/>
                  <a:gd name="connsiteY53" fmla="*/ 7775 h 10000"/>
                  <a:gd name="connsiteX54" fmla="*/ 9086 w 10000"/>
                  <a:gd name="connsiteY54" fmla="*/ 8826 h 10000"/>
                  <a:gd name="connsiteX55" fmla="*/ 8853 w 10000"/>
                  <a:gd name="connsiteY55" fmla="*/ 8826 h 10000"/>
                  <a:gd name="connsiteX56" fmla="*/ 8853 w 10000"/>
                  <a:gd name="connsiteY56" fmla="*/ 9296 h 10000"/>
                  <a:gd name="connsiteX57" fmla="*/ 8602 w 10000"/>
                  <a:gd name="connsiteY57" fmla="*/ 9296 h 10000"/>
                  <a:gd name="connsiteX58" fmla="*/ 8602 w 10000"/>
                  <a:gd name="connsiteY58" fmla="*/ 10000 h 10000"/>
                  <a:gd name="connsiteX59" fmla="*/ 10000 w 10000"/>
                  <a:gd name="connsiteY59" fmla="*/ 10000 h 10000"/>
                  <a:gd name="connsiteX60" fmla="*/ 10000 w 10000"/>
                  <a:gd name="connsiteY60" fmla="*/ 9324 h 10000"/>
                  <a:gd name="connsiteX61" fmla="*/ 9750 w 10000"/>
                  <a:gd name="connsiteY61" fmla="*/ 9324 h 10000"/>
                  <a:gd name="connsiteX62" fmla="*/ 9750 w 10000"/>
                  <a:gd name="connsiteY62" fmla="*/ 8826 h 10000"/>
                  <a:gd name="connsiteX63" fmla="*/ 9438 w 10000"/>
                  <a:gd name="connsiteY63" fmla="*/ 8826 h 10000"/>
                  <a:gd name="connsiteX64" fmla="*/ 9260 w 10000"/>
                  <a:gd name="connsiteY64" fmla="*/ 7315 h 10000"/>
                  <a:gd name="connsiteX65" fmla="*/ 9543 w 10000"/>
                  <a:gd name="connsiteY65" fmla="*/ 6930 h 10000"/>
                  <a:gd name="connsiteX66" fmla="*/ 8999 w 10000"/>
                  <a:gd name="connsiteY66" fmla="*/ 4854 h 10000"/>
                  <a:gd name="connsiteX67" fmla="*/ 8966 w 10000"/>
                  <a:gd name="connsiteY67" fmla="*/ 2019 h 10000"/>
                  <a:gd name="connsiteX68" fmla="*/ 7920 w 10000"/>
                  <a:gd name="connsiteY68" fmla="*/ 2019 h 10000"/>
                  <a:gd name="connsiteX69" fmla="*/ 7743 w 10000"/>
                  <a:gd name="connsiteY69" fmla="*/ 1765 h 10000"/>
                  <a:gd name="connsiteX70" fmla="*/ 7564 w 10000"/>
                  <a:gd name="connsiteY70" fmla="*/ 1521 h 10000"/>
                  <a:gd name="connsiteX71" fmla="*/ 7377 w 10000"/>
                  <a:gd name="connsiteY71" fmla="*/ 1296 h 10000"/>
                  <a:gd name="connsiteX72" fmla="*/ 7199 w 10000"/>
                  <a:gd name="connsiteY72" fmla="*/ 1089 h 10000"/>
                  <a:gd name="connsiteX73" fmla="*/ 7016 w 10000"/>
                  <a:gd name="connsiteY73" fmla="*/ 892 h 10000"/>
                  <a:gd name="connsiteX74" fmla="*/ 6823 w 10000"/>
                  <a:gd name="connsiteY74" fmla="*/ 723 h 10000"/>
                  <a:gd name="connsiteX75" fmla="*/ 6636 w 10000"/>
                  <a:gd name="connsiteY75" fmla="*/ 563 h 10000"/>
                  <a:gd name="connsiteX76" fmla="*/ 6439 w 10000"/>
                  <a:gd name="connsiteY76" fmla="*/ 423 h 10000"/>
                  <a:gd name="connsiteX77" fmla="*/ 6235 w 10000"/>
                  <a:gd name="connsiteY77" fmla="*/ 300 h 10000"/>
                  <a:gd name="connsiteX78" fmla="*/ 6028 w 10000"/>
                  <a:gd name="connsiteY78" fmla="*/ 197 h 10000"/>
                  <a:gd name="connsiteX79" fmla="*/ 5814 w 10000"/>
                  <a:gd name="connsiteY79" fmla="*/ 122 h 10000"/>
                  <a:gd name="connsiteX80" fmla="*/ 5595 w 10000"/>
                  <a:gd name="connsiteY80" fmla="*/ 56 h 10000"/>
                  <a:gd name="connsiteX81" fmla="*/ 5361 w 10000"/>
                  <a:gd name="connsiteY81" fmla="*/ 9 h 10000"/>
                  <a:gd name="connsiteX82" fmla="*/ 5119 w 10000"/>
                  <a:gd name="connsiteY82" fmla="*/ 0 h 10000"/>
                  <a:gd name="connsiteX83" fmla="*/ 4872 w 10000"/>
                  <a:gd name="connsiteY83" fmla="*/ 0 h 10000"/>
                  <a:gd name="connsiteX84" fmla="*/ 4607 w 10000"/>
                  <a:gd name="connsiteY84"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631 w 10000"/>
                  <a:gd name="connsiteY24" fmla="*/ 7634 h 10000"/>
                  <a:gd name="connsiteX25" fmla="*/ 891 w 10000"/>
                  <a:gd name="connsiteY25" fmla="*/ 8113 h 10000"/>
                  <a:gd name="connsiteX26" fmla="*/ 1197 w 10000"/>
                  <a:gd name="connsiteY26" fmla="*/ 7211 h 10000"/>
                  <a:gd name="connsiteX27" fmla="*/ 1957 w 10000"/>
                  <a:gd name="connsiteY27" fmla="*/ 7221 h 10000"/>
                  <a:gd name="connsiteX28" fmla="*/ 1957 w 10000"/>
                  <a:gd name="connsiteY28" fmla="*/ 7700 h 10000"/>
                  <a:gd name="connsiteX29" fmla="*/ 3354 w 10000"/>
                  <a:gd name="connsiteY29" fmla="*/ 7700 h 10000"/>
                  <a:gd name="connsiteX30" fmla="*/ 3414 w 10000"/>
                  <a:gd name="connsiteY30" fmla="*/ 7286 h 10000"/>
                  <a:gd name="connsiteX31" fmla="*/ 4502 w 10000"/>
                  <a:gd name="connsiteY31" fmla="*/ 7286 h 10000"/>
                  <a:gd name="connsiteX32" fmla="*/ 4502 w 10000"/>
                  <a:gd name="connsiteY32" fmla="*/ 7643 h 10000"/>
                  <a:gd name="connsiteX33" fmla="*/ 4671 w 10000"/>
                  <a:gd name="connsiteY33" fmla="*/ 7643 h 10000"/>
                  <a:gd name="connsiteX34" fmla="*/ 4671 w 10000"/>
                  <a:gd name="connsiteY34" fmla="*/ 8507 h 10000"/>
                  <a:gd name="connsiteX35" fmla="*/ 4419 w 10000"/>
                  <a:gd name="connsiteY35" fmla="*/ 8516 h 10000"/>
                  <a:gd name="connsiteX36" fmla="*/ 4419 w 10000"/>
                  <a:gd name="connsiteY36" fmla="*/ 9061 h 10000"/>
                  <a:gd name="connsiteX37" fmla="*/ 4245 w 10000"/>
                  <a:gd name="connsiteY37" fmla="*/ 9061 h 10000"/>
                  <a:gd name="connsiteX38" fmla="*/ 4245 w 10000"/>
                  <a:gd name="connsiteY38" fmla="*/ 9484 h 10000"/>
                  <a:gd name="connsiteX39" fmla="*/ 5329 w 10000"/>
                  <a:gd name="connsiteY39" fmla="*/ 9484 h 10000"/>
                  <a:gd name="connsiteX40" fmla="*/ 5329 w 10000"/>
                  <a:gd name="connsiteY40" fmla="*/ 9061 h 10000"/>
                  <a:gd name="connsiteX41" fmla="*/ 5182 w 10000"/>
                  <a:gd name="connsiteY41" fmla="*/ 9061 h 10000"/>
                  <a:gd name="connsiteX42" fmla="*/ 5182 w 10000"/>
                  <a:gd name="connsiteY42" fmla="*/ 8516 h 10000"/>
                  <a:gd name="connsiteX43" fmla="*/ 4955 w 10000"/>
                  <a:gd name="connsiteY43" fmla="*/ 8516 h 10000"/>
                  <a:gd name="connsiteX44" fmla="*/ 4955 w 10000"/>
                  <a:gd name="connsiteY44" fmla="*/ 7634 h 10000"/>
                  <a:gd name="connsiteX45" fmla="*/ 5128 w 10000"/>
                  <a:gd name="connsiteY45" fmla="*/ 7634 h 10000"/>
                  <a:gd name="connsiteX46" fmla="*/ 5128 w 10000"/>
                  <a:gd name="connsiteY46" fmla="*/ 7221 h 10000"/>
                  <a:gd name="connsiteX47" fmla="*/ 6133 w 10000"/>
                  <a:gd name="connsiteY47" fmla="*/ 7221 h 10000"/>
                  <a:gd name="connsiteX48" fmla="*/ 6133 w 10000"/>
                  <a:gd name="connsiteY48" fmla="*/ 7756 h 10000"/>
                  <a:gd name="connsiteX49" fmla="*/ 7564 w 10000"/>
                  <a:gd name="connsiteY49" fmla="*/ 7756 h 10000"/>
                  <a:gd name="connsiteX50" fmla="*/ 7569 w 10000"/>
                  <a:gd name="connsiteY50" fmla="*/ 7343 h 10000"/>
                  <a:gd name="connsiteX51" fmla="*/ 8368 w 10000"/>
                  <a:gd name="connsiteY51" fmla="*/ 7352 h 10000"/>
                  <a:gd name="connsiteX52" fmla="*/ 8652 w 10000"/>
                  <a:gd name="connsiteY52" fmla="*/ 8131 h 10000"/>
                  <a:gd name="connsiteX53" fmla="*/ 8936 w 10000"/>
                  <a:gd name="connsiteY53" fmla="*/ 7775 h 10000"/>
                  <a:gd name="connsiteX54" fmla="*/ 9086 w 10000"/>
                  <a:gd name="connsiteY54" fmla="*/ 8826 h 10000"/>
                  <a:gd name="connsiteX55" fmla="*/ 8853 w 10000"/>
                  <a:gd name="connsiteY55" fmla="*/ 8826 h 10000"/>
                  <a:gd name="connsiteX56" fmla="*/ 8853 w 10000"/>
                  <a:gd name="connsiteY56" fmla="*/ 9296 h 10000"/>
                  <a:gd name="connsiteX57" fmla="*/ 8602 w 10000"/>
                  <a:gd name="connsiteY57" fmla="*/ 9296 h 10000"/>
                  <a:gd name="connsiteX58" fmla="*/ 10000 w 10000"/>
                  <a:gd name="connsiteY58" fmla="*/ 10000 h 10000"/>
                  <a:gd name="connsiteX59" fmla="*/ 10000 w 10000"/>
                  <a:gd name="connsiteY59" fmla="*/ 9324 h 10000"/>
                  <a:gd name="connsiteX60" fmla="*/ 9750 w 10000"/>
                  <a:gd name="connsiteY60" fmla="*/ 9324 h 10000"/>
                  <a:gd name="connsiteX61" fmla="*/ 9750 w 10000"/>
                  <a:gd name="connsiteY61" fmla="*/ 8826 h 10000"/>
                  <a:gd name="connsiteX62" fmla="*/ 9438 w 10000"/>
                  <a:gd name="connsiteY62" fmla="*/ 8826 h 10000"/>
                  <a:gd name="connsiteX63" fmla="*/ 9260 w 10000"/>
                  <a:gd name="connsiteY63" fmla="*/ 7315 h 10000"/>
                  <a:gd name="connsiteX64" fmla="*/ 9543 w 10000"/>
                  <a:gd name="connsiteY64" fmla="*/ 6930 h 10000"/>
                  <a:gd name="connsiteX65" fmla="*/ 8999 w 10000"/>
                  <a:gd name="connsiteY65" fmla="*/ 4854 h 10000"/>
                  <a:gd name="connsiteX66" fmla="*/ 8966 w 10000"/>
                  <a:gd name="connsiteY66" fmla="*/ 2019 h 10000"/>
                  <a:gd name="connsiteX67" fmla="*/ 7920 w 10000"/>
                  <a:gd name="connsiteY67" fmla="*/ 2019 h 10000"/>
                  <a:gd name="connsiteX68" fmla="*/ 7743 w 10000"/>
                  <a:gd name="connsiteY68" fmla="*/ 1765 h 10000"/>
                  <a:gd name="connsiteX69" fmla="*/ 7564 w 10000"/>
                  <a:gd name="connsiteY69" fmla="*/ 1521 h 10000"/>
                  <a:gd name="connsiteX70" fmla="*/ 7377 w 10000"/>
                  <a:gd name="connsiteY70" fmla="*/ 1296 h 10000"/>
                  <a:gd name="connsiteX71" fmla="*/ 7199 w 10000"/>
                  <a:gd name="connsiteY71" fmla="*/ 1089 h 10000"/>
                  <a:gd name="connsiteX72" fmla="*/ 7016 w 10000"/>
                  <a:gd name="connsiteY72" fmla="*/ 892 h 10000"/>
                  <a:gd name="connsiteX73" fmla="*/ 6823 w 10000"/>
                  <a:gd name="connsiteY73" fmla="*/ 723 h 10000"/>
                  <a:gd name="connsiteX74" fmla="*/ 6636 w 10000"/>
                  <a:gd name="connsiteY74" fmla="*/ 563 h 10000"/>
                  <a:gd name="connsiteX75" fmla="*/ 6439 w 10000"/>
                  <a:gd name="connsiteY75" fmla="*/ 423 h 10000"/>
                  <a:gd name="connsiteX76" fmla="*/ 6235 w 10000"/>
                  <a:gd name="connsiteY76" fmla="*/ 300 h 10000"/>
                  <a:gd name="connsiteX77" fmla="*/ 6028 w 10000"/>
                  <a:gd name="connsiteY77" fmla="*/ 197 h 10000"/>
                  <a:gd name="connsiteX78" fmla="*/ 5814 w 10000"/>
                  <a:gd name="connsiteY78" fmla="*/ 122 h 10000"/>
                  <a:gd name="connsiteX79" fmla="*/ 5595 w 10000"/>
                  <a:gd name="connsiteY79" fmla="*/ 56 h 10000"/>
                  <a:gd name="connsiteX80" fmla="*/ 5361 w 10000"/>
                  <a:gd name="connsiteY80" fmla="*/ 9 h 10000"/>
                  <a:gd name="connsiteX81" fmla="*/ 5119 w 10000"/>
                  <a:gd name="connsiteY81" fmla="*/ 0 h 10000"/>
                  <a:gd name="connsiteX82" fmla="*/ 4872 w 10000"/>
                  <a:gd name="connsiteY82" fmla="*/ 0 h 10000"/>
                  <a:gd name="connsiteX83" fmla="*/ 4607 w 10000"/>
                  <a:gd name="connsiteY83" fmla="*/ 28 h 10000"/>
                  <a:gd name="connsiteX0" fmla="*/ 4607 w 10000"/>
                  <a:gd name="connsiteY0" fmla="*/ 28 h 9484"/>
                  <a:gd name="connsiteX1" fmla="*/ 4392 w 10000"/>
                  <a:gd name="connsiteY1" fmla="*/ 75 h 9484"/>
                  <a:gd name="connsiteX2" fmla="*/ 4187 w 10000"/>
                  <a:gd name="connsiteY2" fmla="*/ 122 h 9484"/>
                  <a:gd name="connsiteX3" fmla="*/ 3985 w 10000"/>
                  <a:gd name="connsiteY3" fmla="*/ 169 h 9484"/>
                  <a:gd name="connsiteX4" fmla="*/ 3802 w 10000"/>
                  <a:gd name="connsiteY4" fmla="*/ 235 h 9484"/>
                  <a:gd name="connsiteX5" fmla="*/ 3620 w 10000"/>
                  <a:gd name="connsiteY5" fmla="*/ 310 h 9484"/>
                  <a:gd name="connsiteX6" fmla="*/ 3446 w 10000"/>
                  <a:gd name="connsiteY6" fmla="*/ 394 h 9484"/>
                  <a:gd name="connsiteX7" fmla="*/ 3277 w 10000"/>
                  <a:gd name="connsiteY7" fmla="*/ 498 h 9484"/>
                  <a:gd name="connsiteX8" fmla="*/ 3112 w 10000"/>
                  <a:gd name="connsiteY8" fmla="*/ 601 h 9484"/>
                  <a:gd name="connsiteX9" fmla="*/ 2957 w 10000"/>
                  <a:gd name="connsiteY9" fmla="*/ 723 h 9484"/>
                  <a:gd name="connsiteX10" fmla="*/ 2797 w 10000"/>
                  <a:gd name="connsiteY10" fmla="*/ 864 h 9484"/>
                  <a:gd name="connsiteX11" fmla="*/ 2637 w 10000"/>
                  <a:gd name="connsiteY11" fmla="*/ 1005 h 9484"/>
                  <a:gd name="connsiteX12" fmla="*/ 2481 w 10000"/>
                  <a:gd name="connsiteY12" fmla="*/ 1164 h 9484"/>
                  <a:gd name="connsiteX13" fmla="*/ 2322 w 10000"/>
                  <a:gd name="connsiteY13" fmla="*/ 1343 h 9484"/>
                  <a:gd name="connsiteX14" fmla="*/ 2166 w 10000"/>
                  <a:gd name="connsiteY14" fmla="*/ 1531 h 9484"/>
                  <a:gd name="connsiteX15" fmla="*/ 2002 w 10000"/>
                  <a:gd name="connsiteY15" fmla="*/ 1737 h 9484"/>
                  <a:gd name="connsiteX16" fmla="*/ 1833 w 10000"/>
                  <a:gd name="connsiteY16" fmla="*/ 1953 h 9484"/>
                  <a:gd name="connsiteX17" fmla="*/ 754 w 10000"/>
                  <a:gd name="connsiteY17" fmla="*/ 2047 h 9484"/>
                  <a:gd name="connsiteX18" fmla="*/ 754 w 10000"/>
                  <a:gd name="connsiteY18" fmla="*/ 2535 h 9484"/>
                  <a:gd name="connsiteX19" fmla="*/ 754 w 10000"/>
                  <a:gd name="connsiteY19" fmla="*/ 3944 h 9484"/>
                  <a:gd name="connsiteX20" fmla="*/ 754 w 10000"/>
                  <a:gd name="connsiteY20" fmla="*/ 4460 h 9484"/>
                  <a:gd name="connsiteX21" fmla="*/ 0 w 10000"/>
                  <a:gd name="connsiteY21" fmla="*/ 6479 h 9484"/>
                  <a:gd name="connsiteX22" fmla="*/ 124 w 10000"/>
                  <a:gd name="connsiteY22" fmla="*/ 6770 h 9484"/>
                  <a:gd name="connsiteX23" fmla="*/ 374 w 10000"/>
                  <a:gd name="connsiteY23" fmla="*/ 7268 h 9484"/>
                  <a:gd name="connsiteX24" fmla="*/ 631 w 10000"/>
                  <a:gd name="connsiteY24" fmla="*/ 7634 h 9484"/>
                  <a:gd name="connsiteX25" fmla="*/ 891 w 10000"/>
                  <a:gd name="connsiteY25" fmla="*/ 8113 h 9484"/>
                  <a:gd name="connsiteX26" fmla="*/ 1197 w 10000"/>
                  <a:gd name="connsiteY26" fmla="*/ 7211 h 9484"/>
                  <a:gd name="connsiteX27" fmla="*/ 1957 w 10000"/>
                  <a:gd name="connsiteY27" fmla="*/ 7221 h 9484"/>
                  <a:gd name="connsiteX28" fmla="*/ 1957 w 10000"/>
                  <a:gd name="connsiteY28" fmla="*/ 7700 h 9484"/>
                  <a:gd name="connsiteX29" fmla="*/ 3354 w 10000"/>
                  <a:gd name="connsiteY29" fmla="*/ 7700 h 9484"/>
                  <a:gd name="connsiteX30" fmla="*/ 3414 w 10000"/>
                  <a:gd name="connsiteY30" fmla="*/ 7286 h 9484"/>
                  <a:gd name="connsiteX31" fmla="*/ 4502 w 10000"/>
                  <a:gd name="connsiteY31" fmla="*/ 7286 h 9484"/>
                  <a:gd name="connsiteX32" fmla="*/ 4502 w 10000"/>
                  <a:gd name="connsiteY32" fmla="*/ 7643 h 9484"/>
                  <a:gd name="connsiteX33" fmla="*/ 4671 w 10000"/>
                  <a:gd name="connsiteY33" fmla="*/ 7643 h 9484"/>
                  <a:gd name="connsiteX34" fmla="*/ 4671 w 10000"/>
                  <a:gd name="connsiteY34" fmla="*/ 8507 h 9484"/>
                  <a:gd name="connsiteX35" fmla="*/ 4419 w 10000"/>
                  <a:gd name="connsiteY35" fmla="*/ 8516 h 9484"/>
                  <a:gd name="connsiteX36" fmla="*/ 4419 w 10000"/>
                  <a:gd name="connsiteY36" fmla="*/ 9061 h 9484"/>
                  <a:gd name="connsiteX37" fmla="*/ 4245 w 10000"/>
                  <a:gd name="connsiteY37" fmla="*/ 9061 h 9484"/>
                  <a:gd name="connsiteX38" fmla="*/ 4245 w 10000"/>
                  <a:gd name="connsiteY38" fmla="*/ 9484 h 9484"/>
                  <a:gd name="connsiteX39" fmla="*/ 5329 w 10000"/>
                  <a:gd name="connsiteY39" fmla="*/ 9484 h 9484"/>
                  <a:gd name="connsiteX40" fmla="*/ 5329 w 10000"/>
                  <a:gd name="connsiteY40" fmla="*/ 9061 h 9484"/>
                  <a:gd name="connsiteX41" fmla="*/ 5182 w 10000"/>
                  <a:gd name="connsiteY41" fmla="*/ 9061 h 9484"/>
                  <a:gd name="connsiteX42" fmla="*/ 5182 w 10000"/>
                  <a:gd name="connsiteY42" fmla="*/ 8516 h 9484"/>
                  <a:gd name="connsiteX43" fmla="*/ 4955 w 10000"/>
                  <a:gd name="connsiteY43" fmla="*/ 8516 h 9484"/>
                  <a:gd name="connsiteX44" fmla="*/ 4955 w 10000"/>
                  <a:gd name="connsiteY44" fmla="*/ 7634 h 9484"/>
                  <a:gd name="connsiteX45" fmla="*/ 5128 w 10000"/>
                  <a:gd name="connsiteY45" fmla="*/ 7634 h 9484"/>
                  <a:gd name="connsiteX46" fmla="*/ 5128 w 10000"/>
                  <a:gd name="connsiteY46" fmla="*/ 7221 h 9484"/>
                  <a:gd name="connsiteX47" fmla="*/ 6133 w 10000"/>
                  <a:gd name="connsiteY47" fmla="*/ 7221 h 9484"/>
                  <a:gd name="connsiteX48" fmla="*/ 6133 w 10000"/>
                  <a:gd name="connsiteY48" fmla="*/ 7756 h 9484"/>
                  <a:gd name="connsiteX49" fmla="*/ 7564 w 10000"/>
                  <a:gd name="connsiteY49" fmla="*/ 7756 h 9484"/>
                  <a:gd name="connsiteX50" fmla="*/ 7569 w 10000"/>
                  <a:gd name="connsiteY50" fmla="*/ 7343 h 9484"/>
                  <a:gd name="connsiteX51" fmla="*/ 8368 w 10000"/>
                  <a:gd name="connsiteY51" fmla="*/ 7352 h 9484"/>
                  <a:gd name="connsiteX52" fmla="*/ 8652 w 10000"/>
                  <a:gd name="connsiteY52" fmla="*/ 8131 h 9484"/>
                  <a:gd name="connsiteX53" fmla="*/ 8936 w 10000"/>
                  <a:gd name="connsiteY53" fmla="*/ 7775 h 9484"/>
                  <a:gd name="connsiteX54" fmla="*/ 9086 w 10000"/>
                  <a:gd name="connsiteY54" fmla="*/ 8826 h 9484"/>
                  <a:gd name="connsiteX55" fmla="*/ 8853 w 10000"/>
                  <a:gd name="connsiteY55" fmla="*/ 8826 h 9484"/>
                  <a:gd name="connsiteX56" fmla="*/ 8853 w 10000"/>
                  <a:gd name="connsiteY56" fmla="*/ 9296 h 9484"/>
                  <a:gd name="connsiteX57" fmla="*/ 8602 w 10000"/>
                  <a:gd name="connsiteY57" fmla="*/ 9296 h 9484"/>
                  <a:gd name="connsiteX58" fmla="*/ 10000 w 10000"/>
                  <a:gd name="connsiteY58" fmla="*/ 9324 h 9484"/>
                  <a:gd name="connsiteX59" fmla="*/ 9750 w 10000"/>
                  <a:gd name="connsiteY59" fmla="*/ 9324 h 9484"/>
                  <a:gd name="connsiteX60" fmla="*/ 9750 w 10000"/>
                  <a:gd name="connsiteY60" fmla="*/ 8826 h 9484"/>
                  <a:gd name="connsiteX61" fmla="*/ 9438 w 10000"/>
                  <a:gd name="connsiteY61" fmla="*/ 8826 h 9484"/>
                  <a:gd name="connsiteX62" fmla="*/ 9260 w 10000"/>
                  <a:gd name="connsiteY62" fmla="*/ 7315 h 9484"/>
                  <a:gd name="connsiteX63" fmla="*/ 9543 w 10000"/>
                  <a:gd name="connsiteY63" fmla="*/ 6930 h 9484"/>
                  <a:gd name="connsiteX64" fmla="*/ 8999 w 10000"/>
                  <a:gd name="connsiteY64" fmla="*/ 4854 h 9484"/>
                  <a:gd name="connsiteX65" fmla="*/ 8966 w 10000"/>
                  <a:gd name="connsiteY65" fmla="*/ 2019 h 9484"/>
                  <a:gd name="connsiteX66" fmla="*/ 7920 w 10000"/>
                  <a:gd name="connsiteY66" fmla="*/ 2019 h 9484"/>
                  <a:gd name="connsiteX67" fmla="*/ 7743 w 10000"/>
                  <a:gd name="connsiteY67" fmla="*/ 1765 h 9484"/>
                  <a:gd name="connsiteX68" fmla="*/ 7564 w 10000"/>
                  <a:gd name="connsiteY68" fmla="*/ 1521 h 9484"/>
                  <a:gd name="connsiteX69" fmla="*/ 7377 w 10000"/>
                  <a:gd name="connsiteY69" fmla="*/ 1296 h 9484"/>
                  <a:gd name="connsiteX70" fmla="*/ 7199 w 10000"/>
                  <a:gd name="connsiteY70" fmla="*/ 1089 h 9484"/>
                  <a:gd name="connsiteX71" fmla="*/ 7016 w 10000"/>
                  <a:gd name="connsiteY71" fmla="*/ 892 h 9484"/>
                  <a:gd name="connsiteX72" fmla="*/ 6823 w 10000"/>
                  <a:gd name="connsiteY72" fmla="*/ 723 h 9484"/>
                  <a:gd name="connsiteX73" fmla="*/ 6636 w 10000"/>
                  <a:gd name="connsiteY73" fmla="*/ 563 h 9484"/>
                  <a:gd name="connsiteX74" fmla="*/ 6439 w 10000"/>
                  <a:gd name="connsiteY74" fmla="*/ 423 h 9484"/>
                  <a:gd name="connsiteX75" fmla="*/ 6235 w 10000"/>
                  <a:gd name="connsiteY75" fmla="*/ 300 h 9484"/>
                  <a:gd name="connsiteX76" fmla="*/ 6028 w 10000"/>
                  <a:gd name="connsiteY76" fmla="*/ 197 h 9484"/>
                  <a:gd name="connsiteX77" fmla="*/ 5814 w 10000"/>
                  <a:gd name="connsiteY77" fmla="*/ 122 h 9484"/>
                  <a:gd name="connsiteX78" fmla="*/ 5595 w 10000"/>
                  <a:gd name="connsiteY78" fmla="*/ 56 h 9484"/>
                  <a:gd name="connsiteX79" fmla="*/ 5361 w 10000"/>
                  <a:gd name="connsiteY79" fmla="*/ 9 h 9484"/>
                  <a:gd name="connsiteX80" fmla="*/ 5119 w 10000"/>
                  <a:gd name="connsiteY80" fmla="*/ 0 h 9484"/>
                  <a:gd name="connsiteX81" fmla="*/ 4872 w 10000"/>
                  <a:gd name="connsiteY81" fmla="*/ 0 h 9484"/>
                  <a:gd name="connsiteX82" fmla="*/ 4607 w 10000"/>
                  <a:gd name="connsiteY82" fmla="*/ 28 h 9484"/>
                  <a:gd name="connsiteX0" fmla="*/ 4607 w 9750"/>
                  <a:gd name="connsiteY0" fmla="*/ 30 h 10000"/>
                  <a:gd name="connsiteX1" fmla="*/ 4392 w 9750"/>
                  <a:gd name="connsiteY1" fmla="*/ 79 h 10000"/>
                  <a:gd name="connsiteX2" fmla="*/ 4187 w 9750"/>
                  <a:gd name="connsiteY2" fmla="*/ 129 h 10000"/>
                  <a:gd name="connsiteX3" fmla="*/ 3985 w 9750"/>
                  <a:gd name="connsiteY3" fmla="*/ 178 h 10000"/>
                  <a:gd name="connsiteX4" fmla="*/ 3802 w 9750"/>
                  <a:gd name="connsiteY4" fmla="*/ 248 h 10000"/>
                  <a:gd name="connsiteX5" fmla="*/ 3620 w 9750"/>
                  <a:gd name="connsiteY5" fmla="*/ 327 h 10000"/>
                  <a:gd name="connsiteX6" fmla="*/ 3446 w 9750"/>
                  <a:gd name="connsiteY6" fmla="*/ 415 h 10000"/>
                  <a:gd name="connsiteX7" fmla="*/ 3277 w 9750"/>
                  <a:gd name="connsiteY7" fmla="*/ 525 h 10000"/>
                  <a:gd name="connsiteX8" fmla="*/ 3112 w 9750"/>
                  <a:gd name="connsiteY8" fmla="*/ 634 h 10000"/>
                  <a:gd name="connsiteX9" fmla="*/ 2957 w 9750"/>
                  <a:gd name="connsiteY9" fmla="*/ 762 h 10000"/>
                  <a:gd name="connsiteX10" fmla="*/ 2797 w 9750"/>
                  <a:gd name="connsiteY10" fmla="*/ 911 h 10000"/>
                  <a:gd name="connsiteX11" fmla="*/ 2637 w 9750"/>
                  <a:gd name="connsiteY11" fmla="*/ 1060 h 10000"/>
                  <a:gd name="connsiteX12" fmla="*/ 2481 w 9750"/>
                  <a:gd name="connsiteY12" fmla="*/ 1227 h 10000"/>
                  <a:gd name="connsiteX13" fmla="*/ 2322 w 9750"/>
                  <a:gd name="connsiteY13" fmla="*/ 1416 h 10000"/>
                  <a:gd name="connsiteX14" fmla="*/ 2166 w 9750"/>
                  <a:gd name="connsiteY14" fmla="*/ 1614 h 10000"/>
                  <a:gd name="connsiteX15" fmla="*/ 2002 w 9750"/>
                  <a:gd name="connsiteY15" fmla="*/ 1832 h 10000"/>
                  <a:gd name="connsiteX16" fmla="*/ 1833 w 9750"/>
                  <a:gd name="connsiteY16" fmla="*/ 2059 h 10000"/>
                  <a:gd name="connsiteX17" fmla="*/ 754 w 9750"/>
                  <a:gd name="connsiteY17" fmla="*/ 2158 h 10000"/>
                  <a:gd name="connsiteX18" fmla="*/ 754 w 9750"/>
                  <a:gd name="connsiteY18" fmla="*/ 2673 h 10000"/>
                  <a:gd name="connsiteX19" fmla="*/ 754 w 9750"/>
                  <a:gd name="connsiteY19" fmla="*/ 4159 h 10000"/>
                  <a:gd name="connsiteX20" fmla="*/ 754 w 9750"/>
                  <a:gd name="connsiteY20" fmla="*/ 4703 h 10000"/>
                  <a:gd name="connsiteX21" fmla="*/ 0 w 9750"/>
                  <a:gd name="connsiteY21" fmla="*/ 6832 h 10000"/>
                  <a:gd name="connsiteX22" fmla="*/ 124 w 9750"/>
                  <a:gd name="connsiteY22" fmla="*/ 7138 h 10000"/>
                  <a:gd name="connsiteX23" fmla="*/ 374 w 9750"/>
                  <a:gd name="connsiteY23" fmla="*/ 7663 h 10000"/>
                  <a:gd name="connsiteX24" fmla="*/ 631 w 9750"/>
                  <a:gd name="connsiteY24" fmla="*/ 8049 h 10000"/>
                  <a:gd name="connsiteX25" fmla="*/ 891 w 9750"/>
                  <a:gd name="connsiteY25" fmla="*/ 8554 h 10000"/>
                  <a:gd name="connsiteX26" fmla="*/ 1197 w 9750"/>
                  <a:gd name="connsiteY26" fmla="*/ 7603 h 10000"/>
                  <a:gd name="connsiteX27" fmla="*/ 1957 w 9750"/>
                  <a:gd name="connsiteY27" fmla="*/ 7614 h 10000"/>
                  <a:gd name="connsiteX28" fmla="*/ 1957 w 9750"/>
                  <a:gd name="connsiteY28" fmla="*/ 8119 h 10000"/>
                  <a:gd name="connsiteX29" fmla="*/ 3354 w 9750"/>
                  <a:gd name="connsiteY29" fmla="*/ 8119 h 10000"/>
                  <a:gd name="connsiteX30" fmla="*/ 3414 w 9750"/>
                  <a:gd name="connsiteY30" fmla="*/ 7682 h 10000"/>
                  <a:gd name="connsiteX31" fmla="*/ 4502 w 9750"/>
                  <a:gd name="connsiteY31" fmla="*/ 7682 h 10000"/>
                  <a:gd name="connsiteX32" fmla="*/ 4502 w 9750"/>
                  <a:gd name="connsiteY32" fmla="*/ 8059 h 10000"/>
                  <a:gd name="connsiteX33" fmla="*/ 4671 w 9750"/>
                  <a:gd name="connsiteY33" fmla="*/ 8059 h 10000"/>
                  <a:gd name="connsiteX34" fmla="*/ 4671 w 9750"/>
                  <a:gd name="connsiteY34" fmla="*/ 8970 h 10000"/>
                  <a:gd name="connsiteX35" fmla="*/ 4419 w 9750"/>
                  <a:gd name="connsiteY35" fmla="*/ 8979 h 10000"/>
                  <a:gd name="connsiteX36" fmla="*/ 4419 w 9750"/>
                  <a:gd name="connsiteY36" fmla="*/ 9554 h 10000"/>
                  <a:gd name="connsiteX37" fmla="*/ 4245 w 9750"/>
                  <a:gd name="connsiteY37" fmla="*/ 9554 h 10000"/>
                  <a:gd name="connsiteX38" fmla="*/ 4245 w 9750"/>
                  <a:gd name="connsiteY38" fmla="*/ 10000 h 10000"/>
                  <a:gd name="connsiteX39" fmla="*/ 5329 w 9750"/>
                  <a:gd name="connsiteY39" fmla="*/ 10000 h 10000"/>
                  <a:gd name="connsiteX40" fmla="*/ 5329 w 9750"/>
                  <a:gd name="connsiteY40" fmla="*/ 9554 h 10000"/>
                  <a:gd name="connsiteX41" fmla="*/ 5182 w 9750"/>
                  <a:gd name="connsiteY41" fmla="*/ 9554 h 10000"/>
                  <a:gd name="connsiteX42" fmla="*/ 5182 w 9750"/>
                  <a:gd name="connsiteY42" fmla="*/ 8979 h 10000"/>
                  <a:gd name="connsiteX43" fmla="*/ 4955 w 9750"/>
                  <a:gd name="connsiteY43" fmla="*/ 8979 h 10000"/>
                  <a:gd name="connsiteX44" fmla="*/ 4955 w 9750"/>
                  <a:gd name="connsiteY44" fmla="*/ 8049 h 10000"/>
                  <a:gd name="connsiteX45" fmla="*/ 5128 w 9750"/>
                  <a:gd name="connsiteY45" fmla="*/ 8049 h 10000"/>
                  <a:gd name="connsiteX46" fmla="*/ 5128 w 9750"/>
                  <a:gd name="connsiteY46" fmla="*/ 7614 h 10000"/>
                  <a:gd name="connsiteX47" fmla="*/ 6133 w 9750"/>
                  <a:gd name="connsiteY47" fmla="*/ 7614 h 10000"/>
                  <a:gd name="connsiteX48" fmla="*/ 6133 w 9750"/>
                  <a:gd name="connsiteY48" fmla="*/ 8178 h 10000"/>
                  <a:gd name="connsiteX49" fmla="*/ 7564 w 9750"/>
                  <a:gd name="connsiteY49" fmla="*/ 8178 h 10000"/>
                  <a:gd name="connsiteX50" fmla="*/ 7569 w 9750"/>
                  <a:gd name="connsiteY50" fmla="*/ 7743 h 10000"/>
                  <a:gd name="connsiteX51" fmla="*/ 8368 w 9750"/>
                  <a:gd name="connsiteY51" fmla="*/ 7752 h 10000"/>
                  <a:gd name="connsiteX52" fmla="*/ 8652 w 9750"/>
                  <a:gd name="connsiteY52" fmla="*/ 8573 h 10000"/>
                  <a:gd name="connsiteX53" fmla="*/ 8936 w 9750"/>
                  <a:gd name="connsiteY53" fmla="*/ 8198 h 10000"/>
                  <a:gd name="connsiteX54" fmla="*/ 9086 w 9750"/>
                  <a:gd name="connsiteY54" fmla="*/ 9306 h 10000"/>
                  <a:gd name="connsiteX55" fmla="*/ 8853 w 9750"/>
                  <a:gd name="connsiteY55" fmla="*/ 9306 h 10000"/>
                  <a:gd name="connsiteX56" fmla="*/ 8853 w 9750"/>
                  <a:gd name="connsiteY56" fmla="*/ 9802 h 10000"/>
                  <a:gd name="connsiteX57" fmla="*/ 8602 w 9750"/>
                  <a:gd name="connsiteY57" fmla="*/ 9802 h 10000"/>
                  <a:gd name="connsiteX58" fmla="*/ 9750 w 9750"/>
                  <a:gd name="connsiteY58" fmla="*/ 9831 h 10000"/>
                  <a:gd name="connsiteX59" fmla="*/ 9750 w 9750"/>
                  <a:gd name="connsiteY59" fmla="*/ 9306 h 10000"/>
                  <a:gd name="connsiteX60" fmla="*/ 9438 w 9750"/>
                  <a:gd name="connsiteY60" fmla="*/ 9306 h 10000"/>
                  <a:gd name="connsiteX61" fmla="*/ 9260 w 9750"/>
                  <a:gd name="connsiteY61" fmla="*/ 7713 h 10000"/>
                  <a:gd name="connsiteX62" fmla="*/ 9543 w 9750"/>
                  <a:gd name="connsiteY62" fmla="*/ 7307 h 10000"/>
                  <a:gd name="connsiteX63" fmla="*/ 8999 w 9750"/>
                  <a:gd name="connsiteY63" fmla="*/ 5118 h 10000"/>
                  <a:gd name="connsiteX64" fmla="*/ 8966 w 9750"/>
                  <a:gd name="connsiteY64" fmla="*/ 2129 h 10000"/>
                  <a:gd name="connsiteX65" fmla="*/ 7920 w 9750"/>
                  <a:gd name="connsiteY65" fmla="*/ 2129 h 10000"/>
                  <a:gd name="connsiteX66" fmla="*/ 7743 w 9750"/>
                  <a:gd name="connsiteY66" fmla="*/ 1861 h 10000"/>
                  <a:gd name="connsiteX67" fmla="*/ 7564 w 9750"/>
                  <a:gd name="connsiteY67" fmla="*/ 1604 h 10000"/>
                  <a:gd name="connsiteX68" fmla="*/ 7377 w 9750"/>
                  <a:gd name="connsiteY68" fmla="*/ 1367 h 10000"/>
                  <a:gd name="connsiteX69" fmla="*/ 7199 w 9750"/>
                  <a:gd name="connsiteY69" fmla="*/ 1148 h 10000"/>
                  <a:gd name="connsiteX70" fmla="*/ 7016 w 9750"/>
                  <a:gd name="connsiteY70" fmla="*/ 941 h 10000"/>
                  <a:gd name="connsiteX71" fmla="*/ 6823 w 9750"/>
                  <a:gd name="connsiteY71" fmla="*/ 762 h 10000"/>
                  <a:gd name="connsiteX72" fmla="*/ 6636 w 9750"/>
                  <a:gd name="connsiteY72" fmla="*/ 594 h 10000"/>
                  <a:gd name="connsiteX73" fmla="*/ 6439 w 9750"/>
                  <a:gd name="connsiteY73" fmla="*/ 446 h 10000"/>
                  <a:gd name="connsiteX74" fmla="*/ 6235 w 9750"/>
                  <a:gd name="connsiteY74" fmla="*/ 316 h 10000"/>
                  <a:gd name="connsiteX75" fmla="*/ 6028 w 9750"/>
                  <a:gd name="connsiteY75" fmla="*/ 208 h 10000"/>
                  <a:gd name="connsiteX76" fmla="*/ 5814 w 9750"/>
                  <a:gd name="connsiteY76" fmla="*/ 129 h 10000"/>
                  <a:gd name="connsiteX77" fmla="*/ 5595 w 9750"/>
                  <a:gd name="connsiteY77" fmla="*/ 59 h 10000"/>
                  <a:gd name="connsiteX78" fmla="*/ 5361 w 9750"/>
                  <a:gd name="connsiteY78" fmla="*/ 9 h 10000"/>
                  <a:gd name="connsiteX79" fmla="*/ 5119 w 9750"/>
                  <a:gd name="connsiteY79" fmla="*/ 0 h 10000"/>
                  <a:gd name="connsiteX80" fmla="*/ 4872 w 9750"/>
                  <a:gd name="connsiteY80" fmla="*/ 0 h 10000"/>
                  <a:gd name="connsiteX81" fmla="*/ 4607 w 9750"/>
                  <a:gd name="connsiteY81" fmla="*/ 30 h 10000"/>
                  <a:gd name="connsiteX0" fmla="*/ 4725 w 10000"/>
                  <a:gd name="connsiteY0" fmla="*/ 30 h 10000"/>
                  <a:gd name="connsiteX1" fmla="*/ 4505 w 10000"/>
                  <a:gd name="connsiteY1" fmla="*/ 79 h 10000"/>
                  <a:gd name="connsiteX2" fmla="*/ 4294 w 10000"/>
                  <a:gd name="connsiteY2" fmla="*/ 129 h 10000"/>
                  <a:gd name="connsiteX3" fmla="*/ 4087 w 10000"/>
                  <a:gd name="connsiteY3" fmla="*/ 178 h 10000"/>
                  <a:gd name="connsiteX4" fmla="*/ 3899 w 10000"/>
                  <a:gd name="connsiteY4" fmla="*/ 248 h 10000"/>
                  <a:gd name="connsiteX5" fmla="*/ 3713 w 10000"/>
                  <a:gd name="connsiteY5" fmla="*/ 327 h 10000"/>
                  <a:gd name="connsiteX6" fmla="*/ 3534 w 10000"/>
                  <a:gd name="connsiteY6" fmla="*/ 415 h 10000"/>
                  <a:gd name="connsiteX7" fmla="*/ 3361 w 10000"/>
                  <a:gd name="connsiteY7" fmla="*/ 525 h 10000"/>
                  <a:gd name="connsiteX8" fmla="*/ 3192 w 10000"/>
                  <a:gd name="connsiteY8" fmla="*/ 634 h 10000"/>
                  <a:gd name="connsiteX9" fmla="*/ 3033 w 10000"/>
                  <a:gd name="connsiteY9" fmla="*/ 762 h 10000"/>
                  <a:gd name="connsiteX10" fmla="*/ 2869 w 10000"/>
                  <a:gd name="connsiteY10" fmla="*/ 911 h 10000"/>
                  <a:gd name="connsiteX11" fmla="*/ 2705 w 10000"/>
                  <a:gd name="connsiteY11" fmla="*/ 1060 h 10000"/>
                  <a:gd name="connsiteX12" fmla="*/ 2545 w 10000"/>
                  <a:gd name="connsiteY12" fmla="*/ 1227 h 10000"/>
                  <a:gd name="connsiteX13" fmla="*/ 2382 w 10000"/>
                  <a:gd name="connsiteY13" fmla="*/ 1416 h 10000"/>
                  <a:gd name="connsiteX14" fmla="*/ 2222 w 10000"/>
                  <a:gd name="connsiteY14" fmla="*/ 1614 h 10000"/>
                  <a:gd name="connsiteX15" fmla="*/ 2053 w 10000"/>
                  <a:gd name="connsiteY15" fmla="*/ 1832 h 10000"/>
                  <a:gd name="connsiteX16" fmla="*/ 1880 w 10000"/>
                  <a:gd name="connsiteY16" fmla="*/ 2059 h 10000"/>
                  <a:gd name="connsiteX17" fmla="*/ 773 w 10000"/>
                  <a:gd name="connsiteY17" fmla="*/ 2158 h 10000"/>
                  <a:gd name="connsiteX18" fmla="*/ 773 w 10000"/>
                  <a:gd name="connsiteY18" fmla="*/ 2673 h 10000"/>
                  <a:gd name="connsiteX19" fmla="*/ 773 w 10000"/>
                  <a:gd name="connsiteY19" fmla="*/ 4159 h 10000"/>
                  <a:gd name="connsiteX20" fmla="*/ 773 w 10000"/>
                  <a:gd name="connsiteY20" fmla="*/ 4703 h 10000"/>
                  <a:gd name="connsiteX21" fmla="*/ 0 w 10000"/>
                  <a:gd name="connsiteY21" fmla="*/ 6832 h 10000"/>
                  <a:gd name="connsiteX22" fmla="*/ 127 w 10000"/>
                  <a:gd name="connsiteY22" fmla="*/ 7138 h 10000"/>
                  <a:gd name="connsiteX23" fmla="*/ 384 w 10000"/>
                  <a:gd name="connsiteY23" fmla="*/ 7663 h 10000"/>
                  <a:gd name="connsiteX24" fmla="*/ 647 w 10000"/>
                  <a:gd name="connsiteY24" fmla="*/ 8049 h 10000"/>
                  <a:gd name="connsiteX25" fmla="*/ 914 w 10000"/>
                  <a:gd name="connsiteY25" fmla="*/ 8554 h 10000"/>
                  <a:gd name="connsiteX26" fmla="*/ 1228 w 10000"/>
                  <a:gd name="connsiteY26" fmla="*/ 7603 h 10000"/>
                  <a:gd name="connsiteX27" fmla="*/ 2007 w 10000"/>
                  <a:gd name="connsiteY27" fmla="*/ 7614 h 10000"/>
                  <a:gd name="connsiteX28" fmla="*/ 2007 w 10000"/>
                  <a:gd name="connsiteY28" fmla="*/ 8119 h 10000"/>
                  <a:gd name="connsiteX29" fmla="*/ 3440 w 10000"/>
                  <a:gd name="connsiteY29" fmla="*/ 8119 h 10000"/>
                  <a:gd name="connsiteX30" fmla="*/ 3502 w 10000"/>
                  <a:gd name="connsiteY30" fmla="*/ 7682 h 10000"/>
                  <a:gd name="connsiteX31" fmla="*/ 4617 w 10000"/>
                  <a:gd name="connsiteY31" fmla="*/ 7682 h 10000"/>
                  <a:gd name="connsiteX32" fmla="*/ 4617 w 10000"/>
                  <a:gd name="connsiteY32" fmla="*/ 8059 h 10000"/>
                  <a:gd name="connsiteX33" fmla="*/ 4791 w 10000"/>
                  <a:gd name="connsiteY33" fmla="*/ 8059 h 10000"/>
                  <a:gd name="connsiteX34" fmla="*/ 4791 w 10000"/>
                  <a:gd name="connsiteY34" fmla="*/ 8970 h 10000"/>
                  <a:gd name="connsiteX35" fmla="*/ 4532 w 10000"/>
                  <a:gd name="connsiteY35" fmla="*/ 8979 h 10000"/>
                  <a:gd name="connsiteX36" fmla="*/ 4532 w 10000"/>
                  <a:gd name="connsiteY36" fmla="*/ 9554 h 10000"/>
                  <a:gd name="connsiteX37" fmla="*/ 4354 w 10000"/>
                  <a:gd name="connsiteY37" fmla="*/ 9554 h 10000"/>
                  <a:gd name="connsiteX38" fmla="*/ 4354 w 10000"/>
                  <a:gd name="connsiteY38" fmla="*/ 10000 h 10000"/>
                  <a:gd name="connsiteX39" fmla="*/ 5466 w 10000"/>
                  <a:gd name="connsiteY39" fmla="*/ 10000 h 10000"/>
                  <a:gd name="connsiteX40" fmla="*/ 5466 w 10000"/>
                  <a:gd name="connsiteY40" fmla="*/ 9554 h 10000"/>
                  <a:gd name="connsiteX41" fmla="*/ 5315 w 10000"/>
                  <a:gd name="connsiteY41" fmla="*/ 9554 h 10000"/>
                  <a:gd name="connsiteX42" fmla="*/ 5315 w 10000"/>
                  <a:gd name="connsiteY42" fmla="*/ 8979 h 10000"/>
                  <a:gd name="connsiteX43" fmla="*/ 5082 w 10000"/>
                  <a:gd name="connsiteY43" fmla="*/ 8979 h 10000"/>
                  <a:gd name="connsiteX44" fmla="*/ 5082 w 10000"/>
                  <a:gd name="connsiteY44" fmla="*/ 8049 h 10000"/>
                  <a:gd name="connsiteX45" fmla="*/ 5259 w 10000"/>
                  <a:gd name="connsiteY45" fmla="*/ 8049 h 10000"/>
                  <a:gd name="connsiteX46" fmla="*/ 5259 w 10000"/>
                  <a:gd name="connsiteY46" fmla="*/ 7614 h 10000"/>
                  <a:gd name="connsiteX47" fmla="*/ 6290 w 10000"/>
                  <a:gd name="connsiteY47" fmla="*/ 7614 h 10000"/>
                  <a:gd name="connsiteX48" fmla="*/ 6290 w 10000"/>
                  <a:gd name="connsiteY48" fmla="*/ 8178 h 10000"/>
                  <a:gd name="connsiteX49" fmla="*/ 7758 w 10000"/>
                  <a:gd name="connsiteY49" fmla="*/ 8178 h 10000"/>
                  <a:gd name="connsiteX50" fmla="*/ 7763 w 10000"/>
                  <a:gd name="connsiteY50" fmla="*/ 7743 h 10000"/>
                  <a:gd name="connsiteX51" fmla="*/ 8583 w 10000"/>
                  <a:gd name="connsiteY51" fmla="*/ 7752 h 10000"/>
                  <a:gd name="connsiteX52" fmla="*/ 8874 w 10000"/>
                  <a:gd name="connsiteY52" fmla="*/ 8573 h 10000"/>
                  <a:gd name="connsiteX53" fmla="*/ 9165 w 10000"/>
                  <a:gd name="connsiteY53" fmla="*/ 8198 h 10000"/>
                  <a:gd name="connsiteX54" fmla="*/ 9319 w 10000"/>
                  <a:gd name="connsiteY54" fmla="*/ 9306 h 10000"/>
                  <a:gd name="connsiteX55" fmla="*/ 9080 w 10000"/>
                  <a:gd name="connsiteY55" fmla="*/ 9306 h 10000"/>
                  <a:gd name="connsiteX56" fmla="*/ 9080 w 10000"/>
                  <a:gd name="connsiteY56" fmla="*/ 9802 h 10000"/>
                  <a:gd name="connsiteX57" fmla="*/ 8823 w 10000"/>
                  <a:gd name="connsiteY57" fmla="*/ 9802 h 10000"/>
                  <a:gd name="connsiteX58" fmla="*/ 10000 w 10000"/>
                  <a:gd name="connsiteY58" fmla="*/ 9306 h 10000"/>
                  <a:gd name="connsiteX59" fmla="*/ 9680 w 10000"/>
                  <a:gd name="connsiteY59" fmla="*/ 9306 h 10000"/>
                  <a:gd name="connsiteX60" fmla="*/ 9497 w 10000"/>
                  <a:gd name="connsiteY60" fmla="*/ 7713 h 10000"/>
                  <a:gd name="connsiteX61" fmla="*/ 9788 w 10000"/>
                  <a:gd name="connsiteY61" fmla="*/ 7307 h 10000"/>
                  <a:gd name="connsiteX62" fmla="*/ 9230 w 10000"/>
                  <a:gd name="connsiteY62" fmla="*/ 5118 h 10000"/>
                  <a:gd name="connsiteX63" fmla="*/ 9196 w 10000"/>
                  <a:gd name="connsiteY63" fmla="*/ 2129 h 10000"/>
                  <a:gd name="connsiteX64" fmla="*/ 8123 w 10000"/>
                  <a:gd name="connsiteY64" fmla="*/ 2129 h 10000"/>
                  <a:gd name="connsiteX65" fmla="*/ 7942 w 10000"/>
                  <a:gd name="connsiteY65" fmla="*/ 1861 h 10000"/>
                  <a:gd name="connsiteX66" fmla="*/ 7758 w 10000"/>
                  <a:gd name="connsiteY66" fmla="*/ 1604 h 10000"/>
                  <a:gd name="connsiteX67" fmla="*/ 7566 w 10000"/>
                  <a:gd name="connsiteY67" fmla="*/ 1367 h 10000"/>
                  <a:gd name="connsiteX68" fmla="*/ 7384 w 10000"/>
                  <a:gd name="connsiteY68" fmla="*/ 1148 h 10000"/>
                  <a:gd name="connsiteX69" fmla="*/ 7196 w 10000"/>
                  <a:gd name="connsiteY69" fmla="*/ 941 h 10000"/>
                  <a:gd name="connsiteX70" fmla="*/ 6998 w 10000"/>
                  <a:gd name="connsiteY70" fmla="*/ 762 h 10000"/>
                  <a:gd name="connsiteX71" fmla="*/ 6806 w 10000"/>
                  <a:gd name="connsiteY71" fmla="*/ 594 h 10000"/>
                  <a:gd name="connsiteX72" fmla="*/ 6604 w 10000"/>
                  <a:gd name="connsiteY72" fmla="*/ 446 h 10000"/>
                  <a:gd name="connsiteX73" fmla="*/ 6395 w 10000"/>
                  <a:gd name="connsiteY73" fmla="*/ 316 h 10000"/>
                  <a:gd name="connsiteX74" fmla="*/ 6183 w 10000"/>
                  <a:gd name="connsiteY74" fmla="*/ 208 h 10000"/>
                  <a:gd name="connsiteX75" fmla="*/ 5963 w 10000"/>
                  <a:gd name="connsiteY75" fmla="*/ 129 h 10000"/>
                  <a:gd name="connsiteX76" fmla="*/ 5738 w 10000"/>
                  <a:gd name="connsiteY76" fmla="*/ 59 h 10000"/>
                  <a:gd name="connsiteX77" fmla="*/ 5498 w 10000"/>
                  <a:gd name="connsiteY77" fmla="*/ 9 h 10000"/>
                  <a:gd name="connsiteX78" fmla="*/ 5250 w 10000"/>
                  <a:gd name="connsiteY78" fmla="*/ 0 h 10000"/>
                  <a:gd name="connsiteX79" fmla="*/ 4997 w 10000"/>
                  <a:gd name="connsiteY79" fmla="*/ 0 h 10000"/>
                  <a:gd name="connsiteX80" fmla="*/ 4725 w 10000"/>
                  <a:gd name="connsiteY80" fmla="*/ 30 h 10000"/>
                  <a:gd name="connsiteX0" fmla="*/ 4725 w 9788"/>
                  <a:gd name="connsiteY0" fmla="*/ 30 h 10000"/>
                  <a:gd name="connsiteX1" fmla="*/ 4505 w 9788"/>
                  <a:gd name="connsiteY1" fmla="*/ 79 h 10000"/>
                  <a:gd name="connsiteX2" fmla="*/ 4294 w 9788"/>
                  <a:gd name="connsiteY2" fmla="*/ 129 h 10000"/>
                  <a:gd name="connsiteX3" fmla="*/ 4087 w 9788"/>
                  <a:gd name="connsiteY3" fmla="*/ 178 h 10000"/>
                  <a:gd name="connsiteX4" fmla="*/ 3899 w 9788"/>
                  <a:gd name="connsiteY4" fmla="*/ 248 h 10000"/>
                  <a:gd name="connsiteX5" fmla="*/ 3713 w 9788"/>
                  <a:gd name="connsiteY5" fmla="*/ 327 h 10000"/>
                  <a:gd name="connsiteX6" fmla="*/ 3534 w 9788"/>
                  <a:gd name="connsiteY6" fmla="*/ 415 h 10000"/>
                  <a:gd name="connsiteX7" fmla="*/ 3361 w 9788"/>
                  <a:gd name="connsiteY7" fmla="*/ 525 h 10000"/>
                  <a:gd name="connsiteX8" fmla="*/ 3192 w 9788"/>
                  <a:gd name="connsiteY8" fmla="*/ 634 h 10000"/>
                  <a:gd name="connsiteX9" fmla="*/ 3033 w 9788"/>
                  <a:gd name="connsiteY9" fmla="*/ 762 h 10000"/>
                  <a:gd name="connsiteX10" fmla="*/ 2869 w 9788"/>
                  <a:gd name="connsiteY10" fmla="*/ 911 h 10000"/>
                  <a:gd name="connsiteX11" fmla="*/ 2705 w 9788"/>
                  <a:gd name="connsiteY11" fmla="*/ 1060 h 10000"/>
                  <a:gd name="connsiteX12" fmla="*/ 2545 w 9788"/>
                  <a:gd name="connsiteY12" fmla="*/ 1227 h 10000"/>
                  <a:gd name="connsiteX13" fmla="*/ 2382 w 9788"/>
                  <a:gd name="connsiteY13" fmla="*/ 1416 h 10000"/>
                  <a:gd name="connsiteX14" fmla="*/ 2222 w 9788"/>
                  <a:gd name="connsiteY14" fmla="*/ 1614 h 10000"/>
                  <a:gd name="connsiteX15" fmla="*/ 2053 w 9788"/>
                  <a:gd name="connsiteY15" fmla="*/ 1832 h 10000"/>
                  <a:gd name="connsiteX16" fmla="*/ 1880 w 9788"/>
                  <a:gd name="connsiteY16" fmla="*/ 2059 h 10000"/>
                  <a:gd name="connsiteX17" fmla="*/ 773 w 9788"/>
                  <a:gd name="connsiteY17" fmla="*/ 2158 h 10000"/>
                  <a:gd name="connsiteX18" fmla="*/ 773 w 9788"/>
                  <a:gd name="connsiteY18" fmla="*/ 2673 h 10000"/>
                  <a:gd name="connsiteX19" fmla="*/ 773 w 9788"/>
                  <a:gd name="connsiteY19" fmla="*/ 4159 h 10000"/>
                  <a:gd name="connsiteX20" fmla="*/ 773 w 9788"/>
                  <a:gd name="connsiteY20" fmla="*/ 4703 h 10000"/>
                  <a:gd name="connsiteX21" fmla="*/ 0 w 9788"/>
                  <a:gd name="connsiteY21" fmla="*/ 6832 h 10000"/>
                  <a:gd name="connsiteX22" fmla="*/ 127 w 9788"/>
                  <a:gd name="connsiteY22" fmla="*/ 7138 h 10000"/>
                  <a:gd name="connsiteX23" fmla="*/ 384 w 9788"/>
                  <a:gd name="connsiteY23" fmla="*/ 7663 h 10000"/>
                  <a:gd name="connsiteX24" fmla="*/ 647 w 9788"/>
                  <a:gd name="connsiteY24" fmla="*/ 8049 h 10000"/>
                  <a:gd name="connsiteX25" fmla="*/ 914 w 9788"/>
                  <a:gd name="connsiteY25" fmla="*/ 8554 h 10000"/>
                  <a:gd name="connsiteX26" fmla="*/ 1228 w 9788"/>
                  <a:gd name="connsiteY26" fmla="*/ 7603 h 10000"/>
                  <a:gd name="connsiteX27" fmla="*/ 2007 w 9788"/>
                  <a:gd name="connsiteY27" fmla="*/ 7614 h 10000"/>
                  <a:gd name="connsiteX28" fmla="*/ 2007 w 9788"/>
                  <a:gd name="connsiteY28" fmla="*/ 8119 h 10000"/>
                  <a:gd name="connsiteX29" fmla="*/ 3440 w 9788"/>
                  <a:gd name="connsiteY29" fmla="*/ 8119 h 10000"/>
                  <a:gd name="connsiteX30" fmla="*/ 3502 w 9788"/>
                  <a:gd name="connsiteY30" fmla="*/ 7682 h 10000"/>
                  <a:gd name="connsiteX31" fmla="*/ 4617 w 9788"/>
                  <a:gd name="connsiteY31" fmla="*/ 7682 h 10000"/>
                  <a:gd name="connsiteX32" fmla="*/ 4617 w 9788"/>
                  <a:gd name="connsiteY32" fmla="*/ 8059 h 10000"/>
                  <a:gd name="connsiteX33" fmla="*/ 4791 w 9788"/>
                  <a:gd name="connsiteY33" fmla="*/ 8059 h 10000"/>
                  <a:gd name="connsiteX34" fmla="*/ 4791 w 9788"/>
                  <a:gd name="connsiteY34" fmla="*/ 8970 h 10000"/>
                  <a:gd name="connsiteX35" fmla="*/ 4532 w 9788"/>
                  <a:gd name="connsiteY35" fmla="*/ 8979 h 10000"/>
                  <a:gd name="connsiteX36" fmla="*/ 4532 w 9788"/>
                  <a:gd name="connsiteY36" fmla="*/ 9554 h 10000"/>
                  <a:gd name="connsiteX37" fmla="*/ 4354 w 9788"/>
                  <a:gd name="connsiteY37" fmla="*/ 9554 h 10000"/>
                  <a:gd name="connsiteX38" fmla="*/ 4354 w 9788"/>
                  <a:gd name="connsiteY38" fmla="*/ 10000 h 10000"/>
                  <a:gd name="connsiteX39" fmla="*/ 5466 w 9788"/>
                  <a:gd name="connsiteY39" fmla="*/ 10000 h 10000"/>
                  <a:gd name="connsiteX40" fmla="*/ 5466 w 9788"/>
                  <a:gd name="connsiteY40" fmla="*/ 9554 h 10000"/>
                  <a:gd name="connsiteX41" fmla="*/ 5315 w 9788"/>
                  <a:gd name="connsiteY41" fmla="*/ 9554 h 10000"/>
                  <a:gd name="connsiteX42" fmla="*/ 5315 w 9788"/>
                  <a:gd name="connsiteY42" fmla="*/ 8979 h 10000"/>
                  <a:gd name="connsiteX43" fmla="*/ 5082 w 9788"/>
                  <a:gd name="connsiteY43" fmla="*/ 8979 h 10000"/>
                  <a:gd name="connsiteX44" fmla="*/ 5082 w 9788"/>
                  <a:gd name="connsiteY44" fmla="*/ 8049 h 10000"/>
                  <a:gd name="connsiteX45" fmla="*/ 5259 w 9788"/>
                  <a:gd name="connsiteY45" fmla="*/ 8049 h 10000"/>
                  <a:gd name="connsiteX46" fmla="*/ 5259 w 9788"/>
                  <a:gd name="connsiteY46" fmla="*/ 7614 h 10000"/>
                  <a:gd name="connsiteX47" fmla="*/ 6290 w 9788"/>
                  <a:gd name="connsiteY47" fmla="*/ 7614 h 10000"/>
                  <a:gd name="connsiteX48" fmla="*/ 6290 w 9788"/>
                  <a:gd name="connsiteY48" fmla="*/ 8178 h 10000"/>
                  <a:gd name="connsiteX49" fmla="*/ 7758 w 9788"/>
                  <a:gd name="connsiteY49" fmla="*/ 8178 h 10000"/>
                  <a:gd name="connsiteX50" fmla="*/ 7763 w 9788"/>
                  <a:gd name="connsiteY50" fmla="*/ 7743 h 10000"/>
                  <a:gd name="connsiteX51" fmla="*/ 8583 w 9788"/>
                  <a:gd name="connsiteY51" fmla="*/ 7752 h 10000"/>
                  <a:gd name="connsiteX52" fmla="*/ 8874 w 9788"/>
                  <a:gd name="connsiteY52" fmla="*/ 8573 h 10000"/>
                  <a:gd name="connsiteX53" fmla="*/ 9165 w 9788"/>
                  <a:gd name="connsiteY53" fmla="*/ 8198 h 10000"/>
                  <a:gd name="connsiteX54" fmla="*/ 9319 w 9788"/>
                  <a:gd name="connsiteY54" fmla="*/ 9306 h 10000"/>
                  <a:gd name="connsiteX55" fmla="*/ 9080 w 9788"/>
                  <a:gd name="connsiteY55" fmla="*/ 9306 h 10000"/>
                  <a:gd name="connsiteX56" fmla="*/ 9080 w 9788"/>
                  <a:gd name="connsiteY56" fmla="*/ 9802 h 10000"/>
                  <a:gd name="connsiteX57" fmla="*/ 8823 w 9788"/>
                  <a:gd name="connsiteY57" fmla="*/ 9802 h 10000"/>
                  <a:gd name="connsiteX58" fmla="*/ 9680 w 9788"/>
                  <a:gd name="connsiteY58" fmla="*/ 9306 h 10000"/>
                  <a:gd name="connsiteX59" fmla="*/ 9497 w 9788"/>
                  <a:gd name="connsiteY59" fmla="*/ 7713 h 10000"/>
                  <a:gd name="connsiteX60" fmla="*/ 9788 w 9788"/>
                  <a:gd name="connsiteY60" fmla="*/ 7307 h 10000"/>
                  <a:gd name="connsiteX61" fmla="*/ 9230 w 9788"/>
                  <a:gd name="connsiteY61" fmla="*/ 5118 h 10000"/>
                  <a:gd name="connsiteX62" fmla="*/ 9196 w 9788"/>
                  <a:gd name="connsiteY62" fmla="*/ 2129 h 10000"/>
                  <a:gd name="connsiteX63" fmla="*/ 8123 w 9788"/>
                  <a:gd name="connsiteY63" fmla="*/ 2129 h 10000"/>
                  <a:gd name="connsiteX64" fmla="*/ 7942 w 9788"/>
                  <a:gd name="connsiteY64" fmla="*/ 1861 h 10000"/>
                  <a:gd name="connsiteX65" fmla="*/ 7758 w 9788"/>
                  <a:gd name="connsiteY65" fmla="*/ 1604 h 10000"/>
                  <a:gd name="connsiteX66" fmla="*/ 7566 w 9788"/>
                  <a:gd name="connsiteY66" fmla="*/ 1367 h 10000"/>
                  <a:gd name="connsiteX67" fmla="*/ 7384 w 9788"/>
                  <a:gd name="connsiteY67" fmla="*/ 1148 h 10000"/>
                  <a:gd name="connsiteX68" fmla="*/ 7196 w 9788"/>
                  <a:gd name="connsiteY68" fmla="*/ 941 h 10000"/>
                  <a:gd name="connsiteX69" fmla="*/ 6998 w 9788"/>
                  <a:gd name="connsiteY69" fmla="*/ 762 h 10000"/>
                  <a:gd name="connsiteX70" fmla="*/ 6806 w 9788"/>
                  <a:gd name="connsiteY70" fmla="*/ 594 h 10000"/>
                  <a:gd name="connsiteX71" fmla="*/ 6604 w 9788"/>
                  <a:gd name="connsiteY71" fmla="*/ 446 h 10000"/>
                  <a:gd name="connsiteX72" fmla="*/ 6395 w 9788"/>
                  <a:gd name="connsiteY72" fmla="*/ 316 h 10000"/>
                  <a:gd name="connsiteX73" fmla="*/ 6183 w 9788"/>
                  <a:gd name="connsiteY73" fmla="*/ 208 h 10000"/>
                  <a:gd name="connsiteX74" fmla="*/ 5963 w 9788"/>
                  <a:gd name="connsiteY74" fmla="*/ 129 h 10000"/>
                  <a:gd name="connsiteX75" fmla="*/ 5738 w 9788"/>
                  <a:gd name="connsiteY75" fmla="*/ 59 h 10000"/>
                  <a:gd name="connsiteX76" fmla="*/ 5498 w 9788"/>
                  <a:gd name="connsiteY76" fmla="*/ 9 h 10000"/>
                  <a:gd name="connsiteX77" fmla="*/ 5250 w 9788"/>
                  <a:gd name="connsiteY77" fmla="*/ 0 h 10000"/>
                  <a:gd name="connsiteX78" fmla="*/ 4997 w 9788"/>
                  <a:gd name="connsiteY78" fmla="*/ 0 h 10000"/>
                  <a:gd name="connsiteX79" fmla="*/ 4725 w 9788"/>
                  <a:gd name="connsiteY79"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277 w 10000"/>
                  <a:gd name="connsiteY56" fmla="*/ 9802 h 10000"/>
                  <a:gd name="connsiteX57" fmla="*/ 9014 w 10000"/>
                  <a:gd name="connsiteY57" fmla="*/ 9802 h 10000"/>
                  <a:gd name="connsiteX58" fmla="*/ 9703 w 10000"/>
                  <a:gd name="connsiteY58" fmla="*/ 7713 h 10000"/>
                  <a:gd name="connsiteX59" fmla="*/ 10000 w 10000"/>
                  <a:gd name="connsiteY59" fmla="*/ 7307 h 10000"/>
                  <a:gd name="connsiteX60" fmla="*/ 9430 w 10000"/>
                  <a:gd name="connsiteY60" fmla="*/ 5118 h 10000"/>
                  <a:gd name="connsiteX61" fmla="*/ 9395 w 10000"/>
                  <a:gd name="connsiteY61" fmla="*/ 2129 h 10000"/>
                  <a:gd name="connsiteX62" fmla="*/ 8299 w 10000"/>
                  <a:gd name="connsiteY62" fmla="*/ 2129 h 10000"/>
                  <a:gd name="connsiteX63" fmla="*/ 8114 w 10000"/>
                  <a:gd name="connsiteY63" fmla="*/ 1861 h 10000"/>
                  <a:gd name="connsiteX64" fmla="*/ 7926 w 10000"/>
                  <a:gd name="connsiteY64" fmla="*/ 1604 h 10000"/>
                  <a:gd name="connsiteX65" fmla="*/ 7730 w 10000"/>
                  <a:gd name="connsiteY65" fmla="*/ 1367 h 10000"/>
                  <a:gd name="connsiteX66" fmla="*/ 7544 w 10000"/>
                  <a:gd name="connsiteY66" fmla="*/ 1148 h 10000"/>
                  <a:gd name="connsiteX67" fmla="*/ 7352 w 10000"/>
                  <a:gd name="connsiteY67" fmla="*/ 941 h 10000"/>
                  <a:gd name="connsiteX68" fmla="*/ 7150 w 10000"/>
                  <a:gd name="connsiteY68" fmla="*/ 762 h 10000"/>
                  <a:gd name="connsiteX69" fmla="*/ 6953 w 10000"/>
                  <a:gd name="connsiteY69" fmla="*/ 594 h 10000"/>
                  <a:gd name="connsiteX70" fmla="*/ 6747 w 10000"/>
                  <a:gd name="connsiteY70" fmla="*/ 446 h 10000"/>
                  <a:gd name="connsiteX71" fmla="*/ 6534 w 10000"/>
                  <a:gd name="connsiteY71" fmla="*/ 316 h 10000"/>
                  <a:gd name="connsiteX72" fmla="*/ 6317 w 10000"/>
                  <a:gd name="connsiteY72" fmla="*/ 208 h 10000"/>
                  <a:gd name="connsiteX73" fmla="*/ 6092 w 10000"/>
                  <a:gd name="connsiteY73" fmla="*/ 129 h 10000"/>
                  <a:gd name="connsiteX74" fmla="*/ 5862 w 10000"/>
                  <a:gd name="connsiteY74" fmla="*/ 59 h 10000"/>
                  <a:gd name="connsiteX75" fmla="*/ 5617 w 10000"/>
                  <a:gd name="connsiteY75" fmla="*/ 9 h 10000"/>
                  <a:gd name="connsiteX76" fmla="*/ 5364 w 10000"/>
                  <a:gd name="connsiteY76" fmla="*/ 0 h 10000"/>
                  <a:gd name="connsiteX77" fmla="*/ 5105 w 10000"/>
                  <a:gd name="connsiteY77" fmla="*/ 0 h 10000"/>
                  <a:gd name="connsiteX78" fmla="*/ 4827 w 10000"/>
                  <a:gd name="connsiteY78"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014 w 10000"/>
                  <a:gd name="connsiteY56" fmla="*/ 9802 h 10000"/>
                  <a:gd name="connsiteX57" fmla="*/ 9703 w 10000"/>
                  <a:gd name="connsiteY57" fmla="*/ 7713 h 10000"/>
                  <a:gd name="connsiteX58" fmla="*/ 10000 w 10000"/>
                  <a:gd name="connsiteY58" fmla="*/ 7307 h 10000"/>
                  <a:gd name="connsiteX59" fmla="*/ 9430 w 10000"/>
                  <a:gd name="connsiteY59" fmla="*/ 5118 h 10000"/>
                  <a:gd name="connsiteX60" fmla="*/ 9395 w 10000"/>
                  <a:gd name="connsiteY60" fmla="*/ 2129 h 10000"/>
                  <a:gd name="connsiteX61" fmla="*/ 8299 w 10000"/>
                  <a:gd name="connsiteY61" fmla="*/ 2129 h 10000"/>
                  <a:gd name="connsiteX62" fmla="*/ 8114 w 10000"/>
                  <a:gd name="connsiteY62" fmla="*/ 1861 h 10000"/>
                  <a:gd name="connsiteX63" fmla="*/ 7926 w 10000"/>
                  <a:gd name="connsiteY63" fmla="*/ 1604 h 10000"/>
                  <a:gd name="connsiteX64" fmla="*/ 7730 w 10000"/>
                  <a:gd name="connsiteY64" fmla="*/ 1367 h 10000"/>
                  <a:gd name="connsiteX65" fmla="*/ 7544 w 10000"/>
                  <a:gd name="connsiteY65" fmla="*/ 1148 h 10000"/>
                  <a:gd name="connsiteX66" fmla="*/ 7352 w 10000"/>
                  <a:gd name="connsiteY66" fmla="*/ 941 h 10000"/>
                  <a:gd name="connsiteX67" fmla="*/ 7150 w 10000"/>
                  <a:gd name="connsiteY67" fmla="*/ 762 h 10000"/>
                  <a:gd name="connsiteX68" fmla="*/ 6953 w 10000"/>
                  <a:gd name="connsiteY68" fmla="*/ 594 h 10000"/>
                  <a:gd name="connsiteX69" fmla="*/ 6747 w 10000"/>
                  <a:gd name="connsiteY69" fmla="*/ 446 h 10000"/>
                  <a:gd name="connsiteX70" fmla="*/ 6534 w 10000"/>
                  <a:gd name="connsiteY70" fmla="*/ 316 h 10000"/>
                  <a:gd name="connsiteX71" fmla="*/ 6317 w 10000"/>
                  <a:gd name="connsiteY71" fmla="*/ 208 h 10000"/>
                  <a:gd name="connsiteX72" fmla="*/ 6092 w 10000"/>
                  <a:gd name="connsiteY72" fmla="*/ 129 h 10000"/>
                  <a:gd name="connsiteX73" fmla="*/ 5862 w 10000"/>
                  <a:gd name="connsiteY73" fmla="*/ 59 h 10000"/>
                  <a:gd name="connsiteX74" fmla="*/ 5617 w 10000"/>
                  <a:gd name="connsiteY74" fmla="*/ 9 h 10000"/>
                  <a:gd name="connsiteX75" fmla="*/ 5364 w 10000"/>
                  <a:gd name="connsiteY75" fmla="*/ 0 h 10000"/>
                  <a:gd name="connsiteX76" fmla="*/ 5105 w 10000"/>
                  <a:gd name="connsiteY76" fmla="*/ 0 h 10000"/>
                  <a:gd name="connsiteX77" fmla="*/ 4827 w 10000"/>
                  <a:gd name="connsiteY77"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703 w 10000"/>
                  <a:gd name="connsiteY56" fmla="*/ 7713 h 10000"/>
                  <a:gd name="connsiteX57" fmla="*/ 10000 w 10000"/>
                  <a:gd name="connsiteY57" fmla="*/ 7307 h 10000"/>
                  <a:gd name="connsiteX58" fmla="*/ 9430 w 10000"/>
                  <a:gd name="connsiteY58" fmla="*/ 5118 h 10000"/>
                  <a:gd name="connsiteX59" fmla="*/ 9395 w 10000"/>
                  <a:gd name="connsiteY59" fmla="*/ 2129 h 10000"/>
                  <a:gd name="connsiteX60" fmla="*/ 8299 w 10000"/>
                  <a:gd name="connsiteY60" fmla="*/ 2129 h 10000"/>
                  <a:gd name="connsiteX61" fmla="*/ 8114 w 10000"/>
                  <a:gd name="connsiteY61" fmla="*/ 1861 h 10000"/>
                  <a:gd name="connsiteX62" fmla="*/ 7926 w 10000"/>
                  <a:gd name="connsiteY62" fmla="*/ 1604 h 10000"/>
                  <a:gd name="connsiteX63" fmla="*/ 7730 w 10000"/>
                  <a:gd name="connsiteY63" fmla="*/ 1367 h 10000"/>
                  <a:gd name="connsiteX64" fmla="*/ 7544 w 10000"/>
                  <a:gd name="connsiteY64" fmla="*/ 1148 h 10000"/>
                  <a:gd name="connsiteX65" fmla="*/ 7352 w 10000"/>
                  <a:gd name="connsiteY65" fmla="*/ 941 h 10000"/>
                  <a:gd name="connsiteX66" fmla="*/ 7150 w 10000"/>
                  <a:gd name="connsiteY66" fmla="*/ 762 h 10000"/>
                  <a:gd name="connsiteX67" fmla="*/ 6953 w 10000"/>
                  <a:gd name="connsiteY67" fmla="*/ 594 h 10000"/>
                  <a:gd name="connsiteX68" fmla="*/ 6747 w 10000"/>
                  <a:gd name="connsiteY68" fmla="*/ 446 h 10000"/>
                  <a:gd name="connsiteX69" fmla="*/ 6534 w 10000"/>
                  <a:gd name="connsiteY69" fmla="*/ 316 h 10000"/>
                  <a:gd name="connsiteX70" fmla="*/ 6317 w 10000"/>
                  <a:gd name="connsiteY70" fmla="*/ 208 h 10000"/>
                  <a:gd name="connsiteX71" fmla="*/ 6092 w 10000"/>
                  <a:gd name="connsiteY71" fmla="*/ 129 h 10000"/>
                  <a:gd name="connsiteX72" fmla="*/ 5862 w 10000"/>
                  <a:gd name="connsiteY72" fmla="*/ 59 h 10000"/>
                  <a:gd name="connsiteX73" fmla="*/ 5617 w 10000"/>
                  <a:gd name="connsiteY73" fmla="*/ 9 h 10000"/>
                  <a:gd name="connsiteX74" fmla="*/ 5364 w 10000"/>
                  <a:gd name="connsiteY74" fmla="*/ 0 h 10000"/>
                  <a:gd name="connsiteX75" fmla="*/ 5105 w 10000"/>
                  <a:gd name="connsiteY75" fmla="*/ 0 h 10000"/>
                  <a:gd name="connsiteX76" fmla="*/ 4827 w 10000"/>
                  <a:gd name="connsiteY76"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703 w 10000"/>
                  <a:gd name="connsiteY55" fmla="*/ 7713 h 10000"/>
                  <a:gd name="connsiteX56" fmla="*/ 10000 w 10000"/>
                  <a:gd name="connsiteY56" fmla="*/ 7307 h 10000"/>
                  <a:gd name="connsiteX57" fmla="*/ 9430 w 10000"/>
                  <a:gd name="connsiteY57" fmla="*/ 5118 h 10000"/>
                  <a:gd name="connsiteX58" fmla="*/ 9395 w 10000"/>
                  <a:gd name="connsiteY58" fmla="*/ 2129 h 10000"/>
                  <a:gd name="connsiteX59" fmla="*/ 8299 w 10000"/>
                  <a:gd name="connsiteY59" fmla="*/ 2129 h 10000"/>
                  <a:gd name="connsiteX60" fmla="*/ 8114 w 10000"/>
                  <a:gd name="connsiteY60" fmla="*/ 1861 h 10000"/>
                  <a:gd name="connsiteX61" fmla="*/ 7926 w 10000"/>
                  <a:gd name="connsiteY61" fmla="*/ 1604 h 10000"/>
                  <a:gd name="connsiteX62" fmla="*/ 7730 w 10000"/>
                  <a:gd name="connsiteY62" fmla="*/ 1367 h 10000"/>
                  <a:gd name="connsiteX63" fmla="*/ 7544 w 10000"/>
                  <a:gd name="connsiteY63" fmla="*/ 1148 h 10000"/>
                  <a:gd name="connsiteX64" fmla="*/ 7352 w 10000"/>
                  <a:gd name="connsiteY64" fmla="*/ 941 h 10000"/>
                  <a:gd name="connsiteX65" fmla="*/ 7150 w 10000"/>
                  <a:gd name="connsiteY65" fmla="*/ 762 h 10000"/>
                  <a:gd name="connsiteX66" fmla="*/ 6953 w 10000"/>
                  <a:gd name="connsiteY66" fmla="*/ 594 h 10000"/>
                  <a:gd name="connsiteX67" fmla="*/ 6747 w 10000"/>
                  <a:gd name="connsiteY67" fmla="*/ 446 h 10000"/>
                  <a:gd name="connsiteX68" fmla="*/ 6534 w 10000"/>
                  <a:gd name="connsiteY68" fmla="*/ 316 h 10000"/>
                  <a:gd name="connsiteX69" fmla="*/ 6317 w 10000"/>
                  <a:gd name="connsiteY69" fmla="*/ 208 h 10000"/>
                  <a:gd name="connsiteX70" fmla="*/ 6092 w 10000"/>
                  <a:gd name="connsiteY70" fmla="*/ 129 h 10000"/>
                  <a:gd name="connsiteX71" fmla="*/ 5862 w 10000"/>
                  <a:gd name="connsiteY71" fmla="*/ 59 h 10000"/>
                  <a:gd name="connsiteX72" fmla="*/ 5617 w 10000"/>
                  <a:gd name="connsiteY72" fmla="*/ 9 h 10000"/>
                  <a:gd name="connsiteX73" fmla="*/ 5364 w 10000"/>
                  <a:gd name="connsiteY73" fmla="*/ 0 h 10000"/>
                  <a:gd name="connsiteX74" fmla="*/ 5105 w 10000"/>
                  <a:gd name="connsiteY74" fmla="*/ 0 h 10000"/>
                  <a:gd name="connsiteX75" fmla="*/ 4827 w 10000"/>
                  <a:gd name="connsiteY75"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703 w 10000"/>
                  <a:gd name="connsiteY54" fmla="*/ 7713 h 10000"/>
                  <a:gd name="connsiteX55" fmla="*/ 10000 w 10000"/>
                  <a:gd name="connsiteY55" fmla="*/ 7307 h 10000"/>
                  <a:gd name="connsiteX56" fmla="*/ 9430 w 10000"/>
                  <a:gd name="connsiteY56" fmla="*/ 5118 h 10000"/>
                  <a:gd name="connsiteX57" fmla="*/ 9395 w 10000"/>
                  <a:gd name="connsiteY57" fmla="*/ 2129 h 10000"/>
                  <a:gd name="connsiteX58" fmla="*/ 8299 w 10000"/>
                  <a:gd name="connsiteY58" fmla="*/ 2129 h 10000"/>
                  <a:gd name="connsiteX59" fmla="*/ 8114 w 10000"/>
                  <a:gd name="connsiteY59" fmla="*/ 1861 h 10000"/>
                  <a:gd name="connsiteX60" fmla="*/ 7926 w 10000"/>
                  <a:gd name="connsiteY60" fmla="*/ 1604 h 10000"/>
                  <a:gd name="connsiteX61" fmla="*/ 7730 w 10000"/>
                  <a:gd name="connsiteY61" fmla="*/ 1367 h 10000"/>
                  <a:gd name="connsiteX62" fmla="*/ 7544 w 10000"/>
                  <a:gd name="connsiteY62" fmla="*/ 1148 h 10000"/>
                  <a:gd name="connsiteX63" fmla="*/ 7352 w 10000"/>
                  <a:gd name="connsiteY63" fmla="*/ 941 h 10000"/>
                  <a:gd name="connsiteX64" fmla="*/ 7150 w 10000"/>
                  <a:gd name="connsiteY64" fmla="*/ 762 h 10000"/>
                  <a:gd name="connsiteX65" fmla="*/ 6953 w 10000"/>
                  <a:gd name="connsiteY65" fmla="*/ 594 h 10000"/>
                  <a:gd name="connsiteX66" fmla="*/ 6747 w 10000"/>
                  <a:gd name="connsiteY66" fmla="*/ 446 h 10000"/>
                  <a:gd name="connsiteX67" fmla="*/ 6534 w 10000"/>
                  <a:gd name="connsiteY67" fmla="*/ 316 h 10000"/>
                  <a:gd name="connsiteX68" fmla="*/ 6317 w 10000"/>
                  <a:gd name="connsiteY68" fmla="*/ 208 h 10000"/>
                  <a:gd name="connsiteX69" fmla="*/ 6092 w 10000"/>
                  <a:gd name="connsiteY69" fmla="*/ 129 h 10000"/>
                  <a:gd name="connsiteX70" fmla="*/ 5862 w 10000"/>
                  <a:gd name="connsiteY70" fmla="*/ 59 h 10000"/>
                  <a:gd name="connsiteX71" fmla="*/ 5617 w 10000"/>
                  <a:gd name="connsiteY71" fmla="*/ 9 h 10000"/>
                  <a:gd name="connsiteX72" fmla="*/ 5364 w 10000"/>
                  <a:gd name="connsiteY72" fmla="*/ 0 h 10000"/>
                  <a:gd name="connsiteX73" fmla="*/ 5105 w 10000"/>
                  <a:gd name="connsiteY73" fmla="*/ 0 h 10000"/>
                  <a:gd name="connsiteX74" fmla="*/ 4827 w 10000"/>
                  <a:gd name="connsiteY74"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9554 h 10000"/>
                  <a:gd name="connsiteX40" fmla="*/ 5430 w 10000"/>
                  <a:gd name="connsiteY40" fmla="*/ 9554 h 10000"/>
                  <a:gd name="connsiteX41" fmla="*/ 5430 w 10000"/>
                  <a:gd name="connsiteY41" fmla="*/ 8979 h 10000"/>
                  <a:gd name="connsiteX42" fmla="*/ 5192 w 10000"/>
                  <a:gd name="connsiteY42" fmla="*/ 8979 h 10000"/>
                  <a:gd name="connsiteX43" fmla="*/ 5192 w 10000"/>
                  <a:gd name="connsiteY43" fmla="*/ 8049 h 10000"/>
                  <a:gd name="connsiteX44" fmla="*/ 5373 w 10000"/>
                  <a:gd name="connsiteY44" fmla="*/ 8049 h 10000"/>
                  <a:gd name="connsiteX45" fmla="*/ 5373 w 10000"/>
                  <a:gd name="connsiteY45" fmla="*/ 7614 h 10000"/>
                  <a:gd name="connsiteX46" fmla="*/ 6426 w 10000"/>
                  <a:gd name="connsiteY46" fmla="*/ 7614 h 10000"/>
                  <a:gd name="connsiteX47" fmla="*/ 6426 w 10000"/>
                  <a:gd name="connsiteY47" fmla="*/ 8178 h 10000"/>
                  <a:gd name="connsiteX48" fmla="*/ 7926 w 10000"/>
                  <a:gd name="connsiteY48" fmla="*/ 8178 h 10000"/>
                  <a:gd name="connsiteX49" fmla="*/ 7931 w 10000"/>
                  <a:gd name="connsiteY49" fmla="*/ 7743 h 10000"/>
                  <a:gd name="connsiteX50" fmla="*/ 8769 w 10000"/>
                  <a:gd name="connsiteY50" fmla="*/ 7752 h 10000"/>
                  <a:gd name="connsiteX51" fmla="*/ 9066 w 10000"/>
                  <a:gd name="connsiteY51" fmla="*/ 8573 h 10000"/>
                  <a:gd name="connsiteX52" fmla="*/ 9364 w 10000"/>
                  <a:gd name="connsiteY52" fmla="*/ 8198 h 10000"/>
                  <a:gd name="connsiteX53" fmla="*/ 9703 w 10000"/>
                  <a:gd name="connsiteY53" fmla="*/ 7713 h 10000"/>
                  <a:gd name="connsiteX54" fmla="*/ 10000 w 10000"/>
                  <a:gd name="connsiteY54" fmla="*/ 7307 h 10000"/>
                  <a:gd name="connsiteX55" fmla="*/ 9430 w 10000"/>
                  <a:gd name="connsiteY55" fmla="*/ 5118 h 10000"/>
                  <a:gd name="connsiteX56" fmla="*/ 9395 w 10000"/>
                  <a:gd name="connsiteY56" fmla="*/ 2129 h 10000"/>
                  <a:gd name="connsiteX57" fmla="*/ 8299 w 10000"/>
                  <a:gd name="connsiteY57" fmla="*/ 2129 h 10000"/>
                  <a:gd name="connsiteX58" fmla="*/ 8114 w 10000"/>
                  <a:gd name="connsiteY58" fmla="*/ 1861 h 10000"/>
                  <a:gd name="connsiteX59" fmla="*/ 7926 w 10000"/>
                  <a:gd name="connsiteY59" fmla="*/ 1604 h 10000"/>
                  <a:gd name="connsiteX60" fmla="*/ 7730 w 10000"/>
                  <a:gd name="connsiteY60" fmla="*/ 1367 h 10000"/>
                  <a:gd name="connsiteX61" fmla="*/ 7544 w 10000"/>
                  <a:gd name="connsiteY61" fmla="*/ 1148 h 10000"/>
                  <a:gd name="connsiteX62" fmla="*/ 7352 w 10000"/>
                  <a:gd name="connsiteY62" fmla="*/ 941 h 10000"/>
                  <a:gd name="connsiteX63" fmla="*/ 7150 w 10000"/>
                  <a:gd name="connsiteY63" fmla="*/ 762 h 10000"/>
                  <a:gd name="connsiteX64" fmla="*/ 6953 w 10000"/>
                  <a:gd name="connsiteY64" fmla="*/ 594 h 10000"/>
                  <a:gd name="connsiteX65" fmla="*/ 6747 w 10000"/>
                  <a:gd name="connsiteY65" fmla="*/ 446 h 10000"/>
                  <a:gd name="connsiteX66" fmla="*/ 6534 w 10000"/>
                  <a:gd name="connsiteY66" fmla="*/ 316 h 10000"/>
                  <a:gd name="connsiteX67" fmla="*/ 6317 w 10000"/>
                  <a:gd name="connsiteY67" fmla="*/ 208 h 10000"/>
                  <a:gd name="connsiteX68" fmla="*/ 6092 w 10000"/>
                  <a:gd name="connsiteY68" fmla="*/ 129 h 10000"/>
                  <a:gd name="connsiteX69" fmla="*/ 5862 w 10000"/>
                  <a:gd name="connsiteY69" fmla="*/ 59 h 10000"/>
                  <a:gd name="connsiteX70" fmla="*/ 5617 w 10000"/>
                  <a:gd name="connsiteY70" fmla="*/ 9 h 10000"/>
                  <a:gd name="connsiteX71" fmla="*/ 5364 w 10000"/>
                  <a:gd name="connsiteY71" fmla="*/ 0 h 10000"/>
                  <a:gd name="connsiteX72" fmla="*/ 5105 w 10000"/>
                  <a:gd name="connsiteY72" fmla="*/ 0 h 10000"/>
                  <a:gd name="connsiteX73" fmla="*/ 4827 w 10000"/>
                  <a:gd name="connsiteY73" fmla="*/ 30 h 10000"/>
                  <a:gd name="connsiteX0" fmla="*/ 4827 w 10000"/>
                  <a:gd name="connsiteY0" fmla="*/ 30 h 9554"/>
                  <a:gd name="connsiteX1" fmla="*/ 4603 w 10000"/>
                  <a:gd name="connsiteY1" fmla="*/ 79 h 9554"/>
                  <a:gd name="connsiteX2" fmla="*/ 4387 w 10000"/>
                  <a:gd name="connsiteY2" fmla="*/ 129 h 9554"/>
                  <a:gd name="connsiteX3" fmla="*/ 4176 w 10000"/>
                  <a:gd name="connsiteY3" fmla="*/ 178 h 9554"/>
                  <a:gd name="connsiteX4" fmla="*/ 3983 w 10000"/>
                  <a:gd name="connsiteY4" fmla="*/ 248 h 9554"/>
                  <a:gd name="connsiteX5" fmla="*/ 3793 w 10000"/>
                  <a:gd name="connsiteY5" fmla="*/ 327 h 9554"/>
                  <a:gd name="connsiteX6" fmla="*/ 3611 w 10000"/>
                  <a:gd name="connsiteY6" fmla="*/ 415 h 9554"/>
                  <a:gd name="connsiteX7" fmla="*/ 3434 w 10000"/>
                  <a:gd name="connsiteY7" fmla="*/ 525 h 9554"/>
                  <a:gd name="connsiteX8" fmla="*/ 3261 w 10000"/>
                  <a:gd name="connsiteY8" fmla="*/ 634 h 9554"/>
                  <a:gd name="connsiteX9" fmla="*/ 3099 w 10000"/>
                  <a:gd name="connsiteY9" fmla="*/ 762 h 9554"/>
                  <a:gd name="connsiteX10" fmla="*/ 2931 w 10000"/>
                  <a:gd name="connsiteY10" fmla="*/ 911 h 9554"/>
                  <a:gd name="connsiteX11" fmla="*/ 2764 w 10000"/>
                  <a:gd name="connsiteY11" fmla="*/ 1060 h 9554"/>
                  <a:gd name="connsiteX12" fmla="*/ 2600 w 10000"/>
                  <a:gd name="connsiteY12" fmla="*/ 1227 h 9554"/>
                  <a:gd name="connsiteX13" fmla="*/ 2434 w 10000"/>
                  <a:gd name="connsiteY13" fmla="*/ 1416 h 9554"/>
                  <a:gd name="connsiteX14" fmla="*/ 2270 w 10000"/>
                  <a:gd name="connsiteY14" fmla="*/ 1614 h 9554"/>
                  <a:gd name="connsiteX15" fmla="*/ 2097 w 10000"/>
                  <a:gd name="connsiteY15" fmla="*/ 1832 h 9554"/>
                  <a:gd name="connsiteX16" fmla="*/ 1921 w 10000"/>
                  <a:gd name="connsiteY16" fmla="*/ 2059 h 9554"/>
                  <a:gd name="connsiteX17" fmla="*/ 790 w 10000"/>
                  <a:gd name="connsiteY17" fmla="*/ 2158 h 9554"/>
                  <a:gd name="connsiteX18" fmla="*/ 790 w 10000"/>
                  <a:gd name="connsiteY18" fmla="*/ 2673 h 9554"/>
                  <a:gd name="connsiteX19" fmla="*/ 790 w 10000"/>
                  <a:gd name="connsiteY19" fmla="*/ 4159 h 9554"/>
                  <a:gd name="connsiteX20" fmla="*/ 790 w 10000"/>
                  <a:gd name="connsiteY20" fmla="*/ 4703 h 9554"/>
                  <a:gd name="connsiteX21" fmla="*/ 0 w 10000"/>
                  <a:gd name="connsiteY21" fmla="*/ 6832 h 9554"/>
                  <a:gd name="connsiteX22" fmla="*/ 130 w 10000"/>
                  <a:gd name="connsiteY22" fmla="*/ 7138 h 9554"/>
                  <a:gd name="connsiteX23" fmla="*/ 392 w 10000"/>
                  <a:gd name="connsiteY23" fmla="*/ 7663 h 9554"/>
                  <a:gd name="connsiteX24" fmla="*/ 661 w 10000"/>
                  <a:gd name="connsiteY24" fmla="*/ 8049 h 9554"/>
                  <a:gd name="connsiteX25" fmla="*/ 934 w 10000"/>
                  <a:gd name="connsiteY25" fmla="*/ 8554 h 9554"/>
                  <a:gd name="connsiteX26" fmla="*/ 1255 w 10000"/>
                  <a:gd name="connsiteY26" fmla="*/ 7603 h 9554"/>
                  <a:gd name="connsiteX27" fmla="*/ 2050 w 10000"/>
                  <a:gd name="connsiteY27" fmla="*/ 7614 h 9554"/>
                  <a:gd name="connsiteX28" fmla="*/ 2050 w 10000"/>
                  <a:gd name="connsiteY28" fmla="*/ 8119 h 9554"/>
                  <a:gd name="connsiteX29" fmla="*/ 3515 w 10000"/>
                  <a:gd name="connsiteY29" fmla="*/ 8119 h 9554"/>
                  <a:gd name="connsiteX30" fmla="*/ 3578 w 10000"/>
                  <a:gd name="connsiteY30" fmla="*/ 7682 h 9554"/>
                  <a:gd name="connsiteX31" fmla="*/ 4717 w 10000"/>
                  <a:gd name="connsiteY31" fmla="*/ 7682 h 9554"/>
                  <a:gd name="connsiteX32" fmla="*/ 4717 w 10000"/>
                  <a:gd name="connsiteY32" fmla="*/ 8059 h 9554"/>
                  <a:gd name="connsiteX33" fmla="*/ 4895 w 10000"/>
                  <a:gd name="connsiteY33" fmla="*/ 8059 h 9554"/>
                  <a:gd name="connsiteX34" fmla="*/ 4895 w 10000"/>
                  <a:gd name="connsiteY34" fmla="*/ 8970 h 9554"/>
                  <a:gd name="connsiteX35" fmla="*/ 4630 w 10000"/>
                  <a:gd name="connsiteY35" fmla="*/ 8979 h 9554"/>
                  <a:gd name="connsiteX36" fmla="*/ 4630 w 10000"/>
                  <a:gd name="connsiteY36" fmla="*/ 9554 h 9554"/>
                  <a:gd name="connsiteX37" fmla="*/ 4448 w 10000"/>
                  <a:gd name="connsiteY37" fmla="*/ 9554 h 9554"/>
                  <a:gd name="connsiteX38" fmla="*/ 5584 w 10000"/>
                  <a:gd name="connsiteY38" fmla="*/ 9554 h 9554"/>
                  <a:gd name="connsiteX39" fmla="*/ 5430 w 10000"/>
                  <a:gd name="connsiteY39" fmla="*/ 9554 h 9554"/>
                  <a:gd name="connsiteX40" fmla="*/ 5430 w 10000"/>
                  <a:gd name="connsiteY40" fmla="*/ 8979 h 9554"/>
                  <a:gd name="connsiteX41" fmla="*/ 5192 w 10000"/>
                  <a:gd name="connsiteY41" fmla="*/ 8979 h 9554"/>
                  <a:gd name="connsiteX42" fmla="*/ 5192 w 10000"/>
                  <a:gd name="connsiteY42" fmla="*/ 8049 h 9554"/>
                  <a:gd name="connsiteX43" fmla="*/ 5373 w 10000"/>
                  <a:gd name="connsiteY43" fmla="*/ 8049 h 9554"/>
                  <a:gd name="connsiteX44" fmla="*/ 5373 w 10000"/>
                  <a:gd name="connsiteY44" fmla="*/ 7614 h 9554"/>
                  <a:gd name="connsiteX45" fmla="*/ 6426 w 10000"/>
                  <a:gd name="connsiteY45" fmla="*/ 7614 h 9554"/>
                  <a:gd name="connsiteX46" fmla="*/ 6426 w 10000"/>
                  <a:gd name="connsiteY46" fmla="*/ 8178 h 9554"/>
                  <a:gd name="connsiteX47" fmla="*/ 7926 w 10000"/>
                  <a:gd name="connsiteY47" fmla="*/ 8178 h 9554"/>
                  <a:gd name="connsiteX48" fmla="*/ 7931 w 10000"/>
                  <a:gd name="connsiteY48" fmla="*/ 7743 h 9554"/>
                  <a:gd name="connsiteX49" fmla="*/ 8769 w 10000"/>
                  <a:gd name="connsiteY49" fmla="*/ 7752 h 9554"/>
                  <a:gd name="connsiteX50" fmla="*/ 9066 w 10000"/>
                  <a:gd name="connsiteY50" fmla="*/ 8573 h 9554"/>
                  <a:gd name="connsiteX51" fmla="*/ 9364 w 10000"/>
                  <a:gd name="connsiteY51" fmla="*/ 8198 h 9554"/>
                  <a:gd name="connsiteX52" fmla="*/ 9703 w 10000"/>
                  <a:gd name="connsiteY52" fmla="*/ 7713 h 9554"/>
                  <a:gd name="connsiteX53" fmla="*/ 10000 w 10000"/>
                  <a:gd name="connsiteY53" fmla="*/ 7307 h 9554"/>
                  <a:gd name="connsiteX54" fmla="*/ 9430 w 10000"/>
                  <a:gd name="connsiteY54" fmla="*/ 5118 h 9554"/>
                  <a:gd name="connsiteX55" fmla="*/ 9395 w 10000"/>
                  <a:gd name="connsiteY55" fmla="*/ 2129 h 9554"/>
                  <a:gd name="connsiteX56" fmla="*/ 8299 w 10000"/>
                  <a:gd name="connsiteY56" fmla="*/ 2129 h 9554"/>
                  <a:gd name="connsiteX57" fmla="*/ 8114 w 10000"/>
                  <a:gd name="connsiteY57" fmla="*/ 1861 h 9554"/>
                  <a:gd name="connsiteX58" fmla="*/ 7926 w 10000"/>
                  <a:gd name="connsiteY58" fmla="*/ 1604 h 9554"/>
                  <a:gd name="connsiteX59" fmla="*/ 7730 w 10000"/>
                  <a:gd name="connsiteY59" fmla="*/ 1367 h 9554"/>
                  <a:gd name="connsiteX60" fmla="*/ 7544 w 10000"/>
                  <a:gd name="connsiteY60" fmla="*/ 1148 h 9554"/>
                  <a:gd name="connsiteX61" fmla="*/ 7352 w 10000"/>
                  <a:gd name="connsiteY61" fmla="*/ 941 h 9554"/>
                  <a:gd name="connsiteX62" fmla="*/ 7150 w 10000"/>
                  <a:gd name="connsiteY62" fmla="*/ 762 h 9554"/>
                  <a:gd name="connsiteX63" fmla="*/ 6953 w 10000"/>
                  <a:gd name="connsiteY63" fmla="*/ 594 h 9554"/>
                  <a:gd name="connsiteX64" fmla="*/ 6747 w 10000"/>
                  <a:gd name="connsiteY64" fmla="*/ 446 h 9554"/>
                  <a:gd name="connsiteX65" fmla="*/ 6534 w 10000"/>
                  <a:gd name="connsiteY65" fmla="*/ 316 h 9554"/>
                  <a:gd name="connsiteX66" fmla="*/ 6317 w 10000"/>
                  <a:gd name="connsiteY66" fmla="*/ 208 h 9554"/>
                  <a:gd name="connsiteX67" fmla="*/ 6092 w 10000"/>
                  <a:gd name="connsiteY67" fmla="*/ 129 h 9554"/>
                  <a:gd name="connsiteX68" fmla="*/ 5862 w 10000"/>
                  <a:gd name="connsiteY68" fmla="*/ 59 h 9554"/>
                  <a:gd name="connsiteX69" fmla="*/ 5617 w 10000"/>
                  <a:gd name="connsiteY69" fmla="*/ 9 h 9554"/>
                  <a:gd name="connsiteX70" fmla="*/ 5364 w 10000"/>
                  <a:gd name="connsiteY70" fmla="*/ 0 h 9554"/>
                  <a:gd name="connsiteX71" fmla="*/ 5105 w 10000"/>
                  <a:gd name="connsiteY71" fmla="*/ 0 h 9554"/>
                  <a:gd name="connsiteX72" fmla="*/ 4827 w 10000"/>
                  <a:gd name="connsiteY72" fmla="*/ 30 h 9554"/>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4448 w 10000"/>
                  <a:gd name="connsiteY37" fmla="*/ 10000 h 10000"/>
                  <a:gd name="connsiteX38" fmla="*/ 5430 w 10000"/>
                  <a:gd name="connsiteY38" fmla="*/ 10000 h 10000"/>
                  <a:gd name="connsiteX39" fmla="*/ 5430 w 10000"/>
                  <a:gd name="connsiteY39" fmla="*/ 9398 h 10000"/>
                  <a:gd name="connsiteX40" fmla="*/ 5192 w 10000"/>
                  <a:gd name="connsiteY40" fmla="*/ 9398 h 10000"/>
                  <a:gd name="connsiteX41" fmla="*/ 5192 w 10000"/>
                  <a:gd name="connsiteY41" fmla="*/ 8425 h 10000"/>
                  <a:gd name="connsiteX42" fmla="*/ 5373 w 10000"/>
                  <a:gd name="connsiteY42" fmla="*/ 8425 h 10000"/>
                  <a:gd name="connsiteX43" fmla="*/ 5373 w 10000"/>
                  <a:gd name="connsiteY43" fmla="*/ 7969 h 10000"/>
                  <a:gd name="connsiteX44" fmla="*/ 6426 w 10000"/>
                  <a:gd name="connsiteY44" fmla="*/ 7969 h 10000"/>
                  <a:gd name="connsiteX45" fmla="*/ 6426 w 10000"/>
                  <a:gd name="connsiteY45" fmla="*/ 8560 h 10000"/>
                  <a:gd name="connsiteX46" fmla="*/ 7926 w 10000"/>
                  <a:gd name="connsiteY46" fmla="*/ 8560 h 10000"/>
                  <a:gd name="connsiteX47" fmla="*/ 7931 w 10000"/>
                  <a:gd name="connsiteY47" fmla="*/ 8104 h 10000"/>
                  <a:gd name="connsiteX48" fmla="*/ 8769 w 10000"/>
                  <a:gd name="connsiteY48" fmla="*/ 8114 h 10000"/>
                  <a:gd name="connsiteX49" fmla="*/ 9066 w 10000"/>
                  <a:gd name="connsiteY49" fmla="*/ 8973 h 10000"/>
                  <a:gd name="connsiteX50" fmla="*/ 9364 w 10000"/>
                  <a:gd name="connsiteY50" fmla="*/ 8581 h 10000"/>
                  <a:gd name="connsiteX51" fmla="*/ 9703 w 10000"/>
                  <a:gd name="connsiteY51" fmla="*/ 8073 h 10000"/>
                  <a:gd name="connsiteX52" fmla="*/ 10000 w 10000"/>
                  <a:gd name="connsiteY52" fmla="*/ 7648 h 10000"/>
                  <a:gd name="connsiteX53" fmla="*/ 9430 w 10000"/>
                  <a:gd name="connsiteY53" fmla="*/ 5357 h 10000"/>
                  <a:gd name="connsiteX54" fmla="*/ 9395 w 10000"/>
                  <a:gd name="connsiteY54" fmla="*/ 2228 h 10000"/>
                  <a:gd name="connsiteX55" fmla="*/ 8299 w 10000"/>
                  <a:gd name="connsiteY55" fmla="*/ 2228 h 10000"/>
                  <a:gd name="connsiteX56" fmla="*/ 8114 w 10000"/>
                  <a:gd name="connsiteY56" fmla="*/ 1948 h 10000"/>
                  <a:gd name="connsiteX57" fmla="*/ 7926 w 10000"/>
                  <a:gd name="connsiteY57" fmla="*/ 1679 h 10000"/>
                  <a:gd name="connsiteX58" fmla="*/ 7730 w 10000"/>
                  <a:gd name="connsiteY58" fmla="*/ 1431 h 10000"/>
                  <a:gd name="connsiteX59" fmla="*/ 7544 w 10000"/>
                  <a:gd name="connsiteY59" fmla="*/ 1202 h 10000"/>
                  <a:gd name="connsiteX60" fmla="*/ 7352 w 10000"/>
                  <a:gd name="connsiteY60" fmla="*/ 985 h 10000"/>
                  <a:gd name="connsiteX61" fmla="*/ 7150 w 10000"/>
                  <a:gd name="connsiteY61" fmla="*/ 798 h 10000"/>
                  <a:gd name="connsiteX62" fmla="*/ 6953 w 10000"/>
                  <a:gd name="connsiteY62" fmla="*/ 622 h 10000"/>
                  <a:gd name="connsiteX63" fmla="*/ 6747 w 10000"/>
                  <a:gd name="connsiteY63" fmla="*/ 467 h 10000"/>
                  <a:gd name="connsiteX64" fmla="*/ 6534 w 10000"/>
                  <a:gd name="connsiteY64" fmla="*/ 331 h 10000"/>
                  <a:gd name="connsiteX65" fmla="*/ 6317 w 10000"/>
                  <a:gd name="connsiteY65" fmla="*/ 218 h 10000"/>
                  <a:gd name="connsiteX66" fmla="*/ 6092 w 10000"/>
                  <a:gd name="connsiteY66" fmla="*/ 135 h 10000"/>
                  <a:gd name="connsiteX67" fmla="*/ 5862 w 10000"/>
                  <a:gd name="connsiteY67" fmla="*/ 62 h 10000"/>
                  <a:gd name="connsiteX68" fmla="*/ 5617 w 10000"/>
                  <a:gd name="connsiteY68" fmla="*/ 9 h 10000"/>
                  <a:gd name="connsiteX69" fmla="*/ 5364 w 10000"/>
                  <a:gd name="connsiteY69" fmla="*/ 0 h 10000"/>
                  <a:gd name="connsiteX70" fmla="*/ 5105 w 10000"/>
                  <a:gd name="connsiteY70" fmla="*/ 0 h 10000"/>
                  <a:gd name="connsiteX71" fmla="*/ 4827 w 10000"/>
                  <a:gd name="connsiteY71" fmla="*/ 31 h 10000"/>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4448 w 10000"/>
                  <a:gd name="connsiteY37" fmla="*/ 10000 h 10000"/>
                  <a:gd name="connsiteX38" fmla="*/ 5430 w 10000"/>
                  <a:gd name="connsiteY38" fmla="*/ 9398 h 10000"/>
                  <a:gd name="connsiteX39" fmla="*/ 5192 w 10000"/>
                  <a:gd name="connsiteY39" fmla="*/ 9398 h 10000"/>
                  <a:gd name="connsiteX40" fmla="*/ 5192 w 10000"/>
                  <a:gd name="connsiteY40" fmla="*/ 8425 h 10000"/>
                  <a:gd name="connsiteX41" fmla="*/ 5373 w 10000"/>
                  <a:gd name="connsiteY41" fmla="*/ 8425 h 10000"/>
                  <a:gd name="connsiteX42" fmla="*/ 5373 w 10000"/>
                  <a:gd name="connsiteY42" fmla="*/ 7969 h 10000"/>
                  <a:gd name="connsiteX43" fmla="*/ 6426 w 10000"/>
                  <a:gd name="connsiteY43" fmla="*/ 7969 h 10000"/>
                  <a:gd name="connsiteX44" fmla="*/ 6426 w 10000"/>
                  <a:gd name="connsiteY44" fmla="*/ 8560 h 10000"/>
                  <a:gd name="connsiteX45" fmla="*/ 7926 w 10000"/>
                  <a:gd name="connsiteY45" fmla="*/ 8560 h 10000"/>
                  <a:gd name="connsiteX46" fmla="*/ 7931 w 10000"/>
                  <a:gd name="connsiteY46" fmla="*/ 8104 h 10000"/>
                  <a:gd name="connsiteX47" fmla="*/ 8769 w 10000"/>
                  <a:gd name="connsiteY47" fmla="*/ 8114 h 10000"/>
                  <a:gd name="connsiteX48" fmla="*/ 9066 w 10000"/>
                  <a:gd name="connsiteY48" fmla="*/ 8973 h 10000"/>
                  <a:gd name="connsiteX49" fmla="*/ 9364 w 10000"/>
                  <a:gd name="connsiteY49" fmla="*/ 8581 h 10000"/>
                  <a:gd name="connsiteX50" fmla="*/ 9703 w 10000"/>
                  <a:gd name="connsiteY50" fmla="*/ 8073 h 10000"/>
                  <a:gd name="connsiteX51" fmla="*/ 10000 w 10000"/>
                  <a:gd name="connsiteY51" fmla="*/ 7648 h 10000"/>
                  <a:gd name="connsiteX52" fmla="*/ 9430 w 10000"/>
                  <a:gd name="connsiteY52" fmla="*/ 5357 h 10000"/>
                  <a:gd name="connsiteX53" fmla="*/ 9395 w 10000"/>
                  <a:gd name="connsiteY53" fmla="*/ 2228 h 10000"/>
                  <a:gd name="connsiteX54" fmla="*/ 8299 w 10000"/>
                  <a:gd name="connsiteY54" fmla="*/ 2228 h 10000"/>
                  <a:gd name="connsiteX55" fmla="*/ 8114 w 10000"/>
                  <a:gd name="connsiteY55" fmla="*/ 1948 h 10000"/>
                  <a:gd name="connsiteX56" fmla="*/ 7926 w 10000"/>
                  <a:gd name="connsiteY56" fmla="*/ 1679 h 10000"/>
                  <a:gd name="connsiteX57" fmla="*/ 7730 w 10000"/>
                  <a:gd name="connsiteY57" fmla="*/ 1431 h 10000"/>
                  <a:gd name="connsiteX58" fmla="*/ 7544 w 10000"/>
                  <a:gd name="connsiteY58" fmla="*/ 1202 h 10000"/>
                  <a:gd name="connsiteX59" fmla="*/ 7352 w 10000"/>
                  <a:gd name="connsiteY59" fmla="*/ 985 h 10000"/>
                  <a:gd name="connsiteX60" fmla="*/ 7150 w 10000"/>
                  <a:gd name="connsiteY60" fmla="*/ 798 h 10000"/>
                  <a:gd name="connsiteX61" fmla="*/ 6953 w 10000"/>
                  <a:gd name="connsiteY61" fmla="*/ 622 h 10000"/>
                  <a:gd name="connsiteX62" fmla="*/ 6747 w 10000"/>
                  <a:gd name="connsiteY62" fmla="*/ 467 h 10000"/>
                  <a:gd name="connsiteX63" fmla="*/ 6534 w 10000"/>
                  <a:gd name="connsiteY63" fmla="*/ 331 h 10000"/>
                  <a:gd name="connsiteX64" fmla="*/ 6317 w 10000"/>
                  <a:gd name="connsiteY64" fmla="*/ 218 h 10000"/>
                  <a:gd name="connsiteX65" fmla="*/ 6092 w 10000"/>
                  <a:gd name="connsiteY65" fmla="*/ 135 h 10000"/>
                  <a:gd name="connsiteX66" fmla="*/ 5862 w 10000"/>
                  <a:gd name="connsiteY66" fmla="*/ 62 h 10000"/>
                  <a:gd name="connsiteX67" fmla="*/ 5617 w 10000"/>
                  <a:gd name="connsiteY67" fmla="*/ 9 h 10000"/>
                  <a:gd name="connsiteX68" fmla="*/ 5364 w 10000"/>
                  <a:gd name="connsiteY68" fmla="*/ 0 h 10000"/>
                  <a:gd name="connsiteX69" fmla="*/ 5105 w 10000"/>
                  <a:gd name="connsiteY69" fmla="*/ 0 h 10000"/>
                  <a:gd name="connsiteX70" fmla="*/ 4827 w 10000"/>
                  <a:gd name="connsiteY70" fmla="*/ 31 h 10000"/>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5430 w 10000"/>
                  <a:gd name="connsiteY37" fmla="*/ 9398 h 10000"/>
                  <a:gd name="connsiteX38" fmla="*/ 5192 w 10000"/>
                  <a:gd name="connsiteY38" fmla="*/ 9398 h 10000"/>
                  <a:gd name="connsiteX39" fmla="*/ 5192 w 10000"/>
                  <a:gd name="connsiteY39" fmla="*/ 8425 h 10000"/>
                  <a:gd name="connsiteX40" fmla="*/ 5373 w 10000"/>
                  <a:gd name="connsiteY40" fmla="*/ 8425 h 10000"/>
                  <a:gd name="connsiteX41" fmla="*/ 5373 w 10000"/>
                  <a:gd name="connsiteY41" fmla="*/ 7969 h 10000"/>
                  <a:gd name="connsiteX42" fmla="*/ 6426 w 10000"/>
                  <a:gd name="connsiteY42" fmla="*/ 7969 h 10000"/>
                  <a:gd name="connsiteX43" fmla="*/ 6426 w 10000"/>
                  <a:gd name="connsiteY43" fmla="*/ 8560 h 10000"/>
                  <a:gd name="connsiteX44" fmla="*/ 7926 w 10000"/>
                  <a:gd name="connsiteY44" fmla="*/ 8560 h 10000"/>
                  <a:gd name="connsiteX45" fmla="*/ 7931 w 10000"/>
                  <a:gd name="connsiteY45" fmla="*/ 8104 h 10000"/>
                  <a:gd name="connsiteX46" fmla="*/ 8769 w 10000"/>
                  <a:gd name="connsiteY46" fmla="*/ 8114 h 10000"/>
                  <a:gd name="connsiteX47" fmla="*/ 9066 w 10000"/>
                  <a:gd name="connsiteY47" fmla="*/ 8973 h 10000"/>
                  <a:gd name="connsiteX48" fmla="*/ 9364 w 10000"/>
                  <a:gd name="connsiteY48" fmla="*/ 8581 h 10000"/>
                  <a:gd name="connsiteX49" fmla="*/ 9703 w 10000"/>
                  <a:gd name="connsiteY49" fmla="*/ 8073 h 10000"/>
                  <a:gd name="connsiteX50" fmla="*/ 10000 w 10000"/>
                  <a:gd name="connsiteY50" fmla="*/ 7648 h 10000"/>
                  <a:gd name="connsiteX51" fmla="*/ 9430 w 10000"/>
                  <a:gd name="connsiteY51" fmla="*/ 5357 h 10000"/>
                  <a:gd name="connsiteX52" fmla="*/ 9395 w 10000"/>
                  <a:gd name="connsiteY52" fmla="*/ 2228 h 10000"/>
                  <a:gd name="connsiteX53" fmla="*/ 8299 w 10000"/>
                  <a:gd name="connsiteY53" fmla="*/ 2228 h 10000"/>
                  <a:gd name="connsiteX54" fmla="*/ 8114 w 10000"/>
                  <a:gd name="connsiteY54" fmla="*/ 1948 h 10000"/>
                  <a:gd name="connsiteX55" fmla="*/ 7926 w 10000"/>
                  <a:gd name="connsiteY55" fmla="*/ 1679 h 10000"/>
                  <a:gd name="connsiteX56" fmla="*/ 7730 w 10000"/>
                  <a:gd name="connsiteY56" fmla="*/ 1431 h 10000"/>
                  <a:gd name="connsiteX57" fmla="*/ 7544 w 10000"/>
                  <a:gd name="connsiteY57" fmla="*/ 1202 h 10000"/>
                  <a:gd name="connsiteX58" fmla="*/ 7352 w 10000"/>
                  <a:gd name="connsiteY58" fmla="*/ 985 h 10000"/>
                  <a:gd name="connsiteX59" fmla="*/ 7150 w 10000"/>
                  <a:gd name="connsiteY59" fmla="*/ 798 h 10000"/>
                  <a:gd name="connsiteX60" fmla="*/ 6953 w 10000"/>
                  <a:gd name="connsiteY60" fmla="*/ 622 h 10000"/>
                  <a:gd name="connsiteX61" fmla="*/ 6747 w 10000"/>
                  <a:gd name="connsiteY61" fmla="*/ 467 h 10000"/>
                  <a:gd name="connsiteX62" fmla="*/ 6534 w 10000"/>
                  <a:gd name="connsiteY62" fmla="*/ 331 h 10000"/>
                  <a:gd name="connsiteX63" fmla="*/ 6317 w 10000"/>
                  <a:gd name="connsiteY63" fmla="*/ 218 h 10000"/>
                  <a:gd name="connsiteX64" fmla="*/ 6092 w 10000"/>
                  <a:gd name="connsiteY64" fmla="*/ 135 h 10000"/>
                  <a:gd name="connsiteX65" fmla="*/ 5862 w 10000"/>
                  <a:gd name="connsiteY65" fmla="*/ 62 h 10000"/>
                  <a:gd name="connsiteX66" fmla="*/ 5617 w 10000"/>
                  <a:gd name="connsiteY66" fmla="*/ 9 h 10000"/>
                  <a:gd name="connsiteX67" fmla="*/ 5364 w 10000"/>
                  <a:gd name="connsiteY67" fmla="*/ 0 h 10000"/>
                  <a:gd name="connsiteX68" fmla="*/ 5105 w 10000"/>
                  <a:gd name="connsiteY68" fmla="*/ 0 h 10000"/>
                  <a:gd name="connsiteX69" fmla="*/ 4827 w 10000"/>
                  <a:gd name="connsiteY69" fmla="*/ 31 h 10000"/>
                  <a:gd name="connsiteX0" fmla="*/ 4827 w 10000"/>
                  <a:gd name="connsiteY0" fmla="*/ 31 h 9398"/>
                  <a:gd name="connsiteX1" fmla="*/ 4603 w 10000"/>
                  <a:gd name="connsiteY1" fmla="*/ 83 h 9398"/>
                  <a:gd name="connsiteX2" fmla="*/ 4387 w 10000"/>
                  <a:gd name="connsiteY2" fmla="*/ 135 h 9398"/>
                  <a:gd name="connsiteX3" fmla="*/ 4176 w 10000"/>
                  <a:gd name="connsiteY3" fmla="*/ 186 h 9398"/>
                  <a:gd name="connsiteX4" fmla="*/ 3983 w 10000"/>
                  <a:gd name="connsiteY4" fmla="*/ 260 h 9398"/>
                  <a:gd name="connsiteX5" fmla="*/ 3793 w 10000"/>
                  <a:gd name="connsiteY5" fmla="*/ 342 h 9398"/>
                  <a:gd name="connsiteX6" fmla="*/ 3611 w 10000"/>
                  <a:gd name="connsiteY6" fmla="*/ 434 h 9398"/>
                  <a:gd name="connsiteX7" fmla="*/ 3434 w 10000"/>
                  <a:gd name="connsiteY7" fmla="*/ 550 h 9398"/>
                  <a:gd name="connsiteX8" fmla="*/ 3261 w 10000"/>
                  <a:gd name="connsiteY8" fmla="*/ 664 h 9398"/>
                  <a:gd name="connsiteX9" fmla="*/ 3099 w 10000"/>
                  <a:gd name="connsiteY9" fmla="*/ 798 h 9398"/>
                  <a:gd name="connsiteX10" fmla="*/ 2931 w 10000"/>
                  <a:gd name="connsiteY10" fmla="*/ 954 h 9398"/>
                  <a:gd name="connsiteX11" fmla="*/ 2764 w 10000"/>
                  <a:gd name="connsiteY11" fmla="*/ 1109 h 9398"/>
                  <a:gd name="connsiteX12" fmla="*/ 2600 w 10000"/>
                  <a:gd name="connsiteY12" fmla="*/ 1284 h 9398"/>
                  <a:gd name="connsiteX13" fmla="*/ 2434 w 10000"/>
                  <a:gd name="connsiteY13" fmla="*/ 1482 h 9398"/>
                  <a:gd name="connsiteX14" fmla="*/ 2270 w 10000"/>
                  <a:gd name="connsiteY14" fmla="*/ 1689 h 9398"/>
                  <a:gd name="connsiteX15" fmla="*/ 2097 w 10000"/>
                  <a:gd name="connsiteY15" fmla="*/ 1918 h 9398"/>
                  <a:gd name="connsiteX16" fmla="*/ 1921 w 10000"/>
                  <a:gd name="connsiteY16" fmla="*/ 2155 h 9398"/>
                  <a:gd name="connsiteX17" fmla="*/ 790 w 10000"/>
                  <a:gd name="connsiteY17" fmla="*/ 2259 h 9398"/>
                  <a:gd name="connsiteX18" fmla="*/ 790 w 10000"/>
                  <a:gd name="connsiteY18" fmla="*/ 2798 h 9398"/>
                  <a:gd name="connsiteX19" fmla="*/ 790 w 10000"/>
                  <a:gd name="connsiteY19" fmla="*/ 4353 h 9398"/>
                  <a:gd name="connsiteX20" fmla="*/ 790 w 10000"/>
                  <a:gd name="connsiteY20" fmla="*/ 4923 h 9398"/>
                  <a:gd name="connsiteX21" fmla="*/ 0 w 10000"/>
                  <a:gd name="connsiteY21" fmla="*/ 7151 h 9398"/>
                  <a:gd name="connsiteX22" fmla="*/ 130 w 10000"/>
                  <a:gd name="connsiteY22" fmla="*/ 7471 h 9398"/>
                  <a:gd name="connsiteX23" fmla="*/ 392 w 10000"/>
                  <a:gd name="connsiteY23" fmla="*/ 8021 h 9398"/>
                  <a:gd name="connsiteX24" fmla="*/ 661 w 10000"/>
                  <a:gd name="connsiteY24" fmla="*/ 8425 h 9398"/>
                  <a:gd name="connsiteX25" fmla="*/ 934 w 10000"/>
                  <a:gd name="connsiteY25" fmla="*/ 8953 h 9398"/>
                  <a:gd name="connsiteX26" fmla="*/ 1255 w 10000"/>
                  <a:gd name="connsiteY26" fmla="*/ 7958 h 9398"/>
                  <a:gd name="connsiteX27" fmla="*/ 2050 w 10000"/>
                  <a:gd name="connsiteY27" fmla="*/ 7969 h 9398"/>
                  <a:gd name="connsiteX28" fmla="*/ 2050 w 10000"/>
                  <a:gd name="connsiteY28" fmla="*/ 8498 h 9398"/>
                  <a:gd name="connsiteX29" fmla="*/ 3515 w 10000"/>
                  <a:gd name="connsiteY29" fmla="*/ 8498 h 9398"/>
                  <a:gd name="connsiteX30" fmla="*/ 3578 w 10000"/>
                  <a:gd name="connsiteY30" fmla="*/ 8041 h 9398"/>
                  <a:gd name="connsiteX31" fmla="*/ 4717 w 10000"/>
                  <a:gd name="connsiteY31" fmla="*/ 8041 h 9398"/>
                  <a:gd name="connsiteX32" fmla="*/ 4717 w 10000"/>
                  <a:gd name="connsiteY32" fmla="*/ 8435 h 9398"/>
                  <a:gd name="connsiteX33" fmla="*/ 4895 w 10000"/>
                  <a:gd name="connsiteY33" fmla="*/ 8435 h 9398"/>
                  <a:gd name="connsiteX34" fmla="*/ 4895 w 10000"/>
                  <a:gd name="connsiteY34" fmla="*/ 9389 h 9398"/>
                  <a:gd name="connsiteX35" fmla="*/ 4630 w 10000"/>
                  <a:gd name="connsiteY35" fmla="*/ 9398 h 9398"/>
                  <a:gd name="connsiteX36" fmla="*/ 5430 w 10000"/>
                  <a:gd name="connsiteY36" fmla="*/ 9398 h 9398"/>
                  <a:gd name="connsiteX37" fmla="*/ 5192 w 10000"/>
                  <a:gd name="connsiteY37" fmla="*/ 9398 h 9398"/>
                  <a:gd name="connsiteX38" fmla="*/ 5192 w 10000"/>
                  <a:gd name="connsiteY38" fmla="*/ 8425 h 9398"/>
                  <a:gd name="connsiteX39" fmla="*/ 5373 w 10000"/>
                  <a:gd name="connsiteY39" fmla="*/ 8425 h 9398"/>
                  <a:gd name="connsiteX40" fmla="*/ 5373 w 10000"/>
                  <a:gd name="connsiteY40" fmla="*/ 7969 h 9398"/>
                  <a:gd name="connsiteX41" fmla="*/ 6426 w 10000"/>
                  <a:gd name="connsiteY41" fmla="*/ 7969 h 9398"/>
                  <a:gd name="connsiteX42" fmla="*/ 6426 w 10000"/>
                  <a:gd name="connsiteY42" fmla="*/ 8560 h 9398"/>
                  <a:gd name="connsiteX43" fmla="*/ 7926 w 10000"/>
                  <a:gd name="connsiteY43" fmla="*/ 8560 h 9398"/>
                  <a:gd name="connsiteX44" fmla="*/ 7931 w 10000"/>
                  <a:gd name="connsiteY44" fmla="*/ 8104 h 9398"/>
                  <a:gd name="connsiteX45" fmla="*/ 8769 w 10000"/>
                  <a:gd name="connsiteY45" fmla="*/ 8114 h 9398"/>
                  <a:gd name="connsiteX46" fmla="*/ 9066 w 10000"/>
                  <a:gd name="connsiteY46" fmla="*/ 8973 h 9398"/>
                  <a:gd name="connsiteX47" fmla="*/ 9364 w 10000"/>
                  <a:gd name="connsiteY47" fmla="*/ 8581 h 9398"/>
                  <a:gd name="connsiteX48" fmla="*/ 9703 w 10000"/>
                  <a:gd name="connsiteY48" fmla="*/ 8073 h 9398"/>
                  <a:gd name="connsiteX49" fmla="*/ 10000 w 10000"/>
                  <a:gd name="connsiteY49" fmla="*/ 7648 h 9398"/>
                  <a:gd name="connsiteX50" fmla="*/ 9430 w 10000"/>
                  <a:gd name="connsiteY50" fmla="*/ 5357 h 9398"/>
                  <a:gd name="connsiteX51" fmla="*/ 9395 w 10000"/>
                  <a:gd name="connsiteY51" fmla="*/ 2228 h 9398"/>
                  <a:gd name="connsiteX52" fmla="*/ 8299 w 10000"/>
                  <a:gd name="connsiteY52" fmla="*/ 2228 h 9398"/>
                  <a:gd name="connsiteX53" fmla="*/ 8114 w 10000"/>
                  <a:gd name="connsiteY53" fmla="*/ 1948 h 9398"/>
                  <a:gd name="connsiteX54" fmla="*/ 7926 w 10000"/>
                  <a:gd name="connsiteY54" fmla="*/ 1679 h 9398"/>
                  <a:gd name="connsiteX55" fmla="*/ 7730 w 10000"/>
                  <a:gd name="connsiteY55" fmla="*/ 1431 h 9398"/>
                  <a:gd name="connsiteX56" fmla="*/ 7544 w 10000"/>
                  <a:gd name="connsiteY56" fmla="*/ 1202 h 9398"/>
                  <a:gd name="connsiteX57" fmla="*/ 7352 w 10000"/>
                  <a:gd name="connsiteY57" fmla="*/ 985 h 9398"/>
                  <a:gd name="connsiteX58" fmla="*/ 7150 w 10000"/>
                  <a:gd name="connsiteY58" fmla="*/ 798 h 9398"/>
                  <a:gd name="connsiteX59" fmla="*/ 6953 w 10000"/>
                  <a:gd name="connsiteY59" fmla="*/ 622 h 9398"/>
                  <a:gd name="connsiteX60" fmla="*/ 6747 w 10000"/>
                  <a:gd name="connsiteY60" fmla="*/ 467 h 9398"/>
                  <a:gd name="connsiteX61" fmla="*/ 6534 w 10000"/>
                  <a:gd name="connsiteY61" fmla="*/ 331 h 9398"/>
                  <a:gd name="connsiteX62" fmla="*/ 6317 w 10000"/>
                  <a:gd name="connsiteY62" fmla="*/ 218 h 9398"/>
                  <a:gd name="connsiteX63" fmla="*/ 6092 w 10000"/>
                  <a:gd name="connsiteY63" fmla="*/ 135 h 9398"/>
                  <a:gd name="connsiteX64" fmla="*/ 5862 w 10000"/>
                  <a:gd name="connsiteY64" fmla="*/ 62 h 9398"/>
                  <a:gd name="connsiteX65" fmla="*/ 5617 w 10000"/>
                  <a:gd name="connsiteY65" fmla="*/ 9 h 9398"/>
                  <a:gd name="connsiteX66" fmla="*/ 5364 w 10000"/>
                  <a:gd name="connsiteY66" fmla="*/ 0 h 9398"/>
                  <a:gd name="connsiteX67" fmla="*/ 5105 w 10000"/>
                  <a:gd name="connsiteY67" fmla="*/ 0 h 9398"/>
                  <a:gd name="connsiteX68" fmla="*/ 4827 w 10000"/>
                  <a:gd name="connsiteY68" fmla="*/ 31 h 9398"/>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895 w 10000"/>
                  <a:gd name="connsiteY34" fmla="*/ 9990 h 10000"/>
                  <a:gd name="connsiteX35" fmla="*/ 4630 w 10000"/>
                  <a:gd name="connsiteY35" fmla="*/ 10000 h 10000"/>
                  <a:gd name="connsiteX36" fmla="*/ 5192 w 10000"/>
                  <a:gd name="connsiteY36" fmla="*/ 10000 h 10000"/>
                  <a:gd name="connsiteX37" fmla="*/ 5192 w 10000"/>
                  <a:gd name="connsiteY37" fmla="*/ 8965 h 10000"/>
                  <a:gd name="connsiteX38" fmla="*/ 5373 w 10000"/>
                  <a:gd name="connsiteY38" fmla="*/ 8965 h 10000"/>
                  <a:gd name="connsiteX39" fmla="*/ 5373 w 10000"/>
                  <a:gd name="connsiteY39" fmla="*/ 8479 h 10000"/>
                  <a:gd name="connsiteX40" fmla="*/ 6426 w 10000"/>
                  <a:gd name="connsiteY40" fmla="*/ 8479 h 10000"/>
                  <a:gd name="connsiteX41" fmla="*/ 6426 w 10000"/>
                  <a:gd name="connsiteY41" fmla="*/ 9108 h 10000"/>
                  <a:gd name="connsiteX42" fmla="*/ 7926 w 10000"/>
                  <a:gd name="connsiteY42" fmla="*/ 9108 h 10000"/>
                  <a:gd name="connsiteX43" fmla="*/ 7931 w 10000"/>
                  <a:gd name="connsiteY43" fmla="*/ 8623 h 10000"/>
                  <a:gd name="connsiteX44" fmla="*/ 8769 w 10000"/>
                  <a:gd name="connsiteY44" fmla="*/ 8634 h 10000"/>
                  <a:gd name="connsiteX45" fmla="*/ 9066 w 10000"/>
                  <a:gd name="connsiteY45" fmla="*/ 9548 h 10000"/>
                  <a:gd name="connsiteX46" fmla="*/ 9364 w 10000"/>
                  <a:gd name="connsiteY46" fmla="*/ 9131 h 10000"/>
                  <a:gd name="connsiteX47" fmla="*/ 9703 w 10000"/>
                  <a:gd name="connsiteY47" fmla="*/ 8590 h 10000"/>
                  <a:gd name="connsiteX48" fmla="*/ 10000 w 10000"/>
                  <a:gd name="connsiteY48" fmla="*/ 8138 h 10000"/>
                  <a:gd name="connsiteX49" fmla="*/ 9430 w 10000"/>
                  <a:gd name="connsiteY49" fmla="*/ 5700 h 10000"/>
                  <a:gd name="connsiteX50" fmla="*/ 9395 w 10000"/>
                  <a:gd name="connsiteY50" fmla="*/ 2371 h 10000"/>
                  <a:gd name="connsiteX51" fmla="*/ 8299 w 10000"/>
                  <a:gd name="connsiteY51" fmla="*/ 2371 h 10000"/>
                  <a:gd name="connsiteX52" fmla="*/ 8114 w 10000"/>
                  <a:gd name="connsiteY52" fmla="*/ 2073 h 10000"/>
                  <a:gd name="connsiteX53" fmla="*/ 7926 w 10000"/>
                  <a:gd name="connsiteY53" fmla="*/ 1787 h 10000"/>
                  <a:gd name="connsiteX54" fmla="*/ 7730 w 10000"/>
                  <a:gd name="connsiteY54" fmla="*/ 1523 h 10000"/>
                  <a:gd name="connsiteX55" fmla="*/ 7544 w 10000"/>
                  <a:gd name="connsiteY55" fmla="*/ 1279 h 10000"/>
                  <a:gd name="connsiteX56" fmla="*/ 7352 w 10000"/>
                  <a:gd name="connsiteY56" fmla="*/ 1048 h 10000"/>
                  <a:gd name="connsiteX57" fmla="*/ 7150 w 10000"/>
                  <a:gd name="connsiteY57" fmla="*/ 849 h 10000"/>
                  <a:gd name="connsiteX58" fmla="*/ 6953 w 10000"/>
                  <a:gd name="connsiteY58" fmla="*/ 662 h 10000"/>
                  <a:gd name="connsiteX59" fmla="*/ 6747 w 10000"/>
                  <a:gd name="connsiteY59" fmla="*/ 497 h 10000"/>
                  <a:gd name="connsiteX60" fmla="*/ 6534 w 10000"/>
                  <a:gd name="connsiteY60" fmla="*/ 352 h 10000"/>
                  <a:gd name="connsiteX61" fmla="*/ 6317 w 10000"/>
                  <a:gd name="connsiteY61" fmla="*/ 232 h 10000"/>
                  <a:gd name="connsiteX62" fmla="*/ 6092 w 10000"/>
                  <a:gd name="connsiteY62" fmla="*/ 144 h 10000"/>
                  <a:gd name="connsiteX63" fmla="*/ 5862 w 10000"/>
                  <a:gd name="connsiteY63" fmla="*/ 66 h 10000"/>
                  <a:gd name="connsiteX64" fmla="*/ 5617 w 10000"/>
                  <a:gd name="connsiteY64" fmla="*/ 10 h 10000"/>
                  <a:gd name="connsiteX65" fmla="*/ 5364 w 10000"/>
                  <a:gd name="connsiteY65" fmla="*/ 0 h 10000"/>
                  <a:gd name="connsiteX66" fmla="*/ 5105 w 10000"/>
                  <a:gd name="connsiteY66" fmla="*/ 0 h 10000"/>
                  <a:gd name="connsiteX67" fmla="*/ 4827 w 10000"/>
                  <a:gd name="connsiteY67" fmla="*/ 33 h 10000"/>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895 w 10000"/>
                  <a:gd name="connsiteY34" fmla="*/ 9990 h 10000"/>
                  <a:gd name="connsiteX35" fmla="*/ 4630 w 10000"/>
                  <a:gd name="connsiteY35" fmla="*/ 10000 h 10000"/>
                  <a:gd name="connsiteX36" fmla="*/ 5192 w 10000"/>
                  <a:gd name="connsiteY36" fmla="*/ 8965 h 10000"/>
                  <a:gd name="connsiteX37" fmla="*/ 5373 w 10000"/>
                  <a:gd name="connsiteY37" fmla="*/ 8965 h 10000"/>
                  <a:gd name="connsiteX38" fmla="*/ 5373 w 10000"/>
                  <a:gd name="connsiteY38" fmla="*/ 8479 h 10000"/>
                  <a:gd name="connsiteX39" fmla="*/ 6426 w 10000"/>
                  <a:gd name="connsiteY39" fmla="*/ 8479 h 10000"/>
                  <a:gd name="connsiteX40" fmla="*/ 6426 w 10000"/>
                  <a:gd name="connsiteY40" fmla="*/ 9108 h 10000"/>
                  <a:gd name="connsiteX41" fmla="*/ 7926 w 10000"/>
                  <a:gd name="connsiteY41" fmla="*/ 9108 h 10000"/>
                  <a:gd name="connsiteX42" fmla="*/ 7931 w 10000"/>
                  <a:gd name="connsiteY42" fmla="*/ 8623 h 10000"/>
                  <a:gd name="connsiteX43" fmla="*/ 8769 w 10000"/>
                  <a:gd name="connsiteY43" fmla="*/ 8634 h 10000"/>
                  <a:gd name="connsiteX44" fmla="*/ 9066 w 10000"/>
                  <a:gd name="connsiteY44" fmla="*/ 9548 h 10000"/>
                  <a:gd name="connsiteX45" fmla="*/ 9364 w 10000"/>
                  <a:gd name="connsiteY45" fmla="*/ 9131 h 10000"/>
                  <a:gd name="connsiteX46" fmla="*/ 9703 w 10000"/>
                  <a:gd name="connsiteY46" fmla="*/ 8590 h 10000"/>
                  <a:gd name="connsiteX47" fmla="*/ 10000 w 10000"/>
                  <a:gd name="connsiteY47" fmla="*/ 8138 h 10000"/>
                  <a:gd name="connsiteX48" fmla="*/ 9430 w 10000"/>
                  <a:gd name="connsiteY48" fmla="*/ 5700 h 10000"/>
                  <a:gd name="connsiteX49" fmla="*/ 9395 w 10000"/>
                  <a:gd name="connsiteY49" fmla="*/ 2371 h 10000"/>
                  <a:gd name="connsiteX50" fmla="*/ 8299 w 10000"/>
                  <a:gd name="connsiteY50" fmla="*/ 2371 h 10000"/>
                  <a:gd name="connsiteX51" fmla="*/ 8114 w 10000"/>
                  <a:gd name="connsiteY51" fmla="*/ 2073 h 10000"/>
                  <a:gd name="connsiteX52" fmla="*/ 7926 w 10000"/>
                  <a:gd name="connsiteY52" fmla="*/ 1787 h 10000"/>
                  <a:gd name="connsiteX53" fmla="*/ 7730 w 10000"/>
                  <a:gd name="connsiteY53" fmla="*/ 1523 h 10000"/>
                  <a:gd name="connsiteX54" fmla="*/ 7544 w 10000"/>
                  <a:gd name="connsiteY54" fmla="*/ 1279 h 10000"/>
                  <a:gd name="connsiteX55" fmla="*/ 7352 w 10000"/>
                  <a:gd name="connsiteY55" fmla="*/ 1048 h 10000"/>
                  <a:gd name="connsiteX56" fmla="*/ 7150 w 10000"/>
                  <a:gd name="connsiteY56" fmla="*/ 849 h 10000"/>
                  <a:gd name="connsiteX57" fmla="*/ 6953 w 10000"/>
                  <a:gd name="connsiteY57" fmla="*/ 662 h 10000"/>
                  <a:gd name="connsiteX58" fmla="*/ 6747 w 10000"/>
                  <a:gd name="connsiteY58" fmla="*/ 497 h 10000"/>
                  <a:gd name="connsiteX59" fmla="*/ 6534 w 10000"/>
                  <a:gd name="connsiteY59" fmla="*/ 352 h 10000"/>
                  <a:gd name="connsiteX60" fmla="*/ 6317 w 10000"/>
                  <a:gd name="connsiteY60" fmla="*/ 232 h 10000"/>
                  <a:gd name="connsiteX61" fmla="*/ 6092 w 10000"/>
                  <a:gd name="connsiteY61" fmla="*/ 144 h 10000"/>
                  <a:gd name="connsiteX62" fmla="*/ 5862 w 10000"/>
                  <a:gd name="connsiteY62" fmla="*/ 66 h 10000"/>
                  <a:gd name="connsiteX63" fmla="*/ 5617 w 10000"/>
                  <a:gd name="connsiteY63" fmla="*/ 10 h 10000"/>
                  <a:gd name="connsiteX64" fmla="*/ 5364 w 10000"/>
                  <a:gd name="connsiteY64" fmla="*/ 0 h 10000"/>
                  <a:gd name="connsiteX65" fmla="*/ 5105 w 10000"/>
                  <a:gd name="connsiteY65" fmla="*/ 0 h 10000"/>
                  <a:gd name="connsiteX66" fmla="*/ 4827 w 10000"/>
                  <a:gd name="connsiteY66" fmla="*/ 33 h 10000"/>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630 w 10000"/>
                  <a:gd name="connsiteY34" fmla="*/ 10000 h 10000"/>
                  <a:gd name="connsiteX35" fmla="*/ 5192 w 10000"/>
                  <a:gd name="connsiteY35" fmla="*/ 8965 h 10000"/>
                  <a:gd name="connsiteX36" fmla="*/ 5373 w 10000"/>
                  <a:gd name="connsiteY36" fmla="*/ 8965 h 10000"/>
                  <a:gd name="connsiteX37" fmla="*/ 5373 w 10000"/>
                  <a:gd name="connsiteY37" fmla="*/ 8479 h 10000"/>
                  <a:gd name="connsiteX38" fmla="*/ 6426 w 10000"/>
                  <a:gd name="connsiteY38" fmla="*/ 8479 h 10000"/>
                  <a:gd name="connsiteX39" fmla="*/ 6426 w 10000"/>
                  <a:gd name="connsiteY39" fmla="*/ 9108 h 10000"/>
                  <a:gd name="connsiteX40" fmla="*/ 7926 w 10000"/>
                  <a:gd name="connsiteY40" fmla="*/ 9108 h 10000"/>
                  <a:gd name="connsiteX41" fmla="*/ 7931 w 10000"/>
                  <a:gd name="connsiteY41" fmla="*/ 8623 h 10000"/>
                  <a:gd name="connsiteX42" fmla="*/ 8769 w 10000"/>
                  <a:gd name="connsiteY42" fmla="*/ 8634 h 10000"/>
                  <a:gd name="connsiteX43" fmla="*/ 9066 w 10000"/>
                  <a:gd name="connsiteY43" fmla="*/ 9548 h 10000"/>
                  <a:gd name="connsiteX44" fmla="*/ 9364 w 10000"/>
                  <a:gd name="connsiteY44" fmla="*/ 9131 h 10000"/>
                  <a:gd name="connsiteX45" fmla="*/ 9703 w 10000"/>
                  <a:gd name="connsiteY45" fmla="*/ 8590 h 10000"/>
                  <a:gd name="connsiteX46" fmla="*/ 10000 w 10000"/>
                  <a:gd name="connsiteY46" fmla="*/ 8138 h 10000"/>
                  <a:gd name="connsiteX47" fmla="*/ 9430 w 10000"/>
                  <a:gd name="connsiteY47" fmla="*/ 5700 h 10000"/>
                  <a:gd name="connsiteX48" fmla="*/ 9395 w 10000"/>
                  <a:gd name="connsiteY48" fmla="*/ 2371 h 10000"/>
                  <a:gd name="connsiteX49" fmla="*/ 8299 w 10000"/>
                  <a:gd name="connsiteY49" fmla="*/ 2371 h 10000"/>
                  <a:gd name="connsiteX50" fmla="*/ 8114 w 10000"/>
                  <a:gd name="connsiteY50" fmla="*/ 2073 h 10000"/>
                  <a:gd name="connsiteX51" fmla="*/ 7926 w 10000"/>
                  <a:gd name="connsiteY51" fmla="*/ 1787 h 10000"/>
                  <a:gd name="connsiteX52" fmla="*/ 7730 w 10000"/>
                  <a:gd name="connsiteY52" fmla="*/ 1523 h 10000"/>
                  <a:gd name="connsiteX53" fmla="*/ 7544 w 10000"/>
                  <a:gd name="connsiteY53" fmla="*/ 1279 h 10000"/>
                  <a:gd name="connsiteX54" fmla="*/ 7352 w 10000"/>
                  <a:gd name="connsiteY54" fmla="*/ 1048 h 10000"/>
                  <a:gd name="connsiteX55" fmla="*/ 7150 w 10000"/>
                  <a:gd name="connsiteY55" fmla="*/ 849 h 10000"/>
                  <a:gd name="connsiteX56" fmla="*/ 6953 w 10000"/>
                  <a:gd name="connsiteY56" fmla="*/ 662 h 10000"/>
                  <a:gd name="connsiteX57" fmla="*/ 6747 w 10000"/>
                  <a:gd name="connsiteY57" fmla="*/ 497 h 10000"/>
                  <a:gd name="connsiteX58" fmla="*/ 6534 w 10000"/>
                  <a:gd name="connsiteY58" fmla="*/ 352 h 10000"/>
                  <a:gd name="connsiteX59" fmla="*/ 6317 w 10000"/>
                  <a:gd name="connsiteY59" fmla="*/ 232 h 10000"/>
                  <a:gd name="connsiteX60" fmla="*/ 6092 w 10000"/>
                  <a:gd name="connsiteY60" fmla="*/ 144 h 10000"/>
                  <a:gd name="connsiteX61" fmla="*/ 5862 w 10000"/>
                  <a:gd name="connsiteY61" fmla="*/ 66 h 10000"/>
                  <a:gd name="connsiteX62" fmla="*/ 5617 w 10000"/>
                  <a:gd name="connsiteY62" fmla="*/ 10 h 10000"/>
                  <a:gd name="connsiteX63" fmla="*/ 5364 w 10000"/>
                  <a:gd name="connsiteY63" fmla="*/ 0 h 10000"/>
                  <a:gd name="connsiteX64" fmla="*/ 5105 w 10000"/>
                  <a:gd name="connsiteY64" fmla="*/ 0 h 10000"/>
                  <a:gd name="connsiteX65" fmla="*/ 4827 w 10000"/>
                  <a:gd name="connsiteY65" fmla="*/ 33 h 10000"/>
                  <a:gd name="connsiteX0" fmla="*/ 4827 w 10000"/>
                  <a:gd name="connsiteY0" fmla="*/ 33 h 9548"/>
                  <a:gd name="connsiteX1" fmla="*/ 4603 w 10000"/>
                  <a:gd name="connsiteY1" fmla="*/ 88 h 9548"/>
                  <a:gd name="connsiteX2" fmla="*/ 4387 w 10000"/>
                  <a:gd name="connsiteY2" fmla="*/ 144 h 9548"/>
                  <a:gd name="connsiteX3" fmla="*/ 4176 w 10000"/>
                  <a:gd name="connsiteY3" fmla="*/ 198 h 9548"/>
                  <a:gd name="connsiteX4" fmla="*/ 3983 w 10000"/>
                  <a:gd name="connsiteY4" fmla="*/ 277 h 9548"/>
                  <a:gd name="connsiteX5" fmla="*/ 3793 w 10000"/>
                  <a:gd name="connsiteY5" fmla="*/ 364 h 9548"/>
                  <a:gd name="connsiteX6" fmla="*/ 3611 w 10000"/>
                  <a:gd name="connsiteY6" fmla="*/ 462 h 9548"/>
                  <a:gd name="connsiteX7" fmla="*/ 3434 w 10000"/>
                  <a:gd name="connsiteY7" fmla="*/ 585 h 9548"/>
                  <a:gd name="connsiteX8" fmla="*/ 3261 w 10000"/>
                  <a:gd name="connsiteY8" fmla="*/ 707 h 9548"/>
                  <a:gd name="connsiteX9" fmla="*/ 3099 w 10000"/>
                  <a:gd name="connsiteY9" fmla="*/ 849 h 9548"/>
                  <a:gd name="connsiteX10" fmla="*/ 2931 w 10000"/>
                  <a:gd name="connsiteY10" fmla="*/ 1015 h 9548"/>
                  <a:gd name="connsiteX11" fmla="*/ 2764 w 10000"/>
                  <a:gd name="connsiteY11" fmla="*/ 1180 h 9548"/>
                  <a:gd name="connsiteX12" fmla="*/ 2600 w 10000"/>
                  <a:gd name="connsiteY12" fmla="*/ 1366 h 9548"/>
                  <a:gd name="connsiteX13" fmla="*/ 2434 w 10000"/>
                  <a:gd name="connsiteY13" fmla="*/ 1577 h 9548"/>
                  <a:gd name="connsiteX14" fmla="*/ 2270 w 10000"/>
                  <a:gd name="connsiteY14" fmla="*/ 1797 h 9548"/>
                  <a:gd name="connsiteX15" fmla="*/ 2097 w 10000"/>
                  <a:gd name="connsiteY15" fmla="*/ 2041 h 9548"/>
                  <a:gd name="connsiteX16" fmla="*/ 1921 w 10000"/>
                  <a:gd name="connsiteY16" fmla="*/ 2293 h 9548"/>
                  <a:gd name="connsiteX17" fmla="*/ 790 w 10000"/>
                  <a:gd name="connsiteY17" fmla="*/ 2404 h 9548"/>
                  <a:gd name="connsiteX18" fmla="*/ 790 w 10000"/>
                  <a:gd name="connsiteY18" fmla="*/ 2977 h 9548"/>
                  <a:gd name="connsiteX19" fmla="*/ 790 w 10000"/>
                  <a:gd name="connsiteY19" fmla="*/ 4632 h 9548"/>
                  <a:gd name="connsiteX20" fmla="*/ 790 w 10000"/>
                  <a:gd name="connsiteY20" fmla="*/ 5238 h 9548"/>
                  <a:gd name="connsiteX21" fmla="*/ 0 w 10000"/>
                  <a:gd name="connsiteY21" fmla="*/ 7609 h 9548"/>
                  <a:gd name="connsiteX22" fmla="*/ 130 w 10000"/>
                  <a:gd name="connsiteY22" fmla="*/ 7950 h 9548"/>
                  <a:gd name="connsiteX23" fmla="*/ 392 w 10000"/>
                  <a:gd name="connsiteY23" fmla="*/ 8535 h 9548"/>
                  <a:gd name="connsiteX24" fmla="*/ 661 w 10000"/>
                  <a:gd name="connsiteY24" fmla="*/ 8965 h 9548"/>
                  <a:gd name="connsiteX25" fmla="*/ 934 w 10000"/>
                  <a:gd name="connsiteY25" fmla="*/ 9526 h 9548"/>
                  <a:gd name="connsiteX26" fmla="*/ 1255 w 10000"/>
                  <a:gd name="connsiteY26" fmla="*/ 8468 h 9548"/>
                  <a:gd name="connsiteX27" fmla="*/ 2050 w 10000"/>
                  <a:gd name="connsiteY27" fmla="*/ 8479 h 9548"/>
                  <a:gd name="connsiteX28" fmla="*/ 2050 w 10000"/>
                  <a:gd name="connsiteY28" fmla="*/ 9042 h 9548"/>
                  <a:gd name="connsiteX29" fmla="*/ 3515 w 10000"/>
                  <a:gd name="connsiteY29" fmla="*/ 9042 h 9548"/>
                  <a:gd name="connsiteX30" fmla="*/ 3578 w 10000"/>
                  <a:gd name="connsiteY30" fmla="*/ 8556 h 9548"/>
                  <a:gd name="connsiteX31" fmla="*/ 4717 w 10000"/>
                  <a:gd name="connsiteY31" fmla="*/ 8556 h 9548"/>
                  <a:gd name="connsiteX32" fmla="*/ 4717 w 10000"/>
                  <a:gd name="connsiteY32" fmla="*/ 8975 h 9548"/>
                  <a:gd name="connsiteX33" fmla="*/ 4895 w 10000"/>
                  <a:gd name="connsiteY33" fmla="*/ 8975 h 9548"/>
                  <a:gd name="connsiteX34" fmla="*/ 5192 w 10000"/>
                  <a:gd name="connsiteY34" fmla="*/ 8965 h 9548"/>
                  <a:gd name="connsiteX35" fmla="*/ 5373 w 10000"/>
                  <a:gd name="connsiteY35" fmla="*/ 8965 h 9548"/>
                  <a:gd name="connsiteX36" fmla="*/ 5373 w 10000"/>
                  <a:gd name="connsiteY36" fmla="*/ 8479 h 9548"/>
                  <a:gd name="connsiteX37" fmla="*/ 6426 w 10000"/>
                  <a:gd name="connsiteY37" fmla="*/ 8479 h 9548"/>
                  <a:gd name="connsiteX38" fmla="*/ 6426 w 10000"/>
                  <a:gd name="connsiteY38" fmla="*/ 9108 h 9548"/>
                  <a:gd name="connsiteX39" fmla="*/ 7926 w 10000"/>
                  <a:gd name="connsiteY39" fmla="*/ 9108 h 9548"/>
                  <a:gd name="connsiteX40" fmla="*/ 7931 w 10000"/>
                  <a:gd name="connsiteY40" fmla="*/ 8623 h 9548"/>
                  <a:gd name="connsiteX41" fmla="*/ 8769 w 10000"/>
                  <a:gd name="connsiteY41" fmla="*/ 8634 h 9548"/>
                  <a:gd name="connsiteX42" fmla="*/ 9066 w 10000"/>
                  <a:gd name="connsiteY42" fmla="*/ 9548 h 9548"/>
                  <a:gd name="connsiteX43" fmla="*/ 9364 w 10000"/>
                  <a:gd name="connsiteY43" fmla="*/ 9131 h 9548"/>
                  <a:gd name="connsiteX44" fmla="*/ 9703 w 10000"/>
                  <a:gd name="connsiteY44" fmla="*/ 8590 h 9548"/>
                  <a:gd name="connsiteX45" fmla="*/ 10000 w 10000"/>
                  <a:gd name="connsiteY45" fmla="*/ 8138 h 9548"/>
                  <a:gd name="connsiteX46" fmla="*/ 9430 w 10000"/>
                  <a:gd name="connsiteY46" fmla="*/ 5700 h 9548"/>
                  <a:gd name="connsiteX47" fmla="*/ 9395 w 10000"/>
                  <a:gd name="connsiteY47" fmla="*/ 2371 h 9548"/>
                  <a:gd name="connsiteX48" fmla="*/ 8299 w 10000"/>
                  <a:gd name="connsiteY48" fmla="*/ 2371 h 9548"/>
                  <a:gd name="connsiteX49" fmla="*/ 8114 w 10000"/>
                  <a:gd name="connsiteY49" fmla="*/ 2073 h 9548"/>
                  <a:gd name="connsiteX50" fmla="*/ 7926 w 10000"/>
                  <a:gd name="connsiteY50" fmla="*/ 1787 h 9548"/>
                  <a:gd name="connsiteX51" fmla="*/ 7730 w 10000"/>
                  <a:gd name="connsiteY51" fmla="*/ 1523 h 9548"/>
                  <a:gd name="connsiteX52" fmla="*/ 7544 w 10000"/>
                  <a:gd name="connsiteY52" fmla="*/ 1279 h 9548"/>
                  <a:gd name="connsiteX53" fmla="*/ 7352 w 10000"/>
                  <a:gd name="connsiteY53" fmla="*/ 1048 h 9548"/>
                  <a:gd name="connsiteX54" fmla="*/ 7150 w 10000"/>
                  <a:gd name="connsiteY54" fmla="*/ 849 h 9548"/>
                  <a:gd name="connsiteX55" fmla="*/ 6953 w 10000"/>
                  <a:gd name="connsiteY55" fmla="*/ 662 h 9548"/>
                  <a:gd name="connsiteX56" fmla="*/ 6747 w 10000"/>
                  <a:gd name="connsiteY56" fmla="*/ 497 h 9548"/>
                  <a:gd name="connsiteX57" fmla="*/ 6534 w 10000"/>
                  <a:gd name="connsiteY57" fmla="*/ 352 h 9548"/>
                  <a:gd name="connsiteX58" fmla="*/ 6317 w 10000"/>
                  <a:gd name="connsiteY58" fmla="*/ 232 h 9548"/>
                  <a:gd name="connsiteX59" fmla="*/ 6092 w 10000"/>
                  <a:gd name="connsiteY59" fmla="*/ 144 h 9548"/>
                  <a:gd name="connsiteX60" fmla="*/ 5862 w 10000"/>
                  <a:gd name="connsiteY60" fmla="*/ 66 h 9548"/>
                  <a:gd name="connsiteX61" fmla="*/ 5617 w 10000"/>
                  <a:gd name="connsiteY61" fmla="*/ 10 h 9548"/>
                  <a:gd name="connsiteX62" fmla="*/ 5364 w 10000"/>
                  <a:gd name="connsiteY62" fmla="*/ 0 h 9548"/>
                  <a:gd name="connsiteX63" fmla="*/ 5105 w 10000"/>
                  <a:gd name="connsiteY63" fmla="*/ 0 h 9548"/>
                  <a:gd name="connsiteX64" fmla="*/ 4827 w 10000"/>
                  <a:gd name="connsiteY64" fmla="*/ 33 h 9548"/>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4895 w 10000"/>
                  <a:gd name="connsiteY33" fmla="*/ 9400 h 10000"/>
                  <a:gd name="connsiteX34" fmla="*/ 5192 w 10000"/>
                  <a:gd name="connsiteY34" fmla="*/ 9389 h 10000"/>
                  <a:gd name="connsiteX35" fmla="*/ 5373 w 10000"/>
                  <a:gd name="connsiteY35" fmla="*/ 8880 h 10000"/>
                  <a:gd name="connsiteX36" fmla="*/ 6426 w 10000"/>
                  <a:gd name="connsiteY36" fmla="*/ 8880 h 10000"/>
                  <a:gd name="connsiteX37" fmla="*/ 6426 w 10000"/>
                  <a:gd name="connsiteY37" fmla="*/ 9539 h 10000"/>
                  <a:gd name="connsiteX38" fmla="*/ 7926 w 10000"/>
                  <a:gd name="connsiteY38" fmla="*/ 9539 h 10000"/>
                  <a:gd name="connsiteX39" fmla="*/ 7931 w 10000"/>
                  <a:gd name="connsiteY39" fmla="*/ 9031 h 10000"/>
                  <a:gd name="connsiteX40" fmla="*/ 8769 w 10000"/>
                  <a:gd name="connsiteY40" fmla="*/ 9043 h 10000"/>
                  <a:gd name="connsiteX41" fmla="*/ 9066 w 10000"/>
                  <a:gd name="connsiteY41" fmla="*/ 10000 h 10000"/>
                  <a:gd name="connsiteX42" fmla="*/ 9364 w 10000"/>
                  <a:gd name="connsiteY42" fmla="*/ 9563 h 10000"/>
                  <a:gd name="connsiteX43" fmla="*/ 9703 w 10000"/>
                  <a:gd name="connsiteY43" fmla="*/ 8997 h 10000"/>
                  <a:gd name="connsiteX44" fmla="*/ 10000 w 10000"/>
                  <a:gd name="connsiteY44" fmla="*/ 8523 h 10000"/>
                  <a:gd name="connsiteX45" fmla="*/ 9430 w 10000"/>
                  <a:gd name="connsiteY45" fmla="*/ 5970 h 10000"/>
                  <a:gd name="connsiteX46" fmla="*/ 9395 w 10000"/>
                  <a:gd name="connsiteY46" fmla="*/ 2483 h 10000"/>
                  <a:gd name="connsiteX47" fmla="*/ 8299 w 10000"/>
                  <a:gd name="connsiteY47" fmla="*/ 2483 h 10000"/>
                  <a:gd name="connsiteX48" fmla="*/ 8114 w 10000"/>
                  <a:gd name="connsiteY48" fmla="*/ 2171 h 10000"/>
                  <a:gd name="connsiteX49" fmla="*/ 7926 w 10000"/>
                  <a:gd name="connsiteY49" fmla="*/ 1872 h 10000"/>
                  <a:gd name="connsiteX50" fmla="*/ 7730 w 10000"/>
                  <a:gd name="connsiteY50" fmla="*/ 1595 h 10000"/>
                  <a:gd name="connsiteX51" fmla="*/ 7544 w 10000"/>
                  <a:gd name="connsiteY51" fmla="*/ 1340 h 10000"/>
                  <a:gd name="connsiteX52" fmla="*/ 7352 w 10000"/>
                  <a:gd name="connsiteY52" fmla="*/ 1098 h 10000"/>
                  <a:gd name="connsiteX53" fmla="*/ 7150 w 10000"/>
                  <a:gd name="connsiteY53" fmla="*/ 889 h 10000"/>
                  <a:gd name="connsiteX54" fmla="*/ 6953 w 10000"/>
                  <a:gd name="connsiteY54" fmla="*/ 693 h 10000"/>
                  <a:gd name="connsiteX55" fmla="*/ 6747 w 10000"/>
                  <a:gd name="connsiteY55" fmla="*/ 521 h 10000"/>
                  <a:gd name="connsiteX56" fmla="*/ 6534 w 10000"/>
                  <a:gd name="connsiteY56" fmla="*/ 369 h 10000"/>
                  <a:gd name="connsiteX57" fmla="*/ 6317 w 10000"/>
                  <a:gd name="connsiteY57" fmla="*/ 243 h 10000"/>
                  <a:gd name="connsiteX58" fmla="*/ 6092 w 10000"/>
                  <a:gd name="connsiteY58" fmla="*/ 151 h 10000"/>
                  <a:gd name="connsiteX59" fmla="*/ 5862 w 10000"/>
                  <a:gd name="connsiteY59" fmla="*/ 69 h 10000"/>
                  <a:gd name="connsiteX60" fmla="*/ 5617 w 10000"/>
                  <a:gd name="connsiteY60" fmla="*/ 10 h 10000"/>
                  <a:gd name="connsiteX61" fmla="*/ 5364 w 10000"/>
                  <a:gd name="connsiteY61" fmla="*/ 0 h 10000"/>
                  <a:gd name="connsiteX62" fmla="*/ 5105 w 10000"/>
                  <a:gd name="connsiteY62" fmla="*/ 0 h 10000"/>
                  <a:gd name="connsiteX63" fmla="*/ 4827 w 10000"/>
                  <a:gd name="connsiteY63"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4895 w 10000"/>
                  <a:gd name="connsiteY33" fmla="*/ 9400 h 10000"/>
                  <a:gd name="connsiteX34" fmla="*/ 5373 w 10000"/>
                  <a:gd name="connsiteY34" fmla="*/ 8880 h 10000"/>
                  <a:gd name="connsiteX35" fmla="*/ 6426 w 10000"/>
                  <a:gd name="connsiteY35" fmla="*/ 8880 h 10000"/>
                  <a:gd name="connsiteX36" fmla="*/ 6426 w 10000"/>
                  <a:gd name="connsiteY36" fmla="*/ 9539 h 10000"/>
                  <a:gd name="connsiteX37" fmla="*/ 7926 w 10000"/>
                  <a:gd name="connsiteY37" fmla="*/ 9539 h 10000"/>
                  <a:gd name="connsiteX38" fmla="*/ 7931 w 10000"/>
                  <a:gd name="connsiteY38" fmla="*/ 9031 h 10000"/>
                  <a:gd name="connsiteX39" fmla="*/ 8769 w 10000"/>
                  <a:gd name="connsiteY39" fmla="*/ 9043 h 10000"/>
                  <a:gd name="connsiteX40" fmla="*/ 9066 w 10000"/>
                  <a:gd name="connsiteY40" fmla="*/ 10000 h 10000"/>
                  <a:gd name="connsiteX41" fmla="*/ 9364 w 10000"/>
                  <a:gd name="connsiteY41" fmla="*/ 9563 h 10000"/>
                  <a:gd name="connsiteX42" fmla="*/ 9703 w 10000"/>
                  <a:gd name="connsiteY42" fmla="*/ 8997 h 10000"/>
                  <a:gd name="connsiteX43" fmla="*/ 10000 w 10000"/>
                  <a:gd name="connsiteY43" fmla="*/ 8523 h 10000"/>
                  <a:gd name="connsiteX44" fmla="*/ 9430 w 10000"/>
                  <a:gd name="connsiteY44" fmla="*/ 5970 h 10000"/>
                  <a:gd name="connsiteX45" fmla="*/ 9395 w 10000"/>
                  <a:gd name="connsiteY45" fmla="*/ 2483 h 10000"/>
                  <a:gd name="connsiteX46" fmla="*/ 8299 w 10000"/>
                  <a:gd name="connsiteY46" fmla="*/ 2483 h 10000"/>
                  <a:gd name="connsiteX47" fmla="*/ 8114 w 10000"/>
                  <a:gd name="connsiteY47" fmla="*/ 2171 h 10000"/>
                  <a:gd name="connsiteX48" fmla="*/ 7926 w 10000"/>
                  <a:gd name="connsiteY48" fmla="*/ 1872 h 10000"/>
                  <a:gd name="connsiteX49" fmla="*/ 7730 w 10000"/>
                  <a:gd name="connsiteY49" fmla="*/ 1595 h 10000"/>
                  <a:gd name="connsiteX50" fmla="*/ 7544 w 10000"/>
                  <a:gd name="connsiteY50" fmla="*/ 1340 h 10000"/>
                  <a:gd name="connsiteX51" fmla="*/ 7352 w 10000"/>
                  <a:gd name="connsiteY51" fmla="*/ 1098 h 10000"/>
                  <a:gd name="connsiteX52" fmla="*/ 7150 w 10000"/>
                  <a:gd name="connsiteY52" fmla="*/ 889 h 10000"/>
                  <a:gd name="connsiteX53" fmla="*/ 6953 w 10000"/>
                  <a:gd name="connsiteY53" fmla="*/ 693 h 10000"/>
                  <a:gd name="connsiteX54" fmla="*/ 6747 w 10000"/>
                  <a:gd name="connsiteY54" fmla="*/ 521 h 10000"/>
                  <a:gd name="connsiteX55" fmla="*/ 6534 w 10000"/>
                  <a:gd name="connsiteY55" fmla="*/ 369 h 10000"/>
                  <a:gd name="connsiteX56" fmla="*/ 6317 w 10000"/>
                  <a:gd name="connsiteY56" fmla="*/ 243 h 10000"/>
                  <a:gd name="connsiteX57" fmla="*/ 6092 w 10000"/>
                  <a:gd name="connsiteY57" fmla="*/ 151 h 10000"/>
                  <a:gd name="connsiteX58" fmla="*/ 5862 w 10000"/>
                  <a:gd name="connsiteY58" fmla="*/ 69 h 10000"/>
                  <a:gd name="connsiteX59" fmla="*/ 5617 w 10000"/>
                  <a:gd name="connsiteY59" fmla="*/ 10 h 10000"/>
                  <a:gd name="connsiteX60" fmla="*/ 5364 w 10000"/>
                  <a:gd name="connsiteY60" fmla="*/ 0 h 10000"/>
                  <a:gd name="connsiteX61" fmla="*/ 5105 w 10000"/>
                  <a:gd name="connsiteY61" fmla="*/ 0 h 10000"/>
                  <a:gd name="connsiteX62" fmla="*/ 4827 w 10000"/>
                  <a:gd name="connsiteY62"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5373 w 10000"/>
                  <a:gd name="connsiteY33" fmla="*/ 8880 h 10000"/>
                  <a:gd name="connsiteX34" fmla="*/ 6426 w 10000"/>
                  <a:gd name="connsiteY34" fmla="*/ 8880 h 10000"/>
                  <a:gd name="connsiteX35" fmla="*/ 6426 w 10000"/>
                  <a:gd name="connsiteY35" fmla="*/ 9539 h 10000"/>
                  <a:gd name="connsiteX36" fmla="*/ 7926 w 10000"/>
                  <a:gd name="connsiteY36" fmla="*/ 9539 h 10000"/>
                  <a:gd name="connsiteX37" fmla="*/ 7931 w 10000"/>
                  <a:gd name="connsiteY37" fmla="*/ 9031 h 10000"/>
                  <a:gd name="connsiteX38" fmla="*/ 8769 w 10000"/>
                  <a:gd name="connsiteY38" fmla="*/ 9043 h 10000"/>
                  <a:gd name="connsiteX39" fmla="*/ 9066 w 10000"/>
                  <a:gd name="connsiteY39" fmla="*/ 10000 h 10000"/>
                  <a:gd name="connsiteX40" fmla="*/ 9364 w 10000"/>
                  <a:gd name="connsiteY40" fmla="*/ 9563 h 10000"/>
                  <a:gd name="connsiteX41" fmla="*/ 9703 w 10000"/>
                  <a:gd name="connsiteY41" fmla="*/ 8997 h 10000"/>
                  <a:gd name="connsiteX42" fmla="*/ 10000 w 10000"/>
                  <a:gd name="connsiteY42" fmla="*/ 8523 h 10000"/>
                  <a:gd name="connsiteX43" fmla="*/ 9430 w 10000"/>
                  <a:gd name="connsiteY43" fmla="*/ 5970 h 10000"/>
                  <a:gd name="connsiteX44" fmla="*/ 9395 w 10000"/>
                  <a:gd name="connsiteY44" fmla="*/ 2483 h 10000"/>
                  <a:gd name="connsiteX45" fmla="*/ 8299 w 10000"/>
                  <a:gd name="connsiteY45" fmla="*/ 2483 h 10000"/>
                  <a:gd name="connsiteX46" fmla="*/ 8114 w 10000"/>
                  <a:gd name="connsiteY46" fmla="*/ 2171 h 10000"/>
                  <a:gd name="connsiteX47" fmla="*/ 7926 w 10000"/>
                  <a:gd name="connsiteY47" fmla="*/ 1872 h 10000"/>
                  <a:gd name="connsiteX48" fmla="*/ 7730 w 10000"/>
                  <a:gd name="connsiteY48" fmla="*/ 1595 h 10000"/>
                  <a:gd name="connsiteX49" fmla="*/ 7544 w 10000"/>
                  <a:gd name="connsiteY49" fmla="*/ 1340 h 10000"/>
                  <a:gd name="connsiteX50" fmla="*/ 7352 w 10000"/>
                  <a:gd name="connsiteY50" fmla="*/ 1098 h 10000"/>
                  <a:gd name="connsiteX51" fmla="*/ 7150 w 10000"/>
                  <a:gd name="connsiteY51" fmla="*/ 889 h 10000"/>
                  <a:gd name="connsiteX52" fmla="*/ 6953 w 10000"/>
                  <a:gd name="connsiteY52" fmla="*/ 693 h 10000"/>
                  <a:gd name="connsiteX53" fmla="*/ 6747 w 10000"/>
                  <a:gd name="connsiteY53" fmla="*/ 521 h 10000"/>
                  <a:gd name="connsiteX54" fmla="*/ 6534 w 10000"/>
                  <a:gd name="connsiteY54" fmla="*/ 369 h 10000"/>
                  <a:gd name="connsiteX55" fmla="*/ 6317 w 10000"/>
                  <a:gd name="connsiteY55" fmla="*/ 243 h 10000"/>
                  <a:gd name="connsiteX56" fmla="*/ 6092 w 10000"/>
                  <a:gd name="connsiteY56" fmla="*/ 151 h 10000"/>
                  <a:gd name="connsiteX57" fmla="*/ 5862 w 10000"/>
                  <a:gd name="connsiteY57" fmla="*/ 69 h 10000"/>
                  <a:gd name="connsiteX58" fmla="*/ 5617 w 10000"/>
                  <a:gd name="connsiteY58" fmla="*/ 10 h 10000"/>
                  <a:gd name="connsiteX59" fmla="*/ 5364 w 10000"/>
                  <a:gd name="connsiteY59" fmla="*/ 0 h 10000"/>
                  <a:gd name="connsiteX60" fmla="*/ 5105 w 10000"/>
                  <a:gd name="connsiteY60" fmla="*/ 0 h 10000"/>
                  <a:gd name="connsiteX61" fmla="*/ 4827 w 10000"/>
                  <a:gd name="connsiteY61"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5373 w 10000"/>
                  <a:gd name="connsiteY31" fmla="*/ 8880 h 10000"/>
                  <a:gd name="connsiteX32" fmla="*/ 6426 w 10000"/>
                  <a:gd name="connsiteY32" fmla="*/ 8880 h 10000"/>
                  <a:gd name="connsiteX33" fmla="*/ 6426 w 10000"/>
                  <a:gd name="connsiteY33" fmla="*/ 9539 h 10000"/>
                  <a:gd name="connsiteX34" fmla="*/ 7926 w 10000"/>
                  <a:gd name="connsiteY34" fmla="*/ 9539 h 10000"/>
                  <a:gd name="connsiteX35" fmla="*/ 7931 w 10000"/>
                  <a:gd name="connsiteY35" fmla="*/ 9031 h 10000"/>
                  <a:gd name="connsiteX36" fmla="*/ 8769 w 10000"/>
                  <a:gd name="connsiteY36" fmla="*/ 9043 h 10000"/>
                  <a:gd name="connsiteX37" fmla="*/ 9066 w 10000"/>
                  <a:gd name="connsiteY37" fmla="*/ 10000 h 10000"/>
                  <a:gd name="connsiteX38" fmla="*/ 9364 w 10000"/>
                  <a:gd name="connsiteY38" fmla="*/ 9563 h 10000"/>
                  <a:gd name="connsiteX39" fmla="*/ 9703 w 10000"/>
                  <a:gd name="connsiteY39" fmla="*/ 8997 h 10000"/>
                  <a:gd name="connsiteX40" fmla="*/ 10000 w 10000"/>
                  <a:gd name="connsiteY40" fmla="*/ 8523 h 10000"/>
                  <a:gd name="connsiteX41" fmla="*/ 9430 w 10000"/>
                  <a:gd name="connsiteY41" fmla="*/ 5970 h 10000"/>
                  <a:gd name="connsiteX42" fmla="*/ 9395 w 10000"/>
                  <a:gd name="connsiteY42" fmla="*/ 2483 h 10000"/>
                  <a:gd name="connsiteX43" fmla="*/ 8299 w 10000"/>
                  <a:gd name="connsiteY43" fmla="*/ 2483 h 10000"/>
                  <a:gd name="connsiteX44" fmla="*/ 8114 w 10000"/>
                  <a:gd name="connsiteY44" fmla="*/ 2171 h 10000"/>
                  <a:gd name="connsiteX45" fmla="*/ 7926 w 10000"/>
                  <a:gd name="connsiteY45" fmla="*/ 1872 h 10000"/>
                  <a:gd name="connsiteX46" fmla="*/ 7730 w 10000"/>
                  <a:gd name="connsiteY46" fmla="*/ 1595 h 10000"/>
                  <a:gd name="connsiteX47" fmla="*/ 7544 w 10000"/>
                  <a:gd name="connsiteY47" fmla="*/ 1340 h 10000"/>
                  <a:gd name="connsiteX48" fmla="*/ 7352 w 10000"/>
                  <a:gd name="connsiteY48" fmla="*/ 1098 h 10000"/>
                  <a:gd name="connsiteX49" fmla="*/ 7150 w 10000"/>
                  <a:gd name="connsiteY49" fmla="*/ 889 h 10000"/>
                  <a:gd name="connsiteX50" fmla="*/ 6953 w 10000"/>
                  <a:gd name="connsiteY50" fmla="*/ 693 h 10000"/>
                  <a:gd name="connsiteX51" fmla="*/ 6747 w 10000"/>
                  <a:gd name="connsiteY51" fmla="*/ 521 h 10000"/>
                  <a:gd name="connsiteX52" fmla="*/ 6534 w 10000"/>
                  <a:gd name="connsiteY52" fmla="*/ 369 h 10000"/>
                  <a:gd name="connsiteX53" fmla="*/ 6317 w 10000"/>
                  <a:gd name="connsiteY53" fmla="*/ 243 h 10000"/>
                  <a:gd name="connsiteX54" fmla="*/ 6092 w 10000"/>
                  <a:gd name="connsiteY54" fmla="*/ 151 h 10000"/>
                  <a:gd name="connsiteX55" fmla="*/ 5862 w 10000"/>
                  <a:gd name="connsiteY55" fmla="*/ 69 h 10000"/>
                  <a:gd name="connsiteX56" fmla="*/ 5617 w 10000"/>
                  <a:gd name="connsiteY56" fmla="*/ 10 h 10000"/>
                  <a:gd name="connsiteX57" fmla="*/ 5364 w 10000"/>
                  <a:gd name="connsiteY57" fmla="*/ 0 h 10000"/>
                  <a:gd name="connsiteX58" fmla="*/ 5105 w 10000"/>
                  <a:gd name="connsiteY58" fmla="*/ 0 h 10000"/>
                  <a:gd name="connsiteX59" fmla="*/ 4827 w 10000"/>
                  <a:gd name="connsiteY59"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5126 w 10000"/>
                  <a:gd name="connsiteY31" fmla="*/ 8786 h 10000"/>
                  <a:gd name="connsiteX32" fmla="*/ 6426 w 10000"/>
                  <a:gd name="connsiteY32" fmla="*/ 8880 h 10000"/>
                  <a:gd name="connsiteX33" fmla="*/ 6426 w 10000"/>
                  <a:gd name="connsiteY33" fmla="*/ 9539 h 10000"/>
                  <a:gd name="connsiteX34" fmla="*/ 7926 w 10000"/>
                  <a:gd name="connsiteY34" fmla="*/ 9539 h 10000"/>
                  <a:gd name="connsiteX35" fmla="*/ 7931 w 10000"/>
                  <a:gd name="connsiteY35" fmla="*/ 9031 h 10000"/>
                  <a:gd name="connsiteX36" fmla="*/ 8769 w 10000"/>
                  <a:gd name="connsiteY36" fmla="*/ 9043 h 10000"/>
                  <a:gd name="connsiteX37" fmla="*/ 9066 w 10000"/>
                  <a:gd name="connsiteY37" fmla="*/ 10000 h 10000"/>
                  <a:gd name="connsiteX38" fmla="*/ 9364 w 10000"/>
                  <a:gd name="connsiteY38" fmla="*/ 9563 h 10000"/>
                  <a:gd name="connsiteX39" fmla="*/ 9703 w 10000"/>
                  <a:gd name="connsiteY39" fmla="*/ 8997 h 10000"/>
                  <a:gd name="connsiteX40" fmla="*/ 10000 w 10000"/>
                  <a:gd name="connsiteY40" fmla="*/ 8523 h 10000"/>
                  <a:gd name="connsiteX41" fmla="*/ 9430 w 10000"/>
                  <a:gd name="connsiteY41" fmla="*/ 5970 h 10000"/>
                  <a:gd name="connsiteX42" fmla="*/ 9395 w 10000"/>
                  <a:gd name="connsiteY42" fmla="*/ 2483 h 10000"/>
                  <a:gd name="connsiteX43" fmla="*/ 8299 w 10000"/>
                  <a:gd name="connsiteY43" fmla="*/ 2483 h 10000"/>
                  <a:gd name="connsiteX44" fmla="*/ 8114 w 10000"/>
                  <a:gd name="connsiteY44" fmla="*/ 2171 h 10000"/>
                  <a:gd name="connsiteX45" fmla="*/ 7926 w 10000"/>
                  <a:gd name="connsiteY45" fmla="*/ 1872 h 10000"/>
                  <a:gd name="connsiteX46" fmla="*/ 7730 w 10000"/>
                  <a:gd name="connsiteY46" fmla="*/ 1595 h 10000"/>
                  <a:gd name="connsiteX47" fmla="*/ 7544 w 10000"/>
                  <a:gd name="connsiteY47" fmla="*/ 1340 h 10000"/>
                  <a:gd name="connsiteX48" fmla="*/ 7352 w 10000"/>
                  <a:gd name="connsiteY48" fmla="*/ 1098 h 10000"/>
                  <a:gd name="connsiteX49" fmla="*/ 7150 w 10000"/>
                  <a:gd name="connsiteY49" fmla="*/ 889 h 10000"/>
                  <a:gd name="connsiteX50" fmla="*/ 6953 w 10000"/>
                  <a:gd name="connsiteY50" fmla="*/ 693 h 10000"/>
                  <a:gd name="connsiteX51" fmla="*/ 6747 w 10000"/>
                  <a:gd name="connsiteY51" fmla="*/ 521 h 10000"/>
                  <a:gd name="connsiteX52" fmla="*/ 6534 w 10000"/>
                  <a:gd name="connsiteY52" fmla="*/ 369 h 10000"/>
                  <a:gd name="connsiteX53" fmla="*/ 6317 w 10000"/>
                  <a:gd name="connsiteY53" fmla="*/ 243 h 10000"/>
                  <a:gd name="connsiteX54" fmla="*/ 6092 w 10000"/>
                  <a:gd name="connsiteY54" fmla="*/ 151 h 10000"/>
                  <a:gd name="connsiteX55" fmla="*/ 5862 w 10000"/>
                  <a:gd name="connsiteY55" fmla="*/ 69 h 10000"/>
                  <a:gd name="connsiteX56" fmla="*/ 5617 w 10000"/>
                  <a:gd name="connsiteY56" fmla="*/ 10 h 10000"/>
                  <a:gd name="connsiteX57" fmla="*/ 5364 w 10000"/>
                  <a:gd name="connsiteY57" fmla="*/ 0 h 10000"/>
                  <a:gd name="connsiteX58" fmla="*/ 5105 w 10000"/>
                  <a:gd name="connsiteY58" fmla="*/ 0 h 10000"/>
                  <a:gd name="connsiteX59" fmla="*/ 4827 w 10000"/>
                  <a:gd name="connsiteY59" fmla="*/ 3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10000">
                    <a:moveTo>
                      <a:pt x="4827" y="35"/>
                    </a:moveTo>
                    <a:lnTo>
                      <a:pt x="4603" y="92"/>
                    </a:lnTo>
                    <a:lnTo>
                      <a:pt x="4387" y="151"/>
                    </a:lnTo>
                    <a:lnTo>
                      <a:pt x="4176" y="207"/>
                    </a:lnTo>
                    <a:lnTo>
                      <a:pt x="3983" y="290"/>
                    </a:lnTo>
                    <a:lnTo>
                      <a:pt x="3793" y="381"/>
                    </a:lnTo>
                    <a:lnTo>
                      <a:pt x="3611" y="484"/>
                    </a:lnTo>
                    <a:lnTo>
                      <a:pt x="3434" y="613"/>
                    </a:lnTo>
                    <a:lnTo>
                      <a:pt x="3261" y="740"/>
                    </a:lnTo>
                    <a:lnTo>
                      <a:pt x="3099" y="889"/>
                    </a:lnTo>
                    <a:lnTo>
                      <a:pt x="2931" y="1063"/>
                    </a:lnTo>
                    <a:lnTo>
                      <a:pt x="2764" y="1236"/>
                    </a:lnTo>
                    <a:cubicBezTo>
                      <a:pt x="2709" y="1301"/>
                      <a:pt x="2655" y="1367"/>
                      <a:pt x="2600" y="1431"/>
                    </a:cubicBezTo>
                    <a:cubicBezTo>
                      <a:pt x="2545" y="1505"/>
                      <a:pt x="2489" y="1578"/>
                      <a:pt x="2434" y="1652"/>
                    </a:cubicBezTo>
                    <a:cubicBezTo>
                      <a:pt x="2379" y="1728"/>
                      <a:pt x="2325" y="1806"/>
                      <a:pt x="2270" y="1882"/>
                    </a:cubicBezTo>
                    <a:cubicBezTo>
                      <a:pt x="2213" y="1968"/>
                      <a:pt x="2155" y="2052"/>
                      <a:pt x="2097" y="2138"/>
                    </a:cubicBezTo>
                    <a:cubicBezTo>
                      <a:pt x="2039" y="2226"/>
                      <a:pt x="1979" y="2314"/>
                      <a:pt x="1921" y="2402"/>
                    </a:cubicBezTo>
                    <a:lnTo>
                      <a:pt x="790" y="2518"/>
                    </a:lnTo>
                    <a:lnTo>
                      <a:pt x="790" y="3118"/>
                    </a:lnTo>
                    <a:lnTo>
                      <a:pt x="790" y="4851"/>
                    </a:lnTo>
                    <a:lnTo>
                      <a:pt x="790" y="5486"/>
                    </a:lnTo>
                    <a:lnTo>
                      <a:pt x="0" y="7969"/>
                    </a:lnTo>
                    <a:cubicBezTo>
                      <a:pt x="43" y="8089"/>
                      <a:pt x="87" y="8207"/>
                      <a:pt x="130" y="8326"/>
                    </a:cubicBezTo>
                    <a:lnTo>
                      <a:pt x="392" y="8939"/>
                    </a:lnTo>
                    <a:lnTo>
                      <a:pt x="661" y="9389"/>
                    </a:lnTo>
                    <a:lnTo>
                      <a:pt x="934" y="9977"/>
                    </a:lnTo>
                    <a:lnTo>
                      <a:pt x="1255" y="8869"/>
                    </a:lnTo>
                    <a:lnTo>
                      <a:pt x="2050" y="8880"/>
                    </a:lnTo>
                    <a:lnTo>
                      <a:pt x="2050" y="9470"/>
                    </a:lnTo>
                    <a:lnTo>
                      <a:pt x="3515" y="9470"/>
                    </a:lnTo>
                    <a:cubicBezTo>
                      <a:pt x="3536" y="9300"/>
                      <a:pt x="3569" y="8974"/>
                      <a:pt x="3591" y="8804"/>
                    </a:cubicBezTo>
                    <a:cubicBezTo>
                      <a:pt x="3901" y="8706"/>
                      <a:pt x="4654" y="8773"/>
                      <a:pt x="5126" y="8786"/>
                    </a:cubicBezTo>
                    <a:cubicBezTo>
                      <a:pt x="5411" y="8773"/>
                      <a:pt x="6251" y="8770"/>
                      <a:pt x="6426" y="8880"/>
                    </a:cubicBezTo>
                    <a:lnTo>
                      <a:pt x="6426" y="9539"/>
                    </a:lnTo>
                    <a:lnTo>
                      <a:pt x="7926" y="9539"/>
                    </a:lnTo>
                    <a:cubicBezTo>
                      <a:pt x="7928" y="9370"/>
                      <a:pt x="7929" y="9201"/>
                      <a:pt x="7931" y="9031"/>
                    </a:cubicBezTo>
                    <a:lnTo>
                      <a:pt x="8769" y="9043"/>
                    </a:lnTo>
                    <a:cubicBezTo>
                      <a:pt x="8867" y="9362"/>
                      <a:pt x="8967" y="9680"/>
                      <a:pt x="9066" y="10000"/>
                    </a:cubicBezTo>
                    <a:lnTo>
                      <a:pt x="9364" y="9563"/>
                    </a:lnTo>
                    <a:cubicBezTo>
                      <a:pt x="9470" y="9396"/>
                      <a:pt x="9597" y="9169"/>
                      <a:pt x="9703" y="8997"/>
                    </a:cubicBezTo>
                    <a:lnTo>
                      <a:pt x="10000" y="8523"/>
                    </a:lnTo>
                    <a:lnTo>
                      <a:pt x="9430" y="5970"/>
                    </a:lnTo>
                    <a:cubicBezTo>
                      <a:pt x="9419" y="4807"/>
                      <a:pt x="9407" y="3646"/>
                      <a:pt x="9395" y="2483"/>
                    </a:cubicBezTo>
                    <a:lnTo>
                      <a:pt x="8299" y="2483"/>
                    </a:lnTo>
                    <a:cubicBezTo>
                      <a:pt x="8237" y="2380"/>
                      <a:pt x="8176" y="2275"/>
                      <a:pt x="8114" y="2171"/>
                    </a:cubicBezTo>
                    <a:cubicBezTo>
                      <a:pt x="8051" y="2072"/>
                      <a:pt x="7988" y="1970"/>
                      <a:pt x="7926" y="1872"/>
                    </a:cubicBezTo>
                    <a:cubicBezTo>
                      <a:pt x="7861" y="1778"/>
                      <a:pt x="7795" y="1687"/>
                      <a:pt x="7730" y="1595"/>
                    </a:cubicBezTo>
                    <a:lnTo>
                      <a:pt x="7544" y="1340"/>
                    </a:lnTo>
                    <a:lnTo>
                      <a:pt x="7352" y="1098"/>
                    </a:lnTo>
                    <a:cubicBezTo>
                      <a:pt x="7283" y="1027"/>
                      <a:pt x="7218" y="957"/>
                      <a:pt x="7150" y="889"/>
                    </a:cubicBezTo>
                    <a:cubicBezTo>
                      <a:pt x="7084" y="824"/>
                      <a:pt x="7019" y="758"/>
                      <a:pt x="6953" y="693"/>
                    </a:cubicBezTo>
                    <a:lnTo>
                      <a:pt x="6747" y="521"/>
                    </a:lnTo>
                    <a:lnTo>
                      <a:pt x="6534" y="369"/>
                    </a:lnTo>
                    <a:lnTo>
                      <a:pt x="6317" y="243"/>
                    </a:lnTo>
                    <a:lnTo>
                      <a:pt x="6092" y="151"/>
                    </a:lnTo>
                    <a:lnTo>
                      <a:pt x="5862" y="69"/>
                    </a:lnTo>
                    <a:lnTo>
                      <a:pt x="5617" y="10"/>
                    </a:lnTo>
                    <a:lnTo>
                      <a:pt x="5364" y="0"/>
                    </a:lnTo>
                    <a:lnTo>
                      <a:pt x="5105" y="0"/>
                    </a:lnTo>
                    <a:lnTo>
                      <a:pt x="4827" y="35"/>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7"/>
              <p:cNvSpPr>
                <a:spLocks noChangeArrowheads="1"/>
              </p:cNvSpPr>
              <p:nvPr/>
            </p:nvSpPr>
            <p:spPr bwMode="auto">
              <a:xfrm>
                <a:off x="7469188" y="6210299"/>
                <a:ext cx="1560513" cy="130175"/>
              </a:xfrm>
              <a:prstGeom prst="rect">
                <a:avLst/>
              </a:prstGeom>
              <a:solidFill>
                <a:srgbClr val="333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8"/>
              <p:cNvSpPr>
                <a:spLocks/>
              </p:cNvSpPr>
              <p:nvPr/>
            </p:nvSpPr>
            <p:spPr bwMode="auto">
              <a:xfrm>
                <a:off x="7539038" y="6210299"/>
                <a:ext cx="1403350" cy="130175"/>
              </a:xfrm>
              <a:custGeom>
                <a:avLst/>
                <a:gdLst>
                  <a:gd name="T0" fmla="*/ 55 w 1769"/>
                  <a:gd name="T1" fmla="*/ 0 h 164"/>
                  <a:gd name="T2" fmla="*/ 166 w 1769"/>
                  <a:gd name="T3" fmla="*/ 0 h 164"/>
                  <a:gd name="T4" fmla="*/ 277 w 1769"/>
                  <a:gd name="T5" fmla="*/ 0 h 164"/>
                  <a:gd name="T6" fmla="*/ 387 w 1769"/>
                  <a:gd name="T7" fmla="*/ 0 h 164"/>
                  <a:gd name="T8" fmla="*/ 498 w 1769"/>
                  <a:gd name="T9" fmla="*/ 0 h 164"/>
                  <a:gd name="T10" fmla="*/ 608 w 1769"/>
                  <a:gd name="T11" fmla="*/ 0 h 164"/>
                  <a:gd name="T12" fmla="*/ 719 w 1769"/>
                  <a:gd name="T13" fmla="*/ 0 h 164"/>
                  <a:gd name="T14" fmla="*/ 830 w 1769"/>
                  <a:gd name="T15" fmla="*/ 0 h 164"/>
                  <a:gd name="T16" fmla="*/ 940 w 1769"/>
                  <a:gd name="T17" fmla="*/ 0 h 164"/>
                  <a:gd name="T18" fmla="*/ 1051 w 1769"/>
                  <a:gd name="T19" fmla="*/ 0 h 164"/>
                  <a:gd name="T20" fmla="*/ 1161 w 1769"/>
                  <a:gd name="T21" fmla="*/ 0 h 164"/>
                  <a:gd name="T22" fmla="*/ 1272 w 1769"/>
                  <a:gd name="T23" fmla="*/ 0 h 164"/>
                  <a:gd name="T24" fmla="*/ 1383 w 1769"/>
                  <a:gd name="T25" fmla="*/ 0 h 164"/>
                  <a:gd name="T26" fmla="*/ 1492 w 1769"/>
                  <a:gd name="T27" fmla="*/ 0 h 164"/>
                  <a:gd name="T28" fmla="*/ 1603 w 1769"/>
                  <a:gd name="T29" fmla="*/ 0 h 164"/>
                  <a:gd name="T30" fmla="*/ 1713 w 1769"/>
                  <a:gd name="T31" fmla="*/ 0 h 164"/>
                  <a:gd name="T32" fmla="*/ 1769 w 1769"/>
                  <a:gd name="T33" fmla="*/ 41 h 164"/>
                  <a:gd name="T34" fmla="*/ 1769 w 1769"/>
                  <a:gd name="T35" fmla="*/ 123 h 164"/>
                  <a:gd name="T36" fmla="*/ 1713 w 1769"/>
                  <a:gd name="T37" fmla="*/ 164 h 164"/>
                  <a:gd name="T38" fmla="*/ 1603 w 1769"/>
                  <a:gd name="T39" fmla="*/ 164 h 164"/>
                  <a:gd name="T40" fmla="*/ 1492 w 1769"/>
                  <a:gd name="T41" fmla="*/ 164 h 164"/>
                  <a:gd name="T42" fmla="*/ 1383 w 1769"/>
                  <a:gd name="T43" fmla="*/ 164 h 164"/>
                  <a:gd name="T44" fmla="*/ 1272 w 1769"/>
                  <a:gd name="T45" fmla="*/ 164 h 164"/>
                  <a:gd name="T46" fmla="*/ 1161 w 1769"/>
                  <a:gd name="T47" fmla="*/ 164 h 164"/>
                  <a:gd name="T48" fmla="*/ 1051 w 1769"/>
                  <a:gd name="T49" fmla="*/ 164 h 164"/>
                  <a:gd name="T50" fmla="*/ 940 w 1769"/>
                  <a:gd name="T51" fmla="*/ 164 h 164"/>
                  <a:gd name="T52" fmla="*/ 830 w 1769"/>
                  <a:gd name="T53" fmla="*/ 164 h 164"/>
                  <a:gd name="T54" fmla="*/ 719 w 1769"/>
                  <a:gd name="T55" fmla="*/ 164 h 164"/>
                  <a:gd name="T56" fmla="*/ 608 w 1769"/>
                  <a:gd name="T57" fmla="*/ 164 h 164"/>
                  <a:gd name="T58" fmla="*/ 498 w 1769"/>
                  <a:gd name="T59" fmla="*/ 164 h 164"/>
                  <a:gd name="T60" fmla="*/ 387 w 1769"/>
                  <a:gd name="T61" fmla="*/ 164 h 164"/>
                  <a:gd name="T62" fmla="*/ 277 w 1769"/>
                  <a:gd name="T63" fmla="*/ 164 h 164"/>
                  <a:gd name="T64" fmla="*/ 166 w 1769"/>
                  <a:gd name="T65" fmla="*/ 164 h 164"/>
                  <a:gd name="T66" fmla="*/ 55 w 1769"/>
                  <a:gd name="T67" fmla="*/ 164 h 164"/>
                  <a:gd name="T68" fmla="*/ 0 w 1769"/>
                  <a:gd name="T69" fmla="*/ 123 h 164"/>
                  <a:gd name="T70" fmla="*/ 0 w 1769"/>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9" h="164">
                    <a:moveTo>
                      <a:pt x="0" y="0"/>
                    </a:moveTo>
                    <a:lnTo>
                      <a:pt x="55" y="0"/>
                    </a:lnTo>
                    <a:lnTo>
                      <a:pt x="111" y="0"/>
                    </a:lnTo>
                    <a:lnTo>
                      <a:pt x="166" y="0"/>
                    </a:lnTo>
                    <a:lnTo>
                      <a:pt x="221" y="0"/>
                    </a:lnTo>
                    <a:lnTo>
                      <a:pt x="277" y="0"/>
                    </a:lnTo>
                    <a:lnTo>
                      <a:pt x="332" y="0"/>
                    </a:lnTo>
                    <a:lnTo>
                      <a:pt x="387" y="0"/>
                    </a:lnTo>
                    <a:lnTo>
                      <a:pt x="443" y="0"/>
                    </a:lnTo>
                    <a:lnTo>
                      <a:pt x="498" y="0"/>
                    </a:lnTo>
                    <a:lnTo>
                      <a:pt x="553" y="0"/>
                    </a:lnTo>
                    <a:lnTo>
                      <a:pt x="608" y="0"/>
                    </a:lnTo>
                    <a:lnTo>
                      <a:pt x="664" y="0"/>
                    </a:lnTo>
                    <a:lnTo>
                      <a:pt x="719" y="0"/>
                    </a:lnTo>
                    <a:lnTo>
                      <a:pt x="774" y="0"/>
                    </a:lnTo>
                    <a:lnTo>
                      <a:pt x="830" y="0"/>
                    </a:lnTo>
                    <a:lnTo>
                      <a:pt x="885" y="0"/>
                    </a:lnTo>
                    <a:lnTo>
                      <a:pt x="940" y="0"/>
                    </a:lnTo>
                    <a:lnTo>
                      <a:pt x="996" y="0"/>
                    </a:lnTo>
                    <a:lnTo>
                      <a:pt x="1051" y="0"/>
                    </a:lnTo>
                    <a:lnTo>
                      <a:pt x="1106" y="0"/>
                    </a:lnTo>
                    <a:lnTo>
                      <a:pt x="1161" y="0"/>
                    </a:lnTo>
                    <a:lnTo>
                      <a:pt x="1217" y="0"/>
                    </a:lnTo>
                    <a:lnTo>
                      <a:pt x="1272" y="0"/>
                    </a:lnTo>
                    <a:lnTo>
                      <a:pt x="1327" y="0"/>
                    </a:lnTo>
                    <a:lnTo>
                      <a:pt x="1383" y="0"/>
                    </a:lnTo>
                    <a:lnTo>
                      <a:pt x="1437" y="0"/>
                    </a:lnTo>
                    <a:lnTo>
                      <a:pt x="1492" y="0"/>
                    </a:lnTo>
                    <a:lnTo>
                      <a:pt x="1547" y="0"/>
                    </a:lnTo>
                    <a:lnTo>
                      <a:pt x="1603" y="0"/>
                    </a:lnTo>
                    <a:lnTo>
                      <a:pt x="1658" y="0"/>
                    </a:lnTo>
                    <a:lnTo>
                      <a:pt x="1713" y="0"/>
                    </a:lnTo>
                    <a:lnTo>
                      <a:pt x="1769" y="0"/>
                    </a:lnTo>
                    <a:lnTo>
                      <a:pt x="1769" y="41"/>
                    </a:lnTo>
                    <a:lnTo>
                      <a:pt x="1769" y="81"/>
                    </a:lnTo>
                    <a:lnTo>
                      <a:pt x="1769" y="123"/>
                    </a:lnTo>
                    <a:lnTo>
                      <a:pt x="1769" y="164"/>
                    </a:lnTo>
                    <a:lnTo>
                      <a:pt x="1713" y="164"/>
                    </a:lnTo>
                    <a:lnTo>
                      <a:pt x="1658" y="164"/>
                    </a:lnTo>
                    <a:lnTo>
                      <a:pt x="1603" y="164"/>
                    </a:lnTo>
                    <a:lnTo>
                      <a:pt x="1547" y="164"/>
                    </a:lnTo>
                    <a:lnTo>
                      <a:pt x="1492" y="164"/>
                    </a:lnTo>
                    <a:lnTo>
                      <a:pt x="1437" y="164"/>
                    </a:lnTo>
                    <a:lnTo>
                      <a:pt x="1383" y="164"/>
                    </a:lnTo>
                    <a:lnTo>
                      <a:pt x="1327" y="164"/>
                    </a:lnTo>
                    <a:lnTo>
                      <a:pt x="1272" y="164"/>
                    </a:lnTo>
                    <a:lnTo>
                      <a:pt x="1217" y="164"/>
                    </a:lnTo>
                    <a:lnTo>
                      <a:pt x="1161" y="164"/>
                    </a:lnTo>
                    <a:lnTo>
                      <a:pt x="1106" y="164"/>
                    </a:lnTo>
                    <a:lnTo>
                      <a:pt x="1051" y="164"/>
                    </a:lnTo>
                    <a:lnTo>
                      <a:pt x="996" y="164"/>
                    </a:lnTo>
                    <a:lnTo>
                      <a:pt x="940" y="164"/>
                    </a:lnTo>
                    <a:lnTo>
                      <a:pt x="885" y="164"/>
                    </a:lnTo>
                    <a:lnTo>
                      <a:pt x="830" y="164"/>
                    </a:lnTo>
                    <a:lnTo>
                      <a:pt x="774" y="164"/>
                    </a:lnTo>
                    <a:lnTo>
                      <a:pt x="719" y="164"/>
                    </a:lnTo>
                    <a:lnTo>
                      <a:pt x="664" y="164"/>
                    </a:lnTo>
                    <a:lnTo>
                      <a:pt x="608" y="164"/>
                    </a:lnTo>
                    <a:lnTo>
                      <a:pt x="553" y="164"/>
                    </a:lnTo>
                    <a:lnTo>
                      <a:pt x="498" y="164"/>
                    </a:lnTo>
                    <a:lnTo>
                      <a:pt x="443" y="164"/>
                    </a:lnTo>
                    <a:lnTo>
                      <a:pt x="387" y="164"/>
                    </a:lnTo>
                    <a:lnTo>
                      <a:pt x="332" y="164"/>
                    </a:lnTo>
                    <a:lnTo>
                      <a:pt x="277" y="164"/>
                    </a:lnTo>
                    <a:lnTo>
                      <a:pt x="221" y="164"/>
                    </a:lnTo>
                    <a:lnTo>
                      <a:pt x="166" y="164"/>
                    </a:lnTo>
                    <a:lnTo>
                      <a:pt x="111" y="164"/>
                    </a:lnTo>
                    <a:lnTo>
                      <a:pt x="55" y="164"/>
                    </a:lnTo>
                    <a:lnTo>
                      <a:pt x="0" y="164"/>
                    </a:lnTo>
                    <a:lnTo>
                      <a:pt x="0" y="123"/>
                    </a:lnTo>
                    <a:lnTo>
                      <a:pt x="0" y="81"/>
                    </a:lnTo>
                    <a:lnTo>
                      <a:pt x="0" y="41"/>
                    </a:lnTo>
                    <a:lnTo>
                      <a:pt x="0" y="0"/>
                    </a:lnTo>
                    <a:close/>
                  </a:path>
                </a:pathLst>
              </a:custGeom>
              <a:solidFill>
                <a:srgbClr val="3A4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9"/>
              <p:cNvSpPr>
                <a:spLocks/>
              </p:cNvSpPr>
              <p:nvPr/>
            </p:nvSpPr>
            <p:spPr bwMode="auto">
              <a:xfrm>
                <a:off x="7610475" y="6210299"/>
                <a:ext cx="1246188" cy="130175"/>
              </a:xfrm>
              <a:custGeom>
                <a:avLst/>
                <a:gdLst>
                  <a:gd name="T0" fmla="*/ 50 w 1569"/>
                  <a:gd name="T1" fmla="*/ 0 h 164"/>
                  <a:gd name="T2" fmla="*/ 147 w 1569"/>
                  <a:gd name="T3" fmla="*/ 0 h 164"/>
                  <a:gd name="T4" fmla="*/ 245 w 1569"/>
                  <a:gd name="T5" fmla="*/ 0 h 164"/>
                  <a:gd name="T6" fmla="*/ 343 w 1569"/>
                  <a:gd name="T7" fmla="*/ 0 h 164"/>
                  <a:gd name="T8" fmla="*/ 441 w 1569"/>
                  <a:gd name="T9" fmla="*/ 0 h 164"/>
                  <a:gd name="T10" fmla="*/ 540 w 1569"/>
                  <a:gd name="T11" fmla="*/ 0 h 164"/>
                  <a:gd name="T12" fmla="*/ 638 w 1569"/>
                  <a:gd name="T13" fmla="*/ 0 h 164"/>
                  <a:gd name="T14" fmla="*/ 736 w 1569"/>
                  <a:gd name="T15" fmla="*/ 0 h 164"/>
                  <a:gd name="T16" fmla="*/ 834 w 1569"/>
                  <a:gd name="T17" fmla="*/ 0 h 164"/>
                  <a:gd name="T18" fmla="*/ 932 w 1569"/>
                  <a:gd name="T19" fmla="*/ 0 h 164"/>
                  <a:gd name="T20" fmla="*/ 1030 w 1569"/>
                  <a:gd name="T21" fmla="*/ 0 h 164"/>
                  <a:gd name="T22" fmla="*/ 1128 w 1569"/>
                  <a:gd name="T23" fmla="*/ 0 h 164"/>
                  <a:gd name="T24" fmla="*/ 1226 w 1569"/>
                  <a:gd name="T25" fmla="*/ 0 h 164"/>
                  <a:gd name="T26" fmla="*/ 1324 w 1569"/>
                  <a:gd name="T27" fmla="*/ 0 h 164"/>
                  <a:gd name="T28" fmla="*/ 1422 w 1569"/>
                  <a:gd name="T29" fmla="*/ 0 h 164"/>
                  <a:gd name="T30" fmla="*/ 1520 w 1569"/>
                  <a:gd name="T31" fmla="*/ 0 h 164"/>
                  <a:gd name="T32" fmla="*/ 1569 w 1569"/>
                  <a:gd name="T33" fmla="*/ 41 h 164"/>
                  <a:gd name="T34" fmla="*/ 1569 w 1569"/>
                  <a:gd name="T35" fmla="*/ 123 h 164"/>
                  <a:gd name="T36" fmla="*/ 1520 w 1569"/>
                  <a:gd name="T37" fmla="*/ 164 h 164"/>
                  <a:gd name="T38" fmla="*/ 1422 w 1569"/>
                  <a:gd name="T39" fmla="*/ 164 h 164"/>
                  <a:gd name="T40" fmla="*/ 1324 w 1569"/>
                  <a:gd name="T41" fmla="*/ 164 h 164"/>
                  <a:gd name="T42" fmla="*/ 1226 w 1569"/>
                  <a:gd name="T43" fmla="*/ 164 h 164"/>
                  <a:gd name="T44" fmla="*/ 1128 w 1569"/>
                  <a:gd name="T45" fmla="*/ 164 h 164"/>
                  <a:gd name="T46" fmla="*/ 1030 w 1569"/>
                  <a:gd name="T47" fmla="*/ 164 h 164"/>
                  <a:gd name="T48" fmla="*/ 932 w 1569"/>
                  <a:gd name="T49" fmla="*/ 164 h 164"/>
                  <a:gd name="T50" fmla="*/ 834 w 1569"/>
                  <a:gd name="T51" fmla="*/ 164 h 164"/>
                  <a:gd name="T52" fmla="*/ 736 w 1569"/>
                  <a:gd name="T53" fmla="*/ 164 h 164"/>
                  <a:gd name="T54" fmla="*/ 638 w 1569"/>
                  <a:gd name="T55" fmla="*/ 164 h 164"/>
                  <a:gd name="T56" fmla="*/ 540 w 1569"/>
                  <a:gd name="T57" fmla="*/ 164 h 164"/>
                  <a:gd name="T58" fmla="*/ 441 w 1569"/>
                  <a:gd name="T59" fmla="*/ 164 h 164"/>
                  <a:gd name="T60" fmla="*/ 343 w 1569"/>
                  <a:gd name="T61" fmla="*/ 164 h 164"/>
                  <a:gd name="T62" fmla="*/ 245 w 1569"/>
                  <a:gd name="T63" fmla="*/ 164 h 164"/>
                  <a:gd name="T64" fmla="*/ 147 w 1569"/>
                  <a:gd name="T65" fmla="*/ 164 h 164"/>
                  <a:gd name="T66" fmla="*/ 50 w 1569"/>
                  <a:gd name="T67" fmla="*/ 164 h 164"/>
                  <a:gd name="T68" fmla="*/ 0 w 1569"/>
                  <a:gd name="T69" fmla="*/ 123 h 164"/>
                  <a:gd name="T70" fmla="*/ 0 w 1569"/>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9" h="164">
                    <a:moveTo>
                      <a:pt x="0" y="0"/>
                    </a:moveTo>
                    <a:lnTo>
                      <a:pt x="50" y="0"/>
                    </a:lnTo>
                    <a:lnTo>
                      <a:pt x="98" y="0"/>
                    </a:lnTo>
                    <a:lnTo>
                      <a:pt x="147" y="0"/>
                    </a:lnTo>
                    <a:lnTo>
                      <a:pt x="197" y="0"/>
                    </a:lnTo>
                    <a:lnTo>
                      <a:pt x="245" y="0"/>
                    </a:lnTo>
                    <a:lnTo>
                      <a:pt x="295" y="0"/>
                    </a:lnTo>
                    <a:lnTo>
                      <a:pt x="343" y="0"/>
                    </a:lnTo>
                    <a:lnTo>
                      <a:pt x="393" y="0"/>
                    </a:lnTo>
                    <a:lnTo>
                      <a:pt x="441" y="0"/>
                    </a:lnTo>
                    <a:lnTo>
                      <a:pt x="491" y="0"/>
                    </a:lnTo>
                    <a:lnTo>
                      <a:pt x="540" y="0"/>
                    </a:lnTo>
                    <a:lnTo>
                      <a:pt x="589" y="0"/>
                    </a:lnTo>
                    <a:lnTo>
                      <a:pt x="638" y="0"/>
                    </a:lnTo>
                    <a:lnTo>
                      <a:pt x="687" y="0"/>
                    </a:lnTo>
                    <a:lnTo>
                      <a:pt x="736" y="0"/>
                    </a:lnTo>
                    <a:lnTo>
                      <a:pt x="785" y="0"/>
                    </a:lnTo>
                    <a:lnTo>
                      <a:pt x="834" y="0"/>
                    </a:lnTo>
                    <a:lnTo>
                      <a:pt x="882" y="0"/>
                    </a:lnTo>
                    <a:lnTo>
                      <a:pt x="932" y="0"/>
                    </a:lnTo>
                    <a:lnTo>
                      <a:pt x="982" y="0"/>
                    </a:lnTo>
                    <a:lnTo>
                      <a:pt x="1030" y="0"/>
                    </a:lnTo>
                    <a:lnTo>
                      <a:pt x="1079" y="0"/>
                    </a:lnTo>
                    <a:lnTo>
                      <a:pt x="1128" y="0"/>
                    </a:lnTo>
                    <a:lnTo>
                      <a:pt x="1177" y="0"/>
                    </a:lnTo>
                    <a:lnTo>
                      <a:pt x="1226" y="0"/>
                    </a:lnTo>
                    <a:lnTo>
                      <a:pt x="1275" y="0"/>
                    </a:lnTo>
                    <a:lnTo>
                      <a:pt x="1324" y="0"/>
                    </a:lnTo>
                    <a:lnTo>
                      <a:pt x="1373" y="0"/>
                    </a:lnTo>
                    <a:lnTo>
                      <a:pt x="1422" y="0"/>
                    </a:lnTo>
                    <a:lnTo>
                      <a:pt x="1471" y="0"/>
                    </a:lnTo>
                    <a:lnTo>
                      <a:pt x="1520" y="0"/>
                    </a:lnTo>
                    <a:lnTo>
                      <a:pt x="1569" y="0"/>
                    </a:lnTo>
                    <a:lnTo>
                      <a:pt x="1569" y="41"/>
                    </a:lnTo>
                    <a:lnTo>
                      <a:pt x="1569" y="81"/>
                    </a:lnTo>
                    <a:lnTo>
                      <a:pt x="1569" y="123"/>
                    </a:lnTo>
                    <a:lnTo>
                      <a:pt x="1569" y="164"/>
                    </a:lnTo>
                    <a:lnTo>
                      <a:pt x="1520" y="164"/>
                    </a:lnTo>
                    <a:lnTo>
                      <a:pt x="1471" y="164"/>
                    </a:lnTo>
                    <a:lnTo>
                      <a:pt x="1422" y="164"/>
                    </a:lnTo>
                    <a:lnTo>
                      <a:pt x="1373" y="164"/>
                    </a:lnTo>
                    <a:lnTo>
                      <a:pt x="1324" y="164"/>
                    </a:lnTo>
                    <a:lnTo>
                      <a:pt x="1275" y="164"/>
                    </a:lnTo>
                    <a:lnTo>
                      <a:pt x="1226" y="164"/>
                    </a:lnTo>
                    <a:lnTo>
                      <a:pt x="1177" y="164"/>
                    </a:lnTo>
                    <a:lnTo>
                      <a:pt x="1128" y="164"/>
                    </a:lnTo>
                    <a:lnTo>
                      <a:pt x="1079" y="164"/>
                    </a:lnTo>
                    <a:lnTo>
                      <a:pt x="1030" y="164"/>
                    </a:lnTo>
                    <a:lnTo>
                      <a:pt x="982" y="164"/>
                    </a:lnTo>
                    <a:lnTo>
                      <a:pt x="932" y="164"/>
                    </a:lnTo>
                    <a:lnTo>
                      <a:pt x="882" y="164"/>
                    </a:lnTo>
                    <a:lnTo>
                      <a:pt x="834" y="164"/>
                    </a:lnTo>
                    <a:lnTo>
                      <a:pt x="785" y="164"/>
                    </a:lnTo>
                    <a:lnTo>
                      <a:pt x="736" y="164"/>
                    </a:lnTo>
                    <a:lnTo>
                      <a:pt x="687" y="164"/>
                    </a:lnTo>
                    <a:lnTo>
                      <a:pt x="638" y="164"/>
                    </a:lnTo>
                    <a:lnTo>
                      <a:pt x="589" y="164"/>
                    </a:lnTo>
                    <a:lnTo>
                      <a:pt x="540" y="164"/>
                    </a:lnTo>
                    <a:lnTo>
                      <a:pt x="491" y="164"/>
                    </a:lnTo>
                    <a:lnTo>
                      <a:pt x="441" y="164"/>
                    </a:lnTo>
                    <a:lnTo>
                      <a:pt x="393" y="164"/>
                    </a:lnTo>
                    <a:lnTo>
                      <a:pt x="343" y="164"/>
                    </a:lnTo>
                    <a:lnTo>
                      <a:pt x="295" y="164"/>
                    </a:lnTo>
                    <a:lnTo>
                      <a:pt x="245" y="164"/>
                    </a:lnTo>
                    <a:lnTo>
                      <a:pt x="197" y="164"/>
                    </a:lnTo>
                    <a:lnTo>
                      <a:pt x="147" y="164"/>
                    </a:lnTo>
                    <a:lnTo>
                      <a:pt x="98" y="164"/>
                    </a:lnTo>
                    <a:lnTo>
                      <a:pt x="50" y="164"/>
                    </a:lnTo>
                    <a:lnTo>
                      <a:pt x="0" y="164"/>
                    </a:lnTo>
                    <a:lnTo>
                      <a:pt x="0" y="123"/>
                    </a:lnTo>
                    <a:lnTo>
                      <a:pt x="0" y="81"/>
                    </a:lnTo>
                    <a:lnTo>
                      <a:pt x="0" y="41"/>
                    </a:lnTo>
                    <a:lnTo>
                      <a:pt x="0" y="0"/>
                    </a:lnTo>
                    <a:close/>
                  </a:path>
                </a:pathLst>
              </a:custGeom>
              <a:solidFill>
                <a:srgbClr val="424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0"/>
              <p:cNvSpPr>
                <a:spLocks/>
              </p:cNvSpPr>
              <p:nvPr/>
            </p:nvSpPr>
            <p:spPr bwMode="auto">
              <a:xfrm>
                <a:off x="7680325" y="6210299"/>
                <a:ext cx="1089025" cy="130175"/>
              </a:xfrm>
              <a:custGeom>
                <a:avLst/>
                <a:gdLst>
                  <a:gd name="T0" fmla="*/ 42 w 1371"/>
                  <a:gd name="T1" fmla="*/ 0 h 164"/>
                  <a:gd name="T2" fmla="*/ 129 w 1371"/>
                  <a:gd name="T3" fmla="*/ 0 h 164"/>
                  <a:gd name="T4" fmla="*/ 214 w 1371"/>
                  <a:gd name="T5" fmla="*/ 0 h 164"/>
                  <a:gd name="T6" fmla="*/ 299 w 1371"/>
                  <a:gd name="T7" fmla="*/ 0 h 164"/>
                  <a:gd name="T8" fmla="*/ 386 w 1371"/>
                  <a:gd name="T9" fmla="*/ 0 h 164"/>
                  <a:gd name="T10" fmla="*/ 471 w 1371"/>
                  <a:gd name="T11" fmla="*/ 0 h 164"/>
                  <a:gd name="T12" fmla="*/ 556 w 1371"/>
                  <a:gd name="T13" fmla="*/ 0 h 164"/>
                  <a:gd name="T14" fmla="*/ 643 w 1371"/>
                  <a:gd name="T15" fmla="*/ 0 h 164"/>
                  <a:gd name="T16" fmla="*/ 728 w 1371"/>
                  <a:gd name="T17" fmla="*/ 0 h 164"/>
                  <a:gd name="T18" fmla="*/ 814 w 1371"/>
                  <a:gd name="T19" fmla="*/ 0 h 164"/>
                  <a:gd name="T20" fmla="*/ 899 w 1371"/>
                  <a:gd name="T21" fmla="*/ 0 h 164"/>
                  <a:gd name="T22" fmla="*/ 985 w 1371"/>
                  <a:gd name="T23" fmla="*/ 0 h 164"/>
                  <a:gd name="T24" fmla="*/ 1071 w 1371"/>
                  <a:gd name="T25" fmla="*/ 0 h 164"/>
                  <a:gd name="T26" fmla="*/ 1156 w 1371"/>
                  <a:gd name="T27" fmla="*/ 0 h 164"/>
                  <a:gd name="T28" fmla="*/ 1242 w 1371"/>
                  <a:gd name="T29" fmla="*/ 0 h 164"/>
                  <a:gd name="T30" fmla="*/ 1328 w 1371"/>
                  <a:gd name="T31" fmla="*/ 0 h 164"/>
                  <a:gd name="T32" fmla="*/ 1371 w 1371"/>
                  <a:gd name="T33" fmla="*/ 41 h 164"/>
                  <a:gd name="T34" fmla="*/ 1371 w 1371"/>
                  <a:gd name="T35" fmla="*/ 123 h 164"/>
                  <a:gd name="T36" fmla="*/ 1328 w 1371"/>
                  <a:gd name="T37" fmla="*/ 164 h 164"/>
                  <a:gd name="T38" fmla="*/ 1242 w 1371"/>
                  <a:gd name="T39" fmla="*/ 164 h 164"/>
                  <a:gd name="T40" fmla="*/ 1156 w 1371"/>
                  <a:gd name="T41" fmla="*/ 164 h 164"/>
                  <a:gd name="T42" fmla="*/ 1071 w 1371"/>
                  <a:gd name="T43" fmla="*/ 164 h 164"/>
                  <a:gd name="T44" fmla="*/ 985 w 1371"/>
                  <a:gd name="T45" fmla="*/ 164 h 164"/>
                  <a:gd name="T46" fmla="*/ 899 w 1371"/>
                  <a:gd name="T47" fmla="*/ 164 h 164"/>
                  <a:gd name="T48" fmla="*/ 814 w 1371"/>
                  <a:gd name="T49" fmla="*/ 164 h 164"/>
                  <a:gd name="T50" fmla="*/ 728 w 1371"/>
                  <a:gd name="T51" fmla="*/ 164 h 164"/>
                  <a:gd name="T52" fmla="*/ 643 w 1371"/>
                  <a:gd name="T53" fmla="*/ 164 h 164"/>
                  <a:gd name="T54" fmla="*/ 556 w 1371"/>
                  <a:gd name="T55" fmla="*/ 164 h 164"/>
                  <a:gd name="T56" fmla="*/ 471 w 1371"/>
                  <a:gd name="T57" fmla="*/ 164 h 164"/>
                  <a:gd name="T58" fmla="*/ 386 w 1371"/>
                  <a:gd name="T59" fmla="*/ 164 h 164"/>
                  <a:gd name="T60" fmla="*/ 299 w 1371"/>
                  <a:gd name="T61" fmla="*/ 164 h 164"/>
                  <a:gd name="T62" fmla="*/ 214 w 1371"/>
                  <a:gd name="T63" fmla="*/ 164 h 164"/>
                  <a:gd name="T64" fmla="*/ 129 w 1371"/>
                  <a:gd name="T65" fmla="*/ 164 h 164"/>
                  <a:gd name="T66" fmla="*/ 42 w 1371"/>
                  <a:gd name="T67" fmla="*/ 164 h 164"/>
                  <a:gd name="T68" fmla="*/ 0 w 1371"/>
                  <a:gd name="T69" fmla="*/ 123 h 164"/>
                  <a:gd name="T70" fmla="*/ 0 w 1371"/>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1" h="164">
                    <a:moveTo>
                      <a:pt x="0" y="0"/>
                    </a:moveTo>
                    <a:lnTo>
                      <a:pt x="42" y="0"/>
                    </a:lnTo>
                    <a:lnTo>
                      <a:pt x="85" y="0"/>
                    </a:lnTo>
                    <a:lnTo>
                      <a:pt x="129" y="0"/>
                    </a:lnTo>
                    <a:lnTo>
                      <a:pt x="171" y="0"/>
                    </a:lnTo>
                    <a:lnTo>
                      <a:pt x="214" y="0"/>
                    </a:lnTo>
                    <a:lnTo>
                      <a:pt x="257" y="0"/>
                    </a:lnTo>
                    <a:lnTo>
                      <a:pt x="299" y="0"/>
                    </a:lnTo>
                    <a:lnTo>
                      <a:pt x="343" y="0"/>
                    </a:lnTo>
                    <a:lnTo>
                      <a:pt x="386" y="0"/>
                    </a:lnTo>
                    <a:lnTo>
                      <a:pt x="428" y="0"/>
                    </a:lnTo>
                    <a:lnTo>
                      <a:pt x="471" y="0"/>
                    </a:lnTo>
                    <a:lnTo>
                      <a:pt x="514" y="0"/>
                    </a:lnTo>
                    <a:lnTo>
                      <a:pt x="556" y="0"/>
                    </a:lnTo>
                    <a:lnTo>
                      <a:pt x="600" y="0"/>
                    </a:lnTo>
                    <a:lnTo>
                      <a:pt x="643" y="0"/>
                    </a:lnTo>
                    <a:lnTo>
                      <a:pt x="685" y="0"/>
                    </a:lnTo>
                    <a:lnTo>
                      <a:pt x="728" y="0"/>
                    </a:lnTo>
                    <a:lnTo>
                      <a:pt x="770" y="0"/>
                    </a:lnTo>
                    <a:lnTo>
                      <a:pt x="814" y="0"/>
                    </a:lnTo>
                    <a:lnTo>
                      <a:pt x="857" y="0"/>
                    </a:lnTo>
                    <a:lnTo>
                      <a:pt x="899" y="0"/>
                    </a:lnTo>
                    <a:lnTo>
                      <a:pt x="942" y="0"/>
                    </a:lnTo>
                    <a:lnTo>
                      <a:pt x="985" y="0"/>
                    </a:lnTo>
                    <a:lnTo>
                      <a:pt x="1027" y="0"/>
                    </a:lnTo>
                    <a:lnTo>
                      <a:pt x="1071" y="0"/>
                    </a:lnTo>
                    <a:lnTo>
                      <a:pt x="1114" y="0"/>
                    </a:lnTo>
                    <a:lnTo>
                      <a:pt x="1156" y="0"/>
                    </a:lnTo>
                    <a:lnTo>
                      <a:pt x="1199" y="0"/>
                    </a:lnTo>
                    <a:lnTo>
                      <a:pt x="1242" y="0"/>
                    </a:lnTo>
                    <a:lnTo>
                      <a:pt x="1285" y="0"/>
                    </a:lnTo>
                    <a:lnTo>
                      <a:pt x="1328" y="0"/>
                    </a:lnTo>
                    <a:lnTo>
                      <a:pt x="1371" y="0"/>
                    </a:lnTo>
                    <a:lnTo>
                      <a:pt x="1371" y="41"/>
                    </a:lnTo>
                    <a:lnTo>
                      <a:pt x="1371" y="81"/>
                    </a:lnTo>
                    <a:lnTo>
                      <a:pt x="1371" y="123"/>
                    </a:lnTo>
                    <a:lnTo>
                      <a:pt x="1371" y="164"/>
                    </a:lnTo>
                    <a:lnTo>
                      <a:pt x="1328" y="164"/>
                    </a:lnTo>
                    <a:lnTo>
                      <a:pt x="1285" y="164"/>
                    </a:lnTo>
                    <a:lnTo>
                      <a:pt x="1242" y="164"/>
                    </a:lnTo>
                    <a:lnTo>
                      <a:pt x="1199" y="164"/>
                    </a:lnTo>
                    <a:lnTo>
                      <a:pt x="1156" y="164"/>
                    </a:lnTo>
                    <a:lnTo>
                      <a:pt x="1114" y="164"/>
                    </a:lnTo>
                    <a:lnTo>
                      <a:pt x="1071" y="164"/>
                    </a:lnTo>
                    <a:lnTo>
                      <a:pt x="1027" y="164"/>
                    </a:lnTo>
                    <a:lnTo>
                      <a:pt x="985" y="164"/>
                    </a:lnTo>
                    <a:lnTo>
                      <a:pt x="942" y="164"/>
                    </a:lnTo>
                    <a:lnTo>
                      <a:pt x="899" y="164"/>
                    </a:lnTo>
                    <a:lnTo>
                      <a:pt x="857" y="164"/>
                    </a:lnTo>
                    <a:lnTo>
                      <a:pt x="814" y="164"/>
                    </a:lnTo>
                    <a:lnTo>
                      <a:pt x="770" y="164"/>
                    </a:lnTo>
                    <a:lnTo>
                      <a:pt x="728" y="164"/>
                    </a:lnTo>
                    <a:lnTo>
                      <a:pt x="685" y="164"/>
                    </a:lnTo>
                    <a:lnTo>
                      <a:pt x="643" y="164"/>
                    </a:lnTo>
                    <a:lnTo>
                      <a:pt x="600" y="164"/>
                    </a:lnTo>
                    <a:lnTo>
                      <a:pt x="556" y="164"/>
                    </a:lnTo>
                    <a:lnTo>
                      <a:pt x="514" y="164"/>
                    </a:lnTo>
                    <a:lnTo>
                      <a:pt x="471" y="164"/>
                    </a:lnTo>
                    <a:lnTo>
                      <a:pt x="428" y="164"/>
                    </a:lnTo>
                    <a:lnTo>
                      <a:pt x="386" y="164"/>
                    </a:lnTo>
                    <a:lnTo>
                      <a:pt x="343" y="164"/>
                    </a:lnTo>
                    <a:lnTo>
                      <a:pt x="299" y="164"/>
                    </a:lnTo>
                    <a:lnTo>
                      <a:pt x="257" y="164"/>
                    </a:lnTo>
                    <a:lnTo>
                      <a:pt x="214" y="164"/>
                    </a:lnTo>
                    <a:lnTo>
                      <a:pt x="171" y="164"/>
                    </a:lnTo>
                    <a:lnTo>
                      <a:pt x="129" y="164"/>
                    </a:lnTo>
                    <a:lnTo>
                      <a:pt x="85" y="164"/>
                    </a:lnTo>
                    <a:lnTo>
                      <a:pt x="42" y="164"/>
                    </a:lnTo>
                    <a:lnTo>
                      <a:pt x="0" y="164"/>
                    </a:lnTo>
                    <a:lnTo>
                      <a:pt x="0" y="123"/>
                    </a:lnTo>
                    <a:lnTo>
                      <a:pt x="0" y="81"/>
                    </a:lnTo>
                    <a:lnTo>
                      <a:pt x="0" y="41"/>
                    </a:lnTo>
                    <a:lnTo>
                      <a:pt x="0" y="0"/>
                    </a:lnTo>
                    <a:close/>
                  </a:path>
                </a:pathLst>
              </a:custGeom>
              <a:solidFill>
                <a:srgbClr val="495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1"/>
              <p:cNvSpPr>
                <a:spLocks/>
              </p:cNvSpPr>
              <p:nvPr/>
            </p:nvSpPr>
            <p:spPr bwMode="auto">
              <a:xfrm>
                <a:off x="7751763" y="6210299"/>
                <a:ext cx="930275" cy="130175"/>
              </a:xfrm>
              <a:custGeom>
                <a:avLst/>
                <a:gdLst>
                  <a:gd name="T0" fmla="*/ 36 w 1171"/>
                  <a:gd name="T1" fmla="*/ 0 h 164"/>
                  <a:gd name="T2" fmla="*/ 109 w 1171"/>
                  <a:gd name="T3" fmla="*/ 0 h 164"/>
                  <a:gd name="T4" fmla="*/ 183 w 1171"/>
                  <a:gd name="T5" fmla="*/ 0 h 164"/>
                  <a:gd name="T6" fmla="*/ 255 w 1171"/>
                  <a:gd name="T7" fmla="*/ 0 h 164"/>
                  <a:gd name="T8" fmla="*/ 329 w 1171"/>
                  <a:gd name="T9" fmla="*/ 0 h 164"/>
                  <a:gd name="T10" fmla="*/ 403 w 1171"/>
                  <a:gd name="T11" fmla="*/ 0 h 164"/>
                  <a:gd name="T12" fmla="*/ 475 w 1171"/>
                  <a:gd name="T13" fmla="*/ 0 h 164"/>
                  <a:gd name="T14" fmla="*/ 549 w 1171"/>
                  <a:gd name="T15" fmla="*/ 0 h 164"/>
                  <a:gd name="T16" fmla="*/ 622 w 1171"/>
                  <a:gd name="T17" fmla="*/ 0 h 164"/>
                  <a:gd name="T18" fmla="*/ 695 w 1171"/>
                  <a:gd name="T19" fmla="*/ 0 h 164"/>
                  <a:gd name="T20" fmla="*/ 768 w 1171"/>
                  <a:gd name="T21" fmla="*/ 0 h 164"/>
                  <a:gd name="T22" fmla="*/ 842 w 1171"/>
                  <a:gd name="T23" fmla="*/ 0 h 164"/>
                  <a:gd name="T24" fmla="*/ 915 w 1171"/>
                  <a:gd name="T25" fmla="*/ 0 h 164"/>
                  <a:gd name="T26" fmla="*/ 988 w 1171"/>
                  <a:gd name="T27" fmla="*/ 0 h 164"/>
                  <a:gd name="T28" fmla="*/ 1062 w 1171"/>
                  <a:gd name="T29" fmla="*/ 0 h 164"/>
                  <a:gd name="T30" fmla="*/ 1134 w 1171"/>
                  <a:gd name="T31" fmla="*/ 0 h 164"/>
                  <a:gd name="T32" fmla="*/ 1171 w 1171"/>
                  <a:gd name="T33" fmla="*/ 41 h 164"/>
                  <a:gd name="T34" fmla="*/ 1171 w 1171"/>
                  <a:gd name="T35" fmla="*/ 123 h 164"/>
                  <a:gd name="T36" fmla="*/ 1134 w 1171"/>
                  <a:gd name="T37" fmla="*/ 164 h 164"/>
                  <a:gd name="T38" fmla="*/ 1062 w 1171"/>
                  <a:gd name="T39" fmla="*/ 164 h 164"/>
                  <a:gd name="T40" fmla="*/ 988 w 1171"/>
                  <a:gd name="T41" fmla="*/ 164 h 164"/>
                  <a:gd name="T42" fmla="*/ 915 w 1171"/>
                  <a:gd name="T43" fmla="*/ 164 h 164"/>
                  <a:gd name="T44" fmla="*/ 842 w 1171"/>
                  <a:gd name="T45" fmla="*/ 164 h 164"/>
                  <a:gd name="T46" fmla="*/ 768 w 1171"/>
                  <a:gd name="T47" fmla="*/ 164 h 164"/>
                  <a:gd name="T48" fmla="*/ 695 w 1171"/>
                  <a:gd name="T49" fmla="*/ 164 h 164"/>
                  <a:gd name="T50" fmla="*/ 622 w 1171"/>
                  <a:gd name="T51" fmla="*/ 164 h 164"/>
                  <a:gd name="T52" fmla="*/ 549 w 1171"/>
                  <a:gd name="T53" fmla="*/ 164 h 164"/>
                  <a:gd name="T54" fmla="*/ 475 w 1171"/>
                  <a:gd name="T55" fmla="*/ 164 h 164"/>
                  <a:gd name="T56" fmla="*/ 403 w 1171"/>
                  <a:gd name="T57" fmla="*/ 164 h 164"/>
                  <a:gd name="T58" fmla="*/ 329 w 1171"/>
                  <a:gd name="T59" fmla="*/ 164 h 164"/>
                  <a:gd name="T60" fmla="*/ 255 w 1171"/>
                  <a:gd name="T61" fmla="*/ 164 h 164"/>
                  <a:gd name="T62" fmla="*/ 183 w 1171"/>
                  <a:gd name="T63" fmla="*/ 164 h 164"/>
                  <a:gd name="T64" fmla="*/ 109 w 1171"/>
                  <a:gd name="T65" fmla="*/ 164 h 164"/>
                  <a:gd name="T66" fmla="*/ 36 w 1171"/>
                  <a:gd name="T67" fmla="*/ 164 h 164"/>
                  <a:gd name="T68" fmla="*/ 0 w 1171"/>
                  <a:gd name="T69" fmla="*/ 123 h 164"/>
                  <a:gd name="T70" fmla="*/ 0 w 1171"/>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1" h="164">
                    <a:moveTo>
                      <a:pt x="0" y="0"/>
                    </a:moveTo>
                    <a:lnTo>
                      <a:pt x="36" y="0"/>
                    </a:lnTo>
                    <a:lnTo>
                      <a:pt x="73" y="0"/>
                    </a:lnTo>
                    <a:lnTo>
                      <a:pt x="109" y="0"/>
                    </a:lnTo>
                    <a:lnTo>
                      <a:pt x="146" y="0"/>
                    </a:lnTo>
                    <a:lnTo>
                      <a:pt x="183" y="0"/>
                    </a:lnTo>
                    <a:lnTo>
                      <a:pt x="220" y="0"/>
                    </a:lnTo>
                    <a:lnTo>
                      <a:pt x="255" y="0"/>
                    </a:lnTo>
                    <a:lnTo>
                      <a:pt x="292" y="0"/>
                    </a:lnTo>
                    <a:lnTo>
                      <a:pt x="329" y="0"/>
                    </a:lnTo>
                    <a:lnTo>
                      <a:pt x="366" y="0"/>
                    </a:lnTo>
                    <a:lnTo>
                      <a:pt x="403" y="0"/>
                    </a:lnTo>
                    <a:lnTo>
                      <a:pt x="438" y="0"/>
                    </a:lnTo>
                    <a:lnTo>
                      <a:pt x="475" y="0"/>
                    </a:lnTo>
                    <a:lnTo>
                      <a:pt x="512" y="0"/>
                    </a:lnTo>
                    <a:lnTo>
                      <a:pt x="549" y="0"/>
                    </a:lnTo>
                    <a:lnTo>
                      <a:pt x="586" y="0"/>
                    </a:lnTo>
                    <a:lnTo>
                      <a:pt x="622" y="0"/>
                    </a:lnTo>
                    <a:lnTo>
                      <a:pt x="659" y="0"/>
                    </a:lnTo>
                    <a:lnTo>
                      <a:pt x="695" y="0"/>
                    </a:lnTo>
                    <a:lnTo>
                      <a:pt x="732" y="0"/>
                    </a:lnTo>
                    <a:lnTo>
                      <a:pt x="768" y="0"/>
                    </a:lnTo>
                    <a:lnTo>
                      <a:pt x="805" y="0"/>
                    </a:lnTo>
                    <a:lnTo>
                      <a:pt x="842" y="0"/>
                    </a:lnTo>
                    <a:lnTo>
                      <a:pt x="879" y="0"/>
                    </a:lnTo>
                    <a:lnTo>
                      <a:pt x="915" y="0"/>
                    </a:lnTo>
                    <a:lnTo>
                      <a:pt x="951" y="0"/>
                    </a:lnTo>
                    <a:lnTo>
                      <a:pt x="988" y="0"/>
                    </a:lnTo>
                    <a:lnTo>
                      <a:pt x="1025" y="0"/>
                    </a:lnTo>
                    <a:lnTo>
                      <a:pt x="1062" y="0"/>
                    </a:lnTo>
                    <a:lnTo>
                      <a:pt x="1097" y="0"/>
                    </a:lnTo>
                    <a:lnTo>
                      <a:pt x="1134" y="0"/>
                    </a:lnTo>
                    <a:lnTo>
                      <a:pt x="1171" y="0"/>
                    </a:lnTo>
                    <a:lnTo>
                      <a:pt x="1171" y="41"/>
                    </a:lnTo>
                    <a:lnTo>
                      <a:pt x="1171" y="81"/>
                    </a:lnTo>
                    <a:lnTo>
                      <a:pt x="1171" y="123"/>
                    </a:lnTo>
                    <a:lnTo>
                      <a:pt x="1171" y="164"/>
                    </a:lnTo>
                    <a:lnTo>
                      <a:pt x="1134" y="164"/>
                    </a:lnTo>
                    <a:lnTo>
                      <a:pt x="1097" y="164"/>
                    </a:lnTo>
                    <a:lnTo>
                      <a:pt x="1062" y="164"/>
                    </a:lnTo>
                    <a:lnTo>
                      <a:pt x="1025" y="164"/>
                    </a:lnTo>
                    <a:lnTo>
                      <a:pt x="988" y="164"/>
                    </a:lnTo>
                    <a:lnTo>
                      <a:pt x="951" y="164"/>
                    </a:lnTo>
                    <a:lnTo>
                      <a:pt x="915" y="164"/>
                    </a:lnTo>
                    <a:lnTo>
                      <a:pt x="879" y="164"/>
                    </a:lnTo>
                    <a:lnTo>
                      <a:pt x="842" y="164"/>
                    </a:lnTo>
                    <a:lnTo>
                      <a:pt x="805" y="164"/>
                    </a:lnTo>
                    <a:lnTo>
                      <a:pt x="768" y="164"/>
                    </a:lnTo>
                    <a:lnTo>
                      <a:pt x="732" y="164"/>
                    </a:lnTo>
                    <a:lnTo>
                      <a:pt x="695" y="164"/>
                    </a:lnTo>
                    <a:lnTo>
                      <a:pt x="659" y="164"/>
                    </a:lnTo>
                    <a:lnTo>
                      <a:pt x="622" y="164"/>
                    </a:lnTo>
                    <a:lnTo>
                      <a:pt x="586" y="164"/>
                    </a:lnTo>
                    <a:lnTo>
                      <a:pt x="549" y="164"/>
                    </a:lnTo>
                    <a:lnTo>
                      <a:pt x="512" y="164"/>
                    </a:lnTo>
                    <a:lnTo>
                      <a:pt x="475" y="164"/>
                    </a:lnTo>
                    <a:lnTo>
                      <a:pt x="438" y="164"/>
                    </a:lnTo>
                    <a:lnTo>
                      <a:pt x="403" y="164"/>
                    </a:lnTo>
                    <a:lnTo>
                      <a:pt x="366" y="164"/>
                    </a:lnTo>
                    <a:lnTo>
                      <a:pt x="329" y="164"/>
                    </a:lnTo>
                    <a:lnTo>
                      <a:pt x="292" y="164"/>
                    </a:lnTo>
                    <a:lnTo>
                      <a:pt x="255" y="164"/>
                    </a:lnTo>
                    <a:lnTo>
                      <a:pt x="220" y="164"/>
                    </a:lnTo>
                    <a:lnTo>
                      <a:pt x="183" y="164"/>
                    </a:lnTo>
                    <a:lnTo>
                      <a:pt x="146" y="164"/>
                    </a:lnTo>
                    <a:lnTo>
                      <a:pt x="109" y="164"/>
                    </a:lnTo>
                    <a:lnTo>
                      <a:pt x="73" y="164"/>
                    </a:lnTo>
                    <a:lnTo>
                      <a:pt x="36" y="164"/>
                    </a:lnTo>
                    <a:lnTo>
                      <a:pt x="0" y="164"/>
                    </a:lnTo>
                    <a:lnTo>
                      <a:pt x="0" y="123"/>
                    </a:lnTo>
                    <a:lnTo>
                      <a:pt x="0" y="81"/>
                    </a:lnTo>
                    <a:lnTo>
                      <a:pt x="0" y="41"/>
                    </a:lnTo>
                    <a:lnTo>
                      <a:pt x="0" y="0"/>
                    </a:lnTo>
                    <a:close/>
                  </a:path>
                </a:pathLst>
              </a:custGeom>
              <a:solidFill>
                <a:srgbClr val="5159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2"/>
              <p:cNvSpPr>
                <a:spLocks/>
              </p:cNvSpPr>
              <p:nvPr/>
            </p:nvSpPr>
            <p:spPr bwMode="auto">
              <a:xfrm>
                <a:off x="7823200" y="6210299"/>
                <a:ext cx="771525" cy="130175"/>
              </a:xfrm>
              <a:custGeom>
                <a:avLst/>
                <a:gdLst>
                  <a:gd name="T0" fmla="*/ 30 w 973"/>
                  <a:gd name="T1" fmla="*/ 0 h 164"/>
                  <a:gd name="T2" fmla="*/ 91 w 973"/>
                  <a:gd name="T3" fmla="*/ 0 h 164"/>
                  <a:gd name="T4" fmla="*/ 152 w 973"/>
                  <a:gd name="T5" fmla="*/ 0 h 164"/>
                  <a:gd name="T6" fmla="*/ 214 w 973"/>
                  <a:gd name="T7" fmla="*/ 0 h 164"/>
                  <a:gd name="T8" fmla="*/ 275 w 973"/>
                  <a:gd name="T9" fmla="*/ 0 h 164"/>
                  <a:gd name="T10" fmla="*/ 335 w 973"/>
                  <a:gd name="T11" fmla="*/ 0 h 164"/>
                  <a:gd name="T12" fmla="*/ 396 w 973"/>
                  <a:gd name="T13" fmla="*/ 0 h 164"/>
                  <a:gd name="T14" fmla="*/ 457 w 973"/>
                  <a:gd name="T15" fmla="*/ 0 h 164"/>
                  <a:gd name="T16" fmla="*/ 517 w 973"/>
                  <a:gd name="T17" fmla="*/ 0 h 164"/>
                  <a:gd name="T18" fmla="*/ 578 w 973"/>
                  <a:gd name="T19" fmla="*/ 0 h 164"/>
                  <a:gd name="T20" fmla="*/ 639 w 973"/>
                  <a:gd name="T21" fmla="*/ 0 h 164"/>
                  <a:gd name="T22" fmla="*/ 699 w 973"/>
                  <a:gd name="T23" fmla="*/ 0 h 164"/>
                  <a:gd name="T24" fmla="*/ 760 w 973"/>
                  <a:gd name="T25" fmla="*/ 0 h 164"/>
                  <a:gd name="T26" fmla="*/ 821 w 973"/>
                  <a:gd name="T27" fmla="*/ 0 h 164"/>
                  <a:gd name="T28" fmla="*/ 882 w 973"/>
                  <a:gd name="T29" fmla="*/ 0 h 164"/>
                  <a:gd name="T30" fmla="*/ 943 w 973"/>
                  <a:gd name="T31" fmla="*/ 0 h 164"/>
                  <a:gd name="T32" fmla="*/ 973 w 973"/>
                  <a:gd name="T33" fmla="*/ 41 h 164"/>
                  <a:gd name="T34" fmla="*/ 973 w 973"/>
                  <a:gd name="T35" fmla="*/ 123 h 164"/>
                  <a:gd name="T36" fmla="*/ 943 w 973"/>
                  <a:gd name="T37" fmla="*/ 164 h 164"/>
                  <a:gd name="T38" fmla="*/ 882 w 973"/>
                  <a:gd name="T39" fmla="*/ 164 h 164"/>
                  <a:gd name="T40" fmla="*/ 821 w 973"/>
                  <a:gd name="T41" fmla="*/ 164 h 164"/>
                  <a:gd name="T42" fmla="*/ 760 w 973"/>
                  <a:gd name="T43" fmla="*/ 164 h 164"/>
                  <a:gd name="T44" fmla="*/ 699 w 973"/>
                  <a:gd name="T45" fmla="*/ 164 h 164"/>
                  <a:gd name="T46" fmla="*/ 639 w 973"/>
                  <a:gd name="T47" fmla="*/ 164 h 164"/>
                  <a:gd name="T48" fmla="*/ 578 w 973"/>
                  <a:gd name="T49" fmla="*/ 164 h 164"/>
                  <a:gd name="T50" fmla="*/ 517 w 973"/>
                  <a:gd name="T51" fmla="*/ 164 h 164"/>
                  <a:gd name="T52" fmla="*/ 457 w 973"/>
                  <a:gd name="T53" fmla="*/ 164 h 164"/>
                  <a:gd name="T54" fmla="*/ 396 w 973"/>
                  <a:gd name="T55" fmla="*/ 164 h 164"/>
                  <a:gd name="T56" fmla="*/ 335 w 973"/>
                  <a:gd name="T57" fmla="*/ 164 h 164"/>
                  <a:gd name="T58" fmla="*/ 275 w 973"/>
                  <a:gd name="T59" fmla="*/ 164 h 164"/>
                  <a:gd name="T60" fmla="*/ 214 w 973"/>
                  <a:gd name="T61" fmla="*/ 164 h 164"/>
                  <a:gd name="T62" fmla="*/ 152 w 973"/>
                  <a:gd name="T63" fmla="*/ 164 h 164"/>
                  <a:gd name="T64" fmla="*/ 91 w 973"/>
                  <a:gd name="T65" fmla="*/ 164 h 164"/>
                  <a:gd name="T66" fmla="*/ 30 w 973"/>
                  <a:gd name="T67" fmla="*/ 164 h 164"/>
                  <a:gd name="T68" fmla="*/ 0 w 973"/>
                  <a:gd name="T69" fmla="*/ 123 h 164"/>
                  <a:gd name="T70" fmla="*/ 0 w 973"/>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3" h="164">
                    <a:moveTo>
                      <a:pt x="0" y="0"/>
                    </a:moveTo>
                    <a:lnTo>
                      <a:pt x="30" y="0"/>
                    </a:lnTo>
                    <a:lnTo>
                      <a:pt x="61" y="0"/>
                    </a:lnTo>
                    <a:lnTo>
                      <a:pt x="91" y="0"/>
                    </a:lnTo>
                    <a:lnTo>
                      <a:pt x="123" y="0"/>
                    </a:lnTo>
                    <a:lnTo>
                      <a:pt x="152" y="0"/>
                    </a:lnTo>
                    <a:lnTo>
                      <a:pt x="182" y="0"/>
                    </a:lnTo>
                    <a:lnTo>
                      <a:pt x="214" y="0"/>
                    </a:lnTo>
                    <a:lnTo>
                      <a:pt x="244" y="0"/>
                    </a:lnTo>
                    <a:lnTo>
                      <a:pt x="275" y="0"/>
                    </a:lnTo>
                    <a:lnTo>
                      <a:pt x="305" y="0"/>
                    </a:lnTo>
                    <a:lnTo>
                      <a:pt x="335" y="0"/>
                    </a:lnTo>
                    <a:lnTo>
                      <a:pt x="366" y="0"/>
                    </a:lnTo>
                    <a:lnTo>
                      <a:pt x="396" y="0"/>
                    </a:lnTo>
                    <a:lnTo>
                      <a:pt x="426" y="0"/>
                    </a:lnTo>
                    <a:lnTo>
                      <a:pt x="457" y="0"/>
                    </a:lnTo>
                    <a:lnTo>
                      <a:pt x="487" y="0"/>
                    </a:lnTo>
                    <a:lnTo>
                      <a:pt x="517" y="0"/>
                    </a:lnTo>
                    <a:lnTo>
                      <a:pt x="548" y="0"/>
                    </a:lnTo>
                    <a:lnTo>
                      <a:pt x="578" y="0"/>
                    </a:lnTo>
                    <a:lnTo>
                      <a:pt x="608" y="0"/>
                    </a:lnTo>
                    <a:lnTo>
                      <a:pt x="639" y="0"/>
                    </a:lnTo>
                    <a:lnTo>
                      <a:pt x="669" y="0"/>
                    </a:lnTo>
                    <a:lnTo>
                      <a:pt x="699" y="0"/>
                    </a:lnTo>
                    <a:lnTo>
                      <a:pt x="730" y="0"/>
                    </a:lnTo>
                    <a:lnTo>
                      <a:pt x="760" y="0"/>
                    </a:lnTo>
                    <a:lnTo>
                      <a:pt x="791" y="0"/>
                    </a:lnTo>
                    <a:lnTo>
                      <a:pt x="821" y="0"/>
                    </a:lnTo>
                    <a:lnTo>
                      <a:pt x="851" y="0"/>
                    </a:lnTo>
                    <a:lnTo>
                      <a:pt x="882" y="0"/>
                    </a:lnTo>
                    <a:lnTo>
                      <a:pt x="912" y="0"/>
                    </a:lnTo>
                    <a:lnTo>
                      <a:pt x="943" y="0"/>
                    </a:lnTo>
                    <a:lnTo>
                      <a:pt x="973" y="0"/>
                    </a:lnTo>
                    <a:lnTo>
                      <a:pt x="973" y="41"/>
                    </a:lnTo>
                    <a:lnTo>
                      <a:pt x="973" y="81"/>
                    </a:lnTo>
                    <a:lnTo>
                      <a:pt x="973" y="123"/>
                    </a:lnTo>
                    <a:lnTo>
                      <a:pt x="973" y="164"/>
                    </a:lnTo>
                    <a:lnTo>
                      <a:pt x="943" y="164"/>
                    </a:lnTo>
                    <a:lnTo>
                      <a:pt x="912" y="164"/>
                    </a:lnTo>
                    <a:lnTo>
                      <a:pt x="882" y="164"/>
                    </a:lnTo>
                    <a:lnTo>
                      <a:pt x="851" y="164"/>
                    </a:lnTo>
                    <a:lnTo>
                      <a:pt x="821" y="164"/>
                    </a:lnTo>
                    <a:lnTo>
                      <a:pt x="791" y="164"/>
                    </a:lnTo>
                    <a:lnTo>
                      <a:pt x="760" y="164"/>
                    </a:lnTo>
                    <a:lnTo>
                      <a:pt x="730" y="164"/>
                    </a:lnTo>
                    <a:lnTo>
                      <a:pt x="699" y="164"/>
                    </a:lnTo>
                    <a:lnTo>
                      <a:pt x="669" y="164"/>
                    </a:lnTo>
                    <a:lnTo>
                      <a:pt x="639" y="164"/>
                    </a:lnTo>
                    <a:lnTo>
                      <a:pt x="608" y="164"/>
                    </a:lnTo>
                    <a:lnTo>
                      <a:pt x="578" y="164"/>
                    </a:lnTo>
                    <a:lnTo>
                      <a:pt x="548" y="164"/>
                    </a:lnTo>
                    <a:lnTo>
                      <a:pt x="517" y="164"/>
                    </a:lnTo>
                    <a:lnTo>
                      <a:pt x="487" y="164"/>
                    </a:lnTo>
                    <a:lnTo>
                      <a:pt x="457" y="164"/>
                    </a:lnTo>
                    <a:lnTo>
                      <a:pt x="426" y="164"/>
                    </a:lnTo>
                    <a:lnTo>
                      <a:pt x="396" y="164"/>
                    </a:lnTo>
                    <a:lnTo>
                      <a:pt x="366" y="164"/>
                    </a:lnTo>
                    <a:lnTo>
                      <a:pt x="335" y="164"/>
                    </a:lnTo>
                    <a:lnTo>
                      <a:pt x="305" y="164"/>
                    </a:lnTo>
                    <a:lnTo>
                      <a:pt x="275" y="164"/>
                    </a:lnTo>
                    <a:lnTo>
                      <a:pt x="244" y="164"/>
                    </a:lnTo>
                    <a:lnTo>
                      <a:pt x="214" y="164"/>
                    </a:lnTo>
                    <a:lnTo>
                      <a:pt x="182" y="164"/>
                    </a:lnTo>
                    <a:lnTo>
                      <a:pt x="152" y="164"/>
                    </a:lnTo>
                    <a:lnTo>
                      <a:pt x="123" y="164"/>
                    </a:lnTo>
                    <a:lnTo>
                      <a:pt x="91" y="164"/>
                    </a:lnTo>
                    <a:lnTo>
                      <a:pt x="61" y="164"/>
                    </a:lnTo>
                    <a:lnTo>
                      <a:pt x="30" y="164"/>
                    </a:lnTo>
                    <a:lnTo>
                      <a:pt x="0" y="164"/>
                    </a:lnTo>
                    <a:lnTo>
                      <a:pt x="0" y="123"/>
                    </a:lnTo>
                    <a:lnTo>
                      <a:pt x="0" y="81"/>
                    </a:lnTo>
                    <a:lnTo>
                      <a:pt x="0" y="41"/>
                    </a:lnTo>
                    <a:lnTo>
                      <a:pt x="0" y="0"/>
                    </a:lnTo>
                    <a:close/>
                  </a:path>
                </a:pathLst>
              </a:custGeom>
              <a:solidFill>
                <a:srgbClr val="565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3"/>
              <p:cNvSpPr>
                <a:spLocks/>
              </p:cNvSpPr>
              <p:nvPr/>
            </p:nvSpPr>
            <p:spPr bwMode="auto">
              <a:xfrm>
                <a:off x="7894638" y="6210299"/>
                <a:ext cx="614363" cy="130175"/>
              </a:xfrm>
              <a:custGeom>
                <a:avLst/>
                <a:gdLst>
                  <a:gd name="T0" fmla="*/ 24 w 774"/>
                  <a:gd name="T1" fmla="*/ 0 h 164"/>
                  <a:gd name="T2" fmla="*/ 73 w 774"/>
                  <a:gd name="T3" fmla="*/ 0 h 164"/>
                  <a:gd name="T4" fmla="*/ 121 w 774"/>
                  <a:gd name="T5" fmla="*/ 0 h 164"/>
                  <a:gd name="T6" fmla="*/ 171 w 774"/>
                  <a:gd name="T7" fmla="*/ 0 h 164"/>
                  <a:gd name="T8" fmla="*/ 219 w 774"/>
                  <a:gd name="T9" fmla="*/ 0 h 164"/>
                  <a:gd name="T10" fmla="*/ 267 w 774"/>
                  <a:gd name="T11" fmla="*/ 0 h 164"/>
                  <a:gd name="T12" fmla="*/ 316 w 774"/>
                  <a:gd name="T13" fmla="*/ 0 h 164"/>
                  <a:gd name="T14" fmla="*/ 364 w 774"/>
                  <a:gd name="T15" fmla="*/ 0 h 164"/>
                  <a:gd name="T16" fmla="*/ 413 w 774"/>
                  <a:gd name="T17" fmla="*/ 0 h 164"/>
                  <a:gd name="T18" fmla="*/ 461 w 774"/>
                  <a:gd name="T19" fmla="*/ 0 h 164"/>
                  <a:gd name="T20" fmla="*/ 509 w 774"/>
                  <a:gd name="T21" fmla="*/ 0 h 164"/>
                  <a:gd name="T22" fmla="*/ 558 w 774"/>
                  <a:gd name="T23" fmla="*/ 0 h 164"/>
                  <a:gd name="T24" fmla="*/ 606 w 774"/>
                  <a:gd name="T25" fmla="*/ 0 h 164"/>
                  <a:gd name="T26" fmla="*/ 653 w 774"/>
                  <a:gd name="T27" fmla="*/ 0 h 164"/>
                  <a:gd name="T28" fmla="*/ 702 w 774"/>
                  <a:gd name="T29" fmla="*/ 0 h 164"/>
                  <a:gd name="T30" fmla="*/ 750 w 774"/>
                  <a:gd name="T31" fmla="*/ 0 h 164"/>
                  <a:gd name="T32" fmla="*/ 774 w 774"/>
                  <a:gd name="T33" fmla="*/ 41 h 164"/>
                  <a:gd name="T34" fmla="*/ 774 w 774"/>
                  <a:gd name="T35" fmla="*/ 123 h 164"/>
                  <a:gd name="T36" fmla="*/ 750 w 774"/>
                  <a:gd name="T37" fmla="*/ 164 h 164"/>
                  <a:gd name="T38" fmla="*/ 702 w 774"/>
                  <a:gd name="T39" fmla="*/ 164 h 164"/>
                  <a:gd name="T40" fmla="*/ 653 w 774"/>
                  <a:gd name="T41" fmla="*/ 164 h 164"/>
                  <a:gd name="T42" fmla="*/ 606 w 774"/>
                  <a:gd name="T43" fmla="*/ 164 h 164"/>
                  <a:gd name="T44" fmla="*/ 558 w 774"/>
                  <a:gd name="T45" fmla="*/ 164 h 164"/>
                  <a:gd name="T46" fmla="*/ 509 w 774"/>
                  <a:gd name="T47" fmla="*/ 164 h 164"/>
                  <a:gd name="T48" fmla="*/ 461 w 774"/>
                  <a:gd name="T49" fmla="*/ 164 h 164"/>
                  <a:gd name="T50" fmla="*/ 413 w 774"/>
                  <a:gd name="T51" fmla="*/ 164 h 164"/>
                  <a:gd name="T52" fmla="*/ 364 w 774"/>
                  <a:gd name="T53" fmla="*/ 164 h 164"/>
                  <a:gd name="T54" fmla="*/ 316 w 774"/>
                  <a:gd name="T55" fmla="*/ 164 h 164"/>
                  <a:gd name="T56" fmla="*/ 267 w 774"/>
                  <a:gd name="T57" fmla="*/ 164 h 164"/>
                  <a:gd name="T58" fmla="*/ 219 w 774"/>
                  <a:gd name="T59" fmla="*/ 164 h 164"/>
                  <a:gd name="T60" fmla="*/ 171 w 774"/>
                  <a:gd name="T61" fmla="*/ 164 h 164"/>
                  <a:gd name="T62" fmla="*/ 121 w 774"/>
                  <a:gd name="T63" fmla="*/ 164 h 164"/>
                  <a:gd name="T64" fmla="*/ 73 w 774"/>
                  <a:gd name="T65" fmla="*/ 164 h 164"/>
                  <a:gd name="T66" fmla="*/ 24 w 774"/>
                  <a:gd name="T67" fmla="*/ 164 h 164"/>
                  <a:gd name="T68" fmla="*/ 0 w 774"/>
                  <a:gd name="T69" fmla="*/ 123 h 164"/>
                  <a:gd name="T70" fmla="*/ 0 w 774"/>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4" h="164">
                    <a:moveTo>
                      <a:pt x="0" y="0"/>
                    </a:moveTo>
                    <a:lnTo>
                      <a:pt x="24" y="0"/>
                    </a:lnTo>
                    <a:lnTo>
                      <a:pt x="49" y="0"/>
                    </a:lnTo>
                    <a:lnTo>
                      <a:pt x="73" y="0"/>
                    </a:lnTo>
                    <a:lnTo>
                      <a:pt x="97" y="0"/>
                    </a:lnTo>
                    <a:lnTo>
                      <a:pt x="121" y="0"/>
                    </a:lnTo>
                    <a:lnTo>
                      <a:pt x="145" y="0"/>
                    </a:lnTo>
                    <a:lnTo>
                      <a:pt x="171" y="0"/>
                    </a:lnTo>
                    <a:lnTo>
                      <a:pt x="195" y="0"/>
                    </a:lnTo>
                    <a:lnTo>
                      <a:pt x="219" y="0"/>
                    </a:lnTo>
                    <a:lnTo>
                      <a:pt x="243" y="0"/>
                    </a:lnTo>
                    <a:lnTo>
                      <a:pt x="267" y="0"/>
                    </a:lnTo>
                    <a:lnTo>
                      <a:pt x="292" y="0"/>
                    </a:lnTo>
                    <a:lnTo>
                      <a:pt x="316" y="0"/>
                    </a:lnTo>
                    <a:lnTo>
                      <a:pt x="340" y="0"/>
                    </a:lnTo>
                    <a:lnTo>
                      <a:pt x="364" y="0"/>
                    </a:lnTo>
                    <a:lnTo>
                      <a:pt x="388" y="0"/>
                    </a:lnTo>
                    <a:lnTo>
                      <a:pt x="413" y="0"/>
                    </a:lnTo>
                    <a:lnTo>
                      <a:pt x="437" y="0"/>
                    </a:lnTo>
                    <a:lnTo>
                      <a:pt x="461" y="0"/>
                    </a:lnTo>
                    <a:lnTo>
                      <a:pt x="485" y="0"/>
                    </a:lnTo>
                    <a:lnTo>
                      <a:pt x="509" y="0"/>
                    </a:lnTo>
                    <a:lnTo>
                      <a:pt x="534" y="0"/>
                    </a:lnTo>
                    <a:lnTo>
                      <a:pt x="558" y="0"/>
                    </a:lnTo>
                    <a:lnTo>
                      <a:pt x="582" y="0"/>
                    </a:lnTo>
                    <a:lnTo>
                      <a:pt x="606" y="0"/>
                    </a:lnTo>
                    <a:lnTo>
                      <a:pt x="629" y="0"/>
                    </a:lnTo>
                    <a:lnTo>
                      <a:pt x="653" y="0"/>
                    </a:lnTo>
                    <a:lnTo>
                      <a:pt x="678" y="0"/>
                    </a:lnTo>
                    <a:lnTo>
                      <a:pt x="702" y="0"/>
                    </a:lnTo>
                    <a:lnTo>
                      <a:pt x="726" y="0"/>
                    </a:lnTo>
                    <a:lnTo>
                      <a:pt x="750" y="0"/>
                    </a:lnTo>
                    <a:lnTo>
                      <a:pt x="774" y="0"/>
                    </a:lnTo>
                    <a:lnTo>
                      <a:pt x="774" y="41"/>
                    </a:lnTo>
                    <a:lnTo>
                      <a:pt x="774" y="81"/>
                    </a:lnTo>
                    <a:lnTo>
                      <a:pt x="774" y="123"/>
                    </a:lnTo>
                    <a:lnTo>
                      <a:pt x="774" y="164"/>
                    </a:lnTo>
                    <a:lnTo>
                      <a:pt x="750" y="164"/>
                    </a:lnTo>
                    <a:lnTo>
                      <a:pt x="726" y="164"/>
                    </a:lnTo>
                    <a:lnTo>
                      <a:pt x="702" y="164"/>
                    </a:lnTo>
                    <a:lnTo>
                      <a:pt x="678" y="164"/>
                    </a:lnTo>
                    <a:lnTo>
                      <a:pt x="653" y="164"/>
                    </a:lnTo>
                    <a:lnTo>
                      <a:pt x="629" y="164"/>
                    </a:lnTo>
                    <a:lnTo>
                      <a:pt x="606" y="164"/>
                    </a:lnTo>
                    <a:lnTo>
                      <a:pt x="582" y="164"/>
                    </a:lnTo>
                    <a:lnTo>
                      <a:pt x="558" y="164"/>
                    </a:lnTo>
                    <a:lnTo>
                      <a:pt x="534" y="164"/>
                    </a:lnTo>
                    <a:lnTo>
                      <a:pt x="509" y="164"/>
                    </a:lnTo>
                    <a:lnTo>
                      <a:pt x="485" y="164"/>
                    </a:lnTo>
                    <a:lnTo>
                      <a:pt x="461" y="164"/>
                    </a:lnTo>
                    <a:lnTo>
                      <a:pt x="437" y="164"/>
                    </a:lnTo>
                    <a:lnTo>
                      <a:pt x="413" y="164"/>
                    </a:lnTo>
                    <a:lnTo>
                      <a:pt x="388" y="164"/>
                    </a:lnTo>
                    <a:lnTo>
                      <a:pt x="364" y="164"/>
                    </a:lnTo>
                    <a:lnTo>
                      <a:pt x="340" y="164"/>
                    </a:lnTo>
                    <a:lnTo>
                      <a:pt x="316" y="164"/>
                    </a:lnTo>
                    <a:lnTo>
                      <a:pt x="292" y="164"/>
                    </a:lnTo>
                    <a:lnTo>
                      <a:pt x="267" y="164"/>
                    </a:lnTo>
                    <a:lnTo>
                      <a:pt x="243" y="164"/>
                    </a:lnTo>
                    <a:lnTo>
                      <a:pt x="219" y="164"/>
                    </a:lnTo>
                    <a:lnTo>
                      <a:pt x="195" y="164"/>
                    </a:lnTo>
                    <a:lnTo>
                      <a:pt x="171" y="164"/>
                    </a:lnTo>
                    <a:lnTo>
                      <a:pt x="145" y="164"/>
                    </a:lnTo>
                    <a:lnTo>
                      <a:pt x="121" y="164"/>
                    </a:lnTo>
                    <a:lnTo>
                      <a:pt x="97" y="164"/>
                    </a:lnTo>
                    <a:lnTo>
                      <a:pt x="73" y="164"/>
                    </a:lnTo>
                    <a:lnTo>
                      <a:pt x="49" y="164"/>
                    </a:lnTo>
                    <a:lnTo>
                      <a:pt x="24" y="164"/>
                    </a:lnTo>
                    <a:lnTo>
                      <a:pt x="0" y="164"/>
                    </a:lnTo>
                    <a:lnTo>
                      <a:pt x="0" y="123"/>
                    </a:lnTo>
                    <a:lnTo>
                      <a:pt x="0" y="81"/>
                    </a:lnTo>
                    <a:lnTo>
                      <a:pt x="0" y="41"/>
                    </a:lnTo>
                    <a:lnTo>
                      <a:pt x="0" y="0"/>
                    </a:lnTo>
                    <a:close/>
                  </a:path>
                </a:pathLst>
              </a:custGeom>
              <a:solidFill>
                <a:srgbClr val="5E63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4"/>
              <p:cNvSpPr>
                <a:spLocks/>
              </p:cNvSpPr>
              <p:nvPr/>
            </p:nvSpPr>
            <p:spPr bwMode="auto">
              <a:xfrm>
                <a:off x="7964488" y="6210299"/>
                <a:ext cx="458788" cy="130175"/>
              </a:xfrm>
              <a:custGeom>
                <a:avLst/>
                <a:gdLst>
                  <a:gd name="T0" fmla="*/ 0 w 576"/>
                  <a:gd name="T1" fmla="*/ 0 h 164"/>
                  <a:gd name="T2" fmla="*/ 36 w 576"/>
                  <a:gd name="T3" fmla="*/ 0 h 164"/>
                  <a:gd name="T4" fmla="*/ 73 w 576"/>
                  <a:gd name="T5" fmla="*/ 0 h 164"/>
                  <a:gd name="T6" fmla="*/ 108 w 576"/>
                  <a:gd name="T7" fmla="*/ 0 h 164"/>
                  <a:gd name="T8" fmla="*/ 144 w 576"/>
                  <a:gd name="T9" fmla="*/ 0 h 164"/>
                  <a:gd name="T10" fmla="*/ 180 w 576"/>
                  <a:gd name="T11" fmla="*/ 0 h 164"/>
                  <a:gd name="T12" fmla="*/ 217 w 576"/>
                  <a:gd name="T13" fmla="*/ 0 h 164"/>
                  <a:gd name="T14" fmla="*/ 252 w 576"/>
                  <a:gd name="T15" fmla="*/ 0 h 164"/>
                  <a:gd name="T16" fmla="*/ 288 w 576"/>
                  <a:gd name="T17" fmla="*/ 0 h 164"/>
                  <a:gd name="T18" fmla="*/ 324 w 576"/>
                  <a:gd name="T19" fmla="*/ 0 h 164"/>
                  <a:gd name="T20" fmla="*/ 359 w 576"/>
                  <a:gd name="T21" fmla="*/ 0 h 164"/>
                  <a:gd name="T22" fmla="*/ 396 w 576"/>
                  <a:gd name="T23" fmla="*/ 0 h 164"/>
                  <a:gd name="T24" fmla="*/ 432 w 576"/>
                  <a:gd name="T25" fmla="*/ 0 h 164"/>
                  <a:gd name="T26" fmla="*/ 468 w 576"/>
                  <a:gd name="T27" fmla="*/ 0 h 164"/>
                  <a:gd name="T28" fmla="*/ 503 w 576"/>
                  <a:gd name="T29" fmla="*/ 0 h 164"/>
                  <a:gd name="T30" fmla="*/ 540 w 576"/>
                  <a:gd name="T31" fmla="*/ 0 h 164"/>
                  <a:gd name="T32" fmla="*/ 576 w 576"/>
                  <a:gd name="T33" fmla="*/ 0 h 164"/>
                  <a:gd name="T34" fmla="*/ 576 w 576"/>
                  <a:gd name="T35" fmla="*/ 41 h 164"/>
                  <a:gd name="T36" fmla="*/ 576 w 576"/>
                  <a:gd name="T37" fmla="*/ 81 h 164"/>
                  <a:gd name="T38" fmla="*/ 576 w 576"/>
                  <a:gd name="T39" fmla="*/ 123 h 164"/>
                  <a:gd name="T40" fmla="*/ 576 w 576"/>
                  <a:gd name="T41" fmla="*/ 164 h 164"/>
                  <a:gd name="T42" fmla="*/ 540 w 576"/>
                  <a:gd name="T43" fmla="*/ 164 h 164"/>
                  <a:gd name="T44" fmla="*/ 503 w 576"/>
                  <a:gd name="T45" fmla="*/ 164 h 164"/>
                  <a:gd name="T46" fmla="*/ 468 w 576"/>
                  <a:gd name="T47" fmla="*/ 164 h 164"/>
                  <a:gd name="T48" fmla="*/ 432 w 576"/>
                  <a:gd name="T49" fmla="*/ 164 h 164"/>
                  <a:gd name="T50" fmla="*/ 396 w 576"/>
                  <a:gd name="T51" fmla="*/ 164 h 164"/>
                  <a:gd name="T52" fmla="*/ 359 w 576"/>
                  <a:gd name="T53" fmla="*/ 164 h 164"/>
                  <a:gd name="T54" fmla="*/ 324 w 576"/>
                  <a:gd name="T55" fmla="*/ 164 h 164"/>
                  <a:gd name="T56" fmla="*/ 288 w 576"/>
                  <a:gd name="T57" fmla="*/ 164 h 164"/>
                  <a:gd name="T58" fmla="*/ 252 w 576"/>
                  <a:gd name="T59" fmla="*/ 164 h 164"/>
                  <a:gd name="T60" fmla="*/ 217 w 576"/>
                  <a:gd name="T61" fmla="*/ 164 h 164"/>
                  <a:gd name="T62" fmla="*/ 180 w 576"/>
                  <a:gd name="T63" fmla="*/ 164 h 164"/>
                  <a:gd name="T64" fmla="*/ 144 w 576"/>
                  <a:gd name="T65" fmla="*/ 164 h 164"/>
                  <a:gd name="T66" fmla="*/ 108 w 576"/>
                  <a:gd name="T67" fmla="*/ 164 h 164"/>
                  <a:gd name="T68" fmla="*/ 73 w 576"/>
                  <a:gd name="T69" fmla="*/ 164 h 164"/>
                  <a:gd name="T70" fmla="*/ 36 w 576"/>
                  <a:gd name="T71" fmla="*/ 164 h 164"/>
                  <a:gd name="T72" fmla="*/ 0 w 576"/>
                  <a:gd name="T73" fmla="*/ 164 h 164"/>
                  <a:gd name="T74" fmla="*/ 0 w 576"/>
                  <a:gd name="T75" fmla="*/ 123 h 164"/>
                  <a:gd name="T76" fmla="*/ 0 w 576"/>
                  <a:gd name="T77" fmla="*/ 81 h 164"/>
                  <a:gd name="T78" fmla="*/ 0 w 576"/>
                  <a:gd name="T79" fmla="*/ 41 h 164"/>
                  <a:gd name="T80" fmla="*/ 0 w 576"/>
                  <a:gd name="T8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6" h="164">
                    <a:moveTo>
                      <a:pt x="0" y="0"/>
                    </a:moveTo>
                    <a:lnTo>
                      <a:pt x="36" y="0"/>
                    </a:lnTo>
                    <a:lnTo>
                      <a:pt x="73" y="0"/>
                    </a:lnTo>
                    <a:lnTo>
                      <a:pt x="108" y="0"/>
                    </a:lnTo>
                    <a:lnTo>
                      <a:pt x="144" y="0"/>
                    </a:lnTo>
                    <a:lnTo>
                      <a:pt x="180" y="0"/>
                    </a:lnTo>
                    <a:lnTo>
                      <a:pt x="217" y="0"/>
                    </a:lnTo>
                    <a:lnTo>
                      <a:pt x="252" y="0"/>
                    </a:lnTo>
                    <a:lnTo>
                      <a:pt x="288" y="0"/>
                    </a:lnTo>
                    <a:lnTo>
                      <a:pt x="324" y="0"/>
                    </a:lnTo>
                    <a:lnTo>
                      <a:pt x="359" y="0"/>
                    </a:lnTo>
                    <a:lnTo>
                      <a:pt x="396" y="0"/>
                    </a:lnTo>
                    <a:lnTo>
                      <a:pt x="432" y="0"/>
                    </a:lnTo>
                    <a:lnTo>
                      <a:pt x="468" y="0"/>
                    </a:lnTo>
                    <a:lnTo>
                      <a:pt x="503" y="0"/>
                    </a:lnTo>
                    <a:lnTo>
                      <a:pt x="540" y="0"/>
                    </a:lnTo>
                    <a:lnTo>
                      <a:pt x="576" y="0"/>
                    </a:lnTo>
                    <a:lnTo>
                      <a:pt x="576" y="41"/>
                    </a:lnTo>
                    <a:lnTo>
                      <a:pt x="576" y="81"/>
                    </a:lnTo>
                    <a:lnTo>
                      <a:pt x="576" y="123"/>
                    </a:lnTo>
                    <a:lnTo>
                      <a:pt x="576" y="164"/>
                    </a:lnTo>
                    <a:lnTo>
                      <a:pt x="540" y="164"/>
                    </a:lnTo>
                    <a:lnTo>
                      <a:pt x="503" y="164"/>
                    </a:lnTo>
                    <a:lnTo>
                      <a:pt x="468" y="164"/>
                    </a:lnTo>
                    <a:lnTo>
                      <a:pt x="432" y="164"/>
                    </a:lnTo>
                    <a:lnTo>
                      <a:pt x="396" y="164"/>
                    </a:lnTo>
                    <a:lnTo>
                      <a:pt x="359" y="164"/>
                    </a:lnTo>
                    <a:lnTo>
                      <a:pt x="324" y="164"/>
                    </a:lnTo>
                    <a:lnTo>
                      <a:pt x="288" y="164"/>
                    </a:lnTo>
                    <a:lnTo>
                      <a:pt x="252" y="164"/>
                    </a:lnTo>
                    <a:lnTo>
                      <a:pt x="217" y="164"/>
                    </a:lnTo>
                    <a:lnTo>
                      <a:pt x="180" y="164"/>
                    </a:lnTo>
                    <a:lnTo>
                      <a:pt x="144" y="164"/>
                    </a:lnTo>
                    <a:lnTo>
                      <a:pt x="108" y="164"/>
                    </a:lnTo>
                    <a:lnTo>
                      <a:pt x="73" y="164"/>
                    </a:lnTo>
                    <a:lnTo>
                      <a:pt x="36" y="164"/>
                    </a:lnTo>
                    <a:lnTo>
                      <a:pt x="0" y="164"/>
                    </a:lnTo>
                    <a:lnTo>
                      <a:pt x="0" y="123"/>
                    </a:lnTo>
                    <a:lnTo>
                      <a:pt x="0" y="81"/>
                    </a:lnTo>
                    <a:lnTo>
                      <a:pt x="0" y="41"/>
                    </a:lnTo>
                    <a:lnTo>
                      <a:pt x="0" y="0"/>
                    </a:lnTo>
                    <a:close/>
                  </a:path>
                </a:pathLst>
              </a:custGeom>
              <a:solidFill>
                <a:srgbClr val="666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5"/>
              <p:cNvSpPr>
                <a:spLocks/>
              </p:cNvSpPr>
              <p:nvPr/>
            </p:nvSpPr>
            <p:spPr bwMode="auto">
              <a:xfrm>
                <a:off x="8035925" y="6210299"/>
                <a:ext cx="300038" cy="130175"/>
              </a:xfrm>
              <a:custGeom>
                <a:avLst/>
                <a:gdLst>
                  <a:gd name="T0" fmla="*/ 0 w 378"/>
                  <a:gd name="T1" fmla="*/ 0 h 164"/>
                  <a:gd name="T2" fmla="*/ 24 w 378"/>
                  <a:gd name="T3" fmla="*/ 0 h 164"/>
                  <a:gd name="T4" fmla="*/ 47 w 378"/>
                  <a:gd name="T5" fmla="*/ 0 h 164"/>
                  <a:gd name="T6" fmla="*/ 71 w 378"/>
                  <a:gd name="T7" fmla="*/ 0 h 164"/>
                  <a:gd name="T8" fmla="*/ 94 w 378"/>
                  <a:gd name="T9" fmla="*/ 0 h 164"/>
                  <a:gd name="T10" fmla="*/ 118 w 378"/>
                  <a:gd name="T11" fmla="*/ 0 h 164"/>
                  <a:gd name="T12" fmla="*/ 141 w 378"/>
                  <a:gd name="T13" fmla="*/ 0 h 164"/>
                  <a:gd name="T14" fmla="*/ 166 w 378"/>
                  <a:gd name="T15" fmla="*/ 0 h 164"/>
                  <a:gd name="T16" fmla="*/ 189 w 378"/>
                  <a:gd name="T17" fmla="*/ 0 h 164"/>
                  <a:gd name="T18" fmla="*/ 213 w 378"/>
                  <a:gd name="T19" fmla="*/ 0 h 164"/>
                  <a:gd name="T20" fmla="*/ 236 w 378"/>
                  <a:gd name="T21" fmla="*/ 0 h 164"/>
                  <a:gd name="T22" fmla="*/ 260 w 378"/>
                  <a:gd name="T23" fmla="*/ 0 h 164"/>
                  <a:gd name="T24" fmla="*/ 283 w 378"/>
                  <a:gd name="T25" fmla="*/ 0 h 164"/>
                  <a:gd name="T26" fmla="*/ 307 w 378"/>
                  <a:gd name="T27" fmla="*/ 0 h 164"/>
                  <a:gd name="T28" fmla="*/ 330 w 378"/>
                  <a:gd name="T29" fmla="*/ 0 h 164"/>
                  <a:gd name="T30" fmla="*/ 355 w 378"/>
                  <a:gd name="T31" fmla="*/ 0 h 164"/>
                  <a:gd name="T32" fmla="*/ 378 w 378"/>
                  <a:gd name="T33" fmla="*/ 0 h 164"/>
                  <a:gd name="T34" fmla="*/ 378 w 378"/>
                  <a:gd name="T35" fmla="*/ 41 h 164"/>
                  <a:gd name="T36" fmla="*/ 378 w 378"/>
                  <a:gd name="T37" fmla="*/ 81 h 164"/>
                  <a:gd name="T38" fmla="*/ 378 w 378"/>
                  <a:gd name="T39" fmla="*/ 123 h 164"/>
                  <a:gd name="T40" fmla="*/ 378 w 378"/>
                  <a:gd name="T41" fmla="*/ 164 h 164"/>
                  <a:gd name="T42" fmla="*/ 355 w 378"/>
                  <a:gd name="T43" fmla="*/ 164 h 164"/>
                  <a:gd name="T44" fmla="*/ 330 w 378"/>
                  <a:gd name="T45" fmla="*/ 164 h 164"/>
                  <a:gd name="T46" fmla="*/ 307 w 378"/>
                  <a:gd name="T47" fmla="*/ 164 h 164"/>
                  <a:gd name="T48" fmla="*/ 283 w 378"/>
                  <a:gd name="T49" fmla="*/ 164 h 164"/>
                  <a:gd name="T50" fmla="*/ 260 w 378"/>
                  <a:gd name="T51" fmla="*/ 164 h 164"/>
                  <a:gd name="T52" fmla="*/ 236 w 378"/>
                  <a:gd name="T53" fmla="*/ 164 h 164"/>
                  <a:gd name="T54" fmla="*/ 213 w 378"/>
                  <a:gd name="T55" fmla="*/ 164 h 164"/>
                  <a:gd name="T56" fmla="*/ 189 w 378"/>
                  <a:gd name="T57" fmla="*/ 164 h 164"/>
                  <a:gd name="T58" fmla="*/ 166 w 378"/>
                  <a:gd name="T59" fmla="*/ 164 h 164"/>
                  <a:gd name="T60" fmla="*/ 141 w 378"/>
                  <a:gd name="T61" fmla="*/ 164 h 164"/>
                  <a:gd name="T62" fmla="*/ 118 w 378"/>
                  <a:gd name="T63" fmla="*/ 164 h 164"/>
                  <a:gd name="T64" fmla="*/ 94 w 378"/>
                  <a:gd name="T65" fmla="*/ 164 h 164"/>
                  <a:gd name="T66" fmla="*/ 71 w 378"/>
                  <a:gd name="T67" fmla="*/ 164 h 164"/>
                  <a:gd name="T68" fmla="*/ 47 w 378"/>
                  <a:gd name="T69" fmla="*/ 164 h 164"/>
                  <a:gd name="T70" fmla="*/ 24 w 378"/>
                  <a:gd name="T71" fmla="*/ 164 h 164"/>
                  <a:gd name="T72" fmla="*/ 0 w 378"/>
                  <a:gd name="T73" fmla="*/ 164 h 164"/>
                  <a:gd name="T74" fmla="*/ 0 w 378"/>
                  <a:gd name="T75" fmla="*/ 123 h 164"/>
                  <a:gd name="T76" fmla="*/ 0 w 378"/>
                  <a:gd name="T77" fmla="*/ 81 h 164"/>
                  <a:gd name="T78" fmla="*/ 0 w 378"/>
                  <a:gd name="T79" fmla="*/ 41 h 164"/>
                  <a:gd name="T80" fmla="*/ 0 w 378"/>
                  <a:gd name="T8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164">
                    <a:moveTo>
                      <a:pt x="0" y="0"/>
                    </a:moveTo>
                    <a:lnTo>
                      <a:pt x="24" y="0"/>
                    </a:lnTo>
                    <a:lnTo>
                      <a:pt x="47" y="0"/>
                    </a:lnTo>
                    <a:lnTo>
                      <a:pt x="71" y="0"/>
                    </a:lnTo>
                    <a:lnTo>
                      <a:pt x="94" y="0"/>
                    </a:lnTo>
                    <a:lnTo>
                      <a:pt x="118" y="0"/>
                    </a:lnTo>
                    <a:lnTo>
                      <a:pt x="141" y="0"/>
                    </a:lnTo>
                    <a:lnTo>
                      <a:pt x="166" y="0"/>
                    </a:lnTo>
                    <a:lnTo>
                      <a:pt x="189" y="0"/>
                    </a:lnTo>
                    <a:lnTo>
                      <a:pt x="213" y="0"/>
                    </a:lnTo>
                    <a:lnTo>
                      <a:pt x="236" y="0"/>
                    </a:lnTo>
                    <a:lnTo>
                      <a:pt x="260" y="0"/>
                    </a:lnTo>
                    <a:lnTo>
                      <a:pt x="283" y="0"/>
                    </a:lnTo>
                    <a:lnTo>
                      <a:pt x="307" y="0"/>
                    </a:lnTo>
                    <a:lnTo>
                      <a:pt x="330" y="0"/>
                    </a:lnTo>
                    <a:lnTo>
                      <a:pt x="355" y="0"/>
                    </a:lnTo>
                    <a:lnTo>
                      <a:pt x="378" y="0"/>
                    </a:lnTo>
                    <a:lnTo>
                      <a:pt x="378" y="41"/>
                    </a:lnTo>
                    <a:lnTo>
                      <a:pt x="378" y="81"/>
                    </a:lnTo>
                    <a:lnTo>
                      <a:pt x="378" y="123"/>
                    </a:lnTo>
                    <a:lnTo>
                      <a:pt x="378" y="164"/>
                    </a:lnTo>
                    <a:lnTo>
                      <a:pt x="355" y="164"/>
                    </a:lnTo>
                    <a:lnTo>
                      <a:pt x="330" y="164"/>
                    </a:lnTo>
                    <a:lnTo>
                      <a:pt x="307" y="164"/>
                    </a:lnTo>
                    <a:lnTo>
                      <a:pt x="283" y="164"/>
                    </a:lnTo>
                    <a:lnTo>
                      <a:pt x="260" y="164"/>
                    </a:lnTo>
                    <a:lnTo>
                      <a:pt x="236" y="164"/>
                    </a:lnTo>
                    <a:lnTo>
                      <a:pt x="213" y="164"/>
                    </a:lnTo>
                    <a:lnTo>
                      <a:pt x="189" y="164"/>
                    </a:lnTo>
                    <a:lnTo>
                      <a:pt x="166" y="164"/>
                    </a:lnTo>
                    <a:lnTo>
                      <a:pt x="141" y="164"/>
                    </a:lnTo>
                    <a:lnTo>
                      <a:pt x="118" y="164"/>
                    </a:lnTo>
                    <a:lnTo>
                      <a:pt x="94" y="164"/>
                    </a:lnTo>
                    <a:lnTo>
                      <a:pt x="71" y="164"/>
                    </a:lnTo>
                    <a:lnTo>
                      <a:pt x="47" y="164"/>
                    </a:lnTo>
                    <a:lnTo>
                      <a:pt x="24" y="164"/>
                    </a:lnTo>
                    <a:lnTo>
                      <a:pt x="0" y="164"/>
                    </a:lnTo>
                    <a:lnTo>
                      <a:pt x="0" y="123"/>
                    </a:lnTo>
                    <a:lnTo>
                      <a:pt x="0" y="81"/>
                    </a:lnTo>
                    <a:lnTo>
                      <a:pt x="0" y="41"/>
                    </a:lnTo>
                    <a:lnTo>
                      <a:pt x="0" y="0"/>
                    </a:lnTo>
                    <a:close/>
                  </a:path>
                </a:pathLst>
              </a:custGeom>
              <a:solidFill>
                <a:srgbClr val="6D70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6"/>
              <p:cNvSpPr>
                <a:spLocks noChangeArrowheads="1"/>
              </p:cNvSpPr>
              <p:nvPr/>
            </p:nvSpPr>
            <p:spPr bwMode="auto">
              <a:xfrm>
                <a:off x="8107363" y="6210299"/>
                <a:ext cx="142875" cy="130175"/>
              </a:xfrm>
              <a:prstGeom prst="rect">
                <a:avLst/>
              </a:prstGeom>
              <a:solidFill>
                <a:srgbClr val="757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27"/>
              <p:cNvSpPr>
                <a:spLocks noChangeArrowheads="1"/>
              </p:cNvSpPr>
              <p:nvPr/>
            </p:nvSpPr>
            <p:spPr bwMode="auto">
              <a:xfrm>
                <a:off x="8185150" y="5911849"/>
                <a:ext cx="120650" cy="103188"/>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30"/>
              <p:cNvSpPr>
                <a:spLocks/>
              </p:cNvSpPr>
              <p:nvPr/>
            </p:nvSpPr>
            <p:spPr bwMode="auto">
              <a:xfrm>
                <a:off x="7724775" y="5991224"/>
                <a:ext cx="1042988" cy="184150"/>
              </a:xfrm>
              <a:custGeom>
                <a:avLst/>
                <a:gdLst>
                  <a:gd name="T0" fmla="*/ 23 w 1315"/>
                  <a:gd name="T1" fmla="*/ 211 h 234"/>
                  <a:gd name="T2" fmla="*/ 55 w 1315"/>
                  <a:gd name="T3" fmla="*/ 184 h 234"/>
                  <a:gd name="T4" fmla="*/ 88 w 1315"/>
                  <a:gd name="T5" fmla="*/ 160 h 234"/>
                  <a:gd name="T6" fmla="*/ 121 w 1315"/>
                  <a:gd name="T7" fmla="*/ 138 h 234"/>
                  <a:gd name="T8" fmla="*/ 156 w 1315"/>
                  <a:gd name="T9" fmla="*/ 118 h 234"/>
                  <a:gd name="T10" fmla="*/ 190 w 1315"/>
                  <a:gd name="T11" fmla="*/ 100 h 234"/>
                  <a:gd name="T12" fmla="*/ 226 w 1315"/>
                  <a:gd name="T13" fmla="*/ 84 h 234"/>
                  <a:gd name="T14" fmla="*/ 260 w 1315"/>
                  <a:gd name="T15" fmla="*/ 69 h 234"/>
                  <a:gd name="T16" fmla="*/ 297 w 1315"/>
                  <a:gd name="T17" fmla="*/ 57 h 234"/>
                  <a:gd name="T18" fmla="*/ 333 w 1315"/>
                  <a:gd name="T19" fmla="*/ 46 h 234"/>
                  <a:gd name="T20" fmla="*/ 370 w 1315"/>
                  <a:gd name="T21" fmla="*/ 36 h 234"/>
                  <a:gd name="T22" fmla="*/ 408 w 1315"/>
                  <a:gd name="T23" fmla="*/ 28 h 234"/>
                  <a:gd name="T24" fmla="*/ 445 w 1315"/>
                  <a:gd name="T25" fmla="*/ 21 h 234"/>
                  <a:gd name="T26" fmla="*/ 483 w 1315"/>
                  <a:gd name="T27" fmla="*/ 15 h 234"/>
                  <a:gd name="T28" fmla="*/ 521 w 1315"/>
                  <a:gd name="T29" fmla="*/ 11 h 234"/>
                  <a:gd name="T30" fmla="*/ 559 w 1315"/>
                  <a:gd name="T31" fmla="*/ 6 h 234"/>
                  <a:gd name="T32" fmla="*/ 597 w 1315"/>
                  <a:gd name="T33" fmla="*/ 3 h 234"/>
                  <a:gd name="T34" fmla="*/ 628 w 1315"/>
                  <a:gd name="T35" fmla="*/ 0 h 234"/>
                  <a:gd name="T36" fmla="*/ 659 w 1315"/>
                  <a:gd name="T37" fmla="*/ 0 h 234"/>
                  <a:gd name="T38" fmla="*/ 690 w 1315"/>
                  <a:gd name="T39" fmla="*/ 0 h 234"/>
                  <a:gd name="T40" fmla="*/ 722 w 1315"/>
                  <a:gd name="T41" fmla="*/ 1 h 234"/>
                  <a:gd name="T42" fmla="*/ 753 w 1315"/>
                  <a:gd name="T43" fmla="*/ 4 h 234"/>
                  <a:gd name="T44" fmla="*/ 785 w 1315"/>
                  <a:gd name="T45" fmla="*/ 7 h 234"/>
                  <a:gd name="T46" fmla="*/ 816 w 1315"/>
                  <a:gd name="T47" fmla="*/ 12 h 234"/>
                  <a:gd name="T48" fmla="*/ 848 w 1315"/>
                  <a:gd name="T49" fmla="*/ 16 h 234"/>
                  <a:gd name="T50" fmla="*/ 879 w 1315"/>
                  <a:gd name="T51" fmla="*/ 22 h 234"/>
                  <a:gd name="T52" fmla="*/ 910 w 1315"/>
                  <a:gd name="T53" fmla="*/ 29 h 234"/>
                  <a:gd name="T54" fmla="*/ 941 w 1315"/>
                  <a:gd name="T55" fmla="*/ 37 h 234"/>
                  <a:gd name="T56" fmla="*/ 971 w 1315"/>
                  <a:gd name="T57" fmla="*/ 45 h 234"/>
                  <a:gd name="T58" fmla="*/ 1002 w 1315"/>
                  <a:gd name="T59" fmla="*/ 54 h 234"/>
                  <a:gd name="T60" fmla="*/ 1032 w 1315"/>
                  <a:gd name="T61" fmla="*/ 64 h 234"/>
                  <a:gd name="T62" fmla="*/ 1062 w 1315"/>
                  <a:gd name="T63" fmla="*/ 74 h 234"/>
                  <a:gd name="T64" fmla="*/ 1092 w 1315"/>
                  <a:gd name="T65" fmla="*/ 85 h 234"/>
                  <a:gd name="T66" fmla="*/ 1190 w 1315"/>
                  <a:gd name="T67" fmla="*/ 138 h 234"/>
                  <a:gd name="T68" fmla="*/ 1289 w 1315"/>
                  <a:gd name="T69" fmla="*/ 206 h 234"/>
                  <a:gd name="T70" fmla="*/ 1315 w 1315"/>
                  <a:gd name="T71" fmla="*/ 234 h 234"/>
                  <a:gd name="T72" fmla="*/ 0 w 1315"/>
                  <a:gd name="T73" fmla="*/ 234 h 234"/>
                  <a:gd name="T74" fmla="*/ 5 w 1315"/>
                  <a:gd name="T75" fmla="*/ 229 h 234"/>
                  <a:gd name="T76" fmla="*/ 14 w 1315"/>
                  <a:gd name="T77" fmla="*/ 220 h 234"/>
                  <a:gd name="T78" fmla="*/ 22 w 1315"/>
                  <a:gd name="T79" fmla="*/ 212 h 234"/>
                  <a:gd name="T80" fmla="*/ 23 w 1315"/>
                  <a:gd name="T81" fmla="*/ 2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234">
                    <a:moveTo>
                      <a:pt x="23" y="211"/>
                    </a:moveTo>
                    <a:lnTo>
                      <a:pt x="55" y="184"/>
                    </a:lnTo>
                    <a:lnTo>
                      <a:pt x="88" y="160"/>
                    </a:lnTo>
                    <a:lnTo>
                      <a:pt x="121" y="138"/>
                    </a:lnTo>
                    <a:lnTo>
                      <a:pt x="156" y="118"/>
                    </a:lnTo>
                    <a:lnTo>
                      <a:pt x="190" y="100"/>
                    </a:lnTo>
                    <a:lnTo>
                      <a:pt x="226" y="84"/>
                    </a:lnTo>
                    <a:lnTo>
                      <a:pt x="260" y="69"/>
                    </a:lnTo>
                    <a:lnTo>
                      <a:pt x="297" y="57"/>
                    </a:lnTo>
                    <a:lnTo>
                      <a:pt x="333" y="46"/>
                    </a:lnTo>
                    <a:lnTo>
                      <a:pt x="370" y="36"/>
                    </a:lnTo>
                    <a:lnTo>
                      <a:pt x="408" y="28"/>
                    </a:lnTo>
                    <a:lnTo>
                      <a:pt x="445" y="21"/>
                    </a:lnTo>
                    <a:lnTo>
                      <a:pt x="483" y="15"/>
                    </a:lnTo>
                    <a:lnTo>
                      <a:pt x="521" y="11"/>
                    </a:lnTo>
                    <a:lnTo>
                      <a:pt x="559" y="6"/>
                    </a:lnTo>
                    <a:lnTo>
                      <a:pt x="597" y="3"/>
                    </a:lnTo>
                    <a:lnTo>
                      <a:pt x="628" y="0"/>
                    </a:lnTo>
                    <a:lnTo>
                      <a:pt x="659" y="0"/>
                    </a:lnTo>
                    <a:lnTo>
                      <a:pt x="690" y="0"/>
                    </a:lnTo>
                    <a:lnTo>
                      <a:pt x="722" y="1"/>
                    </a:lnTo>
                    <a:lnTo>
                      <a:pt x="753" y="4"/>
                    </a:lnTo>
                    <a:lnTo>
                      <a:pt x="785" y="7"/>
                    </a:lnTo>
                    <a:lnTo>
                      <a:pt x="816" y="12"/>
                    </a:lnTo>
                    <a:lnTo>
                      <a:pt x="848" y="16"/>
                    </a:lnTo>
                    <a:lnTo>
                      <a:pt x="879" y="22"/>
                    </a:lnTo>
                    <a:lnTo>
                      <a:pt x="910" y="29"/>
                    </a:lnTo>
                    <a:lnTo>
                      <a:pt x="941" y="37"/>
                    </a:lnTo>
                    <a:lnTo>
                      <a:pt x="971" y="45"/>
                    </a:lnTo>
                    <a:lnTo>
                      <a:pt x="1002" y="54"/>
                    </a:lnTo>
                    <a:lnTo>
                      <a:pt x="1032" y="64"/>
                    </a:lnTo>
                    <a:lnTo>
                      <a:pt x="1062" y="74"/>
                    </a:lnTo>
                    <a:lnTo>
                      <a:pt x="1092" y="85"/>
                    </a:lnTo>
                    <a:lnTo>
                      <a:pt x="1190" y="138"/>
                    </a:lnTo>
                    <a:lnTo>
                      <a:pt x="1289" y="206"/>
                    </a:lnTo>
                    <a:lnTo>
                      <a:pt x="1315" y="234"/>
                    </a:lnTo>
                    <a:lnTo>
                      <a:pt x="0" y="234"/>
                    </a:lnTo>
                    <a:lnTo>
                      <a:pt x="5" y="229"/>
                    </a:lnTo>
                    <a:lnTo>
                      <a:pt x="14" y="220"/>
                    </a:lnTo>
                    <a:lnTo>
                      <a:pt x="22" y="212"/>
                    </a:lnTo>
                    <a:lnTo>
                      <a:pt x="23" y="211"/>
                    </a:lnTo>
                    <a:close/>
                  </a:path>
                </a:pathLst>
              </a:custGeom>
              <a:solidFill>
                <a:srgbClr val="898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1"/>
              <p:cNvSpPr>
                <a:spLocks/>
              </p:cNvSpPr>
              <p:nvPr/>
            </p:nvSpPr>
            <p:spPr bwMode="auto">
              <a:xfrm>
                <a:off x="7778750" y="5994399"/>
                <a:ext cx="947738" cy="168275"/>
              </a:xfrm>
              <a:custGeom>
                <a:avLst/>
                <a:gdLst>
                  <a:gd name="T0" fmla="*/ 50 w 1194"/>
                  <a:gd name="T1" fmla="*/ 167 h 212"/>
                  <a:gd name="T2" fmla="*/ 111 w 1194"/>
                  <a:gd name="T3" fmla="*/ 125 h 212"/>
                  <a:gd name="T4" fmla="*/ 173 w 1194"/>
                  <a:gd name="T5" fmla="*/ 91 h 212"/>
                  <a:gd name="T6" fmla="*/ 237 w 1194"/>
                  <a:gd name="T7" fmla="*/ 63 h 212"/>
                  <a:gd name="T8" fmla="*/ 303 w 1194"/>
                  <a:gd name="T9" fmla="*/ 41 h 212"/>
                  <a:gd name="T10" fmla="*/ 370 w 1194"/>
                  <a:gd name="T11" fmla="*/ 25 h 212"/>
                  <a:gd name="T12" fmla="*/ 438 w 1194"/>
                  <a:gd name="T13" fmla="*/ 14 h 212"/>
                  <a:gd name="T14" fmla="*/ 507 w 1194"/>
                  <a:gd name="T15" fmla="*/ 6 h 212"/>
                  <a:gd name="T16" fmla="*/ 570 w 1194"/>
                  <a:gd name="T17" fmla="*/ 0 h 212"/>
                  <a:gd name="T18" fmla="*/ 627 w 1194"/>
                  <a:gd name="T19" fmla="*/ 0 h 212"/>
                  <a:gd name="T20" fmla="*/ 684 w 1194"/>
                  <a:gd name="T21" fmla="*/ 3 h 212"/>
                  <a:gd name="T22" fmla="*/ 741 w 1194"/>
                  <a:gd name="T23" fmla="*/ 10 h 212"/>
                  <a:gd name="T24" fmla="*/ 797 w 1194"/>
                  <a:gd name="T25" fmla="*/ 20 h 212"/>
                  <a:gd name="T26" fmla="*/ 854 w 1194"/>
                  <a:gd name="T27" fmla="*/ 33 h 212"/>
                  <a:gd name="T28" fmla="*/ 909 w 1194"/>
                  <a:gd name="T29" fmla="*/ 49 h 212"/>
                  <a:gd name="T30" fmla="*/ 964 w 1194"/>
                  <a:gd name="T31" fmla="*/ 67 h 212"/>
                  <a:gd name="T32" fmla="*/ 1001 w 1194"/>
                  <a:gd name="T33" fmla="*/ 84 h 212"/>
                  <a:gd name="T34" fmla="*/ 1023 w 1194"/>
                  <a:gd name="T35" fmla="*/ 96 h 212"/>
                  <a:gd name="T36" fmla="*/ 1046 w 1194"/>
                  <a:gd name="T37" fmla="*/ 108 h 212"/>
                  <a:gd name="T38" fmla="*/ 1068 w 1194"/>
                  <a:gd name="T39" fmla="*/ 120 h 212"/>
                  <a:gd name="T40" fmla="*/ 1091 w 1194"/>
                  <a:gd name="T41" fmla="*/ 134 h 212"/>
                  <a:gd name="T42" fmla="*/ 1113 w 1194"/>
                  <a:gd name="T43" fmla="*/ 149 h 212"/>
                  <a:gd name="T44" fmla="*/ 1135 w 1194"/>
                  <a:gd name="T45" fmla="*/ 165 h 212"/>
                  <a:gd name="T46" fmla="*/ 1157 w 1194"/>
                  <a:gd name="T47" fmla="*/ 180 h 212"/>
                  <a:gd name="T48" fmla="*/ 1175 w 1194"/>
                  <a:gd name="T49" fmla="*/ 193 h 212"/>
                  <a:gd name="T50" fmla="*/ 1188 w 1194"/>
                  <a:gd name="T51" fmla="*/ 206 h 212"/>
                  <a:gd name="T52" fmla="*/ 1157 w 1194"/>
                  <a:gd name="T53" fmla="*/ 212 h 212"/>
                  <a:gd name="T54" fmla="*/ 1082 w 1194"/>
                  <a:gd name="T55" fmla="*/ 212 h 212"/>
                  <a:gd name="T56" fmla="*/ 1007 w 1194"/>
                  <a:gd name="T57" fmla="*/ 212 h 212"/>
                  <a:gd name="T58" fmla="*/ 932 w 1194"/>
                  <a:gd name="T59" fmla="*/ 212 h 212"/>
                  <a:gd name="T60" fmla="*/ 857 w 1194"/>
                  <a:gd name="T61" fmla="*/ 212 h 212"/>
                  <a:gd name="T62" fmla="*/ 783 w 1194"/>
                  <a:gd name="T63" fmla="*/ 212 h 212"/>
                  <a:gd name="T64" fmla="*/ 708 w 1194"/>
                  <a:gd name="T65" fmla="*/ 212 h 212"/>
                  <a:gd name="T66" fmla="*/ 634 w 1194"/>
                  <a:gd name="T67" fmla="*/ 212 h 212"/>
                  <a:gd name="T68" fmla="*/ 560 w 1194"/>
                  <a:gd name="T69" fmla="*/ 212 h 212"/>
                  <a:gd name="T70" fmla="*/ 485 w 1194"/>
                  <a:gd name="T71" fmla="*/ 212 h 212"/>
                  <a:gd name="T72" fmla="*/ 410 w 1194"/>
                  <a:gd name="T73" fmla="*/ 212 h 212"/>
                  <a:gd name="T74" fmla="*/ 336 w 1194"/>
                  <a:gd name="T75" fmla="*/ 212 h 212"/>
                  <a:gd name="T76" fmla="*/ 261 w 1194"/>
                  <a:gd name="T77" fmla="*/ 212 h 212"/>
                  <a:gd name="T78" fmla="*/ 187 w 1194"/>
                  <a:gd name="T79" fmla="*/ 212 h 212"/>
                  <a:gd name="T80" fmla="*/ 112 w 1194"/>
                  <a:gd name="T81" fmla="*/ 212 h 212"/>
                  <a:gd name="T82" fmla="*/ 37 w 1194"/>
                  <a:gd name="T83" fmla="*/ 212 h 212"/>
                  <a:gd name="T84" fmla="*/ 3 w 1194"/>
                  <a:gd name="T85" fmla="*/ 208 h 212"/>
                  <a:gd name="T86" fmla="*/ 20 w 1194"/>
                  <a:gd name="T87" fmla="*/ 19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4" h="212">
                    <a:moveTo>
                      <a:pt x="21" y="191"/>
                    </a:moveTo>
                    <a:lnTo>
                      <a:pt x="50" y="167"/>
                    </a:lnTo>
                    <a:lnTo>
                      <a:pt x="79" y="145"/>
                    </a:lnTo>
                    <a:lnTo>
                      <a:pt x="111" y="125"/>
                    </a:lnTo>
                    <a:lnTo>
                      <a:pt x="142" y="107"/>
                    </a:lnTo>
                    <a:lnTo>
                      <a:pt x="173" y="91"/>
                    </a:lnTo>
                    <a:lnTo>
                      <a:pt x="205" y="76"/>
                    </a:lnTo>
                    <a:lnTo>
                      <a:pt x="237" y="63"/>
                    </a:lnTo>
                    <a:lnTo>
                      <a:pt x="270" y="52"/>
                    </a:lnTo>
                    <a:lnTo>
                      <a:pt x="303" y="41"/>
                    </a:lnTo>
                    <a:lnTo>
                      <a:pt x="336" y="33"/>
                    </a:lnTo>
                    <a:lnTo>
                      <a:pt x="370" y="25"/>
                    </a:lnTo>
                    <a:lnTo>
                      <a:pt x="404" y="20"/>
                    </a:lnTo>
                    <a:lnTo>
                      <a:pt x="438" y="14"/>
                    </a:lnTo>
                    <a:lnTo>
                      <a:pt x="472" y="9"/>
                    </a:lnTo>
                    <a:lnTo>
                      <a:pt x="507" y="6"/>
                    </a:lnTo>
                    <a:lnTo>
                      <a:pt x="541" y="2"/>
                    </a:lnTo>
                    <a:lnTo>
                      <a:pt x="570" y="0"/>
                    </a:lnTo>
                    <a:lnTo>
                      <a:pt x="598" y="0"/>
                    </a:lnTo>
                    <a:lnTo>
                      <a:pt x="627" y="0"/>
                    </a:lnTo>
                    <a:lnTo>
                      <a:pt x="655" y="1"/>
                    </a:lnTo>
                    <a:lnTo>
                      <a:pt x="684" y="3"/>
                    </a:lnTo>
                    <a:lnTo>
                      <a:pt x="712" y="6"/>
                    </a:lnTo>
                    <a:lnTo>
                      <a:pt x="741" y="10"/>
                    </a:lnTo>
                    <a:lnTo>
                      <a:pt x="770" y="15"/>
                    </a:lnTo>
                    <a:lnTo>
                      <a:pt x="797" y="20"/>
                    </a:lnTo>
                    <a:lnTo>
                      <a:pt x="826" y="26"/>
                    </a:lnTo>
                    <a:lnTo>
                      <a:pt x="854" y="33"/>
                    </a:lnTo>
                    <a:lnTo>
                      <a:pt x="881" y="40"/>
                    </a:lnTo>
                    <a:lnTo>
                      <a:pt x="909" y="49"/>
                    </a:lnTo>
                    <a:lnTo>
                      <a:pt x="937" y="58"/>
                    </a:lnTo>
                    <a:lnTo>
                      <a:pt x="964" y="67"/>
                    </a:lnTo>
                    <a:lnTo>
                      <a:pt x="991" y="77"/>
                    </a:lnTo>
                    <a:lnTo>
                      <a:pt x="1001" y="84"/>
                    </a:lnTo>
                    <a:lnTo>
                      <a:pt x="1013" y="90"/>
                    </a:lnTo>
                    <a:lnTo>
                      <a:pt x="1023" y="96"/>
                    </a:lnTo>
                    <a:lnTo>
                      <a:pt x="1035" y="102"/>
                    </a:lnTo>
                    <a:lnTo>
                      <a:pt x="1046" y="108"/>
                    </a:lnTo>
                    <a:lnTo>
                      <a:pt x="1058" y="114"/>
                    </a:lnTo>
                    <a:lnTo>
                      <a:pt x="1068" y="120"/>
                    </a:lnTo>
                    <a:lnTo>
                      <a:pt x="1079" y="125"/>
                    </a:lnTo>
                    <a:lnTo>
                      <a:pt x="1091" y="134"/>
                    </a:lnTo>
                    <a:lnTo>
                      <a:pt x="1101" y="140"/>
                    </a:lnTo>
                    <a:lnTo>
                      <a:pt x="1113" y="149"/>
                    </a:lnTo>
                    <a:lnTo>
                      <a:pt x="1124" y="157"/>
                    </a:lnTo>
                    <a:lnTo>
                      <a:pt x="1135" y="165"/>
                    </a:lnTo>
                    <a:lnTo>
                      <a:pt x="1146" y="172"/>
                    </a:lnTo>
                    <a:lnTo>
                      <a:pt x="1157" y="180"/>
                    </a:lnTo>
                    <a:lnTo>
                      <a:pt x="1168" y="188"/>
                    </a:lnTo>
                    <a:lnTo>
                      <a:pt x="1175" y="193"/>
                    </a:lnTo>
                    <a:lnTo>
                      <a:pt x="1181" y="199"/>
                    </a:lnTo>
                    <a:lnTo>
                      <a:pt x="1188" y="206"/>
                    </a:lnTo>
                    <a:lnTo>
                      <a:pt x="1194" y="212"/>
                    </a:lnTo>
                    <a:lnTo>
                      <a:pt x="1157" y="212"/>
                    </a:lnTo>
                    <a:lnTo>
                      <a:pt x="1119" y="212"/>
                    </a:lnTo>
                    <a:lnTo>
                      <a:pt x="1082" y="212"/>
                    </a:lnTo>
                    <a:lnTo>
                      <a:pt x="1044" y="212"/>
                    </a:lnTo>
                    <a:lnTo>
                      <a:pt x="1007" y="212"/>
                    </a:lnTo>
                    <a:lnTo>
                      <a:pt x="970" y="212"/>
                    </a:lnTo>
                    <a:lnTo>
                      <a:pt x="932" y="212"/>
                    </a:lnTo>
                    <a:lnTo>
                      <a:pt x="895" y="212"/>
                    </a:lnTo>
                    <a:lnTo>
                      <a:pt x="857" y="212"/>
                    </a:lnTo>
                    <a:lnTo>
                      <a:pt x="820" y="212"/>
                    </a:lnTo>
                    <a:lnTo>
                      <a:pt x="783" y="212"/>
                    </a:lnTo>
                    <a:lnTo>
                      <a:pt x="745" y="212"/>
                    </a:lnTo>
                    <a:lnTo>
                      <a:pt x="708" y="212"/>
                    </a:lnTo>
                    <a:lnTo>
                      <a:pt x="672" y="212"/>
                    </a:lnTo>
                    <a:lnTo>
                      <a:pt x="634" y="212"/>
                    </a:lnTo>
                    <a:lnTo>
                      <a:pt x="597" y="212"/>
                    </a:lnTo>
                    <a:lnTo>
                      <a:pt x="560" y="212"/>
                    </a:lnTo>
                    <a:lnTo>
                      <a:pt x="522" y="212"/>
                    </a:lnTo>
                    <a:lnTo>
                      <a:pt x="485" y="212"/>
                    </a:lnTo>
                    <a:lnTo>
                      <a:pt x="448" y="212"/>
                    </a:lnTo>
                    <a:lnTo>
                      <a:pt x="410" y="212"/>
                    </a:lnTo>
                    <a:lnTo>
                      <a:pt x="373" y="212"/>
                    </a:lnTo>
                    <a:lnTo>
                      <a:pt x="336" y="212"/>
                    </a:lnTo>
                    <a:lnTo>
                      <a:pt x="298" y="212"/>
                    </a:lnTo>
                    <a:lnTo>
                      <a:pt x="261" y="212"/>
                    </a:lnTo>
                    <a:lnTo>
                      <a:pt x="223" y="212"/>
                    </a:lnTo>
                    <a:lnTo>
                      <a:pt x="187" y="212"/>
                    </a:lnTo>
                    <a:lnTo>
                      <a:pt x="150" y="212"/>
                    </a:lnTo>
                    <a:lnTo>
                      <a:pt x="112" y="212"/>
                    </a:lnTo>
                    <a:lnTo>
                      <a:pt x="75" y="212"/>
                    </a:lnTo>
                    <a:lnTo>
                      <a:pt x="37" y="212"/>
                    </a:lnTo>
                    <a:lnTo>
                      <a:pt x="0" y="212"/>
                    </a:lnTo>
                    <a:lnTo>
                      <a:pt x="3" y="208"/>
                    </a:lnTo>
                    <a:lnTo>
                      <a:pt x="13" y="200"/>
                    </a:lnTo>
                    <a:lnTo>
                      <a:pt x="20" y="193"/>
                    </a:lnTo>
                    <a:lnTo>
                      <a:pt x="21" y="191"/>
                    </a:lnTo>
                    <a:close/>
                  </a:path>
                </a:pathLst>
              </a:custGeom>
              <a:solidFill>
                <a:srgbClr val="918E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2"/>
              <p:cNvSpPr>
                <a:spLocks/>
              </p:cNvSpPr>
              <p:nvPr/>
            </p:nvSpPr>
            <p:spPr bwMode="auto">
              <a:xfrm>
                <a:off x="7834313" y="5999162"/>
                <a:ext cx="847725" cy="150813"/>
              </a:xfrm>
              <a:custGeom>
                <a:avLst/>
                <a:gdLst>
                  <a:gd name="T0" fmla="*/ 45 w 1069"/>
                  <a:gd name="T1" fmla="*/ 150 h 191"/>
                  <a:gd name="T2" fmla="*/ 98 w 1069"/>
                  <a:gd name="T3" fmla="*/ 112 h 191"/>
                  <a:gd name="T4" fmla="*/ 154 w 1069"/>
                  <a:gd name="T5" fmla="*/ 82 h 191"/>
                  <a:gd name="T6" fmla="*/ 212 w 1069"/>
                  <a:gd name="T7" fmla="*/ 57 h 191"/>
                  <a:gd name="T8" fmla="*/ 271 w 1069"/>
                  <a:gd name="T9" fmla="*/ 38 h 191"/>
                  <a:gd name="T10" fmla="*/ 331 w 1069"/>
                  <a:gd name="T11" fmla="*/ 23 h 191"/>
                  <a:gd name="T12" fmla="*/ 392 w 1069"/>
                  <a:gd name="T13" fmla="*/ 12 h 191"/>
                  <a:gd name="T14" fmla="*/ 453 w 1069"/>
                  <a:gd name="T15" fmla="*/ 4 h 191"/>
                  <a:gd name="T16" fmla="*/ 509 w 1069"/>
                  <a:gd name="T17" fmla="*/ 1 h 191"/>
                  <a:gd name="T18" fmla="*/ 561 w 1069"/>
                  <a:gd name="T19" fmla="*/ 1 h 191"/>
                  <a:gd name="T20" fmla="*/ 612 w 1069"/>
                  <a:gd name="T21" fmla="*/ 3 h 191"/>
                  <a:gd name="T22" fmla="*/ 664 w 1069"/>
                  <a:gd name="T23" fmla="*/ 10 h 191"/>
                  <a:gd name="T24" fmla="*/ 714 w 1069"/>
                  <a:gd name="T25" fmla="*/ 19 h 191"/>
                  <a:gd name="T26" fmla="*/ 765 w 1069"/>
                  <a:gd name="T27" fmla="*/ 31 h 191"/>
                  <a:gd name="T28" fmla="*/ 815 w 1069"/>
                  <a:gd name="T29" fmla="*/ 46 h 191"/>
                  <a:gd name="T30" fmla="*/ 864 w 1069"/>
                  <a:gd name="T31" fmla="*/ 62 h 191"/>
                  <a:gd name="T32" fmla="*/ 899 w 1069"/>
                  <a:gd name="T33" fmla="*/ 77 h 191"/>
                  <a:gd name="T34" fmla="*/ 918 w 1069"/>
                  <a:gd name="T35" fmla="*/ 87 h 191"/>
                  <a:gd name="T36" fmla="*/ 938 w 1069"/>
                  <a:gd name="T37" fmla="*/ 99 h 191"/>
                  <a:gd name="T38" fmla="*/ 957 w 1069"/>
                  <a:gd name="T39" fmla="*/ 109 h 191"/>
                  <a:gd name="T40" fmla="*/ 978 w 1069"/>
                  <a:gd name="T41" fmla="*/ 122 h 191"/>
                  <a:gd name="T42" fmla="*/ 998 w 1069"/>
                  <a:gd name="T43" fmla="*/ 134 h 191"/>
                  <a:gd name="T44" fmla="*/ 1019 w 1069"/>
                  <a:gd name="T45" fmla="*/ 148 h 191"/>
                  <a:gd name="T46" fmla="*/ 1038 w 1069"/>
                  <a:gd name="T47" fmla="*/ 162 h 191"/>
                  <a:gd name="T48" fmla="*/ 1053 w 1069"/>
                  <a:gd name="T49" fmla="*/ 175 h 191"/>
                  <a:gd name="T50" fmla="*/ 1063 w 1069"/>
                  <a:gd name="T51" fmla="*/ 185 h 191"/>
                  <a:gd name="T52" fmla="*/ 1036 w 1069"/>
                  <a:gd name="T53" fmla="*/ 191 h 191"/>
                  <a:gd name="T54" fmla="*/ 969 w 1069"/>
                  <a:gd name="T55" fmla="*/ 191 h 191"/>
                  <a:gd name="T56" fmla="*/ 902 w 1069"/>
                  <a:gd name="T57" fmla="*/ 191 h 191"/>
                  <a:gd name="T58" fmla="*/ 835 w 1069"/>
                  <a:gd name="T59" fmla="*/ 191 h 191"/>
                  <a:gd name="T60" fmla="*/ 769 w 1069"/>
                  <a:gd name="T61" fmla="*/ 191 h 191"/>
                  <a:gd name="T62" fmla="*/ 702 w 1069"/>
                  <a:gd name="T63" fmla="*/ 191 h 191"/>
                  <a:gd name="T64" fmla="*/ 635 w 1069"/>
                  <a:gd name="T65" fmla="*/ 191 h 191"/>
                  <a:gd name="T66" fmla="*/ 568 w 1069"/>
                  <a:gd name="T67" fmla="*/ 191 h 191"/>
                  <a:gd name="T68" fmla="*/ 501 w 1069"/>
                  <a:gd name="T69" fmla="*/ 191 h 191"/>
                  <a:gd name="T70" fmla="*/ 434 w 1069"/>
                  <a:gd name="T71" fmla="*/ 191 h 191"/>
                  <a:gd name="T72" fmla="*/ 368 w 1069"/>
                  <a:gd name="T73" fmla="*/ 191 h 191"/>
                  <a:gd name="T74" fmla="*/ 301 w 1069"/>
                  <a:gd name="T75" fmla="*/ 191 h 191"/>
                  <a:gd name="T76" fmla="*/ 234 w 1069"/>
                  <a:gd name="T77" fmla="*/ 191 h 191"/>
                  <a:gd name="T78" fmla="*/ 167 w 1069"/>
                  <a:gd name="T79" fmla="*/ 191 h 191"/>
                  <a:gd name="T80" fmla="*/ 100 w 1069"/>
                  <a:gd name="T81" fmla="*/ 191 h 191"/>
                  <a:gd name="T82" fmla="*/ 34 w 1069"/>
                  <a:gd name="T83" fmla="*/ 191 h 191"/>
                  <a:gd name="T84" fmla="*/ 4 w 1069"/>
                  <a:gd name="T85" fmla="*/ 187 h 191"/>
                  <a:gd name="T86" fmla="*/ 17 w 1069"/>
                  <a:gd name="T87" fmla="*/ 17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9" h="191">
                    <a:moveTo>
                      <a:pt x="19" y="172"/>
                    </a:moveTo>
                    <a:lnTo>
                      <a:pt x="45" y="150"/>
                    </a:lnTo>
                    <a:lnTo>
                      <a:pt x="72" y="131"/>
                    </a:lnTo>
                    <a:lnTo>
                      <a:pt x="98" y="112"/>
                    </a:lnTo>
                    <a:lnTo>
                      <a:pt x="126" y="96"/>
                    </a:lnTo>
                    <a:lnTo>
                      <a:pt x="154" y="82"/>
                    </a:lnTo>
                    <a:lnTo>
                      <a:pt x="182" y="69"/>
                    </a:lnTo>
                    <a:lnTo>
                      <a:pt x="212" y="57"/>
                    </a:lnTo>
                    <a:lnTo>
                      <a:pt x="241" y="47"/>
                    </a:lnTo>
                    <a:lnTo>
                      <a:pt x="271" y="38"/>
                    </a:lnTo>
                    <a:lnTo>
                      <a:pt x="301" y="30"/>
                    </a:lnTo>
                    <a:lnTo>
                      <a:pt x="331" y="23"/>
                    </a:lnTo>
                    <a:lnTo>
                      <a:pt x="361" y="17"/>
                    </a:lnTo>
                    <a:lnTo>
                      <a:pt x="392" y="12"/>
                    </a:lnTo>
                    <a:lnTo>
                      <a:pt x="422" y="8"/>
                    </a:lnTo>
                    <a:lnTo>
                      <a:pt x="453" y="4"/>
                    </a:lnTo>
                    <a:lnTo>
                      <a:pt x="484" y="2"/>
                    </a:lnTo>
                    <a:lnTo>
                      <a:pt x="509" y="1"/>
                    </a:lnTo>
                    <a:lnTo>
                      <a:pt x="535" y="0"/>
                    </a:lnTo>
                    <a:lnTo>
                      <a:pt x="561" y="1"/>
                    </a:lnTo>
                    <a:lnTo>
                      <a:pt x="586" y="2"/>
                    </a:lnTo>
                    <a:lnTo>
                      <a:pt x="612" y="3"/>
                    </a:lnTo>
                    <a:lnTo>
                      <a:pt x="637" y="6"/>
                    </a:lnTo>
                    <a:lnTo>
                      <a:pt x="664" y="10"/>
                    </a:lnTo>
                    <a:lnTo>
                      <a:pt x="689" y="13"/>
                    </a:lnTo>
                    <a:lnTo>
                      <a:pt x="714" y="19"/>
                    </a:lnTo>
                    <a:lnTo>
                      <a:pt x="740" y="25"/>
                    </a:lnTo>
                    <a:lnTo>
                      <a:pt x="765" y="31"/>
                    </a:lnTo>
                    <a:lnTo>
                      <a:pt x="790" y="38"/>
                    </a:lnTo>
                    <a:lnTo>
                      <a:pt x="815" y="46"/>
                    </a:lnTo>
                    <a:lnTo>
                      <a:pt x="840" y="54"/>
                    </a:lnTo>
                    <a:lnTo>
                      <a:pt x="864" y="62"/>
                    </a:lnTo>
                    <a:lnTo>
                      <a:pt x="888" y="71"/>
                    </a:lnTo>
                    <a:lnTo>
                      <a:pt x="899" y="77"/>
                    </a:lnTo>
                    <a:lnTo>
                      <a:pt x="908" y="82"/>
                    </a:lnTo>
                    <a:lnTo>
                      <a:pt x="918" y="87"/>
                    </a:lnTo>
                    <a:lnTo>
                      <a:pt x="929" y="93"/>
                    </a:lnTo>
                    <a:lnTo>
                      <a:pt x="938" y="99"/>
                    </a:lnTo>
                    <a:lnTo>
                      <a:pt x="948" y="103"/>
                    </a:lnTo>
                    <a:lnTo>
                      <a:pt x="957" y="109"/>
                    </a:lnTo>
                    <a:lnTo>
                      <a:pt x="968" y="115"/>
                    </a:lnTo>
                    <a:lnTo>
                      <a:pt x="978" y="122"/>
                    </a:lnTo>
                    <a:lnTo>
                      <a:pt x="987" y="127"/>
                    </a:lnTo>
                    <a:lnTo>
                      <a:pt x="998" y="134"/>
                    </a:lnTo>
                    <a:lnTo>
                      <a:pt x="1008" y="141"/>
                    </a:lnTo>
                    <a:lnTo>
                      <a:pt x="1019" y="148"/>
                    </a:lnTo>
                    <a:lnTo>
                      <a:pt x="1029" y="155"/>
                    </a:lnTo>
                    <a:lnTo>
                      <a:pt x="1038" y="162"/>
                    </a:lnTo>
                    <a:lnTo>
                      <a:pt x="1048" y="169"/>
                    </a:lnTo>
                    <a:lnTo>
                      <a:pt x="1053" y="175"/>
                    </a:lnTo>
                    <a:lnTo>
                      <a:pt x="1059" y="180"/>
                    </a:lnTo>
                    <a:lnTo>
                      <a:pt x="1063" y="185"/>
                    </a:lnTo>
                    <a:lnTo>
                      <a:pt x="1069" y="191"/>
                    </a:lnTo>
                    <a:lnTo>
                      <a:pt x="1036" y="191"/>
                    </a:lnTo>
                    <a:lnTo>
                      <a:pt x="1002" y="191"/>
                    </a:lnTo>
                    <a:lnTo>
                      <a:pt x="969" y="191"/>
                    </a:lnTo>
                    <a:lnTo>
                      <a:pt x="936" y="191"/>
                    </a:lnTo>
                    <a:lnTo>
                      <a:pt x="902" y="191"/>
                    </a:lnTo>
                    <a:lnTo>
                      <a:pt x="869" y="191"/>
                    </a:lnTo>
                    <a:lnTo>
                      <a:pt x="835" y="191"/>
                    </a:lnTo>
                    <a:lnTo>
                      <a:pt x="802" y="191"/>
                    </a:lnTo>
                    <a:lnTo>
                      <a:pt x="769" y="191"/>
                    </a:lnTo>
                    <a:lnTo>
                      <a:pt x="735" y="191"/>
                    </a:lnTo>
                    <a:lnTo>
                      <a:pt x="702" y="191"/>
                    </a:lnTo>
                    <a:lnTo>
                      <a:pt x="668" y="191"/>
                    </a:lnTo>
                    <a:lnTo>
                      <a:pt x="635" y="191"/>
                    </a:lnTo>
                    <a:lnTo>
                      <a:pt x="601" y="191"/>
                    </a:lnTo>
                    <a:lnTo>
                      <a:pt x="568" y="191"/>
                    </a:lnTo>
                    <a:lnTo>
                      <a:pt x="535" y="191"/>
                    </a:lnTo>
                    <a:lnTo>
                      <a:pt x="501" y="191"/>
                    </a:lnTo>
                    <a:lnTo>
                      <a:pt x="468" y="191"/>
                    </a:lnTo>
                    <a:lnTo>
                      <a:pt x="434" y="191"/>
                    </a:lnTo>
                    <a:lnTo>
                      <a:pt x="401" y="191"/>
                    </a:lnTo>
                    <a:lnTo>
                      <a:pt x="368" y="191"/>
                    </a:lnTo>
                    <a:lnTo>
                      <a:pt x="334" y="191"/>
                    </a:lnTo>
                    <a:lnTo>
                      <a:pt x="301" y="191"/>
                    </a:lnTo>
                    <a:lnTo>
                      <a:pt x="267" y="191"/>
                    </a:lnTo>
                    <a:lnTo>
                      <a:pt x="234" y="191"/>
                    </a:lnTo>
                    <a:lnTo>
                      <a:pt x="201" y="191"/>
                    </a:lnTo>
                    <a:lnTo>
                      <a:pt x="167" y="191"/>
                    </a:lnTo>
                    <a:lnTo>
                      <a:pt x="134" y="191"/>
                    </a:lnTo>
                    <a:lnTo>
                      <a:pt x="100" y="191"/>
                    </a:lnTo>
                    <a:lnTo>
                      <a:pt x="67" y="191"/>
                    </a:lnTo>
                    <a:lnTo>
                      <a:pt x="34" y="191"/>
                    </a:lnTo>
                    <a:lnTo>
                      <a:pt x="0" y="191"/>
                    </a:lnTo>
                    <a:lnTo>
                      <a:pt x="4" y="187"/>
                    </a:lnTo>
                    <a:lnTo>
                      <a:pt x="10" y="180"/>
                    </a:lnTo>
                    <a:lnTo>
                      <a:pt x="17" y="173"/>
                    </a:lnTo>
                    <a:lnTo>
                      <a:pt x="19" y="172"/>
                    </a:lnTo>
                    <a:close/>
                  </a:path>
                </a:pathLst>
              </a:custGeom>
              <a:solidFill>
                <a:srgbClr val="99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33"/>
              <p:cNvSpPr>
                <a:spLocks/>
              </p:cNvSpPr>
              <p:nvPr/>
            </p:nvSpPr>
            <p:spPr bwMode="auto">
              <a:xfrm>
                <a:off x="7888288" y="6003924"/>
                <a:ext cx="752475" cy="133350"/>
              </a:xfrm>
              <a:custGeom>
                <a:avLst/>
                <a:gdLst>
                  <a:gd name="T0" fmla="*/ 39 w 948"/>
                  <a:gd name="T1" fmla="*/ 134 h 170"/>
                  <a:gd name="T2" fmla="*/ 88 w 948"/>
                  <a:gd name="T3" fmla="*/ 101 h 170"/>
                  <a:gd name="T4" fmla="*/ 137 w 948"/>
                  <a:gd name="T5" fmla="*/ 74 h 170"/>
                  <a:gd name="T6" fmla="*/ 188 w 948"/>
                  <a:gd name="T7" fmla="*/ 52 h 170"/>
                  <a:gd name="T8" fmla="*/ 240 w 948"/>
                  <a:gd name="T9" fmla="*/ 35 h 170"/>
                  <a:gd name="T10" fmla="*/ 293 w 948"/>
                  <a:gd name="T11" fmla="*/ 22 h 170"/>
                  <a:gd name="T12" fmla="*/ 347 w 948"/>
                  <a:gd name="T13" fmla="*/ 12 h 170"/>
                  <a:gd name="T14" fmla="*/ 401 w 948"/>
                  <a:gd name="T15" fmla="*/ 5 h 170"/>
                  <a:gd name="T16" fmla="*/ 452 w 948"/>
                  <a:gd name="T17" fmla="*/ 1 h 170"/>
                  <a:gd name="T18" fmla="*/ 497 w 948"/>
                  <a:gd name="T19" fmla="*/ 1 h 170"/>
                  <a:gd name="T20" fmla="*/ 543 w 948"/>
                  <a:gd name="T21" fmla="*/ 4 h 170"/>
                  <a:gd name="T22" fmla="*/ 588 w 948"/>
                  <a:gd name="T23" fmla="*/ 10 h 170"/>
                  <a:gd name="T24" fmla="*/ 633 w 948"/>
                  <a:gd name="T25" fmla="*/ 18 h 170"/>
                  <a:gd name="T26" fmla="*/ 677 w 948"/>
                  <a:gd name="T27" fmla="*/ 28 h 170"/>
                  <a:gd name="T28" fmla="*/ 722 w 948"/>
                  <a:gd name="T29" fmla="*/ 41 h 170"/>
                  <a:gd name="T30" fmla="*/ 765 w 948"/>
                  <a:gd name="T31" fmla="*/ 56 h 170"/>
                  <a:gd name="T32" fmla="*/ 796 w 948"/>
                  <a:gd name="T33" fmla="*/ 68 h 170"/>
                  <a:gd name="T34" fmla="*/ 813 w 948"/>
                  <a:gd name="T35" fmla="*/ 79 h 170"/>
                  <a:gd name="T36" fmla="*/ 831 w 948"/>
                  <a:gd name="T37" fmla="*/ 88 h 170"/>
                  <a:gd name="T38" fmla="*/ 849 w 948"/>
                  <a:gd name="T39" fmla="*/ 98 h 170"/>
                  <a:gd name="T40" fmla="*/ 866 w 948"/>
                  <a:gd name="T41" fmla="*/ 109 h 170"/>
                  <a:gd name="T42" fmla="*/ 884 w 948"/>
                  <a:gd name="T43" fmla="*/ 120 h 170"/>
                  <a:gd name="T44" fmla="*/ 901 w 948"/>
                  <a:gd name="T45" fmla="*/ 132 h 170"/>
                  <a:gd name="T46" fmla="*/ 919 w 948"/>
                  <a:gd name="T47" fmla="*/ 144 h 170"/>
                  <a:gd name="T48" fmla="*/ 933 w 948"/>
                  <a:gd name="T49" fmla="*/ 155 h 170"/>
                  <a:gd name="T50" fmla="*/ 944 w 948"/>
                  <a:gd name="T51" fmla="*/ 165 h 170"/>
                  <a:gd name="T52" fmla="*/ 918 w 948"/>
                  <a:gd name="T53" fmla="*/ 170 h 170"/>
                  <a:gd name="T54" fmla="*/ 860 w 948"/>
                  <a:gd name="T55" fmla="*/ 170 h 170"/>
                  <a:gd name="T56" fmla="*/ 800 w 948"/>
                  <a:gd name="T57" fmla="*/ 170 h 170"/>
                  <a:gd name="T58" fmla="*/ 741 w 948"/>
                  <a:gd name="T59" fmla="*/ 170 h 170"/>
                  <a:gd name="T60" fmla="*/ 681 w 948"/>
                  <a:gd name="T61" fmla="*/ 170 h 170"/>
                  <a:gd name="T62" fmla="*/ 622 w 948"/>
                  <a:gd name="T63" fmla="*/ 170 h 170"/>
                  <a:gd name="T64" fmla="*/ 562 w 948"/>
                  <a:gd name="T65" fmla="*/ 170 h 170"/>
                  <a:gd name="T66" fmla="*/ 504 w 948"/>
                  <a:gd name="T67" fmla="*/ 170 h 170"/>
                  <a:gd name="T68" fmla="*/ 444 w 948"/>
                  <a:gd name="T69" fmla="*/ 170 h 170"/>
                  <a:gd name="T70" fmla="*/ 385 w 948"/>
                  <a:gd name="T71" fmla="*/ 170 h 170"/>
                  <a:gd name="T72" fmla="*/ 326 w 948"/>
                  <a:gd name="T73" fmla="*/ 170 h 170"/>
                  <a:gd name="T74" fmla="*/ 266 w 948"/>
                  <a:gd name="T75" fmla="*/ 170 h 170"/>
                  <a:gd name="T76" fmla="*/ 207 w 948"/>
                  <a:gd name="T77" fmla="*/ 170 h 170"/>
                  <a:gd name="T78" fmla="*/ 148 w 948"/>
                  <a:gd name="T79" fmla="*/ 170 h 170"/>
                  <a:gd name="T80" fmla="*/ 89 w 948"/>
                  <a:gd name="T81" fmla="*/ 170 h 170"/>
                  <a:gd name="T82" fmla="*/ 30 w 948"/>
                  <a:gd name="T83" fmla="*/ 170 h 170"/>
                  <a:gd name="T84" fmla="*/ 4 w 948"/>
                  <a:gd name="T85" fmla="*/ 166 h 170"/>
                  <a:gd name="T86" fmla="*/ 15 w 948"/>
                  <a:gd name="T87" fmla="*/ 1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170">
                    <a:moveTo>
                      <a:pt x="16" y="153"/>
                    </a:moveTo>
                    <a:lnTo>
                      <a:pt x="39" y="134"/>
                    </a:lnTo>
                    <a:lnTo>
                      <a:pt x="63" y="117"/>
                    </a:lnTo>
                    <a:lnTo>
                      <a:pt x="88" y="101"/>
                    </a:lnTo>
                    <a:lnTo>
                      <a:pt x="112" y="87"/>
                    </a:lnTo>
                    <a:lnTo>
                      <a:pt x="137" y="74"/>
                    </a:lnTo>
                    <a:lnTo>
                      <a:pt x="163" y="63"/>
                    </a:lnTo>
                    <a:lnTo>
                      <a:pt x="188" y="52"/>
                    </a:lnTo>
                    <a:lnTo>
                      <a:pt x="214" y="43"/>
                    </a:lnTo>
                    <a:lnTo>
                      <a:pt x="240" y="35"/>
                    </a:lnTo>
                    <a:lnTo>
                      <a:pt x="266" y="28"/>
                    </a:lnTo>
                    <a:lnTo>
                      <a:pt x="293" y="22"/>
                    </a:lnTo>
                    <a:lnTo>
                      <a:pt x="320" y="16"/>
                    </a:lnTo>
                    <a:lnTo>
                      <a:pt x="347" y="12"/>
                    </a:lnTo>
                    <a:lnTo>
                      <a:pt x="374" y="8"/>
                    </a:lnTo>
                    <a:lnTo>
                      <a:pt x="401" y="5"/>
                    </a:lnTo>
                    <a:lnTo>
                      <a:pt x="429" y="3"/>
                    </a:lnTo>
                    <a:lnTo>
                      <a:pt x="452" y="1"/>
                    </a:lnTo>
                    <a:lnTo>
                      <a:pt x="474" y="0"/>
                    </a:lnTo>
                    <a:lnTo>
                      <a:pt x="497" y="1"/>
                    </a:lnTo>
                    <a:lnTo>
                      <a:pt x="520" y="3"/>
                    </a:lnTo>
                    <a:lnTo>
                      <a:pt x="543" y="4"/>
                    </a:lnTo>
                    <a:lnTo>
                      <a:pt x="565" y="6"/>
                    </a:lnTo>
                    <a:lnTo>
                      <a:pt x="588" y="10"/>
                    </a:lnTo>
                    <a:lnTo>
                      <a:pt x="611" y="13"/>
                    </a:lnTo>
                    <a:lnTo>
                      <a:pt x="633" y="18"/>
                    </a:lnTo>
                    <a:lnTo>
                      <a:pt x="656" y="22"/>
                    </a:lnTo>
                    <a:lnTo>
                      <a:pt x="677" y="28"/>
                    </a:lnTo>
                    <a:lnTo>
                      <a:pt x="699" y="35"/>
                    </a:lnTo>
                    <a:lnTo>
                      <a:pt x="722" y="41"/>
                    </a:lnTo>
                    <a:lnTo>
                      <a:pt x="744" y="48"/>
                    </a:lnTo>
                    <a:lnTo>
                      <a:pt x="765" y="56"/>
                    </a:lnTo>
                    <a:lnTo>
                      <a:pt x="787" y="64"/>
                    </a:lnTo>
                    <a:lnTo>
                      <a:pt x="796" y="68"/>
                    </a:lnTo>
                    <a:lnTo>
                      <a:pt x="804" y="73"/>
                    </a:lnTo>
                    <a:lnTo>
                      <a:pt x="813" y="79"/>
                    </a:lnTo>
                    <a:lnTo>
                      <a:pt x="823" y="83"/>
                    </a:lnTo>
                    <a:lnTo>
                      <a:pt x="831" y="88"/>
                    </a:lnTo>
                    <a:lnTo>
                      <a:pt x="840" y="94"/>
                    </a:lnTo>
                    <a:lnTo>
                      <a:pt x="849" y="98"/>
                    </a:lnTo>
                    <a:lnTo>
                      <a:pt x="858" y="103"/>
                    </a:lnTo>
                    <a:lnTo>
                      <a:pt x="866" y="109"/>
                    </a:lnTo>
                    <a:lnTo>
                      <a:pt x="876" y="114"/>
                    </a:lnTo>
                    <a:lnTo>
                      <a:pt x="884" y="120"/>
                    </a:lnTo>
                    <a:lnTo>
                      <a:pt x="893" y="126"/>
                    </a:lnTo>
                    <a:lnTo>
                      <a:pt x="901" y="132"/>
                    </a:lnTo>
                    <a:lnTo>
                      <a:pt x="910" y="139"/>
                    </a:lnTo>
                    <a:lnTo>
                      <a:pt x="919" y="144"/>
                    </a:lnTo>
                    <a:lnTo>
                      <a:pt x="929" y="150"/>
                    </a:lnTo>
                    <a:lnTo>
                      <a:pt x="933" y="155"/>
                    </a:lnTo>
                    <a:lnTo>
                      <a:pt x="938" y="160"/>
                    </a:lnTo>
                    <a:lnTo>
                      <a:pt x="944" y="165"/>
                    </a:lnTo>
                    <a:lnTo>
                      <a:pt x="948" y="170"/>
                    </a:lnTo>
                    <a:lnTo>
                      <a:pt x="918" y="170"/>
                    </a:lnTo>
                    <a:lnTo>
                      <a:pt x="888" y="170"/>
                    </a:lnTo>
                    <a:lnTo>
                      <a:pt x="860" y="170"/>
                    </a:lnTo>
                    <a:lnTo>
                      <a:pt x="830" y="170"/>
                    </a:lnTo>
                    <a:lnTo>
                      <a:pt x="800" y="170"/>
                    </a:lnTo>
                    <a:lnTo>
                      <a:pt x="770" y="170"/>
                    </a:lnTo>
                    <a:lnTo>
                      <a:pt x="741" y="170"/>
                    </a:lnTo>
                    <a:lnTo>
                      <a:pt x="711" y="170"/>
                    </a:lnTo>
                    <a:lnTo>
                      <a:pt x="681" y="170"/>
                    </a:lnTo>
                    <a:lnTo>
                      <a:pt x="651" y="170"/>
                    </a:lnTo>
                    <a:lnTo>
                      <a:pt x="622" y="170"/>
                    </a:lnTo>
                    <a:lnTo>
                      <a:pt x="592" y="170"/>
                    </a:lnTo>
                    <a:lnTo>
                      <a:pt x="562" y="170"/>
                    </a:lnTo>
                    <a:lnTo>
                      <a:pt x="533" y="170"/>
                    </a:lnTo>
                    <a:lnTo>
                      <a:pt x="504" y="170"/>
                    </a:lnTo>
                    <a:lnTo>
                      <a:pt x="474" y="170"/>
                    </a:lnTo>
                    <a:lnTo>
                      <a:pt x="444" y="170"/>
                    </a:lnTo>
                    <a:lnTo>
                      <a:pt x="415" y="170"/>
                    </a:lnTo>
                    <a:lnTo>
                      <a:pt x="385" y="170"/>
                    </a:lnTo>
                    <a:lnTo>
                      <a:pt x="355" y="170"/>
                    </a:lnTo>
                    <a:lnTo>
                      <a:pt x="326" y="170"/>
                    </a:lnTo>
                    <a:lnTo>
                      <a:pt x="296" y="170"/>
                    </a:lnTo>
                    <a:lnTo>
                      <a:pt x="266" y="170"/>
                    </a:lnTo>
                    <a:lnTo>
                      <a:pt x="237" y="170"/>
                    </a:lnTo>
                    <a:lnTo>
                      <a:pt x="207" y="170"/>
                    </a:lnTo>
                    <a:lnTo>
                      <a:pt x="177" y="170"/>
                    </a:lnTo>
                    <a:lnTo>
                      <a:pt x="148" y="170"/>
                    </a:lnTo>
                    <a:lnTo>
                      <a:pt x="119" y="170"/>
                    </a:lnTo>
                    <a:lnTo>
                      <a:pt x="89" y="170"/>
                    </a:lnTo>
                    <a:lnTo>
                      <a:pt x="59" y="170"/>
                    </a:lnTo>
                    <a:lnTo>
                      <a:pt x="30" y="170"/>
                    </a:lnTo>
                    <a:lnTo>
                      <a:pt x="0" y="170"/>
                    </a:lnTo>
                    <a:lnTo>
                      <a:pt x="4" y="166"/>
                    </a:lnTo>
                    <a:lnTo>
                      <a:pt x="9" y="160"/>
                    </a:lnTo>
                    <a:lnTo>
                      <a:pt x="15" y="155"/>
                    </a:lnTo>
                    <a:lnTo>
                      <a:pt x="16" y="153"/>
                    </a:lnTo>
                    <a:close/>
                  </a:path>
                </a:pathLst>
              </a:custGeom>
              <a:solidFill>
                <a:srgbClr val="9E9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34"/>
              <p:cNvSpPr>
                <a:spLocks/>
              </p:cNvSpPr>
              <p:nvPr/>
            </p:nvSpPr>
            <p:spPr bwMode="auto">
              <a:xfrm>
                <a:off x="7942263" y="6008687"/>
                <a:ext cx="654050" cy="117475"/>
              </a:xfrm>
              <a:custGeom>
                <a:avLst/>
                <a:gdLst>
                  <a:gd name="T0" fmla="*/ 34 w 824"/>
                  <a:gd name="T1" fmla="*/ 116 h 149"/>
                  <a:gd name="T2" fmla="*/ 75 w 824"/>
                  <a:gd name="T3" fmla="*/ 88 h 149"/>
                  <a:gd name="T4" fmla="*/ 118 w 824"/>
                  <a:gd name="T5" fmla="*/ 65 h 149"/>
                  <a:gd name="T6" fmla="*/ 163 w 824"/>
                  <a:gd name="T7" fmla="*/ 45 h 149"/>
                  <a:gd name="T8" fmla="*/ 209 w 824"/>
                  <a:gd name="T9" fmla="*/ 30 h 149"/>
                  <a:gd name="T10" fmla="*/ 255 w 824"/>
                  <a:gd name="T11" fmla="*/ 20 h 149"/>
                  <a:gd name="T12" fmla="*/ 302 w 824"/>
                  <a:gd name="T13" fmla="*/ 10 h 149"/>
                  <a:gd name="T14" fmla="*/ 349 w 824"/>
                  <a:gd name="T15" fmla="*/ 5 h 149"/>
                  <a:gd name="T16" fmla="*/ 393 w 824"/>
                  <a:gd name="T17" fmla="*/ 1 h 149"/>
                  <a:gd name="T18" fmla="*/ 432 w 824"/>
                  <a:gd name="T19" fmla="*/ 0 h 149"/>
                  <a:gd name="T20" fmla="*/ 471 w 824"/>
                  <a:gd name="T21" fmla="*/ 2 h 149"/>
                  <a:gd name="T22" fmla="*/ 511 w 824"/>
                  <a:gd name="T23" fmla="*/ 8 h 149"/>
                  <a:gd name="T24" fmla="*/ 550 w 824"/>
                  <a:gd name="T25" fmla="*/ 15 h 149"/>
                  <a:gd name="T26" fmla="*/ 589 w 824"/>
                  <a:gd name="T27" fmla="*/ 24 h 149"/>
                  <a:gd name="T28" fmla="*/ 627 w 824"/>
                  <a:gd name="T29" fmla="*/ 36 h 149"/>
                  <a:gd name="T30" fmla="*/ 666 w 824"/>
                  <a:gd name="T31" fmla="*/ 48 h 149"/>
                  <a:gd name="T32" fmla="*/ 691 w 824"/>
                  <a:gd name="T33" fmla="*/ 60 h 149"/>
                  <a:gd name="T34" fmla="*/ 706 w 824"/>
                  <a:gd name="T35" fmla="*/ 68 h 149"/>
                  <a:gd name="T36" fmla="*/ 723 w 824"/>
                  <a:gd name="T37" fmla="*/ 77 h 149"/>
                  <a:gd name="T38" fmla="*/ 738 w 824"/>
                  <a:gd name="T39" fmla="*/ 85 h 149"/>
                  <a:gd name="T40" fmla="*/ 754 w 824"/>
                  <a:gd name="T41" fmla="*/ 95 h 149"/>
                  <a:gd name="T42" fmla="*/ 769 w 824"/>
                  <a:gd name="T43" fmla="*/ 105 h 149"/>
                  <a:gd name="T44" fmla="*/ 785 w 824"/>
                  <a:gd name="T45" fmla="*/ 115 h 149"/>
                  <a:gd name="T46" fmla="*/ 800 w 824"/>
                  <a:gd name="T47" fmla="*/ 126 h 149"/>
                  <a:gd name="T48" fmla="*/ 811 w 824"/>
                  <a:gd name="T49" fmla="*/ 136 h 149"/>
                  <a:gd name="T50" fmla="*/ 819 w 824"/>
                  <a:gd name="T51" fmla="*/ 144 h 149"/>
                  <a:gd name="T52" fmla="*/ 799 w 824"/>
                  <a:gd name="T53" fmla="*/ 149 h 149"/>
                  <a:gd name="T54" fmla="*/ 747 w 824"/>
                  <a:gd name="T55" fmla="*/ 149 h 149"/>
                  <a:gd name="T56" fmla="*/ 695 w 824"/>
                  <a:gd name="T57" fmla="*/ 149 h 149"/>
                  <a:gd name="T58" fmla="*/ 644 w 824"/>
                  <a:gd name="T59" fmla="*/ 149 h 149"/>
                  <a:gd name="T60" fmla="*/ 592 w 824"/>
                  <a:gd name="T61" fmla="*/ 149 h 149"/>
                  <a:gd name="T62" fmla="*/ 541 w 824"/>
                  <a:gd name="T63" fmla="*/ 149 h 149"/>
                  <a:gd name="T64" fmla="*/ 490 w 824"/>
                  <a:gd name="T65" fmla="*/ 149 h 149"/>
                  <a:gd name="T66" fmla="*/ 438 w 824"/>
                  <a:gd name="T67" fmla="*/ 149 h 149"/>
                  <a:gd name="T68" fmla="*/ 386 w 824"/>
                  <a:gd name="T69" fmla="*/ 149 h 149"/>
                  <a:gd name="T70" fmla="*/ 334 w 824"/>
                  <a:gd name="T71" fmla="*/ 149 h 149"/>
                  <a:gd name="T72" fmla="*/ 284 w 824"/>
                  <a:gd name="T73" fmla="*/ 149 h 149"/>
                  <a:gd name="T74" fmla="*/ 232 w 824"/>
                  <a:gd name="T75" fmla="*/ 149 h 149"/>
                  <a:gd name="T76" fmla="*/ 180 w 824"/>
                  <a:gd name="T77" fmla="*/ 149 h 149"/>
                  <a:gd name="T78" fmla="*/ 129 w 824"/>
                  <a:gd name="T79" fmla="*/ 149 h 149"/>
                  <a:gd name="T80" fmla="*/ 77 w 824"/>
                  <a:gd name="T81" fmla="*/ 149 h 149"/>
                  <a:gd name="T82" fmla="*/ 26 w 824"/>
                  <a:gd name="T83" fmla="*/ 149 h 149"/>
                  <a:gd name="T84" fmla="*/ 2 w 824"/>
                  <a:gd name="T85" fmla="*/ 146 h 149"/>
                  <a:gd name="T86" fmla="*/ 13 w 824"/>
                  <a:gd name="T87" fmla="*/ 1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149">
                    <a:moveTo>
                      <a:pt x="13" y="134"/>
                    </a:moveTo>
                    <a:lnTo>
                      <a:pt x="34" y="116"/>
                    </a:lnTo>
                    <a:lnTo>
                      <a:pt x="54" y="101"/>
                    </a:lnTo>
                    <a:lnTo>
                      <a:pt x="75" y="88"/>
                    </a:lnTo>
                    <a:lnTo>
                      <a:pt x="97" y="75"/>
                    </a:lnTo>
                    <a:lnTo>
                      <a:pt x="118" y="65"/>
                    </a:lnTo>
                    <a:lnTo>
                      <a:pt x="141" y="54"/>
                    </a:lnTo>
                    <a:lnTo>
                      <a:pt x="163" y="45"/>
                    </a:lnTo>
                    <a:lnTo>
                      <a:pt x="186" y="37"/>
                    </a:lnTo>
                    <a:lnTo>
                      <a:pt x="209" y="30"/>
                    </a:lnTo>
                    <a:lnTo>
                      <a:pt x="232" y="24"/>
                    </a:lnTo>
                    <a:lnTo>
                      <a:pt x="255" y="20"/>
                    </a:lnTo>
                    <a:lnTo>
                      <a:pt x="278" y="15"/>
                    </a:lnTo>
                    <a:lnTo>
                      <a:pt x="302" y="10"/>
                    </a:lnTo>
                    <a:lnTo>
                      <a:pt x="325" y="7"/>
                    </a:lnTo>
                    <a:lnTo>
                      <a:pt x="349" y="5"/>
                    </a:lnTo>
                    <a:lnTo>
                      <a:pt x="373" y="2"/>
                    </a:lnTo>
                    <a:lnTo>
                      <a:pt x="393" y="1"/>
                    </a:lnTo>
                    <a:lnTo>
                      <a:pt x="413" y="0"/>
                    </a:lnTo>
                    <a:lnTo>
                      <a:pt x="432" y="0"/>
                    </a:lnTo>
                    <a:lnTo>
                      <a:pt x="452" y="1"/>
                    </a:lnTo>
                    <a:lnTo>
                      <a:pt x="471" y="2"/>
                    </a:lnTo>
                    <a:lnTo>
                      <a:pt x="491" y="5"/>
                    </a:lnTo>
                    <a:lnTo>
                      <a:pt x="511" y="8"/>
                    </a:lnTo>
                    <a:lnTo>
                      <a:pt x="530" y="12"/>
                    </a:lnTo>
                    <a:lnTo>
                      <a:pt x="550" y="15"/>
                    </a:lnTo>
                    <a:lnTo>
                      <a:pt x="569" y="20"/>
                    </a:lnTo>
                    <a:lnTo>
                      <a:pt x="589" y="24"/>
                    </a:lnTo>
                    <a:lnTo>
                      <a:pt x="608" y="30"/>
                    </a:lnTo>
                    <a:lnTo>
                      <a:pt x="627" y="36"/>
                    </a:lnTo>
                    <a:lnTo>
                      <a:pt x="646" y="42"/>
                    </a:lnTo>
                    <a:lnTo>
                      <a:pt x="666" y="48"/>
                    </a:lnTo>
                    <a:lnTo>
                      <a:pt x="685" y="55"/>
                    </a:lnTo>
                    <a:lnTo>
                      <a:pt x="691" y="60"/>
                    </a:lnTo>
                    <a:lnTo>
                      <a:pt x="699" y="63"/>
                    </a:lnTo>
                    <a:lnTo>
                      <a:pt x="706" y="68"/>
                    </a:lnTo>
                    <a:lnTo>
                      <a:pt x="714" y="73"/>
                    </a:lnTo>
                    <a:lnTo>
                      <a:pt x="723" y="77"/>
                    </a:lnTo>
                    <a:lnTo>
                      <a:pt x="731" y="81"/>
                    </a:lnTo>
                    <a:lnTo>
                      <a:pt x="738" y="85"/>
                    </a:lnTo>
                    <a:lnTo>
                      <a:pt x="746" y="90"/>
                    </a:lnTo>
                    <a:lnTo>
                      <a:pt x="754" y="95"/>
                    </a:lnTo>
                    <a:lnTo>
                      <a:pt x="761" y="100"/>
                    </a:lnTo>
                    <a:lnTo>
                      <a:pt x="769" y="105"/>
                    </a:lnTo>
                    <a:lnTo>
                      <a:pt x="777" y="111"/>
                    </a:lnTo>
                    <a:lnTo>
                      <a:pt x="785" y="115"/>
                    </a:lnTo>
                    <a:lnTo>
                      <a:pt x="792" y="121"/>
                    </a:lnTo>
                    <a:lnTo>
                      <a:pt x="800" y="126"/>
                    </a:lnTo>
                    <a:lnTo>
                      <a:pt x="807" y="131"/>
                    </a:lnTo>
                    <a:lnTo>
                      <a:pt x="811" y="136"/>
                    </a:lnTo>
                    <a:lnTo>
                      <a:pt x="816" y="139"/>
                    </a:lnTo>
                    <a:lnTo>
                      <a:pt x="819" y="144"/>
                    </a:lnTo>
                    <a:lnTo>
                      <a:pt x="824" y="149"/>
                    </a:lnTo>
                    <a:lnTo>
                      <a:pt x="799" y="149"/>
                    </a:lnTo>
                    <a:lnTo>
                      <a:pt x="772" y="149"/>
                    </a:lnTo>
                    <a:lnTo>
                      <a:pt x="747" y="149"/>
                    </a:lnTo>
                    <a:lnTo>
                      <a:pt x="721" y="149"/>
                    </a:lnTo>
                    <a:lnTo>
                      <a:pt x="695" y="149"/>
                    </a:lnTo>
                    <a:lnTo>
                      <a:pt x="670" y="149"/>
                    </a:lnTo>
                    <a:lnTo>
                      <a:pt x="644" y="149"/>
                    </a:lnTo>
                    <a:lnTo>
                      <a:pt x="618" y="149"/>
                    </a:lnTo>
                    <a:lnTo>
                      <a:pt x="592" y="149"/>
                    </a:lnTo>
                    <a:lnTo>
                      <a:pt x="567" y="149"/>
                    </a:lnTo>
                    <a:lnTo>
                      <a:pt x="541" y="149"/>
                    </a:lnTo>
                    <a:lnTo>
                      <a:pt x="515" y="149"/>
                    </a:lnTo>
                    <a:lnTo>
                      <a:pt x="490" y="149"/>
                    </a:lnTo>
                    <a:lnTo>
                      <a:pt x="463" y="149"/>
                    </a:lnTo>
                    <a:lnTo>
                      <a:pt x="438" y="149"/>
                    </a:lnTo>
                    <a:lnTo>
                      <a:pt x="413" y="149"/>
                    </a:lnTo>
                    <a:lnTo>
                      <a:pt x="386" y="149"/>
                    </a:lnTo>
                    <a:lnTo>
                      <a:pt x="361" y="149"/>
                    </a:lnTo>
                    <a:lnTo>
                      <a:pt x="334" y="149"/>
                    </a:lnTo>
                    <a:lnTo>
                      <a:pt x="309" y="149"/>
                    </a:lnTo>
                    <a:lnTo>
                      <a:pt x="284" y="149"/>
                    </a:lnTo>
                    <a:lnTo>
                      <a:pt x="257" y="149"/>
                    </a:lnTo>
                    <a:lnTo>
                      <a:pt x="232" y="149"/>
                    </a:lnTo>
                    <a:lnTo>
                      <a:pt x="206" y="149"/>
                    </a:lnTo>
                    <a:lnTo>
                      <a:pt x="180" y="149"/>
                    </a:lnTo>
                    <a:lnTo>
                      <a:pt x="155" y="149"/>
                    </a:lnTo>
                    <a:lnTo>
                      <a:pt x="129" y="149"/>
                    </a:lnTo>
                    <a:lnTo>
                      <a:pt x="103" y="149"/>
                    </a:lnTo>
                    <a:lnTo>
                      <a:pt x="77" y="149"/>
                    </a:lnTo>
                    <a:lnTo>
                      <a:pt x="52" y="149"/>
                    </a:lnTo>
                    <a:lnTo>
                      <a:pt x="26" y="149"/>
                    </a:lnTo>
                    <a:lnTo>
                      <a:pt x="0" y="149"/>
                    </a:lnTo>
                    <a:lnTo>
                      <a:pt x="2" y="146"/>
                    </a:lnTo>
                    <a:lnTo>
                      <a:pt x="8" y="141"/>
                    </a:lnTo>
                    <a:lnTo>
                      <a:pt x="13" y="135"/>
                    </a:lnTo>
                    <a:lnTo>
                      <a:pt x="13" y="134"/>
                    </a:lnTo>
                    <a:close/>
                  </a:path>
                </a:pathLst>
              </a:custGeom>
              <a:solidFill>
                <a:srgbClr val="A5A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5"/>
              <p:cNvSpPr>
                <a:spLocks/>
              </p:cNvSpPr>
              <p:nvPr/>
            </p:nvSpPr>
            <p:spPr bwMode="auto">
              <a:xfrm>
                <a:off x="7996238" y="6013449"/>
                <a:ext cx="557213" cy="100013"/>
              </a:xfrm>
              <a:custGeom>
                <a:avLst/>
                <a:gdLst>
                  <a:gd name="T0" fmla="*/ 29 w 702"/>
                  <a:gd name="T1" fmla="*/ 99 h 126"/>
                  <a:gd name="T2" fmla="*/ 65 w 702"/>
                  <a:gd name="T3" fmla="*/ 74 h 126"/>
                  <a:gd name="T4" fmla="*/ 102 w 702"/>
                  <a:gd name="T5" fmla="*/ 54 h 126"/>
                  <a:gd name="T6" fmla="*/ 140 w 702"/>
                  <a:gd name="T7" fmla="*/ 38 h 126"/>
                  <a:gd name="T8" fmla="*/ 178 w 702"/>
                  <a:gd name="T9" fmla="*/ 25 h 126"/>
                  <a:gd name="T10" fmla="*/ 218 w 702"/>
                  <a:gd name="T11" fmla="*/ 15 h 126"/>
                  <a:gd name="T12" fmla="*/ 257 w 702"/>
                  <a:gd name="T13" fmla="*/ 8 h 126"/>
                  <a:gd name="T14" fmla="*/ 297 w 702"/>
                  <a:gd name="T15" fmla="*/ 3 h 126"/>
                  <a:gd name="T16" fmla="*/ 334 w 702"/>
                  <a:gd name="T17" fmla="*/ 0 h 126"/>
                  <a:gd name="T18" fmla="*/ 369 w 702"/>
                  <a:gd name="T19" fmla="*/ 0 h 126"/>
                  <a:gd name="T20" fmla="*/ 402 w 702"/>
                  <a:gd name="T21" fmla="*/ 2 h 126"/>
                  <a:gd name="T22" fmla="*/ 436 w 702"/>
                  <a:gd name="T23" fmla="*/ 6 h 126"/>
                  <a:gd name="T24" fmla="*/ 469 w 702"/>
                  <a:gd name="T25" fmla="*/ 13 h 126"/>
                  <a:gd name="T26" fmla="*/ 502 w 702"/>
                  <a:gd name="T27" fmla="*/ 20 h 126"/>
                  <a:gd name="T28" fmla="*/ 535 w 702"/>
                  <a:gd name="T29" fmla="*/ 29 h 126"/>
                  <a:gd name="T30" fmla="*/ 567 w 702"/>
                  <a:gd name="T31" fmla="*/ 40 h 126"/>
                  <a:gd name="T32" fmla="*/ 590 w 702"/>
                  <a:gd name="T33" fmla="*/ 50 h 126"/>
                  <a:gd name="T34" fmla="*/ 603 w 702"/>
                  <a:gd name="T35" fmla="*/ 58 h 126"/>
                  <a:gd name="T36" fmla="*/ 615 w 702"/>
                  <a:gd name="T37" fmla="*/ 64 h 126"/>
                  <a:gd name="T38" fmla="*/ 628 w 702"/>
                  <a:gd name="T39" fmla="*/ 73 h 126"/>
                  <a:gd name="T40" fmla="*/ 642 w 702"/>
                  <a:gd name="T41" fmla="*/ 81 h 126"/>
                  <a:gd name="T42" fmla="*/ 655 w 702"/>
                  <a:gd name="T43" fmla="*/ 89 h 126"/>
                  <a:gd name="T44" fmla="*/ 667 w 702"/>
                  <a:gd name="T45" fmla="*/ 98 h 126"/>
                  <a:gd name="T46" fmla="*/ 681 w 702"/>
                  <a:gd name="T47" fmla="*/ 106 h 126"/>
                  <a:gd name="T48" fmla="*/ 691 w 702"/>
                  <a:gd name="T49" fmla="*/ 114 h 126"/>
                  <a:gd name="T50" fmla="*/ 698 w 702"/>
                  <a:gd name="T51" fmla="*/ 122 h 126"/>
                  <a:gd name="T52" fmla="*/ 658 w 702"/>
                  <a:gd name="T53" fmla="*/ 126 h 126"/>
                  <a:gd name="T54" fmla="*/ 570 w 702"/>
                  <a:gd name="T55" fmla="*/ 126 h 126"/>
                  <a:gd name="T56" fmla="*/ 483 w 702"/>
                  <a:gd name="T57" fmla="*/ 126 h 126"/>
                  <a:gd name="T58" fmla="*/ 395 w 702"/>
                  <a:gd name="T59" fmla="*/ 126 h 126"/>
                  <a:gd name="T60" fmla="*/ 307 w 702"/>
                  <a:gd name="T61" fmla="*/ 126 h 126"/>
                  <a:gd name="T62" fmla="*/ 219 w 702"/>
                  <a:gd name="T63" fmla="*/ 126 h 126"/>
                  <a:gd name="T64" fmla="*/ 131 w 702"/>
                  <a:gd name="T65" fmla="*/ 126 h 126"/>
                  <a:gd name="T66" fmla="*/ 44 w 702"/>
                  <a:gd name="T67" fmla="*/ 126 h 126"/>
                  <a:gd name="T68" fmla="*/ 2 w 702"/>
                  <a:gd name="T69" fmla="*/ 123 h 126"/>
                  <a:gd name="T70" fmla="*/ 11 w 702"/>
                  <a:gd name="T71"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2" h="126">
                    <a:moveTo>
                      <a:pt x="12" y="113"/>
                    </a:moveTo>
                    <a:lnTo>
                      <a:pt x="29" y="99"/>
                    </a:lnTo>
                    <a:lnTo>
                      <a:pt x="46" y="86"/>
                    </a:lnTo>
                    <a:lnTo>
                      <a:pt x="65" y="74"/>
                    </a:lnTo>
                    <a:lnTo>
                      <a:pt x="83" y="63"/>
                    </a:lnTo>
                    <a:lnTo>
                      <a:pt x="102" y="54"/>
                    </a:lnTo>
                    <a:lnTo>
                      <a:pt x="120" y="46"/>
                    </a:lnTo>
                    <a:lnTo>
                      <a:pt x="140" y="38"/>
                    </a:lnTo>
                    <a:lnTo>
                      <a:pt x="158" y="31"/>
                    </a:lnTo>
                    <a:lnTo>
                      <a:pt x="178" y="25"/>
                    </a:lnTo>
                    <a:lnTo>
                      <a:pt x="197" y="20"/>
                    </a:lnTo>
                    <a:lnTo>
                      <a:pt x="218" y="15"/>
                    </a:lnTo>
                    <a:lnTo>
                      <a:pt x="237" y="12"/>
                    </a:lnTo>
                    <a:lnTo>
                      <a:pt x="257" y="8"/>
                    </a:lnTo>
                    <a:lnTo>
                      <a:pt x="278" y="6"/>
                    </a:lnTo>
                    <a:lnTo>
                      <a:pt x="297" y="3"/>
                    </a:lnTo>
                    <a:lnTo>
                      <a:pt x="318" y="1"/>
                    </a:lnTo>
                    <a:lnTo>
                      <a:pt x="334" y="0"/>
                    </a:lnTo>
                    <a:lnTo>
                      <a:pt x="352" y="0"/>
                    </a:lnTo>
                    <a:lnTo>
                      <a:pt x="369" y="0"/>
                    </a:lnTo>
                    <a:lnTo>
                      <a:pt x="385" y="1"/>
                    </a:lnTo>
                    <a:lnTo>
                      <a:pt x="402" y="2"/>
                    </a:lnTo>
                    <a:lnTo>
                      <a:pt x="418" y="3"/>
                    </a:lnTo>
                    <a:lnTo>
                      <a:pt x="436" y="6"/>
                    </a:lnTo>
                    <a:lnTo>
                      <a:pt x="453" y="9"/>
                    </a:lnTo>
                    <a:lnTo>
                      <a:pt x="469" y="13"/>
                    </a:lnTo>
                    <a:lnTo>
                      <a:pt x="485" y="16"/>
                    </a:lnTo>
                    <a:lnTo>
                      <a:pt x="502" y="20"/>
                    </a:lnTo>
                    <a:lnTo>
                      <a:pt x="519" y="24"/>
                    </a:lnTo>
                    <a:lnTo>
                      <a:pt x="535" y="29"/>
                    </a:lnTo>
                    <a:lnTo>
                      <a:pt x="551" y="35"/>
                    </a:lnTo>
                    <a:lnTo>
                      <a:pt x="567" y="40"/>
                    </a:lnTo>
                    <a:lnTo>
                      <a:pt x="583" y="46"/>
                    </a:lnTo>
                    <a:lnTo>
                      <a:pt x="590" y="50"/>
                    </a:lnTo>
                    <a:lnTo>
                      <a:pt x="596" y="54"/>
                    </a:lnTo>
                    <a:lnTo>
                      <a:pt x="603" y="58"/>
                    </a:lnTo>
                    <a:lnTo>
                      <a:pt x="610" y="61"/>
                    </a:lnTo>
                    <a:lnTo>
                      <a:pt x="615" y="64"/>
                    </a:lnTo>
                    <a:lnTo>
                      <a:pt x="622" y="68"/>
                    </a:lnTo>
                    <a:lnTo>
                      <a:pt x="628" y="73"/>
                    </a:lnTo>
                    <a:lnTo>
                      <a:pt x="635" y="76"/>
                    </a:lnTo>
                    <a:lnTo>
                      <a:pt x="642" y="81"/>
                    </a:lnTo>
                    <a:lnTo>
                      <a:pt x="648" y="84"/>
                    </a:lnTo>
                    <a:lnTo>
                      <a:pt x="655" y="89"/>
                    </a:lnTo>
                    <a:lnTo>
                      <a:pt x="661" y="93"/>
                    </a:lnTo>
                    <a:lnTo>
                      <a:pt x="667" y="98"/>
                    </a:lnTo>
                    <a:lnTo>
                      <a:pt x="674" y="101"/>
                    </a:lnTo>
                    <a:lnTo>
                      <a:pt x="681" y="106"/>
                    </a:lnTo>
                    <a:lnTo>
                      <a:pt x="688" y="111"/>
                    </a:lnTo>
                    <a:lnTo>
                      <a:pt x="691" y="114"/>
                    </a:lnTo>
                    <a:lnTo>
                      <a:pt x="695" y="117"/>
                    </a:lnTo>
                    <a:lnTo>
                      <a:pt x="698" y="122"/>
                    </a:lnTo>
                    <a:lnTo>
                      <a:pt x="702" y="126"/>
                    </a:lnTo>
                    <a:lnTo>
                      <a:pt x="658" y="126"/>
                    </a:lnTo>
                    <a:lnTo>
                      <a:pt x="614" y="126"/>
                    </a:lnTo>
                    <a:lnTo>
                      <a:pt x="570" y="126"/>
                    </a:lnTo>
                    <a:lnTo>
                      <a:pt x="527" y="126"/>
                    </a:lnTo>
                    <a:lnTo>
                      <a:pt x="483" y="126"/>
                    </a:lnTo>
                    <a:lnTo>
                      <a:pt x="439" y="126"/>
                    </a:lnTo>
                    <a:lnTo>
                      <a:pt x="395" y="126"/>
                    </a:lnTo>
                    <a:lnTo>
                      <a:pt x="352" y="126"/>
                    </a:lnTo>
                    <a:lnTo>
                      <a:pt x="307" y="126"/>
                    </a:lnTo>
                    <a:lnTo>
                      <a:pt x="263" y="126"/>
                    </a:lnTo>
                    <a:lnTo>
                      <a:pt x="219" y="126"/>
                    </a:lnTo>
                    <a:lnTo>
                      <a:pt x="175" y="126"/>
                    </a:lnTo>
                    <a:lnTo>
                      <a:pt x="131" y="126"/>
                    </a:lnTo>
                    <a:lnTo>
                      <a:pt x="88" y="126"/>
                    </a:lnTo>
                    <a:lnTo>
                      <a:pt x="44" y="126"/>
                    </a:lnTo>
                    <a:lnTo>
                      <a:pt x="0" y="126"/>
                    </a:lnTo>
                    <a:lnTo>
                      <a:pt x="2" y="123"/>
                    </a:lnTo>
                    <a:lnTo>
                      <a:pt x="7" y="119"/>
                    </a:lnTo>
                    <a:lnTo>
                      <a:pt x="11" y="114"/>
                    </a:lnTo>
                    <a:lnTo>
                      <a:pt x="12" y="113"/>
                    </a:lnTo>
                    <a:close/>
                  </a:path>
                </a:pathLst>
              </a:custGeom>
              <a:solidFill>
                <a:srgbClr val="ADA5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6"/>
              <p:cNvSpPr>
                <a:spLocks/>
              </p:cNvSpPr>
              <p:nvPr/>
            </p:nvSpPr>
            <p:spPr bwMode="auto">
              <a:xfrm>
                <a:off x="8048625" y="6018212"/>
                <a:ext cx="461963" cy="82550"/>
              </a:xfrm>
              <a:custGeom>
                <a:avLst/>
                <a:gdLst>
                  <a:gd name="T0" fmla="*/ 25 w 581"/>
                  <a:gd name="T1" fmla="*/ 82 h 103"/>
                  <a:gd name="T2" fmla="*/ 54 w 581"/>
                  <a:gd name="T3" fmla="*/ 61 h 103"/>
                  <a:gd name="T4" fmla="*/ 85 w 581"/>
                  <a:gd name="T5" fmla="*/ 45 h 103"/>
                  <a:gd name="T6" fmla="*/ 116 w 581"/>
                  <a:gd name="T7" fmla="*/ 31 h 103"/>
                  <a:gd name="T8" fmla="*/ 149 w 581"/>
                  <a:gd name="T9" fmla="*/ 20 h 103"/>
                  <a:gd name="T10" fmla="*/ 181 w 581"/>
                  <a:gd name="T11" fmla="*/ 12 h 103"/>
                  <a:gd name="T12" fmla="*/ 214 w 581"/>
                  <a:gd name="T13" fmla="*/ 7 h 103"/>
                  <a:gd name="T14" fmla="*/ 248 w 581"/>
                  <a:gd name="T15" fmla="*/ 2 h 103"/>
                  <a:gd name="T16" fmla="*/ 278 w 581"/>
                  <a:gd name="T17" fmla="*/ 0 h 103"/>
                  <a:gd name="T18" fmla="*/ 305 w 581"/>
                  <a:gd name="T19" fmla="*/ 0 h 103"/>
                  <a:gd name="T20" fmla="*/ 333 w 581"/>
                  <a:gd name="T21" fmla="*/ 2 h 103"/>
                  <a:gd name="T22" fmla="*/ 361 w 581"/>
                  <a:gd name="T23" fmla="*/ 6 h 103"/>
                  <a:gd name="T24" fmla="*/ 388 w 581"/>
                  <a:gd name="T25" fmla="*/ 10 h 103"/>
                  <a:gd name="T26" fmla="*/ 415 w 581"/>
                  <a:gd name="T27" fmla="*/ 17 h 103"/>
                  <a:gd name="T28" fmla="*/ 442 w 581"/>
                  <a:gd name="T29" fmla="*/ 25 h 103"/>
                  <a:gd name="T30" fmla="*/ 469 w 581"/>
                  <a:gd name="T31" fmla="*/ 34 h 103"/>
                  <a:gd name="T32" fmla="*/ 487 w 581"/>
                  <a:gd name="T33" fmla="*/ 42 h 103"/>
                  <a:gd name="T34" fmla="*/ 499 w 581"/>
                  <a:gd name="T35" fmla="*/ 48 h 103"/>
                  <a:gd name="T36" fmla="*/ 509 w 581"/>
                  <a:gd name="T37" fmla="*/ 53 h 103"/>
                  <a:gd name="T38" fmla="*/ 520 w 581"/>
                  <a:gd name="T39" fmla="*/ 58 h 103"/>
                  <a:gd name="T40" fmla="*/ 531 w 581"/>
                  <a:gd name="T41" fmla="*/ 65 h 103"/>
                  <a:gd name="T42" fmla="*/ 541 w 581"/>
                  <a:gd name="T43" fmla="*/ 73 h 103"/>
                  <a:gd name="T44" fmla="*/ 552 w 581"/>
                  <a:gd name="T45" fmla="*/ 82 h 103"/>
                  <a:gd name="T46" fmla="*/ 562 w 581"/>
                  <a:gd name="T47" fmla="*/ 88 h 103"/>
                  <a:gd name="T48" fmla="*/ 571 w 581"/>
                  <a:gd name="T49" fmla="*/ 94 h 103"/>
                  <a:gd name="T50" fmla="*/ 577 w 581"/>
                  <a:gd name="T51" fmla="*/ 100 h 103"/>
                  <a:gd name="T52" fmla="*/ 545 w 581"/>
                  <a:gd name="T53" fmla="*/ 103 h 103"/>
                  <a:gd name="T54" fmla="*/ 472 w 581"/>
                  <a:gd name="T55" fmla="*/ 103 h 103"/>
                  <a:gd name="T56" fmla="*/ 400 w 581"/>
                  <a:gd name="T57" fmla="*/ 103 h 103"/>
                  <a:gd name="T58" fmla="*/ 327 w 581"/>
                  <a:gd name="T59" fmla="*/ 103 h 103"/>
                  <a:gd name="T60" fmla="*/ 255 w 581"/>
                  <a:gd name="T61" fmla="*/ 103 h 103"/>
                  <a:gd name="T62" fmla="*/ 182 w 581"/>
                  <a:gd name="T63" fmla="*/ 103 h 103"/>
                  <a:gd name="T64" fmla="*/ 109 w 581"/>
                  <a:gd name="T65" fmla="*/ 103 h 103"/>
                  <a:gd name="T66" fmla="*/ 37 w 581"/>
                  <a:gd name="T67" fmla="*/ 103 h 103"/>
                  <a:gd name="T68" fmla="*/ 2 w 581"/>
                  <a:gd name="T69" fmla="*/ 101 h 103"/>
                  <a:gd name="T70" fmla="*/ 9 w 581"/>
                  <a:gd name="T71"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1" h="103">
                    <a:moveTo>
                      <a:pt x="10" y="93"/>
                    </a:moveTo>
                    <a:lnTo>
                      <a:pt x="25" y="82"/>
                    </a:lnTo>
                    <a:lnTo>
                      <a:pt x="39" y="71"/>
                    </a:lnTo>
                    <a:lnTo>
                      <a:pt x="54" y="61"/>
                    </a:lnTo>
                    <a:lnTo>
                      <a:pt x="69" y="53"/>
                    </a:lnTo>
                    <a:lnTo>
                      <a:pt x="85" y="45"/>
                    </a:lnTo>
                    <a:lnTo>
                      <a:pt x="100" y="38"/>
                    </a:lnTo>
                    <a:lnTo>
                      <a:pt x="116" y="31"/>
                    </a:lnTo>
                    <a:lnTo>
                      <a:pt x="132" y="26"/>
                    </a:lnTo>
                    <a:lnTo>
                      <a:pt x="149" y="20"/>
                    </a:lnTo>
                    <a:lnTo>
                      <a:pt x="165" y="17"/>
                    </a:lnTo>
                    <a:lnTo>
                      <a:pt x="181" y="12"/>
                    </a:lnTo>
                    <a:lnTo>
                      <a:pt x="197" y="10"/>
                    </a:lnTo>
                    <a:lnTo>
                      <a:pt x="214" y="7"/>
                    </a:lnTo>
                    <a:lnTo>
                      <a:pt x="230" y="4"/>
                    </a:lnTo>
                    <a:lnTo>
                      <a:pt x="248" y="2"/>
                    </a:lnTo>
                    <a:lnTo>
                      <a:pt x="264" y="1"/>
                    </a:lnTo>
                    <a:lnTo>
                      <a:pt x="278" y="0"/>
                    </a:lnTo>
                    <a:lnTo>
                      <a:pt x="291" y="0"/>
                    </a:lnTo>
                    <a:lnTo>
                      <a:pt x="305" y="0"/>
                    </a:lnTo>
                    <a:lnTo>
                      <a:pt x="319" y="1"/>
                    </a:lnTo>
                    <a:lnTo>
                      <a:pt x="333" y="2"/>
                    </a:lnTo>
                    <a:lnTo>
                      <a:pt x="347" y="3"/>
                    </a:lnTo>
                    <a:lnTo>
                      <a:pt x="361" y="6"/>
                    </a:lnTo>
                    <a:lnTo>
                      <a:pt x="374" y="8"/>
                    </a:lnTo>
                    <a:lnTo>
                      <a:pt x="388" y="10"/>
                    </a:lnTo>
                    <a:lnTo>
                      <a:pt x="401" y="14"/>
                    </a:lnTo>
                    <a:lnTo>
                      <a:pt x="415" y="17"/>
                    </a:lnTo>
                    <a:lnTo>
                      <a:pt x="429" y="20"/>
                    </a:lnTo>
                    <a:lnTo>
                      <a:pt x="442" y="25"/>
                    </a:lnTo>
                    <a:lnTo>
                      <a:pt x="455" y="29"/>
                    </a:lnTo>
                    <a:lnTo>
                      <a:pt x="469" y="34"/>
                    </a:lnTo>
                    <a:lnTo>
                      <a:pt x="482" y="39"/>
                    </a:lnTo>
                    <a:lnTo>
                      <a:pt x="487" y="42"/>
                    </a:lnTo>
                    <a:lnTo>
                      <a:pt x="493" y="45"/>
                    </a:lnTo>
                    <a:lnTo>
                      <a:pt x="499" y="48"/>
                    </a:lnTo>
                    <a:lnTo>
                      <a:pt x="503" y="50"/>
                    </a:lnTo>
                    <a:lnTo>
                      <a:pt x="509" y="53"/>
                    </a:lnTo>
                    <a:lnTo>
                      <a:pt x="515" y="56"/>
                    </a:lnTo>
                    <a:lnTo>
                      <a:pt x="520" y="58"/>
                    </a:lnTo>
                    <a:lnTo>
                      <a:pt x="525" y="62"/>
                    </a:lnTo>
                    <a:lnTo>
                      <a:pt x="531" y="65"/>
                    </a:lnTo>
                    <a:lnTo>
                      <a:pt x="537" y="70"/>
                    </a:lnTo>
                    <a:lnTo>
                      <a:pt x="541" y="73"/>
                    </a:lnTo>
                    <a:lnTo>
                      <a:pt x="547" y="77"/>
                    </a:lnTo>
                    <a:lnTo>
                      <a:pt x="552" y="82"/>
                    </a:lnTo>
                    <a:lnTo>
                      <a:pt x="558" y="85"/>
                    </a:lnTo>
                    <a:lnTo>
                      <a:pt x="562" y="88"/>
                    </a:lnTo>
                    <a:lnTo>
                      <a:pt x="568" y="92"/>
                    </a:lnTo>
                    <a:lnTo>
                      <a:pt x="571" y="94"/>
                    </a:lnTo>
                    <a:lnTo>
                      <a:pt x="575" y="98"/>
                    </a:lnTo>
                    <a:lnTo>
                      <a:pt x="577" y="100"/>
                    </a:lnTo>
                    <a:lnTo>
                      <a:pt x="581" y="103"/>
                    </a:lnTo>
                    <a:lnTo>
                      <a:pt x="545" y="103"/>
                    </a:lnTo>
                    <a:lnTo>
                      <a:pt x="508" y="103"/>
                    </a:lnTo>
                    <a:lnTo>
                      <a:pt x="472" y="103"/>
                    </a:lnTo>
                    <a:lnTo>
                      <a:pt x="435" y="103"/>
                    </a:lnTo>
                    <a:lnTo>
                      <a:pt x="400" y="103"/>
                    </a:lnTo>
                    <a:lnTo>
                      <a:pt x="363" y="103"/>
                    </a:lnTo>
                    <a:lnTo>
                      <a:pt x="327" y="103"/>
                    </a:lnTo>
                    <a:lnTo>
                      <a:pt x="290" y="103"/>
                    </a:lnTo>
                    <a:lnTo>
                      <a:pt x="255" y="103"/>
                    </a:lnTo>
                    <a:lnTo>
                      <a:pt x="218" y="103"/>
                    </a:lnTo>
                    <a:lnTo>
                      <a:pt x="182" y="103"/>
                    </a:lnTo>
                    <a:lnTo>
                      <a:pt x="145" y="103"/>
                    </a:lnTo>
                    <a:lnTo>
                      <a:pt x="109" y="103"/>
                    </a:lnTo>
                    <a:lnTo>
                      <a:pt x="73" y="103"/>
                    </a:lnTo>
                    <a:lnTo>
                      <a:pt x="37" y="103"/>
                    </a:lnTo>
                    <a:lnTo>
                      <a:pt x="0" y="103"/>
                    </a:lnTo>
                    <a:lnTo>
                      <a:pt x="2" y="101"/>
                    </a:lnTo>
                    <a:lnTo>
                      <a:pt x="6" y="98"/>
                    </a:lnTo>
                    <a:lnTo>
                      <a:pt x="9" y="94"/>
                    </a:lnTo>
                    <a:lnTo>
                      <a:pt x="10" y="93"/>
                    </a:lnTo>
                    <a:close/>
                  </a:path>
                </a:pathLst>
              </a:custGeom>
              <a:solidFill>
                <a:srgbClr val="B5A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7"/>
              <p:cNvSpPr>
                <a:spLocks/>
              </p:cNvSpPr>
              <p:nvPr/>
            </p:nvSpPr>
            <p:spPr bwMode="auto">
              <a:xfrm>
                <a:off x="8104188" y="6022974"/>
                <a:ext cx="363538" cy="65088"/>
              </a:xfrm>
              <a:custGeom>
                <a:avLst/>
                <a:gdLst>
                  <a:gd name="T0" fmla="*/ 20 w 457"/>
                  <a:gd name="T1" fmla="*/ 65 h 82"/>
                  <a:gd name="T2" fmla="*/ 43 w 457"/>
                  <a:gd name="T3" fmla="*/ 49 h 82"/>
                  <a:gd name="T4" fmla="*/ 66 w 457"/>
                  <a:gd name="T5" fmla="*/ 35 h 82"/>
                  <a:gd name="T6" fmla="*/ 91 w 457"/>
                  <a:gd name="T7" fmla="*/ 25 h 82"/>
                  <a:gd name="T8" fmla="*/ 116 w 457"/>
                  <a:gd name="T9" fmla="*/ 17 h 82"/>
                  <a:gd name="T10" fmla="*/ 142 w 457"/>
                  <a:gd name="T11" fmla="*/ 10 h 82"/>
                  <a:gd name="T12" fmla="*/ 167 w 457"/>
                  <a:gd name="T13" fmla="*/ 5 h 82"/>
                  <a:gd name="T14" fmla="*/ 194 w 457"/>
                  <a:gd name="T15" fmla="*/ 2 h 82"/>
                  <a:gd name="T16" fmla="*/ 228 w 457"/>
                  <a:gd name="T17" fmla="*/ 0 h 82"/>
                  <a:gd name="T18" fmla="*/ 272 w 457"/>
                  <a:gd name="T19" fmla="*/ 2 h 82"/>
                  <a:gd name="T20" fmla="*/ 316 w 457"/>
                  <a:gd name="T21" fmla="*/ 10 h 82"/>
                  <a:gd name="T22" fmla="*/ 358 w 457"/>
                  <a:gd name="T23" fmla="*/ 23 h 82"/>
                  <a:gd name="T24" fmla="*/ 384 w 457"/>
                  <a:gd name="T25" fmla="*/ 33 h 82"/>
                  <a:gd name="T26" fmla="*/ 392 w 457"/>
                  <a:gd name="T27" fmla="*/ 38 h 82"/>
                  <a:gd name="T28" fmla="*/ 401 w 457"/>
                  <a:gd name="T29" fmla="*/ 42 h 82"/>
                  <a:gd name="T30" fmla="*/ 409 w 457"/>
                  <a:gd name="T31" fmla="*/ 47 h 82"/>
                  <a:gd name="T32" fmla="*/ 418 w 457"/>
                  <a:gd name="T33" fmla="*/ 52 h 82"/>
                  <a:gd name="T34" fmla="*/ 426 w 457"/>
                  <a:gd name="T35" fmla="*/ 58 h 82"/>
                  <a:gd name="T36" fmla="*/ 436 w 457"/>
                  <a:gd name="T37" fmla="*/ 64 h 82"/>
                  <a:gd name="T38" fmla="*/ 444 w 457"/>
                  <a:gd name="T39" fmla="*/ 70 h 82"/>
                  <a:gd name="T40" fmla="*/ 451 w 457"/>
                  <a:gd name="T41" fmla="*/ 76 h 82"/>
                  <a:gd name="T42" fmla="*/ 455 w 457"/>
                  <a:gd name="T43" fmla="*/ 80 h 82"/>
                  <a:gd name="T44" fmla="*/ 429 w 457"/>
                  <a:gd name="T45" fmla="*/ 82 h 82"/>
                  <a:gd name="T46" fmla="*/ 371 w 457"/>
                  <a:gd name="T47" fmla="*/ 82 h 82"/>
                  <a:gd name="T48" fmla="*/ 315 w 457"/>
                  <a:gd name="T49" fmla="*/ 82 h 82"/>
                  <a:gd name="T50" fmla="*/ 257 w 457"/>
                  <a:gd name="T51" fmla="*/ 82 h 82"/>
                  <a:gd name="T52" fmla="*/ 199 w 457"/>
                  <a:gd name="T53" fmla="*/ 82 h 82"/>
                  <a:gd name="T54" fmla="*/ 143 w 457"/>
                  <a:gd name="T55" fmla="*/ 82 h 82"/>
                  <a:gd name="T56" fmla="*/ 85 w 457"/>
                  <a:gd name="T57" fmla="*/ 82 h 82"/>
                  <a:gd name="T58" fmla="*/ 29 w 457"/>
                  <a:gd name="T59" fmla="*/ 82 h 82"/>
                  <a:gd name="T60" fmla="*/ 1 w 457"/>
                  <a:gd name="T61" fmla="*/ 81 h 82"/>
                  <a:gd name="T62" fmla="*/ 8 w 457"/>
                  <a:gd name="T6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82">
                    <a:moveTo>
                      <a:pt x="8" y="74"/>
                    </a:moveTo>
                    <a:lnTo>
                      <a:pt x="20" y="65"/>
                    </a:lnTo>
                    <a:lnTo>
                      <a:pt x="31" y="57"/>
                    </a:lnTo>
                    <a:lnTo>
                      <a:pt x="43" y="49"/>
                    </a:lnTo>
                    <a:lnTo>
                      <a:pt x="54" y="42"/>
                    </a:lnTo>
                    <a:lnTo>
                      <a:pt x="66" y="35"/>
                    </a:lnTo>
                    <a:lnTo>
                      <a:pt x="78" y="31"/>
                    </a:lnTo>
                    <a:lnTo>
                      <a:pt x="91" y="25"/>
                    </a:lnTo>
                    <a:lnTo>
                      <a:pt x="104" y="20"/>
                    </a:lnTo>
                    <a:lnTo>
                      <a:pt x="116" y="17"/>
                    </a:lnTo>
                    <a:lnTo>
                      <a:pt x="129" y="13"/>
                    </a:lnTo>
                    <a:lnTo>
                      <a:pt x="142" y="10"/>
                    </a:lnTo>
                    <a:lnTo>
                      <a:pt x="154" y="8"/>
                    </a:lnTo>
                    <a:lnTo>
                      <a:pt x="167" y="5"/>
                    </a:lnTo>
                    <a:lnTo>
                      <a:pt x="180" y="4"/>
                    </a:lnTo>
                    <a:lnTo>
                      <a:pt x="194" y="2"/>
                    </a:lnTo>
                    <a:lnTo>
                      <a:pt x="206" y="1"/>
                    </a:lnTo>
                    <a:lnTo>
                      <a:pt x="228" y="0"/>
                    </a:lnTo>
                    <a:lnTo>
                      <a:pt x="250" y="1"/>
                    </a:lnTo>
                    <a:lnTo>
                      <a:pt x="272" y="2"/>
                    </a:lnTo>
                    <a:lnTo>
                      <a:pt x="295" y="5"/>
                    </a:lnTo>
                    <a:lnTo>
                      <a:pt x="316" y="10"/>
                    </a:lnTo>
                    <a:lnTo>
                      <a:pt x="338" y="16"/>
                    </a:lnTo>
                    <a:lnTo>
                      <a:pt x="358" y="23"/>
                    </a:lnTo>
                    <a:lnTo>
                      <a:pt x="379" y="31"/>
                    </a:lnTo>
                    <a:lnTo>
                      <a:pt x="384" y="33"/>
                    </a:lnTo>
                    <a:lnTo>
                      <a:pt x="388" y="35"/>
                    </a:lnTo>
                    <a:lnTo>
                      <a:pt x="392" y="38"/>
                    </a:lnTo>
                    <a:lnTo>
                      <a:pt x="396" y="40"/>
                    </a:lnTo>
                    <a:lnTo>
                      <a:pt x="401" y="42"/>
                    </a:lnTo>
                    <a:lnTo>
                      <a:pt x="406" y="44"/>
                    </a:lnTo>
                    <a:lnTo>
                      <a:pt x="409" y="47"/>
                    </a:lnTo>
                    <a:lnTo>
                      <a:pt x="414" y="49"/>
                    </a:lnTo>
                    <a:lnTo>
                      <a:pt x="418" y="52"/>
                    </a:lnTo>
                    <a:lnTo>
                      <a:pt x="423" y="55"/>
                    </a:lnTo>
                    <a:lnTo>
                      <a:pt x="426" y="58"/>
                    </a:lnTo>
                    <a:lnTo>
                      <a:pt x="431" y="61"/>
                    </a:lnTo>
                    <a:lnTo>
                      <a:pt x="436" y="64"/>
                    </a:lnTo>
                    <a:lnTo>
                      <a:pt x="440" y="67"/>
                    </a:lnTo>
                    <a:lnTo>
                      <a:pt x="444" y="70"/>
                    </a:lnTo>
                    <a:lnTo>
                      <a:pt x="448" y="73"/>
                    </a:lnTo>
                    <a:lnTo>
                      <a:pt x="451" y="76"/>
                    </a:lnTo>
                    <a:lnTo>
                      <a:pt x="453" y="78"/>
                    </a:lnTo>
                    <a:lnTo>
                      <a:pt x="455" y="80"/>
                    </a:lnTo>
                    <a:lnTo>
                      <a:pt x="457" y="82"/>
                    </a:lnTo>
                    <a:lnTo>
                      <a:pt x="429" y="82"/>
                    </a:lnTo>
                    <a:lnTo>
                      <a:pt x="400" y="82"/>
                    </a:lnTo>
                    <a:lnTo>
                      <a:pt x="371" y="82"/>
                    </a:lnTo>
                    <a:lnTo>
                      <a:pt x="342" y="82"/>
                    </a:lnTo>
                    <a:lnTo>
                      <a:pt x="315" y="82"/>
                    </a:lnTo>
                    <a:lnTo>
                      <a:pt x="286" y="82"/>
                    </a:lnTo>
                    <a:lnTo>
                      <a:pt x="257" y="82"/>
                    </a:lnTo>
                    <a:lnTo>
                      <a:pt x="228" y="82"/>
                    </a:lnTo>
                    <a:lnTo>
                      <a:pt x="199" y="82"/>
                    </a:lnTo>
                    <a:lnTo>
                      <a:pt x="172" y="82"/>
                    </a:lnTo>
                    <a:lnTo>
                      <a:pt x="143" y="82"/>
                    </a:lnTo>
                    <a:lnTo>
                      <a:pt x="114" y="82"/>
                    </a:lnTo>
                    <a:lnTo>
                      <a:pt x="85" y="82"/>
                    </a:lnTo>
                    <a:lnTo>
                      <a:pt x="58" y="82"/>
                    </a:lnTo>
                    <a:lnTo>
                      <a:pt x="29" y="82"/>
                    </a:lnTo>
                    <a:lnTo>
                      <a:pt x="0" y="82"/>
                    </a:lnTo>
                    <a:lnTo>
                      <a:pt x="1" y="81"/>
                    </a:lnTo>
                    <a:lnTo>
                      <a:pt x="5" y="78"/>
                    </a:lnTo>
                    <a:lnTo>
                      <a:pt x="8" y="76"/>
                    </a:lnTo>
                    <a:lnTo>
                      <a:pt x="8" y="74"/>
                    </a:lnTo>
                    <a:close/>
                  </a:path>
                </a:pathLst>
              </a:custGeom>
              <a:solidFill>
                <a:srgbClr val="BA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8"/>
              <p:cNvSpPr>
                <a:spLocks/>
              </p:cNvSpPr>
              <p:nvPr/>
            </p:nvSpPr>
            <p:spPr bwMode="auto">
              <a:xfrm>
                <a:off x="8158163" y="6027737"/>
                <a:ext cx="266700" cy="47625"/>
              </a:xfrm>
              <a:custGeom>
                <a:avLst/>
                <a:gdLst>
                  <a:gd name="T0" fmla="*/ 6 w 335"/>
                  <a:gd name="T1" fmla="*/ 56 h 61"/>
                  <a:gd name="T2" fmla="*/ 23 w 335"/>
                  <a:gd name="T3" fmla="*/ 43 h 61"/>
                  <a:gd name="T4" fmla="*/ 40 w 335"/>
                  <a:gd name="T5" fmla="*/ 31 h 61"/>
                  <a:gd name="T6" fmla="*/ 58 w 335"/>
                  <a:gd name="T7" fmla="*/ 23 h 61"/>
                  <a:gd name="T8" fmla="*/ 76 w 335"/>
                  <a:gd name="T9" fmla="*/ 16 h 61"/>
                  <a:gd name="T10" fmla="*/ 95 w 335"/>
                  <a:gd name="T11" fmla="*/ 11 h 61"/>
                  <a:gd name="T12" fmla="*/ 113 w 335"/>
                  <a:gd name="T13" fmla="*/ 6 h 61"/>
                  <a:gd name="T14" fmla="*/ 133 w 335"/>
                  <a:gd name="T15" fmla="*/ 4 h 61"/>
                  <a:gd name="T16" fmla="*/ 151 w 335"/>
                  <a:gd name="T17" fmla="*/ 1 h 61"/>
                  <a:gd name="T18" fmla="*/ 167 w 335"/>
                  <a:gd name="T19" fmla="*/ 0 h 61"/>
                  <a:gd name="T20" fmla="*/ 183 w 335"/>
                  <a:gd name="T21" fmla="*/ 1 h 61"/>
                  <a:gd name="T22" fmla="*/ 199 w 335"/>
                  <a:gd name="T23" fmla="*/ 3 h 61"/>
                  <a:gd name="T24" fmla="*/ 216 w 335"/>
                  <a:gd name="T25" fmla="*/ 5 h 61"/>
                  <a:gd name="T26" fmla="*/ 232 w 335"/>
                  <a:gd name="T27" fmla="*/ 8 h 61"/>
                  <a:gd name="T28" fmla="*/ 248 w 335"/>
                  <a:gd name="T29" fmla="*/ 13 h 61"/>
                  <a:gd name="T30" fmla="*/ 263 w 335"/>
                  <a:gd name="T31" fmla="*/ 18 h 61"/>
                  <a:gd name="T32" fmla="*/ 279 w 335"/>
                  <a:gd name="T33" fmla="*/ 23 h 61"/>
                  <a:gd name="T34" fmla="*/ 285 w 335"/>
                  <a:gd name="T35" fmla="*/ 27 h 61"/>
                  <a:gd name="T36" fmla="*/ 292 w 335"/>
                  <a:gd name="T37" fmla="*/ 30 h 61"/>
                  <a:gd name="T38" fmla="*/ 297 w 335"/>
                  <a:gd name="T39" fmla="*/ 34 h 61"/>
                  <a:gd name="T40" fmla="*/ 303 w 335"/>
                  <a:gd name="T41" fmla="*/ 37 h 61"/>
                  <a:gd name="T42" fmla="*/ 309 w 335"/>
                  <a:gd name="T43" fmla="*/ 42 h 61"/>
                  <a:gd name="T44" fmla="*/ 316 w 335"/>
                  <a:gd name="T45" fmla="*/ 45 h 61"/>
                  <a:gd name="T46" fmla="*/ 322 w 335"/>
                  <a:gd name="T47" fmla="*/ 50 h 61"/>
                  <a:gd name="T48" fmla="*/ 328 w 335"/>
                  <a:gd name="T49" fmla="*/ 54 h 61"/>
                  <a:gd name="T50" fmla="*/ 331 w 335"/>
                  <a:gd name="T51" fmla="*/ 56 h 61"/>
                  <a:gd name="T52" fmla="*/ 332 w 335"/>
                  <a:gd name="T53" fmla="*/ 58 h 61"/>
                  <a:gd name="T54" fmla="*/ 334 w 335"/>
                  <a:gd name="T55" fmla="*/ 59 h 61"/>
                  <a:gd name="T56" fmla="*/ 335 w 335"/>
                  <a:gd name="T57" fmla="*/ 61 h 61"/>
                  <a:gd name="T58" fmla="*/ 315 w 335"/>
                  <a:gd name="T59" fmla="*/ 61 h 61"/>
                  <a:gd name="T60" fmla="*/ 293 w 335"/>
                  <a:gd name="T61" fmla="*/ 61 h 61"/>
                  <a:gd name="T62" fmla="*/ 272 w 335"/>
                  <a:gd name="T63" fmla="*/ 61 h 61"/>
                  <a:gd name="T64" fmla="*/ 251 w 335"/>
                  <a:gd name="T65" fmla="*/ 61 h 61"/>
                  <a:gd name="T66" fmla="*/ 230 w 335"/>
                  <a:gd name="T67" fmla="*/ 61 h 61"/>
                  <a:gd name="T68" fmla="*/ 209 w 335"/>
                  <a:gd name="T69" fmla="*/ 61 h 61"/>
                  <a:gd name="T70" fmla="*/ 188 w 335"/>
                  <a:gd name="T71" fmla="*/ 61 h 61"/>
                  <a:gd name="T72" fmla="*/ 167 w 335"/>
                  <a:gd name="T73" fmla="*/ 61 h 61"/>
                  <a:gd name="T74" fmla="*/ 146 w 335"/>
                  <a:gd name="T75" fmla="*/ 61 h 61"/>
                  <a:gd name="T76" fmla="*/ 126 w 335"/>
                  <a:gd name="T77" fmla="*/ 61 h 61"/>
                  <a:gd name="T78" fmla="*/ 105 w 335"/>
                  <a:gd name="T79" fmla="*/ 61 h 61"/>
                  <a:gd name="T80" fmla="*/ 84 w 335"/>
                  <a:gd name="T81" fmla="*/ 61 h 61"/>
                  <a:gd name="T82" fmla="*/ 62 w 335"/>
                  <a:gd name="T83" fmla="*/ 61 h 61"/>
                  <a:gd name="T84" fmla="*/ 42 w 335"/>
                  <a:gd name="T85" fmla="*/ 61 h 61"/>
                  <a:gd name="T86" fmla="*/ 21 w 335"/>
                  <a:gd name="T87" fmla="*/ 61 h 61"/>
                  <a:gd name="T88" fmla="*/ 0 w 335"/>
                  <a:gd name="T89" fmla="*/ 61 h 61"/>
                  <a:gd name="T90" fmla="*/ 1 w 335"/>
                  <a:gd name="T91" fmla="*/ 60 h 61"/>
                  <a:gd name="T92" fmla="*/ 4 w 335"/>
                  <a:gd name="T93" fmla="*/ 58 h 61"/>
                  <a:gd name="T94" fmla="*/ 6 w 335"/>
                  <a:gd name="T95" fmla="*/ 56 h 61"/>
                  <a:gd name="T96" fmla="*/ 6 w 335"/>
                  <a:gd name="T97"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5" h="61">
                    <a:moveTo>
                      <a:pt x="6" y="56"/>
                    </a:moveTo>
                    <a:lnTo>
                      <a:pt x="23" y="43"/>
                    </a:lnTo>
                    <a:lnTo>
                      <a:pt x="40" y="31"/>
                    </a:lnTo>
                    <a:lnTo>
                      <a:pt x="58" y="23"/>
                    </a:lnTo>
                    <a:lnTo>
                      <a:pt x="76" y="16"/>
                    </a:lnTo>
                    <a:lnTo>
                      <a:pt x="95" y="11"/>
                    </a:lnTo>
                    <a:lnTo>
                      <a:pt x="113" y="6"/>
                    </a:lnTo>
                    <a:lnTo>
                      <a:pt x="133" y="4"/>
                    </a:lnTo>
                    <a:lnTo>
                      <a:pt x="151" y="1"/>
                    </a:lnTo>
                    <a:lnTo>
                      <a:pt x="167" y="0"/>
                    </a:lnTo>
                    <a:lnTo>
                      <a:pt x="183" y="1"/>
                    </a:lnTo>
                    <a:lnTo>
                      <a:pt x="199" y="3"/>
                    </a:lnTo>
                    <a:lnTo>
                      <a:pt x="216" y="5"/>
                    </a:lnTo>
                    <a:lnTo>
                      <a:pt x="232" y="8"/>
                    </a:lnTo>
                    <a:lnTo>
                      <a:pt x="248" y="13"/>
                    </a:lnTo>
                    <a:lnTo>
                      <a:pt x="263" y="18"/>
                    </a:lnTo>
                    <a:lnTo>
                      <a:pt x="279" y="23"/>
                    </a:lnTo>
                    <a:lnTo>
                      <a:pt x="285" y="27"/>
                    </a:lnTo>
                    <a:lnTo>
                      <a:pt x="292" y="30"/>
                    </a:lnTo>
                    <a:lnTo>
                      <a:pt x="297" y="34"/>
                    </a:lnTo>
                    <a:lnTo>
                      <a:pt x="303" y="37"/>
                    </a:lnTo>
                    <a:lnTo>
                      <a:pt x="309" y="42"/>
                    </a:lnTo>
                    <a:lnTo>
                      <a:pt x="316" y="45"/>
                    </a:lnTo>
                    <a:lnTo>
                      <a:pt x="322" y="50"/>
                    </a:lnTo>
                    <a:lnTo>
                      <a:pt x="328" y="54"/>
                    </a:lnTo>
                    <a:lnTo>
                      <a:pt x="331" y="56"/>
                    </a:lnTo>
                    <a:lnTo>
                      <a:pt x="332" y="58"/>
                    </a:lnTo>
                    <a:lnTo>
                      <a:pt x="334" y="59"/>
                    </a:lnTo>
                    <a:lnTo>
                      <a:pt x="335" y="61"/>
                    </a:lnTo>
                    <a:lnTo>
                      <a:pt x="315" y="61"/>
                    </a:lnTo>
                    <a:lnTo>
                      <a:pt x="293" y="61"/>
                    </a:lnTo>
                    <a:lnTo>
                      <a:pt x="272" y="61"/>
                    </a:lnTo>
                    <a:lnTo>
                      <a:pt x="251" y="61"/>
                    </a:lnTo>
                    <a:lnTo>
                      <a:pt x="230" y="61"/>
                    </a:lnTo>
                    <a:lnTo>
                      <a:pt x="209" y="61"/>
                    </a:lnTo>
                    <a:lnTo>
                      <a:pt x="188" y="61"/>
                    </a:lnTo>
                    <a:lnTo>
                      <a:pt x="167" y="61"/>
                    </a:lnTo>
                    <a:lnTo>
                      <a:pt x="146" y="61"/>
                    </a:lnTo>
                    <a:lnTo>
                      <a:pt x="126" y="61"/>
                    </a:lnTo>
                    <a:lnTo>
                      <a:pt x="105" y="61"/>
                    </a:lnTo>
                    <a:lnTo>
                      <a:pt x="84" y="61"/>
                    </a:lnTo>
                    <a:lnTo>
                      <a:pt x="62" y="61"/>
                    </a:lnTo>
                    <a:lnTo>
                      <a:pt x="42" y="61"/>
                    </a:lnTo>
                    <a:lnTo>
                      <a:pt x="21" y="61"/>
                    </a:lnTo>
                    <a:lnTo>
                      <a:pt x="0" y="61"/>
                    </a:lnTo>
                    <a:lnTo>
                      <a:pt x="1" y="60"/>
                    </a:lnTo>
                    <a:lnTo>
                      <a:pt x="4" y="58"/>
                    </a:lnTo>
                    <a:lnTo>
                      <a:pt x="6" y="56"/>
                    </a:lnTo>
                    <a:lnTo>
                      <a:pt x="6" y="56"/>
                    </a:lnTo>
                    <a:close/>
                  </a:path>
                </a:pathLst>
              </a:custGeom>
              <a:solidFill>
                <a:srgbClr val="C1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9"/>
              <p:cNvSpPr>
                <a:spLocks/>
              </p:cNvSpPr>
              <p:nvPr/>
            </p:nvSpPr>
            <p:spPr bwMode="auto">
              <a:xfrm>
                <a:off x="8213725" y="6032499"/>
                <a:ext cx="168275" cy="30163"/>
              </a:xfrm>
              <a:custGeom>
                <a:avLst/>
                <a:gdLst>
                  <a:gd name="T0" fmla="*/ 4 w 212"/>
                  <a:gd name="T1" fmla="*/ 35 h 38"/>
                  <a:gd name="T2" fmla="*/ 14 w 212"/>
                  <a:gd name="T3" fmla="*/ 27 h 38"/>
                  <a:gd name="T4" fmla="*/ 24 w 212"/>
                  <a:gd name="T5" fmla="*/ 20 h 38"/>
                  <a:gd name="T6" fmla="*/ 36 w 212"/>
                  <a:gd name="T7" fmla="*/ 14 h 38"/>
                  <a:gd name="T8" fmla="*/ 47 w 212"/>
                  <a:gd name="T9" fmla="*/ 9 h 38"/>
                  <a:gd name="T10" fmla="*/ 59 w 212"/>
                  <a:gd name="T11" fmla="*/ 6 h 38"/>
                  <a:gd name="T12" fmla="*/ 72 w 212"/>
                  <a:gd name="T13" fmla="*/ 4 h 38"/>
                  <a:gd name="T14" fmla="*/ 83 w 212"/>
                  <a:gd name="T15" fmla="*/ 1 h 38"/>
                  <a:gd name="T16" fmla="*/ 96 w 212"/>
                  <a:gd name="T17" fmla="*/ 0 h 38"/>
                  <a:gd name="T18" fmla="*/ 106 w 212"/>
                  <a:gd name="T19" fmla="*/ 0 h 38"/>
                  <a:gd name="T20" fmla="*/ 115 w 212"/>
                  <a:gd name="T21" fmla="*/ 0 h 38"/>
                  <a:gd name="T22" fmla="*/ 126 w 212"/>
                  <a:gd name="T23" fmla="*/ 1 h 38"/>
                  <a:gd name="T24" fmla="*/ 136 w 212"/>
                  <a:gd name="T25" fmla="*/ 2 h 38"/>
                  <a:gd name="T26" fmla="*/ 147 w 212"/>
                  <a:gd name="T27" fmla="*/ 5 h 38"/>
                  <a:gd name="T28" fmla="*/ 156 w 212"/>
                  <a:gd name="T29" fmla="*/ 7 h 38"/>
                  <a:gd name="T30" fmla="*/ 166 w 212"/>
                  <a:gd name="T31" fmla="*/ 11 h 38"/>
                  <a:gd name="T32" fmla="*/ 175 w 212"/>
                  <a:gd name="T33" fmla="*/ 14 h 38"/>
                  <a:gd name="T34" fmla="*/ 191 w 212"/>
                  <a:gd name="T35" fmla="*/ 23 h 38"/>
                  <a:gd name="T36" fmla="*/ 208 w 212"/>
                  <a:gd name="T37" fmla="*/ 34 h 38"/>
                  <a:gd name="T38" fmla="*/ 212 w 212"/>
                  <a:gd name="T39" fmla="*/ 38 h 38"/>
                  <a:gd name="T40" fmla="*/ 0 w 212"/>
                  <a:gd name="T41" fmla="*/ 38 h 38"/>
                  <a:gd name="T42" fmla="*/ 0 w 212"/>
                  <a:gd name="T43" fmla="*/ 37 h 38"/>
                  <a:gd name="T44" fmla="*/ 3 w 212"/>
                  <a:gd name="T45" fmla="*/ 36 h 38"/>
                  <a:gd name="T46" fmla="*/ 4 w 212"/>
                  <a:gd name="T47" fmla="*/ 35 h 38"/>
                  <a:gd name="T48" fmla="*/ 4 w 212"/>
                  <a:gd name="T49"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
                    <a:moveTo>
                      <a:pt x="4" y="35"/>
                    </a:moveTo>
                    <a:lnTo>
                      <a:pt x="14" y="27"/>
                    </a:lnTo>
                    <a:lnTo>
                      <a:pt x="24" y="20"/>
                    </a:lnTo>
                    <a:lnTo>
                      <a:pt x="36" y="14"/>
                    </a:lnTo>
                    <a:lnTo>
                      <a:pt x="47" y="9"/>
                    </a:lnTo>
                    <a:lnTo>
                      <a:pt x="59" y="6"/>
                    </a:lnTo>
                    <a:lnTo>
                      <a:pt x="72" y="4"/>
                    </a:lnTo>
                    <a:lnTo>
                      <a:pt x="83" y="1"/>
                    </a:lnTo>
                    <a:lnTo>
                      <a:pt x="96" y="0"/>
                    </a:lnTo>
                    <a:lnTo>
                      <a:pt x="106" y="0"/>
                    </a:lnTo>
                    <a:lnTo>
                      <a:pt x="115" y="0"/>
                    </a:lnTo>
                    <a:lnTo>
                      <a:pt x="126" y="1"/>
                    </a:lnTo>
                    <a:lnTo>
                      <a:pt x="136" y="2"/>
                    </a:lnTo>
                    <a:lnTo>
                      <a:pt x="147" y="5"/>
                    </a:lnTo>
                    <a:lnTo>
                      <a:pt x="156" y="7"/>
                    </a:lnTo>
                    <a:lnTo>
                      <a:pt x="166" y="11"/>
                    </a:lnTo>
                    <a:lnTo>
                      <a:pt x="175" y="14"/>
                    </a:lnTo>
                    <a:lnTo>
                      <a:pt x="191" y="23"/>
                    </a:lnTo>
                    <a:lnTo>
                      <a:pt x="208" y="34"/>
                    </a:lnTo>
                    <a:lnTo>
                      <a:pt x="212" y="38"/>
                    </a:lnTo>
                    <a:lnTo>
                      <a:pt x="0" y="38"/>
                    </a:lnTo>
                    <a:lnTo>
                      <a:pt x="0" y="37"/>
                    </a:lnTo>
                    <a:lnTo>
                      <a:pt x="3" y="36"/>
                    </a:lnTo>
                    <a:lnTo>
                      <a:pt x="4" y="35"/>
                    </a:lnTo>
                    <a:lnTo>
                      <a:pt x="4" y="35"/>
                    </a:lnTo>
                    <a:close/>
                  </a:path>
                </a:pathLst>
              </a:custGeom>
              <a:solidFill>
                <a:srgbClr val="C9B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40"/>
              <p:cNvSpPr>
                <a:spLocks/>
              </p:cNvSpPr>
              <p:nvPr/>
            </p:nvSpPr>
            <p:spPr bwMode="auto">
              <a:xfrm>
                <a:off x="7785100" y="6118224"/>
                <a:ext cx="176213" cy="25400"/>
              </a:xfrm>
              <a:custGeom>
                <a:avLst/>
                <a:gdLst>
                  <a:gd name="T0" fmla="*/ 36 w 222"/>
                  <a:gd name="T1" fmla="*/ 0 h 33"/>
                  <a:gd name="T2" fmla="*/ 222 w 222"/>
                  <a:gd name="T3" fmla="*/ 0 h 33"/>
                  <a:gd name="T4" fmla="*/ 214 w 222"/>
                  <a:gd name="T5" fmla="*/ 33 h 33"/>
                  <a:gd name="T6" fmla="*/ 0 w 222"/>
                  <a:gd name="T7" fmla="*/ 33 h 33"/>
                  <a:gd name="T8" fmla="*/ 36 w 222"/>
                  <a:gd name="T9" fmla="*/ 0 h 33"/>
                </a:gdLst>
                <a:ahLst/>
                <a:cxnLst>
                  <a:cxn ang="0">
                    <a:pos x="T0" y="T1"/>
                  </a:cxn>
                  <a:cxn ang="0">
                    <a:pos x="T2" y="T3"/>
                  </a:cxn>
                  <a:cxn ang="0">
                    <a:pos x="T4" y="T5"/>
                  </a:cxn>
                  <a:cxn ang="0">
                    <a:pos x="T6" y="T7"/>
                  </a:cxn>
                  <a:cxn ang="0">
                    <a:pos x="T8" y="T9"/>
                  </a:cxn>
                </a:cxnLst>
                <a:rect l="0" t="0" r="r" b="b"/>
                <a:pathLst>
                  <a:path w="222" h="33">
                    <a:moveTo>
                      <a:pt x="36" y="0"/>
                    </a:moveTo>
                    <a:lnTo>
                      <a:pt x="222" y="0"/>
                    </a:lnTo>
                    <a:lnTo>
                      <a:pt x="214" y="33"/>
                    </a:lnTo>
                    <a:lnTo>
                      <a:pt x="0" y="33"/>
                    </a:lnTo>
                    <a:lnTo>
                      <a:pt x="36"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1"/>
              <p:cNvSpPr>
                <a:spLocks/>
              </p:cNvSpPr>
              <p:nvPr/>
            </p:nvSpPr>
            <p:spPr bwMode="auto">
              <a:xfrm>
                <a:off x="7997825" y="6115049"/>
                <a:ext cx="195263" cy="28575"/>
              </a:xfrm>
              <a:custGeom>
                <a:avLst/>
                <a:gdLst>
                  <a:gd name="T0" fmla="*/ 18 w 246"/>
                  <a:gd name="T1" fmla="*/ 4 h 37"/>
                  <a:gd name="T2" fmla="*/ 0 w 246"/>
                  <a:gd name="T3" fmla="*/ 37 h 37"/>
                  <a:gd name="T4" fmla="*/ 246 w 246"/>
                  <a:gd name="T5" fmla="*/ 37 h 37"/>
                  <a:gd name="T6" fmla="*/ 241 w 246"/>
                  <a:gd name="T7" fmla="*/ 0 h 37"/>
                  <a:gd name="T8" fmla="*/ 18 w 246"/>
                  <a:gd name="T9" fmla="*/ 4 h 37"/>
                </a:gdLst>
                <a:ahLst/>
                <a:cxnLst>
                  <a:cxn ang="0">
                    <a:pos x="T0" y="T1"/>
                  </a:cxn>
                  <a:cxn ang="0">
                    <a:pos x="T2" y="T3"/>
                  </a:cxn>
                  <a:cxn ang="0">
                    <a:pos x="T4" y="T5"/>
                  </a:cxn>
                  <a:cxn ang="0">
                    <a:pos x="T6" y="T7"/>
                  </a:cxn>
                  <a:cxn ang="0">
                    <a:pos x="T8" y="T9"/>
                  </a:cxn>
                </a:cxnLst>
                <a:rect l="0" t="0" r="r" b="b"/>
                <a:pathLst>
                  <a:path w="246" h="37">
                    <a:moveTo>
                      <a:pt x="18" y="4"/>
                    </a:moveTo>
                    <a:lnTo>
                      <a:pt x="0" y="37"/>
                    </a:lnTo>
                    <a:lnTo>
                      <a:pt x="246" y="37"/>
                    </a:lnTo>
                    <a:lnTo>
                      <a:pt x="241" y="0"/>
                    </a:lnTo>
                    <a:lnTo>
                      <a:pt x="18" y="4"/>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42"/>
              <p:cNvSpPr>
                <a:spLocks/>
              </p:cNvSpPr>
              <p:nvPr/>
            </p:nvSpPr>
            <p:spPr bwMode="auto">
              <a:xfrm>
                <a:off x="8234363" y="6122987"/>
                <a:ext cx="176213" cy="20638"/>
              </a:xfrm>
              <a:custGeom>
                <a:avLst/>
                <a:gdLst>
                  <a:gd name="T0" fmla="*/ 0 w 221"/>
                  <a:gd name="T1" fmla="*/ 0 h 28"/>
                  <a:gd name="T2" fmla="*/ 0 w 221"/>
                  <a:gd name="T3" fmla="*/ 28 h 28"/>
                  <a:gd name="T4" fmla="*/ 221 w 221"/>
                  <a:gd name="T5" fmla="*/ 23 h 28"/>
                  <a:gd name="T6" fmla="*/ 200 w 221"/>
                  <a:gd name="T7" fmla="*/ 0 h 28"/>
                  <a:gd name="T8" fmla="*/ 0 w 221"/>
                  <a:gd name="T9" fmla="*/ 0 h 28"/>
                </a:gdLst>
                <a:ahLst/>
                <a:cxnLst>
                  <a:cxn ang="0">
                    <a:pos x="T0" y="T1"/>
                  </a:cxn>
                  <a:cxn ang="0">
                    <a:pos x="T2" y="T3"/>
                  </a:cxn>
                  <a:cxn ang="0">
                    <a:pos x="T4" y="T5"/>
                  </a:cxn>
                  <a:cxn ang="0">
                    <a:pos x="T6" y="T7"/>
                  </a:cxn>
                  <a:cxn ang="0">
                    <a:pos x="T8" y="T9"/>
                  </a:cxn>
                </a:cxnLst>
                <a:rect l="0" t="0" r="r" b="b"/>
                <a:pathLst>
                  <a:path w="221" h="28">
                    <a:moveTo>
                      <a:pt x="0" y="0"/>
                    </a:moveTo>
                    <a:lnTo>
                      <a:pt x="0" y="28"/>
                    </a:lnTo>
                    <a:lnTo>
                      <a:pt x="221" y="23"/>
                    </a:lnTo>
                    <a:lnTo>
                      <a:pt x="200" y="0"/>
                    </a:lnTo>
                    <a:lnTo>
                      <a:pt x="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43"/>
              <p:cNvSpPr>
                <a:spLocks/>
              </p:cNvSpPr>
              <p:nvPr/>
            </p:nvSpPr>
            <p:spPr bwMode="auto">
              <a:xfrm>
                <a:off x="8445500" y="6118224"/>
                <a:ext cx="249238" cy="25400"/>
              </a:xfrm>
              <a:custGeom>
                <a:avLst/>
                <a:gdLst>
                  <a:gd name="T0" fmla="*/ 0 w 312"/>
                  <a:gd name="T1" fmla="*/ 1 h 34"/>
                  <a:gd name="T2" fmla="*/ 14 w 312"/>
                  <a:gd name="T3" fmla="*/ 34 h 34"/>
                  <a:gd name="T4" fmla="*/ 312 w 312"/>
                  <a:gd name="T5" fmla="*/ 34 h 34"/>
                  <a:gd name="T6" fmla="*/ 274 w 312"/>
                  <a:gd name="T7" fmla="*/ 0 h 34"/>
                  <a:gd name="T8" fmla="*/ 0 w 312"/>
                  <a:gd name="T9" fmla="*/ 1 h 34"/>
                </a:gdLst>
                <a:ahLst/>
                <a:cxnLst>
                  <a:cxn ang="0">
                    <a:pos x="T0" y="T1"/>
                  </a:cxn>
                  <a:cxn ang="0">
                    <a:pos x="T2" y="T3"/>
                  </a:cxn>
                  <a:cxn ang="0">
                    <a:pos x="T4" y="T5"/>
                  </a:cxn>
                  <a:cxn ang="0">
                    <a:pos x="T6" y="T7"/>
                  </a:cxn>
                  <a:cxn ang="0">
                    <a:pos x="T8" y="T9"/>
                  </a:cxn>
                </a:cxnLst>
                <a:rect l="0" t="0" r="r" b="b"/>
                <a:pathLst>
                  <a:path w="312" h="34">
                    <a:moveTo>
                      <a:pt x="0" y="1"/>
                    </a:moveTo>
                    <a:lnTo>
                      <a:pt x="14" y="34"/>
                    </a:lnTo>
                    <a:lnTo>
                      <a:pt x="312" y="34"/>
                    </a:lnTo>
                    <a:lnTo>
                      <a:pt x="274" y="0"/>
                    </a:lnTo>
                    <a:lnTo>
                      <a:pt x="0" y="1"/>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55"/>
              <p:cNvSpPr>
                <a:spLocks/>
              </p:cNvSpPr>
              <p:nvPr/>
            </p:nvSpPr>
            <p:spPr bwMode="auto">
              <a:xfrm>
                <a:off x="7616825" y="6365874"/>
                <a:ext cx="1233488" cy="149225"/>
              </a:xfrm>
              <a:custGeom>
                <a:avLst/>
                <a:gdLst>
                  <a:gd name="T0" fmla="*/ 0 w 1553"/>
                  <a:gd name="T1" fmla="*/ 0 h 188"/>
                  <a:gd name="T2" fmla="*/ 1553 w 1553"/>
                  <a:gd name="T3" fmla="*/ 0 h 188"/>
                  <a:gd name="T4" fmla="*/ 1406 w 1553"/>
                  <a:gd name="T5" fmla="*/ 102 h 188"/>
                  <a:gd name="T6" fmla="*/ 1406 w 1553"/>
                  <a:gd name="T7" fmla="*/ 188 h 188"/>
                  <a:gd name="T8" fmla="*/ 126 w 1553"/>
                  <a:gd name="T9" fmla="*/ 180 h 188"/>
                  <a:gd name="T10" fmla="*/ 173 w 1553"/>
                  <a:gd name="T11" fmla="*/ 125 h 188"/>
                  <a:gd name="T12" fmla="*/ 0 w 1553"/>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1553" h="188">
                    <a:moveTo>
                      <a:pt x="0" y="0"/>
                    </a:moveTo>
                    <a:lnTo>
                      <a:pt x="1553" y="0"/>
                    </a:lnTo>
                    <a:lnTo>
                      <a:pt x="1406" y="102"/>
                    </a:lnTo>
                    <a:lnTo>
                      <a:pt x="1406" y="188"/>
                    </a:lnTo>
                    <a:lnTo>
                      <a:pt x="126" y="180"/>
                    </a:lnTo>
                    <a:lnTo>
                      <a:pt x="173" y="125"/>
                    </a:lnTo>
                    <a:lnTo>
                      <a:pt x="0" y="0"/>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6"/>
              <p:cNvSpPr>
                <a:spLocks/>
              </p:cNvSpPr>
              <p:nvPr/>
            </p:nvSpPr>
            <p:spPr bwMode="auto">
              <a:xfrm>
                <a:off x="7680325" y="6365874"/>
                <a:ext cx="1119188" cy="149225"/>
              </a:xfrm>
              <a:custGeom>
                <a:avLst/>
                <a:gdLst>
                  <a:gd name="T0" fmla="*/ 43 w 1410"/>
                  <a:gd name="T1" fmla="*/ 0 h 188"/>
                  <a:gd name="T2" fmla="*/ 132 w 1410"/>
                  <a:gd name="T3" fmla="*/ 0 h 188"/>
                  <a:gd name="T4" fmla="*/ 220 w 1410"/>
                  <a:gd name="T5" fmla="*/ 0 h 188"/>
                  <a:gd name="T6" fmla="*/ 308 w 1410"/>
                  <a:gd name="T7" fmla="*/ 0 h 188"/>
                  <a:gd name="T8" fmla="*/ 396 w 1410"/>
                  <a:gd name="T9" fmla="*/ 0 h 188"/>
                  <a:gd name="T10" fmla="*/ 485 w 1410"/>
                  <a:gd name="T11" fmla="*/ 0 h 188"/>
                  <a:gd name="T12" fmla="*/ 572 w 1410"/>
                  <a:gd name="T13" fmla="*/ 0 h 188"/>
                  <a:gd name="T14" fmla="*/ 661 w 1410"/>
                  <a:gd name="T15" fmla="*/ 0 h 188"/>
                  <a:gd name="T16" fmla="*/ 748 w 1410"/>
                  <a:gd name="T17" fmla="*/ 0 h 188"/>
                  <a:gd name="T18" fmla="*/ 837 w 1410"/>
                  <a:gd name="T19" fmla="*/ 0 h 188"/>
                  <a:gd name="T20" fmla="*/ 925 w 1410"/>
                  <a:gd name="T21" fmla="*/ 0 h 188"/>
                  <a:gd name="T22" fmla="*/ 1013 w 1410"/>
                  <a:gd name="T23" fmla="*/ 0 h 188"/>
                  <a:gd name="T24" fmla="*/ 1101 w 1410"/>
                  <a:gd name="T25" fmla="*/ 0 h 188"/>
                  <a:gd name="T26" fmla="*/ 1190 w 1410"/>
                  <a:gd name="T27" fmla="*/ 0 h 188"/>
                  <a:gd name="T28" fmla="*/ 1277 w 1410"/>
                  <a:gd name="T29" fmla="*/ 0 h 188"/>
                  <a:gd name="T30" fmla="*/ 1366 w 1410"/>
                  <a:gd name="T31" fmla="*/ 0 h 188"/>
                  <a:gd name="T32" fmla="*/ 1392 w 1410"/>
                  <a:gd name="T33" fmla="*/ 13 h 188"/>
                  <a:gd name="T34" fmla="*/ 1359 w 1410"/>
                  <a:gd name="T35" fmla="*/ 38 h 188"/>
                  <a:gd name="T36" fmla="*/ 1326 w 1410"/>
                  <a:gd name="T37" fmla="*/ 64 h 188"/>
                  <a:gd name="T38" fmla="*/ 1292 w 1410"/>
                  <a:gd name="T39" fmla="*/ 89 h 188"/>
                  <a:gd name="T40" fmla="*/ 1275 w 1410"/>
                  <a:gd name="T41" fmla="*/ 124 h 188"/>
                  <a:gd name="T42" fmla="*/ 1275 w 1410"/>
                  <a:gd name="T43" fmla="*/ 166 h 188"/>
                  <a:gd name="T44" fmla="*/ 1239 w 1410"/>
                  <a:gd name="T45" fmla="*/ 188 h 188"/>
                  <a:gd name="T46" fmla="*/ 1167 w 1410"/>
                  <a:gd name="T47" fmla="*/ 187 h 188"/>
                  <a:gd name="T48" fmla="*/ 1094 w 1410"/>
                  <a:gd name="T49" fmla="*/ 187 h 188"/>
                  <a:gd name="T50" fmla="*/ 1021 w 1410"/>
                  <a:gd name="T51" fmla="*/ 187 h 188"/>
                  <a:gd name="T52" fmla="*/ 949 w 1410"/>
                  <a:gd name="T53" fmla="*/ 186 h 188"/>
                  <a:gd name="T54" fmla="*/ 876 w 1410"/>
                  <a:gd name="T55" fmla="*/ 186 h 188"/>
                  <a:gd name="T56" fmla="*/ 804 w 1410"/>
                  <a:gd name="T57" fmla="*/ 185 h 188"/>
                  <a:gd name="T58" fmla="*/ 731 w 1410"/>
                  <a:gd name="T59" fmla="*/ 185 h 188"/>
                  <a:gd name="T60" fmla="*/ 659 w 1410"/>
                  <a:gd name="T61" fmla="*/ 185 h 188"/>
                  <a:gd name="T62" fmla="*/ 586 w 1410"/>
                  <a:gd name="T63" fmla="*/ 183 h 188"/>
                  <a:gd name="T64" fmla="*/ 513 w 1410"/>
                  <a:gd name="T65" fmla="*/ 183 h 188"/>
                  <a:gd name="T66" fmla="*/ 441 w 1410"/>
                  <a:gd name="T67" fmla="*/ 182 h 188"/>
                  <a:gd name="T68" fmla="*/ 368 w 1410"/>
                  <a:gd name="T69" fmla="*/ 182 h 188"/>
                  <a:gd name="T70" fmla="*/ 296 w 1410"/>
                  <a:gd name="T71" fmla="*/ 181 h 188"/>
                  <a:gd name="T72" fmla="*/ 223 w 1410"/>
                  <a:gd name="T73" fmla="*/ 181 h 188"/>
                  <a:gd name="T74" fmla="*/ 150 w 1410"/>
                  <a:gd name="T75" fmla="*/ 180 h 188"/>
                  <a:gd name="T76" fmla="*/ 119 w 1410"/>
                  <a:gd name="T77" fmla="*/ 173 h 188"/>
                  <a:gd name="T78" fmla="*/ 130 w 1410"/>
                  <a:gd name="T79" fmla="*/ 159 h 188"/>
                  <a:gd name="T80" fmla="*/ 140 w 1410"/>
                  <a:gd name="T81" fmla="*/ 145 h 188"/>
                  <a:gd name="T82" fmla="*/ 150 w 1410"/>
                  <a:gd name="T83" fmla="*/ 132 h 188"/>
                  <a:gd name="T84" fmla="*/ 137 w 1410"/>
                  <a:gd name="T85" fmla="*/ 109 h 188"/>
                  <a:gd name="T86" fmla="*/ 97 w 1410"/>
                  <a:gd name="T87" fmla="*/ 78 h 188"/>
                  <a:gd name="T88" fmla="*/ 58 w 1410"/>
                  <a:gd name="T89" fmla="*/ 46 h 188"/>
                  <a:gd name="T90" fmla="*/ 19 w 1410"/>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0" h="188">
                    <a:moveTo>
                      <a:pt x="0" y="0"/>
                    </a:moveTo>
                    <a:lnTo>
                      <a:pt x="43" y="0"/>
                    </a:lnTo>
                    <a:lnTo>
                      <a:pt x="88" y="0"/>
                    </a:lnTo>
                    <a:lnTo>
                      <a:pt x="132" y="0"/>
                    </a:lnTo>
                    <a:lnTo>
                      <a:pt x="176" y="0"/>
                    </a:lnTo>
                    <a:lnTo>
                      <a:pt x="220" y="0"/>
                    </a:lnTo>
                    <a:lnTo>
                      <a:pt x="265" y="0"/>
                    </a:lnTo>
                    <a:lnTo>
                      <a:pt x="308" y="0"/>
                    </a:lnTo>
                    <a:lnTo>
                      <a:pt x="352" y="0"/>
                    </a:lnTo>
                    <a:lnTo>
                      <a:pt x="396" y="0"/>
                    </a:lnTo>
                    <a:lnTo>
                      <a:pt x="441" y="0"/>
                    </a:lnTo>
                    <a:lnTo>
                      <a:pt x="485" y="0"/>
                    </a:lnTo>
                    <a:lnTo>
                      <a:pt x="528" y="0"/>
                    </a:lnTo>
                    <a:lnTo>
                      <a:pt x="572" y="0"/>
                    </a:lnTo>
                    <a:lnTo>
                      <a:pt x="617" y="0"/>
                    </a:lnTo>
                    <a:lnTo>
                      <a:pt x="661" y="0"/>
                    </a:lnTo>
                    <a:lnTo>
                      <a:pt x="705" y="0"/>
                    </a:lnTo>
                    <a:lnTo>
                      <a:pt x="748" y="0"/>
                    </a:lnTo>
                    <a:lnTo>
                      <a:pt x="793" y="0"/>
                    </a:lnTo>
                    <a:lnTo>
                      <a:pt x="837" y="0"/>
                    </a:lnTo>
                    <a:lnTo>
                      <a:pt x="881" y="0"/>
                    </a:lnTo>
                    <a:lnTo>
                      <a:pt x="925" y="0"/>
                    </a:lnTo>
                    <a:lnTo>
                      <a:pt x="970" y="0"/>
                    </a:lnTo>
                    <a:lnTo>
                      <a:pt x="1013" y="0"/>
                    </a:lnTo>
                    <a:lnTo>
                      <a:pt x="1057" y="0"/>
                    </a:lnTo>
                    <a:lnTo>
                      <a:pt x="1101" y="0"/>
                    </a:lnTo>
                    <a:lnTo>
                      <a:pt x="1146" y="0"/>
                    </a:lnTo>
                    <a:lnTo>
                      <a:pt x="1190" y="0"/>
                    </a:lnTo>
                    <a:lnTo>
                      <a:pt x="1233" y="0"/>
                    </a:lnTo>
                    <a:lnTo>
                      <a:pt x="1277" y="0"/>
                    </a:lnTo>
                    <a:lnTo>
                      <a:pt x="1322" y="0"/>
                    </a:lnTo>
                    <a:lnTo>
                      <a:pt x="1366" y="0"/>
                    </a:lnTo>
                    <a:lnTo>
                      <a:pt x="1410" y="0"/>
                    </a:lnTo>
                    <a:lnTo>
                      <a:pt x="1392" y="13"/>
                    </a:lnTo>
                    <a:lnTo>
                      <a:pt x="1375" y="26"/>
                    </a:lnTo>
                    <a:lnTo>
                      <a:pt x="1359" y="38"/>
                    </a:lnTo>
                    <a:lnTo>
                      <a:pt x="1342" y="51"/>
                    </a:lnTo>
                    <a:lnTo>
                      <a:pt x="1326" y="64"/>
                    </a:lnTo>
                    <a:lnTo>
                      <a:pt x="1308" y="76"/>
                    </a:lnTo>
                    <a:lnTo>
                      <a:pt x="1292" y="89"/>
                    </a:lnTo>
                    <a:lnTo>
                      <a:pt x="1275" y="102"/>
                    </a:lnTo>
                    <a:lnTo>
                      <a:pt x="1275" y="124"/>
                    </a:lnTo>
                    <a:lnTo>
                      <a:pt x="1275" y="144"/>
                    </a:lnTo>
                    <a:lnTo>
                      <a:pt x="1275" y="166"/>
                    </a:lnTo>
                    <a:lnTo>
                      <a:pt x="1275" y="188"/>
                    </a:lnTo>
                    <a:lnTo>
                      <a:pt x="1239" y="188"/>
                    </a:lnTo>
                    <a:lnTo>
                      <a:pt x="1202" y="188"/>
                    </a:lnTo>
                    <a:lnTo>
                      <a:pt x="1167" y="187"/>
                    </a:lnTo>
                    <a:lnTo>
                      <a:pt x="1130" y="187"/>
                    </a:lnTo>
                    <a:lnTo>
                      <a:pt x="1094" y="187"/>
                    </a:lnTo>
                    <a:lnTo>
                      <a:pt x="1057" y="187"/>
                    </a:lnTo>
                    <a:lnTo>
                      <a:pt x="1021" y="187"/>
                    </a:lnTo>
                    <a:lnTo>
                      <a:pt x="985" y="186"/>
                    </a:lnTo>
                    <a:lnTo>
                      <a:pt x="949" y="186"/>
                    </a:lnTo>
                    <a:lnTo>
                      <a:pt x="912" y="186"/>
                    </a:lnTo>
                    <a:lnTo>
                      <a:pt x="876" y="186"/>
                    </a:lnTo>
                    <a:lnTo>
                      <a:pt x="839" y="186"/>
                    </a:lnTo>
                    <a:lnTo>
                      <a:pt x="804" y="185"/>
                    </a:lnTo>
                    <a:lnTo>
                      <a:pt x="767" y="185"/>
                    </a:lnTo>
                    <a:lnTo>
                      <a:pt x="731" y="185"/>
                    </a:lnTo>
                    <a:lnTo>
                      <a:pt x="694" y="185"/>
                    </a:lnTo>
                    <a:lnTo>
                      <a:pt x="659" y="185"/>
                    </a:lnTo>
                    <a:lnTo>
                      <a:pt x="622" y="183"/>
                    </a:lnTo>
                    <a:lnTo>
                      <a:pt x="586" y="183"/>
                    </a:lnTo>
                    <a:lnTo>
                      <a:pt x="549" y="183"/>
                    </a:lnTo>
                    <a:lnTo>
                      <a:pt x="513" y="183"/>
                    </a:lnTo>
                    <a:lnTo>
                      <a:pt x="476" y="183"/>
                    </a:lnTo>
                    <a:lnTo>
                      <a:pt x="441" y="182"/>
                    </a:lnTo>
                    <a:lnTo>
                      <a:pt x="404" y="182"/>
                    </a:lnTo>
                    <a:lnTo>
                      <a:pt x="368" y="182"/>
                    </a:lnTo>
                    <a:lnTo>
                      <a:pt x="331" y="182"/>
                    </a:lnTo>
                    <a:lnTo>
                      <a:pt x="296" y="181"/>
                    </a:lnTo>
                    <a:lnTo>
                      <a:pt x="259" y="181"/>
                    </a:lnTo>
                    <a:lnTo>
                      <a:pt x="223" y="181"/>
                    </a:lnTo>
                    <a:lnTo>
                      <a:pt x="186" y="181"/>
                    </a:lnTo>
                    <a:lnTo>
                      <a:pt x="150" y="180"/>
                    </a:lnTo>
                    <a:lnTo>
                      <a:pt x="114" y="180"/>
                    </a:lnTo>
                    <a:lnTo>
                      <a:pt x="119" y="173"/>
                    </a:lnTo>
                    <a:lnTo>
                      <a:pt x="124" y="166"/>
                    </a:lnTo>
                    <a:lnTo>
                      <a:pt x="130" y="159"/>
                    </a:lnTo>
                    <a:lnTo>
                      <a:pt x="135" y="152"/>
                    </a:lnTo>
                    <a:lnTo>
                      <a:pt x="140" y="145"/>
                    </a:lnTo>
                    <a:lnTo>
                      <a:pt x="146" y="139"/>
                    </a:lnTo>
                    <a:lnTo>
                      <a:pt x="150" y="132"/>
                    </a:lnTo>
                    <a:lnTo>
                      <a:pt x="156" y="125"/>
                    </a:lnTo>
                    <a:lnTo>
                      <a:pt x="137" y="109"/>
                    </a:lnTo>
                    <a:lnTo>
                      <a:pt x="117" y="94"/>
                    </a:lnTo>
                    <a:lnTo>
                      <a:pt x="97" y="78"/>
                    </a:lnTo>
                    <a:lnTo>
                      <a:pt x="78" y="63"/>
                    </a:lnTo>
                    <a:lnTo>
                      <a:pt x="58" y="46"/>
                    </a:lnTo>
                    <a:lnTo>
                      <a:pt x="39" y="31"/>
                    </a:lnTo>
                    <a:lnTo>
                      <a:pt x="19" y="15"/>
                    </a:lnTo>
                    <a:lnTo>
                      <a:pt x="0" y="0"/>
                    </a:lnTo>
                    <a:close/>
                  </a:path>
                </a:pathLst>
              </a:custGeom>
              <a:solidFill>
                <a:srgbClr val="3A4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7"/>
              <p:cNvSpPr>
                <a:spLocks/>
              </p:cNvSpPr>
              <p:nvPr/>
            </p:nvSpPr>
            <p:spPr bwMode="auto">
              <a:xfrm>
                <a:off x="7743825" y="6365874"/>
                <a:ext cx="1004888" cy="149225"/>
              </a:xfrm>
              <a:custGeom>
                <a:avLst/>
                <a:gdLst>
                  <a:gd name="T0" fmla="*/ 39 w 1265"/>
                  <a:gd name="T1" fmla="*/ 0 h 188"/>
                  <a:gd name="T2" fmla="*/ 119 w 1265"/>
                  <a:gd name="T3" fmla="*/ 0 h 188"/>
                  <a:gd name="T4" fmla="*/ 198 w 1265"/>
                  <a:gd name="T5" fmla="*/ 0 h 188"/>
                  <a:gd name="T6" fmla="*/ 277 w 1265"/>
                  <a:gd name="T7" fmla="*/ 0 h 188"/>
                  <a:gd name="T8" fmla="*/ 356 w 1265"/>
                  <a:gd name="T9" fmla="*/ 0 h 188"/>
                  <a:gd name="T10" fmla="*/ 435 w 1265"/>
                  <a:gd name="T11" fmla="*/ 0 h 188"/>
                  <a:gd name="T12" fmla="*/ 514 w 1265"/>
                  <a:gd name="T13" fmla="*/ 0 h 188"/>
                  <a:gd name="T14" fmla="*/ 592 w 1265"/>
                  <a:gd name="T15" fmla="*/ 0 h 188"/>
                  <a:gd name="T16" fmla="*/ 672 w 1265"/>
                  <a:gd name="T17" fmla="*/ 0 h 188"/>
                  <a:gd name="T18" fmla="*/ 751 w 1265"/>
                  <a:gd name="T19" fmla="*/ 0 h 188"/>
                  <a:gd name="T20" fmla="*/ 830 w 1265"/>
                  <a:gd name="T21" fmla="*/ 0 h 188"/>
                  <a:gd name="T22" fmla="*/ 909 w 1265"/>
                  <a:gd name="T23" fmla="*/ 0 h 188"/>
                  <a:gd name="T24" fmla="*/ 988 w 1265"/>
                  <a:gd name="T25" fmla="*/ 0 h 188"/>
                  <a:gd name="T26" fmla="*/ 1067 w 1265"/>
                  <a:gd name="T27" fmla="*/ 0 h 188"/>
                  <a:gd name="T28" fmla="*/ 1146 w 1265"/>
                  <a:gd name="T29" fmla="*/ 0 h 188"/>
                  <a:gd name="T30" fmla="*/ 1226 w 1265"/>
                  <a:gd name="T31" fmla="*/ 0 h 188"/>
                  <a:gd name="T32" fmla="*/ 1250 w 1265"/>
                  <a:gd name="T33" fmla="*/ 13 h 188"/>
                  <a:gd name="T34" fmla="*/ 1220 w 1265"/>
                  <a:gd name="T35" fmla="*/ 38 h 188"/>
                  <a:gd name="T36" fmla="*/ 1189 w 1265"/>
                  <a:gd name="T37" fmla="*/ 64 h 188"/>
                  <a:gd name="T38" fmla="*/ 1159 w 1265"/>
                  <a:gd name="T39" fmla="*/ 89 h 188"/>
                  <a:gd name="T40" fmla="*/ 1144 w 1265"/>
                  <a:gd name="T41" fmla="*/ 124 h 188"/>
                  <a:gd name="T42" fmla="*/ 1144 w 1265"/>
                  <a:gd name="T43" fmla="*/ 166 h 188"/>
                  <a:gd name="T44" fmla="*/ 1112 w 1265"/>
                  <a:gd name="T45" fmla="*/ 188 h 188"/>
                  <a:gd name="T46" fmla="*/ 1046 w 1265"/>
                  <a:gd name="T47" fmla="*/ 187 h 188"/>
                  <a:gd name="T48" fmla="*/ 982 w 1265"/>
                  <a:gd name="T49" fmla="*/ 187 h 188"/>
                  <a:gd name="T50" fmla="*/ 916 w 1265"/>
                  <a:gd name="T51" fmla="*/ 187 h 188"/>
                  <a:gd name="T52" fmla="*/ 852 w 1265"/>
                  <a:gd name="T53" fmla="*/ 186 h 188"/>
                  <a:gd name="T54" fmla="*/ 787 w 1265"/>
                  <a:gd name="T55" fmla="*/ 186 h 188"/>
                  <a:gd name="T56" fmla="*/ 721 w 1265"/>
                  <a:gd name="T57" fmla="*/ 185 h 188"/>
                  <a:gd name="T58" fmla="*/ 657 w 1265"/>
                  <a:gd name="T59" fmla="*/ 185 h 188"/>
                  <a:gd name="T60" fmla="*/ 591 w 1265"/>
                  <a:gd name="T61" fmla="*/ 185 h 188"/>
                  <a:gd name="T62" fmla="*/ 527 w 1265"/>
                  <a:gd name="T63" fmla="*/ 183 h 188"/>
                  <a:gd name="T64" fmla="*/ 461 w 1265"/>
                  <a:gd name="T65" fmla="*/ 183 h 188"/>
                  <a:gd name="T66" fmla="*/ 396 w 1265"/>
                  <a:gd name="T67" fmla="*/ 182 h 188"/>
                  <a:gd name="T68" fmla="*/ 331 w 1265"/>
                  <a:gd name="T69" fmla="*/ 182 h 188"/>
                  <a:gd name="T70" fmla="*/ 265 w 1265"/>
                  <a:gd name="T71" fmla="*/ 181 h 188"/>
                  <a:gd name="T72" fmla="*/ 201 w 1265"/>
                  <a:gd name="T73" fmla="*/ 181 h 188"/>
                  <a:gd name="T74" fmla="*/ 135 w 1265"/>
                  <a:gd name="T75" fmla="*/ 180 h 188"/>
                  <a:gd name="T76" fmla="*/ 107 w 1265"/>
                  <a:gd name="T77" fmla="*/ 173 h 188"/>
                  <a:gd name="T78" fmla="*/ 117 w 1265"/>
                  <a:gd name="T79" fmla="*/ 159 h 188"/>
                  <a:gd name="T80" fmla="*/ 126 w 1265"/>
                  <a:gd name="T81" fmla="*/ 145 h 188"/>
                  <a:gd name="T82" fmla="*/ 135 w 1265"/>
                  <a:gd name="T83" fmla="*/ 132 h 188"/>
                  <a:gd name="T84" fmla="*/ 122 w 1265"/>
                  <a:gd name="T85" fmla="*/ 109 h 188"/>
                  <a:gd name="T86" fmla="*/ 88 w 1265"/>
                  <a:gd name="T87" fmla="*/ 78 h 188"/>
                  <a:gd name="T88" fmla="*/ 52 w 1265"/>
                  <a:gd name="T89" fmla="*/ 46 h 188"/>
                  <a:gd name="T90" fmla="*/ 17 w 1265"/>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5" h="188">
                    <a:moveTo>
                      <a:pt x="0" y="0"/>
                    </a:moveTo>
                    <a:lnTo>
                      <a:pt x="39" y="0"/>
                    </a:lnTo>
                    <a:lnTo>
                      <a:pt x="80" y="0"/>
                    </a:lnTo>
                    <a:lnTo>
                      <a:pt x="119" y="0"/>
                    </a:lnTo>
                    <a:lnTo>
                      <a:pt x="158" y="0"/>
                    </a:lnTo>
                    <a:lnTo>
                      <a:pt x="198" y="0"/>
                    </a:lnTo>
                    <a:lnTo>
                      <a:pt x="238" y="0"/>
                    </a:lnTo>
                    <a:lnTo>
                      <a:pt x="277" y="0"/>
                    </a:lnTo>
                    <a:lnTo>
                      <a:pt x="316" y="0"/>
                    </a:lnTo>
                    <a:lnTo>
                      <a:pt x="356" y="0"/>
                    </a:lnTo>
                    <a:lnTo>
                      <a:pt x="395" y="0"/>
                    </a:lnTo>
                    <a:lnTo>
                      <a:pt x="435" y="0"/>
                    </a:lnTo>
                    <a:lnTo>
                      <a:pt x="474" y="0"/>
                    </a:lnTo>
                    <a:lnTo>
                      <a:pt x="514" y="0"/>
                    </a:lnTo>
                    <a:lnTo>
                      <a:pt x="553" y="0"/>
                    </a:lnTo>
                    <a:lnTo>
                      <a:pt x="592" y="0"/>
                    </a:lnTo>
                    <a:lnTo>
                      <a:pt x="633" y="0"/>
                    </a:lnTo>
                    <a:lnTo>
                      <a:pt x="672" y="0"/>
                    </a:lnTo>
                    <a:lnTo>
                      <a:pt x="711" y="0"/>
                    </a:lnTo>
                    <a:lnTo>
                      <a:pt x="751" y="0"/>
                    </a:lnTo>
                    <a:lnTo>
                      <a:pt x="791" y="0"/>
                    </a:lnTo>
                    <a:lnTo>
                      <a:pt x="830" y="0"/>
                    </a:lnTo>
                    <a:lnTo>
                      <a:pt x="869" y="0"/>
                    </a:lnTo>
                    <a:lnTo>
                      <a:pt x="909" y="0"/>
                    </a:lnTo>
                    <a:lnTo>
                      <a:pt x="948" y="0"/>
                    </a:lnTo>
                    <a:lnTo>
                      <a:pt x="988" y="0"/>
                    </a:lnTo>
                    <a:lnTo>
                      <a:pt x="1028" y="0"/>
                    </a:lnTo>
                    <a:lnTo>
                      <a:pt x="1067" y="0"/>
                    </a:lnTo>
                    <a:lnTo>
                      <a:pt x="1106" y="0"/>
                    </a:lnTo>
                    <a:lnTo>
                      <a:pt x="1146" y="0"/>
                    </a:lnTo>
                    <a:lnTo>
                      <a:pt x="1186" y="0"/>
                    </a:lnTo>
                    <a:lnTo>
                      <a:pt x="1226" y="0"/>
                    </a:lnTo>
                    <a:lnTo>
                      <a:pt x="1265" y="0"/>
                    </a:lnTo>
                    <a:lnTo>
                      <a:pt x="1250" y="13"/>
                    </a:lnTo>
                    <a:lnTo>
                      <a:pt x="1235" y="26"/>
                    </a:lnTo>
                    <a:lnTo>
                      <a:pt x="1220" y="38"/>
                    </a:lnTo>
                    <a:lnTo>
                      <a:pt x="1205" y="51"/>
                    </a:lnTo>
                    <a:lnTo>
                      <a:pt x="1189" y="64"/>
                    </a:lnTo>
                    <a:lnTo>
                      <a:pt x="1174" y="76"/>
                    </a:lnTo>
                    <a:lnTo>
                      <a:pt x="1159" y="89"/>
                    </a:lnTo>
                    <a:lnTo>
                      <a:pt x="1144" y="102"/>
                    </a:lnTo>
                    <a:lnTo>
                      <a:pt x="1144" y="124"/>
                    </a:lnTo>
                    <a:lnTo>
                      <a:pt x="1144" y="144"/>
                    </a:lnTo>
                    <a:lnTo>
                      <a:pt x="1144" y="166"/>
                    </a:lnTo>
                    <a:lnTo>
                      <a:pt x="1144" y="188"/>
                    </a:lnTo>
                    <a:lnTo>
                      <a:pt x="1112" y="188"/>
                    </a:lnTo>
                    <a:lnTo>
                      <a:pt x="1080" y="188"/>
                    </a:lnTo>
                    <a:lnTo>
                      <a:pt x="1046" y="187"/>
                    </a:lnTo>
                    <a:lnTo>
                      <a:pt x="1014" y="187"/>
                    </a:lnTo>
                    <a:lnTo>
                      <a:pt x="982" y="187"/>
                    </a:lnTo>
                    <a:lnTo>
                      <a:pt x="949" y="187"/>
                    </a:lnTo>
                    <a:lnTo>
                      <a:pt x="916" y="187"/>
                    </a:lnTo>
                    <a:lnTo>
                      <a:pt x="884" y="186"/>
                    </a:lnTo>
                    <a:lnTo>
                      <a:pt x="852" y="186"/>
                    </a:lnTo>
                    <a:lnTo>
                      <a:pt x="819" y="186"/>
                    </a:lnTo>
                    <a:lnTo>
                      <a:pt x="787" y="186"/>
                    </a:lnTo>
                    <a:lnTo>
                      <a:pt x="754" y="186"/>
                    </a:lnTo>
                    <a:lnTo>
                      <a:pt x="721" y="185"/>
                    </a:lnTo>
                    <a:lnTo>
                      <a:pt x="689" y="185"/>
                    </a:lnTo>
                    <a:lnTo>
                      <a:pt x="657" y="185"/>
                    </a:lnTo>
                    <a:lnTo>
                      <a:pt x="623" y="185"/>
                    </a:lnTo>
                    <a:lnTo>
                      <a:pt x="591" y="185"/>
                    </a:lnTo>
                    <a:lnTo>
                      <a:pt x="559" y="183"/>
                    </a:lnTo>
                    <a:lnTo>
                      <a:pt x="527" y="183"/>
                    </a:lnTo>
                    <a:lnTo>
                      <a:pt x="493" y="183"/>
                    </a:lnTo>
                    <a:lnTo>
                      <a:pt x="461" y="183"/>
                    </a:lnTo>
                    <a:lnTo>
                      <a:pt x="429" y="183"/>
                    </a:lnTo>
                    <a:lnTo>
                      <a:pt x="396" y="182"/>
                    </a:lnTo>
                    <a:lnTo>
                      <a:pt x="363" y="182"/>
                    </a:lnTo>
                    <a:lnTo>
                      <a:pt x="331" y="182"/>
                    </a:lnTo>
                    <a:lnTo>
                      <a:pt x="299" y="182"/>
                    </a:lnTo>
                    <a:lnTo>
                      <a:pt x="265" y="181"/>
                    </a:lnTo>
                    <a:lnTo>
                      <a:pt x="233" y="181"/>
                    </a:lnTo>
                    <a:lnTo>
                      <a:pt x="201" y="181"/>
                    </a:lnTo>
                    <a:lnTo>
                      <a:pt x="168" y="181"/>
                    </a:lnTo>
                    <a:lnTo>
                      <a:pt x="135" y="180"/>
                    </a:lnTo>
                    <a:lnTo>
                      <a:pt x="103" y="180"/>
                    </a:lnTo>
                    <a:lnTo>
                      <a:pt x="107" y="173"/>
                    </a:lnTo>
                    <a:lnTo>
                      <a:pt x="112" y="166"/>
                    </a:lnTo>
                    <a:lnTo>
                      <a:pt x="117" y="159"/>
                    </a:lnTo>
                    <a:lnTo>
                      <a:pt x="121" y="152"/>
                    </a:lnTo>
                    <a:lnTo>
                      <a:pt x="126" y="145"/>
                    </a:lnTo>
                    <a:lnTo>
                      <a:pt x="130" y="139"/>
                    </a:lnTo>
                    <a:lnTo>
                      <a:pt x="135" y="132"/>
                    </a:lnTo>
                    <a:lnTo>
                      <a:pt x="140" y="125"/>
                    </a:lnTo>
                    <a:lnTo>
                      <a:pt x="122" y="109"/>
                    </a:lnTo>
                    <a:lnTo>
                      <a:pt x="105" y="94"/>
                    </a:lnTo>
                    <a:lnTo>
                      <a:pt x="88" y="78"/>
                    </a:lnTo>
                    <a:lnTo>
                      <a:pt x="70" y="63"/>
                    </a:lnTo>
                    <a:lnTo>
                      <a:pt x="52" y="46"/>
                    </a:lnTo>
                    <a:lnTo>
                      <a:pt x="35" y="31"/>
                    </a:lnTo>
                    <a:lnTo>
                      <a:pt x="17" y="15"/>
                    </a:lnTo>
                    <a:lnTo>
                      <a:pt x="0" y="0"/>
                    </a:lnTo>
                    <a:close/>
                  </a:path>
                </a:pathLst>
              </a:custGeom>
              <a:solidFill>
                <a:srgbClr val="424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58"/>
              <p:cNvSpPr>
                <a:spLocks/>
              </p:cNvSpPr>
              <p:nvPr/>
            </p:nvSpPr>
            <p:spPr bwMode="auto">
              <a:xfrm>
                <a:off x="7807325" y="6365874"/>
                <a:ext cx="889000" cy="149225"/>
              </a:xfrm>
              <a:custGeom>
                <a:avLst/>
                <a:gdLst>
                  <a:gd name="T0" fmla="*/ 34 w 1121"/>
                  <a:gd name="T1" fmla="*/ 0 h 188"/>
                  <a:gd name="T2" fmla="*/ 105 w 1121"/>
                  <a:gd name="T3" fmla="*/ 0 h 188"/>
                  <a:gd name="T4" fmla="*/ 175 w 1121"/>
                  <a:gd name="T5" fmla="*/ 0 h 188"/>
                  <a:gd name="T6" fmla="*/ 245 w 1121"/>
                  <a:gd name="T7" fmla="*/ 0 h 188"/>
                  <a:gd name="T8" fmla="*/ 315 w 1121"/>
                  <a:gd name="T9" fmla="*/ 0 h 188"/>
                  <a:gd name="T10" fmla="*/ 386 w 1121"/>
                  <a:gd name="T11" fmla="*/ 0 h 188"/>
                  <a:gd name="T12" fmla="*/ 455 w 1121"/>
                  <a:gd name="T13" fmla="*/ 0 h 188"/>
                  <a:gd name="T14" fmla="*/ 525 w 1121"/>
                  <a:gd name="T15" fmla="*/ 0 h 188"/>
                  <a:gd name="T16" fmla="*/ 595 w 1121"/>
                  <a:gd name="T17" fmla="*/ 0 h 188"/>
                  <a:gd name="T18" fmla="*/ 666 w 1121"/>
                  <a:gd name="T19" fmla="*/ 0 h 188"/>
                  <a:gd name="T20" fmla="*/ 735 w 1121"/>
                  <a:gd name="T21" fmla="*/ 0 h 188"/>
                  <a:gd name="T22" fmla="*/ 805 w 1121"/>
                  <a:gd name="T23" fmla="*/ 0 h 188"/>
                  <a:gd name="T24" fmla="*/ 875 w 1121"/>
                  <a:gd name="T25" fmla="*/ 0 h 188"/>
                  <a:gd name="T26" fmla="*/ 946 w 1121"/>
                  <a:gd name="T27" fmla="*/ 0 h 188"/>
                  <a:gd name="T28" fmla="*/ 1016 w 1121"/>
                  <a:gd name="T29" fmla="*/ 0 h 188"/>
                  <a:gd name="T30" fmla="*/ 1086 w 1121"/>
                  <a:gd name="T31" fmla="*/ 0 h 188"/>
                  <a:gd name="T32" fmla="*/ 1107 w 1121"/>
                  <a:gd name="T33" fmla="*/ 13 h 188"/>
                  <a:gd name="T34" fmla="*/ 1080 w 1121"/>
                  <a:gd name="T35" fmla="*/ 38 h 188"/>
                  <a:gd name="T36" fmla="*/ 1054 w 1121"/>
                  <a:gd name="T37" fmla="*/ 64 h 188"/>
                  <a:gd name="T38" fmla="*/ 1027 w 1121"/>
                  <a:gd name="T39" fmla="*/ 89 h 188"/>
                  <a:gd name="T40" fmla="*/ 1013 w 1121"/>
                  <a:gd name="T41" fmla="*/ 124 h 188"/>
                  <a:gd name="T42" fmla="*/ 1013 w 1121"/>
                  <a:gd name="T43" fmla="*/ 166 h 188"/>
                  <a:gd name="T44" fmla="*/ 985 w 1121"/>
                  <a:gd name="T45" fmla="*/ 188 h 188"/>
                  <a:gd name="T46" fmla="*/ 927 w 1121"/>
                  <a:gd name="T47" fmla="*/ 187 h 188"/>
                  <a:gd name="T48" fmla="*/ 869 w 1121"/>
                  <a:gd name="T49" fmla="*/ 187 h 188"/>
                  <a:gd name="T50" fmla="*/ 812 w 1121"/>
                  <a:gd name="T51" fmla="*/ 187 h 188"/>
                  <a:gd name="T52" fmla="*/ 754 w 1121"/>
                  <a:gd name="T53" fmla="*/ 186 h 188"/>
                  <a:gd name="T54" fmla="*/ 697 w 1121"/>
                  <a:gd name="T55" fmla="*/ 186 h 188"/>
                  <a:gd name="T56" fmla="*/ 639 w 1121"/>
                  <a:gd name="T57" fmla="*/ 185 h 188"/>
                  <a:gd name="T58" fmla="*/ 581 w 1121"/>
                  <a:gd name="T59" fmla="*/ 185 h 188"/>
                  <a:gd name="T60" fmla="*/ 524 w 1121"/>
                  <a:gd name="T61" fmla="*/ 185 h 188"/>
                  <a:gd name="T62" fmla="*/ 466 w 1121"/>
                  <a:gd name="T63" fmla="*/ 183 h 188"/>
                  <a:gd name="T64" fmla="*/ 409 w 1121"/>
                  <a:gd name="T65" fmla="*/ 183 h 188"/>
                  <a:gd name="T66" fmla="*/ 350 w 1121"/>
                  <a:gd name="T67" fmla="*/ 182 h 188"/>
                  <a:gd name="T68" fmla="*/ 292 w 1121"/>
                  <a:gd name="T69" fmla="*/ 182 h 188"/>
                  <a:gd name="T70" fmla="*/ 235 w 1121"/>
                  <a:gd name="T71" fmla="*/ 181 h 188"/>
                  <a:gd name="T72" fmla="*/ 177 w 1121"/>
                  <a:gd name="T73" fmla="*/ 181 h 188"/>
                  <a:gd name="T74" fmla="*/ 118 w 1121"/>
                  <a:gd name="T75" fmla="*/ 180 h 188"/>
                  <a:gd name="T76" fmla="*/ 94 w 1121"/>
                  <a:gd name="T77" fmla="*/ 173 h 188"/>
                  <a:gd name="T78" fmla="*/ 102 w 1121"/>
                  <a:gd name="T79" fmla="*/ 159 h 188"/>
                  <a:gd name="T80" fmla="*/ 111 w 1121"/>
                  <a:gd name="T81" fmla="*/ 145 h 188"/>
                  <a:gd name="T82" fmla="*/ 119 w 1121"/>
                  <a:gd name="T83" fmla="*/ 132 h 188"/>
                  <a:gd name="T84" fmla="*/ 109 w 1121"/>
                  <a:gd name="T85" fmla="*/ 109 h 188"/>
                  <a:gd name="T86" fmla="*/ 78 w 1121"/>
                  <a:gd name="T87" fmla="*/ 78 h 188"/>
                  <a:gd name="T88" fmla="*/ 47 w 1121"/>
                  <a:gd name="T89" fmla="*/ 46 h 188"/>
                  <a:gd name="T90" fmla="*/ 16 w 1121"/>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1" h="188">
                    <a:moveTo>
                      <a:pt x="0" y="0"/>
                    </a:moveTo>
                    <a:lnTo>
                      <a:pt x="34" y="0"/>
                    </a:lnTo>
                    <a:lnTo>
                      <a:pt x="70" y="0"/>
                    </a:lnTo>
                    <a:lnTo>
                      <a:pt x="105" y="0"/>
                    </a:lnTo>
                    <a:lnTo>
                      <a:pt x="140" y="0"/>
                    </a:lnTo>
                    <a:lnTo>
                      <a:pt x="175" y="0"/>
                    </a:lnTo>
                    <a:lnTo>
                      <a:pt x="211" y="0"/>
                    </a:lnTo>
                    <a:lnTo>
                      <a:pt x="245" y="0"/>
                    </a:lnTo>
                    <a:lnTo>
                      <a:pt x="280" y="0"/>
                    </a:lnTo>
                    <a:lnTo>
                      <a:pt x="315" y="0"/>
                    </a:lnTo>
                    <a:lnTo>
                      <a:pt x="350" y="0"/>
                    </a:lnTo>
                    <a:lnTo>
                      <a:pt x="386" y="0"/>
                    </a:lnTo>
                    <a:lnTo>
                      <a:pt x="420" y="0"/>
                    </a:lnTo>
                    <a:lnTo>
                      <a:pt x="455" y="0"/>
                    </a:lnTo>
                    <a:lnTo>
                      <a:pt x="490" y="0"/>
                    </a:lnTo>
                    <a:lnTo>
                      <a:pt x="525" y="0"/>
                    </a:lnTo>
                    <a:lnTo>
                      <a:pt x="561" y="0"/>
                    </a:lnTo>
                    <a:lnTo>
                      <a:pt x="595" y="0"/>
                    </a:lnTo>
                    <a:lnTo>
                      <a:pt x="630" y="0"/>
                    </a:lnTo>
                    <a:lnTo>
                      <a:pt x="666" y="0"/>
                    </a:lnTo>
                    <a:lnTo>
                      <a:pt x="700" y="0"/>
                    </a:lnTo>
                    <a:lnTo>
                      <a:pt x="735" y="0"/>
                    </a:lnTo>
                    <a:lnTo>
                      <a:pt x="770" y="0"/>
                    </a:lnTo>
                    <a:lnTo>
                      <a:pt x="805" y="0"/>
                    </a:lnTo>
                    <a:lnTo>
                      <a:pt x="841" y="0"/>
                    </a:lnTo>
                    <a:lnTo>
                      <a:pt x="875" y="0"/>
                    </a:lnTo>
                    <a:lnTo>
                      <a:pt x="910" y="0"/>
                    </a:lnTo>
                    <a:lnTo>
                      <a:pt x="946" y="0"/>
                    </a:lnTo>
                    <a:lnTo>
                      <a:pt x="980" y="0"/>
                    </a:lnTo>
                    <a:lnTo>
                      <a:pt x="1016" y="0"/>
                    </a:lnTo>
                    <a:lnTo>
                      <a:pt x="1050" y="0"/>
                    </a:lnTo>
                    <a:lnTo>
                      <a:pt x="1086" y="0"/>
                    </a:lnTo>
                    <a:lnTo>
                      <a:pt x="1121" y="0"/>
                    </a:lnTo>
                    <a:lnTo>
                      <a:pt x="1107" y="13"/>
                    </a:lnTo>
                    <a:lnTo>
                      <a:pt x="1094" y="26"/>
                    </a:lnTo>
                    <a:lnTo>
                      <a:pt x="1080" y="38"/>
                    </a:lnTo>
                    <a:lnTo>
                      <a:pt x="1068" y="51"/>
                    </a:lnTo>
                    <a:lnTo>
                      <a:pt x="1054" y="64"/>
                    </a:lnTo>
                    <a:lnTo>
                      <a:pt x="1041" y="76"/>
                    </a:lnTo>
                    <a:lnTo>
                      <a:pt x="1027" y="89"/>
                    </a:lnTo>
                    <a:lnTo>
                      <a:pt x="1013" y="102"/>
                    </a:lnTo>
                    <a:lnTo>
                      <a:pt x="1013" y="124"/>
                    </a:lnTo>
                    <a:lnTo>
                      <a:pt x="1013" y="144"/>
                    </a:lnTo>
                    <a:lnTo>
                      <a:pt x="1013" y="166"/>
                    </a:lnTo>
                    <a:lnTo>
                      <a:pt x="1013" y="188"/>
                    </a:lnTo>
                    <a:lnTo>
                      <a:pt x="985" y="188"/>
                    </a:lnTo>
                    <a:lnTo>
                      <a:pt x="956" y="188"/>
                    </a:lnTo>
                    <a:lnTo>
                      <a:pt x="927" y="187"/>
                    </a:lnTo>
                    <a:lnTo>
                      <a:pt x="898" y="187"/>
                    </a:lnTo>
                    <a:lnTo>
                      <a:pt x="869" y="187"/>
                    </a:lnTo>
                    <a:lnTo>
                      <a:pt x="841" y="187"/>
                    </a:lnTo>
                    <a:lnTo>
                      <a:pt x="812" y="187"/>
                    </a:lnTo>
                    <a:lnTo>
                      <a:pt x="783" y="186"/>
                    </a:lnTo>
                    <a:lnTo>
                      <a:pt x="754" y="186"/>
                    </a:lnTo>
                    <a:lnTo>
                      <a:pt x="725" y="186"/>
                    </a:lnTo>
                    <a:lnTo>
                      <a:pt x="697" y="186"/>
                    </a:lnTo>
                    <a:lnTo>
                      <a:pt x="668" y="186"/>
                    </a:lnTo>
                    <a:lnTo>
                      <a:pt x="639" y="185"/>
                    </a:lnTo>
                    <a:lnTo>
                      <a:pt x="610" y="185"/>
                    </a:lnTo>
                    <a:lnTo>
                      <a:pt x="581" y="185"/>
                    </a:lnTo>
                    <a:lnTo>
                      <a:pt x="553" y="185"/>
                    </a:lnTo>
                    <a:lnTo>
                      <a:pt x="524" y="185"/>
                    </a:lnTo>
                    <a:lnTo>
                      <a:pt x="495" y="183"/>
                    </a:lnTo>
                    <a:lnTo>
                      <a:pt x="466" y="183"/>
                    </a:lnTo>
                    <a:lnTo>
                      <a:pt x="437" y="183"/>
                    </a:lnTo>
                    <a:lnTo>
                      <a:pt x="409" y="183"/>
                    </a:lnTo>
                    <a:lnTo>
                      <a:pt x="379" y="183"/>
                    </a:lnTo>
                    <a:lnTo>
                      <a:pt x="350" y="182"/>
                    </a:lnTo>
                    <a:lnTo>
                      <a:pt x="321" y="182"/>
                    </a:lnTo>
                    <a:lnTo>
                      <a:pt x="292" y="182"/>
                    </a:lnTo>
                    <a:lnTo>
                      <a:pt x="264" y="182"/>
                    </a:lnTo>
                    <a:lnTo>
                      <a:pt x="235" y="181"/>
                    </a:lnTo>
                    <a:lnTo>
                      <a:pt x="206" y="181"/>
                    </a:lnTo>
                    <a:lnTo>
                      <a:pt x="177" y="181"/>
                    </a:lnTo>
                    <a:lnTo>
                      <a:pt x="147" y="181"/>
                    </a:lnTo>
                    <a:lnTo>
                      <a:pt x="118" y="180"/>
                    </a:lnTo>
                    <a:lnTo>
                      <a:pt x="90" y="180"/>
                    </a:lnTo>
                    <a:lnTo>
                      <a:pt x="94" y="173"/>
                    </a:lnTo>
                    <a:lnTo>
                      <a:pt x="99" y="166"/>
                    </a:lnTo>
                    <a:lnTo>
                      <a:pt x="102" y="159"/>
                    </a:lnTo>
                    <a:lnTo>
                      <a:pt x="107" y="152"/>
                    </a:lnTo>
                    <a:lnTo>
                      <a:pt x="111" y="145"/>
                    </a:lnTo>
                    <a:lnTo>
                      <a:pt x="116" y="139"/>
                    </a:lnTo>
                    <a:lnTo>
                      <a:pt x="119" y="132"/>
                    </a:lnTo>
                    <a:lnTo>
                      <a:pt x="124" y="125"/>
                    </a:lnTo>
                    <a:lnTo>
                      <a:pt x="109" y="109"/>
                    </a:lnTo>
                    <a:lnTo>
                      <a:pt x="93" y="94"/>
                    </a:lnTo>
                    <a:lnTo>
                      <a:pt x="78" y="78"/>
                    </a:lnTo>
                    <a:lnTo>
                      <a:pt x="62" y="63"/>
                    </a:lnTo>
                    <a:lnTo>
                      <a:pt x="47" y="46"/>
                    </a:lnTo>
                    <a:lnTo>
                      <a:pt x="31" y="31"/>
                    </a:lnTo>
                    <a:lnTo>
                      <a:pt x="16" y="15"/>
                    </a:lnTo>
                    <a:lnTo>
                      <a:pt x="0" y="0"/>
                    </a:lnTo>
                    <a:close/>
                  </a:path>
                </a:pathLst>
              </a:custGeom>
              <a:solidFill>
                <a:srgbClr val="495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9"/>
              <p:cNvSpPr>
                <a:spLocks/>
              </p:cNvSpPr>
              <p:nvPr/>
            </p:nvSpPr>
            <p:spPr bwMode="auto">
              <a:xfrm>
                <a:off x="7870825" y="6365874"/>
                <a:ext cx="776288" cy="149225"/>
              </a:xfrm>
              <a:custGeom>
                <a:avLst/>
                <a:gdLst>
                  <a:gd name="T0" fmla="*/ 31 w 978"/>
                  <a:gd name="T1" fmla="*/ 0 h 188"/>
                  <a:gd name="T2" fmla="*/ 92 w 978"/>
                  <a:gd name="T3" fmla="*/ 0 h 188"/>
                  <a:gd name="T4" fmla="*/ 153 w 978"/>
                  <a:gd name="T5" fmla="*/ 0 h 188"/>
                  <a:gd name="T6" fmla="*/ 214 w 978"/>
                  <a:gd name="T7" fmla="*/ 0 h 188"/>
                  <a:gd name="T8" fmla="*/ 276 w 978"/>
                  <a:gd name="T9" fmla="*/ 0 h 188"/>
                  <a:gd name="T10" fmla="*/ 337 w 978"/>
                  <a:gd name="T11" fmla="*/ 0 h 188"/>
                  <a:gd name="T12" fmla="*/ 398 w 978"/>
                  <a:gd name="T13" fmla="*/ 0 h 188"/>
                  <a:gd name="T14" fmla="*/ 459 w 978"/>
                  <a:gd name="T15" fmla="*/ 0 h 188"/>
                  <a:gd name="T16" fmla="*/ 520 w 978"/>
                  <a:gd name="T17" fmla="*/ 0 h 188"/>
                  <a:gd name="T18" fmla="*/ 581 w 978"/>
                  <a:gd name="T19" fmla="*/ 0 h 188"/>
                  <a:gd name="T20" fmla="*/ 642 w 978"/>
                  <a:gd name="T21" fmla="*/ 0 h 188"/>
                  <a:gd name="T22" fmla="*/ 703 w 978"/>
                  <a:gd name="T23" fmla="*/ 0 h 188"/>
                  <a:gd name="T24" fmla="*/ 764 w 978"/>
                  <a:gd name="T25" fmla="*/ 0 h 188"/>
                  <a:gd name="T26" fmla="*/ 825 w 978"/>
                  <a:gd name="T27" fmla="*/ 0 h 188"/>
                  <a:gd name="T28" fmla="*/ 886 w 978"/>
                  <a:gd name="T29" fmla="*/ 0 h 188"/>
                  <a:gd name="T30" fmla="*/ 947 w 978"/>
                  <a:gd name="T31" fmla="*/ 0 h 188"/>
                  <a:gd name="T32" fmla="*/ 967 w 978"/>
                  <a:gd name="T33" fmla="*/ 13 h 188"/>
                  <a:gd name="T34" fmla="*/ 943 w 978"/>
                  <a:gd name="T35" fmla="*/ 38 h 188"/>
                  <a:gd name="T36" fmla="*/ 920 w 978"/>
                  <a:gd name="T37" fmla="*/ 64 h 188"/>
                  <a:gd name="T38" fmla="*/ 896 w 978"/>
                  <a:gd name="T39" fmla="*/ 89 h 188"/>
                  <a:gd name="T40" fmla="*/ 885 w 978"/>
                  <a:gd name="T41" fmla="*/ 124 h 188"/>
                  <a:gd name="T42" fmla="*/ 885 w 978"/>
                  <a:gd name="T43" fmla="*/ 166 h 188"/>
                  <a:gd name="T44" fmla="*/ 860 w 978"/>
                  <a:gd name="T45" fmla="*/ 188 h 188"/>
                  <a:gd name="T46" fmla="*/ 809 w 978"/>
                  <a:gd name="T47" fmla="*/ 187 h 188"/>
                  <a:gd name="T48" fmla="*/ 758 w 978"/>
                  <a:gd name="T49" fmla="*/ 187 h 188"/>
                  <a:gd name="T50" fmla="*/ 709 w 978"/>
                  <a:gd name="T51" fmla="*/ 187 h 188"/>
                  <a:gd name="T52" fmla="*/ 658 w 978"/>
                  <a:gd name="T53" fmla="*/ 186 h 188"/>
                  <a:gd name="T54" fmla="*/ 607 w 978"/>
                  <a:gd name="T55" fmla="*/ 186 h 188"/>
                  <a:gd name="T56" fmla="*/ 558 w 978"/>
                  <a:gd name="T57" fmla="*/ 185 h 188"/>
                  <a:gd name="T58" fmla="*/ 507 w 978"/>
                  <a:gd name="T59" fmla="*/ 185 h 188"/>
                  <a:gd name="T60" fmla="*/ 456 w 978"/>
                  <a:gd name="T61" fmla="*/ 185 h 188"/>
                  <a:gd name="T62" fmla="*/ 407 w 978"/>
                  <a:gd name="T63" fmla="*/ 183 h 188"/>
                  <a:gd name="T64" fmla="*/ 356 w 978"/>
                  <a:gd name="T65" fmla="*/ 183 h 188"/>
                  <a:gd name="T66" fmla="*/ 305 w 978"/>
                  <a:gd name="T67" fmla="*/ 182 h 188"/>
                  <a:gd name="T68" fmla="*/ 256 w 978"/>
                  <a:gd name="T69" fmla="*/ 182 h 188"/>
                  <a:gd name="T70" fmla="*/ 205 w 978"/>
                  <a:gd name="T71" fmla="*/ 181 h 188"/>
                  <a:gd name="T72" fmla="*/ 156 w 978"/>
                  <a:gd name="T73" fmla="*/ 181 h 188"/>
                  <a:gd name="T74" fmla="*/ 105 w 978"/>
                  <a:gd name="T75" fmla="*/ 180 h 188"/>
                  <a:gd name="T76" fmla="*/ 87 w 978"/>
                  <a:gd name="T77" fmla="*/ 166 h 188"/>
                  <a:gd name="T78" fmla="*/ 102 w 978"/>
                  <a:gd name="T79" fmla="*/ 139 h 188"/>
                  <a:gd name="T80" fmla="*/ 96 w 978"/>
                  <a:gd name="T81" fmla="*/ 109 h 188"/>
                  <a:gd name="T82" fmla="*/ 69 w 978"/>
                  <a:gd name="T83" fmla="*/ 78 h 188"/>
                  <a:gd name="T84" fmla="*/ 42 w 978"/>
                  <a:gd name="T85" fmla="*/ 46 h 188"/>
                  <a:gd name="T86" fmla="*/ 14 w 978"/>
                  <a:gd name="T87"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188">
                    <a:moveTo>
                      <a:pt x="0" y="0"/>
                    </a:moveTo>
                    <a:lnTo>
                      <a:pt x="31" y="0"/>
                    </a:lnTo>
                    <a:lnTo>
                      <a:pt x="61" y="0"/>
                    </a:lnTo>
                    <a:lnTo>
                      <a:pt x="92" y="0"/>
                    </a:lnTo>
                    <a:lnTo>
                      <a:pt x="122" y="0"/>
                    </a:lnTo>
                    <a:lnTo>
                      <a:pt x="153" y="0"/>
                    </a:lnTo>
                    <a:lnTo>
                      <a:pt x="183" y="0"/>
                    </a:lnTo>
                    <a:lnTo>
                      <a:pt x="214" y="0"/>
                    </a:lnTo>
                    <a:lnTo>
                      <a:pt x="244" y="0"/>
                    </a:lnTo>
                    <a:lnTo>
                      <a:pt x="276" y="0"/>
                    </a:lnTo>
                    <a:lnTo>
                      <a:pt x="305" y="0"/>
                    </a:lnTo>
                    <a:lnTo>
                      <a:pt x="337" y="0"/>
                    </a:lnTo>
                    <a:lnTo>
                      <a:pt x="367" y="0"/>
                    </a:lnTo>
                    <a:lnTo>
                      <a:pt x="398" y="0"/>
                    </a:lnTo>
                    <a:lnTo>
                      <a:pt x="428" y="0"/>
                    </a:lnTo>
                    <a:lnTo>
                      <a:pt x="459" y="0"/>
                    </a:lnTo>
                    <a:lnTo>
                      <a:pt x="490" y="0"/>
                    </a:lnTo>
                    <a:lnTo>
                      <a:pt x="520" y="0"/>
                    </a:lnTo>
                    <a:lnTo>
                      <a:pt x="551" y="0"/>
                    </a:lnTo>
                    <a:lnTo>
                      <a:pt x="581" y="0"/>
                    </a:lnTo>
                    <a:lnTo>
                      <a:pt x="612" y="0"/>
                    </a:lnTo>
                    <a:lnTo>
                      <a:pt x="642" y="0"/>
                    </a:lnTo>
                    <a:lnTo>
                      <a:pt x="673" y="0"/>
                    </a:lnTo>
                    <a:lnTo>
                      <a:pt x="703" y="0"/>
                    </a:lnTo>
                    <a:lnTo>
                      <a:pt x="734" y="0"/>
                    </a:lnTo>
                    <a:lnTo>
                      <a:pt x="764" y="0"/>
                    </a:lnTo>
                    <a:lnTo>
                      <a:pt x="795" y="0"/>
                    </a:lnTo>
                    <a:lnTo>
                      <a:pt x="825" y="0"/>
                    </a:lnTo>
                    <a:lnTo>
                      <a:pt x="856" y="0"/>
                    </a:lnTo>
                    <a:lnTo>
                      <a:pt x="886" y="0"/>
                    </a:lnTo>
                    <a:lnTo>
                      <a:pt x="917" y="0"/>
                    </a:lnTo>
                    <a:lnTo>
                      <a:pt x="947" y="0"/>
                    </a:lnTo>
                    <a:lnTo>
                      <a:pt x="978" y="0"/>
                    </a:lnTo>
                    <a:lnTo>
                      <a:pt x="967" y="13"/>
                    </a:lnTo>
                    <a:lnTo>
                      <a:pt x="955" y="26"/>
                    </a:lnTo>
                    <a:lnTo>
                      <a:pt x="943" y="38"/>
                    </a:lnTo>
                    <a:lnTo>
                      <a:pt x="931" y="51"/>
                    </a:lnTo>
                    <a:lnTo>
                      <a:pt x="920" y="64"/>
                    </a:lnTo>
                    <a:lnTo>
                      <a:pt x="908" y="76"/>
                    </a:lnTo>
                    <a:lnTo>
                      <a:pt x="896" y="89"/>
                    </a:lnTo>
                    <a:lnTo>
                      <a:pt x="885" y="102"/>
                    </a:lnTo>
                    <a:lnTo>
                      <a:pt x="885" y="124"/>
                    </a:lnTo>
                    <a:lnTo>
                      <a:pt x="885" y="144"/>
                    </a:lnTo>
                    <a:lnTo>
                      <a:pt x="885" y="166"/>
                    </a:lnTo>
                    <a:lnTo>
                      <a:pt x="885" y="188"/>
                    </a:lnTo>
                    <a:lnTo>
                      <a:pt x="860" y="188"/>
                    </a:lnTo>
                    <a:lnTo>
                      <a:pt x="834" y="188"/>
                    </a:lnTo>
                    <a:lnTo>
                      <a:pt x="809" y="187"/>
                    </a:lnTo>
                    <a:lnTo>
                      <a:pt x="784" y="187"/>
                    </a:lnTo>
                    <a:lnTo>
                      <a:pt x="758" y="187"/>
                    </a:lnTo>
                    <a:lnTo>
                      <a:pt x="734" y="187"/>
                    </a:lnTo>
                    <a:lnTo>
                      <a:pt x="709" y="187"/>
                    </a:lnTo>
                    <a:lnTo>
                      <a:pt x="683" y="186"/>
                    </a:lnTo>
                    <a:lnTo>
                      <a:pt x="658" y="186"/>
                    </a:lnTo>
                    <a:lnTo>
                      <a:pt x="633" y="186"/>
                    </a:lnTo>
                    <a:lnTo>
                      <a:pt x="607" y="186"/>
                    </a:lnTo>
                    <a:lnTo>
                      <a:pt x="582" y="186"/>
                    </a:lnTo>
                    <a:lnTo>
                      <a:pt x="558" y="185"/>
                    </a:lnTo>
                    <a:lnTo>
                      <a:pt x="532" y="185"/>
                    </a:lnTo>
                    <a:lnTo>
                      <a:pt x="507" y="185"/>
                    </a:lnTo>
                    <a:lnTo>
                      <a:pt x="482" y="185"/>
                    </a:lnTo>
                    <a:lnTo>
                      <a:pt x="456" y="185"/>
                    </a:lnTo>
                    <a:lnTo>
                      <a:pt x="431" y="183"/>
                    </a:lnTo>
                    <a:lnTo>
                      <a:pt x="407" y="183"/>
                    </a:lnTo>
                    <a:lnTo>
                      <a:pt x="382" y="183"/>
                    </a:lnTo>
                    <a:lnTo>
                      <a:pt x="356" y="183"/>
                    </a:lnTo>
                    <a:lnTo>
                      <a:pt x="331" y="183"/>
                    </a:lnTo>
                    <a:lnTo>
                      <a:pt x="305" y="182"/>
                    </a:lnTo>
                    <a:lnTo>
                      <a:pt x="281" y="182"/>
                    </a:lnTo>
                    <a:lnTo>
                      <a:pt x="256" y="182"/>
                    </a:lnTo>
                    <a:lnTo>
                      <a:pt x="231" y="182"/>
                    </a:lnTo>
                    <a:lnTo>
                      <a:pt x="205" y="181"/>
                    </a:lnTo>
                    <a:lnTo>
                      <a:pt x="180" y="181"/>
                    </a:lnTo>
                    <a:lnTo>
                      <a:pt x="156" y="181"/>
                    </a:lnTo>
                    <a:lnTo>
                      <a:pt x="130" y="181"/>
                    </a:lnTo>
                    <a:lnTo>
                      <a:pt x="105" y="180"/>
                    </a:lnTo>
                    <a:lnTo>
                      <a:pt x="80" y="180"/>
                    </a:lnTo>
                    <a:lnTo>
                      <a:pt x="87" y="166"/>
                    </a:lnTo>
                    <a:lnTo>
                      <a:pt x="95" y="152"/>
                    </a:lnTo>
                    <a:lnTo>
                      <a:pt x="102" y="139"/>
                    </a:lnTo>
                    <a:lnTo>
                      <a:pt x="108" y="125"/>
                    </a:lnTo>
                    <a:lnTo>
                      <a:pt x="96" y="109"/>
                    </a:lnTo>
                    <a:lnTo>
                      <a:pt x="82" y="94"/>
                    </a:lnTo>
                    <a:lnTo>
                      <a:pt x="69" y="78"/>
                    </a:lnTo>
                    <a:lnTo>
                      <a:pt x="55" y="63"/>
                    </a:lnTo>
                    <a:lnTo>
                      <a:pt x="42" y="46"/>
                    </a:lnTo>
                    <a:lnTo>
                      <a:pt x="28" y="31"/>
                    </a:lnTo>
                    <a:lnTo>
                      <a:pt x="14" y="15"/>
                    </a:lnTo>
                    <a:lnTo>
                      <a:pt x="0" y="0"/>
                    </a:lnTo>
                    <a:close/>
                  </a:path>
                </a:pathLst>
              </a:custGeom>
              <a:solidFill>
                <a:srgbClr val="5159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60"/>
              <p:cNvSpPr>
                <a:spLocks/>
              </p:cNvSpPr>
              <p:nvPr/>
            </p:nvSpPr>
            <p:spPr bwMode="auto">
              <a:xfrm>
                <a:off x="7934325" y="6365874"/>
                <a:ext cx="660400" cy="149225"/>
              </a:xfrm>
              <a:custGeom>
                <a:avLst/>
                <a:gdLst>
                  <a:gd name="T0" fmla="*/ 26 w 833"/>
                  <a:gd name="T1" fmla="*/ 0 h 188"/>
                  <a:gd name="T2" fmla="*/ 78 w 833"/>
                  <a:gd name="T3" fmla="*/ 0 h 188"/>
                  <a:gd name="T4" fmla="*/ 130 w 833"/>
                  <a:gd name="T5" fmla="*/ 0 h 188"/>
                  <a:gd name="T6" fmla="*/ 182 w 833"/>
                  <a:gd name="T7" fmla="*/ 0 h 188"/>
                  <a:gd name="T8" fmla="*/ 234 w 833"/>
                  <a:gd name="T9" fmla="*/ 0 h 188"/>
                  <a:gd name="T10" fmla="*/ 287 w 833"/>
                  <a:gd name="T11" fmla="*/ 0 h 188"/>
                  <a:gd name="T12" fmla="*/ 339 w 833"/>
                  <a:gd name="T13" fmla="*/ 0 h 188"/>
                  <a:gd name="T14" fmla="*/ 390 w 833"/>
                  <a:gd name="T15" fmla="*/ 0 h 188"/>
                  <a:gd name="T16" fmla="*/ 442 w 833"/>
                  <a:gd name="T17" fmla="*/ 0 h 188"/>
                  <a:gd name="T18" fmla="*/ 494 w 833"/>
                  <a:gd name="T19" fmla="*/ 0 h 188"/>
                  <a:gd name="T20" fmla="*/ 546 w 833"/>
                  <a:gd name="T21" fmla="*/ 0 h 188"/>
                  <a:gd name="T22" fmla="*/ 599 w 833"/>
                  <a:gd name="T23" fmla="*/ 0 h 188"/>
                  <a:gd name="T24" fmla="*/ 651 w 833"/>
                  <a:gd name="T25" fmla="*/ 0 h 188"/>
                  <a:gd name="T26" fmla="*/ 703 w 833"/>
                  <a:gd name="T27" fmla="*/ 0 h 188"/>
                  <a:gd name="T28" fmla="*/ 754 w 833"/>
                  <a:gd name="T29" fmla="*/ 0 h 188"/>
                  <a:gd name="T30" fmla="*/ 806 w 833"/>
                  <a:gd name="T31" fmla="*/ 0 h 188"/>
                  <a:gd name="T32" fmla="*/ 822 w 833"/>
                  <a:gd name="T33" fmla="*/ 13 h 188"/>
                  <a:gd name="T34" fmla="*/ 803 w 833"/>
                  <a:gd name="T35" fmla="*/ 38 h 188"/>
                  <a:gd name="T36" fmla="*/ 783 w 833"/>
                  <a:gd name="T37" fmla="*/ 64 h 188"/>
                  <a:gd name="T38" fmla="*/ 764 w 833"/>
                  <a:gd name="T39" fmla="*/ 89 h 188"/>
                  <a:gd name="T40" fmla="*/ 753 w 833"/>
                  <a:gd name="T41" fmla="*/ 124 h 188"/>
                  <a:gd name="T42" fmla="*/ 753 w 833"/>
                  <a:gd name="T43" fmla="*/ 166 h 188"/>
                  <a:gd name="T44" fmla="*/ 711 w 833"/>
                  <a:gd name="T45" fmla="*/ 188 h 188"/>
                  <a:gd name="T46" fmla="*/ 624 w 833"/>
                  <a:gd name="T47" fmla="*/ 187 h 188"/>
                  <a:gd name="T48" fmla="*/ 539 w 833"/>
                  <a:gd name="T49" fmla="*/ 186 h 188"/>
                  <a:gd name="T50" fmla="*/ 453 w 833"/>
                  <a:gd name="T51" fmla="*/ 185 h 188"/>
                  <a:gd name="T52" fmla="*/ 367 w 833"/>
                  <a:gd name="T53" fmla="*/ 183 h 188"/>
                  <a:gd name="T54" fmla="*/ 281 w 833"/>
                  <a:gd name="T55" fmla="*/ 183 h 188"/>
                  <a:gd name="T56" fmla="*/ 196 w 833"/>
                  <a:gd name="T57" fmla="*/ 182 h 188"/>
                  <a:gd name="T58" fmla="*/ 109 w 833"/>
                  <a:gd name="T59" fmla="*/ 181 h 188"/>
                  <a:gd name="T60" fmla="*/ 72 w 833"/>
                  <a:gd name="T61" fmla="*/ 166 h 188"/>
                  <a:gd name="T62" fmla="*/ 86 w 833"/>
                  <a:gd name="T63" fmla="*/ 139 h 188"/>
                  <a:gd name="T64" fmla="*/ 80 w 833"/>
                  <a:gd name="T65" fmla="*/ 109 h 188"/>
                  <a:gd name="T66" fmla="*/ 57 w 833"/>
                  <a:gd name="T67" fmla="*/ 78 h 188"/>
                  <a:gd name="T68" fmla="*/ 34 w 833"/>
                  <a:gd name="T69" fmla="*/ 46 h 188"/>
                  <a:gd name="T70" fmla="*/ 11 w 833"/>
                  <a:gd name="T7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3" h="188">
                    <a:moveTo>
                      <a:pt x="0" y="0"/>
                    </a:moveTo>
                    <a:lnTo>
                      <a:pt x="26" y="0"/>
                    </a:lnTo>
                    <a:lnTo>
                      <a:pt x="52" y="0"/>
                    </a:lnTo>
                    <a:lnTo>
                      <a:pt x="78" y="0"/>
                    </a:lnTo>
                    <a:lnTo>
                      <a:pt x="104" y="0"/>
                    </a:lnTo>
                    <a:lnTo>
                      <a:pt x="130" y="0"/>
                    </a:lnTo>
                    <a:lnTo>
                      <a:pt x="156" y="0"/>
                    </a:lnTo>
                    <a:lnTo>
                      <a:pt x="182" y="0"/>
                    </a:lnTo>
                    <a:lnTo>
                      <a:pt x="208" y="0"/>
                    </a:lnTo>
                    <a:lnTo>
                      <a:pt x="234" y="0"/>
                    </a:lnTo>
                    <a:lnTo>
                      <a:pt x="260" y="0"/>
                    </a:lnTo>
                    <a:lnTo>
                      <a:pt x="287" y="0"/>
                    </a:lnTo>
                    <a:lnTo>
                      <a:pt x="312" y="0"/>
                    </a:lnTo>
                    <a:lnTo>
                      <a:pt x="339" y="0"/>
                    </a:lnTo>
                    <a:lnTo>
                      <a:pt x="364" y="0"/>
                    </a:lnTo>
                    <a:lnTo>
                      <a:pt x="390" y="0"/>
                    </a:lnTo>
                    <a:lnTo>
                      <a:pt x="417" y="0"/>
                    </a:lnTo>
                    <a:lnTo>
                      <a:pt x="442" y="0"/>
                    </a:lnTo>
                    <a:lnTo>
                      <a:pt x="469" y="0"/>
                    </a:lnTo>
                    <a:lnTo>
                      <a:pt x="494" y="0"/>
                    </a:lnTo>
                    <a:lnTo>
                      <a:pt x="521" y="0"/>
                    </a:lnTo>
                    <a:lnTo>
                      <a:pt x="546" y="0"/>
                    </a:lnTo>
                    <a:lnTo>
                      <a:pt x="572" y="0"/>
                    </a:lnTo>
                    <a:lnTo>
                      <a:pt x="599" y="0"/>
                    </a:lnTo>
                    <a:lnTo>
                      <a:pt x="624" y="0"/>
                    </a:lnTo>
                    <a:lnTo>
                      <a:pt x="651" y="0"/>
                    </a:lnTo>
                    <a:lnTo>
                      <a:pt x="676" y="0"/>
                    </a:lnTo>
                    <a:lnTo>
                      <a:pt x="703" y="0"/>
                    </a:lnTo>
                    <a:lnTo>
                      <a:pt x="729" y="0"/>
                    </a:lnTo>
                    <a:lnTo>
                      <a:pt x="754" y="0"/>
                    </a:lnTo>
                    <a:lnTo>
                      <a:pt x="781" y="0"/>
                    </a:lnTo>
                    <a:lnTo>
                      <a:pt x="806" y="0"/>
                    </a:lnTo>
                    <a:lnTo>
                      <a:pt x="833" y="0"/>
                    </a:lnTo>
                    <a:lnTo>
                      <a:pt x="822" y="13"/>
                    </a:lnTo>
                    <a:lnTo>
                      <a:pt x="813" y="26"/>
                    </a:lnTo>
                    <a:lnTo>
                      <a:pt x="803" y="38"/>
                    </a:lnTo>
                    <a:lnTo>
                      <a:pt x="794" y="51"/>
                    </a:lnTo>
                    <a:lnTo>
                      <a:pt x="783" y="64"/>
                    </a:lnTo>
                    <a:lnTo>
                      <a:pt x="773" y="76"/>
                    </a:lnTo>
                    <a:lnTo>
                      <a:pt x="764" y="89"/>
                    </a:lnTo>
                    <a:lnTo>
                      <a:pt x="753" y="102"/>
                    </a:lnTo>
                    <a:lnTo>
                      <a:pt x="753" y="124"/>
                    </a:lnTo>
                    <a:lnTo>
                      <a:pt x="753" y="144"/>
                    </a:lnTo>
                    <a:lnTo>
                      <a:pt x="753" y="166"/>
                    </a:lnTo>
                    <a:lnTo>
                      <a:pt x="753" y="188"/>
                    </a:lnTo>
                    <a:lnTo>
                      <a:pt x="711" y="188"/>
                    </a:lnTo>
                    <a:lnTo>
                      <a:pt x="667" y="187"/>
                    </a:lnTo>
                    <a:lnTo>
                      <a:pt x="624" y="187"/>
                    </a:lnTo>
                    <a:lnTo>
                      <a:pt x="582" y="186"/>
                    </a:lnTo>
                    <a:lnTo>
                      <a:pt x="539" y="186"/>
                    </a:lnTo>
                    <a:lnTo>
                      <a:pt x="495" y="186"/>
                    </a:lnTo>
                    <a:lnTo>
                      <a:pt x="453" y="185"/>
                    </a:lnTo>
                    <a:lnTo>
                      <a:pt x="410" y="185"/>
                    </a:lnTo>
                    <a:lnTo>
                      <a:pt x="367" y="183"/>
                    </a:lnTo>
                    <a:lnTo>
                      <a:pt x="325" y="183"/>
                    </a:lnTo>
                    <a:lnTo>
                      <a:pt x="281" y="183"/>
                    </a:lnTo>
                    <a:lnTo>
                      <a:pt x="238" y="182"/>
                    </a:lnTo>
                    <a:lnTo>
                      <a:pt x="196" y="182"/>
                    </a:lnTo>
                    <a:lnTo>
                      <a:pt x="153" y="181"/>
                    </a:lnTo>
                    <a:lnTo>
                      <a:pt x="109" y="181"/>
                    </a:lnTo>
                    <a:lnTo>
                      <a:pt x="67" y="180"/>
                    </a:lnTo>
                    <a:lnTo>
                      <a:pt x="72" y="166"/>
                    </a:lnTo>
                    <a:lnTo>
                      <a:pt x="79" y="152"/>
                    </a:lnTo>
                    <a:lnTo>
                      <a:pt x="86" y="139"/>
                    </a:lnTo>
                    <a:lnTo>
                      <a:pt x="92" y="125"/>
                    </a:lnTo>
                    <a:lnTo>
                      <a:pt x="80" y="109"/>
                    </a:lnTo>
                    <a:lnTo>
                      <a:pt x="69" y="94"/>
                    </a:lnTo>
                    <a:lnTo>
                      <a:pt x="57" y="78"/>
                    </a:lnTo>
                    <a:lnTo>
                      <a:pt x="46" y="63"/>
                    </a:lnTo>
                    <a:lnTo>
                      <a:pt x="34" y="46"/>
                    </a:lnTo>
                    <a:lnTo>
                      <a:pt x="23" y="31"/>
                    </a:lnTo>
                    <a:lnTo>
                      <a:pt x="11" y="15"/>
                    </a:lnTo>
                    <a:lnTo>
                      <a:pt x="0" y="0"/>
                    </a:lnTo>
                    <a:close/>
                  </a:path>
                </a:pathLst>
              </a:custGeom>
              <a:solidFill>
                <a:srgbClr val="565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61"/>
              <p:cNvSpPr>
                <a:spLocks/>
              </p:cNvSpPr>
              <p:nvPr/>
            </p:nvSpPr>
            <p:spPr bwMode="auto">
              <a:xfrm>
                <a:off x="7997825" y="6365874"/>
                <a:ext cx="546100" cy="149225"/>
              </a:xfrm>
              <a:custGeom>
                <a:avLst/>
                <a:gdLst>
                  <a:gd name="T0" fmla="*/ 0 w 689"/>
                  <a:gd name="T1" fmla="*/ 0 h 188"/>
                  <a:gd name="T2" fmla="*/ 43 w 689"/>
                  <a:gd name="T3" fmla="*/ 0 h 188"/>
                  <a:gd name="T4" fmla="*/ 87 w 689"/>
                  <a:gd name="T5" fmla="*/ 0 h 188"/>
                  <a:gd name="T6" fmla="*/ 129 w 689"/>
                  <a:gd name="T7" fmla="*/ 0 h 188"/>
                  <a:gd name="T8" fmla="*/ 173 w 689"/>
                  <a:gd name="T9" fmla="*/ 0 h 188"/>
                  <a:gd name="T10" fmla="*/ 216 w 689"/>
                  <a:gd name="T11" fmla="*/ 0 h 188"/>
                  <a:gd name="T12" fmla="*/ 260 w 689"/>
                  <a:gd name="T13" fmla="*/ 0 h 188"/>
                  <a:gd name="T14" fmla="*/ 302 w 689"/>
                  <a:gd name="T15" fmla="*/ 0 h 188"/>
                  <a:gd name="T16" fmla="*/ 345 w 689"/>
                  <a:gd name="T17" fmla="*/ 0 h 188"/>
                  <a:gd name="T18" fmla="*/ 389 w 689"/>
                  <a:gd name="T19" fmla="*/ 0 h 188"/>
                  <a:gd name="T20" fmla="*/ 431 w 689"/>
                  <a:gd name="T21" fmla="*/ 0 h 188"/>
                  <a:gd name="T22" fmla="*/ 474 w 689"/>
                  <a:gd name="T23" fmla="*/ 0 h 188"/>
                  <a:gd name="T24" fmla="*/ 518 w 689"/>
                  <a:gd name="T25" fmla="*/ 0 h 188"/>
                  <a:gd name="T26" fmla="*/ 560 w 689"/>
                  <a:gd name="T27" fmla="*/ 0 h 188"/>
                  <a:gd name="T28" fmla="*/ 603 w 689"/>
                  <a:gd name="T29" fmla="*/ 0 h 188"/>
                  <a:gd name="T30" fmla="*/ 647 w 689"/>
                  <a:gd name="T31" fmla="*/ 0 h 188"/>
                  <a:gd name="T32" fmla="*/ 689 w 689"/>
                  <a:gd name="T33" fmla="*/ 0 h 188"/>
                  <a:gd name="T34" fmla="*/ 681 w 689"/>
                  <a:gd name="T35" fmla="*/ 13 h 188"/>
                  <a:gd name="T36" fmla="*/ 673 w 689"/>
                  <a:gd name="T37" fmla="*/ 26 h 188"/>
                  <a:gd name="T38" fmla="*/ 665 w 689"/>
                  <a:gd name="T39" fmla="*/ 38 h 188"/>
                  <a:gd name="T40" fmla="*/ 656 w 689"/>
                  <a:gd name="T41" fmla="*/ 51 h 188"/>
                  <a:gd name="T42" fmla="*/ 648 w 689"/>
                  <a:gd name="T43" fmla="*/ 64 h 188"/>
                  <a:gd name="T44" fmla="*/ 640 w 689"/>
                  <a:gd name="T45" fmla="*/ 76 h 188"/>
                  <a:gd name="T46" fmla="*/ 630 w 689"/>
                  <a:gd name="T47" fmla="*/ 89 h 188"/>
                  <a:gd name="T48" fmla="*/ 622 w 689"/>
                  <a:gd name="T49" fmla="*/ 102 h 188"/>
                  <a:gd name="T50" fmla="*/ 622 w 689"/>
                  <a:gd name="T51" fmla="*/ 124 h 188"/>
                  <a:gd name="T52" fmla="*/ 622 w 689"/>
                  <a:gd name="T53" fmla="*/ 144 h 188"/>
                  <a:gd name="T54" fmla="*/ 622 w 689"/>
                  <a:gd name="T55" fmla="*/ 166 h 188"/>
                  <a:gd name="T56" fmla="*/ 622 w 689"/>
                  <a:gd name="T57" fmla="*/ 188 h 188"/>
                  <a:gd name="T58" fmla="*/ 587 w 689"/>
                  <a:gd name="T59" fmla="*/ 188 h 188"/>
                  <a:gd name="T60" fmla="*/ 552 w 689"/>
                  <a:gd name="T61" fmla="*/ 187 h 188"/>
                  <a:gd name="T62" fmla="*/ 516 w 689"/>
                  <a:gd name="T63" fmla="*/ 187 h 188"/>
                  <a:gd name="T64" fmla="*/ 481 w 689"/>
                  <a:gd name="T65" fmla="*/ 186 h 188"/>
                  <a:gd name="T66" fmla="*/ 445 w 689"/>
                  <a:gd name="T67" fmla="*/ 186 h 188"/>
                  <a:gd name="T68" fmla="*/ 410 w 689"/>
                  <a:gd name="T69" fmla="*/ 186 h 188"/>
                  <a:gd name="T70" fmla="*/ 375 w 689"/>
                  <a:gd name="T71" fmla="*/ 185 h 188"/>
                  <a:gd name="T72" fmla="*/ 339 w 689"/>
                  <a:gd name="T73" fmla="*/ 185 h 188"/>
                  <a:gd name="T74" fmla="*/ 304 w 689"/>
                  <a:gd name="T75" fmla="*/ 183 h 188"/>
                  <a:gd name="T76" fmla="*/ 269 w 689"/>
                  <a:gd name="T77" fmla="*/ 183 h 188"/>
                  <a:gd name="T78" fmla="*/ 233 w 689"/>
                  <a:gd name="T79" fmla="*/ 183 h 188"/>
                  <a:gd name="T80" fmla="*/ 197 w 689"/>
                  <a:gd name="T81" fmla="*/ 182 h 188"/>
                  <a:gd name="T82" fmla="*/ 163 w 689"/>
                  <a:gd name="T83" fmla="*/ 182 h 188"/>
                  <a:gd name="T84" fmla="*/ 127 w 689"/>
                  <a:gd name="T85" fmla="*/ 181 h 188"/>
                  <a:gd name="T86" fmla="*/ 91 w 689"/>
                  <a:gd name="T87" fmla="*/ 181 h 188"/>
                  <a:gd name="T88" fmla="*/ 56 w 689"/>
                  <a:gd name="T89" fmla="*/ 180 h 188"/>
                  <a:gd name="T90" fmla="*/ 61 w 689"/>
                  <a:gd name="T91" fmla="*/ 166 h 188"/>
                  <a:gd name="T92" fmla="*/ 66 w 689"/>
                  <a:gd name="T93" fmla="*/ 152 h 188"/>
                  <a:gd name="T94" fmla="*/ 72 w 689"/>
                  <a:gd name="T95" fmla="*/ 139 h 188"/>
                  <a:gd name="T96" fmla="*/ 76 w 689"/>
                  <a:gd name="T97" fmla="*/ 125 h 188"/>
                  <a:gd name="T98" fmla="*/ 67 w 689"/>
                  <a:gd name="T99" fmla="*/ 109 h 188"/>
                  <a:gd name="T100" fmla="*/ 58 w 689"/>
                  <a:gd name="T101" fmla="*/ 94 h 188"/>
                  <a:gd name="T102" fmla="*/ 49 w 689"/>
                  <a:gd name="T103" fmla="*/ 78 h 188"/>
                  <a:gd name="T104" fmla="*/ 38 w 689"/>
                  <a:gd name="T105" fmla="*/ 63 h 188"/>
                  <a:gd name="T106" fmla="*/ 29 w 689"/>
                  <a:gd name="T107" fmla="*/ 46 h 188"/>
                  <a:gd name="T108" fmla="*/ 20 w 689"/>
                  <a:gd name="T109" fmla="*/ 31 h 188"/>
                  <a:gd name="T110" fmla="*/ 11 w 689"/>
                  <a:gd name="T111" fmla="*/ 15 h 188"/>
                  <a:gd name="T112" fmla="*/ 0 w 689"/>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188">
                    <a:moveTo>
                      <a:pt x="0" y="0"/>
                    </a:moveTo>
                    <a:lnTo>
                      <a:pt x="43" y="0"/>
                    </a:lnTo>
                    <a:lnTo>
                      <a:pt x="87" y="0"/>
                    </a:lnTo>
                    <a:lnTo>
                      <a:pt x="129" y="0"/>
                    </a:lnTo>
                    <a:lnTo>
                      <a:pt x="173" y="0"/>
                    </a:lnTo>
                    <a:lnTo>
                      <a:pt x="216" y="0"/>
                    </a:lnTo>
                    <a:lnTo>
                      <a:pt x="260" y="0"/>
                    </a:lnTo>
                    <a:lnTo>
                      <a:pt x="302" y="0"/>
                    </a:lnTo>
                    <a:lnTo>
                      <a:pt x="345" y="0"/>
                    </a:lnTo>
                    <a:lnTo>
                      <a:pt x="389" y="0"/>
                    </a:lnTo>
                    <a:lnTo>
                      <a:pt x="431" y="0"/>
                    </a:lnTo>
                    <a:lnTo>
                      <a:pt x="474" y="0"/>
                    </a:lnTo>
                    <a:lnTo>
                      <a:pt x="518" y="0"/>
                    </a:lnTo>
                    <a:lnTo>
                      <a:pt x="560" y="0"/>
                    </a:lnTo>
                    <a:lnTo>
                      <a:pt x="603" y="0"/>
                    </a:lnTo>
                    <a:lnTo>
                      <a:pt x="647" y="0"/>
                    </a:lnTo>
                    <a:lnTo>
                      <a:pt x="689" y="0"/>
                    </a:lnTo>
                    <a:lnTo>
                      <a:pt x="681" y="13"/>
                    </a:lnTo>
                    <a:lnTo>
                      <a:pt x="673" y="26"/>
                    </a:lnTo>
                    <a:lnTo>
                      <a:pt x="665" y="38"/>
                    </a:lnTo>
                    <a:lnTo>
                      <a:pt x="656" y="51"/>
                    </a:lnTo>
                    <a:lnTo>
                      <a:pt x="648" y="64"/>
                    </a:lnTo>
                    <a:lnTo>
                      <a:pt x="640" y="76"/>
                    </a:lnTo>
                    <a:lnTo>
                      <a:pt x="630" y="89"/>
                    </a:lnTo>
                    <a:lnTo>
                      <a:pt x="622" y="102"/>
                    </a:lnTo>
                    <a:lnTo>
                      <a:pt x="622" y="124"/>
                    </a:lnTo>
                    <a:lnTo>
                      <a:pt x="622" y="144"/>
                    </a:lnTo>
                    <a:lnTo>
                      <a:pt x="622" y="166"/>
                    </a:lnTo>
                    <a:lnTo>
                      <a:pt x="622" y="188"/>
                    </a:lnTo>
                    <a:lnTo>
                      <a:pt x="587" y="188"/>
                    </a:lnTo>
                    <a:lnTo>
                      <a:pt x="552" y="187"/>
                    </a:lnTo>
                    <a:lnTo>
                      <a:pt x="516" y="187"/>
                    </a:lnTo>
                    <a:lnTo>
                      <a:pt x="481" y="186"/>
                    </a:lnTo>
                    <a:lnTo>
                      <a:pt x="445" y="186"/>
                    </a:lnTo>
                    <a:lnTo>
                      <a:pt x="410" y="186"/>
                    </a:lnTo>
                    <a:lnTo>
                      <a:pt x="375" y="185"/>
                    </a:lnTo>
                    <a:lnTo>
                      <a:pt x="339" y="185"/>
                    </a:lnTo>
                    <a:lnTo>
                      <a:pt x="304" y="183"/>
                    </a:lnTo>
                    <a:lnTo>
                      <a:pt x="269" y="183"/>
                    </a:lnTo>
                    <a:lnTo>
                      <a:pt x="233" y="183"/>
                    </a:lnTo>
                    <a:lnTo>
                      <a:pt x="197" y="182"/>
                    </a:lnTo>
                    <a:lnTo>
                      <a:pt x="163" y="182"/>
                    </a:lnTo>
                    <a:lnTo>
                      <a:pt x="127" y="181"/>
                    </a:lnTo>
                    <a:lnTo>
                      <a:pt x="91" y="181"/>
                    </a:lnTo>
                    <a:lnTo>
                      <a:pt x="56" y="180"/>
                    </a:lnTo>
                    <a:lnTo>
                      <a:pt x="61" y="166"/>
                    </a:lnTo>
                    <a:lnTo>
                      <a:pt x="66" y="152"/>
                    </a:lnTo>
                    <a:lnTo>
                      <a:pt x="72" y="139"/>
                    </a:lnTo>
                    <a:lnTo>
                      <a:pt x="76" y="125"/>
                    </a:lnTo>
                    <a:lnTo>
                      <a:pt x="67" y="109"/>
                    </a:lnTo>
                    <a:lnTo>
                      <a:pt x="58" y="94"/>
                    </a:lnTo>
                    <a:lnTo>
                      <a:pt x="49" y="78"/>
                    </a:lnTo>
                    <a:lnTo>
                      <a:pt x="38" y="63"/>
                    </a:lnTo>
                    <a:lnTo>
                      <a:pt x="29" y="46"/>
                    </a:lnTo>
                    <a:lnTo>
                      <a:pt x="20" y="31"/>
                    </a:lnTo>
                    <a:lnTo>
                      <a:pt x="11" y="15"/>
                    </a:lnTo>
                    <a:lnTo>
                      <a:pt x="0" y="0"/>
                    </a:lnTo>
                    <a:close/>
                  </a:path>
                </a:pathLst>
              </a:custGeom>
              <a:solidFill>
                <a:srgbClr val="5E63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62"/>
              <p:cNvSpPr>
                <a:spLocks/>
              </p:cNvSpPr>
              <p:nvPr/>
            </p:nvSpPr>
            <p:spPr bwMode="auto">
              <a:xfrm>
                <a:off x="8059738" y="6365874"/>
                <a:ext cx="433388" cy="149225"/>
              </a:xfrm>
              <a:custGeom>
                <a:avLst/>
                <a:gdLst>
                  <a:gd name="T0" fmla="*/ 0 w 545"/>
                  <a:gd name="T1" fmla="*/ 0 h 188"/>
                  <a:gd name="T2" fmla="*/ 34 w 545"/>
                  <a:gd name="T3" fmla="*/ 0 h 188"/>
                  <a:gd name="T4" fmla="*/ 68 w 545"/>
                  <a:gd name="T5" fmla="*/ 0 h 188"/>
                  <a:gd name="T6" fmla="*/ 102 w 545"/>
                  <a:gd name="T7" fmla="*/ 0 h 188"/>
                  <a:gd name="T8" fmla="*/ 137 w 545"/>
                  <a:gd name="T9" fmla="*/ 0 h 188"/>
                  <a:gd name="T10" fmla="*/ 170 w 545"/>
                  <a:gd name="T11" fmla="*/ 0 h 188"/>
                  <a:gd name="T12" fmla="*/ 205 w 545"/>
                  <a:gd name="T13" fmla="*/ 0 h 188"/>
                  <a:gd name="T14" fmla="*/ 238 w 545"/>
                  <a:gd name="T15" fmla="*/ 0 h 188"/>
                  <a:gd name="T16" fmla="*/ 273 w 545"/>
                  <a:gd name="T17" fmla="*/ 0 h 188"/>
                  <a:gd name="T18" fmla="*/ 306 w 545"/>
                  <a:gd name="T19" fmla="*/ 0 h 188"/>
                  <a:gd name="T20" fmla="*/ 341 w 545"/>
                  <a:gd name="T21" fmla="*/ 0 h 188"/>
                  <a:gd name="T22" fmla="*/ 374 w 545"/>
                  <a:gd name="T23" fmla="*/ 0 h 188"/>
                  <a:gd name="T24" fmla="*/ 409 w 545"/>
                  <a:gd name="T25" fmla="*/ 0 h 188"/>
                  <a:gd name="T26" fmla="*/ 442 w 545"/>
                  <a:gd name="T27" fmla="*/ 0 h 188"/>
                  <a:gd name="T28" fmla="*/ 477 w 545"/>
                  <a:gd name="T29" fmla="*/ 0 h 188"/>
                  <a:gd name="T30" fmla="*/ 510 w 545"/>
                  <a:gd name="T31" fmla="*/ 0 h 188"/>
                  <a:gd name="T32" fmla="*/ 545 w 545"/>
                  <a:gd name="T33" fmla="*/ 0 h 188"/>
                  <a:gd name="T34" fmla="*/ 539 w 545"/>
                  <a:gd name="T35" fmla="*/ 13 h 188"/>
                  <a:gd name="T36" fmla="*/ 532 w 545"/>
                  <a:gd name="T37" fmla="*/ 26 h 188"/>
                  <a:gd name="T38" fmla="*/ 526 w 545"/>
                  <a:gd name="T39" fmla="*/ 38 h 188"/>
                  <a:gd name="T40" fmla="*/ 519 w 545"/>
                  <a:gd name="T41" fmla="*/ 51 h 188"/>
                  <a:gd name="T42" fmla="*/ 512 w 545"/>
                  <a:gd name="T43" fmla="*/ 64 h 188"/>
                  <a:gd name="T44" fmla="*/ 506 w 545"/>
                  <a:gd name="T45" fmla="*/ 76 h 188"/>
                  <a:gd name="T46" fmla="*/ 500 w 545"/>
                  <a:gd name="T47" fmla="*/ 89 h 188"/>
                  <a:gd name="T48" fmla="*/ 493 w 545"/>
                  <a:gd name="T49" fmla="*/ 102 h 188"/>
                  <a:gd name="T50" fmla="*/ 493 w 545"/>
                  <a:gd name="T51" fmla="*/ 124 h 188"/>
                  <a:gd name="T52" fmla="*/ 493 w 545"/>
                  <a:gd name="T53" fmla="*/ 144 h 188"/>
                  <a:gd name="T54" fmla="*/ 493 w 545"/>
                  <a:gd name="T55" fmla="*/ 166 h 188"/>
                  <a:gd name="T56" fmla="*/ 493 w 545"/>
                  <a:gd name="T57" fmla="*/ 188 h 188"/>
                  <a:gd name="T58" fmla="*/ 465 w 545"/>
                  <a:gd name="T59" fmla="*/ 188 h 188"/>
                  <a:gd name="T60" fmla="*/ 436 w 545"/>
                  <a:gd name="T61" fmla="*/ 187 h 188"/>
                  <a:gd name="T62" fmla="*/ 409 w 545"/>
                  <a:gd name="T63" fmla="*/ 187 h 188"/>
                  <a:gd name="T64" fmla="*/ 381 w 545"/>
                  <a:gd name="T65" fmla="*/ 186 h 188"/>
                  <a:gd name="T66" fmla="*/ 352 w 545"/>
                  <a:gd name="T67" fmla="*/ 186 h 188"/>
                  <a:gd name="T68" fmla="*/ 325 w 545"/>
                  <a:gd name="T69" fmla="*/ 186 h 188"/>
                  <a:gd name="T70" fmla="*/ 297 w 545"/>
                  <a:gd name="T71" fmla="*/ 185 h 188"/>
                  <a:gd name="T72" fmla="*/ 269 w 545"/>
                  <a:gd name="T73" fmla="*/ 185 h 188"/>
                  <a:gd name="T74" fmla="*/ 241 w 545"/>
                  <a:gd name="T75" fmla="*/ 183 h 188"/>
                  <a:gd name="T76" fmla="*/ 213 w 545"/>
                  <a:gd name="T77" fmla="*/ 183 h 188"/>
                  <a:gd name="T78" fmla="*/ 185 w 545"/>
                  <a:gd name="T79" fmla="*/ 183 h 188"/>
                  <a:gd name="T80" fmla="*/ 156 w 545"/>
                  <a:gd name="T81" fmla="*/ 182 h 188"/>
                  <a:gd name="T82" fmla="*/ 129 w 545"/>
                  <a:gd name="T83" fmla="*/ 182 h 188"/>
                  <a:gd name="T84" fmla="*/ 101 w 545"/>
                  <a:gd name="T85" fmla="*/ 181 h 188"/>
                  <a:gd name="T86" fmla="*/ 72 w 545"/>
                  <a:gd name="T87" fmla="*/ 181 h 188"/>
                  <a:gd name="T88" fmla="*/ 45 w 545"/>
                  <a:gd name="T89" fmla="*/ 180 h 188"/>
                  <a:gd name="T90" fmla="*/ 49 w 545"/>
                  <a:gd name="T91" fmla="*/ 166 h 188"/>
                  <a:gd name="T92" fmla="*/ 53 w 545"/>
                  <a:gd name="T93" fmla="*/ 152 h 188"/>
                  <a:gd name="T94" fmla="*/ 56 w 545"/>
                  <a:gd name="T95" fmla="*/ 139 h 188"/>
                  <a:gd name="T96" fmla="*/ 61 w 545"/>
                  <a:gd name="T97" fmla="*/ 125 h 188"/>
                  <a:gd name="T98" fmla="*/ 54 w 545"/>
                  <a:gd name="T99" fmla="*/ 109 h 188"/>
                  <a:gd name="T100" fmla="*/ 46 w 545"/>
                  <a:gd name="T101" fmla="*/ 94 h 188"/>
                  <a:gd name="T102" fmla="*/ 39 w 545"/>
                  <a:gd name="T103" fmla="*/ 78 h 188"/>
                  <a:gd name="T104" fmla="*/ 31 w 545"/>
                  <a:gd name="T105" fmla="*/ 63 h 188"/>
                  <a:gd name="T106" fmla="*/ 23 w 545"/>
                  <a:gd name="T107" fmla="*/ 46 h 188"/>
                  <a:gd name="T108" fmla="*/ 15 w 545"/>
                  <a:gd name="T109" fmla="*/ 31 h 188"/>
                  <a:gd name="T110" fmla="*/ 8 w 545"/>
                  <a:gd name="T111" fmla="*/ 15 h 188"/>
                  <a:gd name="T112" fmla="*/ 0 w 545"/>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188">
                    <a:moveTo>
                      <a:pt x="0" y="0"/>
                    </a:moveTo>
                    <a:lnTo>
                      <a:pt x="34" y="0"/>
                    </a:lnTo>
                    <a:lnTo>
                      <a:pt x="68" y="0"/>
                    </a:lnTo>
                    <a:lnTo>
                      <a:pt x="102" y="0"/>
                    </a:lnTo>
                    <a:lnTo>
                      <a:pt x="137" y="0"/>
                    </a:lnTo>
                    <a:lnTo>
                      <a:pt x="170" y="0"/>
                    </a:lnTo>
                    <a:lnTo>
                      <a:pt x="205" y="0"/>
                    </a:lnTo>
                    <a:lnTo>
                      <a:pt x="238" y="0"/>
                    </a:lnTo>
                    <a:lnTo>
                      <a:pt x="273" y="0"/>
                    </a:lnTo>
                    <a:lnTo>
                      <a:pt x="306" y="0"/>
                    </a:lnTo>
                    <a:lnTo>
                      <a:pt x="341" y="0"/>
                    </a:lnTo>
                    <a:lnTo>
                      <a:pt x="374" y="0"/>
                    </a:lnTo>
                    <a:lnTo>
                      <a:pt x="409" y="0"/>
                    </a:lnTo>
                    <a:lnTo>
                      <a:pt x="442" y="0"/>
                    </a:lnTo>
                    <a:lnTo>
                      <a:pt x="477" y="0"/>
                    </a:lnTo>
                    <a:lnTo>
                      <a:pt x="510" y="0"/>
                    </a:lnTo>
                    <a:lnTo>
                      <a:pt x="545" y="0"/>
                    </a:lnTo>
                    <a:lnTo>
                      <a:pt x="539" y="13"/>
                    </a:lnTo>
                    <a:lnTo>
                      <a:pt x="532" y="26"/>
                    </a:lnTo>
                    <a:lnTo>
                      <a:pt x="526" y="38"/>
                    </a:lnTo>
                    <a:lnTo>
                      <a:pt x="519" y="51"/>
                    </a:lnTo>
                    <a:lnTo>
                      <a:pt x="512" y="64"/>
                    </a:lnTo>
                    <a:lnTo>
                      <a:pt x="506" y="76"/>
                    </a:lnTo>
                    <a:lnTo>
                      <a:pt x="500" y="89"/>
                    </a:lnTo>
                    <a:lnTo>
                      <a:pt x="493" y="102"/>
                    </a:lnTo>
                    <a:lnTo>
                      <a:pt x="493" y="124"/>
                    </a:lnTo>
                    <a:lnTo>
                      <a:pt x="493" y="144"/>
                    </a:lnTo>
                    <a:lnTo>
                      <a:pt x="493" y="166"/>
                    </a:lnTo>
                    <a:lnTo>
                      <a:pt x="493" y="188"/>
                    </a:lnTo>
                    <a:lnTo>
                      <a:pt x="465" y="188"/>
                    </a:lnTo>
                    <a:lnTo>
                      <a:pt x="436" y="187"/>
                    </a:lnTo>
                    <a:lnTo>
                      <a:pt x="409" y="187"/>
                    </a:lnTo>
                    <a:lnTo>
                      <a:pt x="381" y="186"/>
                    </a:lnTo>
                    <a:lnTo>
                      <a:pt x="352" y="186"/>
                    </a:lnTo>
                    <a:lnTo>
                      <a:pt x="325" y="186"/>
                    </a:lnTo>
                    <a:lnTo>
                      <a:pt x="297" y="185"/>
                    </a:lnTo>
                    <a:lnTo>
                      <a:pt x="269" y="185"/>
                    </a:lnTo>
                    <a:lnTo>
                      <a:pt x="241" y="183"/>
                    </a:lnTo>
                    <a:lnTo>
                      <a:pt x="213" y="183"/>
                    </a:lnTo>
                    <a:lnTo>
                      <a:pt x="185" y="183"/>
                    </a:lnTo>
                    <a:lnTo>
                      <a:pt x="156" y="182"/>
                    </a:lnTo>
                    <a:lnTo>
                      <a:pt x="129" y="182"/>
                    </a:lnTo>
                    <a:lnTo>
                      <a:pt x="101" y="181"/>
                    </a:lnTo>
                    <a:lnTo>
                      <a:pt x="72" y="181"/>
                    </a:lnTo>
                    <a:lnTo>
                      <a:pt x="45" y="180"/>
                    </a:lnTo>
                    <a:lnTo>
                      <a:pt x="49" y="166"/>
                    </a:lnTo>
                    <a:lnTo>
                      <a:pt x="53" y="152"/>
                    </a:lnTo>
                    <a:lnTo>
                      <a:pt x="56" y="139"/>
                    </a:lnTo>
                    <a:lnTo>
                      <a:pt x="61" y="125"/>
                    </a:lnTo>
                    <a:lnTo>
                      <a:pt x="54" y="109"/>
                    </a:lnTo>
                    <a:lnTo>
                      <a:pt x="46" y="94"/>
                    </a:lnTo>
                    <a:lnTo>
                      <a:pt x="39" y="78"/>
                    </a:lnTo>
                    <a:lnTo>
                      <a:pt x="31" y="63"/>
                    </a:lnTo>
                    <a:lnTo>
                      <a:pt x="23" y="46"/>
                    </a:lnTo>
                    <a:lnTo>
                      <a:pt x="15" y="31"/>
                    </a:lnTo>
                    <a:lnTo>
                      <a:pt x="8" y="15"/>
                    </a:lnTo>
                    <a:lnTo>
                      <a:pt x="0" y="0"/>
                    </a:lnTo>
                    <a:close/>
                  </a:path>
                </a:pathLst>
              </a:custGeom>
              <a:solidFill>
                <a:srgbClr val="666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63"/>
              <p:cNvSpPr>
                <a:spLocks/>
              </p:cNvSpPr>
              <p:nvPr/>
            </p:nvSpPr>
            <p:spPr bwMode="auto">
              <a:xfrm>
                <a:off x="8124825" y="6365874"/>
                <a:ext cx="317500" cy="149225"/>
              </a:xfrm>
              <a:custGeom>
                <a:avLst/>
                <a:gdLst>
                  <a:gd name="T0" fmla="*/ 0 w 401"/>
                  <a:gd name="T1" fmla="*/ 0 h 188"/>
                  <a:gd name="T2" fmla="*/ 26 w 401"/>
                  <a:gd name="T3" fmla="*/ 0 h 188"/>
                  <a:gd name="T4" fmla="*/ 50 w 401"/>
                  <a:gd name="T5" fmla="*/ 0 h 188"/>
                  <a:gd name="T6" fmla="*/ 75 w 401"/>
                  <a:gd name="T7" fmla="*/ 0 h 188"/>
                  <a:gd name="T8" fmla="*/ 101 w 401"/>
                  <a:gd name="T9" fmla="*/ 0 h 188"/>
                  <a:gd name="T10" fmla="*/ 126 w 401"/>
                  <a:gd name="T11" fmla="*/ 0 h 188"/>
                  <a:gd name="T12" fmla="*/ 150 w 401"/>
                  <a:gd name="T13" fmla="*/ 0 h 188"/>
                  <a:gd name="T14" fmla="*/ 176 w 401"/>
                  <a:gd name="T15" fmla="*/ 0 h 188"/>
                  <a:gd name="T16" fmla="*/ 201 w 401"/>
                  <a:gd name="T17" fmla="*/ 0 h 188"/>
                  <a:gd name="T18" fmla="*/ 225 w 401"/>
                  <a:gd name="T19" fmla="*/ 0 h 188"/>
                  <a:gd name="T20" fmla="*/ 250 w 401"/>
                  <a:gd name="T21" fmla="*/ 0 h 188"/>
                  <a:gd name="T22" fmla="*/ 276 w 401"/>
                  <a:gd name="T23" fmla="*/ 0 h 188"/>
                  <a:gd name="T24" fmla="*/ 301 w 401"/>
                  <a:gd name="T25" fmla="*/ 0 h 188"/>
                  <a:gd name="T26" fmla="*/ 325 w 401"/>
                  <a:gd name="T27" fmla="*/ 0 h 188"/>
                  <a:gd name="T28" fmla="*/ 351 w 401"/>
                  <a:gd name="T29" fmla="*/ 0 h 188"/>
                  <a:gd name="T30" fmla="*/ 376 w 401"/>
                  <a:gd name="T31" fmla="*/ 0 h 188"/>
                  <a:gd name="T32" fmla="*/ 401 w 401"/>
                  <a:gd name="T33" fmla="*/ 0 h 188"/>
                  <a:gd name="T34" fmla="*/ 397 w 401"/>
                  <a:gd name="T35" fmla="*/ 13 h 188"/>
                  <a:gd name="T36" fmla="*/ 391 w 401"/>
                  <a:gd name="T37" fmla="*/ 26 h 188"/>
                  <a:gd name="T38" fmla="*/ 386 w 401"/>
                  <a:gd name="T39" fmla="*/ 38 h 188"/>
                  <a:gd name="T40" fmla="*/ 382 w 401"/>
                  <a:gd name="T41" fmla="*/ 51 h 188"/>
                  <a:gd name="T42" fmla="*/ 376 w 401"/>
                  <a:gd name="T43" fmla="*/ 64 h 188"/>
                  <a:gd name="T44" fmla="*/ 371 w 401"/>
                  <a:gd name="T45" fmla="*/ 76 h 188"/>
                  <a:gd name="T46" fmla="*/ 367 w 401"/>
                  <a:gd name="T47" fmla="*/ 89 h 188"/>
                  <a:gd name="T48" fmla="*/ 362 w 401"/>
                  <a:gd name="T49" fmla="*/ 102 h 188"/>
                  <a:gd name="T50" fmla="*/ 362 w 401"/>
                  <a:gd name="T51" fmla="*/ 124 h 188"/>
                  <a:gd name="T52" fmla="*/ 362 w 401"/>
                  <a:gd name="T53" fmla="*/ 144 h 188"/>
                  <a:gd name="T54" fmla="*/ 362 w 401"/>
                  <a:gd name="T55" fmla="*/ 166 h 188"/>
                  <a:gd name="T56" fmla="*/ 362 w 401"/>
                  <a:gd name="T57" fmla="*/ 188 h 188"/>
                  <a:gd name="T58" fmla="*/ 341 w 401"/>
                  <a:gd name="T59" fmla="*/ 188 h 188"/>
                  <a:gd name="T60" fmla="*/ 321 w 401"/>
                  <a:gd name="T61" fmla="*/ 187 h 188"/>
                  <a:gd name="T62" fmla="*/ 300 w 401"/>
                  <a:gd name="T63" fmla="*/ 187 h 188"/>
                  <a:gd name="T64" fmla="*/ 279 w 401"/>
                  <a:gd name="T65" fmla="*/ 186 h 188"/>
                  <a:gd name="T66" fmla="*/ 259 w 401"/>
                  <a:gd name="T67" fmla="*/ 186 h 188"/>
                  <a:gd name="T68" fmla="*/ 238 w 401"/>
                  <a:gd name="T69" fmla="*/ 186 h 188"/>
                  <a:gd name="T70" fmla="*/ 217 w 401"/>
                  <a:gd name="T71" fmla="*/ 185 h 188"/>
                  <a:gd name="T72" fmla="*/ 197 w 401"/>
                  <a:gd name="T73" fmla="*/ 185 h 188"/>
                  <a:gd name="T74" fmla="*/ 177 w 401"/>
                  <a:gd name="T75" fmla="*/ 183 h 188"/>
                  <a:gd name="T76" fmla="*/ 156 w 401"/>
                  <a:gd name="T77" fmla="*/ 183 h 188"/>
                  <a:gd name="T78" fmla="*/ 135 w 401"/>
                  <a:gd name="T79" fmla="*/ 183 h 188"/>
                  <a:gd name="T80" fmla="*/ 115 w 401"/>
                  <a:gd name="T81" fmla="*/ 182 h 188"/>
                  <a:gd name="T82" fmla="*/ 94 w 401"/>
                  <a:gd name="T83" fmla="*/ 182 h 188"/>
                  <a:gd name="T84" fmla="*/ 74 w 401"/>
                  <a:gd name="T85" fmla="*/ 181 h 188"/>
                  <a:gd name="T86" fmla="*/ 53 w 401"/>
                  <a:gd name="T87" fmla="*/ 181 h 188"/>
                  <a:gd name="T88" fmla="*/ 33 w 401"/>
                  <a:gd name="T89" fmla="*/ 180 h 188"/>
                  <a:gd name="T90" fmla="*/ 35 w 401"/>
                  <a:gd name="T91" fmla="*/ 166 h 188"/>
                  <a:gd name="T92" fmla="*/ 38 w 401"/>
                  <a:gd name="T93" fmla="*/ 152 h 188"/>
                  <a:gd name="T94" fmla="*/ 42 w 401"/>
                  <a:gd name="T95" fmla="*/ 139 h 188"/>
                  <a:gd name="T96" fmla="*/ 44 w 401"/>
                  <a:gd name="T97" fmla="*/ 125 h 188"/>
                  <a:gd name="T98" fmla="*/ 38 w 401"/>
                  <a:gd name="T99" fmla="*/ 109 h 188"/>
                  <a:gd name="T100" fmla="*/ 33 w 401"/>
                  <a:gd name="T101" fmla="*/ 94 h 188"/>
                  <a:gd name="T102" fmla="*/ 27 w 401"/>
                  <a:gd name="T103" fmla="*/ 78 h 188"/>
                  <a:gd name="T104" fmla="*/ 22 w 401"/>
                  <a:gd name="T105" fmla="*/ 63 h 188"/>
                  <a:gd name="T106" fmla="*/ 17 w 401"/>
                  <a:gd name="T107" fmla="*/ 46 h 188"/>
                  <a:gd name="T108" fmla="*/ 11 w 401"/>
                  <a:gd name="T109" fmla="*/ 31 h 188"/>
                  <a:gd name="T110" fmla="*/ 6 w 401"/>
                  <a:gd name="T111" fmla="*/ 15 h 188"/>
                  <a:gd name="T112" fmla="*/ 0 w 401"/>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1" h="188">
                    <a:moveTo>
                      <a:pt x="0" y="0"/>
                    </a:moveTo>
                    <a:lnTo>
                      <a:pt x="26" y="0"/>
                    </a:lnTo>
                    <a:lnTo>
                      <a:pt x="50" y="0"/>
                    </a:lnTo>
                    <a:lnTo>
                      <a:pt x="75" y="0"/>
                    </a:lnTo>
                    <a:lnTo>
                      <a:pt x="101" y="0"/>
                    </a:lnTo>
                    <a:lnTo>
                      <a:pt x="126" y="0"/>
                    </a:lnTo>
                    <a:lnTo>
                      <a:pt x="150" y="0"/>
                    </a:lnTo>
                    <a:lnTo>
                      <a:pt x="176" y="0"/>
                    </a:lnTo>
                    <a:lnTo>
                      <a:pt x="201" y="0"/>
                    </a:lnTo>
                    <a:lnTo>
                      <a:pt x="225" y="0"/>
                    </a:lnTo>
                    <a:lnTo>
                      <a:pt x="250" y="0"/>
                    </a:lnTo>
                    <a:lnTo>
                      <a:pt x="276" y="0"/>
                    </a:lnTo>
                    <a:lnTo>
                      <a:pt x="301" y="0"/>
                    </a:lnTo>
                    <a:lnTo>
                      <a:pt x="325" y="0"/>
                    </a:lnTo>
                    <a:lnTo>
                      <a:pt x="351" y="0"/>
                    </a:lnTo>
                    <a:lnTo>
                      <a:pt x="376" y="0"/>
                    </a:lnTo>
                    <a:lnTo>
                      <a:pt x="401" y="0"/>
                    </a:lnTo>
                    <a:lnTo>
                      <a:pt x="397" y="13"/>
                    </a:lnTo>
                    <a:lnTo>
                      <a:pt x="391" y="26"/>
                    </a:lnTo>
                    <a:lnTo>
                      <a:pt x="386" y="38"/>
                    </a:lnTo>
                    <a:lnTo>
                      <a:pt x="382" y="51"/>
                    </a:lnTo>
                    <a:lnTo>
                      <a:pt x="376" y="64"/>
                    </a:lnTo>
                    <a:lnTo>
                      <a:pt x="371" y="76"/>
                    </a:lnTo>
                    <a:lnTo>
                      <a:pt x="367" y="89"/>
                    </a:lnTo>
                    <a:lnTo>
                      <a:pt x="362" y="102"/>
                    </a:lnTo>
                    <a:lnTo>
                      <a:pt x="362" y="124"/>
                    </a:lnTo>
                    <a:lnTo>
                      <a:pt x="362" y="144"/>
                    </a:lnTo>
                    <a:lnTo>
                      <a:pt x="362" y="166"/>
                    </a:lnTo>
                    <a:lnTo>
                      <a:pt x="362" y="188"/>
                    </a:lnTo>
                    <a:lnTo>
                      <a:pt x="341" y="188"/>
                    </a:lnTo>
                    <a:lnTo>
                      <a:pt x="321" y="187"/>
                    </a:lnTo>
                    <a:lnTo>
                      <a:pt x="300" y="187"/>
                    </a:lnTo>
                    <a:lnTo>
                      <a:pt x="279" y="186"/>
                    </a:lnTo>
                    <a:lnTo>
                      <a:pt x="259" y="186"/>
                    </a:lnTo>
                    <a:lnTo>
                      <a:pt x="238" y="186"/>
                    </a:lnTo>
                    <a:lnTo>
                      <a:pt x="217" y="185"/>
                    </a:lnTo>
                    <a:lnTo>
                      <a:pt x="197" y="185"/>
                    </a:lnTo>
                    <a:lnTo>
                      <a:pt x="177" y="183"/>
                    </a:lnTo>
                    <a:lnTo>
                      <a:pt x="156" y="183"/>
                    </a:lnTo>
                    <a:lnTo>
                      <a:pt x="135" y="183"/>
                    </a:lnTo>
                    <a:lnTo>
                      <a:pt x="115" y="182"/>
                    </a:lnTo>
                    <a:lnTo>
                      <a:pt x="94" y="182"/>
                    </a:lnTo>
                    <a:lnTo>
                      <a:pt x="74" y="181"/>
                    </a:lnTo>
                    <a:lnTo>
                      <a:pt x="53" y="181"/>
                    </a:lnTo>
                    <a:lnTo>
                      <a:pt x="33" y="180"/>
                    </a:lnTo>
                    <a:lnTo>
                      <a:pt x="35" y="166"/>
                    </a:lnTo>
                    <a:lnTo>
                      <a:pt x="38" y="152"/>
                    </a:lnTo>
                    <a:lnTo>
                      <a:pt x="42" y="139"/>
                    </a:lnTo>
                    <a:lnTo>
                      <a:pt x="44" y="125"/>
                    </a:lnTo>
                    <a:lnTo>
                      <a:pt x="38" y="109"/>
                    </a:lnTo>
                    <a:lnTo>
                      <a:pt x="33" y="94"/>
                    </a:lnTo>
                    <a:lnTo>
                      <a:pt x="27" y="78"/>
                    </a:lnTo>
                    <a:lnTo>
                      <a:pt x="22" y="63"/>
                    </a:lnTo>
                    <a:lnTo>
                      <a:pt x="17" y="46"/>
                    </a:lnTo>
                    <a:lnTo>
                      <a:pt x="11" y="31"/>
                    </a:lnTo>
                    <a:lnTo>
                      <a:pt x="6" y="15"/>
                    </a:lnTo>
                    <a:lnTo>
                      <a:pt x="0" y="0"/>
                    </a:lnTo>
                    <a:close/>
                  </a:path>
                </a:pathLst>
              </a:custGeom>
              <a:solidFill>
                <a:srgbClr val="6D70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64"/>
              <p:cNvSpPr>
                <a:spLocks/>
              </p:cNvSpPr>
              <p:nvPr/>
            </p:nvSpPr>
            <p:spPr bwMode="auto">
              <a:xfrm>
                <a:off x="8186738" y="6365874"/>
                <a:ext cx="204788" cy="149225"/>
              </a:xfrm>
              <a:custGeom>
                <a:avLst/>
                <a:gdLst>
                  <a:gd name="T0" fmla="*/ 0 w 257"/>
                  <a:gd name="T1" fmla="*/ 0 h 188"/>
                  <a:gd name="T2" fmla="*/ 257 w 257"/>
                  <a:gd name="T3" fmla="*/ 0 h 188"/>
                  <a:gd name="T4" fmla="*/ 233 w 257"/>
                  <a:gd name="T5" fmla="*/ 102 h 188"/>
                  <a:gd name="T6" fmla="*/ 233 w 257"/>
                  <a:gd name="T7" fmla="*/ 188 h 188"/>
                  <a:gd name="T8" fmla="*/ 22 w 257"/>
                  <a:gd name="T9" fmla="*/ 180 h 188"/>
                  <a:gd name="T10" fmla="*/ 29 w 257"/>
                  <a:gd name="T11" fmla="*/ 125 h 188"/>
                  <a:gd name="T12" fmla="*/ 0 w 257"/>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257" h="188">
                    <a:moveTo>
                      <a:pt x="0" y="0"/>
                    </a:moveTo>
                    <a:lnTo>
                      <a:pt x="257" y="0"/>
                    </a:lnTo>
                    <a:lnTo>
                      <a:pt x="233" y="102"/>
                    </a:lnTo>
                    <a:lnTo>
                      <a:pt x="233" y="188"/>
                    </a:lnTo>
                    <a:lnTo>
                      <a:pt x="22" y="180"/>
                    </a:lnTo>
                    <a:lnTo>
                      <a:pt x="29" y="125"/>
                    </a:lnTo>
                    <a:lnTo>
                      <a:pt x="0" y="0"/>
                    </a:lnTo>
                    <a:close/>
                  </a:path>
                </a:pathLst>
              </a:custGeom>
              <a:solidFill>
                <a:srgbClr val="757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65"/>
              <p:cNvSpPr>
                <a:spLocks noChangeArrowheads="1"/>
              </p:cNvSpPr>
              <p:nvPr/>
            </p:nvSpPr>
            <p:spPr bwMode="auto">
              <a:xfrm>
                <a:off x="8189913" y="6392862"/>
                <a:ext cx="117475" cy="128588"/>
              </a:xfrm>
              <a:prstGeom prst="rect">
                <a:avLst/>
              </a:prstGeom>
              <a:solidFill>
                <a:srgbClr val="333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6"/>
              <p:cNvSpPr>
                <a:spLocks/>
              </p:cNvSpPr>
              <p:nvPr/>
            </p:nvSpPr>
            <p:spPr bwMode="auto">
              <a:xfrm>
                <a:off x="7629525" y="6521449"/>
                <a:ext cx="1227138" cy="98425"/>
              </a:xfrm>
              <a:custGeom>
                <a:avLst/>
                <a:gdLst>
                  <a:gd name="T0" fmla="*/ 70 w 1545"/>
                  <a:gd name="T1" fmla="*/ 0 h 126"/>
                  <a:gd name="T2" fmla="*/ 0 w 1545"/>
                  <a:gd name="T3" fmla="*/ 103 h 126"/>
                  <a:gd name="T4" fmla="*/ 149 w 1545"/>
                  <a:gd name="T5" fmla="*/ 103 h 126"/>
                  <a:gd name="T6" fmla="*/ 211 w 1545"/>
                  <a:gd name="T7" fmla="*/ 54 h 126"/>
                  <a:gd name="T8" fmla="*/ 384 w 1545"/>
                  <a:gd name="T9" fmla="*/ 54 h 126"/>
                  <a:gd name="T10" fmla="*/ 445 w 1545"/>
                  <a:gd name="T11" fmla="*/ 110 h 126"/>
                  <a:gd name="T12" fmla="*/ 1084 w 1545"/>
                  <a:gd name="T13" fmla="*/ 118 h 126"/>
                  <a:gd name="T14" fmla="*/ 1132 w 1545"/>
                  <a:gd name="T15" fmla="*/ 54 h 126"/>
                  <a:gd name="T16" fmla="*/ 1326 w 1545"/>
                  <a:gd name="T17" fmla="*/ 54 h 126"/>
                  <a:gd name="T18" fmla="*/ 1373 w 1545"/>
                  <a:gd name="T19" fmla="*/ 126 h 126"/>
                  <a:gd name="T20" fmla="*/ 1545 w 1545"/>
                  <a:gd name="T21" fmla="*/ 118 h 126"/>
                  <a:gd name="T22" fmla="*/ 1475 w 1545"/>
                  <a:gd name="T23" fmla="*/ 8 h 126"/>
                  <a:gd name="T24" fmla="*/ 1471 w 1545"/>
                  <a:gd name="T25" fmla="*/ 8 h 126"/>
                  <a:gd name="T26" fmla="*/ 1459 w 1545"/>
                  <a:gd name="T27" fmla="*/ 8 h 126"/>
                  <a:gd name="T28" fmla="*/ 1440 w 1545"/>
                  <a:gd name="T29" fmla="*/ 8 h 126"/>
                  <a:gd name="T30" fmla="*/ 1415 w 1545"/>
                  <a:gd name="T31" fmla="*/ 8 h 126"/>
                  <a:gd name="T32" fmla="*/ 1384 w 1545"/>
                  <a:gd name="T33" fmla="*/ 8 h 126"/>
                  <a:gd name="T34" fmla="*/ 1347 w 1545"/>
                  <a:gd name="T35" fmla="*/ 8 h 126"/>
                  <a:gd name="T36" fmla="*/ 1304 w 1545"/>
                  <a:gd name="T37" fmla="*/ 8 h 126"/>
                  <a:gd name="T38" fmla="*/ 1257 w 1545"/>
                  <a:gd name="T39" fmla="*/ 8 h 126"/>
                  <a:gd name="T40" fmla="*/ 1206 w 1545"/>
                  <a:gd name="T41" fmla="*/ 8 h 126"/>
                  <a:gd name="T42" fmla="*/ 1152 w 1545"/>
                  <a:gd name="T43" fmla="*/ 8 h 126"/>
                  <a:gd name="T44" fmla="*/ 1095 w 1545"/>
                  <a:gd name="T45" fmla="*/ 8 h 126"/>
                  <a:gd name="T46" fmla="*/ 1035 w 1545"/>
                  <a:gd name="T47" fmla="*/ 8 h 126"/>
                  <a:gd name="T48" fmla="*/ 973 w 1545"/>
                  <a:gd name="T49" fmla="*/ 8 h 126"/>
                  <a:gd name="T50" fmla="*/ 908 w 1545"/>
                  <a:gd name="T51" fmla="*/ 7 h 126"/>
                  <a:gd name="T52" fmla="*/ 843 w 1545"/>
                  <a:gd name="T53" fmla="*/ 7 h 126"/>
                  <a:gd name="T54" fmla="*/ 778 w 1545"/>
                  <a:gd name="T55" fmla="*/ 7 h 126"/>
                  <a:gd name="T56" fmla="*/ 713 w 1545"/>
                  <a:gd name="T57" fmla="*/ 7 h 126"/>
                  <a:gd name="T58" fmla="*/ 648 w 1545"/>
                  <a:gd name="T59" fmla="*/ 7 h 126"/>
                  <a:gd name="T60" fmla="*/ 584 w 1545"/>
                  <a:gd name="T61" fmla="*/ 7 h 126"/>
                  <a:gd name="T62" fmla="*/ 521 w 1545"/>
                  <a:gd name="T63" fmla="*/ 6 h 126"/>
                  <a:gd name="T64" fmla="*/ 461 w 1545"/>
                  <a:gd name="T65" fmla="*/ 6 h 126"/>
                  <a:gd name="T66" fmla="*/ 402 w 1545"/>
                  <a:gd name="T67" fmla="*/ 6 h 126"/>
                  <a:gd name="T68" fmla="*/ 348 w 1545"/>
                  <a:gd name="T69" fmla="*/ 5 h 126"/>
                  <a:gd name="T70" fmla="*/ 296 w 1545"/>
                  <a:gd name="T71" fmla="*/ 5 h 126"/>
                  <a:gd name="T72" fmla="*/ 249 w 1545"/>
                  <a:gd name="T73" fmla="*/ 5 h 126"/>
                  <a:gd name="T74" fmla="*/ 205 w 1545"/>
                  <a:gd name="T75" fmla="*/ 4 h 126"/>
                  <a:gd name="T76" fmla="*/ 167 w 1545"/>
                  <a:gd name="T77" fmla="*/ 4 h 126"/>
                  <a:gd name="T78" fmla="*/ 135 w 1545"/>
                  <a:gd name="T79" fmla="*/ 2 h 126"/>
                  <a:gd name="T80" fmla="*/ 108 w 1545"/>
                  <a:gd name="T81" fmla="*/ 2 h 126"/>
                  <a:gd name="T82" fmla="*/ 89 w 1545"/>
                  <a:gd name="T83" fmla="*/ 1 h 126"/>
                  <a:gd name="T84" fmla="*/ 76 w 1545"/>
                  <a:gd name="T85" fmla="*/ 1 h 126"/>
                  <a:gd name="T86" fmla="*/ 70 w 1545"/>
                  <a:gd name="T8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5" h="126">
                    <a:moveTo>
                      <a:pt x="70" y="0"/>
                    </a:moveTo>
                    <a:lnTo>
                      <a:pt x="0" y="103"/>
                    </a:lnTo>
                    <a:lnTo>
                      <a:pt x="149" y="103"/>
                    </a:lnTo>
                    <a:lnTo>
                      <a:pt x="211" y="54"/>
                    </a:lnTo>
                    <a:lnTo>
                      <a:pt x="384" y="54"/>
                    </a:lnTo>
                    <a:lnTo>
                      <a:pt x="445" y="110"/>
                    </a:lnTo>
                    <a:lnTo>
                      <a:pt x="1084" y="118"/>
                    </a:lnTo>
                    <a:lnTo>
                      <a:pt x="1132" y="54"/>
                    </a:lnTo>
                    <a:lnTo>
                      <a:pt x="1326" y="54"/>
                    </a:lnTo>
                    <a:lnTo>
                      <a:pt x="1373" y="126"/>
                    </a:lnTo>
                    <a:lnTo>
                      <a:pt x="1545" y="118"/>
                    </a:lnTo>
                    <a:lnTo>
                      <a:pt x="1475" y="8"/>
                    </a:lnTo>
                    <a:lnTo>
                      <a:pt x="1471" y="8"/>
                    </a:lnTo>
                    <a:lnTo>
                      <a:pt x="1459" y="8"/>
                    </a:lnTo>
                    <a:lnTo>
                      <a:pt x="1440" y="8"/>
                    </a:lnTo>
                    <a:lnTo>
                      <a:pt x="1415" y="8"/>
                    </a:lnTo>
                    <a:lnTo>
                      <a:pt x="1384" y="8"/>
                    </a:lnTo>
                    <a:lnTo>
                      <a:pt x="1347" y="8"/>
                    </a:lnTo>
                    <a:lnTo>
                      <a:pt x="1304" y="8"/>
                    </a:lnTo>
                    <a:lnTo>
                      <a:pt x="1257" y="8"/>
                    </a:lnTo>
                    <a:lnTo>
                      <a:pt x="1206" y="8"/>
                    </a:lnTo>
                    <a:lnTo>
                      <a:pt x="1152" y="8"/>
                    </a:lnTo>
                    <a:lnTo>
                      <a:pt x="1095" y="8"/>
                    </a:lnTo>
                    <a:lnTo>
                      <a:pt x="1035" y="8"/>
                    </a:lnTo>
                    <a:lnTo>
                      <a:pt x="973" y="8"/>
                    </a:lnTo>
                    <a:lnTo>
                      <a:pt x="908" y="7"/>
                    </a:lnTo>
                    <a:lnTo>
                      <a:pt x="843" y="7"/>
                    </a:lnTo>
                    <a:lnTo>
                      <a:pt x="778" y="7"/>
                    </a:lnTo>
                    <a:lnTo>
                      <a:pt x="713" y="7"/>
                    </a:lnTo>
                    <a:lnTo>
                      <a:pt x="648" y="7"/>
                    </a:lnTo>
                    <a:lnTo>
                      <a:pt x="584" y="7"/>
                    </a:lnTo>
                    <a:lnTo>
                      <a:pt x="521" y="6"/>
                    </a:lnTo>
                    <a:lnTo>
                      <a:pt x="461" y="6"/>
                    </a:lnTo>
                    <a:lnTo>
                      <a:pt x="402" y="6"/>
                    </a:lnTo>
                    <a:lnTo>
                      <a:pt x="348" y="5"/>
                    </a:lnTo>
                    <a:lnTo>
                      <a:pt x="296" y="5"/>
                    </a:lnTo>
                    <a:lnTo>
                      <a:pt x="249" y="5"/>
                    </a:lnTo>
                    <a:lnTo>
                      <a:pt x="205" y="4"/>
                    </a:lnTo>
                    <a:lnTo>
                      <a:pt x="167" y="4"/>
                    </a:lnTo>
                    <a:lnTo>
                      <a:pt x="135" y="2"/>
                    </a:lnTo>
                    <a:lnTo>
                      <a:pt x="108" y="2"/>
                    </a:lnTo>
                    <a:lnTo>
                      <a:pt x="89" y="1"/>
                    </a:lnTo>
                    <a:lnTo>
                      <a:pt x="76" y="1"/>
                    </a:lnTo>
                    <a:lnTo>
                      <a:pt x="7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7"/>
              <p:cNvSpPr>
                <a:spLocks/>
              </p:cNvSpPr>
              <p:nvPr/>
            </p:nvSpPr>
            <p:spPr bwMode="auto">
              <a:xfrm>
                <a:off x="7545388" y="6348412"/>
                <a:ext cx="195263" cy="209550"/>
              </a:xfrm>
              <a:custGeom>
                <a:avLst/>
                <a:gdLst>
                  <a:gd name="T0" fmla="*/ 27 w 248"/>
                  <a:gd name="T1" fmla="*/ 51 h 263"/>
                  <a:gd name="T2" fmla="*/ 194 w 248"/>
                  <a:gd name="T3" fmla="*/ 187 h 263"/>
                  <a:gd name="T4" fmla="*/ 166 w 248"/>
                  <a:gd name="T5" fmla="*/ 263 h 263"/>
                  <a:gd name="T6" fmla="*/ 204 w 248"/>
                  <a:gd name="T7" fmla="*/ 243 h 263"/>
                  <a:gd name="T8" fmla="*/ 248 w 248"/>
                  <a:gd name="T9" fmla="*/ 182 h 263"/>
                  <a:gd name="T10" fmla="*/ 16 w 248"/>
                  <a:gd name="T11" fmla="*/ 0 h 263"/>
                  <a:gd name="T12" fmla="*/ 0 w 248"/>
                  <a:gd name="T13" fmla="*/ 57 h 263"/>
                  <a:gd name="T14" fmla="*/ 27 w 248"/>
                  <a:gd name="T15" fmla="*/ 51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263">
                    <a:moveTo>
                      <a:pt x="27" y="51"/>
                    </a:moveTo>
                    <a:lnTo>
                      <a:pt x="194" y="187"/>
                    </a:lnTo>
                    <a:lnTo>
                      <a:pt x="166" y="263"/>
                    </a:lnTo>
                    <a:lnTo>
                      <a:pt x="204" y="243"/>
                    </a:lnTo>
                    <a:lnTo>
                      <a:pt x="248" y="182"/>
                    </a:lnTo>
                    <a:lnTo>
                      <a:pt x="16" y="0"/>
                    </a:lnTo>
                    <a:lnTo>
                      <a:pt x="0" y="57"/>
                    </a:lnTo>
                    <a:lnTo>
                      <a:pt x="27" y="51"/>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8"/>
              <p:cNvSpPr>
                <a:spLocks/>
              </p:cNvSpPr>
              <p:nvPr/>
            </p:nvSpPr>
            <p:spPr bwMode="auto">
              <a:xfrm>
                <a:off x="7407275" y="6384924"/>
                <a:ext cx="257175" cy="285750"/>
              </a:xfrm>
              <a:custGeom>
                <a:avLst/>
                <a:gdLst>
                  <a:gd name="T0" fmla="*/ 0 w 325"/>
                  <a:gd name="T1" fmla="*/ 223 h 359"/>
                  <a:gd name="T2" fmla="*/ 157 w 325"/>
                  <a:gd name="T3" fmla="*/ 359 h 359"/>
                  <a:gd name="T4" fmla="*/ 325 w 325"/>
                  <a:gd name="T5" fmla="*/ 109 h 359"/>
                  <a:gd name="T6" fmla="*/ 190 w 325"/>
                  <a:gd name="T7" fmla="*/ 0 h 359"/>
                  <a:gd name="T8" fmla="*/ 0 w 325"/>
                  <a:gd name="T9" fmla="*/ 223 h 359"/>
                </a:gdLst>
                <a:ahLst/>
                <a:cxnLst>
                  <a:cxn ang="0">
                    <a:pos x="T0" y="T1"/>
                  </a:cxn>
                  <a:cxn ang="0">
                    <a:pos x="T2" y="T3"/>
                  </a:cxn>
                  <a:cxn ang="0">
                    <a:pos x="T4" y="T5"/>
                  </a:cxn>
                  <a:cxn ang="0">
                    <a:pos x="T6" y="T7"/>
                  </a:cxn>
                  <a:cxn ang="0">
                    <a:pos x="T8" y="T9"/>
                  </a:cxn>
                </a:cxnLst>
                <a:rect l="0" t="0" r="r" b="b"/>
                <a:pathLst>
                  <a:path w="325" h="359">
                    <a:moveTo>
                      <a:pt x="0" y="223"/>
                    </a:moveTo>
                    <a:lnTo>
                      <a:pt x="157" y="359"/>
                    </a:lnTo>
                    <a:lnTo>
                      <a:pt x="325" y="109"/>
                    </a:lnTo>
                    <a:lnTo>
                      <a:pt x="190" y="0"/>
                    </a:lnTo>
                    <a:lnTo>
                      <a:pt x="0" y="223"/>
                    </a:lnTo>
                    <a:close/>
                  </a:path>
                </a:pathLst>
              </a:custGeom>
              <a:solidFill>
                <a:srgbClr val="596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69"/>
              <p:cNvSpPr>
                <a:spLocks/>
              </p:cNvSpPr>
              <p:nvPr/>
            </p:nvSpPr>
            <p:spPr bwMode="auto">
              <a:xfrm>
                <a:off x="7410450" y="6376987"/>
                <a:ext cx="198438" cy="233363"/>
              </a:xfrm>
              <a:custGeom>
                <a:avLst/>
                <a:gdLst>
                  <a:gd name="T0" fmla="*/ 0 w 249"/>
                  <a:gd name="T1" fmla="*/ 223 h 294"/>
                  <a:gd name="T2" fmla="*/ 82 w 249"/>
                  <a:gd name="T3" fmla="*/ 294 h 294"/>
                  <a:gd name="T4" fmla="*/ 249 w 249"/>
                  <a:gd name="T5" fmla="*/ 72 h 294"/>
                  <a:gd name="T6" fmla="*/ 168 w 249"/>
                  <a:gd name="T7" fmla="*/ 0 h 294"/>
                  <a:gd name="T8" fmla="*/ 0 w 249"/>
                  <a:gd name="T9" fmla="*/ 223 h 294"/>
                </a:gdLst>
                <a:ahLst/>
                <a:cxnLst>
                  <a:cxn ang="0">
                    <a:pos x="T0" y="T1"/>
                  </a:cxn>
                  <a:cxn ang="0">
                    <a:pos x="T2" y="T3"/>
                  </a:cxn>
                  <a:cxn ang="0">
                    <a:pos x="T4" y="T5"/>
                  </a:cxn>
                  <a:cxn ang="0">
                    <a:pos x="T6" y="T7"/>
                  </a:cxn>
                  <a:cxn ang="0">
                    <a:pos x="T8" y="T9"/>
                  </a:cxn>
                </a:cxnLst>
                <a:rect l="0" t="0" r="r" b="b"/>
                <a:pathLst>
                  <a:path w="249" h="294">
                    <a:moveTo>
                      <a:pt x="0" y="223"/>
                    </a:moveTo>
                    <a:lnTo>
                      <a:pt x="82" y="294"/>
                    </a:lnTo>
                    <a:lnTo>
                      <a:pt x="249" y="72"/>
                    </a:lnTo>
                    <a:lnTo>
                      <a:pt x="168" y="0"/>
                    </a:lnTo>
                    <a:lnTo>
                      <a:pt x="0" y="223"/>
                    </a:lnTo>
                    <a:close/>
                  </a:path>
                </a:pathLst>
              </a:custGeom>
              <a:solidFill>
                <a:srgbClr val="757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0"/>
              <p:cNvSpPr>
                <a:spLocks/>
              </p:cNvSpPr>
              <p:nvPr/>
            </p:nvSpPr>
            <p:spPr bwMode="auto">
              <a:xfrm>
                <a:off x="8842375" y="6392862"/>
                <a:ext cx="220663" cy="273050"/>
              </a:xfrm>
              <a:custGeom>
                <a:avLst/>
                <a:gdLst>
                  <a:gd name="T0" fmla="*/ 23 w 279"/>
                  <a:gd name="T1" fmla="*/ 91 h 344"/>
                  <a:gd name="T2" fmla="*/ 155 w 279"/>
                  <a:gd name="T3" fmla="*/ 0 h 344"/>
                  <a:gd name="T4" fmla="*/ 279 w 279"/>
                  <a:gd name="T5" fmla="*/ 259 h 344"/>
                  <a:gd name="T6" fmla="*/ 128 w 279"/>
                  <a:gd name="T7" fmla="*/ 344 h 344"/>
                  <a:gd name="T8" fmla="*/ 0 w 279"/>
                  <a:gd name="T9" fmla="*/ 107 h 344"/>
                  <a:gd name="T10" fmla="*/ 3 w 279"/>
                  <a:gd name="T11" fmla="*/ 104 h 344"/>
                  <a:gd name="T12" fmla="*/ 10 w 279"/>
                  <a:gd name="T13" fmla="*/ 96 h 344"/>
                  <a:gd name="T14" fmla="*/ 18 w 279"/>
                  <a:gd name="T15" fmla="*/ 90 h 344"/>
                  <a:gd name="T16" fmla="*/ 23 w 279"/>
                  <a:gd name="T17" fmla="*/ 9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344">
                    <a:moveTo>
                      <a:pt x="23" y="91"/>
                    </a:moveTo>
                    <a:lnTo>
                      <a:pt x="155" y="0"/>
                    </a:lnTo>
                    <a:lnTo>
                      <a:pt x="279" y="259"/>
                    </a:lnTo>
                    <a:lnTo>
                      <a:pt x="128" y="344"/>
                    </a:lnTo>
                    <a:lnTo>
                      <a:pt x="0" y="107"/>
                    </a:lnTo>
                    <a:lnTo>
                      <a:pt x="3" y="104"/>
                    </a:lnTo>
                    <a:lnTo>
                      <a:pt x="10" y="96"/>
                    </a:lnTo>
                    <a:lnTo>
                      <a:pt x="18" y="90"/>
                    </a:lnTo>
                    <a:lnTo>
                      <a:pt x="23" y="91"/>
                    </a:lnTo>
                    <a:close/>
                  </a:path>
                </a:pathLst>
              </a:custGeom>
              <a:solidFill>
                <a:srgbClr val="596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3" name="Freeform 44"/>
            <p:cNvSpPr>
              <a:spLocks/>
            </p:cNvSpPr>
            <p:nvPr/>
          </p:nvSpPr>
          <p:spPr bwMode="auto">
            <a:xfrm>
              <a:off x="5183649" y="5011473"/>
              <a:ext cx="57150" cy="61913"/>
            </a:xfrm>
            <a:custGeom>
              <a:avLst/>
              <a:gdLst>
                <a:gd name="T0" fmla="*/ 37 w 72"/>
                <a:gd name="T1" fmla="*/ 0 h 78"/>
                <a:gd name="T2" fmla="*/ 45 w 72"/>
                <a:gd name="T3" fmla="*/ 1 h 78"/>
                <a:gd name="T4" fmla="*/ 50 w 72"/>
                <a:gd name="T5" fmla="*/ 3 h 78"/>
                <a:gd name="T6" fmla="*/ 57 w 72"/>
                <a:gd name="T7" fmla="*/ 7 h 78"/>
                <a:gd name="T8" fmla="*/ 62 w 72"/>
                <a:gd name="T9" fmla="*/ 11 h 78"/>
                <a:gd name="T10" fmla="*/ 67 w 72"/>
                <a:gd name="T11" fmla="*/ 17 h 78"/>
                <a:gd name="T12" fmla="*/ 70 w 72"/>
                <a:gd name="T13" fmla="*/ 24 h 78"/>
                <a:gd name="T14" fmla="*/ 71 w 72"/>
                <a:gd name="T15" fmla="*/ 31 h 78"/>
                <a:gd name="T16" fmla="*/ 72 w 72"/>
                <a:gd name="T17" fmla="*/ 39 h 78"/>
                <a:gd name="T18" fmla="*/ 71 w 72"/>
                <a:gd name="T19" fmla="*/ 47 h 78"/>
                <a:gd name="T20" fmla="*/ 70 w 72"/>
                <a:gd name="T21" fmla="*/ 54 h 78"/>
                <a:gd name="T22" fmla="*/ 67 w 72"/>
                <a:gd name="T23" fmla="*/ 61 h 78"/>
                <a:gd name="T24" fmla="*/ 62 w 72"/>
                <a:gd name="T25" fmla="*/ 66 h 78"/>
                <a:gd name="T26" fmla="*/ 57 w 72"/>
                <a:gd name="T27" fmla="*/ 71 h 78"/>
                <a:gd name="T28" fmla="*/ 50 w 72"/>
                <a:gd name="T29" fmla="*/ 74 h 78"/>
                <a:gd name="T30" fmla="*/ 45 w 72"/>
                <a:gd name="T31" fmla="*/ 77 h 78"/>
                <a:gd name="T32" fmla="*/ 37 w 72"/>
                <a:gd name="T33" fmla="*/ 78 h 78"/>
                <a:gd name="T34" fmla="*/ 30 w 72"/>
                <a:gd name="T35" fmla="*/ 77 h 78"/>
                <a:gd name="T36" fmla="*/ 23 w 72"/>
                <a:gd name="T37" fmla="*/ 74 h 78"/>
                <a:gd name="T38" fmla="*/ 16 w 72"/>
                <a:gd name="T39" fmla="*/ 71 h 78"/>
                <a:gd name="T40" fmla="*/ 11 w 72"/>
                <a:gd name="T41" fmla="*/ 66 h 78"/>
                <a:gd name="T42" fmla="*/ 7 w 72"/>
                <a:gd name="T43" fmla="*/ 61 h 78"/>
                <a:gd name="T44" fmla="*/ 3 w 72"/>
                <a:gd name="T45" fmla="*/ 54 h 78"/>
                <a:gd name="T46" fmla="*/ 1 w 72"/>
                <a:gd name="T47" fmla="*/ 47 h 78"/>
                <a:gd name="T48" fmla="*/ 0 w 72"/>
                <a:gd name="T49" fmla="*/ 39 h 78"/>
                <a:gd name="T50" fmla="*/ 1 w 72"/>
                <a:gd name="T51" fmla="*/ 31 h 78"/>
                <a:gd name="T52" fmla="*/ 3 w 72"/>
                <a:gd name="T53" fmla="*/ 24 h 78"/>
                <a:gd name="T54" fmla="*/ 7 w 72"/>
                <a:gd name="T55" fmla="*/ 17 h 78"/>
                <a:gd name="T56" fmla="*/ 11 w 72"/>
                <a:gd name="T57" fmla="*/ 11 h 78"/>
                <a:gd name="T58" fmla="*/ 16 w 72"/>
                <a:gd name="T59" fmla="*/ 7 h 78"/>
                <a:gd name="T60" fmla="*/ 23 w 72"/>
                <a:gd name="T61" fmla="*/ 3 h 78"/>
                <a:gd name="T62" fmla="*/ 30 w 72"/>
                <a:gd name="T63" fmla="*/ 1 h 78"/>
                <a:gd name="T64" fmla="*/ 37 w 72"/>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8">
                  <a:moveTo>
                    <a:pt x="37" y="0"/>
                  </a:moveTo>
                  <a:lnTo>
                    <a:pt x="45" y="1"/>
                  </a:lnTo>
                  <a:lnTo>
                    <a:pt x="50" y="3"/>
                  </a:lnTo>
                  <a:lnTo>
                    <a:pt x="57" y="7"/>
                  </a:lnTo>
                  <a:lnTo>
                    <a:pt x="62" y="11"/>
                  </a:lnTo>
                  <a:lnTo>
                    <a:pt x="67" y="17"/>
                  </a:lnTo>
                  <a:lnTo>
                    <a:pt x="70" y="24"/>
                  </a:lnTo>
                  <a:lnTo>
                    <a:pt x="71" y="31"/>
                  </a:lnTo>
                  <a:lnTo>
                    <a:pt x="72" y="39"/>
                  </a:lnTo>
                  <a:lnTo>
                    <a:pt x="71" y="47"/>
                  </a:lnTo>
                  <a:lnTo>
                    <a:pt x="70" y="54"/>
                  </a:lnTo>
                  <a:lnTo>
                    <a:pt x="67" y="61"/>
                  </a:lnTo>
                  <a:lnTo>
                    <a:pt x="62" y="66"/>
                  </a:lnTo>
                  <a:lnTo>
                    <a:pt x="57" y="71"/>
                  </a:lnTo>
                  <a:lnTo>
                    <a:pt x="50" y="74"/>
                  </a:lnTo>
                  <a:lnTo>
                    <a:pt x="45" y="77"/>
                  </a:lnTo>
                  <a:lnTo>
                    <a:pt x="37" y="78"/>
                  </a:lnTo>
                  <a:lnTo>
                    <a:pt x="30" y="77"/>
                  </a:lnTo>
                  <a:lnTo>
                    <a:pt x="23" y="74"/>
                  </a:lnTo>
                  <a:lnTo>
                    <a:pt x="16" y="71"/>
                  </a:lnTo>
                  <a:lnTo>
                    <a:pt x="11" y="66"/>
                  </a:lnTo>
                  <a:lnTo>
                    <a:pt x="7" y="61"/>
                  </a:lnTo>
                  <a:lnTo>
                    <a:pt x="3" y="54"/>
                  </a:lnTo>
                  <a:lnTo>
                    <a:pt x="1" y="47"/>
                  </a:lnTo>
                  <a:lnTo>
                    <a:pt x="0" y="39"/>
                  </a:lnTo>
                  <a:lnTo>
                    <a:pt x="1" y="31"/>
                  </a:lnTo>
                  <a:lnTo>
                    <a:pt x="3" y="24"/>
                  </a:lnTo>
                  <a:lnTo>
                    <a:pt x="7" y="17"/>
                  </a:lnTo>
                  <a:lnTo>
                    <a:pt x="11" y="11"/>
                  </a:lnTo>
                  <a:lnTo>
                    <a:pt x="16" y="7"/>
                  </a:lnTo>
                  <a:lnTo>
                    <a:pt x="23" y="3"/>
                  </a:lnTo>
                  <a:lnTo>
                    <a:pt x="30"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45"/>
            <p:cNvSpPr>
              <a:spLocks/>
            </p:cNvSpPr>
            <p:nvPr/>
          </p:nvSpPr>
          <p:spPr bwMode="auto">
            <a:xfrm>
              <a:off x="5388437" y="5006710"/>
              <a:ext cx="58738" cy="61913"/>
            </a:xfrm>
            <a:custGeom>
              <a:avLst/>
              <a:gdLst>
                <a:gd name="T0" fmla="*/ 37 w 74"/>
                <a:gd name="T1" fmla="*/ 0 h 78"/>
                <a:gd name="T2" fmla="*/ 45 w 74"/>
                <a:gd name="T3" fmla="*/ 1 h 78"/>
                <a:gd name="T4" fmla="*/ 52 w 74"/>
                <a:gd name="T5" fmla="*/ 3 h 78"/>
                <a:gd name="T6" fmla="*/ 57 w 74"/>
                <a:gd name="T7" fmla="*/ 7 h 78"/>
                <a:gd name="T8" fmla="*/ 63 w 74"/>
                <a:gd name="T9" fmla="*/ 11 h 78"/>
                <a:gd name="T10" fmla="*/ 68 w 74"/>
                <a:gd name="T11" fmla="*/ 17 h 78"/>
                <a:gd name="T12" fmla="*/ 71 w 74"/>
                <a:gd name="T13" fmla="*/ 24 h 78"/>
                <a:gd name="T14" fmla="*/ 72 w 74"/>
                <a:gd name="T15" fmla="*/ 31 h 78"/>
                <a:gd name="T16" fmla="*/ 74 w 74"/>
                <a:gd name="T17" fmla="*/ 39 h 78"/>
                <a:gd name="T18" fmla="*/ 72 w 74"/>
                <a:gd name="T19" fmla="*/ 47 h 78"/>
                <a:gd name="T20" fmla="*/ 71 w 74"/>
                <a:gd name="T21" fmla="*/ 54 h 78"/>
                <a:gd name="T22" fmla="*/ 68 w 74"/>
                <a:gd name="T23" fmla="*/ 61 h 78"/>
                <a:gd name="T24" fmla="*/ 63 w 74"/>
                <a:gd name="T25" fmla="*/ 67 h 78"/>
                <a:gd name="T26" fmla="*/ 57 w 74"/>
                <a:gd name="T27" fmla="*/ 71 h 78"/>
                <a:gd name="T28" fmla="*/ 52 w 74"/>
                <a:gd name="T29" fmla="*/ 75 h 78"/>
                <a:gd name="T30" fmla="*/ 45 w 74"/>
                <a:gd name="T31" fmla="*/ 77 h 78"/>
                <a:gd name="T32" fmla="*/ 37 w 74"/>
                <a:gd name="T33" fmla="*/ 78 h 78"/>
                <a:gd name="T34" fmla="*/ 30 w 74"/>
                <a:gd name="T35" fmla="*/ 77 h 78"/>
                <a:gd name="T36" fmla="*/ 23 w 74"/>
                <a:gd name="T37" fmla="*/ 75 h 78"/>
                <a:gd name="T38" fmla="*/ 16 w 74"/>
                <a:gd name="T39" fmla="*/ 71 h 78"/>
                <a:gd name="T40" fmla="*/ 11 w 74"/>
                <a:gd name="T41" fmla="*/ 67 h 78"/>
                <a:gd name="T42" fmla="*/ 7 w 74"/>
                <a:gd name="T43" fmla="*/ 61 h 78"/>
                <a:gd name="T44" fmla="*/ 3 w 74"/>
                <a:gd name="T45" fmla="*/ 54 h 78"/>
                <a:gd name="T46" fmla="*/ 1 w 74"/>
                <a:gd name="T47" fmla="*/ 47 h 78"/>
                <a:gd name="T48" fmla="*/ 0 w 74"/>
                <a:gd name="T49" fmla="*/ 39 h 78"/>
                <a:gd name="T50" fmla="*/ 1 w 74"/>
                <a:gd name="T51" fmla="*/ 31 h 78"/>
                <a:gd name="T52" fmla="*/ 3 w 74"/>
                <a:gd name="T53" fmla="*/ 24 h 78"/>
                <a:gd name="T54" fmla="*/ 7 w 74"/>
                <a:gd name="T55" fmla="*/ 17 h 78"/>
                <a:gd name="T56" fmla="*/ 11 w 74"/>
                <a:gd name="T57" fmla="*/ 11 h 78"/>
                <a:gd name="T58" fmla="*/ 16 w 74"/>
                <a:gd name="T59" fmla="*/ 7 h 78"/>
                <a:gd name="T60" fmla="*/ 23 w 74"/>
                <a:gd name="T61" fmla="*/ 3 h 78"/>
                <a:gd name="T62" fmla="*/ 30 w 74"/>
                <a:gd name="T63" fmla="*/ 1 h 78"/>
                <a:gd name="T64" fmla="*/ 37 w 74"/>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78">
                  <a:moveTo>
                    <a:pt x="37" y="0"/>
                  </a:moveTo>
                  <a:lnTo>
                    <a:pt x="45" y="1"/>
                  </a:lnTo>
                  <a:lnTo>
                    <a:pt x="52" y="3"/>
                  </a:lnTo>
                  <a:lnTo>
                    <a:pt x="57" y="7"/>
                  </a:lnTo>
                  <a:lnTo>
                    <a:pt x="63" y="11"/>
                  </a:lnTo>
                  <a:lnTo>
                    <a:pt x="68" y="17"/>
                  </a:lnTo>
                  <a:lnTo>
                    <a:pt x="71" y="24"/>
                  </a:lnTo>
                  <a:lnTo>
                    <a:pt x="72" y="31"/>
                  </a:lnTo>
                  <a:lnTo>
                    <a:pt x="74" y="39"/>
                  </a:lnTo>
                  <a:lnTo>
                    <a:pt x="72" y="47"/>
                  </a:lnTo>
                  <a:lnTo>
                    <a:pt x="71" y="54"/>
                  </a:lnTo>
                  <a:lnTo>
                    <a:pt x="68" y="61"/>
                  </a:lnTo>
                  <a:lnTo>
                    <a:pt x="63" y="67"/>
                  </a:lnTo>
                  <a:lnTo>
                    <a:pt x="57" y="71"/>
                  </a:lnTo>
                  <a:lnTo>
                    <a:pt x="52" y="75"/>
                  </a:lnTo>
                  <a:lnTo>
                    <a:pt x="45" y="77"/>
                  </a:lnTo>
                  <a:lnTo>
                    <a:pt x="37" y="78"/>
                  </a:lnTo>
                  <a:lnTo>
                    <a:pt x="30" y="77"/>
                  </a:lnTo>
                  <a:lnTo>
                    <a:pt x="23" y="75"/>
                  </a:lnTo>
                  <a:lnTo>
                    <a:pt x="16" y="71"/>
                  </a:lnTo>
                  <a:lnTo>
                    <a:pt x="11" y="67"/>
                  </a:lnTo>
                  <a:lnTo>
                    <a:pt x="7" y="61"/>
                  </a:lnTo>
                  <a:lnTo>
                    <a:pt x="3" y="54"/>
                  </a:lnTo>
                  <a:lnTo>
                    <a:pt x="1" y="47"/>
                  </a:lnTo>
                  <a:lnTo>
                    <a:pt x="0" y="39"/>
                  </a:lnTo>
                  <a:lnTo>
                    <a:pt x="1" y="31"/>
                  </a:lnTo>
                  <a:lnTo>
                    <a:pt x="3" y="24"/>
                  </a:lnTo>
                  <a:lnTo>
                    <a:pt x="7" y="17"/>
                  </a:lnTo>
                  <a:lnTo>
                    <a:pt x="11" y="11"/>
                  </a:lnTo>
                  <a:lnTo>
                    <a:pt x="16" y="7"/>
                  </a:lnTo>
                  <a:lnTo>
                    <a:pt x="23" y="3"/>
                  </a:lnTo>
                  <a:lnTo>
                    <a:pt x="30"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46"/>
            <p:cNvSpPr>
              <a:spLocks/>
            </p:cNvSpPr>
            <p:nvPr/>
          </p:nvSpPr>
          <p:spPr bwMode="auto">
            <a:xfrm>
              <a:off x="5020137" y="5011473"/>
              <a:ext cx="58738" cy="63500"/>
            </a:xfrm>
            <a:custGeom>
              <a:avLst/>
              <a:gdLst>
                <a:gd name="T0" fmla="*/ 36 w 73"/>
                <a:gd name="T1" fmla="*/ 0 h 79"/>
                <a:gd name="T2" fmla="*/ 30 w 73"/>
                <a:gd name="T3" fmla="*/ 1 h 79"/>
                <a:gd name="T4" fmla="*/ 23 w 73"/>
                <a:gd name="T5" fmla="*/ 3 h 79"/>
                <a:gd name="T6" fmla="*/ 16 w 73"/>
                <a:gd name="T7" fmla="*/ 7 h 79"/>
                <a:gd name="T8" fmla="*/ 11 w 73"/>
                <a:gd name="T9" fmla="*/ 11 h 79"/>
                <a:gd name="T10" fmla="*/ 6 w 73"/>
                <a:gd name="T11" fmla="*/ 17 h 79"/>
                <a:gd name="T12" fmla="*/ 3 w 73"/>
                <a:gd name="T13" fmla="*/ 24 h 79"/>
                <a:gd name="T14" fmla="*/ 1 w 73"/>
                <a:gd name="T15" fmla="*/ 31 h 79"/>
                <a:gd name="T16" fmla="*/ 0 w 73"/>
                <a:gd name="T17" fmla="*/ 39 h 79"/>
                <a:gd name="T18" fmla="*/ 1 w 73"/>
                <a:gd name="T19" fmla="*/ 47 h 79"/>
                <a:gd name="T20" fmla="*/ 3 w 73"/>
                <a:gd name="T21" fmla="*/ 54 h 79"/>
                <a:gd name="T22" fmla="*/ 6 w 73"/>
                <a:gd name="T23" fmla="*/ 61 h 79"/>
                <a:gd name="T24" fmla="*/ 11 w 73"/>
                <a:gd name="T25" fmla="*/ 68 h 79"/>
                <a:gd name="T26" fmla="*/ 16 w 73"/>
                <a:gd name="T27" fmla="*/ 72 h 79"/>
                <a:gd name="T28" fmla="*/ 23 w 73"/>
                <a:gd name="T29" fmla="*/ 76 h 79"/>
                <a:gd name="T30" fmla="*/ 30 w 73"/>
                <a:gd name="T31" fmla="*/ 78 h 79"/>
                <a:gd name="T32" fmla="*/ 36 w 73"/>
                <a:gd name="T33" fmla="*/ 79 h 79"/>
                <a:gd name="T34" fmla="*/ 45 w 73"/>
                <a:gd name="T35" fmla="*/ 78 h 79"/>
                <a:gd name="T36" fmla="*/ 51 w 73"/>
                <a:gd name="T37" fmla="*/ 76 h 79"/>
                <a:gd name="T38" fmla="*/ 57 w 73"/>
                <a:gd name="T39" fmla="*/ 72 h 79"/>
                <a:gd name="T40" fmla="*/ 63 w 73"/>
                <a:gd name="T41" fmla="*/ 68 h 79"/>
                <a:gd name="T42" fmla="*/ 68 w 73"/>
                <a:gd name="T43" fmla="*/ 61 h 79"/>
                <a:gd name="T44" fmla="*/ 71 w 73"/>
                <a:gd name="T45" fmla="*/ 54 h 79"/>
                <a:gd name="T46" fmla="*/ 72 w 73"/>
                <a:gd name="T47" fmla="*/ 47 h 79"/>
                <a:gd name="T48" fmla="*/ 73 w 73"/>
                <a:gd name="T49" fmla="*/ 39 h 79"/>
                <a:gd name="T50" fmla="*/ 72 w 73"/>
                <a:gd name="T51" fmla="*/ 31 h 79"/>
                <a:gd name="T52" fmla="*/ 71 w 73"/>
                <a:gd name="T53" fmla="*/ 24 h 79"/>
                <a:gd name="T54" fmla="*/ 68 w 73"/>
                <a:gd name="T55" fmla="*/ 17 h 79"/>
                <a:gd name="T56" fmla="*/ 63 w 73"/>
                <a:gd name="T57" fmla="*/ 11 h 79"/>
                <a:gd name="T58" fmla="*/ 57 w 73"/>
                <a:gd name="T59" fmla="*/ 7 h 79"/>
                <a:gd name="T60" fmla="*/ 51 w 73"/>
                <a:gd name="T61" fmla="*/ 3 h 79"/>
                <a:gd name="T62" fmla="*/ 45 w 73"/>
                <a:gd name="T63" fmla="*/ 1 h 79"/>
                <a:gd name="T64" fmla="*/ 36 w 73"/>
                <a:gd name="T6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9">
                  <a:moveTo>
                    <a:pt x="36" y="0"/>
                  </a:moveTo>
                  <a:lnTo>
                    <a:pt x="30" y="1"/>
                  </a:lnTo>
                  <a:lnTo>
                    <a:pt x="23" y="3"/>
                  </a:lnTo>
                  <a:lnTo>
                    <a:pt x="16" y="7"/>
                  </a:lnTo>
                  <a:lnTo>
                    <a:pt x="11" y="11"/>
                  </a:lnTo>
                  <a:lnTo>
                    <a:pt x="6" y="17"/>
                  </a:lnTo>
                  <a:lnTo>
                    <a:pt x="3" y="24"/>
                  </a:lnTo>
                  <a:lnTo>
                    <a:pt x="1" y="31"/>
                  </a:lnTo>
                  <a:lnTo>
                    <a:pt x="0" y="39"/>
                  </a:lnTo>
                  <a:lnTo>
                    <a:pt x="1" y="47"/>
                  </a:lnTo>
                  <a:lnTo>
                    <a:pt x="3" y="54"/>
                  </a:lnTo>
                  <a:lnTo>
                    <a:pt x="6" y="61"/>
                  </a:lnTo>
                  <a:lnTo>
                    <a:pt x="11" y="68"/>
                  </a:lnTo>
                  <a:lnTo>
                    <a:pt x="16" y="72"/>
                  </a:lnTo>
                  <a:lnTo>
                    <a:pt x="23" y="76"/>
                  </a:lnTo>
                  <a:lnTo>
                    <a:pt x="30" y="78"/>
                  </a:lnTo>
                  <a:lnTo>
                    <a:pt x="36" y="79"/>
                  </a:lnTo>
                  <a:lnTo>
                    <a:pt x="45" y="78"/>
                  </a:lnTo>
                  <a:lnTo>
                    <a:pt x="51" y="76"/>
                  </a:lnTo>
                  <a:lnTo>
                    <a:pt x="57" y="72"/>
                  </a:lnTo>
                  <a:lnTo>
                    <a:pt x="63" y="68"/>
                  </a:lnTo>
                  <a:lnTo>
                    <a:pt x="68" y="61"/>
                  </a:lnTo>
                  <a:lnTo>
                    <a:pt x="71" y="54"/>
                  </a:lnTo>
                  <a:lnTo>
                    <a:pt x="72" y="47"/>
                  </a:lnTo>
                  <a:lnTo>
                    <a:pt x="73" y="39"/>
                  </a:lnTo>
                  <a:lnTo>
                    <a:pt x="72" y="31"/>
                  </a:lnTo>
                  <a:lnTo>
                    <a:pt x="71" y="24"/>
                  </a:lnTo>
                  <a:lnTo>
                    <a:pt x="68" y="17"/>
                  </a:lnTo>
                  <a:lnTo>
                    <a:pt x="63" y="11"/>
                  </a:lnTo>
                  <a:lnTo>
                    <a:pt x="57" y="7"/>
                  </a:lnTo>
                  <a:lnTo>
                    <a:pt x="51" y="3"/>
                  </a:lnTo>
                  <a:lnTo>
                    <a:pt x="45" y="1"/>
                  </a:lnTo>
                  <a:lnTo>
                    <a:pt x="36"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47"/>
            <p:cNvSpPr>
              <a:spLocks/>
            </p:cNvSpPr>
            <p:nvPr/>
          </p:nvSpPr>
          <p:spPr bwMode="auto">
            <a:xfrm>
              <a:off x="5563062" y="5006710"/>
              <a:ext cx="58738" cy="61913"/>
            </a:xfrm>
            <a:custGeom>
              <a:avLst/>
              <a:gdLst>
                <a:gd name="T0" fmla="*/ 37 w 74"/>
                <a:gd name="T1" fmla="*/ 0 h 78"/>
                <a:gd name="T2" fmla="*/ 44 w 74"/>
                <a:gd name="T3" fmla="*/ 1 h 78"/>
                <a:gd name="T4" fmla="*/ 51 w 74"/>
                <a:gd name="T5" fmla="*/ 3 h 78"/>
                <a:gd name="T6" fmla="*/ 58 w 74"/>
                <a:gd name="T7" fmla="*/ 7 h 78"/>
                <a:gd name="T8" fmla="*/ 62 w 74"/>
                <a:gd name="T9" fmla="*/ 11 h 78"/>
                <a:gd name="T10" fmla="*/ 67 w 74"/>
                <a:gd name="T11" fmla="*/ 17 h 78"/>
                <a:gd name="T12" fmla="*/ 70 w 74"/>
                <a:gd name="T13" fmla="*/ 24 h 78"/>
                <a:gd name="T14" fmla="*/ 72 w 74"/>
                <a:gd name="T15" fmla="*/ 31 h 78"/>
                <a:gd name="T16" fmla="*/ 74 w 74"/>
                <a:gd name="T17" fmla="*/ 39 h 78"/>
                <a:gd name="T18" fmla="*/ 72 w 74"/>
                <a:gd name="T19" fmla="*/ 47 h 78"/>
                <a:gd name="T20" fmla="*/ 70 w 74"/>
                <a:gd name="T21" fmla="*/ 54 h 78"/>
                <a:gd name="T22" fmla="*/ 67 w 74"/>
                <a:gd name="T23" fmla="*/ 61 h 78"/>
                <a:gd name="T24" fmla="*/ 62 w 74"/>
                <a:gd name="T25" fmla="*/ 67 h 78"/>
                <a:gd name="T26" fmla="*/ 58 w 74"/>
                <a:gd name="T27" fmla="*/ 71 h 78"/>
                <a:gd name="T28" fmla="*/ 51 w 74"/>
                <a:gd name="T29" fmla="*/ 75 h 78"/>
                <a:gd name="T30" fmla="*/ 44 w 74"/>
                <a:gd name="T31" fmla="*/ 77 h 78"/>
                <a:gd name="T32" fmla="*/ 37 w 74"/>
                <a:gd name="T33" fmla="*/ 78 h 78"/>
                <a:gd name="T34" fmla="*/ 29 w 74"/>
                <a:gd name="T35" fmla="*/ 77 h 78"/>
                <a:gd name="T36" fmla="*/ 22 w 74"/>
                <a:gd name="T37" fmla="*/ 75 h 78"/>
                <a:gd name="T38" fmla="*/ 16 w 74"/>
                <a:gd name="T39" fmla="*/ 71 h 78"/>
                <a:gd name="T40" fmla="*/ 10 w 74"/>
                <a:gd name="T41" fmla="*/ 67 h 78"/>
                <a:gd name="T42" fmla="*/ 6 w 74"/>
                <a:gd name="T43" fmla="*/ 61 h 78"/>
                <a:gd name="T44" fmla="*/ 2 w 74"/>
                <a:gd name="T45" fmla="*/ 54 h 78"/>
                <a:gd name="T46" fmla="*/ 1 w 74"/>
                <a:gd name="T47" fmla="*/ 47 h 78"/>
                <a:gd name="T48" fmla="*/ 0 w 74"/>
                <a:gd name="T49" fmla="*/ 39 h 78"/>
                <a:gd name="T50" fmla="*/ 1 w 74"/>
                <a:gd name="T51" fmla="*/ 31 h 78"/>
                <a:gd name="T52" fmla="*/ 2 w 74"/>
                <a:gd name="T53" fmla="*/ 24 h 78"/>
                <a:gd name="T54" fmla="*/ 6 w 74"/>
                <a:gd name="T55" fmla="*/ 17 h 78"/>
                <a:gd name="T56" fmla="*/ 10 w 74"/>
                <a:gd name="T57" fmla="*/ 11 h 78"/>
                <a:gd name="T58" fmla="*/ 16 w 74"/>
                <a:gd name="T59" fmla="*/ 7 h 78"/>
                <a:gd name="T60" fmla="*/ 22 w 74"/>
                <a:gd name="T61" fmla="*/ 3 h 78"/>
                <a:gd name="T62" fmla="*/ 29 w 74"/>
                <a:gd name="T63" fmla="*/ 1 h 78"/>
                <a:gd name="T64" fmla="*/ 37 w 74"/>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78">
                  <a:moveTo>
                    <a:pt x="37" y="0"/>
                  </a:moveTo>
                  <a:lnTo>
                    <a:pt x="44" y="1"/>
                  </a:lnTo>
                  <a:lnTo>
                    <a:pt x="51" y="3"/>
                  </a:lnTo>
                  <a:lnTo>
                    <a:pt x="58" y="7"/>
                  </a:lnTo>
                  <a:lnTo>
                    <a:pt x="62" y="11"/>
                  </a:lnTo>
                  <a:lnTo>
                    <a:pt x="67" y="17"/>
                  </a:lnTo>
                  <a:lnTo>
                    <a:pt x="70" y="24"/>
                  </a:lnTo>
                  <a:lnTo>
                    <a:pt x="72" y="31"/>
                  </a:lnTo>
                  <a:lnTo>
                    <a:pt x="74" y="39"/>
                  </a:lnTo>
                  <a:lnTo>
                    <a:pt x="72" y="47"/>
                  </a:lnTo>
                  <a:lnTo>
                    <a:pt x="70" y="54"/>
                  </a:lnTo>
                  <a:lnTo>
                    <a:pt x="67" y="61"/>
                  </a:lnTo>
                  <a:lnTo>
                    <a:pt x="62" y="67"/>
                  </a:lnTo>
                  <a:lnTo>
                    <a:pt x="58" y="71"/>
                  </a:lnTo>
                  <a:lnTo>
                    <a:pt x="51" y="75"/>
                  </a:lnTo>
                  <a:lnTo>
                    <a:pt x="44" y="77"/>
                  </a:lnTo>
                  <a:lnTo>
                    <a:pt x="37" y="78"/>
                  </a:lnTo>
                  <a:lnTo>
                    <a:pt x="29" y="77"/>
                  </a:lnTo>
                  <a:lnTo>
                    <a:pt x="22" y="75"/>
                  </a:lnTo>
                  <a:lnTo>
                    <a:pt x="16" y="71"/>
                  </a:lnTo>
                  <a:lnTo>
                    <a:pt x="10" y="67"/>
                  </a:lnTo>
                  <a:lnTo>
                    <a:pt x="6" y="61"/>
                  </a:lnTo>
                  <a:lnTo>
                    <a:pt x="2" y="54"/>
                  </a:lnTo>
                  <a:lnTo>
                    <a:pt x="1" y="47"/>
                  </a:lnTo>
                  <a:lnTo>
                    <a:pt x="0" y="39"/>
                  </a:lnTo>
                  <a:lnTo>
                    <a:pt x="1" y="31"/>
                  </a:lnTo>
                  <a:lnTo>
                    <a:pt x="2" y="24"/>
                  </a:lnTo>
                  <a:lnTo>
                    <a:pt x="6" y="17"/>
                  </a:lnTo>
                  <a:lnTo>
                    <a:pt x="10" y="11"/>
                  </a:lnTo>
                  <a:lnTo>
                    <a:pt x="16" y="7"/>
                  </a:lnTo>
                  <a:lnTo>
                    <a:pt x="22" y="3"/>
                  </a:lnTo>
                  <a:lnTo>
                    <a:pt x="29"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48"/>
            <p:cNvSpPr>
              <a:spLocks/>
            </p:cNvSpPr>
            <p:nvPr/>
          </p:nvSpPr>
          <p:spPr bwMode="auto">
            <a:xfrm>
              <a:off x="4845512" y="5011473"/>
              <a:ext cx="58738" cy="63500"/>
            </a:xfrm>
            <a:custGeom>
              <a:avLst/>
              <a:gdLst>
                <a:gd name="T0" fmla="*/ 37 w 73"/>
                <a:gd name="T1" fmla="*/ 0 h 79"/>
                <a:gd name="T2" fmla="*/ 28 w 73"/>
                <a:gd name="T3" fmla="*/ 1 h 79"/>
                <a:gd name="T4" fmla="*/ 22 w 73"/>
                <a:gd name="T5" fmla="*/ 3 h 79"/>
                <a:gd name="T6" fmla="*/ 16 w 73"/>
                <a:gd name="T7" fmla="*/ 7 h 79"/>
                <a:gd name="T8" fmla="*/ 10 w 73"/>
                <a:gd name="T9" fmla="*/ 11 h 79"/>
                <a:gd name="T10" fmla="*/ 5 w 73"/>
                <a:gd name="T11" fmla="*/ 17 h 79"/>
                <a:gd name="T12" fmla="*/ 2 w 73"/>
                <a:gd name="T13" fmla="*/ 24 h 79"/>
                <a:gd name="T14" fmla="*/ 1 w 73"/>
                <a:gd name="T15" fmla="*/ 31 h 79"/>
                <a:gd name="T16" fmla="*/ 0 w 73"/>
                <a:gd name="T17" fmla="*/ 39 h 79"/>
                <a:gd name="T18" fmla="*/ 1 w 73"/>
                <a:gd name="T19" fmla="*/ 47 h 79"/>
                <a:gd name="T20" fmla="*/ 2 w 73"/>
                <a:gd name="T21" fmla="*/ 54 h 79"/>
                <a:gd name="T22" fmla="*/ 5 w 73"/>
                <a:gd name="T23" fmla="*/ 61 h 79"/>
                <a:gd name="T24" fmla="*/ 10 w 73"/>
                <a:gd name="T25" fmla="*/ 68 h 79"/>
                <a:gd name="T26" fmla="*/ 16 w 73"/>
                <a:gd name="T27" fmla="*/ 72 h 79"/>
                <a:gd name="T28" fmla="*/ 22 w 73"/>
                <a:gd name="T29" fmla="*/ 76 h 79"/>
                <a:gd name="T30" fmla="*/ 28 w 73"/>
                <a:gd name="T31" fmla="*/ 78 h 79"/>
                <a:gd name="T32" fmla="*/ 37 w 73"/>
                <a:gd name="T33" fmla="*/ 79 h 79"/>
                <a:gd name="T34" fmla="*/ 45 w 73"/>
                <a:gd name="T35" fmla="*/ 78 h 79"/>
                <a:gd name="T36" fmla="*/ 52 w 73"/>
                <a:gd name="T37" fmla="*/ 76 h 79"/>
                <a:gd name="T38" fmla="*/ 57 w 73"/>
                <a:gd name="T39" fmla="*/ 72 h 79"/>
                <a:gd name="T40" fmla="*/ 63 w 73"/>
                <a:gd name="T41" fmla="*/ 68 h 79"/>
                <a:gd name="T42" fmla="*/ 68 w 73"/>
                <a:gd name="T43" fmla="*/ 61 h 79"/>
                <a:gd name="T44" fmla="*/ 71 w 73"/>
                <a:gd name="T45" fmla="*/ 54 h 79"/>
                <a:gd name="T46" fmla="*/ 72 w 73"/>
                <a:gd name="T47" fmla="*/ 47 h 79"/>
                <a:gd name="T48" fmla="*/ 73 w 73"/>
                <a:gd name="T49" fmla="*/ 39 h 79"/>
                <a:gd name="T50" fmla="*/ 72 w 73"/>
                <a:gd name="T51" fmla="*/ 31 h 79"/>
                <a:gd name="T52" fmla="*/ 71 w 73"/>
                <a:gd name="T53" fmla="*/ 24 h 79"/>
                <a:gd name="T54" fmla="*/ 68 w 73"/>
                <a:gd name="T55" fmla="*/ 17 h 79"/>
                <a:gd name="T56" fmla="*/ 63 w 73"/>
                <a:gd name="T57" fmla="*/ 11 h 79"/>
                <a:gd name="T58" fmla="*/ 57 w 73"/>
                <a:gd name="T59" fmla="*/ 7 h 79"/>
                <a:gd name="T60" fmla="*/ 52 w 73"/>
                <a:gd name="T61" fmla="*/ 3 h 79"/>
                <a:gd name="T62" fmla="*/ 45 w 73"/>
                <a:gd name="T63" fmla="*/ 1 h 79"/>
                <a:gd name="T64" fmla="*/ 37 w 73"/>
                <a:gd name="T6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9">
                  <a:moveTo>
                    <a:pt x="37" y="0"/>
                  </a:moveTo>
                  <a:lnTo>
                    <a:pt x="28" y="1"/>
                  </a:lnTo>
                  <a:lnTo>
                    <a:pt x="22" y="3"/>
                  </a:lnTo>
                  <a:lnTo>
                    <a:pt x="16" y="7"/>
                  </a:lnTo>
                  <a:lnTo>
                    <a:pt x="10" y="11"/>
                  </a:lnTo>
                  <a:lnTo>
                    <a:pt x="5" y="17"/>
                  </a:lnTo>
                  <a:lnTo>
                    <a:pt x="2" y="24"/>
                  </a:lnTo>
                  <a:lnTo>
                    <a:pt x="1" y="31"/>
                  </a:lnTo>
                  <a:lnTo>
                    <a:pt x="0" y="39"/>
                  </a:lnTo>
                  <a:lnTo>
                    <a:pt x="1" y="47"/>
                  </a:lnTo>
                  <a:lnTo>
                    <a:pt x="2" y="54"/>
                  </a:lnTo>
                  <a:lnTo>
                    <a:pt x="5" y="61"/>
                  </a:lnTo>
                  <a:lnTo>
                    <a:pt x="10" y="68"/>
                  </a:lnTo>
                  <a:lnTo>
                    <a:pt x="16" y="72"/>
                  </a:lnTo>
                  <a:lnTo>
                    <a:pt x="22" y="76"/>
                  </a:lnTo>
                  <a:lnTo>
                    <a:pt x="28" y="78"/>
                  </a:lnTo>
                  <a:lnTo>
                    <a:pt x="37" y="79"/>
                  </a:lnTo>
                  <a:lnTo>
                    <a:pt x="45" y="78"/>
                  </a:lnTo>
                  <a:lnTo>
                    <a:pt x="52" y="76"/>
                  </a:lnTo>
                  <a:lnTo>
                    <a:pt x="57" y="72"/>
                  </a:lnTo>
                  <a:lnTo>
                    <a:pt x="63" y="68"/>
                  </a:lnTo>
                  <a:lnTo>
                    <a:pt x="68" y="61"/>
                  </a:lnTo>
                  <a:lnTo>
                    <a:pt x="71" y="54"/>
                  </a:lnTo>
                  <a:lnTo>
                    <a:pt x="72" y="47"/>
                  </a:lnTo>
                  <a:lnTo>
                    <a:pt x="73" y="39"/>
                  </a:lnTo>
                  <a:lnTo>
                    <a:pt x="72" y="31"/>
                  </a:lnTo>
                  <a:lnTo>
                    <a:pt x="71" y="24"/>
                  </a:lnTo>
                  <a:lnTo>
                    <a:pt x="68" y="17"/>
                  </a:lnTo>
                  <a:lnTo>
                    <a:pt x="63" y="11"/>
                  </a:lnTo>
                  <a:lnTo>
                    <a:pt x="57" y="7"/>
                  </a:lnTo>
                  <a:lnTo>
                    <a:pt x="52" y="3"/>
                  </a:lnTo>
                  <a:lnTo>
                    <a:pt x="45"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49"/>
            <p:cNvSpPr>
              <a:spLocks/>
            </p:cNvSpPr>
            <p:nvPr/>
          </p:nvSpPr>
          <p:spPr bwMode="auto">
            <a:xfrm>
              <a:off x="5697999" y="5006710"/>
              <a:ext cx="52388" cy="61913"/>
            </a:xfrm>
            <a:custGeom>
              <a:avLst/>
              <a:gdLst>
                <a:gd name="T0" fmla="*/ 34 w 67"/>
                <a:gd name="T1" fmla="*/ 0 h 78"/>
                <a:gd name="T2" fmla="*/ 46 w 67"/>
                <a:gd name="T3" fmla="*/ 3 h 78"/>
                <a:gd name="T4" fmla="*/ 58 w 67"/>
                <a:gd name="T5" fmla="*/ 11 h 78"/>
                <a:gd name="T6" fmla="*/ 65 w 67"/>
                <a:gd name="T7" fmla="*/ 24 h 78"/>
                <a:gd name="T8" fmla="*/ 67 w 67"/>
                <a:gd name="T9" fmla="*/ 39 h 78"/>
                <a:gd name="T10" fmla="*/ 65 w 67"/>
                <a:gd name="T11" fmla="*/ 54 h 78"/>
                <a:gd name="T12" fmla="*/ 58 w 67"/>
                <a:gd name="T13" fmla="*/ 67 h 78"/>
                <a:gd name="T14" fmla="*/ 46 w 67"/>
                <a:gd name="T15" fmla="*/ 75 h 78"/>
                <a:gd name="T16" fmla="*/ 34 w 67"/>
                <a:gd name="T17" fmla="*/ 78 h 78"/>
                <a:gd name="T18" fmla="*/ 21 w 67"/>
                <a:gd name="T19" fmla="*/ 75 h 78"/>
                <a:gd name="T20" fmla="*/ 11 w 67"/>
                <a:gd name="T21" fmla="*/ 67 h 78"/>
                <a:gd name="T22" fmla="*/ 3 w 67"/>
                <a:gd name="T23" fmla="*/ 54 h 78"/>
                <a:gd name="T24" fmla="*/ 0 w 67"/>
                <a:gd name="T25" fmla="*/ 39 h 78"/>
                <a:gd name="T26" fmla="*/ 3 w 67"/>
                <a:gd name="T27" fmla="*/ 24 h 78"/>
                <a:gd name="T28" fmla="*/ 11 w 67"/>
                <a:gd name="T29" fmla="*/ 11 h 78"/>
                <a:gd name="T30" fmla="*/ 21 w 67"/>
                <a:gd name="T31" fmla="*/ 3 h 78"/>
                <a:gd name="T32" fmla="*/ 34 w 67"/>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78">
                  <a:moveTo>
                    <a:pt x="34" y="0"/>
                  </a:moveTo>
                  <a:lnTo>
                    <a:pt x="46" y="3"/>
                  </a:lnTo>
                  <a:lnTo>
                    <a:pt x="58" y="11"/>
                  </a:lnTo>
                  <a:lnTo>
                    <a:pt x="65" y="24"/>
                  </a:lnTo>
                  <a:lnTo>
                    <a:pt x="67" y="39"/>
                  </a:lnTo>
                  <a:lnTo>
                    <a:pt x="65" y="54"/>
                  </a:lnTo>
                  <a:lnTo>
                    <a:pt x="58" y="67"/>
                  </a:lnTo>
                  <a:lnTo>
                    <a:pt x="46" y="75"/>
                  </a:lnTo>
                  <a:lnTo>
                    <a:pt x="34" y="78"/>
                  </a:lnTo>
                  <a:lnTo>
                    <a:pt x="21" y="75"/>
                  </a:lnTo>
                  <a:lnTo>
                    <a:pt x="11" y="67"/>
                  </a:lnTo>
                  <a:lnTo>
                    <a:pt x="3" y="54"/>
                  </a:lnTo>
                  <a:lnTo>
                    <a:pt x="0" y="39"/>
                  </a:lnTo>
                  <a:lnTo>
                    <a:pt x="3" y="24"/>
                  </a:lnTo>
                  <a:lnTo>
                    <a:pt x="11" y="11"/>
                  </a:lnTo>
                  <a:lnTo>
                    <a:pt x="21" y="3"/>
                  </a:lnTo>
                  <a:lnTo>
                    <a:pt x="34"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50"/>
            <p:cNvSpPr>
              <a:spLocks/>
            </p:cNvSpPr>
            <p:nvPr/>
          </p:nvSpPr>
          <p:spPr bwMode="auto">
            <a:xfrm>
              <a:off x="4716924" y="5011473"/>
              <a:ext cx="53975" cy="63500"/>
            </a:xfrm>
            <a:custGeom>
              <a:avLst/>
              <a:gdLst>
                <a:gd name="T0" fmla="*/ 33 w 67"/>
                <a:gd name="T1" fmla="*/ 0 h 79"/>
                <a:gd name="T2" fmla="*/ 20 w 67"/>
                <a:gd name="T3" fmla="*/ 3 h 79"/>
                <a:gd name="T4" fmla="*/ 9 w 67"/>
                <a:gd name="T5" fmla="*/ 11 h 79"/>
                <a:gd name="T6" fmla="*/ 3 w 67"/>
                <a:gd name="T7" fmla="*/ 24 h 79"/>
                <a:gd name="T8" fmla="*/ 0 w 67"/>
                <a:gd name="T9" fmla="*/ 39 h 79"/>
                <a:gd name="T10" fmla="*/ 3 w 67"/>
                <a:gd name="T11" fmla="*/ 54 h 79"/>
                <a:gd name="T12" fmla="*/ 9 w 67"/>
                <a:gd name="T13" fmla="*/ 68 h 79"/>
                <a:gd name="T14" fmla="*/ 20 w 67"/>
                <a:gd name="T15" fmla="*/ 76 h 79"/>
                <a:gd name="T16" fmla="*/ 33 w 67"/>
                <a:gd name="T17" fmla="*/ 79 h 79"/>
                <a:gd name="T18" fmla="*/ 39 w 67"/>
                <a:gd name="T19" fmla="*/ 78 h 79"/>
                <a:gd name="T20" fmla="*/ 46 w 67"/>
                <a:gd name="T21" fmla="*/ 76 h 79"/>
                <a:gd name="T22" fmla="*/ 52 w 67"/>
                <a:gd name="T23" fmla="*/ 72 h 79"/>
                <a:gd name="T24" fmla="*/ 57 w 67"/>
                <a:gd name="T25" fmla="*/ 68 h 79"/>
                <a:gd name="T26" fmla="*/ 61 w 67"/>
                <a:gd name="T27" fmla="*/ 61 h 79"/>
                <a:gd name="T28" fmla="*/ 65 w 67"/>
                <a:gd name="T29" fmla="*/ 54 h 79"/>
                <a:gd name="T30" fmla="*/ 66 w 67"/>
                <a:gd name="T31" fmla="*/ 47 h 79"/>
                <a:gd name="T32" fmla="*/ 67 w 67"/>
                <a:gd name="T33" fmla="*/ 39 h 79"/>
                <a:gd name="T34" fmla="*/ 66 w 67"/>
                <a:gd name="T35" fmla="*/ 31 h 79"/>
                <a:gd name="T36" fmla="*/ 65 w 67"/>
                <a:gd name="T37" fmla="*/ 24 h 79"/>
                <a:gd name="T38" fmla="*/ 61 w 67"/>
                <a:gd name="T39" fmla="*/ 17 h 79"/>
                <a:gd name="T40" fmla="*/ 57 w 67"/>
                <a:gd name="T41" fmla="*/ 11 h 79"/>
                <a:gd name="T42" fmla="*/ 52 w 67"/>
                <a:gd name="T43" fmla="*/ 7 h 79"/>
                <a:gd name="T44" fmla="*/ 46 w 67"/>
                <a:gd name="T45" fmla="*/ 3 h 79"/>
                <a:gd name="T46" fmla="*/ 39 w 67"/>
                <a:gd name="T47" fmla="*/ 1 h 79"/>
                <a:gd name="T48" fmla="*/ 33 w 67"/>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79">
                  <a:moveTo>
                    <a:pt x="33" y="0"/>
                  </a:moveTo>
                  <a:lnTo>
                    <a:pt x="20" y="3"/>
                  </a:lnTo>
                  <a:lnTo>
                    <a:pt x="9" y="11"/>
                  </a:lnTo>
                  <a:lnTo>
                    <a:pt x="3" y="24"/>
                  </a:lnTo>
                  <a:lnTo>
                    <a:pt x="0" y="39"/>
                  </a:lnTo>
                  <a:lnTo>
                    <a:pt x="3" y="54"/>
                  </a:lnTo>
                  <a:lnTo>
                    <a:pt x="9" y="68"/>
                  </a:lnTo>
                  <a:lnTo>
                    <a:pt x="20" y="76"/>
                  </a:lnTo>
                  <a:lnTo>
                    <a:pt x="33" y="79"/>
                  </a:lnTo>
                  <a:lnTo>
                    <a:pt x="39" y="78"/>
                  </a:lnTo>
                  <a:lnTo>
                    <a:pt x="46" y="76"/>
                  </a:lnTo>
                  <a:lnTo>
                    <a:pt x="52" y="72"/>
                  </a:lnTo>
                  <a:lnTo>
                    <a:pt x="57" y="68"/>
                  </a:lnTo>
                  <a:lnTo>
                    <a:pt x="61" y="61"/>
                  </a:lnTo>
                  <a:lnTo>
                    <a:pt x="65" y="54"/>
                  </a:lnTo>
                  <a:lnTo>
                    <a:pt x="66" y="47"/>
                  </a:lnTo>
                  <a:lnTo>
                    <a:pt x="67" y="39"/>
                  </a:lnTo>
                  <a:lnTo>
                    <a:pt x="66" y="31"/>
                  </a:lnTo>
                  <a:lnTo>
                    <a:pt x="65" y="24"/>
                  </a:lnTo>
                  <a:lnTo>
                    <a:pt x="61" y="17"/>
                  </a:lnTo>
                  <a:lnTo>
                    <a:pt x="57" y="11"/>
                  </a:lnTo>
                  <a:lnTo>
                    <a:pt x="52" y="7"/>
                  </a:lnTo>
                  <a:lnTo>
                    <a:pt x="46" y="3"/>
                  </a:lnTo>
                  <a:lnTo>
                    <a:pt x="39" y="1"/>
                  </a:lnTo>
                  <a:lnTo>
                    <a:pt x="33"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51"/>
            <p:cNvSpPr>
              <a:spLocks/>
            </p:cNvSpPr>
            <p:nvPr/>
          </p:nvSpPr>
          <p:spPr bwMode="auto">
            <a:xfrm>
              <a:off x="5813887" y="5006710"/>
              <a:ext cx="47625" cy="61913"/>
            </a:xfrm>
            <a:custGeom>
              <a:avLst/>
              <a:gdLst>
                <a:gd name="T0" fmla="*/ 30 w 61"/>
                <a:gd name="T1" fmla="*/ 0 h 78"/>
                <a:gd name="T2" fmla="*/ 42 w 61"/>
                <a:gd name="T3" fmla="*/ 3 h 78"/>
                <a:gd name="T4" fmla="*/ 51 w 61"/>
                <a:gd name="T5" fmla="*/ 11 h 78"/>
                <a:gd name="T6" fmla="*/ 58 w 61"/>
                <a:gd name="T7" fmla="*/ 24 h 78"/>
                <a:gd name="T8" fmla="*/ 61 w 61"/>
                <a:gd name="T9" fmla="*/ 39 h 78"/>
                <a:gd name="T10" fmla="*/ 58 w 61"/>
                <a:gd name="T11" fmla="*/ 54 h 78"/>
                <a:gd name="T12" fmla="*/ 51 w 61"/>
                <a:gd name="T13" fmla="*/ 67 h 78"/>
                <a:gd name="T14" fmla="*/ 42 w 61"/>
                <a:gd name="T15" fmla="*/ 75 h 78"/>
                <a:gd name="T16" fmla="*/ 30 w 61"/>
                <a:gd name="T17" fmla="*/ 78 h 78"/>
                <a:gd name="T18" fmla="*/ 18 w 61"/>
                <a:gd name="T19" fmla="*/ 75 h 78"/>
                <a:gd name="T20" fmla="*/ 8 w 61"/>
                <a:gd name="T21" fmla="*/ 67 h 78"/>
                <a:gd name="T22" fmla="*/ 2 w 61"/>
                <a:gd name="T23" fmla="*/ 54 h 78"/>
                <a:gd name="T24" fmla="*/ 0 w 61"/>
                <a:gd name="T25" fmla="*/ 39 h 78"/>
                <a:gd name="T26" fmla="*/ 2 w 61"/>
                <a:gd name="T27" fmla="*/ 24 h 78"/>
                <a:gd name="T28" fmla="*/ 8 w 61"/>
                <a:gd name="T29" fmla="*/ 11 h 78"/>
                <a:gd name="T30" fmla="*/ 18 w 61"/>
                <a:gd name="T31" fmla="*/ 3 h 78"/>
                <a:gd name="T32" fmla="*/ 30 w 61"/>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8">
                  <a:moveTo>
                    <a:pt x="30" y="0"/>
                  </a:moveTo>
                  <a:lnTo>
                    <a:pt x="42" y="3"/>
                  </a:lnTo>
                  <a:lnTo>
                    <a:pt x="51" y="11"/>
                  </a:lnTo>
                  <a:lnTo>
                    <a:pt x="58" y="24"/>
                  </a:lnTo>
                  <a:lnTo>
                    <a:pt x="61" y="39"/>
                  </a:lnTo>
                  <a:lnTo>
                    <a:pt x="58" y="54"/>
                  </a:lnTo>
                  <a:lnTo>
                    <a:pt x="51" y="67"/>
                  </a:lnTo>
                  <a:lnTo>
                    <a:pt x="42" y="75"/>
                  </a:lnTo>
                  <a:lnTo>
                    <a:pt x="30" y="78"/>
                  </a:lnTo>
                  <a:lnTo>
                    <a:pt x="18" y="75"/>
                  </a:lnTo>
                  <a:lnTo>
                    <a:pt x="8" y="67"/>
                  </a:lnTo>
                  <a:lnTo>
                    <a:pt x="2" y="54"/>
                  </a:lnTo>
                  <a:lnTo>
                    <a:pt x="0" y="39"/>
                  </a:lnTo>
                  <a:lnTo>
                    <a:pt x="2" y="24"/>
                  </a:lnTo>
                  <a:lnTo>
                    <a:pt x="8" y="11"/>
                  </a:lnTo>
                  <a:lnTo>
                    <a:pt x="18" y="3"/>
                  </a:lnTo>
                  <a:lnTo>
                    <a:pt x="3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52"/>
            <p:cNvSpPr>
              <a:spLocks/>
            </p:cNvSpPr>
            <p:nvPr/>
          </p:nvSpPr>
          <p:spPr bwMode="auto">
            <a:xfrm>
              <a:off x="4604212" y="5011473"/>
              <a:ext cx="49213" cy="63500"/>
            </a:xfrm>
            <a:custGeom>
              <a:avLst/>
              <a:gdLst>
                <a:gd name="T0" fmla="*/ 31 w 62"/>
                <a:gd name="T1" fmla="*/ 0 h 79"/>
                <a:gd name="T2" fmla="*/ 18 w 62"/>
                <a:gd name="T3" fmla="*/ 3 h 79"/>
                <a:gd name="T4" fmla="*/ 9 w 62"/>
                <a:gd name="T5" fmla="*/ 11 h 79"/>
                <a:gd name="T6" fmla="*/ 2 w 62"/>
                <a:gd name="T7" fmla="*/ 24 h 79"/>
                <a:gd name="T8" fmla="*/ 0 w 62"/>
                <a:gd name="T9" fmla="*/ 39 h 79"/>
                <a:gd name="T10" fmla="*/ 2 w 62"/>
                <a:gd name="T11" fmla="*/ 54 h 79"/>
                <a:gd name="T12" fmla="*/ 9 w 62"/>
                <a:gd name="T13" fmla="*/ 68 h 79"/>
                <a:gd name="T14" fmla="*/ 18 w 62"/>
                <a:gd name="T15" fmla="*/ 76 h 79"/>
                <a:gd name="T16" fmla="*/ 31 w 62"/>
                <a:gd name="T17" fmla="*/ 79 h 79"/>
                <a:gd name="T18" fmla="*/ 42 w 62"/>
                <a:gd name="T19" fmla="*/ 76 h 79"/>
                <a:gd name="T20" fmla="*/ 53 w 62"/>
                <a:gd name="T21" fmla="*/ 68 h 79"/>
                <a:gd name="T22" fmla="*/ 59 w 62"/>
                <a:gd name="T23" fmla="*/ 54 h 79"/>
                <a:gd name="T24" fmla="*/ 62 w 62"/>
                <a:gd name="T25" fmla="*/ 39 h 79"/>
                <a:gd name="T26" fmla="*/ 59 w 62"/>
                <a:gd name="T27" fmla="*/ 24 h 79"/>
                <a:gd name="T28" fmla="*/ 53 w 62"/>
                <a:gd name="T29" fmla="*/ 11 h 79"/>
                <a:gd name="T30" fmla="*/ 42 w 62"/>
                <a:gd name="T31" fmla="*/ 3 h 79"/>
                <a:gd name="T32" fmla="*/ 31 w 62"/>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9">
                  <a:moveTo>
                    <a:pt x="31" y="0"/>
                  </a:moveTo>
                  <a:lnTo>
                    <a:pt x="18" y="3"/>
                  </a:lnTo>
                  <a:lnTo>
                    <a:pt x="9" y="11"/>
                  </a:lnTo>
                  <a:lnTo>
                    <a:pt x="2" y="24"/>
                  </a:lnTo>
                  <a:lnTo>
                    <a:pt x="0" y="39"/>
                  </a:lnTo>
                  <a:lnTo>
                    <a:pt x="2" y="54"/>
                  </a:lnTo>
                  <a:lnTo>
                    <a:pt x="9" y="68"/>
                  </a:lnTo>
                  <a:lnTo>
                    <a:pt x="18" y="76"/>
                  </a:lnTo>
                  <a:lnTo>
                    <a:pt x="31" y="79"/>
                  </a:lnTo>
                  <a:lnTo>
                    <a:pt x="42" y="76"/>
                  </a:lnTo>
                  <a:lnTo>
                    <a:pt x="53" y="68"/>
                  </a:lnTo>
                  <a:lnTo>
                    <a:pt x="59" y="54"/>
                  </a:lnTo>
                  <a:lnTo>
                    <a:pt x="62" y="39"/>
                  </a:lnTo>
                  <a:lnTo>
                    <a:pt x="59" y="24"/>
                  </a:lnTo>
                  <a:lnTo>
                    <a:pt x="53" y="11"/>
                  </a:lnTo>
                  <a:lnTo>
                    <a:pt x="42" y="3"/>
                  </a:lnTo>
                  <a:lnTo>
                    <a:pt x="31"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53"/>
            <p:cNvSpPr>
              <a:spLocks/>
            </p:cNvSpPr>
            <p:nvPr/>
          </p:nvSpPr>
          <p:spPr bwMode="auto">
            <a:xfrm>
              <a:off x="5915487" y="5001948"/>
              <a:ext cx="36513" cy="61913"/>
            </a:xfrm>
            <a:custGeom>
              <a:avLst/>
              <a:gdLst>
                <a:gd name="T0" fmla="*/ 21 w 45"/>
                <a:gd name="T1" fmla="*/ 0 h 78"/>
                <a:gd name="T2" fmla="*/ 31 w 45"/>
                <a:gd name="T3" fmla="*/ 4 h 78"/>
                <a:gd name="T4" fmla="*/ 38 w 45"/>
                <a:gd name="T5" fmla="*/ 12 h 78"/>
                <a:gd name="T6" fmla="*/ 42 w 45"/>
                <a:gd name="T7" fmla="*/ 24 h 78"/>
                <a:gd name="T8" fmla="*/ 45 w 45"/>
                <a:gd name="T9" fmla="*/ 39 h 78"/>
                <a:gd name="T10" fmla="*/ 42 w 45"/>
                <a:gd name="T11" fmla="*/ 54 h 78"/>
                <a:gd name="T12" fmla="*/ 38 w 45"/>
                <a:gd name="T13" fmla="*/ 67 h 78"/>
                <a:gd name="T14" fmla="*/ 31 w 45"/>
                <a:gd name="T15" fmla="*/ 75 h 78"/>
                <a:gd name="T16" fmla="*/ 21 w 45"/>
                <a:gd name="T17" fmla="*/ 78 h 78"/>
                <a:gd name="T18" fmla="*/ 12 w 45"/>
                <a:gd name="T19" fmla="*/ 75 h 78"/>
                <a:gd name="T20" fmla="*/ 5 w 45"/>
                <a:gd name="T21" fmla="*/ 67 h 78"/>
                <a:gd name="T22" fmla="*/ 1 w 45"/>
                <a:gd name="T23" fmla="*/ 54 h 78"/>
                <a:gd name="T24" fmla="*/ 0 w 45"/>
                <a:gd name="T25" fmla="*/ 39 h 78"/>
                <a:gd name="T26" fmla="*/ 1 w 45"/>
                <a:gd name="T27" fmla="*/ 24 h 78"/>
                <a:gd name="T28" fmla="*/ 5 w 45"/>
                <a:gd name="T29" fmla="*/ 12 h 78"/>
                <a:gd name="T30" fmla="*/ 12 w 45"/>
                <a:gd name="T31" fmla="*/ 4 h 78"/>
                <a:gd name="T32" fmla="*/ 21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21" y="0"/>
                  </a:moveTo>
                  <a:lnTo>
                    <a:pt x="31" y="4"/>
                  </a:lnTo>
                  <a:lnTo>
                    <a:pt x="38" y="12"/>
                  </a:lnTo>
                  <a:lnTo>
                    <a:pt x="42" y="24"/>
                  </a:lnTo>
                  <a:lnTo>
                    <a:pt x="45" y="39"/>
                  </a:lnTo>
                  <a:lnTo>
                    <a:pt x="42" y="54"/>
                  </a:lnTo>
                  <a:lnTo>
                    <a:pt x="38" y="67"/>
                  </a:lnTo>
                  <a:lnTo>
                    <a:pt x="31" y="75"/>
                  </a:lnTo>
                  <a:lnTo>
                    <a:pt x="21" y="78"/>
                  </a:lnTo>
                  <a:lnTo>
                    <a:pt x="12" y="75"/>
                  </a:lnTo>
                  <a:lnTo>
                    <a:pt x="5" y="67"/>
                  </a:lnTo>
                  <a:lnTo>
                    <a:pt x="1" y="54"/>
                  </a:lnTo>
                  <a:lnTo>
                    <a:pt x="0" y="39"/>
                  </a:lnTo>
                  <a:lnTo>
                    <a:pt x="1" y="24"/>
                  </a:lnTo>
                  <a:lnTo>
                    <a:pt x="5" y="12"/>
                  </a:lnTo>
                  <a:lnTo>
                    <a:pt x="12" y="4"/>
                  </a:lnTo>
                  <a:lnTo>
                    <a:pt x="21"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54"/>
            <p:cNvSpPr>
              <a:spLocks/>
            </p:cNvSpPr>
            <p:nvPr/>
          </p:nvSpPr>
          <p:spPr bwMode="auto">
            <a:xfrm>
              <a:off x="4515312" y="5006710"/>
              <a:ext cx="34925" cy="63500"/>
            </a:xfrm>
            <a:custGeom>
              <a:avLst/>
              <a:gdLst>
                <a:gd name="T0" fmla="*/ 22 w 44"/>
                <a:gd name="T1" fmla="*/ 0 h 79"/>
                <a:gd name="T2" fmla="*/ 12 w 44"/>
                <a:gd name="T3" fmla="*/ 3 h 79"/>
                <a:gd name="T4" fmla="*/ 6 w 44"/>
                <a:gd name="T5" fmla="*/ 12 h 79"/>
                <a:gd name="T6" fmla="*/ 1 w 44"/>
                <a:gd name="T7" fmla="*/ 25 h 79"/>
                <a:gd name="T8" fmla="*/ 0 w 44"/>
                <a:gd name="T9" fmla="*/ 40 h 79"/>
                <a:gd name="T10" fmla="*/ 1 w 44"/>
                <a:gd name="T11" fmla="*/ 55 h 79"/>
                <a:gd name="T12" fmla="*/ 6 w 44"/>
                <a:gd name="T13" fmla="*/ 68 h 79"/>
                <a:gd name="T14" fmla="*/ 12 w 44"/>
                <a:gd name="T15" fmla="*/ 76 h 79"/>
                <a:gd name="T16" fmla="*/ 22 w 44"/>
                <a:gd name="T17" fmla="*/ 79 h 79"/>
                <a:gd name="T18" fmla="*/ 31 w 44"/>
                <a:gd name="T19" fmla="*/ 76 h 79"/>
                <a:gd name="T20" fmla="*/ 38 w 44"/>
                <a:gd name="T21" fmla="*/ 68 h 79"/>
                <a:gd name="T22" fmla="*/ 42 w 44"/>
                <a:gd name="T23" fmla="*/ 55 h 79"/>
                <a:gd name="T24" fmla="*/ 44 w 44"/>
                <a:gd name="T25" fmla="*/ 40 h 79"/>
                <a:gd name="T26" fmla="*/ 42 w 44"/>
                <a:gd name="T27" fmla="*/ 25 h 79"/>
                <a:gd name="T28" fmla="*/ 38 w 44"/>
                <a:gd name="T29" fmla="*/ 12 h 79"/>
                <a:gd name="T30" fmla="*/ 31 w 44"/>
                <a:gd name="T31" fmla="*/ 3 h 79"/>
                <a:gd name="T32" fmla="*/ 22 w 44"/>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79">
                  <a:moveTo>
                    <a:pt x="22" y="0"/>
                  </a:moveTo>
                  <a:lnTo>
                    <a:pt x="12" y="3"/>
                  </a:lnTo>
                  <a:lnTo>
                    <a:pt x="6" y="12"/>
                  </a:lnTo>
                  <a:lnTo>
                    <a:pt x="1" y="25"/>
                  </a:lnTo>
                  <a:lnTo>
                    <a:pt x="0" y="40"/>
                  </a:lnTo>
                  <a:lnTo>
                    <a:pt x="1" y="55"/>
                  </a:lnTo>
                  <a:lnTo>
                    <a:pt x="6" y="68"/>
                  </a:lnTo>
                  <a:lnTo>
                    <a:pt x="12" y="76"/>
                  </a:lnTo>
                  <a:lnTo>
                    <a:pt x="22" y="79"/>
                  </a:lnTo>
                  <a:lnTo>
                    <a:pt x="31" y="76"/>
                  </a:lnTo>
                  <a:lnTo>
                    <a:pt x="38" y="68"/>
                  </a:lnTo>
                  <a:lnTo>
                    <a:pt x="42" y="55"/>
                  </a:lnTo>
                  <a:lnTo>
                    <a:pt x="44" y="40"/>
                  </a:lnTo>
                  <a:lnTo>
                    <a:pt x="42" y="25"/>
                  </a:lnTo>
                  <a:lnTo>
                    <a:pt x="38" y="12"/>
                  </a:lnTo>
                  <a:lnTo>
                    <a:pt x="31" y="3"/>
                  </a:lnTo>
                  <a:lnTo>
                    <a:pt x="22"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4" name="Picture 143"/>
          <p:cNvPicPr>
            <a:picLocks noChangeAspect="1"/>
          </p:cNvPicPr>
          <p:nvPr/>
        </p:nvPicPr>
        <p:blipFill rotWithShape="1">
          <a:blip r:embed="rId3" cstate="print">
            <a:extLst>
              <a:ext uri="{28A0092B-C50C-407E-A947-70E740481C1C}">
                <a14:useLocalDpi xmlns:a14="http://schemas.microsoft.com/office/drawing/2010/main" val="0"/>
              </a:ext>
            </a:extLst>
          </a:blip>
          <a:srcRect l="-209" t="62131" r="104" b="11203"/>
          <a:stretch/>
        </p:blipFill>
        <p:spPr>
          <a:xfrm>
            <a:off x="-9727" y="5286"/>
            <a:ext cx="9153728" cy="1828801"/>
          </a:xfrm>
          <a:prstGeom prst="rect">
            <a:avLst/>
          </a:prstGeom>
        </p:spPr>
      </p:pic>
      <p:sp>
        <p:nvSpPr>
          <p:cNvPr id="3089" name="Freeform 3088"/>
          <p:cNvSpPr/>
          <p:nvPr/>
        </p:nvSpPr>
        <p:spPr>
          <a:xfrm>
            <a:off x="8155572" y="6618713"/>
            <a:ext cx="194094" cy="187625"/>
          </a:xfrm>
          <a:custGeom>
            <a:avLst/>
            <a:gdLst>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5288 w 194094"/>
              <a:gd name="connsiteY15"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58228 w 194094"/>
              <a:gd name="connsiteY15" fmla="*/ 28036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34506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3450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4528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45288 w 194094"/>
              <a:gd name="connsiteY16" fmla="*/ 0 h 187625"/>
              <a:gd name="connsiteX0" fmla="*/ 3881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40975 w 194094"/>
              <a:gd name="connsiteY15" fmla="*/ 45289 h 187625"/>
              <a:gd name="connsiteX16" fmla="*/ 38818 w 194094"/>
              <a:gd name="connsiteY16" fmla="*/ 0 h 187625"/>
              <a:gd name="connsiteX0" fmla="*/ 38818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34505 w 194094"/>
              <a:gd name="connsiteY15" fmla="*/ 45289 h 187625"/>
              <a:gd name="connsiteX16" fmla="*/ 38818 w 194094"/>
              <a:gd name="connsiteY16" fmla="*/ 0 h 187625"/>
              <a:gd name="connsiteX0" fmla="*/ 30192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34505 w 194094"/>
              <a:gd name="connsiteY15" fmla="*/ 45289 h 187625"/>
              <a:gd name="connsiteX16" fmla="*/ 30192 w 194094"/>
              <a:gd name="connsiteY16" fmla="*/ 0 h 187625"/>
              <a:gd name="connsiteX0" fmla="*/ 30192 w 194094"/>
              <a:gd name="connsiteY0" fmla="*/ 0 h 187625"/>
              <a:gd name="connsiteX1" fmla="*/ 166058 w 194094"/>
              <a:gd name="connsiteY1" fmla="*/ 0 h 187625"/>
              <a:gd name="connsiteX2" fmla="*/ 166058 w 194094"/>
              <a:gd name="connsiteY2" fmla="*/ 40976 h 187625"/>
              <a:gd name="connsiteX3" fmla="*/ 122926 w 194094"/>
              <a:gd name="connsiteY3" fmla="*/ 43132 h 187625"/>
              <a:gd name="connsiteX4" fmla="*/ 122926 w 194094"/>
              <a:gd name="connsiteY4" fmla="*/ 109987 h 187625"/>
              <a:gd name="connsiteX5" fmla="*/ 163902 w 194094"/>
              <a:gd name="connsiteY5" fmla="*/ 109987 h 187625"/>
              <a:gd name="connsiteX6" fmla="*/ 163902 w 194094"/>
              <a:gd name="connsiteY6" fmla="*/ 155276 h 187625"/>
              <a:gd name="connsiteX7" fmla="*/ 194094 w 194094"/>
              <a:gd name="connsiteY7" fmla="*/ 155276 h 187625"/>
              <a:gd name="connsiteX8" fmla="*/ 194094 w 194094"/>
              <a:gd name="connsiteY8" fmla="*/ 187625 h 187625"/>
              <a:gd name="connsiteX9" fmla="*/ 0 w 194094"/>
              <a:gd name="connsiteY9" fmla="*/ 187625 h 187625"/>
              <a:gd name="connsiteX10" fmla="*/ 0 w 194094"/>
              <a:gd name="connsiteY10" fmla="*/ 153119 h 187625"/>
              <a:gd name="connsiteX11" fmla="*/ 32349 w 194094"/>
              <a:gd name="connsiteY11" fmla="*/ 153119 h 187625"/>
              <a:gd name="connsiteX12" fmla="*/ 32349 w 194094"/>
              <a:gd name="connsiteY12" fmla="*/ 112144 h 187625"/>
              <a:gd name="connsiteX13" fmla="*/ 71168 w 194094"/>
              <a:gd name="connsiteY13" fmla="*/ 112144 h 187625"/>
              <a:gd name="connsiteX14" fmla="*/ 71168 w 194094"/>
              <a:gd name="connsiteY14" fmla="*/ 47446 h 187625"/>
              <a:gd name="connsiteX15" fmla="*/ 28035 w 194094"/>
              <a:gd name="connsiteY15" fmla="*/ 45289 h 187625"/>
              <a:gd name="connsiteX16" fmla="*/ 30192 w 194094"/>
              <a:gd name="connsiteY16" fmla="*/ 0 h 1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094" h="187625">
                <a:moveTo>
                  <a:pt x="30192" y="0"/>
                </a:moveTo>
                <a:lnTo>
                  <a:pt x="166058" y="0"/>
                </a:lnTo>
                <a:lnTo>
                  <a:pt x="166058" y="40976"/>
                </a:lnTo>
                <a:lnTo>
                  <a:pt x="122926" y="43132"/>
                </a:lnTo>
                <a:lnTo>
                  <a:pt x="122926" y="109987"/>
                </a:lnTo>
                <a:lnTo>
                  <a:pt x="163902" y="109987"/>
                </a:lnTo>
                <a:lnTo>
                  <a:pt x="163902" y="155276"/>
                </a:lnTo>
                <a:lnTo>
                  <a:pt x="194094" y="155276"/>
                </a:lnTo>
                <a:lnTo>
                  <a:pt x="194094" y="187625"/>
                </a:lnTo>
                <a:lnTo>
                  <a:pt x="0" y="187625"/>
                </a:lnTo>
                <a:lnTo>
                  <a:pt x="0" y="153119"/>
                </a:lnTo>
                <a:lnTo>
                  <a:pt x="32349" y="153119"/>
                </a:lnTo>
                <a:lnTo>
                  <a:pt x="32349" y="112144"/>
                </a:lnTo>
                <a:lnTo>
                  <a:pt x="71168" y="112144"/>
                </a:lnTo>
                <a:lnTo>
                  <a:pt x="71168" y="47446"/>
                </a:lnTo>
                <a:lnTo>
                  <a:pt x="28035" y="45289"/>
                </a:lnTo>
                <a:lnTo>
                  <a:pt x="30192" y="0"/>
                </a:lnTo>
                <a:close/>
              </a:path>
            </a:pathLst>
          </a:custGeom>
          <a:gradFill flip="none" rotWithShape="1">
            <a:gsLst>
              <a:gs pos="0">
                <a:srgbClr val="333D56"/>
              </a:gs>
              <a:gs pos="50000">
                <a:srgbClr val="465476"/>
              </a:gs>
              <a:gs pos="100000">
                <a:srgbClr val="333D56"/>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88" name="Freeform 3087"/>
          <p:cNvSpPr/>
          <p:nvPr/>
        </p:nvSpPr>
        <p:spPr>
          <a:xfrm>
            <a:off x="8912346" y="6612699"/>
            <a:ext cx="235070" cy="224287"/>
          </a:xfrm>
          <a:custGeom>
            <a:avLst/>
            <a:gdLst>
              <a:gd name="connsiteX0" fmla="*/ 109987 w 235070"/>
              <a:gd name="connsiteY0" fmla="*/ 0 h 222130"/>
              <a:gd name="connsiteX1" fmla="*/ 142336 w 235070"/>
              <a:gd name="connsiteY1" fmla="*/ 127240 h 222130"/>
              <a:gd name="connsiteX2" fmla="*/ 194094 w 235070"/>
              <a:gd name="connsiteY2" fmla="*/ 127240 h 222130"/>
              <a:gd name="connsiteX3" fmla="*/ 194094 w 235070"/>
              <a:gd name="connsiteY3" fmla="*/ 168215 h 222130"/>
              <a:gd name="connsiteX4" fmla="*/ 235070 w 235070"/>
              <a:gd name="connsiteY4" fmla="*/ 168215 h 222130"/>
              <a:gd name="connsiteX5" fmla="*/ 235070 w 235070"/>
              <a:gd name="connsiteY5" fmla="*/ 222130 h 222130"/>
              <a:gd name="connsiteX6" fmla="*/ 0 w 235070"/>
              <a:gd name="connsiteY6" fmla="*/ 222130 h 222130"/>
              <a:gd name="connsiteX7" fmla="*/ 0 w 235070"/>
              <a:gd name="connsiteY7" fmla="*/ 168215 h 222130"/>
              <a:gd name="connsiteX8" fmla="*/ 40975 w 235070"/>
              <a:gd name="connsiteY8" fmla="*/ 168215 h 222130"/>
              <a:gd name="connsiteX9" fmla="*/ 40975 w 235070"/>
              <a:gd name="connsiteY9" fmla="*/ 127240 h 222130"/>
              <a:gd name="connsiteX10" fmla="*/ 81951 w 235070"/>
              <a:gd name="connsiteY10" fmla="*/ 127240 h 222130"/>
              <a:gd name="connsiteX11" fmla="*/ 45289 w 235070"/>
              <a:gd name="connsiteY11" fmla="*/ 34506 h 222130"/>
              <a:gd name="connsiteX12" fmla="*/ 109987 w 235070"/>
              <a:gd name="connsiteY12" fmla="*/ 0 h 222130"/>
              <a:gd name="connsiteX0" fmla="*/ 99204 w 235070"/>
              <a:gd name="connsiteY0" fmla="*/ 0 h 224287"/>
              <a:gd name="connsiteX1" fmla="*/ 142336 w 235070"/>
              <a:gd name="connsiteY1" fmla="*/ 129397 h 224287"/>
              <a:gd name="connsiteX2" fmla="*/ 194094 w 235070"/>
              <a:gd name="connsiteY2" fmla="*/ 129397 h 224287"/>
              <a:gd name="connsiteX3" fmla="*/ 194094 w 235070"/>
              <a:gd name="connsiteY3" fmla="*/ 170372 h 224287"/>
              <a:gd name="connsiteX4" fmla="*/ 235070 w 235070"/>
              <a:gd name="connsiteY4" fmla="*/ 170372 h 224287"/>
              <a:gd name="connsiteX5" fmla="*/ 235070 w 235070"/>
              <a:gd name="connsiteY5" fmla="*/ 224287 h 224287"/>
              <a:gd name="connsiteX6" fmla="*/ 0 w 235070"/>
              <a:gd name="connsiteY6" fmla="*/ 224287 h 224287"/>
              <a:gd name="connsiteX7" fmla="*/ 0 w 235070"/>
              <a:gd name="connsiteY7" fmla="*/ 170372 h 224287"/>
              <a:gd name="connsiteX8" fmla="*/ 40975 w 235070"/>
              <a:gd name="connsiteY8" fmla="*/ 170372 h 224287"/>
              <a:gd name="connsiteX9" fmla="*/ 40975 w 235070"/>
              <a:gd name="connsiteY9" fmla="*/ 129397 h 224287"/>
              <a:gd name="connsiteX10" fmla="*/ 81951 w 235070"/>
              <a:gd name="connsiteY10" fmla="*/ 129397 h 224287"/>
              <a:gd name="connsiteX11" fmla="*/ 45289 w 235070"/>
              <a:gd name="connsiteY11" fmla="*/ 36663 h 224287"/>
              <a:gd name="connsiteX12" fmla="*/ 99204 w 235070"/>
              <a:gd name="connsiteY12" fmla="*/ 0 h 2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070" h="224287">
                <a:moveTo>
                  <a:pt x="99204" y="0"/>
                </a:moveTo>
                <a:lnTo>
                  <a:pt x="142336" y="129397"/>
                </a:lnTo>
                <a:lnTo>
                  <a:pt x="194094" y="129397"/>
                </a:lnTo>
                <a:lnTo>
                  <a:pt x="194094" y="170372"/>
                </a:lnTo>
                <a:lnTo>
                  <a:pt x="235070" y="170372"/>
                </a:lnTo>
                <a:lnTo>
                  <a:pt x="235070" y="224287"/>
                </a:lnTo>
                <a:lnTo>
                  <a:pt x="0" y="224287"/>
                </a:lnTo>
                <a:lnTo>
                  <a:pt x="0" y="170372"/>
                </a:lnTo>
                <a:lnTo>
                  <a:pt x="40975" y="170372"/>
                </a:lnTo>
                <a:lnTo>
                  <a:pt x="40975" y="129397"/>
                </a:lnTo>
                <a:lnTo>
                  <a:pt x="81951" y="129397"/>
                </a:lnTo>
                <a:lnTo>
                  <a:pt x="45289" y="36663"/>
                </a:lnTo>
                <a:lnTo>
                  <a:pt x="99204" y="0"/>
                </a:lnTo>
                <a:close/>
              </a:path>
            </a:pathLst>
          </a:custGeom>
          <a:gradFill flip="none" rotWithShape="1">
            <a:gsLst>
              <a:gs pos="0">
                <a:srgbClr val="333D56"/>
              </a:gs>
              <a:gs pos="50000">
                <a:srgbClr val="465476"/>
              </a:gs>
              <a:gs pos="100000">
                <a:srgbClr val="333D56"/>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1"/>
          <p:cNvSpPr/>
          <p:nvPr/>
        </p:nvSpPr>
        <p:spPr>
          <a:xfrm flipH="1">
            <a:off x="7324519" y="6612699"/>
            <a:ext cx="235070" cy="224287"/>
          </a:xfrm>
          <a:custGeom>
            <a:avLst/>
            <a:gdLst>
              <a:gd name="connsiteX0" fmla="*/ 109987 w 235070"/>
              <a:gd name="connsiteY0" fmla="*/ 0 h 222130"/>
              <a:gd name="connsiteX1" fmla="*/ 142336 w 235070"/>
              <a:gd name="connsiteY1" fmla="*/ 127240 h 222130"/>
              <a:gd name="connsiteX2" fmla="*/ 194094 w 235070"/>
              <a:gd name="connsiteY2" fmla="*/ 127240 h 222130"/>
              <a:gd name="connsiteX3" fmla="*/ 194094 w 235070"/>
              <a:gd name="connsiteY3" fmla="*/ 168215 h 222130"/>
              <a:gd name="connsiteX4" fmla="*/ 235070 w 235070"/>
              <a:gd name="connsiteY4" fmla="*/ 168215 h 222130"/>
              <a:gd name="connsiteX5" fmla="*/ 235070 w 235070"/>
              <a:gd name="connsiteY5" fmla="*/ 222130 h 222130"/>
              <a:gd name="connsiteX6" fmla="*/ 0 w 235070"/>
              <a:gd name="connsiteY6" fmla="*/ 222130 h 222130"/>
              <a:gd name="connsiteX7" fmla="*/ 0 w 235070"/>
              <a:gd name="connsiteY7" fmla="*/ 168215 h 222130"/>
              <a:gd name="connsiteX8" fmla="*/ 40975 w 235070"/>
              <a:gd name="connsiteY8" fmla="*/ 168215 h 222130"/>
              <a:gd name="connsiteX9" fmla="*/ 40975 w 235070"/>
              <a:gd name="connsiteY9" fmla="*/ 127240 h 222130"/>
              <a:gd name="connsiteX10" fmla="*/ 81951 w 235070"/>
              <a:gd name="connsiteY10" fmla="*/ 127240 h 222130"/>
              <a:gd name="connsiteX11" fmla="*/ 45289 w 235070"/>
              <a:gd name="connsiteY11" fmla="*/ 34506 h 222130"/>
              <a:gd name="connsiteX12" fmla="*/ 109987 w 235070"/>
              <a:gd name="connsiteY12" fmla="*/ 0 h 222130"/>
              <a:gd name="connsiteX0" fmla="*/ 99204 w 235070"/>
              <a:gd name="connsiteY0" fmla="*/ 0 h 224287"/>
              <a:gd name="connsiteX1" fmla="*/ 142336 w 235070"/>
              <a:gd name="connsiteY1" fmla="*/ 129397 h 224287"/>
              <a:gd name="connsiteX2" fmla="*/ 194094 w 235070"/>
              <a:gd name="connsiteY2" fmla="*/ 129397 h 224287"/>
              <a:gd name="connsiteX3" fmla="*/ 194094 w 235070"/>
              <a:gd name="connsiteY3" fmla="*/ 170372 h 224287"/>
              <a:gd name="connsiteX4" fmla="*/ 235070 w 235070"/>
              <a:gd name="connsiteY4" fmla="*/ 170372 h 224287"/>
              <a:gd name="connsiteX5" fmla="*/ 235070 w 235070"/>
              <a:gd name="connsiteY5" fmla="*/ 224287 h 224287"/>
              <a:gd name="connsiteX6" fmla="*/ 0 w 235070"/>
              <a:gd name="connsiteY6" fmla="*/ 224287 h 224287"/>
              <a:gd name="connsiteX7" fmla="*/ 0 w 235070"/>
              <a:gd name="connsiteY7" fmla="*/ 170372 h 224287"/>
              <a:gd name="connsiteX8" fmla="*/ 40975 w 235070"/>
              <a:gd name="connsiteY8" fmla="*/ 170372 h 224287"/>
              <a:gd name="connsiteX9" fmla="*/ 40975 w 235070"/>
              <a:gd name="connsiteY9" fmla="*/ 129397 h 224287"/>
              <a:gd name="connsiteX10" fmla="*/ 81951 w 235070"/>
              <a:gd name="connsiteY10" fmla="*/ 129397 h 224287"/>
              <a:gd name="connsiteX11" fmla="*/ 45289 w 235070"/>
              <a:gd name="connsiteY11" fmla="*/ 36663 h 224287"/>
              <a:gd name="connsiteX12" fmla="*/ 99204 w 235070"/>
              <a:gd name="connsiteY12" fmla="*/ 0 h 2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070" h="224287">
                <a:moveTo>
                  <a:pt x="99204" y="0"/>
                </a:moveTo>
                <a:lnTo>
                  <a:pt x="142336" y="129397"/>
                </a:lnTo>
                <a:lnTo>
                  <a:pt x="194094" y="129397"/>
                </a:lnTo>
                <a:lnTo>
                  <a:pt x="194094" y="170372"/>
                </a:lnTo>
                <a:lnTo>
                  <a:pt x="235070" y="170372"/>
                </a:lnTo>
                <a:lnTo>
                  <a:pt x="235070" y="224287"/>
                </a:lnTo>
                <a:lnTo>
                  <a:pt x="0" y="224287"/>
                </a:lnTo>
                <a:lnTo>
                  <a:pt x="0" y="170372"/>
                </a:lnTo>
                <a:lnTo>
                  <a:pt x="40975" y="170372"/>
                </a:lnTo>
                <a:lnTo>
                  <a:pt x="40975" y="129397"/>
                </a:lnTo>
                <a:lnTo>
                  <a:pt x="81951" y="129397"/>
                </a:lnTo>
                <a:lnTo>
                  <a:pt x="45289" y="36663"/>
                </a:lnTo>
                <a:lnTo>
                  <a:pt x="99204" y="0"/>
                </a:lnTo>
                <a:close/>
              </a:path>
            </a:pathLst>
          </a:cu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75" name="Rectangle 10"/>
          <p:cNvSpPr>
            <a:spLocks noGrp="1" noChangeArrowheads="1"/>
          </p:cNvSpPr>
          <p:nvPr>
            <p:ph type="ctrTitle"/>
          </p:nvPr>
        </p:nvSpPr>
        <p:spPr>
          <a:xfrm>
            <a:off x="122548" y="188492"/>
            <a:ext cx="8915090" cy="1701800"/>
          </a:xfrm>
        </p:spPr>
        <p:txBody>
          <a:bodyPr>
            <a:normAutofit fontScale="90000"/>
            <a:scene3d>
              <a:camera prst="orthographicFront"/>
              <a:lightRig rig="threePt" dir="t"/>
            </a:scene3d>
            <a:sp3d extrusionH="63500" contourW="25400">
              <a:bevelT w="63500" h="63500"/>
            </a:sp3d>
          </a:bodyPr>
          <a:lstStyle/>
          <a:p>
            <a:pPr marL="336550" indent="-336550" eaLnBrk="1" hangingPunct="1">
              <a:lnSpc>
                <a:spcPts val="7000"/>
              </a:lnSpc>
              <a:tabLst>
                <a:tab pos="798513" algn="l"/>
              </a:tabLst>
            </a:pPr>
            <a:r>
              <a:rPr lang="en-US" sz="8000" b="1" dirty="0" smtClean="0"/>
              <a:t>UFOs and Extraterrestrial Aliens: What are they?</a:t>
            </a:r>
          </a:p>
        </p:txBody>
      </p:sp>
      <p:sp>
        <p:nvSpPr>
          <p:cNvPr id="3076" name="Rectangle 11"/>
          <p:cNvSpPr>
            <a:spLocks noGrp="1" noChangeArrowheads="1"/>
          </p:cNvSpPr>
          <p:nvPr>
            <p:ph type="subTitle" idx="1"/>
          </p:nvPr>
        </p:nvSpPr>
        <p:spPr>
          <a:xfrm>
            <a:off x="2331218" y="2940384"/>
            <a:ext cx="6812782" cy="1244600"/>
          </a:xfrm>
        </p:spPr>
        <p:txBody>
          <a:bodyPr>
            <a:normAutofit/>
            <a:scene3d>
              <a:camera prst="orthographicFront"/>
              <a:lightRig rig="threePt" dir="t"/>
            </a:scene3d>
            <a:sp3d/>
          </a:bodyPr>
          <a:lstStyle/>
          <a:p>
            <a:pPr marL="168275" indent="-168275" eaLnBrk="1" hangingPunct="1">
              <a:tabLst>
                <a:tab pos="336550" algn="l"/>
              </a:tabLst>
            </a:pPr>
            <a:r>
              <a:rPr lang="en-US" sz="3200" b="1" dirty="0" smtClean="0">
                <a:effectLst>
                  <a:glow rad="50800">
                    <a:schemeClr val="bg1"/>
                  </a:glow>
                  <a:outerShdw blurRad="50800" dist="38100" dir="2700000" algn="tl" rotWithShape="0">
                    <a:prstClr val="black">
                      <a:alpha val="40000"/>
                    </a:prstClr>
                  </a:outerShdw>
                </a:effectLst>
              </a:rPr>
              <a:t>Richard Deem,</a:t>
            </a:r>
          </a:p>
          <a:p>
            <a:pPr marL="168275" indent="-168275" eaLnBrk="1" hangingPunct="1">
              <a:tabLst>
                <a:tab pos="336550" algn="l"/>
              </a:tabLst>
            </a:pPr>
            <a:r>
              <a:rPr lang="en-US" sz="3200" b="1" dirty="0" smtClean="0">
                <a:effectLst>
                  <a:glow rad="50800">
                    <a:schemeClr val="bg1"/>
                  </a:glow>
                  <a:outerShdw blurRad="50800" dist="38100" dir="2700000" algn="tl" rotWithShape="0">
                    <a:prstClr val="black">
                      <a:alpha val="40000"/>
                    </a:prstClr>
                  </a:outerShdw>
                </a:effectLst>
              </a:rPr>
              <a:t>Paradoxes Sunday School July 27, 2014</a:t>
            </a:r>
          </a:p>
        </p:txBody>
      </p:sp>
      <p:grpSp>
        <p:nvGrpSpPr>
          <p:cNvPr id="3090" name="Group 3089"/>
          <p:cNvGrpSpPr/>
          <p:nvPr/>
        </p:nvGrpSpPr>
        <p:grpSpPr>
          <a:xfrm>
            <a:off x="7407275" y="5639454"/>
            <a:ext cx="1657409" cy="1060371"/>
            <a:chOff x="7407275" y="5639454"/>
            <a:chExt cx="1657409" cy="1060371"/>
          </a:xfrm>
        </p:grpSpPr>
        <p:sp>
          <p:nvSpPr>
            <p:cNvPr id="36" name="Rectangle 29"/>
            <p:cNvSpPr>
              <a:spLocks noChangeArrowheads="1"/>
            </p:cNvSpPr>
            <p:nvPr/>
          </p:nvSpPr>
          <p:spPr bwMode="auto">
            <a:xfrm>
              <a:off x="8235381" y="5639454"/>
              <a:ext cx="19050" cy="206375"/>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28"/>
            <p:cNvSpPr>
              <a:spLocks noChangeArrowheads="1"/>
            </p:cNvSpPr>
            <p:nvPr/>
          </p:nvSpPr>
          <p:spPr bwMode="auto">
            <a:xfrm>
              <a:off x="8220524" y="5841878"/>
              <a:ext cx="49213" cy="71438"/>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7407285" y="6011861"/>
              <a:ext cx="1657399" cy="687964"/>
            </a:xfrm>
            <a:custGeom>
              <a:avLst/>
              <a:gdLst>
                <a:gd name="T0" fmla="*/ 1061 w 2288"/>
                <a:gd name="T1" fmla="*/ 8 h 1065"/>
                <a:gd name="T2" fmla="*/ 972 w 2288"/>
                <a:gd name="T3" fmla="*/ 18 h 1065"/>
                <a:gd name="T4" fmla="*/ 892 w 2288"/>
                <a:gd name="T5" fmla="*/ 33 h 1065"/>
                <a:gd name="T6" fmla="*/ 817 w 2288"/>
                <a:gd name="T7" fmla="*/ 53 h 1065"/>
                <a:gd name="T8" fmla="*/ 747 w 2288"/>
                <a:gd name="T9" fmla="*/ 77 h 1065"/>
                <a:gd name="T10" fmla="*/ 677 w 2288"/>
                <a:gd name="T11" fmla="*/ 107 h 1065"/>
                <a:gd name="T12" fmla="*/ 608 w 2288"/>
                <a:gd name="T13" fmla="*/ 143 h 1065"/>
                <a:gd name="T14" fmla="*/ 538 w 2288"/>
                <a:gd name="T15" fmla="*/ 185 h 1065"/>
                <a:gd name="T16" fmla="*/ 265 w 2288"/>
                <a:gd name="T17" fmla="*/ 218 h 1065"/>
                <a:gd name="T18" fmla="*/ 265 w 2288"/>
                <a:gd name="T19" fmla="*/ 420 h 1065"/>
                <a:gd name="T20" fmla="*/ 100 w 2288"/>
                <a:gd name="T21" fmla="*/ 690 h 1065"/>
                <a:gd name="T22" fmla="*/ 182 w 2288"/>
                <a:gd name="T23" fmla="*/ 774 h 1065"/>
                <a:gd name="T24" fmla="*/ 51 w 2288"/>
                <a:gd name="T25" fmla="*/ 920 h 1065"/>
                <a:gd name="T26" fmla="*/ 0 w 2288"/>
                <a:gd name="T27" fmla="*/ 997 h 1065"/>
                <a:gd name="T28" fmla="*/ 308 w 2288"/>
                <a:gd name="T29" fmla="*/ 1054 h 1065"/>
                <a:gd name="T30" fmla="*/ 264 w 2288"/>
                <a:gd name="T31" fmla="*/ 995 h 1065"/>
                <a:gd name="T32" fmla="*/ 213 w 2288"/>
                <a:gd name="T33" fmla="*/ 929 h 1065"/>
                <a:gd name="T34" fmla="*/ 295 w 2288"/>
                <a:gd name="T35" fmla="*/ 864 h 1065"/>
                <a:gd name="T36" fmla="*/ 528 w 2288"/>
                <a:gd name="T37" fmla="*/ 769 h 1065"/>
                <a:gd name="T38" fmla="*/ 834 w 2288"/>
                <a:gd name="T39" fmla="*/ 820 h 1065"/>
                <a:gd name="T40" fmla="*/ 1085 w 2288"/>
                <a:gd name="T41" fmla="*/ 776 h 1065"/>
                <a:gd name="T42" fmla="*/ 1122 w 2288"/>
                <a:gd name="T43" fmla="*/ 814 h 1065"/>
                <a:gd name="T44" fmla="*/ 1067 w 2288"/>
                <a:gd name="T45" fmla="*/ 907 h 1065"/>
                <a:gd name="T46" fmla="*/ 1029 w 2288"/>
                <a:gd name="T47" fmla="*/ 965 h 1065"/>
                <a:gd name="T48" fmla="*/ 1266 w 2288"/>
                <a:gd name="T49" fmla="*/ 1010 h 1065"/>
                <a:gd name="T50" fmla="*/ 1234 w 2288"/>
                <a:gd name="T51" fmla="*/ 965 h 1065"/>
                <a:gd name="T52" fmla="*/ 1184 w 2288"/>
                <a:gd name="T53" fmla="*/ 907 h 1065"/>
                <a:gd name="T54" fmla="*/ 1222 w 2288"/>
                <a:gd name="T55" fmla="*/ 813 h 1065"/>
                <a:gd name="T56" fmla="*/ 1442 w 2288"/>
                <a:gd name="T57" fmla="*/ 769 h 1065"/>
                <a:gd name="T58" fmla="*/ 1755 w 2288"/>
                <a:gd name="T59" fmla="*/ 826 h 1065"/>
                <a:gd name="T60" fmla="*/ 1931 w 2288"/>
                <a:gd name="T61" fmla="*/ 783 h 1065"/>
                <a:gd name="T62" fmla="*/ 2055 w 2288"/>
                <a:gd name="T63" fmla="*/ 828 h 1065"/>
                <a:gd name="T64" fmla="*/ 2037 w 2288"/>
                <a:gd name="T65" fmla="*/ 940 h 1065"/>
                <a:gd name="T66" fmla="*/ 1982 w 2288"/>
                <a:gd name="T67" fmla="*/ 990 h 1065"/>
                <a:gd name="T68" fmla="*/ 2288 w 2288"/>
                <a:gd name="T69" fmla="*/ 1065 h 1065"/>
                <a:gd name="T70" fmla="*/ 2233 w 2288"/>
                <a:gd name="T71" fmla="*/ 993 h 1065"/>
                <a:gd name="T72" fmla="*/ 2165 w 2288"/>
                <a:gd name="T73" fmla="*/ 940 h 1065"/>
                <a:gd name="T74" fmla="*/ 2188 w 2288"/>
                <a:gd name="T75" fmla="*/ 738 h 1065"/>
                <a:gd name="T76" fmla="*/ 2062 w 2288"/>
                <a:gd name="T77" fmla="*/ 215 h 1065"/>
                <a:gd name="T78" fmla="*/ 1794 w 2288"/>
                <a:gd name="T79" fmla="*/ 188 h 1065"/>
                <a:gd name="T80" fmla="*/ 1714 w 2288"/>
                <a:gd name="T81" fmla="*/ 138 h 1065"/>
                <a:gd name="T82" fmla="*/ 1635 w 2288"/>
                <a:gd name="T83" fmla="*/ 95 h 1065"/>
                <a:gd name="T84" fmla="*/ 1552 w 2288"/>
                <a:gd name="T85" fmla="*/ 60 h 1065"/>
                <a:gd name="T86" fmla="*/ 1464 w 2288"/>
                <a:gd name="T87" fmla="*/ 32 h 1065"/>
                <a:gd name="T88" fmla="*/ 1372 w 2288"/>
                <a:gd name="T89" fmla="*/ 13 h 1065"/>
                <a:gd name="T90" fmla="*/ 1273 w 2288"/>
                <a:gd name="T91" fmla="*/ 1 h 1065"/>
                <a:gd name="T92" fmla="*/ 1166 w 2288"/>
                <a:gd name="T93" fmla="*/ 0 h 1065"/>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346 w 10000"/>
                <a:gd name="connsiteY29" fmla="*/ 9352 h 10000"/>
                <a:gd name="connsiteX30" fmla="*/ 1154 w 10000"/>
                <a:gd name="connsiteY30" fmla="*/ 9343 h 10000"/>
                <a:gd name="connsiteX31" fmla="*/ 1154 w 10000"/>
                <a:gd name="connsiteY31" fmla="*/ 8723 h 10000"/>
                <a:gd name="connsiteX32" fmla="*/ 931 w 10000"/>
                <a:gd name="connsiteY32" fmla="*/ 8723 h 10000"/>
                <a:gd name="connsiteX33" fmla="*/ 1040 w 10000"/>
                <a:gd name="connsiteY33" fmla="*/ 7634 h 10000"/>
                <a:gd name="connsiteX34" fmla="*/ 1289 w 10000"/>
                <a:gd name="connsiteY34" fmla="*/ 8113 h 10000"/>
                <a:gd name="connsiteX35" fmla="*/ 1582 w 10000"/>
                <a:gd name="connsiteY35" fmla="*/ 7211 h 10000"/>
                <a:gd name="connsiteX36" fmla="*/ 2308 w 10000"/>
                <a:gd name="connsiteY36" fmla="*/ 7221 h 10000"/>
                <a:gd name="connsiteX37" fmla="*/ 2308 w 10000"/>
                <a:gd name="connsiteY37" fmla="*/ 7700 h 10000"/>
                <a:gd name="connsiteX38" fmla="*/ 3645 w 10000"/>
                <a:gd name="connsiteY38" fmla="*/ 7700 h 10000"/>
                <a:gd name="connsiteX39" fmla="*/ 3702 w 10000"/>
                <a:gd name="connsiteY39" fmla="*/ 7286 h 10000"/>
                <a:gd name="connsiteX40" fmla="*/ 4742 w 10000"/>
                <a:gd name="connsiteY40" fmla="*/ 7286 h 10000"/>
                <a:gd name="connsiteX41" fmla="*/ 4742 w 10000"/>
                <a:gd name="connsiteY41" fmla="*/ 7643 h 10000"/>
                <a:gd name="connsiteX42" fmla="*/ 4904 w 10000"/>
                <a:gd name="connsiteY42" fmla="*/ 7643 h 10000"/>
                <a:gd name="connsiteX43" fmla="*/ 4904 w 10000"/>
                <a:gd name="connsiteY43" fmla="*/ 8507 h 10000"/>
                <a:gd name="connsiteX44" fmla="*/ 4663 w 10000"/>
                <a:gd name="connsiteY44" fmla="*/ 8516 h 10000"/>
                <a:gd name="connsiteX45" fmla="*/ 4663 w 10000"/>
                <a:gd name="connsiteY45" fmla="*/ 9061 h 10000"/>
                <a:gd name="connsiteX46" fmla="*/ 4497 w 10000"/>
                <a:gd name="connsiteY46" fmla="*/ 9061 h 10000"/>
                <a:gd name="connsiteX47" fmla="*/ 4497 w 10000"/>
                <a:gd name="connsiteY47" fmla="*/ 9484 h 10000"/>
                <a:gd name="connsiteX48" fmla="*/ 5533 w 10000"/>
                <a:gd name="connsiteY48" fmla="*/ 9484 h 10000"/>
                <a:gd name="connsiteX49" fmla="*/ 5533 w 10000"/>
                <a:gd name="connsiteY49" fmla="*/ 9061 h 10000"/>
                <a:gd name="connsiteX50" fmla="*/ 5393 w 10000"/>
                <a:gd name="connsiteY50" fmla="*/ 9061 h 10000"/>
                <a:gd name="connsiteX51" fmla="*/ 5393 w 10000"/>
                <a:gd name="connsiteY51" fmla="*/ 8516 h 10000"/>
                <a:gd name="connsiteX52" fmla="*/ 5175 w 10000"/>
                <a:gd name="connsiteY52" fmla="*/ 8516 h 10000"/>
                <a:gd name="connsiteX53" fmla="*/ 5175 w 10000"/>
                <a:gd name="connsiteY53" fmla="*/ 7634 h 10000"/>
                <a:gd name="connsiteX54" fmla="*/ 5341 w 10000"/>
                <a:gd name="connsiteY54" fmla="*/ 7634 h 10000"/>
                <a:gd name="connsiteX55" fmla="*/ 5341 w 10000"/>
                <a:gd name="connsiteY55" fmla="*/ 7221 h 10000"/>
                <a:gd name="connsiteX56" fmla="*/ 6302 w 10000"/>
                <a:gd name="connsiteY56" fmla="*/ 7221 h 10000"/>
                <a:gd name="connsiteX57" fmla="*/ 6302 w 10000"/>
                <a:gd name="connsiteY57" fmla="*/ 7756 h 10000"/>
                <a:gd name="connsiteX58" fmla="*/ 7670 w 10000"/>
                <a:gd name="connsiteY58" fmla="*/ 7756 h 10000"/>
                <a:gd name="connsiteX59" fmla="*/ 7675 w 10000"/>
                <a:gd name="connsiteY59" fmla="*/ 7343 h 10000"/>
                <a:gd name="connsiteX60" fmla="*/ 8440 w 10000"/>
                <a:gd name="connsiteY60" fmla="*/ 7352 h 10000"/>
                <a:gd name="connsiteX61" fmla="*/ 8711 w 10000"/>
                <a:gd name="connsiteY61" fmla="*/ 8131 h 10000"/>
                <a:gd name="connsiteX62" fmla="*/ 8982 w 10000"/>
                <a:gd name="connsiteY62" fmla="*/ 7775 h 10000"/>
                <a:gd name="connsiteX63" fmla="*/ 9126 w 10000"/>
                <a:gd name="connsiteY63" fmla="*/ 8826 h 10000"/>
                <a:gd name="connsiteX64" fmla="*/ 8903 w 10000"/>
                <a:gd name="connsiteY64" fmla="*/ 8826 h 10000"/>
                <a:gd name="connsiteX65" fmla="*/ 8903 w 10000"/>
                <a:gd name="connsiteY65" fmla="*/ 9296 h 10000"/>
                <a:gd name="connsiteX66" fmla="*/ 8663 w 10000"/>
                <a:gd name="connsiteY66" fmla="*/ 9296 h 10000"/>
                <a:gd name="connsiteX67" fmla="*/ 8663 w 10000"/>
                <a:gd name="connsiteY67" fmla="*/ 10000 h 10000"/>
                <a:gd name="connsiteX68" fmla="*/ 10000 w 10000"/>
                <a:gd name="connsiteY68" fmla="*/ 10000 h 10000"/>
                <a:gd name="connsiteX69" fmla="*/ 10000 w 10000"/>
                <a:gd name="connsiteY69" fmla="*/ 9324 h 10000"/>
                <a:gd name="connsiteX70" fmla="*/ 9760 w 10000"/>
                <a:gd name="connsiteY70" fmla="*/ 9324 h 10000"/>
                <a:gd name="connsiteX71" fmla="*/ 9760 w 10000"/>
                <a:gd name="connsiteY71" fmla="*/ 8826 h 10000"/>
                <a:gd name="connsiteX72" fmla="*/ 9462 w 10000"/>
                <a:gd name="connsiteY72" fmla="*/ 8826 h 10000"/>
                <a:gd name="connsiteX73" fmla="*/ 9292 w 10000"/>
                <a:gd name="connsiteY73" fmla="*/ 7315 h 10000"/>
                <a:gd name="connsiteX74" fmla="*/ 9563 w 10000"/>
                <a:gd name="connsiteY74" fmla="*/ 6930 h 10000"/>
                <a:gd name="connsiteX75" fmla="*/ 9043 w 10000"/>
                <a:gd name="connsiteY75" fmla="*/ 4854 h 10000"/>
                <a:gd name="connsiteX76" fmla="*/ 9012 w 10000"/>
                <a:gd name="connsiteY76" fmla="*/ 2019 h 10000"/>
                <a:gd name="connsiteX77" fmla="*/ 8011 w 10000"/>
                <a:gd name="connsiteY77" fmla="*/ 2019 h 10000"/>
                <a:gd name="connsiteX78" fmla="*/ 7841 w 10000"/>
                <a:gd name="connsiteY78" fmla="*/ 1765 h 10000"/>
                <a:gd name="connsiteX79" fmla="*/ 7670 w 10000"/>
                <a:gd name="connsiteY79" fmla="*/ 1521 h 10000"/>
                <a:gd name="connsiteX80" fmla="*/ 7491 w 10000"/>
                <a:gd name="connsiteY80" fmla="*/ 1296 h 10000"/>
                <a:gd name="connsiteX81" fmla="*/ 7321 w 10000"/>
                <a:gd name="connsiteY81" fmla="*/ 1089 h 10000"/>
                <a:gd name="connsiteX82" fmla="*/ 7146 w 10000"/>
                <a:gd name="connsiteY82" fmla="*/ 892 h 10000"/>
                <a:gd name="connsiteX83" fmla="*/ 6962 w 10000"/>
                <a:gd name="connsiteY83" fmla="*/ 723 h 10000"/>
                <a:gd name="connsiteX84" fmla="*/ 6783 w 10000"/>
                <a:gd name="connsiteY84" fmla="*/ 563 h 10000"/>
                <a:gd name="connsiteX85" fmla="*/ 6595 w 10000"/>
                <a:gd name="connsiteY85" fmla="*/ 423 h 10000"/>
                <a:gd name="connsiteX86" fmla="*/ 6399 w 10000"/>
                <a:gd name="connsiteY86" fmla="*/ 300 h 10000"/>
                <a:gd name="connsiteX87" fmla="*/ 6202 w 10000"/>
                <a:gd name="connsiteY87" fmla="*/ 197 h 10000"/>
                <a:gd name="connsiteX88" fmla="*/ 5997 w 10000"/>
                <a:gd name="connsiteY88" fmla="*/ 122 h 10000"/>
                <a:gd name="connsiteX89" fmla="*/ 5787 w 10000"/>
                <a:gd name="connsiteY89" fmla="*/ 56 h 10000"/>
                <a:gd name="connsiteX90" fmla="*/ 5564 w 10000"/>
                <a:gd name="connsiteY90" fmla="*/ 9 h 10000"/>
                <a:gd name="connsiteX91" fmla="*/ 5332 w 10000"/>
                <a:gd name="connsiteY91" fmla="*/ 0 h 10000"/>
                <a:gd name="connsiteX92" fmla="*/ 5096 w 10000"/>
                <a:gd name="connsiteY92" fmla="*/ 0 h 10000"/>
                <a:gd name="connsiteX93" fmla="*/ 4843 w 10000"/>
                <a:gd name="connsiteY93"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154 w 10000"/>
                <a:gd name="connsiteY29" fmla="*/ 9343 h 10000"/>
                <a:gd name="connsiteX30" fmla="*/ 1154 w 10000"/>
                <a:gd name="connsiteY30" fmla="*/ 8723 h 10000"/>
                <a:gd name="connsiteX31" fmla="*/ 931 w 10000"/>
                <a:gd name="connsiteY31" fmla="*/ 8723 h 10000"/>
                <a:gd name="connsiteX32" fmla="*/ 1040 w 10000"/>
                <a:gd name="connsiteY32" fmla="*/ 7634 h 10000"/>
                <a:gd name="connsiteX33" fmla="*/ 1289 w 10000"/>
                <a:gd name="connsiteY33" fmla="*/ 8113 h 10000"/>
                <a:gd name="connsiteX34" fmla="*/ 1582 w 10000"/>
                <a:gd name="connsiteY34" fmla="*/ 7211 h 10000"/>
                <a:gd name="connsiteX35" fmla="*/ 2308 w 10000"/>
                <a:gd name="connsiteY35" fmla="*/ 7221 h 10000"/>
                <a:gd name="connsiteX36" fmla="*/ 2308 w 10000"/>
                <a:gd name="connsiteY36" fmla="*/ 7700 h 10000"/>
                <a:gd name="connsiteX37" fmla="*/ 3645 w 10000"/>
                <a:gd name="connsiteY37" fmla="*/ 7700 h 10000"/>
                <a:gd name="connsiteX38" fmla="*/ 3702 w 10000"/>
                <a:gd name="connsiteY38" fmla="*/ 7286 h 10000"/>
                <a:gd name="connsiteX39" fmla="*/ 4742 w 10000"/>
                <a:gd name="connsiteY39" fmla="*/ 7286 h 10000"/>
                <a:gd name="connsiteX40" fmla="*/ 4742 w 10000"/>
                <a:gd name="connsiteY40" fmla="*/ 7643 h 10000"/>
                <a:gd name="connsiteX41" fmla="*/ 4904 w 10000"/>
                <a:gd name="connsiteY41" fmla="*/ 7643 h 10000"/>
                <a:gd name="connsiteX42" fmla="*/ 4904 w 10000"/>
                <a:gd name="connsiteY42" fmla="*/ 8507 h 10000"/>
                <a:gd name="connsiteX43" fmla="*/ 4663 w 10000"/>
                <a:gd name="connsiteY43" fmla="*/ 8516 h 10000"/>
                <a:gd name="connsiteX44" fmla="*/ 4663 w 10000"/>
                <a:gd name="connsiteY44" fmla="*/ 9061 h 10000"/>
                <a:gd name="connsiteX45" fmla="*/ 4497 w 10000"/>
                <a:gd name="connsiteY45" fmla="*/ 9061 h 10000"/>
                <a:gd name="connsiteX46" fmla="*/ 4497 w 10000"/>
                <a:gd name="connsiteY46" fmla="*/ 9484 h 10000"/>
                <a:gd name="connsiteX47" fmla="*/ 5533 w 10000"/>
                <a:gd name="connsiteY47" fmla="*/ 9484 h 10000"/>
                <a:gd name="connsiteX48" fmla="*/ 5533 w 10000"/>
                <a:gd name="connsiteY48" fmla="*/ 9061 h 10000"/>
                <a:gd name="connsiteX49" fmla="*/ 5393 w 10000"/>
                <a:gd name="connsiteY49" fmla="*/ 9061 h 10000"/>
                <a:gd name="connsiteX50" fmla="*/ 5393 w 10000"/>
                <a:gd name="connsiteY50" fmla="*/ 8516 h 10000"/>
                <a:gd name="connsiteX51" fmla="*/ 5175 w 10000"/>
                <a:gd name="connsiteY51" fmla="*/ 8516 h 10000"/>
                <a:gd name="connsiteX52" fmla="*/ 5175 w 10000"/>
                <a:gd name="connsiteY52" fmla="*/ 7634 h 10000"/>
                <a:gd name="connsiteX53" fmla="*/ 5341 w 10000"/>
                <a:gd name="connsiteY53" fmla="*/ 7634 h 10000"/>
                <a:gd name="connsiteX54" fmla="*/ 5341 w 10000"/>
                <a:gd name="connsiteY54" fmla="*/ 7221 h 10000"/>
                <a:gd name="connsiteX55" fmla="*/ 6302 w 10000"/>
                <a:gd name="connsiteY55" fmla="*/ 7221 h 10000"/>
                <a:gd name="connsiteX56" fmla="*/ 6302 w 10000"/>
                <a:gd name="connsiteY56" fmla="*/ 7756 h 10000"/>
                <a:gd name="connsiteX57" fmla="*/ 7670 w 10000"/>
                <a:gd name="connsiteY57" fmla="*/ 7756 h 10000"/>
                <a:gd name="connsiteX58" fmla="*/ 7675 w 10000"/>
                <a:gd name="connsiteY58" fmla="*/ 7343 h 10000"/>
                <a:gd name="connsiteX59" fmla="*/ 8440 w 10000"/>
                <a:gd name="connsiteY59" fmla="*/ 7352 h 10000"/>
                <a:gd name="connsiteX60" fmla="*/ 8711 w 10000"/>
                <a:gd name="connsiteY60" fmla="*/ 8131 h 10000"/>
                <a:gd name="connsiteX61" fmla="*/ 8982 w 10000"/>
                <a:gd name="connsiteY61" fmla="*/ 7775 h 10000"/>
                <a:gd name="connsiteX62" fmla="*/ 9126 w 10000"/>
                <a:gd name="connsiteY62" fmla="*/ 8826 h 10000"/>
                <a:gd name="connsiteX63" fmla="*/ 8903 w 10000"/>
                <a:gd name="connsiteY63" fmla="*/ 8826 h 10000"/>
                <a:gd name="connsiteX64" fmla="*/ 8903 w 10000"/>
                <a:gd name="connsiteY64" fmla="*/ 9296 h 10000"/>
                <a:gd name="connsiteX65" fmla="*/ 8663 w 10000"/>
                <a:gd name="connsiteY65" fmla="*/ 9296 h 10000"/>
                <a:gd name="connsiteX66" fmla="*/ 8663 w 10000"/>
                <a:gd name="connsiteY66" fmla="*/ 10000 h 10000"/>
                <a:gd name="connsiteX67" fmla="*/ 10000 w 10000"/>
                <a:gd name="connsiteY67" fmla="*/ 10000 h 10000"/>
                <a:gd name="connsiteX68" fmla="*/ 10000 w 10000"/>
                <a:gd name="connsiteY68" fmla="*/ 9324 h 10000"/>
                <a:gd name="connsiteX69" fmla="*/ 9760 w 10000"/>
                <a:gd name="connsiteY69" fmla="*/ 9324 h 10000"/>
                <a:gd name="connsiteX70" fmla="*/ 9760 w 10000"/>
                <a:gd name="connsiteY70" fmla="*/ 8826 h 10000"/>
                <a:gd name="connsiteX71" fmla="*/ 9462 w 10000"/>
                <a:gd name="connsiteY71" fmla="*/ 8826 h 10000"/>
                <a:gd name="connsiteX72" fmla="*/ 9292 w 10000"/>
                <a:gd name="connsiteY72" fmla="*/ 7315 h 10000"/>
                <a:gd name="connsiteX73" fmla="*/ 9563 w 10000"/>
                <a:gd name="connsiteY73" fmla="*/ 6930 h 10000"/>
                <a:gd name="connsiteX74" fmla="*/ 9043 w 10000"/>
                <a:gd name="connsiteY74" fmla="*/ 4854 h 10000"/>
                <a:gd name="connsiteX75" fmla="*/ 9012 w 10000"/>
                <a:gd name="connsiteY75" fmla="*/ 2019 h 10000"/>
                <a:gd name="connsiteX76" fmla="*/ 8011 w 10000"/>
                <a:gd name="connsiteY76" fmla="*/ 2019 h 10000"/>
                <a:gd name="connsiteX77" fmla="*/ 7841 w 10000"/>
                <a:gd name="connsiteY77" fmla="*/ 1765 h 10000"/>
                <a:gd name="connsiteX78" fmla="*/ 7670 w 10000"/>
                <a:gd name="connsiteY78" fmla="*/ 1521 h 10000"/>
                <a:gd name="connsiteX79" fmla="*/ 7491 w 10000"/>
                <a:gd name="connsiteY79" fmla="*/ 1296 h 10000"/>
                <a:gd name="connsiteX80" fmla="*/ 7321 w 10000"/>
                <a:gd name="connsiteY80" fmla="*/ 1089 h 10000"/>
                <a:gd name="connsiteX81" fmla="*/ 7146 w 10000"/>
                <a:gd name="connsiteY81" fmla="*/ 892 h 10000"/>
                <a:gd name="connsiteX82" fmla="*/ 6962 w 10000"/>
                <a:gd name="connsiteY82" fmla="*/ 723 h 10000"/>
                <a:gd name="connsiteX83" fmla="*/ 6783 w 10000"/>
                <a:gd name="connsiteY83" fmla="*/ 563 h 10000"/>
                <a:gd name="connsiteX84" fmla="*/ 6595 w 10000"/>
                <a:gd name="connsiteY84" fmla="*/ 423 h 10000"/>
                <a:gd name="connsiteX85" fmla="*/ 6399 w 10000"/>
                <a:gd name="connsiteY85" fmla="*/ 300 h 10000"/>
                <a:gd name="connsiteX86" fmla="*/ 6202 w 10000"/>
                <a:gd name="connsiteY86" fmla="*/ 197 h 10000"/>
                <a:gd name="connsiteX87" fmla="*/ 5997 w 10000"/>
                <a:gd name="connsiteY87" fmla="*/ 122 h 10000"/>
                <a:gd name="connsiteX88" fmla="*/ 5787 w 10000"/>
                <a:gd name="connsiteY88" fmla="*/ 56 h 10000"/>
                <a:gd name="connsiteX89" fmla="*/ 5564 w 10000"/>
                <a:gd name="connsiteY89" fmla="*/ 9 h 10000"/>
                <a:gd name="connsiteX90" fmla="*/ 5332 w 10000"/>
                <a:gd name="connsiteY90" fmla="*/ 0 h 10000"/>
                <a:gd name="connsiteX91" fmla="*/ 5096 w 10000"/>
                <a:gd name="connsiteY91" fmla="*/ 0 h 10000"/>
                <a:gd name="connsiteX92" fmla="*/ 4843 w 10000"/>
                <a:gd name="connsiteY92"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0 w 10000"/>
                <a:gd name="connsiteY28" fmla="*/ 9878 h 10000"/>
                <a:gd name="connsiteX29" fmla="*/ 1154 w 10000"/>
                <a:gd name="connsiteY29" fmla="*/ 8723 h 10000"/>
                <a:gd name="connsiteX30" fmla="*/ 931 w 10000"/>
                <a:gd name="connsiteY30" fmla="*/ 8723 h 10000"/>
                <a:gd name="connsiteX31" fmla="*/ 1040 w 10000"/>
                <a:gd name="connsiteY31" fmla="*/ 7634 h 10000"/>
                <a:gd name="connsiteX32" fmla="*/ 1289 w 10000"/>
                <a:gd name="connsiteY32" fmla="*/ 8113 h 10000"/>
                <a:gd name="connsiteX33" fmla="*/ 1582 w 10000"/>
                <a:gd name="connsiteY33" fmla="*/ 7211 h 10000"/>
                <a:gd name="connsiteX34" fmla="*/ 2308 w 10000"/>
                <a:gd name="connsiteY34" fmla="*/ 7221 h 10000"/>
                <a:gd name="connsiteX35" fmla="*/ 2308 w 10000"/>
                <a:gd name="connsiteY35" fmla="*/ 7700 h 10000"/>
                <a:gd name="connsiteX36" fmla="*/ 3645 w 10000"/>
                <a:gd name="connsiteY36" fmla="*/ 7700 h 10000"/>
                <a:gd name="connsiteX37" fmla="*/ 3702 w 10000"/>
                <a:gd name="connsiteY37" fmla="*/ 7286 h 10000"/>
                <a:gd name="connsiteX38" fmla="*/ 4742 w 10000"/>
                <a:gd name="connsiteY38" fmla="*/ 7286 h 10000"/>
                <a:gd name="connsiteX39" fmla="*/ 4742 w 10000"/>
                <a:gd name="connsiteY39" fmla="*/ 7643 h 10000"/>
                <a:gd name="connsiteX40" fmla="*/ 4904 w 10000"/>
                <a:gd name="connsiteY40" fmla="*/ 7643 h 10000"/>
                <a:gd name="connsiteX41" fmla="*/ 4904 w 10000"/>
                <a:gd name="connsiteY41" fmla="*/ 8507 h 10000"/>
                <a:gd name="connsiteX42" fmla="*/ 4663 w 10000"/>
                <a:gd name="connsiteY42" fmla="*/ 8516 h 10000"/>
                <a:gd name="connsiteX43" fmla="*/ 4663 w 10000"/>
                <a:gd name="connsiteY43" fmla="*/ 9061 h 10000"/>
                <a:gd name="connsiteX44" fmla="*/ 4497 w 10000"/>
                <a:gd name="connsiteY44" fmla="*/ 9061 h 10000"/>
                <a:gd name="connsiteX45" fmla="*/ 4497 w 10000"/>
                <a:gd name="connsiteY45" fmla="*/ 9484 h 10000"/>
                <a:gd name="connsiteX46" fmla="*/ 5533 w 10000"/>
                <a:gd name="connsiteY46" fmla="*/ 9484 h 10000"/>
                <a:gd name="connsiteX47" fmla="*/ 5533 w 10000"/>
                <a:gd name="connsiteY47" fmla="*/ 9061 h 10000"/>
                <a:gd name="connsiteX48" fmla="*/ 5393 w 10000"/>
                <a:gd name="connsiteY48" fmla="*/ 9061 h 10000"/>
                <a:gd name="connsiteX49" fmla="*/ 5393 w 10000"/>
                <a:gd name="connsiteY49" fmla="*/ 8516 h 10000"/>
                <a:gd name="connsiteX50" fmla="*/ 5175 w 10000"/>
                <a:gd name="connsiteY50" fmla="*/ 8516 h 10000"/>
                <a:gd name="connsiteX51" fmla="*/ 5175 w 10000"/>
                <a:gd name="connsiteY51" fmla="*/ 7634 h 10000"/>
                <a:gd name="connsiteX52" fmla="*/ 5341 w 10000"/>
                <a:gd name="connsiteY52" fmla="*/ 7634 h 10000"/>
                <a:gd name="connsiteX53" fmla="*/ 5341 w 10000"/>
                <a:gd name="connsiteY53" fmla="*/ 7221 h 10000"/>
                <a:gd name="connsiteX54" fmla="*/ 6302 w 10000"/>
                <a:gd name="connsiteY54" fmla="*/ 7221 h 10000"/>
                <a:gd name="connsiteX55" fmla="*/ 6302 w 10000"/>
                <a:gd name="connsiteY55" fmla="*/ 7756 h 10000"/>
                <a:gd name="connsiteX56" fmla="*/ 7670 w 10000"/>
                <a:gd name="connsiteY56" fmla="*/ 7756 h 10000"/>
                <a:gd name="connsiteX57" fmla="*/ 7675 w 10000"/>
                <a:gd name="connsiteY57" fmla="*/ 7343 h 10000"/>
                <a:gd name="connsiteX58" fmla="*/ 8440 w 10000"/>
                <a:gd name="connsiteY58" fmla="*/ 7352 h 10000"/>
                <a:gd name="connsiteX59" fmla="*/ 8711 w 10000"/>
                <a:gd name="connsiteY59" fmla="*/ 8131 h 10000"/>
                <a:gd name="connsiteX60" fmla="*/ 8982 w 10000"/>
                <a:gd name="connsiteY60" fmla="*/ 7775 h 10000"/>
                <a:gd name="connsiteX61" fmla="*/ 9126 w 10000"/>
                <a:gd name="connsiteY61" fmla="*/ 8826 h 10000"/>
                <a:gd name="connsiteX62" fmla="*/ 8903 w 10000"/>
                <a:gd name="connsiteY62" fmla="*/ 8826 h 10000"/>
                <a:gd name="connsiteX63" fmla="*/ 8903 w 10000"/>
                <a:gd name="connsiteY63" fmla="*/ 9296 h 10000"/>
                <a:gd name="connsiteX64" fmla="*/ 8663 w 10000"/>
                <a:gd name="connsiteY64" fmla="*/ 9296 h 10000"/>
                <a:gd name="connsiteX65" fmla="*/ 8663 w 10000"/>
                <a:gd name="connsiteY65" fmla="*/ 10000 h 10000"/>
                <a:gd name="connsiteX66" fmla="*/ 10000 w 10000"/>
                <a:gd name="connsiteY66" fmla="*/ 10000 h 10000"/>
                <a:gd name="connsiteX67" fmla="*/ 10000 w 10000"/>
                <a:gd name="connsiteY67" fmla="*/ 9324 h 10000"/>
                <a:gd name="connsiteX68" fmla="*/ 9760 w 10000"/>
                <a:gd name="connsiteY68" fmla="*/ 9324 h 10000"/>
                <a:gd name="connsiteX69" fmla="*/ 9760 w 10000"/>
                <a:gd name="connsiteY69" fmla="*/ 8826 h 10000"/>
                <a:gd name="connsiteX70" fmla="*/ 9462 w 10000"/>
                <a:gd name="connsiteY70" fmla="*/ 8826 h 10000"/>
                <a:gd name="connsiteX71" fmla="*/ 9292 w 10000"/>
                <a:gd name="connsiteY71" fmla="*/ 7315 h 10000"/>
                <a:gd name="connsiteX72" fmla="*/ 9563 w 10000"/>
                <a:gd name="connsiteY72" fmla="*/ 6930 h 10000"/>
                <a:gd name="connsiteX73" fmla="*/ 9043 w 10000"/>
                <a:gd name="connsiteY73" fmla="*/ 4854 h 10000"/>
                <a:gd name="connsiteX74" fmla="*/ 9012 w 10000"/>
                <a:gd name="connsiteY74" fmla="*/ 2019 h 10000"/>
                <a:gd name="connsiteX75" fmla="*/ 8011 w 10000"/>
                <a:gd name="connsiteY75" fmla="*/ 2019 h 10000"/>
                <a:gd name="connsiteX76" fmla="*/ 7841 w 10000"/>
                <a:gd name="connsiteY76" fmla="*/ 1765 h 10000"/>
                <a:gd name="connsiteX77" fmla="*/ 7670 w 10000"/>
                <a:gd name="connsiteY77" fmla="*/ 1521 h 10000"/>
                <a:gd name="connsiteX78" fmla="*/ 7491 w 10000"/>
                <a:gd name="connsiteY78" fmla="*/ 1296 h 10000"/>
                <a:gd name="connsiteX79" fmla="*/ 7321 w 10000"/>
                <a:gd name="connsiteY79" fmla="*/ 1089 h 10000"/>
                <a:gd name="connsiteX80" fmla="*/ 7146 w 10000"/>
                <a:gd name="connsiteY80" fmla="*/ 892 h 10000"/>
                <a:gd name="connsiteX81" fmla="*/ 6962 w 10000"/>
                <a:gd name="connsiteY81" fmla="*/ 723 h 10000"/>
                <a:gd name="connsiteX82" fmla="*/ 6783 w 10000"/>
                <a:gd name="connsiteY82" fmla="*/ 563 h 10000"/>
                <a:gd name="connsiteX83" fmla="*/ 6595 w 10000"/>
                <a:gd name="connsiteY83" fmla="*/ 423 h 10000"/>
                <a:gd name="connsiteX84" fmla="*/ 6399 w 10000"/>
                <a:gd name="connsiteY84" fmla="*/ 300 h 10000"/>
                <a:gd name="connsiteX85" fmla="*/ 6202 w 10000"/>
                <a:gd name="connsiteY85" fmla="*/ 197 h 10000"/>
                <a:gd name="connsiteX86" fmla="*/ 5997 w 10000"/>
                <a:gd name="connsiteY86" fmla="*/ 122 h 10000"/>
                <a:gd name="connsiteX87" fmla="*/ 5787 w 10000"/>
                <a:gd name="connsiteY87" fmla="*/ 56 h 10000"/>
                <a:gd name="connsiteX88" fmla="*/ 5564 w 10000"/>
                <a:gd name="connsiteY88" fmla="*/ 9 h 10000"/>
                <a:gd name="connsiteX89" fmla="*/ 5332 w 10000"/>
                <a:gd name="connsiteY89" fmla="*/ 0 h 10000"/>
                <a:gd name="connsiteX90" fmla="*/ 5096 w 10000"/>
                <a:gd name="connsiteY90" fmla="*/ 0 h 10000"/>
                <a:gd name="connsiteX91" fmla="*/ 4843 w 10000"/>
                <a:gd name="connsiteY91" fmla="*/ 28 h 10000"/>
                <a:gd name="connsiteX0" fmla="*/ 4843 w 10000"/>
                <a:gd name="connsiteY0" fmla="*/ 28 h 10000"/>
                <a:gd name="connsiteX1" fmla="*/ 4637 w 10000"/>
                <a:gd name="connsiteY1" fmla="*/ 75 h 10000"/>
                <a:gd name="connsiteX2" fmla="*/ 4441 w 10000"/>
                <a:gd name="connsiteY2" fmla="*/ 122 h 10000"/>
                <a:gd name="connsiteX3" fmla="*/ 4248 w 10000"/>
                <a:gd name="connsiteY3" fmla="*/ 169 h 10000"/>
                <a:gd name="connsiteX4" fmla="*/ 4073 w 10000"/>
                <a:gd name="connsiteY4" fmla="*/ 235 h 10000"/>
                <a:gd name="connsiteX5" fmla="*/ 3899 w 10000"/>
                <a:gd name="connsiteY5" fmla="*/ 310 h 10000"/>
                <a:gd name="connsiteX6" fmla="*/ 3733 w 10000"/>
                <a:gd name="connsiteY6" fmla="*/ 394 h 10000"/>
                <a:gd name="connsiteX7" fmla="*/ 3571 w 10000"/>
                <a:gd name="connsiteY7" fmla="*/ 498 h 10000"/>
                <a:gd name="connsiteX8" fmla="*/ 3413 w 10000"/>
                <a:gd name="connsiteY8" fmla="*/ 601 h 10000"/>
                <a:gd name="connsiteX9" fmla="*/ 3265 w 10000"/>
                <a:gd name="connsiteY9" fmla="*/ 723 h 10000"/>
                <a:gd name="connsiteX10" fmla="*/ 3112 w 10000"/>
                <a:gd name="connsiteY10" fmla="*/ 864 h 10000"/>
                <a:gd name="connsiteX11" fmla="*/ 2959 w 10000"/>
                <a:gd name="connsiteY11" fmla="*/ 1005 h 10000"/>
                <a:gd name="connsiteX12" fmla="*/ 2810 w 10000"/>
                <a:gd name="connsiteY12" fmla="*/ 1164 h 10000"/>
                <a:gd name="connsiteX13" fmla="*/ 2657 w 10000"/>
                <a:gd name="connsiteY13" fmla="*/ 1343 h 10000"/>
                <a:gd name="connsiteX14" fmla="*/ 2509 w 10000"/>
                <a:gd name="connsiteY14" fmla="*/ 1531 h 10000"/>
                <a:gd name="connsiteX15" fmla="*/ 2351 w 10000"/>
                <a:gd name="connsiteY15" fmla="*/ 1737 h 10000"/>
                <a:gd name="connsiteX16" fmla="*/ 2190 w 10000"/>
                <a:gd name="connsiteY16" fmla="*/ 1953 h 10000"/>
                <a:gd name="connsiteX17" fmla="*/ 1158 w 10000"/>
                <a:gd name="connsiteY17" fmla="*/ 2047 h 10000"/>
                <a:gd name="connsiteX18" fmla="*/ 1158 w 10000"/>
                <a:gd name="connsiteY18" fmla="*/ 2535 h 10000"/>
                <a:gd name="connsiteX19" fmla="*/ 1158 w 10000"/>
                <a:gd name="connsiteY19" fmla="*/ 3944 h 10000"/>
                <a:gd name="connsiteX20" fmla="*/ 1158 w 10000"/>
                <a:gd name="connsiteY20" fmla="*/ 4460 h 10000"/>
                <a:gd name="connsiteX21" fmla="*/ 437 w 10000"/>
                <a:gd name="connsiteY21" fmla="*/ 6479 h 10000"/>
                <a:gd name="connsiteX22" fmla="*/ 555 w 10000"/>
                <a:gd name="connsiteY22" fmla="*/ 6770 h 10000"/>
                <a:gd name="connsiteX23" fmla="*/ 795 w 10000"/>
                <a:gd name="connsiteY23" fmla="*/ 7268 h 10000"/>
                <a:gd name="connsiteX24" fmla="*/ 660 w 10000"/>
                <a:gd name="connsiteY24" fmla="*/ 8638 h 10000"/>
                <a:gd name="connsiteX25" fmla="*/ 223 w 10000"/>
                <a:gd name="connsiteY25" fmla="*/ 8638 h 10000"/>
                <a:gd name="connsiteX26" fmla="*/ 223 w 10000"/>
                <a:gd name="connsiteY26" fmla="*/ 9362 h 10000"/>
                <a:gd name="connsiteX27" fmla="*/ 0 w 10000"/>
                <a:gd name="connsiteY27" fmla="*/ 9362 h 10000"/>
                <a:gd name="connsiteX28" fmla="*/ 1154 w 10000"/>
                <a:gd name="connsiteY28" fmla="*/ 8723 h 10000"/>
                <a:gd name="connsiteX29" fmla="*/ 931 w 10000"/>
                <a:gd name="connsiteY29" fmla="*/ 8723 h 10000"/>
                <a:gd name="connsiteX30" fmla="*/ 1040 w 10000"/>
                <a:gd name="connsiteY30" fmla="*/ 7634 h 10000"/>
                <a:gd name="connsiteX31" fmla="*/ 1289 w 10000"/>
                <a:gd name="connsiteY31" fmla="*/ 8113 h 10000"/>
                <a:gd name="connsiteX32" fmla="*/ 1582 w 10000"/>
                <a:gd name="connsiteY32" fmla="*/ 7211 h 10000"/>
                <a:gd name="connsiteX33" fmla="*/ 2308 w 10000"/>
                <a:gd name="connsiteY33" fmla="*/ 7221 h 10000"/>
                <a:gd name="connsiteX34" fmla="*/ 2308 w 10000"/>
                <a:gd name="connsiteY34" fmla="*/ 7700 h 10000"/>
                <a:gd name="connsiteX35" fmla="*/ 3645 w 10000"/>
                <a:gd name="connsiteY35" fmla="*/ 7700 h 10000"/>
                <a:gd name="connsiteX36" fmla="*/ 3702 w 10000"/>
                <a:gd name="connsiteY36" fmla="*/ 7286 h 10000"/>
                <a:gd name="connsiteX37" fmla="*/ 4742 w 10000"/>
                <a:gd name="connsiteY37" fmla="*/ 7286 h 10000"/>
                <a:gd name="connsiteX38" fmla="*/ 4742 w 10000"/>
                <a:gd name="connsiteY38" fmla="*/ 7643 h 10000"/>
                <a:gd name="connsiteX39" fmla="*/ 4904 w 10000"/>
                <a:gd name="connsiteY39" fmla="*/ 7643 h 10000"/>
                <a:gd name="connsiteX40" fmla="*/ 4904 w 10000"/>
                <a:gd name="connsiteY40" fmla="*/ 8507 h 10000"/>
                <a:gd name="connsiteX41" fmla="*/ 4663 w 10000"/>
                <a:gd name="connsiteY41" fmla="*/ 8516 h 10000"/>
                <a:gd name="connsiteX42" fmla="*/ 4663 w 10000"/>
                <a:gd name="connsiteY42" fmla="*/ 9061 h 10000"/>
                <a:gd name="connsiteX43" fmla="*/ 4497 w 10000"/>
                <a:gd name="connsiteY43" fmla="*/ 9061 h 10000"/>
                <a:gd name="connsiteX44" fmla="*/ 4497 w 10000"/>
                <a:gd name="connsiteY44" fmla="*/ 9484 h 10000"/>
                <a:gd name="connsiteX45" fmla="*/ 5533 w 10000"/>
                <a:gd name="connsiteY45" fmla="*/ 9484 h 10000"/>
                <a:gd name="connsiteX46" fmla="*/ 5533 w 10000"/>
                <a:gd name="connsiteY46" fmla="*/ 9061 h 10000"/>
                <a:gd name="connsiteX47" fmla="*/ 5393 w 10000"/>
                <a:gd name="connsiteY47" fmla="*/ 9061 h 10000"/>
                <a:gd name="connsiteX48" fmla="*/ 5393 w 10000"/>
                <a:gd name="connsiteY48" fmla="*/ 8516 h 10000"/>
                <a:gd name="connsiteX49" fmla="*/ 5175 w 10000"/>
                <a:gd name="connsiteY49" fmla="*/ 8516 h 10000"/>
                <a:gd name="connsiteX50" fmla="*/ 5175 w 10000"/>
                <a:gd name="connsiteY50" fmla="*/ 7634 h 10000"/>
                <a:gd name="connsiteX51" fmla="*/ 5341 w 10000"/>
                <a:gd name="connsiteY51" fmla="*/ 7634 h 10000"/>
                <a:gd name="connsiteX52" fmla="*/ 5341 w 10000"/>
                <a:gd name="connsiteY52" fmla="*/ 7221 h 10000"/>
                <a:gd name="connsiteX53" fmla="*/ 6302 w 10000"/>
                <a:gd name="connsiteY53" fmla="*/ 7221 h 10000"/>
                <a:gd name="connsiteX54" fmla="*/ 6302 w 10000"/>
                <a:gd name="connsiteY54" fmla="*/ 7756 h 10000"/>
                <a:gd name="connsiteX55" fmla="*/ 7670 w 10000"/>
                <a:gd name="connsiteY55" fmla="*/ 7756 h 10000"/>
                <a:gd name="connsiteX56" fmla="*/ 7675 w 10000"/>
                <a:gd name="connsiteY56" fmla="*/ 7343 h 10000"/>
                <a:gd name="connsiteX57" fmla="*/ 8440 w 10000"/>
                <a:gd name="connsiteY57" fmla="*/ 7352 h 10000"/>
                <a:gd name="connsiteX58" fmla="*/ 8711 w 10000"/>
                <a:gd name="connsiteY58" fmla="*/ 8131 h 10000"/>
                <a:gd name="connsiteX59" fmla="*/ 8982 w 10000"/>
                <a:gd name="connsiteY59" fmla="*/ 7775 h 10000"/>
                <a:gd name="connsiteX60" fmla="*/ 9126 w 10000"/>
                <a:gd name="connsiteY60" fmla="*/ 8826 h 10000"/>
                <a:gd name="connsiteX61" fmla="*/ 8903 w 10000"/>
                <a:gd name="connsiteY61" fmla="*/ 8826 h 10000"/>
                <a:gd name="connsiteX62" fmla="*/ 8903 w 10000"/>
                <a:gd name="connsiteY62" fmla="*/ 9296 h 10000"/>
                <a:gd name="connsiteX63" fmla="*/ 8663 w 10000"/>
                <a:gd name="connsiteY63" fmla="*/ 9296 h 10000"/>
                <a:gd name="connsiteX64" fmla="*/ 8663 w 10000"/>
                <a:gd name="connsiteY64" fmla="*/ 10000 h 10000"/>
                <a:gd name="connsiteX65" fmla="*/ 10000 w 10000"/>
                <a:gd name="connsiteY65" fmla="*/ 10000 h 10000"/>
                <a:gd name="connsiteX66" fmla="*/ 10000 w 10000"/>
                <a:gd name="connsiteY66" fmla="*/ 9324 h 10000"/>
                <a:gd name="connsiteX67" fmla="*/ 9760 w 10000"/>
                <a:gd name="connsiteY67" fmla="*/ 9324 h 10000"/>
                <a:gd name="connsiteX68" fmla="*/ 9760 w 10000"/>
                <a:gd name="connsiteY68" fmla="*/ 8826 h 10000"/>
                <a:gd name="connsiteX69" fmla="*/ 9462 w 10000"/>
                <a:gd name="connsiteY69" fmla="*/ 8826 h 10000"/>
                <a:gd name="connsiteX70" fmla="*/ 9292 w 10000"/>
                <a:gd name="connsiteY70" fmla="*/ 7315 h 10000"/>
                <a:gd name="connsiteX71" fmla="*/ 9563 w 10000"/>
                <a:gd name="connsiteY71" fmla="*/ 6930 h 10000"/>
                <a:gd name="connsiteX72" fmla="*/ 9043 w 10000"/>
                <a:gd name="connsiteY72" fmla="*/ 4854 h 10000"/>
                <a:gd name="connsiteX73" fmla="*/ 9012 w 10000"/>
                <a:gd name="connsiteY73" fmla="*/ 2019 h 10000"/>
                <a:gd name="connsiteX74" fmla="*/ 8011 w 10000"/>
                <a:gd name="connsiteY74" fmla="*/ 2019 h 10000"/>
                <a:gd name="connsiteX75" fmla="*/ 7841 w 10000"/>
                <a:gd name="connsiteY75" fmla="*/ 1765 h 10000"/>
                <a:gd name="connsiteX76" fmla="*/ 7670 w 10000"/>
                <a:gd name="connsiteY76" fmla="*/ 1521 h 10000"/>
                <a:gd name="connsiteX77" fmla="*/ 7491 w 10000"/>
                <a:gd name="connsiteY77" fmla="*/ 1296 h 10000"/>
                <a:gd name="connsiteX78" fmla="*/ 7321 w 10000"/>
                <a:gd name="connsiteY78" fmla="*/ 1089 h 10000"/>
                <a:gd name="connsiteX79" fmla="*/ 7146 w 10000"/>
                <a:gd name="connsiteY79" fmla="*/ 892 h 10000"/>
                <a:gd name="connsiteX80" fmla="*/ 6962 w 10000"/>
                <a:gd name="connsiteY80" fmla="*/ 723 h 10000"/>
                <a:gd name="connsiteX81" fmla="*/ 6783 w 10000"/>
                <a:gd name="connsiteY81" fmla="*/ 563 h 10000"/>
                <a:gd name="connsiteX82" fmla="*/ 6595 w 10000"/>
                <a:gd name="connsiteY82" fmla="*/ 423 h 10000"/>
                <a:gd name="connsiteX83" fmla="*/ 6399 w 10000"/>
                <a:gd name="connsiteY83" fmla="*/ 300 h 10000"/>
                <a:gd name="connsiteX84" fmla="*/ 6202 w 10000"/>
                <a:gd name="connsiteY84" fmla="*/ 197 h 10000"/>
                <a:gd name="connsiteX85" fmla="*/ 5997 w 10000"/>
                <a:gd name="connsiteY85" fmla="*/ 122 h 10000"/>
                <a:gd name="connsiteX86" fmla="*/ 5787 w 10000"/>
                <a:gd name="connsiteY86" fmla="*/ 56 h 10000"/>
                <a:gd name="connsiteX87" fmla="*/ 5564 w 10000"/>
                <a:gd name="connsiteY87" fmla="*/ 9 h 10000"/>
                <a:gd name="connsiteX88" fmla="*/ 5332 w 10000"/>
                <a:gd name="connsiteY88" fmla="*/ 0 h 10000"/>
                <a:gd name="connsiteX89" fmla="*/ 5096 w 10000"/>
                <a:gd name="connsiteY89" fmla="*/ 0 h 10000"/>
                <a:gd name="connsiteX90" fmla="*/ 4843 w 10000"/>
                <a:gd name="connsiteY90" fmla="*/ 28 h 10000"/>
                <a:gd name="connsiteX0" fmla="*/ 4620 w 9777"/>
                <a:gd name="connsiteY0" fmla="*/ 28 h 10000"/>
                <a:gd name="connsiteX1" fmla="*/ 4414 w 9777"/>
                <a:gd name="connsiteY1" fmla="*/ 75 h 10000"/>
                <a:gd name="connsiteX2" fmla="*/ 4218 w 9777"/>
                <a:gd name="connsiteY2" fmla="*/ 122 h 10000"/>
                <a:gd name="connsiteX3" fmla="*/ 4025 w 9777"/>
                <a:gd name="connsiteY3" fmla="*/ 169 h 10000"/>
                <a:gd name="connsiteX4" fmla="*/ 3850 w 9777"/>
                <a:gd name="connsiteY4" fmla="*/ 235 h 10000"/>
                <a:gd name="connsiteX5" fmla="*/ 3676 w 9777"/>
                <a:gd name="connsiteY5" fmla="*/ 310 h 10000"/>
                <a:gd name="connsiteX6" fmla="*/ 3510 w 9777"/>
                <a:gd name="connsiteY6" fmla="*/ 394 h 10000"/>
                <a:gd name="connsiteX7" fmla="*/ 3348 w 9777"/>
                <a:gd name="connsiteY7" fmla="*/ 498 h 10000"/>
                <a:gd name="connsiteX8" fmla="*/ 3190 w 9777"/>
                <a:gd name="connsiteY8" fmla="*/ 601 h 10000"/>
                <a:gd name="connsiteX9" fmla="*/ 3042 w 9777"/>
                <a:gd name="connsiteY9" fmla="*/ 723 h 10000"/>
                <a:gd name="connsiteX10" fmla="*/ 2889 w 9777"/>
                <a:gd name="connsiteY10" fmla="*/ 864 h 10000"/>
                <a:gd name="connsiteX11" fmla="*/ 2736 w 9777"/>
                <a:gd name="connsiteY11" fmla="*/ 1005 h 10000"/>
                <a:gd name="connsiteX12" fmla="*/ 2587 w 9777"/>
                <a:gd name="connsiteY12" fmla="*/ 1164 h 10000"/>
                <a:gd name="connsiteX13" fmla="*/ 2434 w 9777"/>
                <a:gd name="connsiteY13" fmla="*/ 1343 h 10000"/>
                <a:gd name="connsiteX14" fmla="*/ 2286 w 9777"/>
                <a:gd name="connsiteY14" fmla="*/ 1531 h 10000"/>
                <a:gd name="connsiteX15" fmla="*/ 2128 w 9777"/>
                <a:gd name="connsiteY15" fmla="*/ 1737 h 10000"/>
                <a:gd name="connsiteX16" fmla="*/ 1967 w 9777"/>
                <a:gd name="connsiteY16" fmla="*/ 1953 h 10000"/>
                <a:gd name="connsiteX17" fmla="*/ 935 w 9777"/>
                <a:gd name="connsiteY17" fmla="*/ 2047 h 10000"/>
                <a:gd name="connsiteX18" fmla="*/ 935 w 9777"/>
                <a:gd name="connsiteY18" fmla="*/ 2535 h 10000"/>
                <a:gd name="connsiteX19" fmla="*/ 935 w 9777"/>
                <a:gd name="connsiteY19" fmla="*/ 3944 h 10000"/>
                <a:gd name="connsiteX20" fmla="*/ 935 w 9777"/>
                <a:gd name="connsiteY20" fmla="*/ 4460 h 10000"/>
                <a:gd name="connsiteX21" fmla="*/ 214 w 9777"/>
                <a:gd name="connsiteY21" fmla="*/ 6479 h 10000"/>
                <a:gd name="connsiteX22" fmla="*/ 332 w 9777"/>
                <a:gd name="connsiteY22" fmla="*/ 6770 h 10000"/>
                <a:gd name="connsiteX23" fmla="*/ 572 w 9777"/>
                <a:gd name="connsiteY23" fmla="*/ 7268 h 10000"/>
                <a:gd name="connsiteX24" fmla="*/ 437 w 9777"/>
                <a:gd name="connsiteY24" fmla="*/ 8638 h 10000"/>
                <a:gd name="connsiteX25" fmla="*/ 0 w 9777"/>
                <a:gd name="connsiteY25" fmla="*/ 8638 h 10000"/>
                <a:gd name="connsiteX26" fmla="*/ 0 w 9777"/>
                <a:gd name="connsiteY26" fmla="*/ 9362 h 10000"/>
                <a:gd name="connsiteX27" fmla="*/ 931 w 9777"/>
                <a:gd name="connsiteY27" fmla="*/ 8723 h 10000"/>
                <a:gd name="connsiteX28" fmla="*/ 708 w 9777"/>
                <a:gd name="connsiteY28" fmla="*/ 8723 h 10000"/>
                <a:gd name="connsiteX29" fmla="*/ 817 w 9777"/>
                <a:gd name="connsiteY29" fmla="*/ 7634 h 10000"/>
                <a:gd name="connsiteX30" fmla="*/ 1066 w 9777"/>
                <a:gd name="connsiteY30" fmla="*/ 8113 h 10000"/>
                <a:gd name="connsiteX31" fmla="*/ 1359 w 9777"/>
                <a:gd name="connsiteY31" fmla="*/ 7211 h 10000"/>
                <a:gd name="connsiteX32" fmla="*/ 2085 w 9777"/>
                <a:gd name="connsiteY32" fmla="*/ 7221 h 10000"/>
                <a:gd name="connsiteX33" fmla="*/ 2085 w 9777"/>
                <a:gd name="connsiteY33" fmla="*/ 7700 h 10000"/>
                <a:gd name="connsiteX34" fmla="*/ 3422 w 9777"/>
                <a:gd name="connsiteY34" fmla="*/ 7700 h 10000"/>
                <a:gd name="connsiteX35" fmla="*/ 3479 w 9777"/>
                <a:gd name="connsiteY35" fmla="*/ 7286 h 10000"/>
                <a:gd name="connsiteX36" fmla="*/ 4519 w 9777"/>
                <a:gd name="connsiteY36" fmla="*/ 7286 h 10000"/>
                <a:gd name="connsiteX37" fmla="*/ 4519 w 9777"/>
                <a:gd name="connsiteY37" fmla="*/ 7643 h 10000"/>
                <a:gd name="connsiteX38" fmla="*/ 4681 w 9777"/>
                <a:gd name="connsiteY38" fmla="*/ 7643 h 10000"/>
                <a:gd name="connsiteX39" fmla="*/ 4681 w 9777"/>
                <a:gd name="connsiteY39" fmla="*/ 8507 h 10000"/>
                <a:gd name="connsiteX40" fmla="*/ 4440 w 9777"/>
                <a:gd name="connsiteY40" fmla="*/ 8516 h 10000"/>
                <a:gd name="connsiteX41" fmla="*/ 4440 w 9777"/>
                <a:gd name="connsiteY41" fmla="*/ 9061 h 10000"/>
                <a:gd name="connsiteX42" fmla="*/ 4274 w 9777"/>
                <a:gd name="connsiteY42" fmla="*/ 9061 h 10000"/>
                <a:gd name="connsiteX43" fmla="*/ 4274 w 9777"/>
                <a:gd name="connsiteY43" fmla="*/ 9484 h 10000"/>
                <a:gd name="connsiteX44" fmla="*/ 5310 w 9777"/>
                <a:gd name="connsiteY44" fmla="*/ 9484 h 10000"/>
                <a:gd name="connsiteX45" fmla="*/ 5310 w 9777"/>
                <a:gd name="connsiteY45" fmla="*/ 9061 h 10000"/>
                <a:gd name="connsiteX46" fmla="*/ 5170 w 9777"/>
                <a:gd name="connsiteY46" fmla="*/ 9061 h 10000"/>
                <a:gd name="connsiteX47" fmla="*/ 5170 w 9777"/>
                <a:gd name="connsiteY47" fmla="*/ 8516 h 10000"/>
                <a:gd name="connsiteX48" fmla="*/ 4952 w 9777"/>
                <a:gd name="connsiteY48" fmla="*/ 8516 h 10000"/>
                <a:gd name="connsiteX49" fmla="*/ 4952 w 9777"/>
                <a:gd name="connsiteY49" fmla="*/ 7634 h 10000"/>
                <a:gd name="connsiteX50" fmla="*/ 5118 w 9777"/>
                <a:gd name="connsiteY50" fmla="*/ 7634 h 10000"/>
                <a:gd name="connsiteX51" fmla="*/ 5118 w 9777"/>
                <a:gd name="connsiteY51" fmla="*/ 7221 h 10000"/>
                <a:gd name="connsiteX52" fmla="*/ 6079 w 9777"/>
                <a:gd name="connsiteY52" fmla="*/ 7221 h 10000"/>
                <a:gd name="connsiteX53" fmla="*/ 6079 w 9777"/>
                <a:gd name="connsiteY53" fmla="*/ 7756 h 10000"/>
                <a:gd name="connsiteX54" fmla="*/ 7447 w 9777"/>
                <a:gd name="connsiteY54" fmla="*/ 7756 h 10000"/>
                <a:gd name="connsiteX55" fmla="*/ 7452 w 9777"/>
                <a:gd name="connsiteY55" fmla="*/ 7343 h 10000"/>
                <a:gd name="connsiteX56" fmla="*/ 8217 w 9777"/>
                <a:gd name="connsiteY56" fmla="*/ 7352 h 10000"/>
                <a:gd name="connsiteX57" fmla="*/ 8488 w 9777"/>
                <a:gd name="connsiteY57" fmla="*/ 8131 h 10000"/>
                <a:gd name="connsiteX58" fmla="*/ 8759 w 9777"/>
                <a:gd name="connsiteY58" fmla="*/ 7775 h 10000"/>
                <a:gd name="connsiteX59" fmla="*/ 8903 w 9777"/>
                <a:gd name="connsiteY59" fmla="*/ 8826 h 10000"/>
                <a:gd name="connsiteX60" fmla="*/ 8680 w 9777"/>
                <a:gd name="connsiteY60" fmla="*/ 8826 h 10000"/>
                <a:gd name="connsiteX61" fmla="*/ 8680 w 9777"/>
                <a:gd name="connsiteY61" fmla="*/ 9296 h 10000"/>
                <a:gd name="connsiteX62" fmla="*/ 8440 w 9777"/>
                <a:gd name="connsiteY62" fmla="*/ 9296 h 10000"/>
                <a:gd name="connsiteX63" fmla="*/ 8440 w 9777"/>
                <a:gd name="connsiteY63" fmla="*/ 10000 h 10000"/>
                <a:gd name="connsiteX64" fmla="*/ 9777 w 9777"/>
                <a:gd name="connsiteY64" fmla="*/ 10000 h 10000"/>
                <a:gd name="connsiteX65" fmla="*/ 9777 w 9777"/>
                <a:gd name="connsiteY65" fmla="*/ 9324 h 10000"/>
                <a:gd name="connsiteX66" fmla="*/ 9537 w 9777"/>
                <a:gd name="connsiteY66" fmla="*/ 9324 h 10000"/>
                <a:gd name="connsiteX67" fmla="*/ 9537 w 9777"/>
                <a:gd name="connsiteY67" fmla="*/ 8826 h 10000"/>
                <a:gd name="connsiteX68" fmla="*/ 9239 w 9777"/>
                <a:gd name="connsiteY68" fmla="*/ 8826 h 10000"/>
                <a:gd name="connsiteX69" fmla="*/ 9069 w 9777"/>
                <a:gd name="connsiteY69" fmla="*/ 7315 h 10000"/>
                <a:gd name="connsiteX70" fmla="*/ 9340 w 9777"/>
                <a:gd name="connsiteY70" fmla="*/ 6930 h 10000"/>
                <a:gd name="connsiteX71" fmla="*/ 8820 w 9777"/>
                <a:gd name="connsiteY71" fmla="*/ 4854 h 10000"/>
                <a:gd name="connsiteX72" fmla="*/ 8789 w 9777"/>
                <a:gd name="connsiteY72" fmla="*/ 2019 h 10000"/>
                <a:gd name="connsiteX73" fmla="*/ 7788 w 9777"/>
                <a:gd name="connsiteY73" fmla="*/ 2019 h 10000"/>
                <a:gd name="connsiteX74" fmla="*/ 7618 w 9777"/>
                <a:gd name="connsiteY74" fmla="*/ 1765 h 10000"/>
                <a:gd name="connsiteX75" fmla="*/ 7447 w 9777"/>
                <a:gd name="connsiteY75" fmla="*/ 1521 h 10000"/>
                <a:gd name="connsiteX76" fmla="*/ 7268 w 9777"/>
                <a:gd name="connsiteY76" fmla="*/ 1296 h 10000"/>
                <a:gd name="connsiteX77" fmla="*/ 7098 w 9777"/>
                <a:gd name="connsiteY77" fmla="*/ 1089 h 10000"/>
                <a:gd name="connsiteX78" fmla="*/ 6923 w 9777"/>
                <a:gd name="connsiteY78" fmla="*/ 892 h 10000"/>
                <a:gd name="connsiteX79" fmla="*/ 6739 w 9777"/>
                <a:gd name="connsiteY79" fmla="*/ 723 h 10000"/>
                <a:gd name="connsiteX80" fmla="*/ 6560 w 9777"/>
                <a:gd name="connsiteY80" fmla="*/ 563 h 10000"/>
                <a:gd name="connsiteX81" fmla="*/ 6372 w 9777"/>
                <a:gd name="connsiteY81" fmla="*/ 423 h 10000"/>
                <a:gd name="connsiteX82" fmla="*/ 6176 w 9777"/>
                <a:gd name="connsiteY82" fmla="*/ 300 h 10000"/>
                <a:gd name="connsiteX83" fmla="*/ 5979 w 9777"/>
                <a:gd name="connsiteY83" fmla="*/ 197 h 10000"/>
                <a:gd name="connsiteX84" fmla="*/ 5774 w 9777"/>
                <a:gd name="connsiteY84" fmla="*/ 122 h 10000"/>
                <a:gd name="connsiteX85" fmla="*/ 5564 w 9777"/>
                <a:gd name="connsiteY85" fmla="*/ 56 h 10000"/>
                <a:gd name="connsiteX86" fmla="*/ 5341 w 9777"/>
                <a:gd name="connsiteY86" fmla="*/ 9 h 10000"/>
                <a:gd name="connsiteX87" fmla="*/ 5109 w 9777"/>
                <a:gd name="connsiteY87" fmla="*/ 0 h 10000"/>
                <a:gd name="connsiteX88" fmla="*/ 4873 w 9777"/>
                <a:gd name="connsiteY88" fmla="*/ 0 h 10000"/>
                <a:gd name="connsiteX89" fmla="*/ 4620 w 9777"/>
                <a:gd name="connsiteY89" fmla="*/ 28 h 10000"/>
                <a:gd name="connsiteX0" fmla="*/ 4725 w 10000"/>
                <a:gd name="connsiteY0" fmla="*/ 28 h 10000"/>
                <a:gd name="connsiteX1" fmla="*/ 4515 w 10000"/>
                <a:gd name="connsiteY1" fmla="*/ 75 h 10000"/>
                <a:gd name="connsiteX2" fmla="*/ 4314 w 10000"/>
                <a:gd name="connsiteY2" fmla="*/ 122 h 10000"/>
                <a:gd name="connsiteX3" fmla="*/ 4117 w 10000"/>
                <a:gd name="connsiteY3" fmla="*/ 169 h 10000"/>
                <a:gd name="connsiteX4" fmla="*/ 3938 w 10000"/>
                <a:gd name="connsiteY4" fmla="*/ 235 h 10000"/>
                <a:gd name="connsiteX5" fmla="*/ 3760 w 10000"/>
                <a:gd name="connsiteY5" fmla="*/ 310 h 10000"/>
                <a:gd name="connsiteX6" fmla="*/ 3590 w 10000"/>
                <a:gd name="connsiteY6" fmla="*/ 394 h 10000"/>
                <a:gd name="connsiteX7" fmla="*/ 3424 w 10000"/>
                <a:gd name="connsiteY7" fmla="*/ 498 h 10000"/>
                <a:gd name="connsiteX8" fmla="*/ 3263 w 10000"/>
                <a:gd name="connsiteY8" fmla="*/ 601 h 10000"/>
                <a:gd name="connsiteX9" fmla="*/ 3111 w 10000"/>
                <a:gd name="connsiteY9" fmla="*/ 723 h 10000"/>
                <a:gd name="connsiteX10" fmla="*/ 2955 w 10000"/>
                <a:gd name="connsiteY10" fmla="*/ 864 h 10000"/>
                <a:gd name="connsiteX11" fmla="*/ 2798 w 10000"/>
                <a:gd name="connsiteY11" fmla="*/ 1005 h 10000"/>
                <a:gd name="connsiteX12" fmla="*/ 2646 w 10000"/>
                <a:gd name="connsiteY12" fmla="*/ 1164 h 10000"/>
                <a:gd name="connsiteX13" fmla="*/ 2490 w 10000"/>
                <a:gd name="connsiteY13" fmla="*/ 1343 h 10000"/>
                <a:gd name="connsiteX14" fmla="*/ 2338 w 10000"/>
                <a:gd name="connsiteY14" fmla="*/ 1531 h 10000"/>
                <a:gd name="connsiteX15" fmla="*/ 2177 w 10000"/>
                <a:gd name="connsiteY15" fmla="*/ 1737 h 10000"/>
                <a:gd name="connsiteX16" fmla="*/ 2012 w 10000"/>
                <a:gd name="connsiteY16" fmla="*/ 1953 h 10000"/>
                <a:gd name="connsiteX17" fmla="*/ 956 w 10000"/>
                <a:gd name="connsiteY17" fmla="*/ 2047 h 10000"/>
                <a:gd name="connsiteX18" fmla="*/ 956 w 10000"/>
                <a:gd name="connsiteY18" fmla="*/ 2535 h 10000"/>
                <a:gd name="connsiteX19" fmla="*/ 956 w 10000"/>
                <a:gd name="connsiteY19" fmla="*/ 3944 h 10000"/>
                <a:gd name="connsiteX20" fmla="*/ 956 w 10000"/>
                <a:gd name="connsiteY20" fmla="*/ 4460 h 10000"/>
                <a:gd name="connsiteX21" fmla="*/ 219 w 10000"/>
                <a:gd name="connsiteY21" fmla="*/ 6479 h 10000"/>
                <a:gd name="connsiteX22" fmla="*/ 340 w 10000"/>
                <a:gd name="connsiteY22" fmla="*/ 6770 h 10000"/>
                <a:gd name="connsiteX23" fmla="*/ 585 w 10000"/>
                <a:gd name="connsiteY23" fmla="*/ 7268 h 10000"/>
                <a:gd name="connsiteX24" fmla="*/ 447 w 10000"/>
                <a:gd name="connsiteY24" fmla="*/ 8638 h 10000"/>
                <a:gd name="connsiteX25" fmla="*/ 0 w 10000"/>
                <a:gd name="connsiteY25" fmla="*/ 8638 h 10000"/>
                <a:gd name="connsiteX26" fmla="*/ 952 w 10000"/>
                <a:gd name="connsiteY26" fmla="*/ 8723 h 10000"/>
                <a:gd name="connsiteX27" fmla="*/ 724 w 10000"/>
                <a:gd name="connsiteY27" fmla="*/ 8723 h 10000"/>
                <a:gd name="connsiteX28" fmla="*/ 836 w 10000"/>
                <a:gd name="connsiteY28" fmla="*/ 7634 h 10000"/>
                <a:gd name="connsiteX29" fmla="*/ 1090 w 10000"/>
                <a:gd name="connsiteY29" fmla="*/ 8113 h 10000"/>
                <a:gd name="connsiteX30" fmla="*/ 1390 w 10000"/>
                <a:gd name="connsiteY30" fmla="*/ 7211 h 10000"/>
                <a:gd name="connsiteX31" fmla="*/ 2133 w 10000"/>
                <a:gd name="connsiteY31" fmla="*/ 7221 h 10000"/>
                <a:gd name="connsiteX32" fmla="*/ 2133 w 10000"/>
                <a:gd name="connsiteY32" fmla="*/ 7700 h 10000"/>
                <a:gd name="connsiteX33" fmla="*/ 3500 w 10000"/>
                <a:gd name="connsiteY33" fmla="*/ 7700 h 10000"/>
                <a:gd name="connsiteX34" fmla="*/ 3558 w 10000"/>
                <a:gd name="connsiteY34" fmla="*/ 7286 h 10000"/>
                <a:gd name="connsiteX35" fmla="*/ 4622 w 10000"/>
                <a:gd name="connsiteY35" fmla="*/ 7286 h 10000"/>
                <a:gd name="connsiteX36" fmla="*/ 4622 w 10000"/>
                <a:gd name="connsiteY36" fmla="*/ 7643 h 10000"/>
                <a:gd name="connsiteX37" fmla="*/ 4788 w 10000"/>
                <a:gd name="connsiteY37" fmla="*/ 7643 h 10000"/>
                <a:gd name="connsiteX38" fmla="*/ 4788 w 10000"/>
                <a:gd name="connsiteY38" fmla="*/ 8507 h 10000"/>
                <a:gd name="connsiteX39" fmla="*/ 4541 w 10000"/>
                <a:gd name="connsiteY39" fmla="*/ 8516 h 10000"/>
                <a:gd name="connsiteX40" fmla="*/ 4541 w 10000"/>
                <a:gd name="connsiteY40" fmla="*/ 9061 h 10000"/>
                <a:gd name="connsiteX41" fmla="*/ 4371 w 10000"/>
                <a:gd name="connsiteY41" fmla="*/ 9061 h 10000"/>
                <a:gd name="connsiteX42" fmla="*/ 4371 w 10000"/>
                <a:gd name="connsiteY42" fmla="*/ 9484 h 10000"/>
                <a:gd name="connsiteX43" fmla="*/ 5431 w 10000"/>
                <a:gd name="connsiteY43" fmla="*/ 9484 h 10000"/>
                <a:gd name="connsiteX44" fmla="*/ 5431 w 10000"/>
                <a:gd name="connsiteY44" fmla="*/ 9061 h 10000"/>
                <a:gd name="connsiteX45" fmla="*/ 5288 w 10000"/>
                <a:gd name="connsiteY45" fmla="*/ 9061 h 10000"/>
                <a:gd name="connsiteX46" fmla="*/ 5288 w 10000"/>
                <a:gd name="connsiteY46" fmla="*/ 8516 h 10000"/>
                <a:gd name="connsiteX47" fmla="*/ 5065 w 10000"/>
                <a:gd name="connsiteY47" fmla="*/ 8516 h 10000"/>
                <a:gd name="connsiteX48" fmla="*/ 5065 w 10000"/>
                <a:gd name="connsiteY48" fmla="*/ 7634 h 10000"/>
                <a:gd name="connsiteX49" fmla="*/ 5235 w 10000"/>
                <a:gd name="connsiteY49" fmla="*/ 7634 h 10000"/>
                <a:gd name="connsiteX50" fmla="*/ 5235 w 10000"/>
                <a:gd name="connsiteY50" fmla="*/ 7221 h 10000"/>
                <a:gd name="connsiteX51" fmla="*/ 6218 w 10000"/>
                <a:gd name="connsiteY51" fmla="*/ 7221 h 10000"/>
                <a:gd name="connsiteX52" fmla="*/ 6218 w 10000"/>
                <a:gd name="connsiteY52" fmla="*/ 7756 h 10000"/>
                <a:gd name="connsiteX53" fmla="*/ 7617 w 10000"/>
                <a:gd name="connsiteY53" fmla="*/ 7756 h 10000"/>
                <a:gd name="connsiteX54" fmla="*/ 7622 w 10000"/>
                <a:gd name="connsiteY54" fmla="*/ 7343 h 10000"/>
                <a:gd name="connsiteX55" fmla="*/ 8404 w 10000"/>
                <a:gd name="connsiteY55" fmla="*/ 7352 h 10000"/>
                <a:gd name="connsiteX56" fmla="*/ 8682 w 10000"/>
                <a:gd name="connsiteY56" fmla="*/ 8131 h 10000"/>
                <a:gd name="connsiteX57" fmla="*/ 8959 w 10000"/>
                <a:gd name="connsiteY57" fmla="*/ 7775 h 10000"/>
                <a:gd name="connsiteX58" fmla="*/ 9106 w 10000"/>
                <a:gd name="connsiteY58" fmla="*/ 8826 h 10000"/>
                <a:gd name="connsiteX59" fmla="*/ 8878 w 10000"/>
                <a:gd name="connsiteY59" fmla="*/ 8826 h 10000"/>
                <a:gd name="connsiteX60" fmla="*/ 8878 w 10000"/>
                <a:gd name="connsiteY60" fmla="*/ 9296 h 10000"/>
                <a:gd name="connsiteX61" fmla="*/ 8633 w 10000"/>
                <a:gd name="connsiteY61" fmla="*/ 9296 h 10000"/>
                <a:gd name="connsiteX62" fmla="*/ 8633 w 10000"/>
                <a:gd name="connsiteY62" fmla="*/ 10000 h 10000"/>
                <a:gd name="connsiteX63" fmla="*/ 10000 w 10000"/>
                <a:gd name="connsiteY63" fmla="*/ 10000 h 10000"/>
                <a:gd name="connsiteX64" fmla="*/ 10000 w 10000"/>
                <a:gd name="connsiteY64" fmla="*/ 9324 h 10000"/>
                <a:gd name="connsiteX65" fmla="*/ 9755 w 10000"/>
                <a:gd name="connsiteY65" fmla="*/ 9324 h 10000"/>
                <a:gd name="connsiteX66" fmla="*/ 9755 w 10000"/>
                <a:gd name="connsiteY66" fmla="*/ 8826 h 10000"/>
                <a:gd name="connsiteX67" fmla="*/ 9450 w 10000"/>
                <a:gd name="connsiteY67" fmla="*/ 8826 h 10000"/>
                <a:gd name="connsiteX68" fmla="*/ 9276 w 10000"/>
                <a:gd name="connsiteY68" fmla="*/ 7315 h 10000"/>
                <a:gd name="connsiteX69" fmla="*/ 9553 w 10000"/>
                <a:gd name="connsiteY69" fmla="*/ 6930 h 10000"/>
                <a:gd name="connsiteX70" fmla="*/ 9021 w 10000"/>
                <a:gd name="connsiteY70" fmla="*/ 4854 h 10000"/>
                <a:gd name="connsiteX71" fmla="*/ 8989 w 10000"/>
                <a:gd name="connsiteY71" fmla="*/ 2019 h 10000"/>
                <a:gd name="connsiteX72" fmla="*/ 7966 w 10000"/>
                <a:gd name="connsiteY72" fmla="*/ 2019 h 10000"/>
                <a:gd name="connsiteX73" fmla="*/ 7792 w 10000"/>
                <a:gd name="connsiteY73" fmla="*/ 1765 h 10000"/>
                <a:gd name="connsiteX74" fmla="*/ 7617 w 10000"/>
                <a:gd name="connsiteY74" fmla="*/ 1521 h 10000"/>
                <a:gd name="connsiteX75" fmla="*/ 7434 w 10000"/>
                <a:gd name="connsiteY75" fmla="*/ 1296 h 10000"/>
                <a:gd name="connsiteX76" fmla="*/ 7260 w 10000"/>
                <a:gd name="connsiteY76" fmla="*/ 1089 h 10000"/>
                <a:gd name="connsiteX77" fmla="*/ 7081 w 10000"/>
                <a:gd name="connsiteY77" fmla="*/ 892 h 10000"/>
                <a:gd name="connsiteX78" fmla="*/ 6893 w 10000"/>
                <a:gd name="connsiteY78" fmla="*/ 723 h 10000"/>
                <a:gd name="connsiteX79" fmla="*/ 6710 w 10000"/>
                <a:gd name="connsiteY79" fmla="*/ 563 h 10000"/>
                <a:gd name="connsiteX80" fmla="*/ 6517 w 10000"/>
                <a:gd name="connsiteY80" fmla="*/ 423 h 10000"/>
                <a:gd name="connsiteX81" fmla="*/ 6317 w 10000"/>
                <a:gd name="connsiteY81" fmla="*/ 300 h 10000"/>
                <a:gd name="connsiteX82" fmla="*/ 6115 w 10000"/>
                <a:gd name="connsiteY82" fmla="*/ 197 h 10000"/>
                <a:gd name="connsiteX83" fmla="*/ 5906 w 10000"/>
                <a:gd name="connsiteY83" fmla="*/ 122 h 10000"/>
                <a:gd name="connsiteX84" fmla="*/ 5691 w 10000"/>
                <a:gd name="connsiteY84" fmla="*/ 56 h 10000"/>
                <a:gd name="connsiteX85" fmla="*/ 5463 w 10000"/>
                <a:gd name="connsiteY85" fmla="*/ 9 h 10000"/>
                <a:gd name="connsiteX86" fmla="*/ 5226 w 10000"/>
                <a:gd name="connsiteY86" fmla="*/ 0 h 10000"/>
                <a:gd name="connsiteX87" fmla="*/ 4984 w 10000"/>
                <a:gd name="connsiteY87" fmla="*/ 0 h 10000"/>
                <a:gd name="connsiteX88" fmla="*/ 4725 w 10000"/>
                <a:gd name="connsiteY88" fmla="*/ 28 h 10000"/>
                <a:gd name="connsiteX0" fmla="*/ 4506 w 9781"/>
                <a:gd name="connsiteY0" fmla="*/ 28 h 10000"/>
                <a:gd name="connsiteX1" fmla="*/ 4296 w 9781"/>
                <a:gd name="connsiteY1" fmla="*/ 75 h 10000"/>
                <a:gd name="connsiteX2" fmla="*/ 4095 w 9781"/>
                <a:gd name="connsiteY2" fmla="*/ 122 h 10000"/>
                <a:gd name="connsiteX3" fmla="*/ 3898 w 9781"/>
                <a:gd name="connsiteY3" fmla="*/ 169 h 10000"/>
                <a:gd name="connsiteX4" fmla="*/ 3719 w 9781"/>
                <a:gd name="connsiteY4" fmla="*/ 235 h 10000"/>
                <a:gd name="connsiteX5" fmla="*/ 3541 w 9781"/>
                <a:gd name="connsiteY5" fmla="*/ 310 h 10000"/>
                <a:gd name="connsiteX6" fmla="*/ 3371 w 9781"/>
                <a:gd name="connsiteY6" fmla="*/ 394 h 10000"/>
                <a:gd name="connsiteX7" fmla="*/ 3205 w 9781"/>
                <a:gd name="connsiteY7" fmla="*/ 498 h 10000"/>
                <a:gd name="connsiteX8" fmla="*/ 3044 w 9781"/>
                <a:gd name="connsiteY8" fmla="*/ 601 h 10000"/>
                <a:gd name="connsiteX9" fmla="*/ 2892 w 9781"/>
                <a:gd name="connsiteY9" fmla="*/ 723 h 10000"/>
                <a:gd name="connsiteX10" fmla="*/ 2736 w 9781"/>
                <a:gd name="connsiteY10" fmla="*/ 864 h 10000"/>
                <a:gd name="connsiteX11" fmla="*/ 2579 w 9781"/>
                <a:gd name="connsiteY11" fmla="*/ 1005 h 10000"/>
                <a:gd name="connsiteX12" fmla="*/ 2427 w 9781"/>
                <a:gd name="connsiteY12" fmla="*/ 1164 h 10000"/>
                <a:gd name="connsiteX13" fmla="*/ 2271 w 9781"/>
                <a:gd name="connsiteY13" fmla="*/ 1343 h 10000"/>
                <a:gd name="connsiteX14" fmla="*/ 2119 w 9781"/>
                <a:gd name="connsiteY14" fmla="*/ 1531 h 10000"/>
                <a:gd name="connsiteX15" fmla="*/ 1958 w 9781"/>
                <a:gd name="connsiteY15" fmla="*/ 1737 h 10000"/>
                <a:gd name="connsiteX16" fmla="*/ 1793 w 9781"/>
                <a:gd name="connsiteY16" fmla="*/ 1953 h 10000"/>
                <a:gd name="connsiteX17" fmla="*/ 737 w 9781"/>
                <a:gd name="connsiteY17" fmla="*/ 2047 h 10000"/>
                <a:gd name="connsiteX18" fmla="*/ 737 w 9781"/>
                <a:gd name="connsiteY18" fmla="*/ 2535 h 10000"/>
                <a:gd name="connsiteX19" fmla="*/ 737 w 9781"/>
                <a:gd name="connsiteY19" fmla="*/ 3944 h 10000"/>
                <a:gd name="connsiteX20" fmla="*/ 737 w 9781"/>
                <a:gd name="connsiteY20" fmla="*/ 4460 h 10000"/>
                <a:gd name="connsiteX21" fmla="*/ 0 w 9781"/>
                <a:gd name="connsiteY21" fmla="*/ 6479 h 10000"/>
                <a:gd name="connsiteX22" fmla="*/ 121 w 9781"/>
                <a:gd name="connsiteY22" fmla="*/ 6770 h 10000"/>
                <a:gd name="connsiteX23" fmla="*/ 366 w 9781"/>
                <a:gd name="connsiteY23" fmla="*/ 7268 h 10000"/>
                <a:gd name="connsiteX24" fmla="*/ 228 w 9781"/>
                <a:gd name="connsiteY24" fmla="*/ 8638 h 10000"/>
                <a:gd name="connsiteX25" fmla="*/ 733 w 9781"/>
                <a:gd name="connsiteY25" fmla="*/ 8723 h 10000"/>
                <a:gd name="connsiteX26" fmla="*/ 505 w 9781"/>
                <a:gd name="connsiteY26" fmla="*/ 8723 h 10000"/>
                <a:gd name="connsiteX27" fmla="*/ 617 w 9781"/>
                <a:gd name="connsiteY27" fmla="*/ 7634 h 10000"/>
                <a:gd name="connsiteX28" fmla="*/ 871 w 9781"/>
                <a:gd name="connsiteY28" fmla="*/ 8113 h 10000"/>
                <a:gd name="connsiteX29" fmla="*/ 1171 w 9781"/>
                <a:gd name="connsiteY29" fmla="*/ 7211 h 10000"/>
                <a:gd name="connsiteX30" fmla="*/ 1914 w 9781"/>
                <a:gd name="connsiteY30" fmla="*/ 7221 h 10000"/>
                <a:gd name="connsiteX31" fmla="*/ 1914 w 9781"/>
                <a:gd name="connsiteY31" fmla="*/ 7700 h 10000"/>
                <a:gd name="connsiteX32" fmla="*/ 3281 w 9781"/>
                <a:gd name="connsiteY32" fmla="*/ 7700 h 10000"/>
                <a:gd name="connsiteX33" fmla="*/ 3339 w 9781"/>
                <a:gd name="connsiteY33" fmla="*/ 7286 h 10000"/>
                <a:gd name="connsiteX34" fmla="*/ 4403 w 9781"/>
                <a:gd name="connsiteY34" fmla="*/ 7286 h 10000"/>
                <a:gd name="connsiteX35" fmla="*/ 4403 w 9781"/>
                <a:gd name="connsiteY35" fmla="*/ 7643 h 10000"/>
                <a:gd name="connsiteX36" fmla="*/ 4569 w 9781"/>
                <a:gd name="connsiteY36" fmla="*/ 7643 h 10000"/>
                <a:gd name="connsiteX37" fmla="*/ 4569 w 9781"/>
                <a:gd name="connsiteY37" fmla="*/ 8507 h 10000"/>
                <a:gd name="connsiteX38" fmla="*/ 4322 w 9781"/>
                <a:gd name="connsiteY38" fmla="*/ 8516 h 10000"/>
                <a:gd name="connsiteX39" fmla="*/ 4322 w 9781"/>
                <a:gd name="connsiteY39" fmla="*/ 9061 h 10000"/>
                <a:gd name="connsiteX40" fmla="*/ 4152 w 9781"/>
                <a:gd name="connsiteY40" fmla="*/ 9061 h 10000"/>
                <a:gd name="connsiteX41" fmla="*/ 4152 w 9781"/>
                <a:gd name="connsiteY41" fmla="*/ 9484 h 10000"/>
                <a:gd name="connsiteX42" fmla="*/ 5212 w 9781"/>
                <a:gd name="connsiteY42" fmla="*/ 9484 h 10000"/>
                <a:gd name="connsiteX43" fmla="*/ 5212 w 9781"/>
                <a:gd name="connsiteY43" fmla="*/ 9061 h 10000"/>
                <a:gd name="connsiteX44" fmla="*/ 5069 w 9781"/>
                <a:gd name="connsiteY44" fmla="*/ 9061 h 10000"/>
                <a:gd name="connsiteX45" fmla="*/ 5069 w 9781"/>
                <a:gd name="connsiteY45" fmla="*/ 8516 h 10000"/>
                <a:gd name="connsiteX46" fmla="*/ 4846 w 9781"/>
                <a:gd name="connsiteY46" fmla="*/ 8516 h 10000"/>
                <a:gd name="connsiteX47" fmla="*/ 4846 w 9781"/>
                <a:gd name="connsiteY47" fmla="*/ 7634 h 10000"/>
                <a:gd name="connsiteX48" fmla="*/ 5016 w 9781"/>
                <a:gd name="connsiteY48" fmla="*/ 7634 h 10000"/>
                <a:gd name="connsiteX49" fmla="*/ 5016 w 9781"/>
                <a:gd name="connsiteY49" fmla="*/ 7221 h 10000"/>
                <a:gd name="connsiteX50" fmla="*/ 5999 w 9781"/>
                <a:gd name="connsiteY50" fmla="*/ 7221 h 10000"/>
                <a:gd name="connsiteX51" fmla="*/ 5999 w 9781"/>
                <a:gd name="connsiteY51" fmla="*/ 7756 h 10000"/>
                <a:gd name="connsiteX52" fmla="*/ 7398 w 9781"/>
                <a:gd name="connsiteY52" fmla="*/ 7756 h 10000"/>
                <a:gd name="connsiteX53" fmla="*/ 7403 w 9781"/>
                <a:gd name="connsiteY53" fmla="*/ 7343 h 10000"/>
                <a:gd name="connsiteX54" fmla="*/ 8185 w 9781"/>
                <a:gd name="connsiteY54" fmla="*/ 7352 h 10000"/>
                <a:gd name="connsiteX55" fmla="*/ 8463 w 9781"/>
                <a:gd name="connsiteY55" fmla="*/ 8131 h 10000"/>
                <a:gd name="connsiteX56" fmla="*/ 8740 w 9781"/>
                <a:gd name="connsiteY56" fmla="*/ 7775 h 10000"/>
                <a:gd name="connsiteX57" fmla="*/ 8887 w 9781"/>
                <a:gd name="connsiteY57" fmla="*/ 8826 h 10000"/>
                <a:gd name="connsiteX58" fmla="*/ 8659 w 9781"/>
                <a:gd name="connsiteY58" fmla="*/ 8826 h 10000"/>
                <a:gd name="connsiteX59" fmla="*/ 8659 w 9781"/>
                <a:gd name="connsiteY59" fmla="*/ 9296 h 10000"/>
                <a:gd name="connsiteX60" fmla="*/ 8414 w 9781"/>
                <a:gd name="connsiteY60" fmla="*/ 9296 h 10000"/>
                <a:gd name="connsiteX61" fmla="*/ 8414 w 9781"/>
                <a:gd name="connsiteY61" fmla="*/ 10000 h 10000"/>
                <a:gd name="connsiteX62" fmla="*/ 9781 w 9781"/>
                <a:gd name="connsiteY62" fmla="*/ 10000 h 10000"/>
                <a:gd name="connsiteX63" fmla="*/ 9781 w 9781"/>
                <a:gd name="connsiteY63" fmla="*/ 9324 h 10000"/>
                <a:gd name="connsiteX64" fmla="*/ 9536 w 9781"/>
                <a:gd name="connsiteY64" fmla="*/ 9324 h 10000"/>
                <a:gd name="connsiteX65" fmla="*/ 9536 w 9781"/>
                <a:gd name="connsiteY65" fmla="*/ 8826 h 10000"/>
                <a:gd name="connsiteX66" fmla="*/ 9231 w 9781"/>
                <a:gd name="connsiteY66" fmla="*/ 8826 h 10000"/>
                <a:gd name="connsiteX67" fmla="*/ 9057 w 9781"/>
                <a:gd name="connsiteY67" fmla="*/ 7315 h 10000"/>
                <a:gd name="connsiteX68" fmla="*/ 9334 w 9781"/>
                <a:gd name="connsiteY68" fmla="*/ 6930 h 10000"/>
                <a:gd name="connsiteX69" fmla="*/ 8802 w 9781"/>
                <a:gd name="connsiteY69" fmla="*/ 4854 h 10000"/>
                <a:gd name="connsiteX70" fmla="*/ 8770 w 9781"/>
                <a:gd name="connsiteY70" fmla="*/ 2019 h 10000"/>
                <a:gd name="connsiteX71" fmla="*/ 7747 w 9781"/>
                <a:gd name="connsiteY71" fmla="*/ 2019 h 10000"/>
                <a:gd name="connsiteX72" fmla="*/ 7573 w 9781"/>
                <a:gd name="connsiteY72" fmla="*/ 1765 h 10000"/>
                <a:gd name="connsiteX73" fmla="*/ 7398 w 9781"/>
                <a:gd name="connsiteY73" fmla="*/ 1521 h 10000"/>
                <a:gd name="connsiteX74" fmla="*/ 7215 w 9781"/>
                <a:gd name="connsiteY74" fmla="*/ 1296 h 10000"/>
                <a:gd name="connsiteX75" fmla="*/ 7041 w 9781"/>
                <a:gd name="connsiteY75" fmla="*/ 1089 h 10000"/>
                <a:gd name="connsiteX76" fmla="*/ 6862 w 9781"/>
                <a:gd name="connsiteY76" fmla="*/ 892 h 10000"/>
                <a:gd name="connsiteX77" fmla="*/ 6674 w 9781"/>
                <a:gd name="connsiteY77" fmla="*/ 723 h 10000"/>
                <a:gd name="connsiteX78" fmla="*/ 6491 w 9781"/>
                <a:gd name="connsiteY78" fmla="*/ 563 h 10000"/>
                <a:gd name="connsiteX79" fmla="*/ 6298 w 9781"/>
                <a:gd name="connsiteY79" fmla="*/ 423 h 10000"/>
                <a:gd name="connsiteX80" fmla="*/ 6098 w 9781"/>
                <a:gd name="connsiteY80" fmla="*/ 300 h 10000"/>
                <a:gd name="connsiteX81" fmla="*/ 5896 w 9781"/>
                <a:gd name="connsiteY81" fmla="*/ 197 h 10000"/>
                <a:gd name="connsiteX82" fmla="*/ 5687 w 9781"/>
                <a:gd name="connsiteY82" fmla="*/ 122 h 10000"/>
                <a:gd name="connsiteX83" fmla="*/ 5472 w 9781"/>
                <a:gd name="connsiteY83" fmla="*/ 56 h 10000"/>
                <a:gd name="connsiteX84" fmla="*/ 5244 w 9781"/>
                <a:gd name="connsiteY84" fmla="*/ 9 h 10000"/>
                <a:gd name="connsiteX85" fmla="*/ 5007 w 9781"/>
                <a:gd name="connsiteY85" fmla="*/ 0 h 10000"/>
                <a:gd name="connsiteX86" fmla="*/ 4765 w 9781"/>
                <a:gd name="connsiteY86" fmla="*/ 0 h 10000"/>
                <a:gd name="connsiteX87" fmla="*/ 4506 w 9781"/>
                <a:gd name="connsiteY87"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749 w 10000"/>
                <a:gd name="connsiteY24" fmla="*/ 8723 h 10000"/>
                <a:gd name="connsiteX25" fmla="*/ 516 w 10000"/>
                <a:gd name="connsiteY25" fmla="*/ 8723 h 10000"/>
                <a:gd name="connsiteX26" fmla="*/ 631 w 10000"/>
                <a:gd name="connsiteY26" fmla="*/ 7634 h 10000"/>
                <a:gd name="connsiteX27" fmla="*/ 891 w 10000"/>
                <a:gd name="connsiteY27" fmla="*/ 8113 h 10000"/>
                <a:gd name="connsiteX28" fmla="*/ 1197 w 10000"/>
                <a:gd name="connsiteY28" fmla="*/ 7211 h 10000"/>
                <a:gd name="connsiteX29" fmla="*/ 1957 w 10000"/>
                <a:gd name="connsiteY29" fmla="*/ 7221 h 10000"/>
                <a:gd name="connsiteX30" fmla="*/ 1957 w 10000"/>
                <a:gd name="connsiteY30" fmla="*/ 7700 h 10000"/>
                <a:gd name="connsiteX31" fmla="*/ 3354 w 10000"/>
                <a:gd name="connsiteY31" fmla="*/ 7700 h 10000"/>
                <a:gd name="connsiteX32" fmla="*/ 3414 w 10000"/>
                <a:gd name="connsiteY32" fmla="*/ 7286 h 10000"/>
                <a:gd name="connsiteX33" fmla="*/ 4502 w 10000"/>
                <a:gd name="connsiteY33" fmla="*/ 7286 h 10000"/>
                <a:gd name="connsiteX34" fmla="*/ 4502 w 10000"/>
                <a:gd name="connsiteY34" fmla="*/ 7643 h 10000"/>
                <a:gd name="connsiteX35" fmla="*/ 4671 w 10000"/>
                <a:gd name="connsiteY35" fmla="*/ 7643 h 10000"/>
                <a:gd name="connsiteX36" fmla="*/ 4671 w 10000"/>
                <a:gd name="connsiteY36" fmla="*/ 8507 h 10000"/>
                <a:gd name="connsiteX37" fmla="*/ 4419 w 10000"/>
                <a:gd name="connsiteY37" fmla="*/ 8516 h 10000"/>
                <a:gd name="connsiteX38" fmla="*/ 4419 w 10000"/>
                <a:gd name="connsiteY38" fmla="*/ 9061 h 10000"/>
                <a:gd name="connsiteX39" fmla="*/ 4245 w 10000"/>
                <a:gd name="connsiteY39" fmla="*/ 9061 h 10000"/>
                <a:gd name="connsiteX40" fmla="*/ 4245 w 10000"/>
                <a:gd name="connsiteY40" fmla="*/ 9484 h 10000"/>
                <a:gd name="connsiteX41" fmla="*/ 5329 w 10000"/>
                <a:gd name="connsiteY41" fmla="*/ 9484 h 10000"/>
                <a:gd name="connsiteX42" fmla="*/ 5329 w 10000"/>
                <a:gd name="connsiteY42" fmla="*/ 9061 h 10000"/>
                <a:gd name="connsiteX43" fmla="*/ 5182 w 10000"/>
                <a:gd name="connsiteY43" fmla="*/ 9061 h 10000"/>
                <a:gd name="connsiteX44" fmla="*/ 5182 w 10000"/>
                <a:gd name="connsiteY44" fmla="*/ 8516 h 10000"/>
                <a:gd name="connsiteX45" fmla="*/ 4955 w 10000"/>
                <a:gd name="connsiteY45" fmla="*/ 8516 h 10000"/>
                <a:gd name="connsiteX46" fmla="*/ 4955 w 10000"/>
                <a:gd name="connsiteY46" fmla="*/ 7634 h 10000"/>
                <a:gd name="connsiteX47" fmla="*/ 5128 w 10000"/>
                <a:gd name="connsiteY47" fmla="*/ 7634 h 10000"/>
                <a:gd name="connsiteX48" fmla="*/ 5128 w 10000"/>
                <a:gd name="connsiteY48" fmla="*/ 7221 h 10000"/>
                <a:gd name="connsiteX49" fmla="*/ 6133 w 10000"/>
                <a:gd name="connsiteY49" fmla="*/ 7221 h 10000"/>
                <a:gd name="connsiteX50" fmla="*/ 6133 w 10000"/>
                <a:gd name="connsiteY50" fmla="*/ 7756 h 10000"/>
                <a:gd name="connsiteX51" fmla="*/ 7564 w 10000"/>
                <a:gd name="connsiteY51" fmla="*/ 7756 h 10000"/>
                <a:gd name="connsiteX52" fmla="*/ 7569 w 10000"/>
                <a:gd name="connsiteY52" fmla="*/ 7343 h 10000"/>
                <a:gd name="connsiteX53" fmla="*/ 8368 w 10000"/>
                <a:gd name="connsiteY53" fmla="*/ 7352 h 10000"/>
                <a:gd name="connsiteX54" fmla="*/ 8652 w 10000"/>
                <a:gd name="connsiteY54" fmla="*/ 8131 h 10000"/>
                <a:gd name="connsiteX55" fmla="*/ 8936 w 10000"/>
                <a:gd name="connsiteY55" fmla="*/ 7775 h 10000"/>
                <a:gd name="connsiteX56" fmla="*/ 9086 w 10000"/>
                <a:gd name="connsiteY56" fmla="*/ 8826 h 10000"/>
                <a:gd name="connsiteX57" fmla="*/ 8853 w 10000"/>
                <a:gd name="connsiteY57" fmla="*/ 8826 h 10000"/>
                <a:gd name="connsiteX58" fmla="*/ 8853 w 10000"/>
                <a:gd name="connsiteY58" fmla="*/ 9296 h 10000"/>
                <a:gd name="connsiteX59" fmla="*/ 8602 w 10000"/>
                <a:gd name="connsiteY59" fmla="*/ 9296 h 10000"/>
                <a:gd name="connsiteX60" fmla="*/ 8602 w 10000"/>
                <a:gd name="connsiteY60" fmla="*/ 10000 h 10000"/>
                <a:gd name="connsiteX61" fmla="*/ 10000 w 10000"/>
                <a:gd name="connsiteY61" fmla="*/ 10000 h 10000"/>
                <a:gd name="connsiteX62" fmla="*/ 10000 w 10000"/>
                <a:gd name="connsiteY62" fmla="*/ 9324 h 10000"/>
                <a:gd name="connsiteX63" fmla="*/ 9750 w 10000"/>
                <a:gd name="connsiteY63" fmla="*/ 9324 h 10000"/>
                <a:gd name="connsiteX64" fmla="*/ 9750 w 10000"/>
                <a:gd name="connsiteY64" fmla="*/ 8826 h 10000"/>
                <a:gd name="connsiteX65" fmla="*/ 9438 w 10000"/>
                <a:gd name="connsiteY65" fmla="*/ 8826 h 10000"/>
                <a:gd name="connsiteX66" fmla="*/ 9260 w 10000"/>
                <a:gd name="connsiteY66" fmla="*/ 7315 h 10000"/>
                <a:gd name="connsiteX67" fmla="*/ 9543 w 10000"/>
                <a:gd name="connsiteY67" fmla="*/ 6930 h 10000"/>
                <a:gd name="connsiteX68" fmla="*/ 8999 w 10000"/>
                <a:gd name="connsiteY68" fmla="*/ 4854 h 10000"/>
                <a:gd name="connsiteX69" fmla="*/ 8966 w 10000"/>
                <a:gd name="connsiteY69" fmla="*/ 2019 h 10000"/>
                <a:gd name="connsiteX70" fmla="*/ 7920 w 10000"/>
                <a:gd name="connsiteY70" fmla="*/ 2019 h 10000"/>
                <a:gd name="connsiteX71" fmla="*/ 7743 w 10000"/>
                <a:gd name="connsiteY71" fmla="*/ 1765 h 10000"/>
                <a:gd name="connsiteX72" fmla="*/ 7564 w 10000"/>
                <a:gd name="connsiteY72" fmla="*/ 1521 h 10000"/>
                <a:gd name="connsiteX73" fmla="*/ 7377 w 10000"/>
                <a:gd name="connsiteY73" fmla="*/ 1296 h 10000"/>
                <a:gd name="connsiteX74" fmla="*/ 7199 w 10000"/>
                <a:gd name="connsiteY74" fmla="*/ 1089 h 10000"/>
                <a:gd name="connsiteX75" fmla="*/ 7016 w 10000"/>
                <a:gd name="connsiteY75" fmla="*/ 892 h 10000"/>
                <a:gd name="connsiteX76" fmla="*/ 6823 w 10000"/>
                <a:gd name="connsiteY76" fmla="*/ 723 h 10000"/>
                <a:gd name="connsiteX77" fmla="*/ 6636 w 10000"/>
                <a:gd name="connsiteY77" fmla="*/ 563 h 10000"/>
                <a:gd name="connsiteX78" fmla="*/ 6439 w 10000"/>
                <a:gd name="connsiteY78" fmla="*/ 423 h 10000"/>
                <a:gd name="connsiteX79" fmla="*/ 6235 w 10000"/>
                <a:gd name="connsiteY79" fmla="*/ 300 h 10000"/>
                <a:gd name="connsiteX80" fmla="*/ 6028 w 10000"/>
                <a:gd name="connsiteY80" fmla="*/ 197 h 10000"/>
                <a:gd name="connsiteX81" fmla="*/ 5814 w 10000"/>
                <a:gd name="connsiteY81" fmla="*/ 122 h 10000"/>
                <a:gd name="connsiteX82" fmla="*/ 5595 w 10000"/>
                <a:gd name="connsiteY82" fmla="*/ 56 h 10000"/>
                <a:gd name="connsiteX83" fmla="*/ 5361 w 10000"/>
                <a:gd name="connsiteY83" fmla="*/ 9 h 10000"/>
                <a:gd name="connsiteX84" fmla="*/ 5119 w 10000"/>
                <a:gd name="connsiteY84" fmla="*/ 0 h 10000"/>
                <a:gd name="connsiteX85" fmla="*/ 4872 w 10000"/>
                <a:gd name="connsiteY85" fmla="*/ 0 h 10000"/>
                <a:gd name="connsiteX86" fmla="*/ 4607 w 10000"/>
                <a:gd name="connsiteY86"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749 w 10000"/>
                <a:gd name="connsiteY24" fmla="*/ 8723 h 10000"/>
                <a:gd name="connsiteX25" fmla="*/ 631 w 10000"/>
                <a:gd name="connsiteY25" fmla="*/ 7634 h 10000"/>
                <a:gd name="connsiteX26" fmla="*/ 891 w 10000"/>
                <a:gd name="connsiteY26" fmla="*/ 8113 h 10000"/>
                <a:gd name="connsiteX27" fmla="*/ 1197 w 10000"/>
                <a:gd name="connsiteY27" fmla="*/ 7211 h 10000"/>
                <a:gd name="connsiteX28" fmla="*/ 1957 w 10000"/>
                <a:gd name="connsiteY28" fmla="*/ 7221 h 10000"/>
                <a:gd name="connsiteX29" fmla="*/ 1957 w 10000"/>
                <a:gd name="connsiteY29" fmla="*/ 7700 h 10000"/>
                <a:gd name="connsiteX30" fmla="*/ 3354 w 10000"/>
                <a:gd name="connsiteY30" fmla="*/ 7700 h 10000"/>
                <a:gd name="connsiteX31" fmla="*/ 3414 w 10000"/>
                <a:gd name="connsiteY31" fmla="*/ 7286 h 10000"/>
                <a:gd name="connsiteX32" fmla="*/ 4502 w 10000"/>
                <a:gd name="connsiteY32" fmla="*/ 7286 h 10000"/>
                <a:gd name="connsiteX33" fmla="*/ 4502 w 10000"/>
                <a:gd name="connsiteY33" fmla="*/ 7643 h 10000"/>
                <a:gd name="connsiteX34" fmla="*/ 4671 w 10000"/>
                <a:gd name="connsiteY34" fmla="*/ 7643 h 10000"/>
                <a:gd name="connsiteX35" fmla="*/ 4671 w 10000"/>
                <a:gd name="connsiteY35" fmla="*/ 8507 h 10000"/>
                <a:gd name="connsiteX36" fmla="*/ 4419 w 10000"/>
                <a:gd name="connsiteY36" fmla="*/ 8516 h 10000"/>
                <a:gd name="connsiteX37" fmla="*/ 4419 w 10000"/>
                <a:gd name="connsiteY37" fmla="*/ 9061 h 10000"/>
                <a:gd name="connsiteX38" fmla="*/ 4245 w 10000"/>
                <a:gd name="connsiteY38" fmla="*/ 9061 h 10000"/>
                <a:gd name="connsiteX39" fmla="*/ 4245 w 10000"/>
                <a:gd name="connsiteY39" fmla="*/ 9484 h 10000"/>
                <a:gd name="connsiteX40" fmla="*/ 5329 w 10000"/>
                <a:gd name="connsiteY40" fmla="*/ 9484 h 10000"/>
                <a:gd name="connsiteX41" fmla="*/ 5329 w 10000"/>
                <a:gd name="connsiteY41" fmla="*/ 9061 h 10000"/>
                <a:gd name="connsiteX42" fmla="*/ 5182 w 10000"/>
                <a:gd name="connsiteY42" fmla="*/ 9061 h 10000"/>
                <a:gd name="connsiteX43" fmla="*/ 5182 w 10000"/>
                <a:gd name="connsiteY43" fmla="*/ 8516 h 10000"/>
                <a:gd name="connsiteX44" fmla="*/ 4955 w 10000"/>
                <a:gd name="connsiteY44" fmla="*/ 8516 h 10000"/>
                <a:gd name="connsiteX45" fmla="*/ 4955 w 10000"/>
                <a:gd name="connsiteY45" fmla="*/ 7634 h 10000"/>
                <a:gd name="connsiteX46" fmla="*/ 5128 w 10000"/>
                <a:gd name="connsiteY46" fmla="*/ 7634 h 10000"/>
                <a:gd name="connsiteX47" fmla="*/ 5128 w 10000"/>
                <a:gd name="connsiteY47" fmla="*/ 7221 h 10000"/>
                <a:gd name="connsiteX48" fmla="*/ 6133 w 10000"/>
                <a:gd name="connsiteY48" fmla="*/ 7221 h 10000"/>
                <a:gd name="connsiteX49" fmla="*/ 6133 w 10000"/>
                <a:gd name="connsiteY49" fmla="*/ 7756 h 10000"/>
                <a:gd name="connsiteX50" fmla="*/ 7564 w 10000"/>
                <a:gd name="connsiteY50" fmla="*/ 7756 h 10000"/>
                <a:gd name="connsiteX51" fmla="*/ 7569 w 10000"/>
                <a:gd name="connsiteY51" fmla="*/ 7343 h 10000"/>
                <a:gd name="connsiteX52" fmla="*/ 8368 w 10000"/>
                <a:gd name="connsiteY52" fmla="*/ 7352 h 10000"/>
                <a:gd name="connsiteX53" fmla="*/ 8652 w 10000"/>
                <a:gd name="connsiteY53" fmla="*/ 8131 h 10000"/>
                <a:gd name="connsiteX54" fmla="*/ 8936 w 10000"/>
                <a:gd name="connsiteY54" fmla="*/ 7775 h 10000"/>
                <a:gd name="connsiteX55" fmla="*/ 9086 w 10000"/>
                <a:gd name="connsiteY55" fmla="*/ 8826 h 10000"/>
                <a:gd name="connsiteX56" fmla="*/ 8853 w 10000"/>
                <a:gd name="connsiteY56" fmla="*/ 8826 h 10000"/>
                <a:gd name="connsiteX57" fmla="*/ 8853 w 10000"/>
                <a:gd name="connsiteY57" fmla="*/ 9296 h 10000"/>
                <a:gd name="connsiteX58" fmla="*/ 8602 w 10000"/>
                <a:gd name="connsiteY58" fmla="*/ 9296 h 10000"/>
                <a:gd name="connsiteX59" fmla="*/ 8602 w 10000"/>
                <a:gd name="connsiteY59" fmla="*/ 10000 h 10000"/>
                <a:gd name="connsiteX60" fmla="*/ 10000 w 10000"/>
                <a:gd name="connsiteY60" fmla="*/ 10000 h 10000"/>
                <a:gd name="connsiteX61" fmla="*/ 10000 w 10000"/>
                <a:gd name="connsiteY61" fmla="*/ 9324 h 10000"/>
                <a:gd name="connsiteX62" fmla="*/ 9750 w 10000"/>
                <a:gd name="connsiteY62" fmla="*/ 9324 h 10000"/>
                <a:gd name="connsiteX63" fmla="*/ 9750 w 10000"/>
                <a:gd name="connsiteY63" fmla="*/ 8826 h 10000"/>
                <a:gd name="connsiteX64" fmla="*/ 9438 w 10000"/>
                <a:gd name="connsiteY64" fmla="*/ 8826 h 10000"/>
                <a:gd name="connsiteX65" fmla="*/ 9260 w 10000"/>
                <a:gd name="connsiteY65" fmla="*/ 7315 h 10000"/>
                <a:gd name="connsiteX66" fmla="*/ 9543 w 10000"/>
                <a:gd name="connsiteY66" fmla="*/ 6930 h 10000"/>
                <a:gd name="connsiteX67" fmla="*/ 8999 w 10000"/>
                <a:gd name="connsiteY67" fmla="*/ 4854 h 10000"/>
                <a:gd name="connsiteX68" fmla="*/ 8966 w 10000"/>
                <a:gd name="connsiteY68" fmla="*/ 2019 h 10000"/>
                <a:gd name="connsiteX69" fmla="*/ 7920 w 10000"/>
                <a:gd name="connsiteY69" fmla="*/ 2019 h 10000"/>
                <a:gd name="connsiteX70" fmla="*/ 7743 w 10000"/>
                <a:gd name="connsiteY70" fmla="*/ 1765 h 10000"/>
                <a:gd name="connsiteX71" fmla="*/ 7564 w 10000"/>
                <a:gd name="connsiteY71" fmla="*/ 1521 h 10000"/>
                <a:gd name="connsiteX72" fmla="*/ 7377 w 10000"/>
                <a:gd name="connsiteY72" fmla="*/ 1296 h 10000"/>
                <a:gd name="connsiteX73" fmla="*/ 7199 w 10000"/>
                <a:gd name="connsiteY73" fmla="*/ 1089 h 10000"/>
                <a:gd name="connsiteX74" fmla="*/ 7016 w 10000"/>
                <a:gd name="connsiteY74" fmla="*/ 892 h 10000"/>
                <a:gd name="connsiteX75" fmla="*/ 6823 w 10000"/>
                <a:gd name="connsiteY75" fmla="*/ 723 h 10000"/>
                <a:gd name="connsiteX76" fmla="*/ 6636 w 10000"/>
                <a:gd name="connsiteY76" fmla="*/ 563 h 10000"/>
                <a:gd name="connsiteX77" fmla="*/ 6439 w 10000"/>
                <a:gd name="connsiteY77" fmla="*/ 423 h 10000"/>
                <a:gd name="connsiteX78" fmla="*/ 6235 w 10000"/>
                <a:gd name="connsiteY78" fmla="*/ 300 h 10000"/>
                <a:gd name="connsiteX79" fmla="*/ 6028 w 10000"/>
                <a:gd name="connsiteY79" fmla="*/ 197 h 10000"/>
                <a:gd name="connsiteX80" fmla="*/ 5814 w 10000"/>
                <a:gd name="connsiteY80" fmla="*/ 122 h 10000"/>
                <a:gd name="connsiteX81" fmla="*/ 5595 w 10000"/>
                <a:gd name="connsiteY81" fmla="*/ 56 h 10000"/>
                <a:gd name="connsiteX82" fmla="*/ 5361 w 10000"/>
                <a:gd name="connsiteY82" fmla="*/ 9 h 10000"/>
                <a:gd name="connsiteX83" fmla="*/ 5119 w 10000"/>
                <a:gd name="connsiteY83" fmla="*/ 0 h 10000"/>
                <a:gd name="connsiteX84" fmla="*/ 4872 w 10000"/>
                <a:gd name="connsiteY84" fmla="*/ 0 h 10000"/>
                <a:gd name="connsiteX85" fmla="*/ 4607 w 10000"/>
                <a:gd name="connsiteY85"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631 w 10000"/>
                <a:gd name="connsiteY24" fmla="*/ 7634 h 10000"/>
                <a:gd name="connsiteX25" fmla="*/ 891 w 10000"/>
                <a:gd name="connsiteY25" fmla="*/ 8113 h 10000"/>
                <a:gd name="connsiteX26" fmla="*/ 1197 w 10000"/>
                <a:gd name="connsiteY26" fmla="*/ 7211 h 10000"/>
                <a:gd name="connsiteX27" fmla="*/ 1957 w 10000"/>
                <a:gd name="connsiteY27" fmla="*/ 7221 h 10000"/>
                <a:gd name="connsiteX28" fmla="*/ 1957 w 10000"/>
                <a:gd name="connsiteY28" fmla="*/ 7700 h 10000"/>
                <a:gd name="connsiteX29" fmla="*/ 3354 w 10000"/>
                <a:gd name="connsiteY29" fmla="*/ 7700 h 10000"/>
                <a:gd name="connsiteX30" fmla="*/ 3414 w 10000"/>
                <a:gd name="connsiteY30" fmla="*/ 7286 h 10000"/>
                <a:gd name="connsiteX31" fmla="*/ 4502 w 10000"/>
                <a:gd name="connsiteY31" fmla="*/ 7286 h 10000"/>
                <a:gd name="connsiteX32" fmla="*/ 4502 w 10000"/>
                <a:gd name="connsiteY32" fmla="*/ 7643 h 10000"/>
                <a:gd name="connsiteX33" fmla="*/ 4671 w 10000"/>
                <a:gd name="connsiteY33" fmla="*/ 7643 h 10000"/>
                <a:gd name="connsiteX34" fmla="*/ 4671 w 10000"/>
                <a:gd name="connsiteY34" fmla="*/ 8507 h 10000"/>
                <a:gd name="connsiteX35" fmla="*/ 4419 w 10000"/>
                <a:gd name="connsiteY35" fmla="*/ 8516 h 10000"/>
                <a:gd name="connsiteX36" fmla="*/ 4419 w 10000"/>
                <a:gd name="connsiteY36" fmla="*/ 9061 h 10000"/>
                <a:gd name="connsiteX37" fmla="*/ 4245 w 10000"/>
                <a:gd name="connsiteY37" fmla="*/ 9061 h 10000"/>
                <a:gd name="connsiteX38" fmla="*/ 4245 w 10000"/>
                <a:gd name="connsiteY38" fmla="*/ 9484 h 10000"/>
                <a:gd name="connsiteX39" fmla="*/ 5329 w 10000"/>
                <a:gd name="connsiteY39" fmla="*/ 9484 h 10000"/>
                <a:gd name="connsiteX40" fmla="*/ 5329 w 10000"/>
                <a:gd name="connsiteY40" fmla="*/ 9061 h 10000"/>
                <a:gd name="connsiteX41" fmla="*/ 5182 w 10000"/>
                <a:gd name="connsiteY41" fmla="*/ 9061 h 10000"/>
                <a:gd name="connsiteX42" fmla="*/ 5182 w 10000"/>
                <a:gd name="connsiteY42" fmla="*/ 8516 h 10000"/>
                <a:gd name="connsiteX43" fmla="*/ 4955 w 10000"/>
                <a:gd name="connsiteY43" fmla="*/ 8516 h 10000"/>
                <a:gd name="connsiteX44" fmla="*/ 4955 w 10000"/>
                <a:gd name="connsiteY44" fmla="*/ 7634 h 10000"/>
                <a:gd name="connsiteX45" fmla="*/ 5128 w 10000"/>
                <a:gd name="connsiteY45" fmla="*/ 7634 h 10000"/>
                <a:gd name="connsiteX46" fmla="*/ 5128 w 10000"/>
                <a:gd name="connsiteY46" fmla="*/ 7221 h 10000"/>
                <a:gd name="connsiteX47" fmla="*/ 6133 w 10000"/>
                <a:gd name="connsiteY47" fmla="*/ 7221 h 10000"/>
                <a:gd name="connsiteX48" fmla="*/ 6133 w 10000"/>
                <a:gd name="connsiteY48" fmla="*/ 7756 h 10000"/>
                <a:gd name="connsiteX49" fmla="*/ 7564 w 10000"/>
                <a:gd name="connsiteY49" fmla="*/ 7756 h 10000"/>
                <a:gd name="connsiteX50" fmla="*/ 7569 w 10000"/>
                <a:gd name="connsiteY50" fmla="*/ 7343 h 10000"/>
                <a:gd name="connsiteX51" fmla="*/ 8368 w 10000"/>
                <a:gd name="connsiteY51" fmla="*/ 7352 h 10000"/>
                <a:gd name="connsiteX52" fmla="*/ 8652 w 10000"/>
                <a:gd name="connsiteY52" fmla="*/ 8131 h 10000"/>
                <a:gd name="connsiteX53" fmla="*/ 8936 w 10000"/>
                <a:gd name="connsiteY53" fmla="*/ 7775 h 10000"/>
                <a:gd name="connsiteX54" fmla="*/ 9086 w 10000"/>
                <a:gd name="connsiteY54" fmla="*/ 8826 h 10000"/>
                <a:gd name="connsiteX55" fmla="*/ 8853 w 10000"/>
                <a:gd name="connsiteY55" fmla="*/ 8826 h 10000"/>
                <a:gd name="connsiteX56" fmla="*/ 8853 w 10000"/>
                <a:gd name="connsiteY56" fmla="*/ 9296 h 10000"/>
                <a:gd name="connsiteX57" fmla="*/ 8602 w 10000"/>
                <a:gd name="connsiteY57" fmla="*/ 9296 h 10000"/>
                <a:gd name="connsiteX58" fmla="*/ 8602 w 10000"/>
                <a:gd name="connsiteY58" fmla="*/ 10000 h 10000"/>
                <a:gd name="connsiteX59" fmla="*/ 10000 w 10000"/>
                <a:gd name="connsiteY59" fmla="*/ 10000 h 10000"/>
                <a:gd name="connsiteX60" fmla="*/ 10000 w 10000"/>
                <a:gd name="connsiteY60" fmla="*/ 9324 h 10000"/>
                <a:gd name="connsiteX61" fmla="*/ 9750 w 10000"/>
                <a:gd name="connsiteY61" fmla="*/ 9324 h 10000"/>
                <a:gd name="connsiteX62" fmla="*/ 9750 w 10000"/>
                <a:gd name="connsiteY62" fmla="*/ 8826 h 10000"/>
                <a:gd name="connsiteX63" fmla="*/ 9438 w 10000"/>
                <a:gd name="connsiteY63" fmla="*/ 8826 h 10000"/>
                <a:gd name="connsiteX64" fmla="*/ 9260 w 10000"/>
                <a:gd name="connsiteY64" fmla="*/ 7315 h 10000"/>
                <a:gd name="connsiteX65" fmla="*/ 9543 w 10000"/>
                <a:gd name="connsiteY65" fmla="*/ 6930 h 10000"/>
                <a:gd name="connsiteX66" fmla="*/ 8999 w 10000"/>
                <a:gd name="connsiteY66" fmla="*/ 4854 h 10000"/>
                <a:gd name="connsiteX67" fmla="*/ 8966 w 10000"/>
                <a:gd name="connsiteY67" fmla="*/ 2019 h 10000"/>
                <a:gd name="connsiteX68" fmla="*/ 7920 w 10000"/>
                <a:gd name="connsiteY68" fmla="*/ 2019 h 10000"/>
                <a:gd name="connsiteX69" fmla="*/ 7743 w 10000"/>
                <a:gd name="connsiteY69" fmla="*/ 1765 h 10000"/>
                <a:gd name="connsiteX70" fmla="*/ 7564 w 10000"/>
                <a:gd name="connsiteY70" fmla="*/ 1521 h 10000"/>
                <a:gd name="connsiteX71" fmla="*/ 7377 w 10000"/>
                <a:gd name="connsiteY71" fmla="*/ 1296 h 10000"/>
                <a:gd name="connsiteX72" fmla="*/ 7199 w 10000"/>
                <a:gd name="connsiteY72" fmla="*/ 1089 h 10000"/>
                <a:gd name="connsiteX73" fmla="*/ 7016 w 10000"/>
                <a:gd name="connsiteY73" fmla="*/ 892 h 10000"/>
                <a:gd name="connsiteX74" fmla="*/ 6823 w 10000"/>
                <a:gd name="connsiteY74" fmla="*/ 723 h 10000"/>
                <a:gd name="connsiteX75" fmla="*/ 6636 w 10000"/>
                <a:gd name="connsiteY75" fmla="*/ 563 h 10000"/>
                <a:gd name="connsiteX76" fmla="*/ 6439 w 10000"/>
                <a:gd name="connsiteY76" fmla="*/ 423 h 10000"/>
                <a:gd name="connsiteX77" fmla="*/ 6235 w 10000"/>
                <a:gd name="connsiteY77" fmla="*/ 300 h 10000"/>
                <a:gd name="connsiteX78" fmla="*/ 6028 w 10000"/>
                <a:gd name="connsiteY78" fmla="*/ 197 h 10000"/>
                <a:gd name="connsiteX79" fmla="*/ 5814 w 10000"/>
                <a:gd name="connsiteY79" fmla="*/ 122 h 10000"/>
                <a:gd name="connsiteX80" fmla="*/ 5595 w 10000"/>
                <a:gd name="connsiteY80" fmla="*/ 56 h 10000"/>
                <a:gd name="connsiteX81" fmla="*/ 5361 w 10000"/>
                <a:gd name="connsiteY81" fmla="*/ 9 h 10000"/>
                <a:gd name="connsiteX82" fmla="*/ 5119 w 10000"/>
                <a:gd name="connsiteY82" fmla="*/ 0 h 10000"/>
                <a:gd name="connsiteX83" fmla="*/ 4872 w 10000"/>
                <a:gd name="connsiteY83" fmla="*/ 0 h 10000"/>
                <a:gd name="connsiteX84" fmla="*/ 4607 w 10000"/>
                <a:gd name="connsiteY84" fmla="*/ 28 h 10000"/>
                <a:gd name="connsiteX0" fmla="*/ 4607 w 10000"/>
                <a:gd name="connsiteY0" fmla="*/ 28 h 10000"/>
                <a:gd name="connsiteX1" fmla="*/ 4392 w 10000"/>
                <a:gd name="connsiteY1" fmla="*/ 75 h 10000"/>
                <a:gd name="connsiteX2" fmla="*/ 4187 w 10000"/>
                <a:gd name="connsiteY2" fmla="*/ 122 h 10000"/>
                <a:gd name="connsiteX3" fmla="*/ 3985 w 10000"/>
                <a:gd name="connsiteY3" fmla="*/ 169 h 10000"/>
                <a:gd name="connsiteX4" fmla="*/ 3802 w 10000"/>
                <a:gd name="connsiteY4" fmla="*/ 235 h 10000"/>
                <a:gd name="connsiteX5" fmla="*/ 3620 w 10000"/>
                <a:gd name="connsiteY5" fmla="*/ 310 h 10000"/>
                <a:gd name="connsiteX6" fmla="*/ 3446 w 10000"/>
                <a:gd name="connsiteY6" fmla="*/ 394 h 10000"/>
                <a:gd name="connsiteX7" fmla="*/ 3277 w 10000"/>
                <a:gd name="connsiteY7" fmla="*/ 498 h 10000"/>
                <a:gd name="connsiteX8" fmla="*/ 3112 w 10000"/>
                <a:gd name="connsiteY8" fmla="*/ 601 h 10000"/>
                <a:gd name="connsiteX9" fmla="*/ 2957 w 10000"/>
                <a:gd name="connsiteY9" fmla="*/ 723 h 10000"/>
                <a:gd name="connsiteX10" fmla="*/ 2797 w 10000"/>
                <a:gd name="connsiteY10" fmla="*/ 864 h 10000"/>
                <a:gd name="connsiteX11" fmla="*/ 2637 w 10000"/>
                <a:gd name="connsiteY11" fmla="*/ 1005 h 10000"/>
                <a:gd name="connsiteX12" fmla="*/ 2481 w 10000"/>
                <a:gd name="connsiteY12" fmla="*/ 1164 h 10000"/>
                <a:gd name="connsiteX13" fmla="*/ 2322 w 10000"/>
                <a:gd name="connsiteY13" fmla="*/ 1343 h 10000"/>
                <a:gd name="connsiteX14" fmla="*/ 2166 w 10000"/>
                <a:gd name="connsiteY14" fmla="*/ 1531 h 10000"/>
                <a:gd name="connsiteX15" fmla="*/ 2002 w 10000"/>
                <a:gd name="connsiteY15" fmla="*/ 1737 h 10000"/>
                <a:gd name="connsiteX16" fmla="*/ 1833 w 10000"/>
                <a:gd name="connsiteY16" fmla="*/ 1953 h 10000"/>
                <a:gd name="connsiteX17" fmla="*/ 754 w 10000"/>
                <a:gd name="connsiteY17" fmla="*/ 2047 h 10000"/>
                <a:gd name="connsiteX18" fmla="*/ 754 w 10000"/>
                <a:gd name="connsiteY18" fmla="*/ 2535 h 10000"/>
                <a:gd name="connsiteX19" fmla="*/ 754 w 10000"/>
                <a:gd name="connsiteY19" fmla="*/ 3944 h 10000"/>
                <a:gd name="connsiteX20" fmla="*/ 754 w 10000"/>
                <a:gd name="connsiteY20" fmla="*/ 4460 h 10000"/>
                <a:gd name="connsiteX21" fmla="*/ 0 w 10000"/>
                <a:gd name="connsiteY21" fmla="*/ 6479 h 10000"/>
                <a:gd name="connsiteX22" fmla="*/ 124 w 10000"/>
                <a:gd name="connsiteY22" fmla="*/ 6770 h 10000"/>
                <a:gd name="connsiteX23" fmla="*/ 374 w 10000"/>
                <a:gd name="connsiteY23" fmla="*/ 7268 h 10000"/>
                <a:gd name="connsiteX24" fmla="*/ 631 w 10000"/>
                <a:gd name="connsiteY24" fmla="*/ 7634 h 10000"/>
                <a:gd name="connsiteX25" fmla="*/ 891 w 10000"/>
                <a:gd name="connsiteY25" fmla="*/ 8113 h 10000"/>
                <a:gd name="connsiteX26" fmla="*/ 1197 w 10000"/>
                <a:gd name="connsiteY26" fmla="*/ 7211 h 10000"/>
                <a:gd name="connsiteX27" fmla="*/ 1957 w 10000"/>
                <a:gd name="connsiteY27" fmla="*/ 7221 h 10000"/>
                <a:gd name="connsiteX28" fmla="*/ 1957 w 10000"/>
                <a:gd name="connsiteY28" fmla="*/ 7700 h 10000"/>
                <a:gd name="connsiteX29" fmla="*/ 3354 w 10000"/>
                <a:gd name="connsiteY29" fmla="*/ 7700 h 10000"/>
                <a:gd name="connsiteX30" fmla="*/ 3414 w 10000"/>
                <a:gd name="connsiteY30" fmla="*/ 7286 h 10000"/>
                <a:gd name="connsiteX31" fmla="*/ 4502 w 10000"/>
                <a:gd name="connsiteY31" fmla="*/ 7286 h 10000"/>
                <a:gd name="connsiteX32" fmla="*/ 4502 w 10000"/>
                <a:gd name="connsiteY32" fmla="*/ 7643 h 10000"/>
                <a:gd name="connsiteX33" fmla="*/ 4671 w 10000"/>
                <a:gd name="connsiteY33" fmla="*/ 7643 h 10000"/>
                <a:gd name="connsiteX34" fmla="*/ 4671 w 10000"/>
                <a:gd name="connsiteY34" fmla="*/ 8507 h 10000"/>
                <a:gd name="connsiteX35" fmla="*/ 4419 w 10000"/>
                <a:gd name="connsiteY35" fmla="*/ 8516 h 10000"/>
                <a:gd name="connsiteX36" fmla="*/ 4419 w 10000"/>
                <a:gd name="connsiteY36" fmla="*/ 9061 h 10000"/>
                <a:gd name="connsiteX37" fmla="*/ 4245 w 10000"/>
                <a:gd name="connsiteY37" fmla="*/ 9061 h 10000"/>
                <a:gd name="connsiteX38" fmla="*/ 4245 w 10000"/>
                <a:gd name="connsiteY38" fmla="*/ 9484 h 10000"/>
                <a:gd name="connsiteX39" fmla="*/ 5329 w 10000"/>
                <a:gd name="connsiteY39" fmla="*/ 9484 h 10000"/>
                <a:gd name="connsiteX40" fmla="*/ 5329 w 10000"/>
                <a:gd name="connsiteY40" fmla="*/ 9061 h 10000"/>
                <a:gd name="connsiteX41" fmla="*/ 5182 w 10000"/>
                <a:gd name="connsiteY41" fmla="*/ 9061 h 10000"/>
                <a:gd name="connsiteX42" fmla="*/ 5182 w 10000"/>
                <a:gd name="connsiteY42" fmla="*/ 8516 h 10000"/>
                <a:gd name="connsiteX43" fmla="*/ 4955 w 10000"/>
                <a:gd name="connsiteY43" fmla="*/ 8516 h 10000"/>
                <a:gd name="connsiteX44" fmla="*/ 4955 w 10000"/>
                <a:gd name="connsiteY44" fmla="*/ 7634 h 10000"/>
                <a:gd name="connsiteX45" fmla="*/ 5128 w 10000"/>
                <a:gd name="connsiteY45" fmla="*/ 7634 h 10000"/>
                <a:gd name="connsiteX46" fmla="*/ 5128 w 10000"/>
                <a:gd name="connsiteY46" fmla="*/ 7221 h 10000"/>
                <a:gd name="connsiteX47" fmla="*/ 6133 w 10000"/>
                <a:gd name="connsiteY47" fmla="*/ 7221 h 10000"/>
                <a:gd name="connsiteX48" fmla="*/ 6133 w 10000"/>
                <a:gd name="connsiteY48" fmla="*/ 7756 h 10000"/>
                <a:gd name="connsiteX49" fmla="*/ 7564 w 10000"/>
                <a:gd name="connsiteY49" fmla="*/ 7756 h 10000"/>
                <a:gd name="connsiteX50" fmla="*/ 7569 w 10000"/>
                <a:gd name="connsiteY50" fmla="*/ 7343 h 10000"/>
                <a:gd name="connsiteX51" fmla="*/ 8368 w 10000"/>
                <a:gd name="connsiteY51" fmla="*/ 7352 h 10000"/>
                <a:gd name="connsiteX52" fmla="*/ 8652 w 10000"/>
                <a:gd name="connsiteY52" fmla="*/ 8131 h 10000"/>
                <a:gd name="connsiteX53" fmla="*/ 8936 w 10000"/>
                <a:gd name="connsiteY53" fmla="*/ 7775 h 10000"/>
                <a:gd name="connsiteX54" fmla="*/ 9086 w 10000"/>
                <a:gd name="connsiteY54" fmla="*/ 8826 h 10000"/>
                <a:gd name="connsiteX55" fmla="*/ 8853 w 10000"/>
                <a:gd name="connsiteY55" fmla="*/ 8826 h 10000"/>
                <a:gd name="connsiteX56" fmla="*/ 8853 w 10000"/>
                <a:gd name="connsiteY56" fmla="*/ 9296 h 10000"/>
                <a:gd name="connsiteX57" fmla="*/ 8602 w 10000"/>
                <a:gd name="connsiteY57" fmla="*/ 9296 h 10000"/>
                <a:gd name="connsiteX58" fmla="*/ 10000 w 10000"/>
                <a:gd name="connsiteY58" fmla="*/ 10000 h 10000"/>
                <a:gd name="connsiteX59" fmla="*/ 10000 w 10000"/>
                <a:gd name="connsiteY59" fmla="*/ 9324 h 10000"/>
                <a:gd name="connsiteX60" fmla="*/ 9750 w 10000"/>
                <a:gd name="connsiteY60" fmla="*/ 9324 h 10000"/>
                <a:gd name="connsiteX61" fmla="*/ 9750 w 10000"/>
                <a:gd name="connsiteY61" fmla="*/ 8826 h 10000"/>
                <a:gd name="connsiteX62" fmla="*/ 9438 w 10000"/>
                <a:gd name="connsiteY62" fmla="*/ 8826 h 10000"/>
                <a:gd name="connsiteX63" fmla="*/ 9260 w 10000"/>
                <a:gd name="connsiteY63" fmla="*/ 7315 h 10000"/>
                <a:gd name="connsiteX64" fmla="*/ 9543 w 10000"/>
                <a:gd name="connsiteY64" fmla="*/ 6930 h 10000"/>
                <a:gd name="connsiteX65" fmla="*/ 8999 w 10000"/>
                <a:gd name="connsiteY65" fmla="*/ 4854 h 10000"/>
                <a:gd name="connsiteX66" fmla="*/ 8966 w 10000"/>
                <a:gd name="connsiteY66" fmla="*/ 2019 h 10000"/>
                <a:gd name="connsiteX67" fmla="*/ 7920 w 10000"/>
                <a:gd name="connsiteY67" fmla="*/ 2019 h 10000"/>
                <a:gd name="connsiteX68" fmla="*/ 7743 w 10000"/>
                <a:gd name="connsiteY68" fmla="*/ 1765 h 10000"/>
                <a:gd name="connsiteX69" fmla="*/ 7564 w 10000"/>
                <a:gd name="connsiteY69" fmla="*/ 1521 h 10000"/>
                <a:gd name="connsiteX70" fmla="*/ 7377 w 10000"/>
                <a:gd name="connsiteY70" fmla="*/ 1296 h 10000"/>
                <a:gd name="connsiteX71" fmla="*/ 7199 w 10000"/>
                <a:gd name="connsiteY71" fmla="*/ 1089 h 10000"/>
                <a:gd name="connsiteX72" fmla="*/ 7016 w 10000"/>
                <a:gd name="connsiteY72" fmla="*/ 892 h 10000"/>
                <a:gd name="connsiteX73" fmla="*/ 6823 w 10000"/>
                <a:gd name="connsiteY73" fmla="*/ 723 h 10000"/>
                <a:gd name="connsiteX74" fmla="*/ 6636 w 10000"/>
                <a:gd name="connsiteY74" fmla="*/ 563 h 10000"/>
                <a:gd name="connsiteX75" fmla="*/ 6439 w 10000"/>
                <a:gd name="connsiteY75" fmla="*/ 423 h 10000"/>
                <a:gd name="connsiteX76" fmla="*/ 6235 w 10000"/>
                <a:gd name="connsiteY76" fmla="*/ 300 h 10000"/>
                <a:gd name="connsiteX77" fmla="*/ 6028 w 10000"/>
                <a:gd name="connsiteY77" fmla="*/ 197 h 10000"/>
                <a:gd name="connsiteX78" fmla="*/ 5814 w 10000"/>
                <a:gd name="connsiteY78" fmla="*/ 122 h 10000"/>
                <a:gd name="connsiteX79" fmla="*/ 5595 w 10000"/>
                <a:gd name="connsiteY79" fmla="*/ 56 h 10000"/>
                <a:gd name="connsiteX80" fmla="*/ 5361 w 10000"/>
                <a:gd name="connsiteY80" fmla="*/ 9 h 10000"/>
                <a:gd name="connsiteX81" fmla="*/ 5119 w 10000"/>
                <a:gd name="connsiteY81" fmla="*/ 0 h 10000"/>
                <a:gd name="connsiteX82" fmla="*/ 4872 w 10000"/>
                <a:gd name="connsiteY82" fmla="*/ 0 h 10000"/>
                <a:gd name="connsiteX83" fmla="*/ 4607 w 10000"/>
                <a:gd name="connsiteY83" fmla="*/ 28 h 10000"/>
                <a:gd name="connsiteX0" fmla="*/ 4607 w 10000"/>
                <a:gd name="connsiteY0" fmla="*/ 28 h 9484"/>
                <a:gd name="connsiteX1" fmla="*/ 4392 w 10000"/>
                <a:gd name="connsiteY1" fmla="*/ 75 h 9484"/>
                <a:gd name="connsiteX2" fmla="*/ 4187 w 10000"/>
                <a:gd name="connsiteY2" fmla="*/ 122 h 9484"/>
                <a:gd name="connsiteX3" fmla="*/ 3985 w 10000"/>
                <a:gd name="connsiteY3" fmla="*/ 169 h 9484"/>
                <a:gd name="connsiteX4" fmla="*/ 3802 w 10000"/>
                <a:gd name="connsiteY4" fmla="*/ 235 h 9484"/>
                <a:gd name="connsiteX5" fmla="*/ 3620 w 10000"/>
                <a:gd name="connsiteY5" fmla="*/ 310 h 9484"/>
                <a:gd name="connsiteX6" fmla="*/ 3446 w 10000"/>
                <a:gd name="connsiteY6" fmla="*/ 394 h 9484"/>
                <a:gd name="connsiteX7" fmla="*/ 3277 w 10000"/>
                <a:gd name="connsiteY7" fmla="*/ 498 h 9484"/>
                <a:gd name="connsiteX8" fmla="*/ 3112 w 10000"/>
                <a:gd name="connsiteY8" fmla="*/ 601 h 9484"/>
                <a:gd name="connsiteX9" fmla="*/ 2957 w 10000"/>
                <a:gd name="connsiteY9" fmla="*/ 723 h 9484"/>
                <a:gd name="connsiteX10" fmla="*/ 2797 w 10000"/>
                <a:gd name="connsiteY10" fmla="*/ 864 h 9484"/>
                <a:gd name="connsiteX11" fmla="*/ 2637 w 10000"/>
                <a:gd name="connsiteY11" fmla="*/ 1005 h 9484"/>
                <a:gd name="connsiteX12" fmla="*/ 2481 w 10000"/>
                <a:gd name="connsiteY12" fmla="*/ 1164 h 9484"/>
                <a:gd name="connsiteX13" fmla="*/ 2322 w 10000"/>
                <a:gd name="connsiteY13" fmla="*/ 1343 h 9484"/>
                <a:gd name="connsiteX14" fmla="*/ 2166 w 10000"/>
                <a:gd name="connsiteY14" fmla="*/ 1531 h 9484"/>
                <a:gd name="connsiteX15" fmla="*/ 2002 w 10000"/>
                <a:gd name="connsiteY15" fmla="*/ 1737 h 9484"/>
                <a:gd name="connsiteX16" fmla="*/ 1833 w 10000"/>
                <a:gd name="connsiteY16" fmla="*/ 1953 h 9484"/>
                <a:gd name="connsiteX17" fmla="*/ 754 w 10000"/>
                <a:gd name="connsiteY17" fmla="*/ 2047 h 9484"/>
                <a:gd name="connsiteX18" fmla="*/ 754 w 10000"/>
                <a:gd name="connsiteY18" fmla="*/ 2535 h 9484"/>
                <a:gd name="connsiteX19" fmla="*/ 754 w 10000"/>
                <a:gd name="connsiteY19" fmla="*/ 3944 h 9484"/>
                <a:gd name="connsiteX20" fmla="*/ 754 w 10000"/>
                <a:gd name="connsiteY20" fmla="*/ 4460 h 9484"/>
                <a:gd name="connsiteX21" fmla="*/ 0 w 10000"/>
                <a:gd name="connsiteY21" fmla="*/ 6479 h 9484"/>
                <a:gd name="connsiteX22" fmla="*/ 124 w 10000"/>
                <a:gd name="connsiteY22" fmla="*/ 6770 h 9484"/>
                <a:gd name="connsiteX23" fmla="*/ 374 w 10000"/>
                <a:gd name="connsiteY23" fmla="*/ 7268 h 9484"/>
                <a:gd name="connsiteX24" fmla="*/ 631 w 10000"/>
                <a:gd name="connsiteY24" fmla="*/ 7634 h 9484"/>
                <a:gd name="connsiteX25" fmla="*/ 891 w 10000"/>
                <a:gd name="connsiteY25" fmla="*/ 8113 h 9484"/>
                <a:gd name="connsiteX26" fmla="*/ 1197 w 10000"/>
                <a:gd name="connsiteY26" fmla="*/ 7211 h 9484"/>
                <a:gd name="connsiteX27" fmla="*/ 1957 w 10000"/>
                <a:gd name="connsiteY27" fmla="*/ 7221 h 9484"/>
                <a:gd name="connsiteX28" fmla="*/ 1957 w 10000"/>
                <a:gd name="connsiteY28" fmla="*/ 7700 h 9484"/>
                <a:gd name="connsiteX29" fmla="*/ 3354 w 10000"/>
                <a:gd name="connsiteY29" fmla="*/ 7700 h 9484"/>
                <a:gd name="connsiteX30" fmla="*/ 3414 w 10000"/>
                <a:gd name="connsiteY30" fmla="*/ 7286 h 9484"/>
                <a:gd name="connsiteX31" fmla="*/ 4502 w 10000"/>
                <a:gd name="connsiteY31" fmla="*/ 7286 h 9484"/>
                <a:gd name="connsiteX32" fmla="*/ 4502 w 10000"/>
                <a:gd name="connsiteY32" fmla="*/ 7643 h 9484"/>
                <a:gd name="connsiteX33" fmla="*/ 4671 w 10000"/>
                <a:gd name="connsiteY33" fmla="*/ 7643 h 9484"/>
                <a:gd name="connsiteX34" fmla="*/ 4671 w 10000"/>
                <a:gd name="connsiteY34" fmla="*/ 8507 h 9484"/>
                <a:gd name="connsiteX35" fmla="*/ 4419 w 10000"/>
                <a:gd name="connsiteY35" fmla="*/ 8516 h 9484"/>
                <a:gd name="connsiteX36" fmla="*/ 4419 w 10000"/>
                <a:gd name="connsiteY36" fmla="*/ 9061 h 9484"/>
                <a:gd name="connsiteX37" fmla="*/ 4245 w 10000"/>
                <a:gd name="connsiteY37" fmla="*/ 9061 h 9484"/>
                <a:gd name="connsiteX38" fmla="*/ 4245 w 10000"/>
                <a:gd name="connsiteY38" fmla="*/ 9484 h 9484"/>
                <a:gd name="connsiteX39" fmla="*/ 5329 w 10000"/>
                <a:gd name="connsiteY39" fmla="*/ 9484 h 9484"/>
                <a:gd name="connsiteX40" fmla="*/ 5329 w 10000"/>
                <a:gd name="connsiteY40" fmla="*/ 9061 h 9484"/>
                <a:gd name="connsiteX41" fmla="*/ 5182 w 10000"/>
                <a:gd name="connsiteY41" fmla="*/ 9061 h 9484"/>
                <a:gd name="connsiteX42" fmla="*/ 5182 w 10000"/>
                <a:gd name="connsiteY42" fmla="*/ 8516 h 9484"/>
                <a:gd name="connsiteX43" fmla="*/ 4955 w 10000"/>
                <a:gd name="connsiteY43" fmla="*/ 8516 h 9484"/>
                <a:gd name="connsiteX44" fmla="*/ 4955 w 10000"/>
                <a:gd name="connsiteY44" fmla="*/ 7634 h 9484"/>
                <a:gd name="connsiteX45" fmla="*/ 5128 w 10000"/>
                <a:gd name="connsiteY45" fmla="*/ 7634 h 9484"/>
                <a:gd name="connsiteX46" fmla="*/ 5128 w 10000"/>
                <a:gd name="connsiteY46" fmla="*/ 7221 h 9484"/>
                <a:gd name="connsiteX47" fmla="*/ 6133 w 10000"/>
                <a:gd name="connsiteY47" fmla="*/ 7221 h 9484"/>
                <a:gd name="connsiteX48" fmla="*/ 6133 w 10000"/>
                <a:gd name="connsiteY48" fmla="*/ 7756 h 9484"/>
                <a:gd name="connsiteX49" fmla="*/ 7564 w 10000"/>
                <a:gd name="connsiteY49" fmla="*/ 7756 h 9484"/>
                <a:gd name="connsiteX50" fmla="*/ 7569 w 10000"/>
                <a:gd name="connsiteY50" fmla="*/ 7343 h 9484"/>
                <a:gd name="connsiteX51" fmla="*/ 8368 w 10000"/>
                <a:gd name="connsiteY51" fmla="*/ 7352 h 9484"/>
                <a:gd name="connsiteX52" fmla="*/ 8652 w 10000"/>
                <a:gd name="connsiteY52" fmla="*/ 8131 h 9484"/>
                <a:gd name="connsiteX53" fmla="*/ 8936 w 10000"/>
                <a:gd name="connsiteY53" fmla="*/ 7775 h 9484"/>
                <a:gd name="connsiteX54" fmla="*/ 9086 w 10000"/>
                <a:gd name="connsiteY54" fmla="*/ 8826 h 9484"/>
                <a:gd name="connsiteX55" fmla="*/ 8853 w 10000"/>
                <a:gd name="connsiteY55" fmla="*/ 8826 h 9484"/>
                <a:gd name="connsiteX56" fmla="*/ 8853 w 10000"/>
                <a:gd name="connsiteY56" fmla="*/ 9296 h 9484"/>
                <a:gd name="connsiteX57" fmla="*/ 8602 w 10000"/>
                <a:gd name="connsiteY57" fmla="*/ 9296 h 9484"/>
                <a:gd name="connsiteX58" fmla="*/ 10000 w 10000"/>
                <a:gd name="connsiteY58" fmla="*/ 9324 h 9484"/>
                <a:gd name="connsiteX59" fmla="*/ 9750 w 10000"/>
                <a:gd name="connsiteY59" fmla="*/ 9324 h 9484"/>
                <a:gd name="connsiteX60" fmla="*/ 9750 w 10000"/>
                <a:gd name="connsiteY60" fmla="*/ 8826 h 9484"/>
                <a:gd name="connsiteX61" fmla="*/ 9438 w 10000"/>
                <a:gd name="connsiteY61" fmla="*/ 8826 h 9484"/>
                <a:gd name="connsiteX62" fmla="*/ 9260 w 10000"/>
                <a:gd name="connsiteY62" fmla="*/ 7315 h 9484"/>
                <a:gd name="connsiteX63" fmla="*/ 9543 w 10000"/>
                <a:gd name="connsiteY63" fmla="*/ 6930 h 9484"/>
                <a:gd name="connsiteX64" fmla="*/ 8999 w 10000"/>
                <a:gd name="connsiteY64" fmla="*/ 4854 h 9484"/>
                <a:gd name="connsiteX65" fmla="*/ 8966 w 10000"/>
                <a:gd name="connsiteY65" fmla="*/ 2019 h 9484"/>
                <a:gd name="connsiteX66" fmla="*/ 7920 w 10000"/>
                <a:gd name="connsiteY66" fmla="*/ 2019 h 9484"/>
                <a:gd name="connsiteX67" fmla="*/ 7743 w 10000"/>
                <a:gd name="connsiteY67" fmla="*/ 1765 h 9484"/>
                <a:gd name="connsiteX68" fmla="*/ 7564 w 10000"/>
                <a:gd name="connsiteY68" fmla="*/ 1521 h 9484"/>
                <a:gd name="connsiteX69" fmla="*/ 7377 w 10000"/>
                <a:gd name="connsiteY69" fmla="*/ 1296 h 9484"/>
                <a:gd name="connsiteX70" fmla="*/ 7199 w 10000"/>
                <a:gd name="connsiteY70" fmla="*/ 1089 h 9484"/>
                <a:gd name="connsiteX71" fmla="*/ 7016 w 10000"/>
                <a:gd name="connsiteY71" fmla="*/ 892 h 9484"/>
                <a:gd name="connsiteX72" fmla="*/ 6823 w 10000"/>
                <a:gd name="connsiteY72" fmla="*/ 723 h 9484"/>
                <a:gd name="connsiteX73" fmla="*/ 6636 w 10000"/>
                <a:gd name="connsiteY73" fmla="*/ 563 h 9484"/>
                <a:gd name="connsiteX74" fmla="*/ 6439 w 10000"/>
                <a:gd name="connsiteY74" fmla="*/ 423 h 9484"/>
                <a:gd name="connsiteX75" fmla="*/ 6235 w 10000"/>
                <a:gd name="connsiteY75" fmla="*/ 300 h 9484"/>
                <a:gd name="connsiteX76" fmla="*/ 6028 w 10000"/>
                <a:gd name="connsiteY76" fmla="*/ 197 h 9484"/>
                <a:gd name="connsiteX77" fmla="*/ 5814 w 10000"/>
                <a:gd name="connsiteY77" fmla="*/ 122 h 9484"/>
                <a:gd name="connsiteX78" fmla="*/ 5595 w 10000"/>
                <a:gd name="connsiteY78" fmla="*/ 56 h 9484"/>
                <a:gd name="connsiteX79" fmla="*/ 5361 w 10000"/>
                <a:gd name="connsiteY79" fmla="*/ 9 h 9484"/>
                <a:gd name="connsiteX80" fmla="*/ 5119 w 10000"/>
                <a:gd name="connsiteY80" fmla="*/ 0 h 9484"/>
                <a:gd name="connsiteX81" fmla="*/ 4872 w 10000"/>
                <a:gd name="connsiteY81" fmla="*/ 0 h 9484"/>
                <a:gd name="connsiteX82" fmla="*/ 4607 w 10000"/>
                <a:gd name="connsiteY82" fmla="*/ 28 h 9484"/>
                <a:gd name="connsiteX0" fmla="*/ 4607 w 9750"/>
                <a:gd name="connsiteY0" fmla="*/ 30 h 10000"/>
                <a:gd name="connsiteX1" fmla="*/ 4392 w 9750"/>
                <a:gd name="connsiteY1" fmla="*/ 79 h 10000"/>
                <a:gd name="connsiteX2" fmla="*/ 4187 w 9750"/>
                <a:gd name="connsiteY2" fmla="*/ 129 h 10000"/>
                <a:gd name="connsiteX3" fmla="*/ 3985 w 9750"/>
                <a:gd name="connsiteY3" fmla="*/ 178 h 10000"/>
                <a:gd name="connsiteX4" fmla="*/ 3802 w 9750"/>
                <a:gd name="connsiteY4" fmla="*/ 248 h 10000"/>
                <a:gd name="connsiteX5" fmla="*/ 3620 w 9750"/>
                <a:gd name="connsiteY5" fmla="*/ 327 h 10000"/>
                <a:gd name="connsiteX6" fmla="*/ 3446 w 9750"/>
                <a:gd name="connsiteY6" fmla="*/ 415 h 10000"/>
                <a:gd name="connsiteX7" fmla="*/ 3277 w 9750"/>
                <a:gd name="connsiteY7" fmla="*/ 525 h 10000"/>
                <a:gd name="connsiteX8" fmla="*/ 3112 w 9750"/>
                <a:gd name="connsiteY8" fmla="*/ 634 h 10000"/>
                <a:gd name="connsiteX9" fmla="*/ 2957 w 9750"/>
                <a:gd name="connsiteY9" fmla="*/ 762 h 10000"/>
                <a:gd name="connsiteX10" fmla="*/ 2797 w 9750"/>
                <a:gd name="connsiteY10" fmla="*/ 911 h 10000"/>
                <a:gd name="connsiteX11" fmla="*/ 2637 w 9750"/>
                <a:gd name="connsiteY11" fmla="*/ 1060 h 10000"/>
                <a:gd name="connsiteX12" fmla="*/ 2481 w 9750"/>
                <a:gd name="connsiteY12" fmla="*/ 1227 h 10000"/>
                <a:gd name="connsiteX13" fmla="*/ 2322 w 9750"/>
                <a:gd name="connsiteY13" fmla="*/ 1416 h 10000"/>
                <a:gd name="connsiteX14" fmla="*/ 2166 w 9750"/>
                <a:gd name="connsiteY14" fmla="*/ 1614 h 10000"/>
                <a:gd name="connsiteX15" fmla="*/ 2002 w 9750"/>
                <a:gd name="connsiteY15" fmla="*/ 1832 h 10000"/>
                <a:gd name="connsiteX16" fmla="*/ 1833 w 9750"/>
                <a:gd name="connsiteY16" fmla="*/ 2059 h 10000"/>
                <a:gd name="connsiteX17" fmla="*/ 754 w 9750"/>
                <a:gd name="connsiteY17" fmla="*/ 2158 h 10000"/>
                <a:gd name="connsiteX18" fmla="*/ 754 w 9750"/>
                <a:gd name="connsiteY18" fmla="*/ 2673 h 10000"/>
                <a:gd name="connsiteX19" fmla="*/ 754 w 9750"/>
                <a:gd name="connsiteY19" fmla="*/ 4159 h 10000"/>
                <a:gd name="connsiteX20" fmla="*/ 754 w 9750"/>
                <a:gd name="connsiteY20" fmla="*/ 4703 h 10000"/>
                <a:gd name="connsiteX21" fmla="*/ 0 w 9750"/>
                <a:gd name="connsiteY21" fmla="*/ 6832 h 10000"/>
                <a:gd name="connsiteX22" fmla="*/ 124 w 9750"/>
                <a:gd name="connsiteY22" fmla="*/ 7138 h 10000"/>
                <a:gd name="connsiteX23" fmla="*/ 374 w 9750"/>
                <a:gd name="connsiteY23" fmla="*/ 7663 h 10000"/>
                <a:gd name="connsiteX24" fmla="*/ 631 w 9750"/>
                <a:gd name="connsiteY24" fmla="*/ 8049 h 10000"/>
                <a:gd name="connsiteX25" fmla="*/ 891 w 9750"/>
                <a:gd name="connsiteY25" fmla="*/ 8554 h 10000"/>
                <a:gd name="connsiteX26" fmla="*/ 1197 w 9750"/>
                <a:gd name="connsiteY26" fmla="*/ 7603 h 10000"/>
                <a:gd name="connsiteX27" fmla="*/ 1957 w 9750"/>
                <a:gd name="connsiteY27" fmla="*/ 7614 h 10000"/>
                <a:gd name="connsiteX28" fmla="*/ 1957 w 9750"/>
                <a:gd name="connsiteY28" fmla="*/ 8119 h 10000"/>
                <a:gd name="connsiteX29" fmla="*/ 3354 w 9750"/>
                <a:gd name="connsiteY29" fmla="*/ 8119 h 10000"/>
                <a:gd name="connsiteX30" fmla="*/ 3414 w 9750"/>
                <a:gd name="connsiteY30" fmla="*/ 7682 h 10000"/>
                <a:gd name="connsiteX31" fmla="*/ 4502 w 9750"/>
                <a:gd name="connsiteY31" fmla="*/ 7682 h 10000"/>
                <a:gd name="connsiteX32" fmla="*/ 4502 w 9750"/>
                <a:gd name="connsiteY32" fmla="*/ 8059 h 10000"/>
                <a:gd name="connsiteX33" fmla="*/ 4671 w 9750"/>
                <a:gd name="connsiteY33" fmla="*/ 8059 h 10000"/>
                <a:gd name="connsiteX34" fmla="*/ 4671 w 9750"/>
                <a:gd name="connsiteY34" fmla="*/ 8970 h 10000"/>
                <a:gd name="connsiteX35" fmla="*/ 4419 w 9750"/>
                <a:gd name="connsiteY35" fmla="*/ 8979 h 10000"/>
                <a:gd name="connsiteX36" fmla="*/ 4419 w 9750"/>
                <a:gd name="connsiteY36" fmla="*/ 9554 h 10000"/>
                <a:gd name="connsiteX37" fmla="*/ 4245 w 9750"/>
                <a:gd name="connsiteY37" fmla="*/ 9554 h 10000"/>
                <a:gd name="connsiteX38" fmla="*/ 4245 w 9750"/>
                <a:gd name="connsiteY38" fmla="*/ 10000 h 10000"/>
                <a:gd name="connsiteX39" fmla="*/ 5329 w 9750"/>
                <a:gd name="connsiteY39" fmla="*/ 10000 h 10000"/>
                <a:gd name="connsiteX40" fmla="*/ 5329 w 9750"/>
                <a:gd name="connsiteY40" fmla="*/ 9554 h 10000"/>
                <a:gd name="connsiteX41" fmla="*/ 5182 w 9750"/>
                <a:gd name="connsiteY41" fmla="*/ 9554 h 10000"/>
                <a:gd name="connsiteX42" fmla="*/ 5182 w 9750"/>
                <a:gd name="connsiteY42" fmla="*/ 8979 h 10000"/>
                <a:gd name="connsiteX43" fmla="*/ 4955 w 9750"/>
                <a:gd name="connsiteY43" fmla="*/ 8979 h 10000"/>
                <a:gd name="connsiteX44" fmla="*/ 4955 w 9750"/>
                <a:gd name="connsiteY44" fmla="*/ 8049 h 10000"/>
                <a:gd name="connsiteX45" fmla="*/ 5128 w 9750"/>
                <a:gd name="connsiteY45" fmla="*/ 8049 h 10000"/>
                <a:gd name="connsiteX46" fmla="*/ 5128 w 9750"/>
                <a:gd name="connsiteY46" fmla="*/ 7614 h 10000"/>
                <a:gd name="connsiteX47" fmla="*/ 6133 w 9750"/>
                <a:gd name="connsiteY47" fmla="*/ 7614 h 10000"/>
                <a:gd name="connsiteX48" fmla="*/ 6133 w 9750"/>
                <a:gd name="connsiteY48" fmla="*/ 8178 h 10000"/>
                <a:gd name="connsiteX49" fmla="*/ 7564 w 9750"/>
                <a:gd name="connsiteY49" fmla="*/ 8178 h 10000"/>
                <a:gd name="connsiteX50" fmla="*/ 7569 w 9750"/>
                <a:gd name="connsiteY50" fmla="*/ 7743 h 10000"/>
                <a:gd name="connsiteX51" fmla="*/ 8368 w 9750"/>
                <a:gd name="connsiteY51" fmla="*/ 7752 h 10000"/>
                <a:gd name="connsiteX52" fmla="*/ 8652 w 9750"/>
                <a:gd name="connsiteY52" fmla="*/ 8573 h 10000"/>
                <a:gd name="connsiteX53" fmla="*/ 8936 w 9750"/>
                <a:gd name="connsiteY53" fmla="*/ 8198 h 10000"/>
                <a:gd name="connsiteX54" fmla="*/ 9086 w 9750"/>
                <a:gd name="connsiteY54" fmla="*/ 9306 h 10000"/>
                <a:gd name="connsiteX55" fmla="*/ 8853 w 9750"/>
                <a:gd name="connsiteY55" fmla="*/ 9306 h 10000"/>
                <a:gd name="connsiteX56" fmla="*/ 8853 w 9750"/>
                <a:gd name="connsiteY56" fmla="*/ 9802 h 10000"/>
                <a:gd name="connsiteX57" fmla="*/ 8602 w 9750"/>
                <a:gd name="connsiteY57" fmla="*/ 9802 h 10000"/>
                <a:gd name="connsiteX58" fmla="*/ 9750 w 9750"/>
                <a:gd name="connsiteY58" fmla="*/ 9831 h 10000"/>
                <a:gd name="connsiteX59" fmla="*/ 9750 w 9750"/>
                <a:gd name="connsiteY59" fmla="*/ 9306 h 10000"/>
                <a:gd name="connsiteX60" fmla="*/ 9438 w 9750"/>
                <a:gd name="connsiteY60" fmla="*/ 9306 h 10000"/>
                <a:gd name="connsiteX61" fmla="*/ 9260 w 9750"/>
                <a:gd name="connsiteY61" fmla="*/ 7713 h 10000"/>
                <a:gd name="connsiteX62" fmla="*/ 9543 w 9750"/>
                <a:gd name="connsiteY62" fmla="*/ 7307 h 10000"/>
                <a:gd name="connsiteX63" fmla="*/ 8999 w 9750"/>
                <a:gd name="connsiteY63" fmla="*/ 5118 h 10000"/>
                <a:gd name="connsiteX64" fmla="*/ 8966 w 9750"/>
                <a:gd name="connsiteY64" fmla="*/ 2129 h 10000"/>
                <a:gd name="connsiteX65" fmla="*/ 7920 w 9750"/>
                <a:gd name="connsiteY65" fmla="*/ 2129 h 10000"/>
                <a:gd name="connsiteX66" fmla="*/ 7743 w 9750"/>
                <a:gd name="connsiteY66" fmla="*/ 1861 h 10000"/>
                <a:gd name="connsiteX67" fmla="*/ 7564 w 9750"/>
                <a:gd name="connsiteY67" fmla="*/ 1604 h 10000"/>
                <a:gd name="connsiteX68" fmla="*/ 7377 w 9750"/>
                <a:gd name="connsiteY68" fmla="*/ 1367 h 10000"/>
                <a:gd name="connsiteX69" fmla="*/ 7199 w 9750"/>
                <a:gd name="connsiteY69" fmla="*/ 1148 h 10000"/>
                <a:gd name="connsiteX70" fmla="*/ 7016 w 9750"/>
                <a:gd name="connsiteY70" fmla="*/ 941 h 10000"/>
                <a:gd name="connsiteX71" fmla="*/ 6823 w 9750"/>
                <a:gd name="connsiteY71" fmla="*/ 762 h 10000"/>
                <a:gd name="connsiteX72" fmla="*/ 6636 w 9750"/>
                <a:gd name="connsiteY72" fmla="*/ 594 h 10000"/>
                <a:gd name="connsiteX73" fmla="*/ 6439 w 9750"/>
                <a:gd name="connsiteY73" fmla="*/ 446 h 10000"/>
                <a:gd name="connsiteX74" fmla="*/ 6235 w 9750"/>
                <a:gd name="connsiteY74" fmla="*/ 316 h 10000"/>
                <a:gd name="connsiteX75" fmla="*/ 6028 w 9750"/>
                <a:gd name="connsiteY75" fmla="*/ 208 h 10000"/>
                <a:gd name="connsiteX76" fmla="*/ 5814 w 9750"/>
                <a:gd name="connsiteY76" fmla="*/ 129 h 10000"/>
                <a:gd name="connsiteX77" fmla="*/ 5595 w 9750"/>
                <a:gd name="connsiteY77" fmla="*/ 59 h 10000"/>
                <a:gd name="connsiteX78" fmla="*/ 5361 w 9750"/>
                <a:gd name="connsiteY78" fmla="*/ 9 h 10000"/>
                <a:gd name="connsiteX79" fmla="*/ 5119 w 9750"/>
                <a:gd name="connsiteY79" fmla="*/ 0 h 10000"/>
                <a:gd name="connsiteX80" fmla="*/ 4872 w 9750"/>
                <a:gd name="connsiteY80" fmla="*/ 0 h 10000"/>
                <a:gd name="connsiteX81" fmla="*/ 4607 w 9750"/>
                <a:gd name="connsiteY81" fmla="*/ 30 h 10000"/>
                <a:gd name="connsiteX0" fmla="*/ 4725 w 10000"/>
                <a:gd name="connsiteY0" fmla="*/ 30 h 10000"/>
                <a:gd name="connsiteX1" fmla="*/ 4505 w 10000"/>
                <a:gd name="connsiteY1" fmla="*/ 79 h 10000"/>
                <a:gd name="connsiteX2" fmla="*/ 4294 w 10000"/>
                <a:gd name="connsiteY2" fmla="*/ 129 h 10000"/>
                <a:gd name="connsiteX3" fmla="*/ 4087 w 10000"/>
                <a:gd name="connsiteY3" fmla="*/ 178 h 10000"/>
                <a:gd name="connsiteX4" fmla="*/ 3899 w 10000"/>
                <a:gd name="connsiteY4" fmla="*/ 248 h 10000"/>
                <a:gd name="connsiteX5" fmla="*/ 3713 w 10000"/>
                <a:gd name="connsiteY5" fmla="*/ 327 h 10000"/>
                <a:gd name="connsiteX6" fmla="*/ 3534 w 10000"/>
                <a:gd name="connsiteY6" fmla="*/ 415 h 10000"/>
                <a:gd name="connsiteX7" fmla="*/ 3361 w 10000"/>
                <a:gd name="connsiteY7" fmla="*/ 525 h 10000"/>
                <a:gd name="connsiteX8" fmla="*/ 3192 w 10000"/>
                <a:gd name="connsiteY8" fmla="*/ 634 h 10000"/>
                <a:gd name="connsiteX9" fmla="*/ 3033 w 10000"/>
                <a:gd name="connsiteY9" fmla="*/ 762 h 10000"/>
                <a:gd name="connsiteX10" fmla="*/ 2869 w 10000"/>
                <a:gd name="connsiteY10" fmla="*/ 911 h 10000"/>
                <a:gd name="connsiteX11" fmla="*/ 2705 w 10000"/>
                <a:gd name="connsiteY11" fmla="*/ 1060 h 10000"/>
                <a:gd name="connsiteX12" fmla="*/ 2545 w 10000"/>
                <a:gd name="connsiteY12" fmla="*/ 1227 h 10000"/>
                <a:gd name="connsiteX13" fmla="*/ 2382 w 10000"/>
                <a:gd name="connsiteY13" fmla="*/ 1416 h 10000"/>
                <a:gd name="connsiteX14" fmla="*/ 2222 w 10000"/>
                <a:gd name="connsiteY14" fmla="*/ 1614 h 10000"/>
                <a:gd name="connsiteX15" fmla="*/ 2053 w 10000"/>
                <a:gd name="connsiteY15" fmla="*/ 1832 h 10000"/>
                <a:gd name="connsiteX16" fmla="*/ 1880 w 10000"/>
                <a:gd name="connsiteY16" fmla="*/ 2059 h 10000"/>
                <a:gd name="connsiteX17" fmla="*/ 773 w 10000"/>
                <a:gd name="connsiteY17" fmla="*/ 2158 h 10000"/>
                <a:gd name="connsiteX18" fmla="*/ 773 w 10000"/>
                <a:gd name="connsiteY18" fmla="*/ 2673 h 10000"/>
                <a:gd name="connsiteX19" fmla="*/ 773 w 10000"/>
                <a:gd name="connsiteY19" fmla="*/ 4159 h 10000"/>
                <a:gd name="connsiteX20" fmla="*/ 773 w 10000"/>
                <a:gd name="connsiteY20" fmla="*/ 4703 h 10000"/>
                <a:gd name="connsiteX21" fmla="*/ 0 w 10000"/>
                <a:gd name="connsiteY21" fmla="*/ 6832 h 10000"/>
                <a:gd name="connsiteX22" fmla="*/ 127 w 10000"/>
                <a:gd name="connsiteY22" fmla="*/ 7138 h 10000"/>
                <a:gd name="connsiteX23" fmla="*/ 384 w 10000"/>
                <a:gd name="connsiteY23" fmla="*/ 7663 h 10000"/>
                <a:gd name="connsiteX24" fmla="*/ 647 w 10000"/>
                <a:gd name="connsiteY24" fmla="*/ 8049 h 10000"/>
                <a:gd name="connsiteX25" fmla="*/ 914 w 10000"/>
                <a:gd name="connsiteY25" fmla="*/ 8554 h 10000"/>
                <a:gd name="connsiteX26" fmla="*/ 1228 w 10000"/>
                <a:gd name="connsiteY26" fmla="*/ 7603 h 10000"/>
                <a:gd name="connsiteX27" fmla="*/ 2007 w 10000"/>
                <a:gd name="connsiteY27" fmla="*/ 7614 h 10000"/>
                <a:gd name="connsiteX28" fmla="*/ 2007 w 10000"/>
                <a:gd name="connsiteY28" fmla="*/ 8119 h 10000"/>
                <a:gd name="connsiteX29" fmla="*/ 3440 w 10000"/>
                <a:gd name="connsiteY29" fmla="*/ 8119 h 10000"/>
                <a:gd name="connsiteX30" fmla="*/ 3502 w 10000"/>
                <a:gd name="connsiteY30" fmla="*/ 7682 h 10000"/>
                <a:gd name="connsiteX31" fmla="*/ 4617 w 10000"/>
                <a:gd name="connsiteY31" fmla="*/ 7682 h 10000"/>
                <a:gd name="connsiteX32" fmla="*/ 4617 w 10000"/>
                <a:gd name="connsiteY32" fmla="*/ 8059 h 10000"/>
                <a:gd name="connsiteX33" fmla="*/ 4791 w 10000"/>
                <a:gd name="connsiteY33" fmla="*/ 8059 h 10000"/>
                <a:gd name="connsiteX34" fmla="*/ 4791 w 10000"/>
                <a:gd name="connsiteY34" fmla="*/ 8970 h 10000"/>
                <a:gd name="connsiteX35" fmla="*/ 4532 w 10000"/>
                <a:gd name="connsiteY35" fmla="*/ 8979 h 10000"/>
                <a:gd name="connsiteX36" fmla="*/ 4532 w 10000"/>
                <a:gd name="connsiteY36" fmla="*/ 9554 h 10000"/>
                <a:gd name="connsiteX37" fmla="*/ 4354 w 10000"/>
                <a:gd name="connsiteY37" fmla="*/ 9554 h 10000"/>
                <a:gd name="connsiteX38" fmla="*/ 4354 w 10000"/>
                <a:gd name="connsiteY38" fmla="*/ 10000 h 10000"/>
                <a:gd name="connsiteX39" fmla="*/ 5466 w 10000"/>
                <a:gd name="connsiteY39" fmla="*/ 10000 h 10000"/>
                <a:gd name="connsiteX40" fmla="*/ 5466 w 10000"/>
                <a:gd name="connsiteY40" fmla="*/ 9554 h 10000"/>
                <a:gd name="connsiteX41" fmla="*/ 5315 w 10000"/>
                <a:gd name="connsiteY41" fmla="*/ 9554 h 10000"/>
                <a:gd name="connsiteX42" fmla="*/ 5315 w 10000"/>
                <a:gd name="connsiteY42" fmla="*/ 8979 h 10000"/>
                <a:gd name="connsiteX43" fmla="*/ 5082 w 10000"/>
                <a:gd name="connsiteY43" fmla="*/ 8979 h 10000"/>
                <a:gd name="connsiteX44" fmla="*/ 5082 w 10000"/>
                <a:gd name="connsiteY44" fmla="*/ 8049 h 10000"/>
                <a:gd name="connsiteX45" fmla="*/ 5259 w 10000"/>
                <a:gd name="connsiteY45" fmla="*/ 8049 h 10000"/>
                <a:gd name="connsiteX46" fmla="*/ 5259 w 10000"/>
                <a:gd name="connsiteY46" fmla="*/ 7614 h 10000"/>
                <a:gd name="connsiteX47" fmla="*/ 6290 w 10000"/>
                <a:gd name="connsiteY47" fmla="*/ 7614 h 10000"/>
                <a:gd name="connsiteX48" fmla="*/ 6290 w 10000"/>
                <a:gd name="connsiteY48" fmla="*/ 8178 h 10000"/>
                <a:gd name="connsiteX49" fmla="*/ 7758 w 10000"/>
                <a:gd name="connsiteY49" fmla="*/ 8178 h 10000"/>
                <a:gd name="connsiteX50" fmla="*/ 7763 w 10000"/>
                <a:gd name="connsiteY50" fmla="*/ 7743 h 10000"/>
                <a:gd name="connsiteX51" fmla="*/ 8583 w 10000"/>
                <a:gd name="connsiteY51" fmla="*/ 7752 h 10000"/>
                <a:gd name="connsiteX52" fmla="*/ 8874 w 10000"/>
                <a:gd name="connsiteY52" fmla="*/ 8573 h 10000"/>
                <a:gd name="connsiteX53" fmla="*/ 9165 w 10000"/>
                <a:gd name="connsiteY53" fmla="*/ 8198 h 10000"/>
                <a:gd name="connsiteX54" fmla="*/ 9319 w 10000"/>
                <a:gd name="connsiteY54" fmla="*/ 9306 h 10000"/>
                <a:gd name="connsiteX55" fmla="*/ 9080 w 10000"/>
                <a:gd name="connsiteY55" fmla="*/ 9306 h 10000"/>
                <a:gd name="connsiteX56" fmla="*/ 9080 w 10000"/>
                <a:gd name="connsiteY56" fmla="*/ 9802 h 10000"/>
                <a:gd name="connsiteX57" fmla="*/ 8823 w 10000"/>
                <a:gd name="connsiteY57" fmla="*/ 9802 h 10000"/>
                <a:gd name="connsiteX58" fmla="*/ 10000 w 10000"/>
                <a:gd name="connsiteY58" fmla="*/ 9306 h 10000"/>
                <a:gd name="connsiteX59" fmla="*/ 9680 w 10000"/>
                <a:gd name="connsiteY59" fmla="*/ 9306 h 10000"/>
                <a:gd name="connsiteX60" fmla="*/ 9497 w 10000"/>
                <a:gd name="connsiteY60" fmla="*/ 7713 h 10000"/>
                <a:gd name="connsiteX61" fmla="*/ 9788 w 10000"/>
                <a:gd name="connsiteY61" fmla="*/ 7307 h 10000"/>
                <a:gd name="connsiteX62" fmla="*/ 9230 w 10000"/>
                <a:gd name="connsiteY62" fmla="*/ 5118 h 10000"/>
                <a:gd name="connsiteX63" fmla="*/ 9196 w 10000"/>
                <a:gd name="connsiteY63" fmla="*/ 2129 h 10000"/>
                <a:gd name="connsiteX64" fmla="*/ 8123 w 10000"/>
                <a:gd name="connsiteY64" fmla="*/ 2129 h 10000"/>
                <a:gd name="connsiteX65" fmla="*/ 7942 w 10000"/>
                <a:gd name="connsiteY65" fmla="*/ 1861 h 10000"/>
                <a:gd name="connsiteX66" fmla="*/ 7758 w 10000"/>
                <a:gd name="connsiteY66" fmla="*/ 1604 h 10000"/>
                <a:gd name="connsiteX67" fmla="*/ 7566 w 10000"/>
                <a:gd name="connsiteY67" fmla="*/ 1367 h 10000"/>
                <a:gd name="connsiteX68" fmla="*/ 7384 w 10000"/>
                <a:gd name="connsiteY68" fmla="*/ 1148 h 10000"/>
                <a:gd name="connsiteX69" fmla="*/ 7196 w 10000"/>
                <a:gd name="connsiteY69" fmla="*/ 941 h 10000"/>
                <a:gd name="connsiteX70" fmla="*/ 6998 w 10000"/>
                <a:gd name="connsiteY70" fmla="*/ 762 h 10000"/>
                <a:gd name="connsiteX71" fmla="*/ 6806 w 10000"/>
                <a:gd name="connsiteY71" fmla="*/ 594 h 10000"/>
                <a:gd name="connsiteX72" fmla="*/ 6604 w 10000"/>
                <a:gd name="connsiteY72" fmla="*/ 446 h 10000"/>
                <a:gd name="connsiteX73" fmla="*/ 6395 w 10000"/>
                <a:gd name="connsiteY73" fmla="*/ 316 h 10000"/>
                <a:gd name="connsiteX74" fmla="*/ 6183 w 10000"/>
                <a:gd name="connsiteY74" fmla="*/ 208 h 10000"/>
                <a:gd name="connsiteX75" fmla="*/ 5963 w 10000"/>
                <a:gd name="connsiteY75" fmla="*/ 129 h 10000"/>
                <a:gd name="connsiteX76" fmla="*/ 5738 w 10000"/>
                <a:gd name="connsiteY76" fmla="*/ 59 h 10000"/>
                <a:gd name="connsiteX77" fmla="*/ 5498 w 10000"/>
                <a:gd name="connsiteY77" fmla="*/ 9 h 10000"/>
                <a:gd name="connsiteX78" fmla="*/ 5250 w 10000"/>
                <a:gd name="connsiteY78" fmla="*/ 0 h 10000"/>
                <a:gd name="connsiteX79" fmla="*/ 4997 w 10000"/>
                <a:gd name="connsiteY79" fmla="*/ 0 h 10000"/>
                <a:gd name="connsiteX80" fmla="*/ 4725 w 10000"/>
                <a:gd name="connsiteY80" fmla="*/ 30 h 10000"/>
                <a:gd name="connsiteX0" fmla="*/ 4725 w 9788"/>
                <a:gd name="connsiteY0" fmla="*/ 30 h 10000"/>
                <a:gd name="connsiteX1" fmla="*/ 4505 w 9788"/>
                <a:gd name="connsiteY1" fmla="*/ 79 h 10000"/>
                <a:gd name="connsiteX2" fmla="*/ 4294 w 9788"/>
                <a:gd name="connsiteY2" fmla="*/ 129 h 10000"/>
                <a:gd name="connsiteX3" fmla="*/ 4087 w 9788"/>
                <a:gd name="connsiteY3" fmla="*/ 178 h 10000"/>
                <a:gd name="connsiteX4" fmla="*/ 3899 w 9788"/>
                <a:gd name="connsiteY4" fmla="*/ 248 h 10000"/>
                <a:gd name="connsiteX5" fmla="*/ 3713 w 9788"/>
                <a:gd name="connsiteY5" fmla="*/ 327 h 10000"/>
                <a:gd name="connsiteX6" fmla="*/ 3534 w 9788"/>
                <a:gd name="connsiteY6" fmla="*/ 415 h 10000"/>
                <a:gd name="connsiteX7" fmla="*/ 3361 w 9788"/>
                <a:gd name="connsiteY7" fmla="*/ 525 h 10000"/>
                <a:gd name="connsiteX8" fmla="*/ 3192 w 9788"/>
                <a:gd name="connsiteY8" fmla="*/ 634 h 10000"/>
                <a:gd name="connsiteX9" fmla="*/ 3033 w 9788"/>
                <a:gd name="connsiteY9" fmla="*/ 762 h 10000"/>
                <a:gd name="connsiteX10" fmla="*/ 2869 w 9788"/>
                <a:gd name="connsiteY10" fmla="*/ 911 h 10000"/>
                <a:gd name="connsiteX11" fmla="*/ 2705 w 9788"/>
                <a:gd name="connsiteY11" fmla="*/ 1060 h 10000"/>
                <a:gd name="connsiteX12" fmla="*/ 2545 w 9788"/>
                <a:gd name="connsiteY12" fmla="*/ 1227 h 10000"/>
                <a:gd name="connsiteX13" fmla="*/ 2382 w 9788"/>
                <a:gd name="connsiteY13" fmla="*/ 1416 h 10000"/>
                <a:gd name="connsiteX14" fmla="*/ 2222 w 9788"/>
                <a:gd name="connsiteY14" fmla="*/ 1614 h 10000"/>
                <a:gd name="connsiteX15" fmla="*/ 2053 w 9788"/>
                <a:gd name="connsiteY15" fmla="*/ 1832 h 10000"/>
                <a:gd name="connsiteX16" fmla="*/ 1880 w 9788"/>
                <a:gd name="connsiteY16" fmla="*/ 2059 h 10000"/>
                <a:gd name="connsiteX17" fmla="*/ 773 w 9788"/>
                <a:gd name="connsiteY17" fmla="*/ 2158 h 10000"/>
                <a:gd name="connsiteX18" fmla="*/ 773 w 9788"/>
                <a:gd name="connsiteY18" fmla="*/ 2673 h 10000"/>
                <a:gd name="connsiteX19" fmla="*/ 773 w 9788"/>
                <a:gd name="connsiteY19" fmla="*/ 4159 h 10000"/>
                <a:gd name="connsiteX20" fmla="*/ 773 w 9788"/>
                <a:gd name="connsiteY20" fmla="*/ 4703 h 10000"/>
                <a:gd name="connsiteX21" fmla="*/ 0 w 9788"/>
                <a:gd name="connsiteY21" fmla="*/ 6832 h 10000"/>
                <a:gd name="connsiteX22" fmla="*/ 127 w 9788"/>
                <a:gd name="connsiteY22" fmla="*/ 7138 h 10000"/>
                <a:gd name="connsiteX23" fmla="*/ 384 w 9788"/>
                <a:gd name="connsiteY23" fmla="*/ 7663 h 10000"/>
                <a:gd name="connsiteX24" fmla="*/ 647 w 9788"/>
                <a:gd name="connsiteY24" fmla="*/ 8049 h 10000"/>
                <a:gd name="connsiteX25" fmla="*/ 914 w 9788"/>
                <a:gd name="connsiteY25" fmla="*/ 8554 h 10000"/>
                <a:gd name="connsiteX26" fmla="*/ 1228 w 9788"/>
                <a:gd name="connsiteY26" fmla="*/ 7603 h 10000"/>
                <a:gd name="connsiteX27" fmla="*/ 2007 w 9788"/>
                <a:gd name="connsiteY27" fmla="*/ 7614 h 10000"/>
                <a:gd name="connsiteX28" fmla="*/ 2007 w 9788"/>
                <a:gd name="connsiteY28" fmla="*/ 8119 h 10000"/>
                <a:gd name="connsiteX29" fmla="*/ 3440 w 9788"/>
                <a:gd name="connsiteY29" fmla="*/ 8119 h 10000"/>
                <a:gd name="connsiteX30" fmla="*/ 3502 w 9788"/>
                <a:gd name="connsiteY30" fmla="*/ 7682 h 10000"/>
                <a:gd name="connsiteX31" fmla="*/ 4617 w 9788"/>
                <a:gd name="connsiteY31" fmla="*/ 7682 h 10000"/>
                <a:gd name="connsiteX32" fmla="*/ 4617 w 9788"/>
                <a:gd name="connsiteY32" fmla="*/ 8059 h 10000"/>
                <a:gd name="connsiteX33" fmla="*/ 4791 w 9788"/>
                <a:gd name="connsiteY33" fmla="*/ 8059 h 10000"/>
                <a:gd name="connsiteX34" fmla="*/ 4791 w 9788"/>
                <a:gd name="connsiteY34" fmla="*/ 8970 h 10000"/>
                <a:gd name="connsiteX35" fmla="*/ 4532 w 9788"/>
                <a:gd name="connsiteY35" fmla="*/ 8979 h 10000"/>
                <a:gd name="connsiteX36" fmla="*/ 4532 w 9788"/>
                <a:gd name="connsiteY36" fmla="*/ 9554 h 10000"/>
                <a:gd name="connsiteX37" fmla="*/ 4354 w 9788"/>
                <a:gd name="connsiteY37" fmla="*/ 9554 h 10000"/>
                <a:gd name="connsiteX38" fmla="*/ 4354 w 9788"/>
                <a:gd name="connsiteY38" fmla="*/ 10000 h 10000"/>
                <a:gd name="connsiteX39" fmla="*/ 5466 w 9788"/>
                <a:gd name="connsiteY39" fmla="*/ 10000 h 10000"/>
                <a:gd name="connsiteX40" fmla="*/ 5466 w 9788"/>
                <a:gd name="connsiteY40" fmla="*/ 9554 h 10000"/>
                <a:gd name="connsiteX41" fmla="*/ 5315 w 9788"/>
                <a:gd name="connsiteY41" fmla="*/ 9554 h 10000"/>
                <a:gd name="connsiteX42" fmla="*/ 5315 w 9788"/>
                <a:gd name="connsiteY42" fmla="*/ 8979 h 10000"/>
                <a:gd name="connsiteX43" fmla="*/ 5082 w 9788"/>
                <a:gd name="connsiteY43" fmla="*/ 8979 h 10000"/>
                <a:gd name="connsiteX44" fmla="*/ 5082 w 9788"/>
                <a:gd name="connsiteY44" fmla="*/ 8049 h 10000"/>
                <a:gd name="connsiteX45" fmla="*/ 5259 w 9788"/>
                <a:gd name="connsiteY45" fmla="*/ 8049 h 10000"/>
                <a:gd name="connsiteX46" fmla="*/ 5259 w 9788"/>
                <a:gd name="connsiteY46" fmla="*/ 7614 h 10000"/>
                <a:gd name="connsiteX47" fmla="*/ 6290 w 9788"/>
                <a:gd name="connsiteY47" fmla="*/ 7614 h 10000"/>
                <a:gd name="connsiteX48" fmla="*/ 6290 w 9788"/>
                <a:gd name="connsiteY48" fmla="*/ 8178 h 10000"/>
                <a:gd name="connsiteX49" fmla="*/ 7758 w 9788"/>
                <a:gd name="connsiteY49" fmla="*/ 8178 h 10000"/>
                <a:gd name="connsiteX50" fmla="*/ 7763 w 9788"/>
                <a:gd name="connsiteY50" fmla="*/ 7743 h 10000"/>
                <a:gd name="connsiteX51" fmla="*/ 8583 w 9788"/>
                <a:gd name="connsiteY51" fmla="*/ 7752 h 10000"/>
                <a:gd name="connsiteX52" fmla="*/ 8874 w 9788"/>
                <a:gd name="connsiteY52" fmla="*/ 8573 h 10000"/>
                <a:gd name="connsiteX53" fmla="*/ 9165 w 9788"/>
                <a:gd name="connsiteY53" fmla="*/ 8198 h 10000"/>
                <a:gd name="connsiteX54" fmla="*/ 9319 w 9788"/>
                <a:gd name="connsiteY54" fmla="*/ 9306 h 10000"/>
                <a:gd name="connsiteX55" fmla="*/ 9080 w 9788"/>
                <a:gd name="connsiteY55" fmla="*/ 9306 h 10000"/>
                <a:gd name="connsiteX56" fmla="*/ 9080 w 9788"/>
                <a:gd name="connsiteY56" fmla="*/ 9802 h 10000"/>
                <a:gd name="connsiteX57" fmla="*/ 8823 w 9788"/>
                <a:gd name="connsiteY57" fmla="*/ 9802 h 10000"/>
                <a:gd name="connsiteX58" fmla="*/ 9680 w 9788"/>
                <a:gd name="connsiteY58" fmla="*/ 9306 h 10000"/>
                <a:gd name="connsiteX59" fmla="*/ 9497 w 9788"/>
                <a:gd name="connsiteY59" fmla="*/ 7713 h 10000"/>
                <a:gd name="connsiteX60" fmla="*/ 9788 w 9788"/>
                <a:gd name="connsiteY60" fmla="*/ 7307 h 10000"/>
                <a:gd name="connsiteX61" fmla="*/ 9230 w 9788"/>
                <a:gd name="connsiteY61" fmla="*/ 5118 h 10000"/>
                <a:gd name="connsiteX62" fmla="*/ 9196 w 9788"/>
                <a:gd name="connsiteY62" fmla="*/ 2129 h 10000"/>
                <a:gd name="connsiteX63" fmla="*/ 8123 w 9788"/>
                <a:gd name="connsiteY63" fmla="*/ 2129 h 10000"/>
                <a:gd name="connsiteX64" fmla="*/ 7942 w 9788"/>
                <a:gd name="connsiteY64" fmla="*/ 1861 h 10000"/>
                <a:gd name="connsiteX65" fmla="*/ 7758 w 9788"/>
                <a:gd name="connsiteY65" fmla="*/ 1604 h 10000"/>
                <a:gd name="connsiteX66" fmla="*/ 7566 w 9788"/>
                <a:gd name="connsiteY66" fmla="*/ 1367 h 10000"/>
                <a:gd name="connsiteX67" fmla="*/ 7384 w 9788"/>
                <a:gd name="connsiteY67" fmla="*/ 1148 h 10000"/>
                <a:gd name="connsiteX68" fmla="*/ 7196 w 9788"/>
                <a:gd name="connsiteY68" fmla="*/ 941 h 10000"/>
                <a:gd name="connsiteX69" fmla="*/ 6998 w 9788"/>
                <a:gd name="connsiteY69" fmla="*/ 762 h 10000"/>
                <a:gd name="connsiteX70" fmla="*/ 6806 w 9788"/>
                <a:gd name="connsiteY70" fmla="*/ 594 h 10000"/>
                <a:gd name="connsiteX71" fmla="*/ 6604 w 9788"/>
                <a:gd name="connsiteY71" fmla="*/ 446 h 10000"/>
                <a:gd name="connsiteX72" fmla="*/ 6395 w 9788"/>
                <a:gd name="connsiteY72" fmla="*/ 316 h 10000"/>
                <a:gd name="connsiteX73" fmla="*/ 6183 w 9788"/>
                <a:gd name="connsiteY73" fmla="*/ 208 h 10000"/>
                <a:gd name="connsiteX74" fmla="*/ 5963 w 9788"/>
                <a:gd name="connsiteY74" fmla="*/ 129 h 10000"/>
                <a:gd name="connsiteX75" fmla="*/ 5738 w 9788"/>
                <a:gd name="connsiteY75" fmla="*/ 59 h 10000"/>
                <a:gd name="connsiteX76" fmla="*/ 5498 w 9788"/>
                <a:gd name="connsiteY76" fmla="*/ 9 h 10000"/>
                <a:gd name="connsiteX77" fmla="*/ 5250 w 9788"/>
                <a:gd name="connsiteY77" fmla="*/ 0 h 10000"/>
                <a:gd name="connsiteX78" fmla="*/ 4997 w 9788"/>
                <a:gd name="connsiteY78" fmla="*/ 0 h 10000"/>
                <a:gd name="connsiteX79" fmla="*/ 4725 w 9788"/>
                <a:gd name="connsiteY79"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277 w 10000"/>
                <a:gd name="connsiteY56" fmla="*/ 9802 h 10000"/>
                <a:gd name="connsiteX57" fmla="*/ 9014 w 10000"/>
                <a:gd name="connsiteY57" fmla="*/ 9802 h 10000"/>
                <a:gd name="connsiteX58" fmla="*/ 9703 w 10000"/>
                <a:gd name="connsiteY58" fmla="*/ 7713 h 10000"/>
                <a:gd name="connsiteX59" fmla="*/ 10000 w 10000"/>
                <a:gd name="connsiteY59" fmla="*/ 7307 h 10000"/>
                <a:gd name="connsiteX60" fmla="*/ 9430 w 10000"/>
                <a:gd name="connsiteY60" fmla="*/ 5118 h 10000"/>
                <a:gd name="connsiteX61" fmla="*/ 9395 w 10000"/>
                <a:gd name="connsiteY61" fmla="*/ 2129 h 10000"/>
                <a:gd name="connsiteX62" fmla="*/ 8299 w 10000"/>
                <a:gd name="connsiteY62" fmla="*/ 2129 h 10000"/>
                <a:gd name="connsiteX63" fmla="*/ 8114 w 10000"/>
                <a:gd name="connsiteY63" fmla="*/ 1861 h 10000"/>
                <a:gd name="connsiteX64" fmla="*/ 7926 w 10000"/>
                <a:gd name="connsiteY64" fmla="*/ 1604 h 10000"/>
                <a:gd name="connsiteX65" fmla="*/ 7730 w 10000"/>
                <a:gd name="connsiteY65" fmla="*/ 1367 h 10000"/>
                <a:gd name="connsiteX66" fmla="*/ 7544 w 10000"/>
                <a:gd name="connsiteY66" fmla="*/ 1148 h 10000"/>
                <a:gd name="connsiteX67" fmla="*/ 7352 w 10000"/>
                <a:gd name="connsiteY67" fmla="*/ 941 h 10000"/>
                <a:gd name="connsiteX68" fmla="*/ 7150 w 10000"/>
                <a:gd name="connsiteY68" fmla="*/ 762 h 10000"/>
                <a:gd name="connsiteX69" fmla="*/ 6953 w 10000"/>
                <a:gd name="connsiteY69" fmla="*/ 594 h 10000"/>
                <a:gd name="connsiteX70" fmla="*/ 6747 w 10000"/>
                <a:gd name="connsiteY70" fmla="*/ 446 h 10000"/>
                <a:gd name="connsiteX71" fmla="*/ 6534 w 10000"/>
                <a:gd name="connsiteY71" fmla="*/ 316 h 10000"/>
                <a:gd name="connsiteX72" fmla="*/ 6317 w 10000"/>
                <a:gd name="connsiteY72" fmla="*/ 208 h 10000"/>
                <a:gd name="connsiteX73" fmla="*/ 6092 w 10000"/>
                <a:gd name="connsiteY73" fmla="*/ 129 h 10000"/>
                <a:gd name="connsiteX74" fmla="*/ 5862 w 10000"/>
                <a:gd name="connsiteY74" fmla="*/ 59 h 10000"/>
                <a:gd name="connsiteX75" fmla="*/ 5617 w 10000"/>
                <a:gd name="connsiteY75" fmla="*/ 9 h 10000"/>
                <a:gd name="connsiteX76" fmla="*/ 5364 w 10000"/>
                <a:gd name="connsiteY76" fmla="*/ 0 h 10000"/>
                <a:gd name="connsiteX77" fmla="*/ 5105 w 10000"/>
                <a:gd name="connsiteY77" fmla="*/ 0 h 10000"/>
                <a:gd name="connsiteX78" fmla="*/ 4827 w 10000"/>
                <a:gd name="connsiteY78"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014 w 10000"/>
                <a:gd name="connsiteY56" fmla="*/ 9802 h 10000"/>
                <a:gd name="connsiteX57" fmla="*/ 9703 w 10000"/>
                <a:gd name="connsiteY57" fmla="*/ 7713 h 10000"/>
                <a:gd name="connsiteX58" fmla="*/ 10000 w 10000"/>
                <a:gd name="connsiteY58" fmla="*/ 7307 h 10000"/>
                <a:gd name="connsiteX59" fmla="*/ 9430 w 10000"/>
                <a:gd name="connsiteY59" fmla="*/ 5118 h 10000"/>
                <a:gd name="connsiteX60" fmla="*/ 9395 w 10000"/>
                <a:gd name="connsiteY60" fmla="*/ 2129 h 10000"/>
                <a:gd name="connsiteX61" fmla="*/ 8299 w 10000"/>
                <a:gd name="connsiteY61" fmla="*/ 2129 h 10000"/>
                <a:gd name="connsiteX62" fmla="*/ 8114 w 10000"/>
                <a:gd name="connsiteY62" fmla="*/ 1861 h 10000"/>
                <a:gd name="connsiteX63" fmla="*/ 7926 w 10000"/>
                <a:gd name="connsiteY63" fmla="*/ 1604 h 10000"/>
                <a:gd name="connsiteX64" fmla="*/ 7730 w 10000"/>
                <a:gd name="connsiteY64" fmla="*/ 1367 h 10000"/>
                <a:gd name="connsiteX65" fmla="*/ 7544 w 10000"/>
                <a:gd name="connsiteY65" fmla="*/ 1148 h 10000"/>
                <a:gd name="connsiteX66" fmla="*/ 7352 w 10000"/>
                <a:gd name="connsiteY66" fmla="*/ 941 h 10000"/>
                <a:gd name="connsiteX67" fmla="*/ 7150 w 10000"/>
                <a:gd name="connsiteY67" fmla="*/ 762 h 10000"/>
                <a:gd name="connsiteX68" fmla="*/ 6953 w 10000"/>
                <a:gd name="connsiteY68" fmla="*/ 594 h 10000"/>
                <a:gd name="connsiteX69" fmla="*/ 6747 w 10000"/>
                <a:gd name="connsiteY69" fmla="*/ 446 h 10000"/>
                <a:gd name="connsiteX70" fmla="*/ 6534 w 10000"/>
                <a:gd name="connsiteY70" fmla="*/ 316 h 10000"/>
                <a:gd name="connsiteX71" fmla="*/ 6317 w 10000"/>
                <a:gd name="connsiteY71" fmla="*/ 208 h 10000"/>
                <a:gd name="connsiteX72" fmla="*/ 6092 w 10000"/>
                <a:gd name="connsiteY72" fmla="*/ 129 h 10000"/>
                <a:gd name="connsiteX73" fmla="*/ 5862 w 10000"/>
                <a:gd name="connsiteY73" fmla="*/ 59 h 10000"/>
                <a:gd name="connsiteX74" fmla="*/ 5617 w 10000"/>
                <a:gd name="connsiteY74" fmla="*/ 9 h 10000"/>
                <a:gd name="connsiteX75" fmla="*/ 5364 w 10000"/>
                <a:gd name="connsiteY75" fmla="*/ 0 h 10000"/>
                <a:gd name="connsiteX76" fmla="*/ 5105 w 10000"/>
                <a:gd name="connsiteY76" fmla="*/ 0 h 10000"/>
                <a:gd name="connsiteX77" fmla="*/ 4827 w 10000"/>
                <a:gd name="connsiteY77"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277 w 10000"/>
                <a:gd name="connsiteY55" fmla="*/ 9306 h 10000"/>
                <a:gd name="connsiteX56" fmla="*/ 9703 w 10000"/>
                <a:gd name="connsiteY56" fmla="*/ 7713 h 10000"/>
                <a:gd name="connsiteX57" fmla="*/ 10000 w 10000"/>
                <a:gd name="connsiteY57" fmla="*/ 7307 h 10000"/>
                <a:gd name="connsiteX58" fmla="*/ 9430 w 10000"/>
                <a:gd name="connsiteY58" fmla="*/ 5118 h 10000"/>
                <a:gd name="connsiteX59" fmla="*/ 9395 w 10000"/>
                <a:gd name="connsiteY59" fmla="*/ 2129 h 10000"/>
                <a:gd name="connsiteX60" fmla="*/ 8299 w 10000"/>
                <a:gd name="connsiteY60" fmla="*/ 2129 h 10000"/>
                <a:gd name="connsiteX61" fmla="*/ 8114 w 10000"/>
                <a:gd name="connsiteY61" fmla="*/ 1861 h 10000"/>
                <a:gd name="connsiteX62" fmla="*/ 7926 w 10000"/>
                <a:gd name="connsiteY62" fmla="*/ 1604 h 10000"/>
                <a:gd name="connsiteX63" fmla="*/ 7730 w 10000"/>
                <a:gd name="connsiteY63" fmla="*/ 1367 h 10000"/>
                <a:gd name="connsiteX64" fmla="*/ 7544 w 10000"/>
                <a:gd name="connsiteY64" fmla="*/ 1148 h 10000"/>
                <a:gd name="connsiteX65" fmla="*/ 7352 w 10000"/>
                <a:gd name="connsiteY65" fmla="*/ 941 h 10000"/>
                <a:gd name="connsiteX66" fmla="*/ 7150 w 10000"/>
                <a:gd name="connsiteY66" fmla="*/ 762 h 10000"/>
                <a:gd name="connsiteX67" fmla="*/ 6953 w 10000"/>
                <a:gd name="connsiteY67" fmla="*/ 594 h 10000"/>
                <a:gd name="connsiteX68" fmla="*/ 6747 w 10000"/>
                <a:gd name="connsiteY68" fmla="*/ 446 h 10000"/>
                <a:gd name="connsiteX69" fmla="*/ 6534 w 10000"/>
                <a:gd name="connsiteY69" fmla="*/ 316 h 10000"/>
                <a:gd name="connsiteX70" fmla="*/ 6317 w 10000"/>
                <a:gd name="connsiteY70" fmla="*/ 208 h 10000"/>
                <a:gd name="connsiteX71" fmla="*/ 6092 w 10000"/>
                <a:gd name="connsiteY71" fmla="*/ 129 h 10000"/>
                <a:gd name="connsiteX72" fmla="*/ 5862 w 10000"/>
                <a:gd name="connsiteY72" fmla="*/ 59 h 10000"/>
                <a:gd name="connsiteX73" fmla="*/ 5617 w 10000"/>
                <a:gd name="connsiteY73" fmla="*/ 9 h 10000"/>
                <a:gd name="connsiteX74" fmla="*/ 5364 w 10000"/>
                <a:gd name="connsiteY74" fmla="*/ 0 h 10000"/>
                <a:gd name="connsiteX75" fmla="*/ 5105 w 10000"/>
                <a:gd name="connsiteY75" fmla="*/ 0 h 10000"/>
                <a:gd name="connsiteX76" fmla="*/ 4827 w 10000"/>
                <a:gd name="connsiteY76"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521 w 10000"/>
                <a:gd name="connsiteY54" fmla="*/ 9306 h 10000"/>
                <a:gd name="connsiteX55" fmla="*/ 9703 w 10000"/>
                <a:gd name="connsiteY55" fmla="*/ 7713 h 10000"/>
                <a:gd name="connsiteX56" fmla="*/ 10000 w 10000"/>
                <a:gd name="connsiteY56" fmla="*/ 7307 h 10000"/>
                <a:gd name="connsiteX57" fmla="*/ 9430 w 10000"/>
                <a:gd name="connsiteY57" fmla="*/ 5118 h 10000"/>
                <a:gd name="connsiteX58" fmla="*/ 9395 w 10000"/>
                <a:gd name="connsiteY58" fmla="*/ 2129 h 10000"/>
                <a:gd name="connsiteX59" fmla="*/ 8299 w 10000"/>
                <a:gd name="connsiteY59" fmla="*/ 2129 h 10000"/>
                <a:gd name="connsiteX60" fmla="*/ 8114 w 10000"/>
                <a:gd name="connsiteY60" fmla="*/ 1861 h 10000"/>
                <a:gd name="connsiteX61" fmla="*/ 7926 w 10000"/>
                <a:gd name="connsiteY61" fmla="*/ 1604 h 10000"/>
                <a:gd name="connsiteX62" fmla="*/ 7730 w 10000"/>
                <a:gd name="connsiteY62" fmla="*/ 1367 h 10000"/>
                <a:gd name="connsiteX63" fmla="*/ 7544 w 10000"/>
                <a:gd name="connsiteY63" fmla="*/ 1148 h 10000"/>
                <a:gd name="connsiteX64" fmla="*/ 7352 w 10000"/>
                <a:gd name="connsiteY64" fmla="*/ 941 h 10000"/>
                <a:gd name="connsiteX65" fmla="*/ 7150 w 10000"/>
                <a:gd name="connsiteY65" fmla="*/ 762 h 10000"/>
                <a:gd name="connsiteX66" fmla="*/ 6953 w 10000"/>
                <a:gd name="connsiteY66" fmla="*/ 594 h 10000"/>
                <a:gd name="connsiteX67" fmla="*/ 6747 w 10000"/>
                <a:gd name="connsiteY67" fmla="*/ 446 h 10000"/>
                <a:gd name="connsiteX68" fmla="*/ 6534 w 10000"/>
                <a:gd name="connsiteY68" fmla="*/ 316 h 10000"/>
                <a:gd name="connsiteX69" fmla="*/ 6317 w 10000"/>
                <a:gd name="connsiteY69" fmla="*/ 208 h 10000"/>
                <a:gd name="connsiteX70" fmla="*/ 6092 w 10000"/>
                <a:gd name="connsiteY70" fmla="*/ 129 h 10000"/>
                <a:gd name="connsiteX71" fmla="*/ 5862 w 10000"/>
                <a:gd name="connsiteY71" fmla="*/ 59 h 10000"/>
                <a:gd name="connsiteX72" fmla="*/ 5617 w 10000"/>
                <a:gd name="connsiteY72" fmla="*/ 9 h 10000"/>
                <a:gd name="connsiteX73" fmla="*/ 5364 w 10000"/>
                <a:gd name="connsiteY73" fmla="*/ 0 h 10000"/>
                <a:gd name="connsiteX74" fmla="*/ 5105 w 10000"/>
                <a:gd name="connsiteY74" fmla="*/ 0 h 10000"/>
                <a:gd name="connsiteX75" fmla="*/ 4827 w 10000"/>
                <a:gd name="connsiteY75"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10000 h 10000"/>
                <a:gd name="connsiteX40" fmla="*/ 5584 w 10000"/>
                <a:gd name="connsiteY40" fmla="*/ 9554 h 10000"/>
                <a:gd name="connsiteX41" fmla="*/ 5430 w 10000"/>
                <a:gd name="connsiteY41" fmla="*/ 9554 h 10000"/>
                <a:gd name="connsiteX42" fmla="*/ 5430 w 10000"/>
                <a:gd name="connsiteY42" fmla="*/ 8979 h 10000"/>
                <a:gd name="connsiteX43" fmla="*/ 5192 w 10000"/>
                <a:gd name="connsiteY43" fmla="*/ 8979 h 10000"/>
                <a:gd name="connsiteX44" fmla="*/ 5192 w 10000"/>
                <a:gd name="connsiteY44" fmla="*/ 8049 h 10000"/>
                <a:gd name="connsiteX45" fmla="*/ 5373 w 10000"/>
                <a:gd name="connsiteY45" fmla="*/ 8049 h 10000"/>
                <a:gd name="connsiteX46" fmla="*/ 5373 w 10000"/>
                <a:gd name="connsiteY46" fmla="*/ 7614 h 10000"/>
                <a:gd name="connsiteX47" fmla="*/ 6426 w 10000"/>
                <a:gd name="connsiteY47" fmla="*/ 7614 h 10000"/>
                <a:gd name="connsiteX48" fmla="*/ 6426 w 10000"/>
                <a:gd name="connsiteY48" fmla="*/ 8178 h 10000"/>
                <a:gd name="connsiteX49" fmla="*/ 7926 w 10000"/>
                <a:gd name="connsiteY49" fmla="*/ 8178 h 10000"/>
                <a:gd name="connsiteX50" fmla="*/ 7931 w 10000"/>
                <a:gd name="connsiteY50" fmla="*/ 7743 h 10000"/>
                <a:gd name="connsiteX51" fmla="*/ 8769 w 10000"/>
                <a:gd name="connsiteY51" fmla="*/ 7752 h 10000"/>
                <a:gd name="connsiteX52" fmla="*/ 9066 w 10000"/>
                <a:gd name="connsiteY52" fmla="*/ 8573 h 10000"/>
                <a:gd name="connsiteX53" fmla="*/ 9364 w 10000"/>
                <a:gd name="connsiteY53" fmla="*/ 8198 h 10000"/>
                <a:gd name="connsiteX54" fmla="*/ 9703 w 10000"/>
                <a:gd name="connsiteY54" fmla="*/ 7713 h 10000"/>
                <a:gd name="connsiteX55" fmla="*/ 10000 w 10000"/>
                <a:gd name="connsiteY55" fmla="*/ 7307 h 10000"/>
                <a:gd name="connsiteX56" fmla="*/ 9430 w 10000"/>
                <a:gd name="connsiteY56" fmla="*/ 5118 h 10000"/>
                <a:gd name="connsiteX57" fmla="*/ 9395 w 10000"/>
                <a:gd name="connsiteY57" fmla="*/ 2129 h 10000"/>
                <a:gd name="connsiteX58" fmla="*/ 8299 w 10000"/>
                <a:gd name="connsiteY58" fmla="*/ 2129 h 10000"/>
                <a:gd name="connsiteX59" fmla="*/ 8114 w 10000"/>
                <a:gd name="connsiteY59" fmla="*/ 1861 h 10000"/>
                <a:gd name="connsiteX60" fmla="*/ 7926 w 10000"/>
                <a:gd name="connsiteY60" fmla="*/ 1604 h 10000"/>
                <a:gd name="connsiteX61" fmla="*/ 7730 w 10000"/>
                <a:gd name="connsiteY61" fmla="*/ 1367 h 10000"/>
                <a:gd name="connsiteX62" fmla="*/ 7544 w 10000"/>
                <a:gd name="connsiteY62" fmla="*/ 1148 h 10000"/>
                <a:gd name="connsiteX63" fmla="*/ 7352 w 10000"/>
                <a:gd name="connsiteY63" fmla="*/ 941 h 10000"/>
                <a:gd name="connsiteX64" fmla="*/ 7150 w 10000"/>
                <a:gd name="connsiteY64" fmla="*/ 762 h 10000"/>
                <a:gd name="connsiteX65" fmla="*/ 6953 w 10000"/>
                <a:gd name="connsiteY65" fmla="*/ 594 h 10000"/>
                <a:gd name="connsiteX66" fmla="*/ 6747 w 10000"/>
                <a:gd name="connsiteY66" fmla="*/ 446 h 10000"/>
                <a:gd name="connsiteX67" fmla="*/ 6534 w 10000"/>
                <a:gd name="connsiteY67" fmla="*/ 316 h 10000"/>
                <a:gd name="connsiteX68" fmla="*/ 6317 w 10000"/>
                <a:gd name="connsiteY68" fmla="*/ 208 h 10000"/>
                <a:gd name="connsiteX69" fmla="*/ 6092 w 10000"/>
                <a:gd name="connsiteY69" fmla="*/ 129 h 10000"/>
                <a:gd name="connsiteX70" fmla="*/ 5862 w 10000"/>
                <a:gd name="connsiteY70" fmla="*/ 59 h 10000"/>
                <a:gd name="connsiteX71" fmla="*/ 5617 w 10000"/>
                <a:gd name="connsiteY71" fmla="*/ 9 h 10000"/>
                <a:gd name="connsiteX72" fmla="*/ 5364 w 10000"/>
                <a:gd name="connsiteY72" fmla="*/ 0 h 10000"/>
                <a:gd name="connsiteX73" fmla="*/ 5105 w 10000"/>
                <a:gd name="connsiteY73" fmla="*/ 0 h 10000"/>
                <a:gd name="connsiteX74" fmla="*/ 4827 w 10000"/>
                <a:gd name="connsiteY74" fmla="*/ 30 h 10000"/>
                <a:gd name="connsiteX0" fmla="*/ 4827 w 10000"/>
                <a:gd name="connsiteY0" fmla="*/ 30 h 10000"/>
                <a:gd name="connsiteX1" fmla="*/ 4603 w 10000"/>
                <a:gd name="connsiteY1" fmla="*/ 79 h 10000"/>
                <a:gd name="connsiteX2" fmla="*/ 4387 w 10000"/>
                <a:gd name="connsiteY2" fmla="*/ 129 h 10000"/>
                <a:gd name="connsiteX3" fmla="*/ 4176 w 10000"/>
                <a:gd name="connsiteY3" fmla="*/ 178 h 10000"/>
                <a:gd name="connsiteX4" fmla="*/ 3983 w 10000"/>
                <a:gd name="connsiteY4" fmla="*/ 248 h 10000"/>
                <a:gd name="connsiteX5" fmla="*/ 3793 w 10000"/>
                <a:gd name="connsiteY5" fmla="*/ 327 h 10000"/>
                <a:gd name="connsiteX6" fmla="*/ 3611 w 10000"/>
                <a:gd name="connsiteY6" fmla="*/ 415 h 10000"/>
                <a:gd name="connsiteX7" fmla="*/ 3434 w 10000"/>
                <a:gd name="connsiteY7" fmla="*/ 525 h 10000"/>
                <a:gd name="connsiteX8" fmla="*/ 3261 w 10000"/>
                <a:gd name="connsiteY8" fmla="*/ 634 h 10000"/>
                <a:gd name="connsiteX9" fmla="*/ 3099 w 10000"/>
                <a:gd name="connsiteY9" fmla="*/ 762 h 10000"/>
                <a:gd name="connsiteX10" fmla="*/ 2931 w 10000"/>
                <a:gd name="connsiteY10" fmla="*/ 911 h 10000"/>
                <a:gd name="connsiteX11" fmla="*/ 2764 w 10000"/>
                <a:gd name="connsiteY11" fmla="*/ 1060 h 10000"/>
                <a:gd name="connsiteX12" fmla="*/ 2600 w 10000"/>
                <a:gd name="connsiteY12" fmla="*/ 1227 h 10000"/>
                <a:gd name="connsiteX13" fmla="*/ 2434 w 10000"/>
                <a:gd name="connsiteY13" fmla="*/ 1416 h 10000"/>
                <a:gd name="connsiteX14" fmla="*/ 2270 w 10000"/>
                <a:gd name="connsiteY14" fmla="*/ 1614 h 10000"/>
                <a:gd name="connsiteX15" fmla="*/ 2097 w 10000"/>
                <a:gd name="connsiteY15" fmla="*/ 1832 h 10000"/>
                <a:gd name="connsiteX16" fmla="*/ 1921 w 10000"/>
                <a:gd name="connsiteY16" fmla="*/ 2059 h 10000"/>
                <a:gd name="connsiteX17" fmla="*/ 790 w 10000"/>
                <a:gd name="connsiteY17" fmla="*/ 2158 h 10000"/>
                <a:gd name="connsiteX18" fmla="*/ 790 w 10000"/>
                <a:gd name="connsiteY18" fmla="*/ 2673 h 10000"/>
                <a:gd name="connsiteX19" fmla="*/ 790 w 10000"/>
                <a:gd name="connsiteY19" fmla="*/ 4159 h 10000"/>
                <a:gd name="connsiteX20" fmla="*/ 790 w 10000"/>
                <a:gd name="connsiteY20" fmla="*/ 4703 h 10000"/>
                <a:gd name="connsiteX21" fmla="*/ 0 w 10000"/>
                <a:gd name="connsiteY21" fmla="*/ 6832 h 10000"/>
                <a:gd name="connsiteX22" fmla="*/ 130 w 10000"/>
                <a:gd name="connsiteY22" fmla="*/ 7138 h 10000"/>
                <a:gd name="connsiteX23" fmla="*/ 392 w 10000"/>
                <a:gd name="connsiteY23" fmla="*/ 7663 h 10000"/>
                <a:gd name="connsiteX24" fmla="*/ 661 w 10000"/>
                <a:gd name="connsiteY24" fmla="*/ 8049 h 10000"/>
                <a:gd name="connsiteX25" fmla="*/ 934 w 10000"/>
                <a:gd name="connsiteY25" fmla="*/ 8554 h 10000"/>
                <a:gd name="connsiteX26" fmla="*/ 1255 w 10000"/>
                <a:gd name="connsiteY26" fmla="*/ 7603 h 10000"/>
                <a:gd name="connsiteX27" fmla="*/ 2050 w 10000"/>
                <a:gd name="connsiteY27" fmla="*/ 7614 h 10000"/>
                <a:gd name="connsiteX28" fmla="*/ 2050 w 10000"/>
                <a:gd name="connsiteY28" fmla="*/ 8119 h 10000"/>
                <a:gd name="connsiteX29" fmla="*/ 3515 w 10000"/>
                <a:gd name="connsiteY29" fmla="*/ 8119 h 10000"/>
                <a:gd name="connsiteX30" fmla="*/ 3578 w 10000"/>
                <a:gd name="connsiteY30" fmla="*/ 7682 h 10000"/>
                <a:gd name="connsiteX31" fmla="*/ 4717 w 10000"/>
                <a:gd name="connsiteY31" fmla="*/ 7682 h 10000"/>
                <a:gd name="connsiteX32" fmla="*/ 4717 w 10000"/>
                <a:gd name="connsiteY32" fmla="*/ 8059 h 10000"/>
                <a:gd name="connsiteX33" fmla="*/ 4895 w 10000"/>
                <a:gd name="connsiteY33" fmla="*/ 8059 h 10000"/>
                <a:gd name="connsiteX34" fmla="*/ 4895 w 10000"/>
                <a:gd name="connsiteY34" fmla="*/ 8970 h 10000"/>
                <a:gd name="connsiteX35" fmla="*/ 4630 w 10000"/>
                <a:gd name="connsiteY35" fmla="*/ 8979 h 10000"/>
                <a:gd name="connsiteX36" fmla="*/ 4630 w 10000"/>
                <a:gd name="connsiteY36" fmla="*/ 9554 h 10000"/>
                <a:gd name="connsiteX37" fmla="*/ 4448 w 10000"/>
                <a:gd name="connsiteY37" fmla="*/ 9554 h 10000"/>
                <a:gd name="connsiteX38" fmla="*/ 4448 w 10000"/>
                <a:gd name="connsiteY38" fmla="*/ 10000 h 10000"/>
                <a:gd name="connsiteX39" fmla="*/ 5584 w 10000"/>
                <a:gd name="connsiteY39" fmla="*/ 9554 h 10000"/>
                <a:gd name="connsiteX40" fmla="*/ 5430 w 10000"/>
                <a:gd name="connsiteY40" fmla="*/ 9554 h 10000"/>
                <a:gd name="connsiteX41" fmla="*/ 5430 w 10000"/>
                <a:gd name="connsiteY41" fmla="*/ 8979 h 10000"/>
                <a:gd name="connsiteX42" fmla="*/ 5192 w 10000"/>
                <a:gd name="connsiteY42" fmla="*/ 8979 h 10000"/>
                <a:gd name="connsiteX43" fmla="*/ 5192 w 10000"/>
                <a:gd name="connsiteY43" fmla="*/ 8049 h 10000"/>
                <a:gd name="connsiteX44" fmla="*/ 5373 w 10000"/>
                <a:gd name="connsiteY44" fmla="*/ 8049 h 10000"/>
                <a:gd name="connsiteX45" fmla="*/ 5373 w 10000"/>
                <a:gd name="connsiteY45" fmla="*/ 7614 h 10000"/>
                <a:gd name="connsiteX46" fmla="*/ 6426 w 10000"/>
                <a:gd name="connsiteY46" fmla="*/ 7614 h 10000"/>
                <a:gd name="connsiteX47" fmla="*/ 6426 w 10000"/>
                <a:gd name="connsiteY47" fmla="*/ 8178 h 10000"/>
                <a:gd name="connsiteX48" fmla="*/ 7926 w 10000"/>
                <a:gd name="connsiteY48" fmla="*/ 8178 h 10000"/>
                <a:gd name="connsiteX49" fmla="*/ 7931 w 10000"/>
                <a:gd name="connsiteY49" fmla="*/ 7743 h 10000"/>
                <a:gd name="connsiteX50" fmla="*/ 8769 w 10000"/>
                <a:gd name="connsiteY50" fmla="*/ 7752 h 10000"/>
                <a:gd name="connsiteX51" fmla="*/ 9066 w 10000"/>
                <a:gd name="connsiteY51" fmla="*/ 8573 h 10000"/>
                <a:gd name="connsiteX52" fmla="*/ 9364 w 10000"/>
                <a:gd name="connsiteY52" fmla="*/ 8198 h 10000"/>
                <a:gd name="connsiteX53" fmla="*/ 9703 w 10000"/>
                <a:gd name="connsiteY53" fmla="*/ 7713 h 10000"/>
                <a:gd name="connsiteX54" fmla="*/ 10000 w 10000"/>
                <a:gd name="connsiteY54" fmla="*/ 7307 h 10000"/>
                <a:gd name="connsiteX55" fmla="*/ 9430 w 10000"/>
                <a:gd name="connsiteY55" fmla="*/ 5118 h 10000"/>
                <a:gd name="connsiteX56" fmla="*/ 9395 w 10000"/>
                <a:gd name="connsiteY56" fmla="*/ 2129 h 10000"/>
                <a:gd name="connsiteX57" fmla="*/ 8299 w 10000"/>
                <a:gd name="connsiteY57" fmla="*/ 2129 h 10000"/>
                <a:gd name="connsiteX58" fmla="*/ 8114 w 10000"/>
                <a:gd name="connsiteY58" fmla="*/ 1861 h 10000"/>
                <a:gd name="connsiteX59" fmla="*/ 7926 w 10000"/>
                <a:gd name="connsiteY59" fmla="*/ 1604 h 10000"/>
                <a:gd name="connsiteX60" fmla="*/ 7730 w 10000"/>
                <a:gd name="connsiteY60" fmla="*/ 1367 h 10000"/>
                <a:gd name="connsiteX61" fmla="*/ 7544 w 10000"/>
                <a:gd name="connsiteY61" fmla="*/ 1148 h 10000"/>
                <a:gd name="connsiteX62" fmla="*/ 7352 w 10000"/>
                <a:gd name="connsiteY62" fmla="*/ 941 h 10000"/>
                <a:gd name="connsiteX63" fmla="*/ 7150 w 10000"/>
                <a:gd name="connsiteY63" fmla="*/ 762 h 10000"/>
                <a:gd name="connsiteX64" fmla="*/ 6953 w 10000"/>
                <a:gd name="connsiteY64" fmla="*/ 594 h 10000"/>
                <a:gd name="connsiteX65" fmla="*/ 6747 w 10000"/>
                <a:gd name="connsiteY65" fmla="*/ 446 h 10000"/>
                <a:gd name="connsiteX66" fmla="*/ 6534 w 10000"/>
                <a:gd name="connsiteY66" fmla="*/ 316 h 10000"/>
                <a:gd name="connsiteX67" fmla="*/ 6317 w 10000"/>
                <a:gd name="connsiteY67" fmla="*/ 208 h 10000"/>
                <a:gd name="connsiteX68" fmla="*/ 6092 w 10000"/>
                <a:gd name="connsiteY68" fmla="*/ 129 h 10000"/>
                <a:gd name="connsiteX69" fmla="*/ 5862 w 10000"/>
                <a:gd name="connsiteY69" fmla="*/ 59 h 10000"/>
                <a:gd name="connsiteX70" fmla="*/ 5617 w 10000"/>
                <a:gd name="connsiteY70" fmla="*/ 9 h 10000"/>
                <a:gd name="connsiteX71" fmla="*/ 5364 w 10000"/>
                <a:gd name="connsiteY71" fmla="*/ 0 h 10000"/>
                <a:gd name="connsiteX72" fmla="*/ 5105 w 10000"/>
                <a:gd name="connsiteY72" fmla="*/ 0 h 10000"/>
                <a:gd name="connsiteX73" fmla="*/ 4827 w 10000"/>
                <a:gd name="connsiteY73" fmla="*/ 30 h 10000"/>
                <a:gd name="connsiteX0" fmla="*/ 4827 w 10000"/>
                <a:gd name="connsiteY0" fmla="*/ 30 h 9554"/>
                <a:gd name="connsiteX1" fmla="*/ 4603 w 10000"/>
                <a:gd name="connsiteY1" fmla="*/ 79 h 9554"/>
                <a:gd name="connsiteX2" fmla="*/ 4387 w 10000"/>
                <a:gd name="connsiteY2" fmla="*/ 129 h 9554"/>
                <a:gd name="connsiteX3" fmla="*/ 4176 w 10000"/>
                <a:gd name="connsiteY3" fmla="*/ 178 h 9554"/>
                <a:gd name="connsiteX4" fmla="*/ 3983 w 10000"/>
                <a:gd name="connsiteY4" fmla="*/ 248 h 9554"/>
                <a:gd name="connsiteX5" fmla="*/ 3793 w 10000"/>
                <a:gd name="connsiteY5" fmla="*/ 327 h 9554"/>
                <a:gd name="connsiteX6" fmla="*/ 3611 w 10000"/>
                <a:gd name="connsiteY6" fmla="*/ 415 h 9554"/>
                <a:gd name="connsiteX7" fmla="*/ 3434 w 10000"/>
                <a:gd name="connsiteY7" fmla="*/ 525 h 9554"/>
                <a:gd name="connsiteX8" fmla="*/ 3261 w 10000"/>
                <a:gd name="connsiteY8" fmla="*/ 634 h 9554"/>
                <a:gd name="connsiteX9" fmla="*/ 3099 w 10000"/>
                <a:gd name="connsiteY9" fmla="*/ 762 h 9554"/>
                <a:gd name="connsiteX10" fmla="*/ 2931 w 10000"/>
                <a:gd name="connsiteY10" fmla="*/ 911 h 9554"/>
                <a:gd name="connsiteX11" fmla="*/ 2764 w 10000"/>
                <a:gd name="connsiteY11" fmla="*/ 1060 h 9554"/>
                <a:gd name="connsiteX12" fmla="*/ 2600 w 10000"/>
                <a:gd name="connsiteY12" fmla="*/ 1227 h 9554"/>
                <a:gd name="connsiteX13" fmla="*/ 2434 w 10000"/>
                <a:gd name="connsiteY13" fmla="*/ 1416 h 9554"/>
                <a:gd name="connsiteX14" fmla="*/ 2270 w 10000"/>
                <a:gd name="connsiteY14" fmla="*/ 1614 h 9554"/>
                <a:gd name="connsiteX15" fmla="*/ 2097 w 10000"/>
                <a:gd name="connsiteY15" fmla="*/ 1832 h 9554"/>
                <a:gd name="connsiteX16" fmla="*/ 1921 w 10000"/>
                <a:gd name="connsiteY16" fmla="*/ 2059 h 9554"/>
                <a:gd name="connsiteX17" fmla="*/ 790 w 10000"/>
                <a:gd name="connsiteY17" fmla="*/ 2158 h 9554"/>
                <a:gd name="connsiteX18" fmla="*/ 790 w 10000"/>
                <a:gd name="connsiteY18" fmla="*/ 2673 h 9554"/>
                <a:gd name="connsiteX19" fmla="*/ 790 w 10000"/>
                <a:gd name="connsiteY19" fmla="*/ 4159 h 9554"/>
                <a:gd name="connsiteX20" fmla="*/ 790 w 10000"/>
                <a:gd name="connsiteY20" fmla="*/ 4703 h 9554"/>
                <a:gd name="connsiteX21" fmla="*/ 0 w 10000"/>
                <a:gd name="connsiteY21" fmla="*/ 6832 h 9554"/>
                <a:gd name="connsiteX22" fmla="*/ 130 w 10000"/>
                <a:gd name="connsiteY22" fmla="*/ 7138 h 9554"/>
                <a:gd name="connsiteX23" fmla="*/ 392 w 10000"/>
                <a:gd name="connsiteY23" fmla="*/ 7663 h 9554"/>
                <a:gd name="connsiteX24" fmla="*/ 661 w 10000"/>
                <a:gd name="connsiteY24" fmla="*/ 8049 h 9554"/>
                <a:gd name="connsiteX25" fmla="*/ 934 w 10000"/>
                <a:gd name="connsiteY25" fmla="*/ 8554 h 9554"/>
                <a:gd name="connsiteX26" fmla="*/ 1255 w 10000"/>
                <a:gd name="connsiteY26" fmla="*/ 7603 h 9554"/>
                <a:gd name="connsiteX27" fmla="*/ 2050 w 10000"/>
                <a:gd name="connsiteY27" fmla="*/ 7614 h 9554"/>
                <a:gd name="connsiteX28" fmla="*/ 2050 w 10000"/>
                <a:gd name="connsiteY28" fmla="*/ 8119 h 9554"/>
                <a:gd name="connsiteX29" fmla="*/ 3515 w 10000"/>
                <a:gd name="connsiteY29" fmla="*/ 8119 h 9554"/>
                <a:gd name="connsiteX30" fmla="*/ 3578 w 10000"/>
                <a:gd name="connsiteY30" fmla="*/ 7682 h 9554"/>
                <a:gd name="connsiteX31" fmla="*/ 4717 w 10000"/>
                <a:gd name="connsiteY31" fmla="*/ 7682 h 9554"/>
                <a:gd name="connsiteX32" fmla="*/ 4717 w 10000"/>
                <a:gd name="connsiteY32" fmla="*/ 8059 h 9554"/>
                <a:gd name="connsiteX33" fmla="*/ 4895 w 10000"/>
                <a:gd name="connsiteY33" fmla="*/ 8059 h 9554"/>
                <a:gd name="connsiteX34" fmla="*/ 4895 w 10000"/>
                <a:gd name="connsiteY34" fmla="*/ 8970 h 9554"/>
                <a:gd name="connsiteX35" fmla="*/ 4630 w 10000"/>
                <a:gd name="connsiteY35" fmla="*/ 8979 h 9554"/>
                <a:gd name="connsiteX36" fmla="*/ 4630 w 10000"/>
                <a:gd name="connsiteY36" fmla="*/ 9554 h 9554"/>
                <a:gd name="connsiteX37" fmla="*/ 4448 w 10000"/>
                <a:gd name="connsiteY37" fmla="*/ 9554 h 9554"/>
                <a:gd name="connsiteX38" fmla="*/ 5584 w 10000"/>
                <a:gd name="connsiteY38" fmla="*/ 9554 h 9554"/>
                <a:gd name="connsiteX39" fmla="*/ 5430 w 10000"/>
                <a:gd name="connsiteY39" fmla="*/ 9554 h 9554"/>
                <a:gd name="connsiteX40" fmla="*/ 5430 w 10000"/>
                <a:gd name="connsiteY40" fmla="*/ 8979 h 9554"/>
                <a:gd name="connsiteX41" fmla="*/ 5192 w 10000"/>
                <a:gd name="connsiteY41" fmla="*/ 8979 h 9554"/>
                <a:gd name="connsiteX42" fmla="*/ 5192 w 10000"/>
                <a:gd name="connsiteY42" fmla="*/ 8049 h 9554"/>
                <a:gd name="connsiteX43" fmla="*/ 5373 w 10000"/>
                <a:gd name="connsiteY43" fmla="*/ 8049 h 9554"/>
                <a:gd name="connsiteX44" fmla="*/ 5373 w 10000"/>
                <a:gd name="connsiteY44" fmla="*/ 7614 h 9554"/>
                <a:gd name="connsiteX45" fmla="*/ 6426 w 10000"/>
                <a:gd name="connsiteY45" fmla="*/ 7614 h 9554"/>
                <a:gd name="connsiteX46" fmla="*/ 6426 w 10000"/>
                <a:gd name="connsiteY46" fmla="*/ 8178 h 9554"/>
                <a:gd name="connsiteX47" fmla="*/ 7926 w 10000"/>
                <a:gd name="connsiteY47" fmla="*/ 8178 h 9554"/>
                <a:gd name="connsiteX48" fmla="*/ 7931 w 10000"/>
                <a:gd name="connsiteY48" fmla="*/ 7743 h 9554"/>
                <a:gd name="connsiteX49" fmla="*/ 8769 w 10000"/>
                <a:gd name="connsiteY49" fmla="*/ 7752 h 9554"/>
                <a:gd name="connsiteX50" fmla="*/ 9066 w 10000"/>
                <a:gd name="connsiteY50" fmla="*/ 8573 h 9554"/>
                <a:gd name="connsiteX51" fmla="*/ 9364 w 10000"/>
                <a:gd name="connsiteY51" fmla="*/ 8198 h 9554"/>
                <a:gd name="connsiteX52" fmla="*/ 9703 w 10000"/>
                <a:gd name="connsiteY52" fmla="*/ 7713 h 9554"/>
                <a:gd name="connsiteX53" fmla="*/ 10000 w 10000"/>
                <a:gd name="connsiteY53" fmla="*/ 7307 h 9554"/>
                <a:gd name="connsiteX54" fmla="*/ 9430 w 10000"/>
                <a:gd name="connsiteY54" fmla="*/ 5118 h 9554"/>
                <a:gd name="connsiteX55" fmla="*/ 9395 w 10000"/>
                <a:gd name="connsiteY55" fmla="*/ 2129 h 9554"/>
                <a:gd name="connsiteX56" fmla="*/ 8299 w 10000"/>
                <a:gd name="connsiteY56" fmla="*/ 2129 h 9554"/>
                <a:gd name="connsiteX57" fmla="*/ 8114 w 10000"/>
                <a:gd name="connsiteY57" fmla="*/ 1861 h 9554"/>
                <a:gd name="connsiteX58" fmla="*/ 7926 w 10000"/>
                <a:gd name="connsiteY58" fmla="*/ 1604 h 9554"/>
                <a:gd name="connsiteX59" fmla="*/ 7730 w 10000"/>
                <a:gd name="connsiteY59" fmla="*/ 1367 h 9554"/>
                <a:gd name="connsiteX60" fmla="*/ 7544 w 10000"/>
                <a:gd name="connsiteY60" fmla="*/ 1148 h 9554"/>
                <a:gd name="connsiteX61" fmla="*/ 7352 w 10000"/>
                <a:gd name="connsiteY61" fmla="*/ 941 h 9554"/>
                <a:gd name="connsiteX62" fmla="*/ 7150 w 10000"/>
                <a:gd name="connsiteY62" fmla="*/ 762 h 9554"/>
                <a:gd name="connsiteX63" fmla="*/ 6953 w 10000"/>
                <a:gd name="connsiteY63" fmla="*/ 594 h 9554"/>
                <a:gd name="connsiteX64" fmla="*/ 6747 w 10000"/>
                <a:gd name="connsiteY64" fmla="*/ 446 h 9554"/>
                <a:gd name="connsiteX65" fmla="*/ 6534 w 10000"/>
                <a:gd name="connsiteY65" fmla="*/ 316 h 9554"/>
                <a:gd name="connsiteX66" fmla="*/ 6317 w 10000"/>
                <a:gd name="connsiteY66" fmla="*/ 208 h 9554"/>
                <a:gd name="connsiteX67" fmla="*/ 6092 w 10000"/>
                <a:gd name="connsiteY67" fmla="*/ 129 h 9554"/>
                <a:gd name="connsiteX68" fmla="*/ 5862 w 10000"/>
                <a:gd name="connsiteY68" fmla="*/ 59 h 9554"/>
                <a:gd name="connsiteX69" fmla="*/ 5617 w 10000"/>
                <a:gd name="connsiteY69" fmla="*/ 9 h 9554"/>
                <a:gd name="connsiteX70" fmla="*/ 5364 w 10000"/>
                <a:gd name="connsiteY70" fmla="*/ 0 h 9554"/>
                <a:gd name="connsiteX71" fmla="*/ 5105 w 10000"/>
                <a:gd name="connsiteY71" fmla="*/ 0 h 9554"/>
                <a:gd name="connsiteX72" fmla="*/ 4827 w 10000"/>
                <a:gd name="connsiteY72" fmla="*/ 30 h 9554"/>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4448 w 10000"/>
                <a:gd name="connsiteY37" fmla="*/ 10000 h 10000"/>
                <a:gd name="connsiteX38" fmla="*/ 5430 w 10000"/>
                <a:gd name="connsiteY38" fmla="*/ 10000 h 10000"/>
                <a:gd name="connsiteX39" fmla="*/ 5430 w 10000"/>
                <a:gd name="connsiteY39" fmla="*/ 9398 h 10000"/>
                <a:gd name="connsiteX40" fmla="*/ 5192 w 10000"/>
                <a:gd name="connsiteY40" fmla="*/ 9398 h 10000"/>
                <a:gd name="connsiteX41" fmla="*/ 5192 w 10000"/>
                <a:gd name="connsiteY41" fmla="*/ 8425 h 10000"/>
                <a:gd name="connsiteX42" fmla="*/ 5373 w 10000"/>
                <a:gd name="connsiteY42" fmla="*/ 8425 h 10000"/>
                <a:gd name="connsiteX43" fmla="*/ 5373 w 10000"/>
                <a:gd name="connsiteY43" fmla="*/ 7969 h 10000"/>
                <a:gd name="connsiteX44" fmla="*/ 6426 w 10000"/>
                <a:gd name="connsiteY44" fmla="*/ 7969 h 10000"/>
                <a:gd name="connsiteX45" fmla="*/ 6426 w 10000"/>
                <a:gd name="connsiteY45" fmla="*/ 8560 h 10000"/>
                <a:gd name="connsiteX46" fmla="*/ 7926 w 10000"/>
                <a:gd name="connsiteY46" fmla="*/ 8560 h 10000"/>
                <a:gd name="connsiteX47" fmla="*/ 7931 w 10000"/>
                <a:gd name="connsiteY47" fmla="*/ 8104 h 10000"/>
                <a:gd name="connsiteX48" fmla="*/ 8769 w 10000"/>
                <a:gd name="connsiteY48" fmla="*/ 8114 h 10000"/>
                <a:gd name="connsiteX49" fmla="*/ 9066 w 10000"/>
                <a:gd name="connsiteY49" fmla="*/ 8973 h 10000"/>
                <a:gd name="connsiteX50" fmla="*/ 9364 w 10000"/>
                <a:gd name="connsiteY50" fmla="*/ 8581 h 10000"/>
                <a:gd name="connsiteX51" fmla="*/ 9703 w 10000"/>
                <a:gd name="connsiteY51" fmla="*/ 8073 h 10000"/>
                <a:gd name="connsiteX52" fmla="*/ 10000 w 10000"/>
                <a:gd name="connsiteY52" fmla="*/ 7648 h 10000"/>
                <a:gd name="connsiteX53" fmla="*/ 9430 w 10000"/>
                <a:gd name="connsiteY53" fmla="*/ 5357 h 10000"/>
                <a:gd name="connsiteX54" fmla="*/ 9395 w 10000"/>
                <a:gd name="connsiteY54" fmla="*/ 2228 h 10000"/>
                <a:gd name="connsiteX55" fmla="*/ 8299 w 10000"/>
                <a:gd name="connsiteY55" fmla="*/ 2228 h 10000"/>
                <a:gd name="connsiteX56" fmla="*/ 8114 w 10000"/>
                <a:gd name="connsiteY56" fmla="*/ 1948 h 10000"/>
                <a:gd name="connsiteX57" fmla="*/ 7926 w 10000"/>
                <a:gd name="connsiteY57" fmla="*/ 1679 h 10000"/>
                <a:gd name="connsiteX58" fmla="*/ 7730 w 10000"/>
                <a:gd name="connsiteY58" fmla="*/ 1431 h 10000"/>
                <a:gd name="connsiteX59" fmla="*/ 7544 w 10000"/>
                <a:gd name="connsiteY59" fmla="*/ 1202 h 10000"/>
                <a:gd name="connsiteX60" fmla="*/ 7352 w 10000"/>
                <a:gd name="connsiteY60" fmla="*/ 985 h 10000"/>
                <a:gd name="connsiteX61" fmla="*/ 7150 w 10000"/>
                <a:gd name="connsiteY61" fmla="*/ 798 h 10000"/>
                <a:gd name="connsiteX62" fmla="*/ 6953 w 10000"/>
                <a:gd name="connsiteY62" fmla="*/ 622 h 10000"/>
                <a:gd name="connsiteX63" fmla="*/ 6747 w 10000"/>
                <a:gd name="connsiteY63" fmla="*/ 467 h 10000"/>
                <a:gd name="connsiteX64" fmla="*/ 6534 w 10000"/>
                <a:gd name="connsiteY64" fmla="*/ 331 h 10000"/>
                <a:gd name="connsiteX65" fmla="*/ 6317 w 10000"/>
                <a:gd name="connsiteY65" fmla="*/ 218 h 10000"/>
                <a:gd name="connsiteX66" fmla="*/ 6092 w 10000"/>
                <a:gd name="connsiteY66" fmla="*/ 135 h 10000"/>
                <a:gd name="connsiteX67" fmla="*/ 5862 w 10000"/>
                <a:gd name="connsiteY67" fmla="*/ 62 h 10000"/>
                <a:gd name="connsiteX68" fmla="*/ 5617 w 10000"/>
                <a:gd name="connsiteY68" fmla="*/ 9 h 10000"/>
                <a:gd name="connsiteX69" fmla="*/ 5364 w 10000"/>
                <a:gd name="connsiteY69" fmla="*/ 0 h 10000"/>
                <a:gd name="connsiteX70" fmla="*/ 5105 w 10000"/>
                <a:gd name="connsiteY70" fmla="*/ 0 h 10000"/>
                <a:gd name="connsiteX71" fmla="*/ 4827 w 10000"/>
                <a:gd name="connsiteY71" fmla="*/ 31 h 10000"/>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4448 w 10000"/>
                <a:gd name="connsiteY37" fmla="*/ 10000 h 10000"/>
                <a:gd name="connsiteX38" fmla="*/ 5430 w 10000"/>
                <a:gd name="connsiteY38" fmla="*/ 9398 h 10000"/>
                <a:gd name="connsiteX39" fmla="*/ 5192 w 10000"/>
                <a:gd name="connsiteY39" fmla="*/ 9398 h 10000"/>
                <a:gd name="connsiteX40" fmla="*/ 5192 w 10000"/>
                <a:gd name="connsiteY40" fmla="*/ 8425 h 10000"/>
                <a:gd name="connsiteX41" fmla="*/ 5373 w 10000"/>
                <a:gd name="connsiteY41" fmla="*/ 8425 h 10000"/>
                <a:gd name="connsiteX42" fmla="*/ 5373 w 10000"/>
                <a:gd name="connsiteY42" fmla="*/ 7969 h 10000"/>
                <a:gd name="connsiteX43" fmla="*/ 6426 w 10000"/>
                <a:gd name="connsiteY43" fmla="*/ 7969 h 10000"/>
                <a:gd name="connsiteX44" fmla="*/ 6426 w 10000"/>
                <a:gd name="connsiteY44" fmla="*/ 8560 h 10000"/>
                <a:gd name="connsiteX45" fmla="*/ 7926 w 10000"/>
                <a:gd name="connsiteY45" fmla="*/ 8560 h 10000"/>
                <a:gd name="connsiteX46" fmla="*/ 7931 w 10000"/>
                <a:gd name="connsiteY46" fmla="*/ 8104 h 10000"/>
                <a:gd name="connsiteX47" fmla="*/ 8769 w 10000"/>
                <a:gd name="connsiteY47" fmla="*/ 8114 h 10000"/>
                <a:gd name="connsiteX48" fmla="*/ 9066 w 10000"/>
                <a:gd name="connsiteY48" fmla="*/ 8973 h 10000"/>
                <a:gd name="connsiteX49" fmla="*/ 9364 w 10000"/>
                <a:gd name="connsiteY49" fmla="*/ 8581 h 10000"/>
                <a:gd name="connsiteX50" fmla="*/ 9703 w 10000"/>
                <a:gd name="connsiteY50" fmla="*/ 8073 h 10000"/>
                <a:gd name="connsiteX51" fmla="*/ 10000 w 10000"/>
                <a:gd name="connsiteY51" fmla="*/ 7648 h 10000"/>
                <a:gd name="connsiteX52" fmla="*/ 9430 w 10000"/>
                <a:gd name="connsiteY52" fmla="*/ 5357 h 10000"/>
                <a:gd name="connsiteX53" fmla="*/ 9395 w 10000"/>
                <a:gd name="connsiteY53" fmla="*/ 2228 h 10000"/>
                <a:gd name="connsiteX54" fmla="*/ 8299 w 10000"/>
                <a:gd name="connsiteY54" fmla="*/ 2228 h 10000"/>
                <a:gd name="connsiteX55" fmla="*/ 8114 w 10000"/>
                <a:gd name="connsiteY55" fmla="*/ 1948 h 10000"/>
                <a:gd name="connsiteX56" fmla="*/ 7926 w 10000"/>
                <a:gd name="connsiteY56" fmla="*/ 1679 h 10000"/>
                <a:gd name="connsiteX57" fmla="*/ 7730 w 10000"/>
                <a:gd name="connsiteY57" fmla="*/ 1431 h 10000"/>
                <a:gd name="connsiteX58" fmla="*/ 7544 w 10000"/>
                <a:gd name="connsiteY58" fmla="*/ 1202 h 10000"/>
                <a:gd name="connsiteX59" fmla="*/ 7352 w 10000"/>
                <a:gd name="connsiteY59" fmla="*/ 985 h 10000"/>
                <a:gd name="connsiteX60" fmla="*/ 7150 w 10000"/>
                <a:gd name="connsiteY60" fmla="*/ 798 h 10000"/>
                <a:gd name="connsiteX61" fmla="*/ 6953 w 10000"/>
                <a:gd name="connsiteY61" fmla="*/ 622 h 10000"/>
                <a:gd name="connsiteX62" fmla="*/ 6747 w 10000"/>
                <a:gd name="connsiteY62" fmla="*/ 467 h 10000"/>
                <a:gd name="connsiteX63" fmla="*/ 6534 w 10000"/>
                <a:gd name="connsiteY63" fmla="*/ 331 h 10000"/>
                <a:gd name="connsiteX64" fmla="*/ 6317 w 10000"/>
                <a:gd name="connsiteY64" fmla="*/ 218 h 10000"/>
                <a:gd name="connsiteX65" fmla="*/ 6092 w 10000"/>
                <a:gd name="connsiteY65" fmla="*/ 135 h 10000"/>
                <a:gd name="connsiteX66" fmla="*/ 5862 w 10000"/>
                <a:gd name="connsiteY66" fmla="*/ 62 h 10000"/>
                <a:gd name="connsiteX67" fmla="*/ 5617 w 10000"/>
                <a:gd name="connsiteY67" fmla="*/ 9 h 10000"/>
                <a:gd name="connsiteX68" fmla="*/ 5364 w 10000"/>
                <a:gd name="connsiteY68" fmla="*/ 0 h 10000"/>
                <a:gd name="connsiteX69" fmla="*/ 5105 w 10000"/>
                <a:gd name="connsiteY69" fmla="*/ 0 h 10000"/>
                <a:gd name="connsiteX70" fmla="*/ 4827 w 10000"/>
                <a:gd name="connsiteY70" fmla="*/ 31 h 10000"/>
                <a:gd name="connsiteX0" fmla="*/ 4827 w 10000"/>
                <a:gd name="connsiteY0" fmla="*/ 31 h 10000"/>
                <a:gd name="connsiteX1" fmla="*/ 4603 w 10000"/>
                <a:gd name="connsiteY1" fmla="*/ 83 h 10000"/>
                <a:gd name="connsiteX2" fmla="*/ 4387 w 10000"/>
                <a:gd name="connsiteY2" fmla="*/ 135 h 10000"/>
                <a:gd name="connsiteX3" fmla="*/ 4176 w 10000"/>
                <a:gd name="connsiteY3" fmla="*/ 186 h 10000"/>
                <a:gd name="connsiteX4" fmla="*/ 3983 w 10000"/>
                <a:gd name="connsiteY4" fmla="*/ 260 h 10000"/>
                <a:gd name="connsiteX5" fmla="*/ 3793 w 10000"/>
                <a:gd name="connsiteY5" fmla="*/ 342 h 10000"/>
                <a:gd name="connsiteX6" fmla="*/ 3611 w 10000"/>
                <a:gd name="connsiteY6" fmla="*/ 434 h 10000"/>
                <a:gd name="connsiteX7" fmla="*/ 3434 w 10000"/>
                <a:gd name="connsiteY7" fmla="*/ 550 h 10000"/>
                <a:gd name="connsiteX8" fmla="*/ 3261 w 10000"/>
                <a:gd name="connsiteY8" fmla="*/ 664 h 10000"/>
                <a:gd name="connsiteX9" fmla="*/ 3099 w 10000"/>
                <a:gd name="connsiteY9" fmla="*/ 798 h 10000"/>
                <a:gd name="connsiteX10" fmla="*/ 2931 w 10000"/>
                <a:gd name="connsiteY10" fmla="*/ 954 h 10000"/>
                <a:gd name="connsiteX11" fmla="*/ 2764 w 10000"/>
                <a:gd name="connsiteY11" fmla="*/ 1109 h 10000"/>
                <a:gd name="connsiteX12" fmla="*/ 2600 w 10000"/>
                <a:gd name="connsiteY12" fmla="*/ 1284 h 10000"/>
                <a:gd name="connsiteX13" fmla="*/ 2434 w 10000"/>
                <a:gd name="connsiteY13" fmla="*/ 1482 h 10000"/>
                <a:gd name="connsiteX14" fmla="*/ 2270 w 10000"/>
                <a:gd name="connsiteY14" fmla="*/ 1689 h 10000"/>
                <a:gd name="connsiteX15" fmla="*/ 2097 w 10000"/>
                <a:gd name="connsiteY15" fmla="*/ 1918 h 10000"/>
                <a:gd name="connsiteX16" fmla="*/ 1921 w 10000"/>
                <a:gd name="connsiteY16" fmla="*/ 2155 h 10000"/>
                <a:gd name="connsiteX17" fmla="*/ 790 w 10000"/>
                <a:gd name="connsiteY17" fmla="*/ 2259 h 10000"/>
                <a:gd name="connsiteX18" fmla="*/ 790 w 10000"/>
                <a:gd name="connsiteY18" fmla="*/ 2798 h 10000"/>
                <a:gd name="connsiteX19" fmla="*/ 790 w 10000"/>
                <a:gd name="connsiteY19" fmla="*/ 4353 h 10000"/>
                <a:gd name="connsiteX20" fmla="*/ 790 w 10000"/>
                <a:gd name="connsiteY20" fmla="*/ 4923 h 10000"/>
                <a:gd name="connsiteX21" fmla="*/ 0 w 10000"/>
                <a:gd name="connsiteY21" fmla="*/ 7151 h 10000"/>
                <a:gd name="connsiteX22" fmla="*/ 130 w 10000"/>
                <a:gd name="connsiteY22" fmla="*/ 7471 h 10000"/>
                <a:gd name="connsiteX23" fmla="*/ 392 w 10000"/>
                <a:gd name="connsiteY23" fmla="*/ 8021 h 10000"/>
                <a:gd name="connsiteX24" fmla="*/ 661 w 10000"/>
                <a:gd name="connsiteY24" fmla="*/ 8425 h 10000"/>
                <a:gd name="connsiteX25" fmla="*/ 934 w 10000"/>
                <a:gd name="connsiteY25" fmla="*/ 8953 h 10000"/>
                <a:gd name="connsiteX26" fmla="*/ 1255 w 10000"/>
                <a:gd name="connsiteY26" fmla="*/ 7958 h 10000"/>
                <a:gd name="connsiteX27" fmla="*/ 2050 w 10000"/>
                <a:gd name="connsiteY27" fmla="*/ 7969 h 10000"/>
                <a:gd name="connsiteX28" fmla="*/ 2050 w 10000"/>
                <a:gd name="connsiteY28" fmla="*/ 8498 h 10000"/>
                <a:gd name="connsiteX29" fmla="*/ 3515 w 10000"/>
                <a:gd name="connsiteY29" fmla="*/ 8498 h 10000"/>
                <a:gd name="connsiteX30" fmla="*/ 3578 w 10000"/>
                <a:gd name="connsiteY30" fmla="*/ 8041 h 10000"/>
                <a:gd name="connsiteX31" fmla="*/ 4717 w 10000"/>
                <a:gd name="connsiteY31" fmla="*/ 8041 h 10000"/>
                <a:gd name="connsiteX32" fmla="*/ 4717 w 10000"/>
                <a:gd name="connsiteY32" fmla="*/ 8435 h 10000"/>
                <a:gd name="connsiteX33" fmla="*/ 4895 w 10000"/>
                <a:gd name="connsiteY33" fmla="*/ 8435 h 10000"/>
                <a:gd name="connsiteX34" fmla="*/ 4895 w 10000"/>
                <a:gd name="connsiteY34" fmla="*/ 9389 h 10000"/>
                <a:gd name="connsiteX35" fmla="*/ 4630 w 10000"/>
                <a:gd name="connsiteY35" fmla="*/ 9398 h 10000"/>
                <a:gd name="connsiteX36" fmla="*/ 4630 w 10000"/>
                <a:gd name="connsiteY36" fmla="*/ 10000 h 10000"/>
                <a:gd name="connsiteX37" fmla="*/ 5430 w 10000"/>
                <a:gd name="connsiteY37" fmla="*/ 9398 h 10000"/>
                <a:gd name="connsiteX38" fmla="*/ 5192 w 10000"/>
                <a:gd name="connsiteY38" fmla="*/ 9398 h 10000"/>
                <a:gd name="connsiteX39" fmla="*/ 5192 w 10000"/>
                <a:gd name="connsiteY39" fmla="*/ 8425 h 10000"/>
                <a:gd name="connsiteX40" fmla="*/ 5373 w 10000"/>
                <a:gd name="connsiteY40" fmla="*/ 8425 h 10000"/>
                <a:gd name="connsiteX41" fmla="*/ 5373 w 10000"/>
                <a:gd name="connsiteY41" fmla="*/ 7969 h 10000"/>
                <a:gd name="connsiteX42" fmla="*/ 6426 w 10000"/>
                <a:gd name="connsiteY42" fmla="*/ 7969 h 10000"/>
                <a:gd name="connsiteX43" fmla="*/ 6426 w 10000"/>
                <a:gd name="connsiteY43" fmla="*/ 8560 h 10000"/>
                <a:gd name="connsiteX44" fmla="*/ 7926 w 10000"/>
                <a:gd name="connsiteY44" fmla="*/ 8560 h 10000"/>
                <a:gd name="connsiteX45" fmla="*/ 7931 w 10000"/>
                <a:gd name="connsiteY45" fmla="*/ 8104 h 10000"/>
                <a:gd name="connsiteX46" fmla="*/ 8769 w 10000"/>
                <a:gd name="connsiteY46" fmla="*/ 8114 h 10000"/>
                <a:gd name="connsiteX47" fmla="*/ 9066 w 10000"/>
                <a:gd name="connsiteY47" fmla="*/ 8973 h 10000"/>
                <a:gd name="connsiteX48" fmla="*/ 9364 w 10000"/>
                <a:gd name="connsiteY48" fmla="*/ 8581 h 10000"/>
                <a:gd name="connsiteX49" fmla="*/ 9703 w 10000"/>
                <a:gd name="connsiteY49" fmla="*/ 8073 h 10000"/>
                <a:gd name="connsiteX50" fmla="*/ 10000 w 10000"/>
                <a:gd name="connsiteY50" fmla="*/ 7648 h 10000"/>
                <a:gd name="connsiteX51" fmla="*/ 9430 w 10000"/>
                <a:gd name="connsiteY51" fmla="*/ 5357 h 10000"/>
                <a:gd name="connsiteX52" fmla="*/ 9395 w 10000"/>
                <a:gd name="connsiteY52" fmla="*/ 2228 h 10000"/>
                <a:gd name="connsiteX53" fmla="*/ 8299 w 10000"/>
                <a:gd name="connsiteY53" fmla="*/ 2228 h 10000"/>
                <a:gd name="connsiteX54" fmla="*/ 8114 w 10000"/>
                <a:gd name="connsiteY54" fmla="*/ 1948 h 10000"/>
                <a:gd name="connsiteX55" fmla="*/ 7926 w 10000"/>
                <a:gd name="connsiteY55" fmla="*/ 1679 h 10000"/>
                <a:gd name="connsiteX56" fmla="*/ 7730 w 10000"/>
                <a:gd name="connsiteY56" fmla="*/ 1431 h 10000"/>
                <a:gd name="connsiteX57" fmla="*/ 7544 w 10000"/>
                <a:gd name="connsiteY57" fmla="*/ 1202 h 10000"/>
                <a:gd name="connsiteX58" fmla="*/ 7352 w 10000"/>
                <a:gd name="connsiteY58" fmla="*/ 985 h 10000"/>
                <a:gd name="connsiteX59" fmla="*/ 7150 w 10000"/>
                <a:gd name="connsiteY59" fmla="*/ 798 h 10000"/>
                <a:gd name="connsiteX60" fmla="*/ 6953 w 10000"/>
                <a:gd name="connsiteY60" fmla="*/ 622 h 10000"/>
                <a:gd name="connsiteX61" fmla="*/ 6747 w 10000"/>
                <a:gd name="connsiteY61" fmla="*/ 467 h 10000"/>
                <a:gd name="connsiteX62" fmla="*/ 6534 w 10000"/>
                <a:gd name="connsiteY62" fmla="*/ 331 h 10000"/>
                <a:gd name="connsiteX63" fmla="*/ 6317 w 10000"/>
                <a:gd name="connsiteY63" fmla="*/ 218 h 10000"/>
                <a:gd name="connsiteX64" fmla="*/ 6092 w 10000"/>
                <a:gd name="connsiteY64" fmla="*/ 135 h 10000"/>
                <a:gd name="connsiteX65" fmla="*/ 5862 w 10000"/>
                <a:gd name="connsiteY65" fmla="*/ 62 h 10000"/>
                <a:gd name="connsiteX66" fmla="*/ 5617 w 10000"/>
                <a:gd name="connsiteY66" fmla="*/ 9 h 10000"/>
                <a:gd name="connsiteX67" fmla="*/ 5364 w 10000"/>
                <a:gd name="connsiteY67" fmla="*/ 0 h 10000"/>
                <a:gd name="connsiteX68" fmla="*/ 5105 w 10000"/>
                <a:gd name="connsiteY68" fmla="*/ 0 h 10000"/>
                <a:gd name="connsiteX69" fmla="*/ 4827 w 10000"/>
                <a:gd name="connsiteY69" fmla="*/ 31 h 10000"/>
                <a:gd name="connsiteX0" fmla="*/ 4827 w 10000"/>
                <a:gd name="connsiteY0" fmla="*/ 31 h 9398"/>
                <a:gd name="connsiteX1" fmla="*/ 4603 w 10000"/>
                <a:gd name="connsiteY1" fmla="*/ 83 h 9398"/>
                <a:gd name="connsiteX2" fmla="*/ 4387 w 10000"/>
                <a:gd name="connsiteY2" fmla="*/ 135 h 9398"/>
                <a:gd name="connsiteX3" fmla="*/ 4176 w 10000"/>
                <a:gd name="connsiteY3" fmla="*/ 186 h 9398"/>
                <a:gd name="connsiteX4" fmla="*/ 3983 w 10000"/>
                <a:gd name="connsiteY4" fmla="*/ 260 h 9398"/>
                <a:gd name="connsiteX5" fmla="*/ 3793 w 10000"/>
                <a:gd name="connsiteY5" fmla="*/ 342 h 9398"/>
                <a:gd name="connsiteX6" fmla="*/ 3611 w 10000"/>
                <a:gd name="connsiteY6" fmla="*/ 434 h 9398"/>
                <a:gd name="connsiteX7" fmla="*/ 3434 w 10000"/>
                <a:gd name="connsiteY7" fmla="*/ 550 h 9398"/>
                <a:gd name="connsiteX8" fmla="*/ 3261 w 10000"/>
                <a:gd name="connsiteY8" fmla="*/ 664 h 9398"/>
                <a:gd name="connsiteX9" fmla="*/ 3099 w 10000"/>
                <a:gd name="connsiteY9" fmla="*/ 798 h 9398"/>
                <a:gd name="connsiteX10" fmla="*/ 2931 w 10000"/>
                <a:gd name="connsiteY10" fmla="*/ 954 h 9398"/>
                <a:gd name="connsiteX11" fmla="*/ 2764 w 10000"/>
                <a:gd name="connsiteY11" fmla="*/ 1109 h 9398"/>
                <a:gd name="connsiteX12" fmla="*/ 2600 w 10000"/>
                <a:gd name="connsiteY12" fmla="*/ 1284 h 9398"/>
                <a:gd name="connsiteX13" fmla="*/ 2434 w 10000"/>
                <a:gd name="connsiteY13" fmla="*/ 1482 h 9398"/>
                <a:gd name="connsiteX14" fmla="*/ 2270 w 10000"/>
                <a:gd name="connsiteY14" fmla="*/ 1689 h 9398"/>
                <a:gd name="connsiteX15" fmla="*/ 2097 w 10000"/>
                <a:gd name="connsiteY15" fmla="*/ 1918 h 9398"/>
                <a:gd name="connsiteX16" fmla="*/ 1921 w 10000"/>
                <a:gd name="connsiteY16" fmla="*/ 2155 h 9398"/>
                <a:gd name="connsiteX17" fmla="*/ 790 w 10000"/>
                <a:gd name="connsiteY17" fmla="*/ 2259 h 9398"/>
                <a:gd name="connsiteX18" fmla="*/ 790 w 10000"/>
                <a:gd name="connsiteY18" fmla="*/ 2798 h 9398"/>
                <a:gd name="connsiteX19" fmla="*/ 790 w 10000"/>
                <a:gd name="connsiteY19" fmla="*/ 4353 h 9398"/>
                <a:gd name="connsiteX20" fmla="*/ 790 w 10000"/>
                <a:gd name="connsiteY20" fmla="*/ 4923 h 9398"/>
                <a:gd name="connsiteX21" fmla="*/ 0 w 10000"/>
                <a:gd name="connsiteY21" fmla="*/ 7151 h 9398"/>
                <a:gd name="connsiteX22" fmla="*/ 130 w 10000"/>
                <a:gd name="connsiteY22" fmla="*/ 7471 h 9398"/>
                <a:gd name="connsiteX23" fmla="*/ 392 w 10000"/>
                <a:gd name="connsiteY23" fmla="*/ 8021 h 9398"/>
                <a:gd name="connsiteX24" fmla="*/ 661 w 10000"/>
                <a:gd name="connsiteY24" fmla="*/ 8425 h 9398"/>
                <a:gd name="connsiteX25" fmla="*/ 934 w 10000"/>
                <a:gd name="connsiteY25" fmla="*/ 8953 h 9398"/>
                <a:gd name="connsiteX26" fmla="*/ 1255 w 10000"/>
                <a:gd name="connsiteY26" fmla="*/ 7958 h 9398"/>
                <a:gd name="connsiteX27" fmla="*/ 2050 w 10000"/>
                <a:gd name="connsiteY27" fmla="*/ 7969 h 9398"/>
                <a:gd name="connsiteX28" fmla="*/ 2050 w 10000"/>
                <a:gd name="connsiteY28" fmla="*/ 8498 h 9398"/>
                <a:gd name="connsiteX29" fmla="*/ 3515 w 10000"/>
                <a:gd name="connsiteY29" fmla="*/ 8498 h 9398"/>
                <a:gd name="connsiteX30" fmla="*/ 3578 w 10000"/>
                <a:gd name="connsiteY30" fmla="*/ 8041 h 9398"/>
                <a:gd name="connsiteX31" fmla="*/ 4717 w 10000"/>
                <a:gd name="connsiteY31" fmla="*/ 8041 h 9398"/>
                <a:gd name="connsiteX32" fmla="*/ 4717 w 10000"/>
                <a:gd name="connsiteY32" fmla="*/ 8435 h 9398"/>
                <a:gd name="connsiteX33" fmla="*/ 4895 w 10000"/>
                <a:gd name="connsiteY33" fmla="*/ 8435 h 9398"/>
                <a:gd name="connsiteX34" fmla="*/ 4895 w 10000"/>
                <a:gd name="connsiteY34" fmla="*/ 9389 h 9398"/>
                <a:gd name="connsiteX35" fmla="*/ 4630 w 10000"/>
                <a:gd name="connsiteY35" fmla="*/ 9398 h 9398"/>
                <a:gd name="connsiteX36" fmla="*/ 5430 w 10000"/>
                <a:gd name="connsiteY36" fmla="*/ 9398 h 9398"/>
                <a:gd name="connsiteX37" fmla="*/ 5192 w 10000"/>
                <a:gd name="connsiteY37" fmla="*/ 9398 h 9398"/>
                <a:gd name="connsiteX38" fmla="*/ 5192 w 10000"/>
                <a:gd name="connsiteY38" fmla="*/ 8425 h 9398"/>
                <a:gd name="connsiteX39" fmla="*/ 5373 w 10000"/>
                <a:gd name="connsiteY39" fmla="*/ 8425 h 9398"/>
                <a:gd name="connsiteX40" fmla="*/ 5373 w 10000"/>
                <a:gd name="connsiteY40" fmla="*/ 7969 h 9398"/>
                <a:gd name="connsiteX41" fmla="*/ 6426 w 10000"/>
                <a:gd name="connsiteY41" fmla="*/ 7969 h 9398"/>
                <a:gd name="connsiteX42" fmla="*/ 6426 w 10000"/>
                <a:gd name="connsiteY42" fmla="*/ 8560 h 9398"/>
                <a:gd name="connsiteX43" fmla="*/ 7926 w 10000"/>
                <a:gd name="connsiteY43" fmla="*/ 8560 h 9398"/>
                <a:gd name="connsiteX44" fmla="*/ 7931 w 10000"/>
                <a:gd name="connsiteY44" fmla="*/ 8104 h 9398"/>
                <a:gd name="connsiteX45" fmla="*/ 8769 w 10000"/>
                <a:gd name="connsiteY45" fmla="*/ 8114 h 9398"/>
                <a:gd name="connsiteX46" fmla="*/ 9066 w 10000"/>
                <a:gd name="connsiteY46" fmla="*/ 8973 h 9398"/>
                <a:gd name="connsiteX47" fmla="*/ 9364 w 10000"/>
                <a:gd name="connsiteY47" fmla="*/ 8581 h 9398"/>
                <a:gd name="connsiteX48" fmla="*/ 9703 w 10000"/>
                <a:gd name="connsiteY48" fmla="*/ 8073 h 9398"/>
                <a:gd name="connsiteX49" fmla="*/ 10000 w 10000"/>
                <a:gd name="connsiteY49" fmla="*/ 7648 h 9398"/>
                <a:gd name="connsiteX50" fmla="*/ 9430 w 10000"/>
                <a:gd name="connsiteY50" fmla="*/ 5357 h 9398"/>
                <a:gd name="connsiteX51" fmla="*/ 9395 w 10000"/>
                <a:gd name="connsiteY51" fmla="*/ 2228 h 9398"/>
                <a:gd name="connsiteX52" fmla="*/ 8299 w 10000"/>
                <a:gd name="connsiteY52" fmla="*/ 2228 h 9398"/>
                <a:gd name="connsiteX53" fmla="*/ 8114 w 10000"/>
                <a:gd name="connsiteY53" fmla="*/ 1948 h 9398"/>
                <a:gd name="connsiteX54" fmla="*/ 7926 w 10000"/>
                <a:gd name="connsiteY54" fmla="*/ 1679 h 9398"/>
                <a:gd name="connsiteX55" fmla="*/ 7730 w 10000"/>
                <a:gd name="connsiteY55" fmla="*/ 1431 h 9398"/>
                <a:gd name="connsiteX56" fmla="*/ 7544 w 10000"/>
                <a:gd name="connsiteY56" fmla="*/ 1202 h 9398"/>
                <a:gd name="connsiteX57" fmla="*/ 7352 w 10000"/>
                <a:gd name="connsiteY57" fmla="*/ 985 h 9398"/>
                <a:gd name="connsiteX58" fmla="*/ 7150 w 10000"/>
                <a:gd name="connsiteY58" fmla="*/ 798 h 9398"/>
                <a:gd name="connsiteX59" fmla="*/ 6953 w 10000"/>
                <a:gd name="connsiteY59" fmla="*/ 622 h 9398"/>
                <a:gd name="connsiteX60" fmla="*/ 6747 w 10000"/>
                <a:gd name="connsiteY60" fmla="*/ 467 h 9398"/>
                <a:gd name="connsiteX61" fmla="*/ 6534 w 10000"/>
                <a:gd name="connsiteY61" fmla="*/ 331 h 9398"/>
                <a:gd name="connsiteX62" fmla="*/ 6317 w 10000"/>
                <a:gd name="connsiteY62" fmla="*/ 218 h 9398"/>
                <a:gd name="connsiteX63" fmla="*/ 6092 w 10000"/>
                <a:gd name="connsiteY63" fmla="*/ 135 h 9398"/>
                <a:gd name="connsiteX64" fmla="*/ 5862 w 10000"/>
                <a:gd name="connsiteY64" fmla="*/ 62 h 9398"/>
                <a:gd name="connsiteX65" fmla="*/ 5617 w 10000"/>
                <a:gd name="connsiteY65" fmla="*/ 9 h 9398"/>
                <a:gd name="connsiteX66" fmla="*/ 5364 w 10000"/>
                <a:gd name="connsiteY66" fmla="*/ 0 h 9398"/>
                <a:gd name="connsiteX67" fmla="*/ 5105 w 10000"/>
                <a:gd name="connsiteY67" fmla="*/ 0 h 9398"/>
                <a:gd name="connsiteX68" fmla="*/ 4827 w 10000"/>
                <a:gd name="connsiteY68" fmla="*/ 31 h 9398"/>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895 w 10000"/>
                <a:gd name="connsiteY34" fmla="*/ 9990 h 10000"/>
                <a:gd name="connsiteX35" fmla="*/ 4630 w 10000"/>
                <a:gd name="connsiteY35" fmla="*/ 10000 h 10000"/>
                <a:gd name="connsiteX36" fmla="*/ 5192 w 10000"/>
                <a:gd name="connsiteY36" fmla="*/ 10000 h 10000"/>
                <a:gd name="connsiteX37" fmla="*/ 5192 w 10000"/>
                <a:gd name="connsiteY37" fmla="*/ 8965 h 10000"/>
                <a:gd name="connsiteX38" fmla="*/ 5373 w 10000"/>
                <a:gd name="connsiteY38" fmla="*/ 8965 h 10000"/>
                <a:gd name="connsiteX39" fmla="*/ 5373 w 10000"/>
                <a:gd name="connsiteY39" fmla="*/ 8479 h 10000"/>
                <a:gd name="connsiteX40" fmla="*/ 6426 w 10000"/>
                <a:gd name="connsiteY40" fmla="*/ 8479 h 10000"/>
                <a:gd name="connsiteX41" fmla="*/ 6426 w 10000"/>
                <a:gd name="connsiteY41" fmla="*/ 9108 h 10000"/>
                <a:gd name="connsiteX42" fmla="*/ 7926 w 10000"/>
                <a:gd name="connsiteY42" fmla="*/ 9108 h 10000"/>
                <a:gd name="connsiteX43" fmla="*/ 7931 w 10000"/>
                <a:gd name="connsiteY43" fmla="*/ 8623 h 10000"/>
                <a:gd name="connsiteX44" fmla="*/ 8769 w 10000"/>
                <a:gd name="connsiteY44" fmla="*/ 8634 h 10000"/>
                <a:gd name="connsiteX45" fmla="*/ 9066 w 10000"/>
                <a:gd name="connsiteY45" fmla="*/ 9548 h 10000"/>
                <a:gd name="connsiteX46" fmla="*/ 9364 w 10000"/>
                <a:gd name="connsiteY46" fmla="*/ 9131 h 10000"/>
                <a:gd name="connsiteX47" fmla="*/ 9703 w 10000"/>
                <a:gd name="connsiteY47" fmla="*/ 8590 h 10000"/>
                <a:gd name="connsiteX48" fmla="*/ 10000 w 10000"/>
                <a:gd name="connsiteY48" fmla="*/ 8138 h 10000"/>
                <a:gd name="connsiteX49" fmla="*/ 9430 w 10000"/>
                <a:gd name="connsiteY49" fmla="*/ 5700 h 10000"/>
                <a:gd name="connsiteX50" fmla="*/ 9395 w 10000"/>
                <a:gd name="connsiteY50" fmla="*/ 2371 h 10000"/>
                <a:gd name="connsiteX51" fmla="*/ 8299 w 10000"/>
                <a:gd name="connsiteY51" fmla="*/ 2371 h 10000"/>
                <a:gd name="connsiteX52" fmla="*/ 8114 w 10000"/>
                <a:gd name="connsiteY52" fmla="*/ 2073 h 10000"/>
                <a:gd name="connsiteX53" fmla="*/ 7926 w 10000"/>
                <a:gd name="connsiteY53" fmla="*/ 1787 h 10000"/>
                <a:gd name="connsiteX54" fmla="*/ 7730 w 10000"/>
                <a:gd name="connsiteY54" fmla="*/ 1523 h 10000"/>
                <a:gd name="connsiteX55" fmla="*/ 7544 w 10000"/>
                <a:gd name="connsiteY55" fmla="*/ 1279 h 10000"/>
                <a:gd name="connsiteX56" fmla="*/ 7352 w 10000"/>
                <a:gd name="connsiteY56" fmla="*/ 1048 h 10000"/>
                <a:gd name="connsiteX57" fmla="*/ 7150 w 10000"/>
                <a:gd name="connsiteY57" fmla="*/ 849 h 10000"/>
                <a:gd name="connsiteX58" fmla="*/ 6953 w 10000"/>
                <a:gd name="connsiteY58" fmla="*/ 662 h 10000"/>
                <a:gd name="connsiteX59" fmla="*/ 6747 w 10000"/>
                <a:gd name="connsiteY59" fmla="*/ 497 h 10000"/>
                <a:gd name="connsiteX60" fmla="*/ 6534 w 10000"/>
                <a:gd name="connsiteY60" fmla="*/ 352 h 10000"/>
                <a:gd name="connsiteX61" fmla="*/ 6317 w 10000"/>
                <a:gd name="connsiteY61" fmla="*/ 232 h 10000"/>
                <a:gd name="connsiteX62" fmla="*/ 6092 w 10000"/>
                <a:gd name="connsiteY62" fmla="*/ 144 h 10000"/>
                <a:gd name="connsiteX63" fmla="*/ 5862 w 10000"/>
                <a:gd name="connsiteY63" fmla="*/ 66 h 10000"/>
                <a:gd name="connsiteX64" fmla="*/ 5617 w 10000"/>
                <a:gd name="connsiteY64" fmla="*/ 10 h 10000"/>
                <a:gd name="connsiteX65" fmla="*/ 5364 w 10000"/>
                <a:gd name="connsiteY65" fmla="*/ 0 h 10000"/>
                <a:gd name="connsiteX66" fmla="*/ 5105 w 10000"/>
                <a:gd name="connsiteY66" fmla="*/ 0 h 10000"/>
                <a:gd name="connsiteX67" fmla="*/ 4827 w 10000"/>
                <a:gd name="connsiteY67" fmla="*/ 33 h 10000"/>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895 w 10000"/>
                <a:gd name="connsiteY34" fmla="*/ 9990 h 10000"/>
                <a:gd name="connsiteX35" fmla="*/ 4630 w 10000"/>
                <a:gd name="connsiteY35" fmla="*/ 10000 h 10000"/>
                <a:gd name="connsiteX36" fmla="*/ 5192 w 10000"/>
                <a:gd name="connsiteY36" fmla="*/ 8965 h 10000"/>
                <a:gd name="connsiteX37" fmla="*/ 5373 w 10000"/>
                <a:gd name="connsiteY37" fmla="*/ 8965 h 10000"/>
                <a:gd name="connsiteX38" fmla="*/ 5373 w 10000"/>
                <a:gd name="connsiteY38" fmla="*/ 8479 h 10000"/>
                <a:gd name="connsiteX39" fmla="*/ 6426 w 10000"/>
                <a:gd name="connsiteY39" fmla="*/ 8479 h 10000"/>
                <a:gd name="connsiteX40" fmla="*/ 6426 w 10000"/>
                <a:gd name="connsiteY40" fmla="*/ 9108 h 10000"/>
                <a:gd name="connsiteX41" fmla="*/ 7926 w 10000"/>
                <a:gd name="connsiteY41" fmla="*/ 9108 h 10000"/>
                <a:gd name="connsiteX42" fmla="*/ 7931 w 10000"/>
                <a:gd name="connsiteY42" fmla="*/ 8623 h 10000"/>
                <a:gd name="connsiteX43" fmla="*/ 8769 w 10000"/>
                <a:gd name="connsiteY43" fmla="*/ 8634 h 10000"/>
                <a:gd name="connsiteX44" fmla="*/ 9066 w 10000"/>
                <a:gd name="connsiteY44" fmla="*/ 9548 h 10000"/>
                <a:gd name="connsiteX45" fmla="*/ 9364 w 10000"/>
                <a:gd name="connsiteY45" fmla="*/ 9131 h 10000"/>
                <a:gd name="connsiteX46" fmla="*/ 9703 w 10000"/>
                <a:gd name="connsiteY46" fmla="*/ 8590 h 10000"/>
                <a:gd name="connsiteX47" fmla="*/ 10000 w 10000"/>
                <a:gd name="connsiteY47" fmla="*/ 8138 h 10000"/>
                <a:gd name="connsiteX48" fmla="*/ 9430 w 10000"/>
                <a:gd name="connsiteY48" fmla="*/ 5700 h 10000"/>
                <a:gd name="connsiteX49" fmla="*/ 9395 w 10000"/>
                <a:gd name="connsiteY49" fmla="*/ 2371 h 10000"/>
                <a:gd name="connsiteX50" fmla="*/ 8299 w 10000"/>
                <a:gd name="connsiteY50" fmla="*/ 2371 h 10000"/>
                <a:gd name="connsiteX51" fmla="*/ 8114 w 10000"/>
                <a:gd name="connsiteY51" fmla="*/ 2073 h 10000"/>
                <a:gd name="connsiteX52" fmla="*/ 7926 w 10000"/>
                <a:gd name="connsiteY52" fmla="*/ 1787 h 10000"/>
                <a:gd name="connsiteX53" fmla="*/ 7730 w 10000"/>
                <a:gd name="connsiteY53" fmla="*/ 1523 h 10000"/>
                <a:gd name="connsiteX54" fmla="*/ 7544 w 10000"/>
                <a:gd name="connsiteY54" fmla="*/ 1279 h 10000"/>
                <a:gd name="connsiteX55" fmla="*/ 7352 w 10000"/>
                <a:gd name="connsiteY55" fmla="*/ 1048 h 10000"/>
                <a:gd name="connsiteX56" fmla="*/ 7150 w 10000"/>
                <a:gd name="connsiteY56" fmla="*/ 849 h 10000"/>
                <a:gd name="connsiteX57" fmla="*/ 6953 w 10000"/>
                <a:gd name="connsiteY57" fmla="*/ 662 h 10000"/>
                <a:gd name="connsiteX58" fmla="*/ 6747 w 10000"/>
                <a:gd name="connsiteY58" fmla="*/ 497 h 10000"/>
                <a:gd name="connsiteX59" fmla="*/ 6534 w 10000"/>
                <a:gd name="connsiteY59" fmla="*/ 352 h 10000"/>
                <a:gd name="connsiteX60" fmla="*/ 6317 w 10000"/>
                <a:gd name="connsiteY60" fmla="*/ 232 h 10000"/>
                <a:gd name="connsiteX61" fmla="*/ 6092 w 10000"/>
                <a:gd name="connsiteY61" fmla="*/ 144 h 10000"/>
                <a:gd name="connsiteX62" fmla="*/ 5862 w 10000"/>
                <a:gd name="connsiteY62" fmla="*/ 66 h 10000"/>
                <a:gd name="connsiteX63" fmla="*/ 5617 w 10000"/>
                <a:gd name="connsiteY63" fmla="*/ 10 h 10000"/>
                <a:gd name="connsiteX64" fmla="*/ 5364 w 10000"/>
                <a:gd name="connsiteY64" fmla="*/ 0 h 10000"/>
                <a:gd name="connsiteX65" fmla="*/ 5105 w 10000"/>
                <a:gd name="connsiteY65" fmla="*/ 0 h 10000"/>
                <a:gd name="connsiteX66" fmla="*/ 4827 w 10000"/>
                <a:gd name="connsiteY66" fmla="*/ 33 h 10000"/>
                <a:gd name="connsiteX0" fmla="*/ 4827 w 10000"/>
                <a:gd name="connsiteY0" fmla="*/ 33 h 10000"/>
                <a:gd name="connsiteX1" fmla="*/ 4603 w 10000"/>
                <a:gd name="connsiteY1" fmla="*/ 88 h 10000"/>
                <a:gd name="connsiteX2" fmla="*/ 4387 w 10000"/>
                <a:gd name="connsiteY2" fmla="*/ 144 h 10000"/>
                <a:gd name="connsiteX3" fmla="*/ 4176 w 10000"/>
                <a:gd name="connsiteY3" fmla="*/ 198 h 10000"/>
                <a:gd name="connsiteX4" fmla="*/ 3983 w 10000"/>
                <a:gd name="connsiteY4" fmla="*/ 277 h 10000"/>
                <a:gd name="connsiteX5" fmla="*/ 3793 w 10000"/>
                <a:gd name="connsiteY5" fmla="*/ 364 h 10000"/>
                <a:gd name="connsiteX6" fmla="*/ 3611 w 10000"/>
                <a:gd name="connsiteY6" fmla="*/ 462 h 10000"/>
                <a:gd name="connsiteX7" fmla="*/ 3434 w 10000"/>
                <a:gd name="connsiteY7" fmla="*/ 585 h 10000"/>
                <a:gd name="connsiteX8" fmla="*/ 3261 w 10000"/>
                <a:gd name="connsiteY8" fmla="*/ 707 h 10000"/>
                <a:gd name="connsiteX9" fmla="*/ 3099 w 10000"/>
                <a:gd name="connsiteY9" fmla="*/ 849 h 10000"/>
                <a:gd name="connsiteX10" fmla="*/ 2931 w 10000"/>
                <a:gd name="connsiteY10" fmla="*/ 1015 h 10000"/>
                <a:gd name="connsiteX11" fmla="*/ 2764 w 10000"/>
                <a:gd name="connsiteY11" fmla="*/ 1180 h 10000"/>
                <a:gd name="connsiteX12" fmla="*/ 2600 w 10000"/>
                <a:gd name="connsiteY12" fmla="*/ 1366 h 10000"/>
                <a:gd name="connsiteX13" fmla="*/ 2434 w 10000"/>
                <a:gd name="connsiteY13" fmla="*/ 1577 h 10000"/>
                <a:gd name="connsiteX14" fmla="*/ 2270 w 10000"/>
                <a:gd name="connsiteY14" fmla="*/ 1797 h 10000"/>
                <a:gd name="connsiteX15" fmla="*/ 2097 w 10000"/>
                <a:gd name="connsiteY15" fmla="*/ 2041 h 10000"/>
                <a:gd name="connsiteX16" fmla="*/ 1921 w 10000"/>
                <a:gd name="connsiteY16" fmla="*/ 2293 h 10000"/>
                <a:gd name="connsiteX17" fmla="*/ 790 w 10000"/>
                <a:gd name="connsiteY17" fmla="*/ 2404 h 10000"/>
                <a:gd name="connsiteX18" fmla="*/ 790 w 10000"/>
                <a:gd name="connsiteY18" fmla="*/ 2977 h 10000"/>
                <a:gd name="connsiteX19" fmla="*/ 790 w 10000"/>
                <a:gd name="connsiteY19" fmla="*/ 4632 h 10000"/>
                <a:gd name="connsiteX20" fmla="*/ 790 w 10000"/>
                <a:gd name="connsiteY20" fmla="*/ 5238 h 10000"/>
                <a:gd name="connsiteX21" fmla="*/ 0 w 10000"/>
                <a:gd name="connsiteY21" fmla="*/ 7609 h 10000"/>
                <a:gd name="connsiteX22" fmla="*/ 130 w 10000"/>
                <a:gd name="connsiteY22" fmla="*/ 7950 h 10000"/>
                <a:gd name="connsiteX23" fmla="*/ 392 w 10000"/>
                <a:gd name="connsiteY23" fmla="*/ 8535 h 10000"/>
                <a:gd name="connsiteX24" fmla="*/ 661 w 10000"/>
                <a:gd name="connsiteY24" fmla="*/ 8965 h 10000"/>
                <a:gd name="connsiteX25" fmla="*/ 934 w 10000"/>
                <a:gd name="connsiteY25" fmla="*/ 9526 h 10000"/>
                <a:gd name="connsiteX26" fmla="*/ 1255 w 10000"/>
                <a:gd name="connsiteY26" fmla="*/ 8468 h 10000"/>
                <a:gd name="connsiteX27" fmla="*/ 2050 w 10000"/>
                <a:gd name="connsiteY27" fmla="*/ 8479 h 10000"/>
                <a:gd name="connsiteX28" fmla="*/ 2050 w 10000"/>
                <a:gd name="connsiteY28" fmla="*/ 9042 h 10000"/>
                <a:gd name="connsiteX29" fmla="*/ 3515 w 10000"/>
                <a:gd name="connsiteY29" fmla="*/ 9042 h 10000"/>
                <a:gd name="connsiteX30" fmla="*/ 3578 w 10000"/>
                <a:gd name="connsiteY30" fmla="*/ 8556 h 10000"/>
                <a:gd name="connsiteX31" fmla="*/ 4717 w 10000"/>
                <a:gd name="connsiteY31" fmla="*/ 8556 h 10000"/>
                <a:gd name="connsiteX32" fmla="*/ 4717 w 10000"/>
                <a:gd name="connsiteY32" fmla="*/ 8975 h 10000"/>
                <a:gd name="connsiteX33" fmla="*/ 4895 w 10000"/>
                <a:gd name="connsiteY33" fmla="*/ 8975 h 10000"/>
                <a:gd name="connsiteX34" fmla="*/ 4630 w 10000"/>
                <a:gd name="connsiteY34" fmla="*/ 10000 h 10000"/>
                <a:gd name="connsiteX35" fmla="*/ 5192 w 10000"/>
                <a:gd name="connsiteY35" fmla="*/ 8965 h 10000"/>
                <a:gd name="connsiteX36" fmla="*/ 5373 w 10000"/>
                <a:gd name="connsiteY36" fmla="*/ 8965 h 10000"/>
                <a:gd name="connsiteX37" fmla="*/ 5373 w 10000"/>
                <a:gd name="connsiteY37" fmla="*/ 8479 h 10000"/>
                <a:gd name="connsiteX38" fmla="*/ 6426 w 10000"/>
                <a:gd name="connsiteY38" fmla="*/ 8479 h 10000"/>
                <a:gd name="connsiteX39" fmla="*/ 6426 w 10000"/>
                <a:gd name="connsiteY39" fmla="*/ 9108 h 10000"/>
                <a:gd name="connsiteX40" fmla="*/ 7926 w 10000"/>
                <a:gd name="connsiteY40" fmla="*/ 9108 h 10000"/>
                <a:gd name="connsiteX41" fmla="*/ 7931 w 10000"/>
                <a:gd name="connsiteY41" fmla="*/ 8623 h 10000"/>
                <a:gd name="connsiteX42" fmla="*/ 8769 w 10000"/>
                <a:gd name="connsiteY42" fmla="*/ 8634 h 10000"/>
                <a:gd name="connsiteX43" fmla="*/ 9066 w 10000"/>
                <a:gd name="connsiteY43" fmla="*/ 9548 h 10000"/>
                <a:gd name="connsiteX44" fmla="*/ 9364 w 10000"/>
                <a:gd name="connsiteY44" fmla="*/ 9131 h 10000"/>
                <a:gd name="connsiteX45" fmla="*/ 9703 w 10000"/>
                <a:gd name="connsiteY45" fmla="*/ 8590 h 10000"/>
                <a:gd name="connsiteX46" fmla="*/ 10000 w 10000"/>
                <a:gd name="connsiteY46" fmla="*/ 8138 h 10000"/>
                <a:gd name="connsiteX47" fmla="*/ 9430 w 10000"/>
                <a:gd name="connsiteY47" fmla="*/ 5700 h 10000"/>
                <a:gd name="connsiteX48" fmla="*/ 9395 w 10000"/>
                <a:gd name="connsiteY48" fmla="*/ 2371 h 10000"/>
                <a:gd name="connsiteX49" fmla="*/ 8299 w 10000"/>
                <a:gd name="connsiteY49" fmla="*/ 2371 h 10000"/>
                <a:gd name="connsiteX50" fmla="*/ 8114 w 10000"/>
                <a:gd name="connsiteY50" fmla="*/ 2073 h 10000"/>
                <a:gd name="connsiteX51" fmla="*/ 7926 w 10000"/>
                <a:gd name="connsiteY51" fmla="*/ 1787 h 10000"/>
                <a:gd name="connsiteX52" fmla="*/ 7730 w 10000"/>
                <a:gd name="connsiteY52" fmla="*/ 1523 h 10000"/>
                <a:gd name="connsiteX53" fmla="*/ 7544 w 10000"/>
                <a:gd name="connsiteY53" fmla="*/ 1279 h 10000"/>
                <a:gd name="connsiteX54" fmla="*/ 7352 w 10000"/>
                <a:gd name="connsiteY54" fmla="*/ 1048 h 10000"/>
                <a:gd name="connsiteX55" fmla="*/ 7150 w 10000"/>
                <a:gd name="connsiteY55" fmla="*/ 849 h 10000"/>
                <a:gd name="connsiteX56" fmla="*/ 6953 w 10000"/>
                <a:gd name="connsiteY56" fmla="*/ 662 h 10000"/>
                <a:gd name="connsiteX57" fmla="*/ 6747 w 10000"/>
                <a:gd name="connsiteY57" fmla="*/ 497 h 10000"/>
                <a:gd name="connsiteX58" fmla="*/ 6534 w 10000"/>
                <a:gd name="connsiteY58" fmla="*/ 352 h 10000"/>
                <a:gd name="connsiteX59" fmla="*/ 6317 w 10000"/>
                <a:gd name="connsiteY59" fmla="*/ 232 h 10000"/>
                <a:gd name="connsiteX60" fmla="*/ 6092 w 10000"/>
                <a:gd name="connsiteY60" fmla="*/ 144 h 10000"/>
                <a:gd name="connsiteX61" fmla="*/ 5862 w 10000"/>
                <a:gd name="connsiteY61" fmla="*/ 66 h 10000"/>
                <a:gd name="connsiteX62" fmla="*/ 5617 w 10000"/>
                <a:gd name="connsiteY62" fmla="*/ 10 h 10000"/>
                <a:gd name="connsiteX63" fmla="*/ 5364 w 10000"/>
                <a:gd name="connsiteY63" fmla="*/ 0 h 10000"/>
                <a:gd name="connsiteX64" fmla="*/ 5105 w 10000"/>
                <a:gd name="connsiteY64" fmla="*/ 0 h 10000"/>
                <a:gd name="connsiteX65" fmla="*/ 4827 w 10000"/>
                <a:gd name="connsiteY65" fmla="*/ 33 h 10000"/>
                <a:gd name="connsiteX0" fmla="*/ 4827 w 10000"/>
                <a:gd name="connsiteY0" fmla="*/ 33 h 9548"/>
                <a:gd name="connsiteX1" fmla="*/ 4603 w 10000"/>
                <a:gd name="connsiteY1" fmla="*/ 88 h 9548"/>
                <a:gd name="connsiteX2" fmla="*/ 4387 w 10000"/>
                <a:gd name="connsiteY2" fmla="*/ 144 h 9548"/>
                <a:gd name="connsiteX3" fmla="*/ 4176 w 10000"/>
                <a:gd name="connsiteY3" fmla="*/ 198 h 9548"/>
                <a:gd name="connsiteX4" fmla="*/ 3983 w 10000"/>
                <a:gd name="connsiteY4" fmla="*/ 277 h 9548"/>
                <a:gd name="connsiteX5" fmla="*/ 3793 w 10000"/>
                <a:gd name="connsiteY5" fmla="*/ 364 h 9548"/>
                <a:gd name="connsiteX6" fmla="*/ 3611 w 10000"/>
                <a:gd name="connsiteY6" fmla="*/ 462 h 9548"/>
                <a:gd name="connsiteX7" fmla="*/ 3434 w 10000"/>
                <a:gd name="connsiteY7" fmla="*/ 585 h 9548"/>
                <a:gd name="connsiteX8" fmla="*/ 3261 w 10000"/>
                <a:gd name="connsiteY8" fmla="*/ 707 h 9548"/>
                <a:gd name="connsiteX9" fmla="*/ 3099 w 10000"/>
                <a:gd name="connsiteY9" fmla="*/ 849 h 9548"/>
                <a:gd name="connsiteX10" fmla="*/ 2931 w 10000"/>
                <a:gd name="connsiteY10" fmla="*/ 1015 h 9548"/>
                <a:gd name="connsiteX11" fmla="*/ 2764 w 10000"/>
                <a:gd name="connsiteY11" fmla="*/ 1180 h 9548"/>
                <a:gd name="connsiteX12" fmla="*/ 2600 w 10000"/>
                <a:gd name="connsiteY12" fmla="*/ 1366 h 9548"/>
                <a:gd name="connsiteX13" fmla="*/ 2434 w 10000"/>
                <a:gd name="connsiteY13" fmla="*/ 1577 h 9548"/>
                <a:gd name="connsiteX14" fmla="*/ 2270 w 10000"/>
                <a:gd name="connsiteY14" fmla="*/ 1797 h 9548"/>
                <a:gd name="connsiteX15" fmla="*/ 2097 w 10000"/>
                <a:gd name="connsiteY15" fmla="*/ 2041 h 9548"/>
                <a:gd name="connsiteX16" fmla="*/ 1921 w 10000"/>
                <a:gd name="connsiteY16" fmla="*/ 2293 h 9548"/>
                <a:gd name="connsiteX17" fmla="*/ 790 w 10000"/>
                <a:gd name="connsiteY17" fmla="*/ 2404 h 9548"/>
                <a:gd name="connsiteX18" fmla="*/ 790 w 10000"/>
                <a:gd name="connsiteY18" fmla="*/ 2977 h 9548"/>
                <a:gd name="connsiteX19" fmla="*/ 790 w 10000"/>
                <a:gd name="connsiteY19" fmla="*/ 4632 h 9548"/>
                <a:gd name="connsiteX20" fmla="*/ 790 w 10000"/>
                <a:gd name="connsiteY20" fmla="*/ 5238 h 9548"/>
                <a:gd name="connsiteX21" fmla="*/ 0 w 10000"/>
                <a:gd name="connsiteY21" fmla="*/ 7609 h 9548"/>
                <a:gd name="connsiteX22" fmla="*/ 130 w 10000"/>
                <a:gd name="connsiteY22" fmla="*/ 7950 h 9548"/>
                <a:gd name="connsiteX23" fmla="*/ 392 w 10000"/>
                <a:gd name="connsiteY23" fmla="*/ 8535 h 9548"/>
                <a:gd name="connsiteX24" fmla="*/ 661 w 10000"/>
                <a:gd name="connsiteY24" fmla="*/ 8965 h 9548"/>
                <a:gd name="connsiteX25" fmla="*/ 934 w 10000"/>
                <a:gd name="connsiteY25" fmla="*/ 9526 h 9548"/>
                <a:gd name="connsiteX26" fmla="*/ 1255 w 10000"/>
                <a:gd name="connsiteY26" fmla="*/ 8468 h 9548"/>
                <a:gd name="connsiteX27" fmla="*/ 2050 w 10000"/>
                <a:gd name="connsiteY27" fmla="*/ 8479 h 9548"/>
                <a:gd name="connsiteX28" fmla="*/ 2050 w 10000"/>
                <a:gd name="connsiteY28" fmla="*/ 9042 h 9548"/>
                <a:gd name="connsiteX29" fmla="*/ 3515 w 10000"/>
                <a:gd name="connsiteY29" fmla="*/ 9042 h 9548"/>
                <a:gd name="connsiteX30" fmla="*/ 3578 w 10000"/>
                <a:gd name="connsiteY30" fmla="*/ 8556 h 9548"/>
                <a:gd name="connsiteX31" fmla="*/ 4717 w 10000"/>
                <a:gd name="connsiteY31" fmla="*/ 8556 h 9548"/>
                <a:gd name="connsiteX32" fmla="*/ 4717 w 10000"/>
                <a:gd name="connsiteY32" fmla="*/ 8975 h 9548"/>
                <a:gd name="connsiteX33" fmla="*/ 4895 w 10000"/>
                <a:gd name="connsiteY33" fmla="*/ 8975 h 9548"/>
                <a:gd name="connsiteX34" fmla="*/ 5192 w 10000"/>
                <a:gd name="connsiteY34" fmla="*/ 8965 h 9548"/>
                <a:gd name="connsiteX35" fmla="*/ 5373 w 10000"/>
                <a:gd name="connsiteY35" fmla="*/ 8965 h 9548"/>
                <a:gd name="connsiteX36" fmla="*/ 5373 w 10000"/>
                <a:gd name="connsiteY36" fmla="*/ 8479 h 9548"/>
                <a:gd name="connsiteX37" fmla="*/ 6426 w 10000"/>
                <a:gd name="connsiteY37" fmla="*/ 8479 h 9548"/>
                <a:gd name="connsiteX38" fmla="*/ 6426 w 10000"/>
                <a:gd name="connsiteY38" fmla="*/ 9108 h 9548"/>
                <a:gd name="connsiteX39" fmla="*/ 7926 w 10000"/>
                <a:gd name="connsiteY39" fmla="*/ 9108 h 9548"/>
                <a:gd name="connsiteX40" fmla="*/ 7931 w 10000"/>
                <a:gd name="connsiteY40" fmla="*/ 8623 h 9548"/>
                <a:gd name="connsiteX41" fmla="*/ 8769 w 10000"/>
                <a:gd name="connsiteY41" fmla="*/ 8634 h 9548"/>
                <a:gd name="connsiteX42" fmla="*/ 9066 w 10000"/>
                <a:gd name="connsiteY42" fmla="*/ 9548 h 9548"/>
                <a:gd name="connsiteX43" fmla="*/ 9364 w 10000"/>
                <a:gd name="connsiteY43" fmla="*/ 9131 h 9548"/>
                <a:gd name="connsiteX44" fmla="*/ 9703 w 10000"/>
                <a:gd name="connsiteY44" fmla="*/ 8590 h 9548"/>
                <a:gd name="connsiteX45" fmla="*/ 10000 w 10000"/>
                <a:gd name="connsiteY45" fmla="*/ 8138 h 9548"/>
                <a:gd name="connsiteX46" fmla="*/ 9430 w 10000"/>
                <a:gd name="connsiteY46" fmla="*/ 5700 h 9548"/>
                <a:gd name="connsiteX47" fmla="*/ 9395 w 10000"/>
                <a:gd name="connsiteY47" fmla="*/ 2371 h 9548"/>
                <a:gd name="connsiteX48" fmla="*/ 8299 w 10000"/>
                <a:gd name="connsiteY48" fmla="*/ 2371 h 9548"/>
                <a:gd name="connsiteX49" fmla="*/ 8114 w 10000"/>
                <a:gd name="connsiteY49" fmla="*/ 2073 h 9548"/>
                <a:gd name="connsiteX50" fmla="*/ 7926 w 10000"/>
                <a:gd name="connsiteY50" fmla="*/ 1787 h 9548"/>
                <a:gd name="connsiteX51" fmla="*/ 7730 w 10000"/>
                <a:gd name="connsiteY51" fmla="*/ 1523 h 9548"/>
                <a:gd name="connsiteX52" fmla="*/ 7544 w 10000"/>
                <a:gd name="connsiteY52" fmla="*/ 1279 h 9548"/>
                <a:gd name="connsiteX53" fmla="*/ 7352 w 10000"/>
                <a:gd name="connsiteY53" fmla="*/ 1048 h 9548"/>
                <a:gd name="connsiteX54" fmla="*/ 7150 w 10000"/>
                <a:gd name="connsiteY54" fmla="*/ 849 h 9548"/>
                <a:gd name="connsiteX55" fmla="*/ 6953 w 10000"/>
                <a:gd name="connsiteY55" fmla="*/ 662 h 9548"/>
                <a:gd name="connsiteX56" fmla="*/ 6747 w 10000"/>
                <a:gd name="connsiteY56" fmla="*/ 497 h 9548"/>
                <a:gd name="connsiteX57" fmla="*/ 6534 w 10000"/>
                <a:gd name="connsiteY57" fmla="*/ 352 h 9548"/>
                <a:gd name="connsiteX58" fmla="*/ 6317 w 10000"/>
                <a:gd name="connsiteY58" fmla="*/ 232 h 9548"/>
                <a:gd name="connsiteX59" fmla="*/ 6092 w 10000"/>
                <a:gd name="connsiteY59" fmla="*/ 144 h 9548"/>
                <a:gd name="connsiteX60" fmla="*/ 5862 w 10000"/>
                <a:gd name="connsiteY60" fmla="*/ 66 h 9548"/>
                <a:gd name="connsiteX61" fmla="*/ 5617 w 10000"/>
                <a:gd name="connsiteY61" fmla="*/ 10 h 9548"/>
                <a:gd name="connsiteX62" fmla="*/ 5364 w 10000"/>
                <a:gd name="connsiteY62" fmla="*/ 0 h 9548"/>
                <a:gd name="connsiteX63" fmla="*/ 5105 w 10000"/>
                <a:gd name="connsiteY63" fmla="*/ 0 h 9548"/>
                <a:gd name="connsiteX64" fmla="*/ 4827 w 10000"/>
                <a:gd name="connsiteY64" fmla="*/ 33 h 9548"/>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4895 w 10000"/>
                <a:gd name="connsiteY33" fmla="*/ 9400 h 10000"/>
                <a:gd name="connsiteX34" fmla="*/ 5192 w 10000"/>
                <a:gd name="connsiteY34" fmla="*/ 9389 h 10000"/>
                <a:gd name="connsiteX35" fmla="*/ 5373 w 10000"/>
                <a:gd name="connsiteY35" fmla="*/ 8880 h 10000"/>
                <a:gd name="connsiteX36" fmla="*/ 6426 w 10000"/>
                <a:gd name="connsiteY36" fmla="*/ 8880 h 10000"/>
                <a:gd name="connsiteX37" fmla="*/ 6426 w 10000"/>
                <a:gd name="connsiteY37" fmla="*/ 9539 h 10000"/>
                <a:gd name="connsiteX38" fmla="*/ 7926 w 10000"/>
                <a:gd name="connsiteY38" fmla="*/ 9539 h 10000"/>
                <a:gd name="connsiteX39" fmla="*/ 7931 w 10000"/>
                <a:gd name="connsiteY39" fmla="*/ 9031 h 10000"/>
                <a:gd name="connsiteX40" fmla="*/ 8769 w 10000"/>
                <a:gd name="connsiteY40" fmla="*/ 9043 h 10000"/>
                <a:gd name="connsiteX41" fmla="*/ 9066 w 10000"/>
                <a:gd name="connsiteY41" fmla="*/ 10000 h 10000"/>
                <a:gd name="connsiteX42" fmla="*/ 9364 w 10000"/>
                <a:gd name="connsiteY42" fmla="*/ 9563 h 10000"/>
                <a:gd name="connsiteX43" fmla="*/ 9703 w 10000"/>
                <a:gd name="connsiteY43" fmla="*/ 8997 h 10000"/>
                <a:gd name="connsiteX44" fmla="*/ 10000 w 10000"/>
                <a:gd name="connsiteY44" fmla="*/ 8523 h 10000"/>
                <a:gd name="connsiteX45" fmla="*/ 9430 w 10000"/>
                <a:gd name="connsiteY45" fmla="*/ 5970 h 10000"/>
                <a:gd name="connsiteX46" fmla="*/ 9395 w 10000"/>
                <a:gd name="connsiteY46" fmla="*/ 2483 h 10000"/>
                <a:gd name="connsiteX47" fmla="*/ 8299 w 10000"/>
                <a:gd name="connsiteY47" fmla="*/ 2483 h 10000"/>
                <a:gd name="connsiteX48" fmla="*/ 8114 w 10000"/>
                <a:gd name="connsiteY48" fmla="*/ 2171 h 10000"/>
                <a:gd name="connsiteX49" fmla="*/ 7926 w 10000"/>
                <a:gd name="connsiteY49" fmla="*/ 1872 h 10000"/>
                <a:gd name="connsiteX50" fmla="*/ 7730 w 10000"/>
                <a:gd name="connsiteY50" fmla="*/ 1595 h 10000"/>
                <a:gd name="connsiteX51" fmla="*/ 7544 w 10000"/>
                <a:gd name="connsiteY51" fmla="*/ 1340 h 10000"/>
                <a:gd name="connsiteX52" fmla="*/ 7352 w 10000"/>
                <a:gd name="connsiteY52" fmla="*/ 1098 h 10000"/>
                <a:gd name="connsiteX53" fmla="*/ 7150 w 10000"/>
                <a:gd name="connsiteY53" fmla="*/ 889 h 10000"/>
                <a:gd name="connsiteX54" fmla="*/ 6953 w 10000"/>
                <a:gd name="connsiteY54" fmla="*/ 693 h 10000"/>
                <a:gd name="connsiteX55" fmla="*/ 6747 w 10000"/>
                <a:gd name="connsiteY55" fmla="*/ 521 h 10000"/>
                <a:gd name="connsiteX56" fmla="*/ 6534 w 10000"/>
                <a:gd name="connsiteY56" fmla="*/ 369 h 10000"/>
                <a:gd name="connsiteX57" fmla="*/ 6317 w 10000"/>
                <a:gd name="connsiteY57" fmla="*/ 243 h 10000"/>
                <a:gd name="connsiteX58" fmla="*/ 6092 w 10000"/>
                <a:gd name="connsiteY58" fmla="*/ 151 h 10000"/>
                <a:gd name="connsiteX59" fmla="*/ 5862 w 10000"/>
                <a:gd name="connsiteY59" fmla="*/ 69 h 10000"/>
                <a:gd name="connsiteX60" fmla="*/ 5617 w 10000"/>
                <a:gd name="connsiteY60" fmla="*/ 10 h 10000"/>
                <a:gd name="connsiteX61" fmla="*/ 5364 w 10000"/>
                <a:gd name="connsiteY61" fmla="*/ 0 h 10000"/>
                <a:gd name="connsiteX62" fmla="*/ 5105 w 10000"/>
                <a:gd name="connsiteY62" fmla="*/ 0 h 10000"/>
                <a:gd name="connsiteX63" fmla="*/ 4827 w 10000"/>
                <a:gd name="connsiteY63"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4895 w 10000"/>
                <a:gd name="connsiteY33" fmla="*/ 9400 h 10000"/>
                <a:gd name="connsiteX34" fmla="*/ 5373 w 10000"/>
                <a:gd name="connsiteY34" fmla="*/ 8880 h 10000"/>
                <a:gd name="connsiteX35" fmla="*/ 6426 w 10000"/>
                <a:gd name="connsiteY35" fmla="*/ 8880 h 10000"/>
                <a:gd name="connsiteX36" fmla="*/ 6426 w 10000"/>
                <a:gd name="connsiteY36" fmla="*/ 9539 h 10000"/>
                <a:gd name="connsiteX37" fmla="*/ 7926 w 10000"/>
                <a:gd name="connsiteY37" fmla="*/ 9539 h 10000"/>
                <a:gd name="connsiteX38" fmla="*/ 7931 w 10000"/>
                <a:gd name="connsiteY38" fmla="*/ 9031 h 10000"/>
                <a:gd name="connsiteX39" fmla="*/ 8769 w 10000"/>
                <a:gd name="connsiteY39" fmla="*/ 9043 h 10000"/>
                <a:gd name="connsiteX40" fmla="*/ 9066 w 10000"/>
                <a:gd name="connsiteY40" fmla="*/ 10000 h 10000"/>
                <a:gd name="connsiteX41" fmla="*/ 9364 w 10000"/>
                <a:gd name="connsiteY41" fmla="*/ 9563 h 10000"/>
                <a:gd name="connsiteX42" fmla="*/ 9703 w 10000"/>
                <a:gd name="connsiteY42" fmla="*/ 8997 h 10000"/>
                <a:gd name="connsiteX43" fmla="*/ 10000 w 10000"/>
                <a:gd name="connsiteY43" fmla="*/ 8523 h 10000"/>
                <a:gd name="connsiteX44" fmla="*/ 9430 w 10000"/>
                <a:gd name="connsiteY44" fmla="*/ 5970 h 10000"/>
                <a:gd name="connsiteX45" fmla="*/ 9395 w 10000"/>
                <a:gd name="connsiteY45" fmla="*/ 2483 h 10000"/>
                <a:gd name="connsiteX46" fmla="*/ 8299 w 10000"/>
                <a:gd name="connsiteY46" fmla="*/ 2483 h 10000"/>
                <a:gd name="connsiteX47" fmla="*/ 8114 w 10000"/>
                <a:gd name="connsiteY47" fmla="*/ 2171 h 10000"/>
                <a:gd name="connsiteX48" fmla="*/ 7926 w 10000"/>
                <a:gd name="connsiteY48" fmla="*/ 1872 h 10000"/>
                <a:gd name="connsiteX49" fmla="*/ 7730 w 10000"/>
                <a:gd name="connsiteY49" fmla="*/ 1595 h 10000"/>
                <a:gd name="connsiteX50" fmla="*/ 7544 w 10000"/>
                <a:gd name="connsiteY50" fmla="*/ 1340 h 10000"/>
                <a:gd name="connsiteX51" fmla="*/ 7352 w 10000"/>
                <a:gd name="connsiteY51" fmla="*/ 1098 h 10000"/>
                <a:gd name="connsiteX52" fmla="*/ 7150 w 10000"/>
                <a:gd name="connsiteY52" fmla="*/ 889 h 10000"/>
                <a:gd name="connsiteX53" fmla="*/ 6953 w 10000"/>
                <a:gd name="connsiteY53" fmla="*/ 693 h 10000"/>
                <a:gd name="connsiteX54" fmla="*/ 6747 w 10000"/>
                <a:gd name="connsiteY54" fmla="*/ 521 h 10000"/>
                <a:gd name="connsiteX55" fmla="*/ 6534 w 10000"/>
                <a:gd name="connsiteY55" fmla="*/ 369 h 10000"/>
                <a:gd name="connsiteX56" fmla="*/ 6317 w 10000"/>
                <a:gd name="connsiteY56" fmla="*/ 243 h 10000"/>
                <a:gd name="connsiteX57" fmla="*/ 6092 w 10000"/>
                <a:gd name="connsiteY57" fmla="*/ 151 h 10000"/>
                <a:gd name="connsiteX58" fmla="*/ 5862 w 10000"/>
                <a:gd name="connsiteY58" fmla="*/ 69 h 10000"/>
                <a:gd name="connsiteX59" fmla="*/ 5617 w 10000"/>
                <a:gd name="connsiteY59" fmla="*/ 10 h 10000"/>
                <a:gd name="connsiteX60" fmla="*/ 5364 w 10000"/>
                <a:gd name="connsiteY60" fmla="*/ 0 h 10000"/>
                <a:gd name="connsiteX61" fmla="*/ 5105 w 10000"/>
                <a:gd name="connsiteY61" fmla="*/ 0 h 10000"/>
                <a:gd name="connsiteX62" fmla="*/ 4827 w 10000"/>
                <a:gd name="connsiteY62"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4717 w 10000"/>
                <a:gd name="connsiteY32" fmla="*/ 9400 h 10000"/>
                <a:gd name="connsiteX33" fmla="*/ 5373 w 10000"/>
                <a:gd name="connsiteY33" fmla="*/ 8880 h 10000"/>
                <a:gd name="connsiteX34" fmla="*/ 6426 w 10000"/>
                <a:gd name="connsiteY34" fmla="*/ 8880 h 10000"/>
                <a:gd name="connsiteX35" fmla="*/ 6426 w 10000"/>
                <a:gd name="connsiteY35" fmla="*/ 9539 h 10000"/>
                <a:gd name="connsiteX36" fmla="*/ 7926 w 10000"/>
                <a:gd name="connsiteY36" fmla="*/ 9539 h 10000"/>
                <a:gd name="connsiteX37" fmla="*/ 7931 w 10000"/>
                <a:gd name="connsiteY37" fmla="*/ 9031 h 10000"/>
                <a:gd name="connsiteX38" fmla="*/ 8769 w 10000"/>
                <a:gd name="connsiteY38" fmla="*/ 9043 h 10000"/>
                <a:gd name="connsiteX39" fmla="*/ 9066 w 10000"/>
                <a:gd name="connsiteY39" fmla="*/ 10000 h 10000"/>
                <a:gd name="connsiteX40" fmla="*/ 9364 w 10000"/>
                <a:gd name="connsiteY40" fmla="*/ 9563 h 10000"/>
                <a:gd name="connsiteX41" fmla="*/ 9703 w 10000"/>
                <a:gd name="connsiteY41" fmla="*/ 8997 h 10000"/>
                <a:gd name="connsiteX42" fmla="*/ 10000 w 10000"/>
                <a:gd name="connsiteY42" fmla="*/ 8523 h 10000"/>
                <a:gd name="connsiteX43" fmla="*/ 9430 w 10000"/>
                <a:gd name="connsiteY43" fmla="*/ 5970 h 10000"/>
                <a:gd name="connsiteX44" fmla="*/ 9395 w 10000"/>
                <a:gd name="connsiteY44" fmla="*/ 2483 h 10000"/>
                <a:gd name="connsiteX45" fmla="*/ 8299 w 10000"/>
                <a:gd name="connsiteY45" fmla="*/ 2483 h 10000"/>
                <a:gd name="connsiteX46" fmla="*/ 8114 w 10000"/>
                <a:gd name="connsiteY46" fmla="*/ 2171 h 10000"/>
                <a:gd name="connsiteX47" fmla="*/ 7926 w 10000"/>
                <a:gd name="connsiteY47" fmla="*/ 1872 h 10000"/>
                <a:gd name="connsiteX48" fmla="*/ 7730 w 10000"/>
                <a:gd name="connsiteY48" fmla="*/ 1595 h 10000"/>
                <a:gd name="connsiteX49" fmla="*/ 7544 w 10000"/>
                <a:gd name="connsiteY49" fmla="*/ 1340 h 10000"/>
                <a:gd name="connsiteX50" fmla="*/ 7352 w 10000"/>
                <a:gd name="connsiteY50" fmla="*/ 1098 h 10000"/>
                <a:gd name="connsiteX51" fmla="*/ 7150 w 10000"/>
                <a:gd name="connsiteY51" fmla="*/ 889 h 10000"/>
                <a:gd name="connsiteX52" fmla="*/ 6953 w 10000"/>
                <a:gd name="connsiteY52" fmla="*/ 693 h 10000"/>
                <a:gd name="connsiteX53" fmla="*/ 6747 w 10000"/>
                <a:gd name="connsiteY53" fmla="*/ 521 h 10000"/>
                <a:gd name="connsiteX54" fmla="*/ 6534 w 10000"/>
                <a:gd name="connsiteY54" fmla="*/ 369 h 10000"/>
                <a:gd name="connsiteX55" fmla="*/ 6317 w 10000"/>
                <a:gd name="connsiteY55" fmla="*/ 243 h 10000"/>
                <a:gd name="connsiteX56" fmla="*/ 6092 w 10000"/>
                <a:gd name="connsiteY56" fmla="*/ 151 h 10000"/>
                <a:gd name="connsiteX57" fmla="*/ 5862 w 10000"/>
                <a:gd name="connsiteY57" fmla="*/ 69 h 10000"/>
                <a:gd name="connsiteX58" fmla="*/ 5617 w 10000"/>
                <a:gd name="connsiteY58" fmla="*/ 10 h 10000"/>
                <a:gd name="connsiteX59" fmla="*/ 5364 w 10000"/>
                <a:gd name="connsiteY59" fmla="*/ 0 h 10000"/>
                <a:gd name="connsiteX60" fmla="*/ 5105 w 10000"/>
                <a:gd name="connsiteY60" fmla="*/ 0 h 10000"/>
                <a:gd name="connsiteX61" fmla="*/ 4827 w 10000"/>
                <a:gd name="connsiteY61"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78 w 10000"/>
                <a:gd name="connsiteY30" fmla="*/ 8961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4717 w 10000"/>
                <a:gd name="connsiteY31" fmla="*/ 8961 h 10000"/>
                <a:gd name="connsiteX32" fmla="*/ 5373 w 10000"/>
                <a:gd name="connsiteY32" fmla="*/ 8880 h 10000"/>
                <a:gd name="connsiteX33" fmla="*/ 6426 w 10000"/>
                <a:gd name="connsiteY33" fmla="*/ 8880 h 10000"/>
                <a:gd name="connsiteX34" fmla="*/ 6426 w 10000"/>
                <a:gd name="connsiteY34" fmla="*/ 9539 h 10000"/>
                <a:gd name="connsiteX35" fmla="*/ 7926 w 10000"/>
                <a:gd name="connsiteY35" fmla="*/ 9539 h 10000"/>
                <a:gd name="connsiteX36" fmla="*/ 7931 w 10000"/>
                <a:gd name="connsiteY36" fmla="*/ 9031 h 10000"/>
                <a:gd name="connsiteX37" fmla="*/ 8769 w 10000"/>
                <a:gd name="connsiteY37" fmla="*/ 9043 h 10000"/>
                <a:gd name="connsiteX38" fmla="*/ 9066 w 10000"/>
                <a:gd name="connsiteY38" fmla="*/ 10000 h 10000"/>
                <a:gd name="connsiteX39" fmla="*/ 9364 w 10000"/>
                <a:gd name="connsiteY39" fmla="*/ 9563 h 10000"/>
                <a:gd name="connsiteX40" fmla="*/ 9703 w 10000"/>
                <a:gd name="connsiteY40" fmla="*/ 8997 h 10000"/>
                <a:gd name="connsiteX41" fmla="*/ 10000 w 10000"/>
                <a:gd name="connsiteY41" fmla="*/ 8523 h 10000"/>
                <a:gd name="connsiteX42" fmla="*/ 9430 w 10000"/>
                <a:gd name="connsiteY42" fmla="*/ 5970 h 10000"/>
                <a:gd name="connsiteX43" fmla="*/ 9395 w 10000"/>
                <a:gd name="connsiteY43" fmla="*/ 2483 h 10000"/>
                <a:gd name="connsiteX44" fmla="*/ 8299 w 10000"/>
                <a:gd name="connsiteY44" fmla="*/ 2483 h 10000"/>
                <a:gd name="connsiteX45" fmla="*/ 8114 w 10000"/>
                <a:gd name="connsiteY45" fmla="*/ 2171 h 10000"/>
                <a:gd name="connsiteX46" fmla="*/ 7926 w 10000"/>
                <a:gd name="connsiteY46" fmla="*/ 1872 h 10000"/>
                <a:gd name="connsiteX47" fmla="*/ 7730 w 10000"/>
                <a:gd name="connsiteY47" fmla="*/ 1595 h 10000"/>
                <a:gd name="connsiteX48" fmla="*/ 7544 w 10000"/>
                <a:gd name="connsiteY48" fmla="*/ 1340 h 10000"/>
                <a:gd name="connsiteX49" fmla="*/ 7352 w 10000"/>
                <a:gd name="connsiteY49" fmla="*/ 1098 h 10000"/>
                <a:gd name="connsiteX50" fmla="*/ 7150 w 10000"/>
                <a:gd name="connsiteY50" fmla="*/ 889 h 10000"/>
                <a:gd name="connsiteX51" fmla="*/ 6953 w 10000"/>
                <a:gd name="connsiteY51" fmla="*/ 693 h 10000"/>
                <a:gd name="connsiteX52" fmla="*/ 6747 w 10000"/>
                <a:gd name="connsiteY52" fmla="*/ 521 h 10000"/>
                <a:gd name="connsiteX53" fmla="*/ 6534 w 10000"/>
                <a:gd name="connsiteY53" fmla="*/ 369 h 10000"/>
                <a:gd name="connsiteX54" fmla="*/ 6317 w 10000"/>
                <a:gd name="connsiteY54" fmla="*/ 243 h 10000"/>
                <a:gd name="connsiteX55" fmla="*/ 6092 w 10000"/>
                <a:gd name="connsiteY55" fmla="*/ 151 h 10000"/>
                <a:gd name="connsiteX56" fmla="*/ 5862 w 10000"/>
                <a:gd name="connsiteY56" fmla="*/ 69 h 10000"/>
                <a:gd name="connsiteX57" fmla="*/ 5617 w 10000"/>
                <a:gd name="connsiteY57" fmla="*/ 10 h 10000"/>
                <a:gd name="connsiteX58" fmla="*/ 5364 w 10000"/>
                <a:gd name="connsiteY58" fmla="*/ 0 h 10000"/>
                <a:gd name="connsiteX59" fmla="*/ 5105 w 10000"/>
                <a:gd name="connsiteY59" fmla="*/ 0 h 10000"/>
                <a:gd name="connsiteX60" fmla="*/ 4827 w 10000"/>
                <a:gd name="connsiteY60"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5373 w 10000"/>
                <a:gd name="connsiteY31" fmla="*/ 8880 h 10000"/>
                <a:gd name="connsiteX32" fmla="*/ 6426 w 10000"/>
                <a:gd name="connsiteY32" fmla="*/ 8880 h 10000"/>
                <a:gd name="connsiteX33" fmla="*/ 6426 w 10000"/>
                <a:gd name="connsiteY33" fmla="*/ 9539 h 10000"/>
                <a:gd name="connsiteX34" fmla="*/ 7926 w 10000"/>
                <a:gd name="connsiteY34" fmla="*/ 9539 h 10000"/>
                <a:gd name="connsiteX35" fmla="*/ 7931 w 10000"/>
                <a:gd name="connsiteY35" fmla="*/ 9031 h 10000"/>
                <a:gd name="connsiteX36" fmla="*/ 8769 w 10000"/>
                <a:gd name="connsiteY36" fmla="*/ 9043 h 10000"/>
                <a:gd name="connsiteX37" fmla="*/ 9066 w 10000"/>
                <a:gd name="connsiteY37" fmla="*/ 10000 h 10000"/>
                <a:gd name="connsiteX38" fmla="*/ 9364 w 10000"/>
                <a:gd name="connsiteY38" fmla="*/ 9563 h 10000"/>
                <a:gd name="connsiteX39" fmla="*/ 9703 w 10000"/>
                <a:gd name="connsiteY39" fmla="*/ 8997 h 10000"/>
                <a:gd name="connsiteX40" fmla="*/ 10000 w 10000"/>
                <a:gd name="connsiteY40" fmla="*/ 8523 h 10000"/>
                <a:gd name="connsiteX41" fmla="*/ 9430 w 10000"/>
                <a:gd name="connsiteY41" fmla="*/ 5970 h 10000"/>
                <a:gd name="connsiteX42" fmla="*/ 9395 w 10000"/>
                <a:gd name="connsiteY42" fmla="*/ 2483 h 10000"/>
                <a:gd name="connsiteX43" fmla="*/ 8299 w 10000"/>
                <a:gd name="connsiteY43" fmla="*/ 2483 h 10000"/>
                <a:gd name="connsiteX44" fmla="*/ 8114 w 10000"/>
                <a:gd name="connsiteY44" fmla="*/ 2171 h 10000"/>
                <a:gd name="connsiteX45" fmla="*/ 7926 w 10000"/>
                <a:gd name="connsiteY45" fmla="*/ 1872 h 10000"/>
                <a:gd name="connsiteX46" fmla="*/ 7730 w 10000"/>
                <a:gd name="connsiteY46" fmla="*/ 1595 h 10000"/>
                <a:gd name="connsiteX47" fmla="*/ 7544 w 10000"/>
                <a:gd name="connsiteY47" fmla="*/ 1340 h 10000"/>
                <a:gd name="connsiteX48" fmla="*/ 7352 w 10000"/>
                <a:gd name="connsiteY48" fmla="*/ 1098 h 10000"/>
                <a:gd name="connsiteX49" fmla="*/ 7150 w 10000"/>
                <a:gd name="connsiteY49" fmla="*/ 889 h 10000"/>
                <a:gd name="connsiteX50" fmla="*/ 6953 w 10000"/>
                <a:gd name="connsiteY50" fmla="*/ 693 h 10000"/>
                <a:gd name="connsiteX51" fmla="*/ 6747 w 10000"/>
                <a:gd name="connsiteY51" fmla="*/ 521 h 10000"/>
                <a:gd name="connsiteX52" fmla="*/ 6534 w 10000"/>
                <a:gd name="connsiteY52" fmla="*/ 369 h 10000"/>
                <a:gd name="connsiteX53" fmla="*/ 6317 w 10000"/>
                <a:gd name="connsiteY53" fmla="*/ 243 h 10000"/>
                <a:gd name="connsiteX54" fmla="*/ 6092 w 10000"/>
                <a:gd name="connsiteY54" fmla="*/ 151 h 10000"/>
                <a:gd name="connsiteX55" fmla="*/ 5862 w 10000"/>
                <a:gd name="connsiteY55" fmla="*/ 69 h 10000"/>
                <a:gd name="connsiteX56" fmla="*/ 5617 w 10000"/>
                <a:gd name="connsiteY56" fmla="*/ 10 h 10000"/>
                <a:gd name="connsiteX57" fmla="*/ 5364 w 10000"/>
                <a:gd name="connsiteY57" fmla="*/ 0 h 10000"/>
                <a:gd name="connsiteX58" fmla="*/ 5105 w 10000"/>
                <a:gd name="connsiteY58" fmla="*/ 0 h 10000"/>
                <a:gd name="connsiteX59" fmla="*/ 4827 w 10000"/>
                <a:gd name="connsiteY59" fmla="*/ 35 h 10000"/>
                <a:gd name="connsiteX0" fmla="*/ 4827 w 10000"/>
                <a:gd name="connsiteY0" fmla="*/ 35 h 10000"/>
                <a:gd name="connsiteX1" fmla="*/ 4603 w 10000"/>
                <a:gd name="connsiteY1" fmla="*/ 92 h 10000"/>
                <a:gd name="connsiteX2" fmla="*/ 4387 w 10000"/>
                <a:gd name="connsiteY2" fmla="*/ 151 h 10000"/>
                <a:gd name="connsiteX3" fmla="*/ 4176 w 10000"/>
                <a:gd name="connsiteY3" fmla="*/ 207 h 10000"/>
                <a:gd name="connsiteX4" fmla="*/ 3983 w 10000"/>
                <a:gd name="connsiteY4" fmla="*/ 290 h 10000"/>
                <a:gd name="connsiteX5" fmla="*/ 3793 w 10000"/>
                <a:gd name="connsiteY5" fmla="*/ 381 h 10000"/>
                <a:gd name="connsiteX6" fmla="*/ 3611 w 10000"/>
                <a:gd name="connsiteY6" fmla="*/ 484 h 10000"/>
                <a:gd name="connsiteX7" fmla="*/ 3434 w 10000"/>
                <a:gd name="connsiteY7" fmla="*/ 613 h 10000"/>
                <a:gd name="connsiteX8" fmla="*/ 3261 w 10000"/>
                <a:gd name="connsiteY8" fmla="*/ 740 h 10000"/>
                <a:gd name="connsiteX9" fmla="*/ 3099 w 10000"/>
                <a:gd name="connsiteY9" fmla="*/ 889 h 10000"/>
                <a:gd name="connsiteX10" fmla="*/ 2931 w 10000"/>
                <a:gd name="connsiteY10" fmla="*/ 1063 h 10000"/>
                <a:gd name="connsiteX11" fmla="*/ 2764 w 10000"/>
                <a:gd name="connsiteY11" fmla="*/ 1236 h 10000"/>
                <a:gd name="connsiteX12" fmla="*/ 2600 w 10000"/>
                <a:gd name="connsiteY12" fmla="*/ 1431 h 10000"/>
                <a:gd name="connsiteX13" fmla="*/ 2434 w 10000"/>
                <a:gd name="connsiteY13" fmla="*/ 1652 h 10000"/>
                <a:gd name="connsiteX14" fmla="*/ 2270 w 10000"/>
                <a:gd name="connsiteY14" fmla="*/ 1882 h 10000"/>
                <a:gd name="connsiteX15" fmla="*/ 2097 w 10000"/>
                <a:gd name="connsiteY15" fmla="*/ 2138 h 10000"/>
                <a:gd name="connsiteX16" fmla="*/ 1921 w 10000"/>
                <a:gd name="connsiteY16" fmla="*/ 2402 h 10000"/>
                <a:gd name="connsiteX17" fmla="*/ 790 w 10000"/>
                <a:gd name="connsiteY17" fmla="*/ 2518 h 10000"/>
                <a:gd name="connsiteX18" fmla="*/ 790 w 10000"/>
                <a:gd name="connsiteY18" fmla="*/ 3118 h 10000"/>
                <a:gd name="connsiteX19" fmla="*/ 790 w 10000"/>
                <a:gd name="connsiteY19" fmla="*/ 4851 h 10000"/>
                <a:gd name="connsiteX20" fmla="*/ 790 w 10000"/>
                <a:gd name="connsiteY20" fmla="*/ 5486 h 10000"/>
                <a:gd name="connsiteX21" fmla="*/ 0 w 10000"/>
                <a:gd name="connsiteY21" fmla="*/ 7969 h 10000"/>
                <a:gd name="connsiteX22" fmla="*/ 130 w 10000"/>
                <a:gd name="connsiteY22" fmla="*/ 8326 h 10000"/>
                <a:gd name="connsiteX23" fmla="*/ 392 w 10000"/>
                <a:gd name="connsiteY23" fmla="*/ 8939 h 10000"/>
                <a:gd name="connsiteX24" fmla="*/ 661 w 10000"/>
                <a:gd name="connsiteY24" fmla="*/ 9389 h 10000"/>
                <a:gd name="connsiteX25" fmla="*/ 934 w 10000"/>
                <a:gd name="connsiteY25" fmla="*/ 9977 h 10000"/>
                <a:gd name="connsiteX26" fmla="*/ 1255 w 10000"/>
                <a:gd name="connsiteY26" fmla="*/ 8869 h 10000"/>
                <a:gd name="connsiteX27" fmla="*/ 2050 w 10000"/>
                <a:gd name="connsiteY27" fmla="*/ 8880 h 10000"/>
                <a:gd name="connsiteX28" fmla="*/ 2050 w 10000"/>
                <a:gd name="connsiteY28" fmla="*/ 9470 h 10000"/>
                <a:gd name="connsiteX29" fmla="*/ 3515 w 10000"/>
                <a:gd name="connsiteY29" fmla="*/ 9470 h 10000"/>
                <a:gd name="connsiteX30" fmla="*/ 3591 w 10000"/>
                <a:gd name="connsiteY30" fmla="*/ 8804 h 10000"/>
                <a:gd name="connsiteX31" fmla="*/ 5126 w 10000"/>
                <a:gd name="connsiteY31" fmla="*/ 8786 h 10000"/>
                <a:gd name="connsiteX32" fmla="*/ 6426 w 10000"/>
                <a:gd name="connsiteY32" fmla="*/ 8880 h 10000"/>
                <a:gd name="connsiteX33" fmla="*/ 6426 w 10000"/>
                <a:gd name="connsiteY33" fmla="*/ 9539 h 10000"/>
                <a:gd name="connsiteX34" fmla="*/ 7926 w 10000"/>
                <a:gd name="connsiteY34" fmla="*/ 9539 h 10000"/>
                <a:gd name="connsiteX35" fmla="*/ 7931 w 10000"/>
                <a:gd name="connsiteY35" fmla="*/ 9031 h 10000"/>
                <a:gd name="connsiteX36" fmla="*/ 8769 w 10000"/>
                <a:gd name="connsiteY36" fmla="*/ 9043 h 10000"/>
                <a:gd name="connsiteX37" fmla="*/ 9066 w 10000"/>
                <a:gd name="connsiteY37" fmla="*/ 10000 h 10000"/>
                <a:gd name="connsiteX38" fmla="*/ 9364 w 10000"/>
                <a:gd name="connsiteY38" fmla="*/ 9563 h 10000"/>
                <a:gd name="connsiteX39" fmla="*/ 9703 w 10000"/>
                <a:gd name="connsiteY39" fmla="*/ 8997 h 10000"/>
                <a:gd name="connsiteX40" fmla="*/ 10000 w 10000"/>
                <a:gd name="connsiteY40" fmla="*/ 8523 h 10000"/>
                <a:gd name="connsiteX41" fmla="*/ 9430 w 10000"/>
                <a:gd name="connsiteY41" fmla="*/ 5970 h 10000"/>
                <a:gd name="connsiteX42" fmla="*/ 9395 w 10000"/>
                <a:gd name="connsiteY42" fmla="*/ 2483 h 10000"/>
                <a:gd name="connsiteX43" fmla="*/ 8299 w 10000"/>
                <a:gd name="connsiteY43" fmla="*/ 2483 h 10000"/>
                <a:gd name="connsiteX44" fmla="*/ 8114 w 10000"/>
                <a:gd name="connsiteY44" fmla="*/ 2171 h 10000"/>
                <a:gd name="connsiteX45" fmla="*/ 7926 w 10000"/>
                <a:gd name="connsiteY45" fmla="*/ 1872 h 10000"/>
                <a:gd name="connsiteX46" fmla="*/ 7730 w 10000"/>
                <a:gd name="connsiteY46" fmla="*/ 1595 h 10000"/>
                <a:gd name="connsiteX47" fmla="*/ 7544 w 10000"/>
                <a:gd name="connsiteY47" fmla="*/ 1340 h 10000"/>
                <a:gd name="connsiteX48" fmla="*/ 7352 w 10000"/>
                <a:gd name="connsiteY48" fmla="*/ 1098 h 10000"/>
                <a:gd name="connsiteX49" fmla="*/ 7150 w 10000"/>
                <a:gd name="connsiteY49" fmla="*/ 889 h 10000"/>
                <a:gd name="connsiteX50" fmla="*/ 6953 w 10000"/>
                <a:gd name="connsiteY50" fmla="*/ 693 h 10000"/>
                <a:gd name="connsiteX51" fmla="*/ 6747 w 10000"/>
                <a:gd name="connsiteY51" fmla="*/ 521 h 10000"/>
                <a:gd name="connsiteX52" fmla="*/ 6534 w 10000"/>
                <a:gd name="connsiteY52" fmla="*/ 369 h 10000"/>
                <a:gd name="connsiteX53" fmla="*/ 6317 w 10000"/>
                <a:gd name="connsiteY53" fmla="*/ 243 h 10000"/>
                <a:gd name="connsiteX54" fmla="*/ 6092 w 10000"/>
                <a:gd name="connsiteY54" fmla="*/ 151 h 10000"/>
                <a:gd name="connsiteX55" fmla="*/ 5862 w 10000"/>
                <a:gd name="connsiteY55" fmla="*/ 69 h 10000"/>
                <a:gd name="connsiteX56" fmla="*/ 5617 w 10000"/>
                <a:gd name="connsiteY56" fmla="*/ 10 h 10000"/>
                <a:gd name="connsiteX57" fmla="*/ 5364 w 10000"/>
                <a:gd name="connsiteY57" fmla="*/ 0 h 10000"/>
                <a:gd name="connsiteX58" fmla="*/ 5105 w 10000"/>
                <a:gd name="connsiteY58" fmla="*/ 0 h 10000"/>
                <a:gd name="connsiteX59" fmla="*/ 4827 w 10000"/>
                <a:gd name="connsiteY59" fmla="*/ 3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10000">
                  <a:moveTo>
                    <a:pt x="4827" y="35"/>
                  </a:moveTo>
                  <a:lnTo>
                    <a:pt x="4603" y="92"/>
                  </a:lnTo>
                  <a:lnTo>
                    <a:pt x="4387" y="151"/>
                  </a:lnTo>
                  <a:lnTo>
                    <a:pt x="4176" y="207"/>
                  </a:lnTo>
                  <a:lnTo>
                    <a:pt x="3983" y="290"/>
                  </a:lnTo>
                  <a:lnTo>
                    <a:pt x="3793" y="381"/>
                  </a:lnTo>
                  <a:lnTo>
                    <a:pt x="3611" y="484"/>
                  </a:lnTo>
                  <a:lnTo>
                    <a:pt x="3434" y="613"/>
                  </a:lnTo>
                  <a:lnTo>
                    <a:pt x="3261" y="740"/>
                  </a:lnTo>
                  <a:lnTo>
                    <a:pt x="3099" y="889"/>
                  </a:lnTo>
                  <a:lnTo>
                    <a:pt x="2931" y="1063"/>
                  </a:lnTo>
                  <a:lnTo>
                    <a:pt x="2764" y="1236"/>
                  </a:lnTo>
                  <a:cubicBezTo>
                    <a:pt x="2709" y="1301"/>
                    <a:pt x="2655" y="1367"/>
                    <a:pt x="2600" y="1431"/>
                  </a:cubicBezTo>
                  <a:cubicBezTo>
                    <a:pt x="2545" y="1505"/>
                    <a:pt x="2489" y="1578"/>
                    <a:pt x="2434" y="1652"/>
                  </a:cubicBezTo>
                  <a:cubicBezTo>
                    <a:pt x="2379" y="1728"/>
                    <a:pt x="2325" y="1806"/>
                    <a:pt x="2270" y="1882"/>
                  </a:cubicBezTo>
                  <a:cubicBezTo>
                    <a:pt x="2213" y="1968"/>
                    <a:pt x="2155" y="2052"/>
                    <a:pt x="2097" y="2138"/>
                  </a:cubicBezTo>
                  <a:cubicBezTo>
                    <a:pt x="2039" y="2226"/>
                    <a:pt x="1979" y="2314"/>
                    <a:pt x="1921" y="2402"/>
                  </a:cubicBezTo>
                  <a:lnTo>
                    <a:pt x="790" y="2518"/>
                  </a:lnTo>
                  <a:lnTo>
                    <a:pt x="790" y="3118"/>
                  </a:lnTo>
                  <a:lnTo>
                    <a:pt x="790" y="4851"/>
                  </a:lnTo>
                  <a:lnTo>
                    <a:pt x="790" y="5486"/>
                  </a:lnTo>
                  <a:lnTo>
                    <a:pt x="0" y="7969"/>
                  </a:lnTo>
                  <a:cubicBezTo>
                    <a:pt x="43" y="8089"/>
                    <a:pt x="87" y="8207"/>
                    <a:pt x="130" y="8326"/>
                  </a:cubicBezTo>
                  <a:lnTo>
                    <a:pt x="392" y="8939"/>
                  </a:lnTo>
                  <a:lnTo>
                    <a:pt x="661" y="9389"/>
                  </a:lnTo>
                  <a:lnTo>
                    <a:pt x="934" y="9977"/>
                  </a:lnTo>
                  <a:lnTo>
                    <a:pt x="1255" y="8869"/>
                  </a:lnTo>
                  <a:lnTo>
                    <a:pt x="2050" y="8880"/>
                  </a:lnTo>
                  <a:lnTo>
                    <a:pt x="2050" y="9470"/>
                  </a:lnTo>
                  <a:lnTo>
                    <a:pt x="3515" y="9470"/>
                  </a:lnTo>
                  <a:cubicBezTo>
                    <a:pt x="3536" y="9300"/>
                    <a:pt x="3569" y="8974"/>
                    <a:pt x="3591" y="8804"/>
                  </a:cubicBezTo>
                  <a:cubicBezTo>
                    <a:pt x="3901" y="8706"/>
                    <a:pt x="4654" y="8773"/>
                    <a:pt x="5126" y="8786"/>
                  </a:cubicBezTo>
                  <a:cubicBezTo>
                    <a:pt x="5411" y="8773"/>
                    <a:pt x="6251" y="8770"/>
                    <a:pt x="6426" y="8880"/>
                  </a:cubicBezTo>
                  <a:lnTo>
                    <a:pt x="6426" y="9539"/>
                  </a:lnTo>
                  <a:lnTo>
                    <a:pt x="7926" y="9539"/>
                  </a:lnTo>
                  <a:cubicBezTo>
                    <a:pt x="7928" y="9370"/>
                    <a:pt x="7929" y="9201"/>
                    <a:pt x="7931" y="9031"/>
                  </a:cubicBezTo>
                  <a:lnTo>
                    <a:pt x="8769" y="9043"/>
                  </a:lnTo>
                  <a:cubicBezTo>
                    <a:pt x="8867" y="9362"/>
                    <a:pt x="8967" y="9680"/>
                    <a:pt x="9066" y="10000"/>
                  </a:cubicBezTo>
                  <a:lnTo>
                    <a:pt x="9364" y="9563"/>
                  </a:lnTo>
                  <a:cubicBezTo>
                    <a:pt x="9470" y="9396"/>
                    <a:pt x="9597" y="9169"/>
                    <a:pt x="9703" y="8997"/>
                  </a:cubicBezTo>
                  <a:lnTo>
                    <a:pt x="10000" y="8523"/>
                  </a:lnTo>
                  <a:lnTo>
                    <a:pt x="9430" y="5970"/>
                  </a:lnTo>
                  <a:cubicBezTo>
                    <a:pt x="9419" y="4807"/>
                    <a:pt x="9407" y="3646"/>
                    <a:pt x="9395" y="2483"/>
                  </a:cubicBezTo>
                  <a:lnTo>
                    <a:pt x="8299" y="2483"/>
                  </a:lnTo>
                  <a:cubicBezTo>
                    <a:pt x="8237" y="2380"/>
                    <a:pt x="8176" y="2275"/>
                    <a:pt x="8114" y="2171"/>
                  </a:cubicBezTo>
                  <a:cubicBezTo>
                    <a:pt x="8051" y="2072"/>
                    <a:pt x="7988" y="1970"/>
                    <a:pt x="7926" y="1872"/>
                  </a:cubicBezTo>
                  <a:cubicBezTo>
                    <a:pt x="7861" y="1778"/>
                    <a:pt x="7795" y="1687"/>
                    <a:pt x="7730" y="1595"/>
                  </a:cubicBezTo>
                  <a:lnTo>
                    <a:pt x="7544" y="1340"/>
                  </a:lnTo>
                  <a:lnTo>
                    <a:pt x="7352" y="1098"/>
                  </a:lnTo>
                  <a:cubicBezTo>
                    <a:pt x="7283" y="1027"/>
                    <a:pt x="7218" y="957"/>
                    <a:pt x="7150" y="889"/>
                  </a:cubicBezTo>
                  <a:cubicBezTo>
                    <a:pt x="7084" y="824"/>
                    <a:pt x="7019" y="758"/>
                    <a:pt x="6953" y="693"/>
                  </a:cubicBezTo>
                  <a:lnTo>
                    <a:pt x="6747" y="521"/>
                  </a:lnTo>
                  <a:lnTo>
                    <a:pt x="6534" y="369"/>
                  </a:lnTo>
                  <a:lnTo>
                    <a:pt x="6317" y="243"/>
                  </a:lnTo>
                  <a:lnTo>
                    <a:pt x="6092" y="151"/>
                  </a:lnTo>
                  <a:lnTo>
                    <a:pt x="5862" y="69"/>
                  </a:lnTo>
                  <a:lnTo>
                    <a:pt x="5617" y="10"/>
                  </a:lnTo>
                  <a:lnTo>
                    <a:pt x="5364" y="0"/>
                  </a:lnTo>
                  <a:lnTo>
                    <a:pt x="5105" y="0"/>
                  </a:lnTo>
                  <a:lnTo>
                    <a:pt x="4827" y="35"/>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17"/>
            <p:cNvSpPr>
              <a:spLocks noChangeArrowheads="1"/>
            </p:cNvSpPr>
            <p:nvPr/>
          </p:nvSpPr>
          <p:spPr bwMode="auto">
            <a:xfrm>
              <a:off x="7469188" y="6210299"/>
              <a:ext cx="1560513" cy="130175"/>
            </a:xfrm>
            <a:prstGeom prst="rect">
              <a:avLst/>
            </a:prstGeom>
            <a:solidFill>
              <a:srgbClr val="333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p:nvSpPr>
          <p:spPr bwMode="auto">
            <a:xfrm>
              <a:off x="7539038" y="6210299"/>
              <a:ext cx="1403350" cy="130175"/>
            </a:xfrm>
            <a:custGeom>
              <a:avLst/>
              <a:gdLst>
                <a:gd name="T0" fmla="*/ 55 w 1769"/>
                <a:gd name="T1" fmla="*/ 0 h 164"/>
                <a:gd name="T2" fmla="*/ 166 w 1769"/>
                <a:gd name="T3" fmla="*/ 0 h 164"/>
                <a:gd name="T4" fmla="*/ 277 w 1769"/>
                <a:gd name="T5" fmla="*/ 0 h 164"/>
                <a:gd name="T6" fmla="*/ 387 w 1769"/>
                <a:gd name="T7" fmla="*/ 0 h 164"/>
                <a:gd name="T8" fmla="*/ 498 w 1769"/>
                <a:gd name="T9" fmla="*/ 0 h 164"/>
                <a:gd name="T10" fmla="*/ 608 w 1769"/>
                <a:gd name="T11" fmla="*/ 0 h 164"/>
                <a:gd name="T12" fmla="*/ 719 w 1769"/>
                <a:gd name="T13" fmla="*/ 0 h 164"/>
                <a:gd name="T14" fmla="*/ 830 w 1769"/>
                <a:gd name="T15" fmla="*/ 0 h 164"/>
                <a:gd name="T16" fmla="*/ 940 w 1769"/>
                <a:gd name="T17" fmla="*/ 0 h 164"/>
                <a:gd name="T18" fmla="*/ 1051 w 1769"/>
                <a:gd name="T19" fmla="*/ 0 h 164"/>
                <a:gd name="T20" fmla="*/ 1161 w 1769"/>
                <a:gd name="T21" fmla="*/ 0 h 164"/>
                <a:gd name="T22" fmla="*/ 1272 w 1769"/>
                <a:gd name="T23" fmla="*/ 0 h 164"/>
                <a:gd name="T24" fmla="*/ 1383 w 1769"/>
                <a:gd name="T25" fmla="*/ 0 h 164"/>
                <a:gd name="T26" fmla="*/ 1492 w 1769"/>
                <a:gd name="T27" fmla="*/ 0 h 164"/>
                <a:gd name="T28" fmla="*/ 1603 w 1769"/>
                <a:gd name="T29" fmla="*/ 0 h 164"/>
                <a:gd name="T30" fmla="*/ 1713 w 1769"/>
                <a:gd name="T31" fmla="*/ 0 h 164"/>
                <a:gd name="T32" fmla="*/ 1769 w 1769"/>
                <a:gd name="T33" fmla="*/ 41 h 164"/>
                <a:gd name="T34" fmla="*/ 1769 w 1769"/>
                <a:gd name="T35" fmla="*/ 123 h 164"/>
                <a:gd name="T36" fmla="*/ 1713 w 1769"/>
                <a:gd name="T37" fmla="*/ 164 h 164"/>
                <a:gd name="T38" fmla="*/ 1603 w 1769"/>
                <a:gd name="T39" fmla="*/ 164 h 164"/>
                <a:gd name="T40" fmla="*/ 1492 w 1769"/>
                <a:gd name="T41" fmla="*/ 164 h 164"/>
                <a:gd name="T42" fmla="*/ 1383 w 1769"/>
                <a:gd name="T43" fmla="*/ 164 h 164"/>
                <a:gd name="T44" fmla="*/ 1272 w 1769"/>
                <a:gd name="T45" fmla="*/ 164 h 164"/>
                <a:gd name="T46" fmla="*/ 1161 w 1769"/>
                <a:gd name="T47" fmla="*/ 164 h 164"/>
                <a:gd name="T48" fmla="*/ 1051 w 1769"/>
                <a:gd name="T49" fmla="*/ 164 h 164"/>
                <a:gd name="T50" fmla="*/ 940 w 1769"/>
                <a:gd name="T51" fmla="*/ 164 h 164"/>
                <a:gd name="T52" fmla="*/ 830 w 1769"/>
                <a:gd name="T53" fmla="*/ 164 h 164"/>
                <a:gd name="T54" fmla="*/ 719 w 1769"/>
                <a:gd name="T55" fmla="*/ 164 h 164"/>
                <a:gd name="T56" fmla="*/ 608 w 1769"/>
                <a:gd name="T57" fmla="*/ 164 h 164"/>
                <a:gd name="T58" fmla="*/ 498 w 1769"/>
                <a:gd name="T59" fmla="*/ 164 h 164"/>
                <a:gd name="T60" fmla="*/ 387 w 1769"/>
                <a:gd name="T61" fmla="*/ 164 h 164"/>
                <a:gd name="T62" fmla="*/ 277 w 1769"/>
                <a:gd name="T63" fmla="*/ 164 h 164"/>
                <a:gd name="T64" fmla="*/ 166 w 1769"/>
                <a:gd name="T65" fmla="*/ 164 h 164"/>
                <a:gd name="T66" fmla="*/ 55 w 1769"/>
                <a:gd name="T67" fmla="*/ 164 h 164"/>
                <a:gd name="T68" fmla="*/ 0 w 1769"/>
                <a:gd name="T69" fmla="*/ 123 h 164"/>
                <a:gd name="T70" fmla="*/ 0 w 1769"/>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9" h="164">
                  <a:moveTo>
                    <a:pt x="0" y="0"/>
                  </a:moveTo>
                  <a:lnTo>
                    <a:pt x="55" y="0"/>
                  </a:lnTo>
                  <a:lnTo>
                    <a:pt x="111" y="0"/>
                  </a:lnTo>
                  <a:lnTo>
                    <a:pt x="166" y="0"/>
                  </a:lnTo>
                  <a:lnTo>
                    <a:pt x="221" y="0"/>
                  </a:lnTo>
                  <a:lnTo>
                    <a:pt x="277" y="0"/>
                  </a:lnTo>
                  <a:lnTo>
                    <a:pt x="332" y="0"/>
                  </a:lnTo>
                  <a:lnTo>
                    <a:pt x="387" y="0"/>
                  </a:lnTo>
                  <a:lnTo>
                    <a:pt x="443" y="0"/>
                  </a:lnTo>
                  <a:lnTo>
                    <a:pt x="498" y="0"/>
                  </a:lnTo>
                  <a:lnTo>
                    <a:pt x="553" y="0"/>
                  </a:lnTo>
                  <a:lnTo>
                    <a:pt x="608" y="0"/>
                  </a:lnTo>
                  <a:lnTo>
                    <a:pt x="664" y="0"/>
                  </a:lnTo>
                  <a:lnTo>
                    <a:pt x="719" y="0"/>
                  </a:lnTo>
                  <a:lnTo>
                    <a:pt x="774" y="0"/>
                  </a:lnTo>
                  <a:lnTo>
                    <a:pt x="830" y="0"/>
                  </a:lnTo>
                  <a:lnTo>
                    <a:pt x="885" y="0"/>
                  </a:lnTo>
                  <a:lnTo>
                    <a:pt x="940" y="0"/>
                  </a:lnTo>
                  <a:lnTo>
                    <a:pt x="996" y="0"/>
                  </a:lnTo>
                  <a:lnTo>
                    <a:pt x="1051" y="0"/>
                  </a:lnTo>
                  <a:lnTo>
                    <a:pt x="1106" y="0"/>
                  </a:lnTo>
                  <a:lnTo>
                    <a:pt x="1161" y="0"/>
                  </a:lnTo>
                  <a:lnTo>
                    <a:pt x="1217" y="0"/>
                  </a:lnTo>
                  <a:lnTo>
                    <a:pt x="1272" y="0"/>
                  </a:lnTo>
                  <a:lnTo>
                    <a:pt x="1327" y="0"/>
                  </a:lnTo>
                  <a:lnTo>
                    <a:pt x="1383" y="0"/>
                  </a:lnTo>
                  <a:lnTo>
                    <a:pt x="1437" y="0"/>
                  </a:lnTo>
                  <a:lnTo>
                    <a:pt x="1492" y="0"/>
                  </a:lnTo>
                  <a:lnTo>
                    <a:pt x="1547" y="0"/>
                  </a:lnTo>
                  <a:lnTo>
                    <a:pt x="1603" y="0"/>
                  </a:lnTo>
                  <a:lnTo>
                    <a:pt x="1658" y="0"/>
                  </a:lnTo>
                  <a:lnTo>
                    <a:pt x="1713" y="0"/>
                  </a:lnTo>
                  <a:lnTo>
                    <a:pt x="1769" y="0"/>
                  </a:lnTo>
                  <a:lnTo>
                    <a:pt x="1769" y="41"/>
                  </a:lnTo>
                  <a:lnTo>
                    <a:pt x="1769" y="81"/>
                  </a:lnTo>
                  <a:lnTo>
                    <a:pt x="1769" y="123"/>
                  </a:lnTo>
                  <a:lnTo>
                    <a:pt x="1769" y="164"/>
                  </a:lnTo>
                  <a:lnTo>
                    <a:pt x="1713" y="164"/>
                  </a:lnTo>
                  <a:lnTo>
                    <a:pt x="1658" y="164"/>
                  </a:lnTo>
                  <a:lnTo>
                    <a:pt x="1603" y="164"/>
                  </a:lnTo>
                  <a:lnTo>
                    <a:pt x="1547" y="164"/>
                  </a:lnTo>
                  <a:lnTo>
                    <a:pt x="1492" y="164"/>
                  </a:lnTo>
                  <a:lnTo>
                    <a:pt x="1437" y="164"/>
                  </a:lnTo>
                  <a:lnTo>
                    <a:pt x="1383" y="164"/>
                  </a:lnTo>
                  <a:lnTo>
                    <a:pt x="1327" y="164"/>
                  </a:lnTo>
                  <a:lnTo>
                    <a:pt x="1272" y="164"/>
                  </a:lnTo>
                  <a:lnTo>
                    <a:pt x="1217" y="164"/>
                  </a:lnTo>
                  <a:lnTo>
                    <a:pt x="1161" y="164"/>
                  </a:lnTo>
                  <a:lnTo>
                    <a:pt x="1106" y="164"/>
                  </a:lnTo>
                  <a:lnTo>
                    <a:pt x="1051" y="164"/>
                  </a:lnTo>
                  <a:lnTo>
                    <a:pt x="996" y="164"/>
                  </a:lnTo>
                  <a:lnTo>
                    <a:pt x="940" y="164"/>
                  </a:lnTo>
                  <a:lnTo>
                    <a:pt x="885" y="164"/>
                  </a:lnTo>
                  <a:lnTo>
                    <a:pt x="830" y="164"/>
                  </a:lnTo>
                  <a:lnTo>
                    <a:pt x="774" y="164"/>
                  </a:lnTo>
                  <a:lnTo>
                    <a:pt x="719" y="164"/>
                  </a:lnTo>
                  <a:lnTo>
                    <a:pt x="664" y="164"/>
                  </a:lnTo>
                  <a:lnTo>
                    <a:pt x="608" y="164"/>
                  </a:lnTo>
                  <a:lnTo>
                    <a:pt x="553" y="164"/>
                  </a:lnTo>
                  <a:lnTo>
                    <a:pt x="498" y="164"/>
                  </a:lnTo>
                  <a:lnTo>
                    <a:pt x="443" y="164"/>
                  </a:lnTo>
                  <a:lnTo>
                    <a:pt x="387" y="164"/>
                  </a:lnTo>
                  <a:lnTo>
                    <a:pt x="332" y="164"/>
                  </a:lnTo>
                  <a:lnTo>
                    <a:pt x="277" y="164"/>
                  </a:lnTo>
                  <a:lnTo>
                    <a:pt x="221" y="164"/>
                  </a:lnTo>
                  <a:lnTo>
                    <a:pt x="166" y="164"/>
                  </a:lnTo>
                  <a:lnTo>
                    <a:pt x="111" y="164"/>
                  </a:lnTo>
                  <a:lnTo>
                    <a:pt x="55" y="164"/>
                  </a:lnTo>
                  <a:lnTo>
                    <a:pt x="0" y="164"/>
                  </a:lnTo>
                  <a:lnTo>
                    <a:pt x="0" y="123"/>
                  </a:lnTo>
                  <a:lnTo>
                    <a:pt x="0" y="81"/>
                  </a:lnTo>
                  <a:lnTo>
                    <a:pt x="0" y="41"/>
                  </a:lnTo>
                  <a:lnTo>
                    <a:pt x="0" y="0"/>
                  </a:lnTo>
                  <a:close/>
                </a:path>
              </a:pathLst>
            </a:custGeom>
            <a:solidFill>
              <a:srgbClr val="3A4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p:nvSpPr>
          <p:spPr bwMode="auto">
            <a:xfrm>
              <a:off x="7610475" y="6210299"/>
              <a:ext cx="1246188" cy="130175"/>
            </a:xfrm>
            <a:custGeom>
              <a:avLst/>
              <a:gdLst>
                <a:gd name="T0" fmla="*/ 50 w 1569"/>
                <a:gd name="T1" fmla="*/ 0 h 164"/>
                <a:gd name="T2" fmla="*/ 147 w 1569"/>
                <a:gd name="T3" fmla="*/ 0 h 164"/>
                <a:gd name="T4" fmla="*/ 245 w 1569"/>
                <a:gd name="T5" fmla="*/ 0 h 164"/>
                <a:gd name="T6" fmla="*/ 343 w 1569"/>
                <a:gd name="T7" fmla="*/ 0 h 164"/>
                <a:gd name="T8" fmla="*/ 441 w 1569"/>
                <a:gd name="T9" fmla="*/ 0 h 164"/>
                <a:gd name="T10" fmla="*/ 540 w 1569"/>
                <a:gd name="T11" fmla="*/ 0 h 164"/>
                <a:gd name="T12" fmla="*/ 638 w 1569"/>
                <a:gd name="T13" fmla="*/ 0 h 164"/>
                <a:gd name="T14" fmla="*/ 736 w 1569"/>
                <a:gd name="T15" fmla="*/ 0 h 164"/>
                <a:gd name="T16" fmla="*/ 834 w 1569"/>
                <a:gd name="T17" fmla="*/ 0 h 164"/>
                <a:gd name="T18" fmla="*/ 932 w 1569"/>
                <a:gd name="T19" fmla="*/ 0 h 164"/>
                <a:gd name="T20" fmla="*/ 1030 w 1569"/>
                <a:gd name="T21" fmla="*/ 0 h 164"/>
                <a:gd name="T22" fmla="*/ 1128 w 1569"/>
                <a:gd name="T23" fmla="*/ 0 h 164"/>
                <a:gd name="T24" fmla="*/ 1226 w 1569"/>
                <a:gd name="T25" fmla="*/ 0 h 164"/>
                <a:gd name="T26" fmla="*/ 1324 w 1569"/>
                <a:gd name="T27" fmla="*/ 0 h 164"/>
                <a:gd name="T28" fmla="*/ 1422 w 1569"/>
                <a:gd name="T29" fmla="*/ 0 h 164"/>
                <a:gd name="T30" fmla="*/ 1520 w 1569"/>
                <a:gd name="T31" fmla="*/ 0 h 164"/>
                <a:gd name="T32" fmla="*/ 1569 w 1569"/>
                <a:gd name="T33" fmla="*/ 41 h 164"/>
                <a:gd name="T34" fmla="*/ 1569 w 1569"/>
                <a:gd name="T35" fmla="*/ 123 h 164"/>
                <a:gd name="T36" fmla="*/ 1520 w 1569"/>
                <a:gd name="T37" fmla="*/ 164 h 164"/>
                <a:gd name="T38" fmla="*/ 1422 w 1569"/>
                <a:gd name="T39" fmla="*/ 164 h 164"/>
                <a:gd name="T40" fmla="*/ 1324 w 1569"/>
                <a:gd name="T41" fmla="*/ 164 h 164"/>
                <a:gd name="T42" fmla="*/ 1226 w 1569"/>
                <a:gd name="T43" fmla="*/ 164 h 164"/>
                <a:gd name="T44" fmla="*/ 1128 w 1569"/>
                <a:gd name="T45" fmla="*/ 164 h 164"/>
                <a:gd name="T46" fmla="*/ 1030 w 1569"/>
                <a:gd name="T47" fmla="*/ 164 h 164"/>
                <a:gd name="T48" fmla="*/ 932 w 1569"/>
                <a:gd name="T49" fmla="*/ 164 h 164"/>
                <a:gd name="T50" fmla="*/ 834 w 1569"/>
                <a:gd name="T51" fmla="*/ 164 h 164"/>
                <a:gd name="T52" fmla="*/ 736 w 1569"/>
                <a:gd name="T53" fmla="*/ 164 h 164"/>
                <a:gd name="T54" fmla="*/ 638 w 1569"/>
                <a:gd name="T55" fmla="*/ 164 h 164"/>
                <a:gd name="T56" fmla="*/ 540 w 1569"/>
                <a:gd name="T57" fmla="*/ 164 h 164"/>
                <a:gd name="T58" fmla="*/ 441 w 1569"/>
                <a:gd name="T59" fmla="*/ 164 h 164"/>
                <a:gd name="T60" fmla="*/ 343 w 1569"/>
                <a:gd name="T61" fmla="*/ 164 h 164"/>
                <a:gd name="T62" fmla="*/ 245 w 1569"/>
                <a:gd name="T63" fmla="*/ 164 h 164"/>
                <a:gd name="T64" fmla="*/ 147 w 1569"/>
                <a:gd name="T65" fmla="*/ 164 h 164"/>
                <a:gd name="T66" fmla="*/ 50 w 1569"/>
                <a:gd name="T67" fmla="*/ 164 h 164"/>
                <a:gd name="T68" fmla="*/ 0 w 1569"/>
                <a:gd name="T69" fmla="*/ 123 h 164"/>
                <a:gd name="T70" fmla="*/ 0 w 1569"/>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9" h="164">
                  <a:moveTo>
                    <a:pt x="0" y="0"/>
                  </a:moveTo>
                  <a:lnTo>
                    <a:pt x="50" y="0"/>
                  </a:lnTo>
                  <a:lnTo>
                    <a:pt x="98" y="0"/>
                  </a:lnTo>
                  <a:lnTo>
                    <a:pt x="147" y="0"/>
                  </a:lnTo>
                  <a:lnTo>
                    <a:pt x="197" y="0"/>
                  </a:lnTo>
                  <a:lnTo>
                    <a:pt x="245" y="0"/>
                  </a:lnTo>
                  <a:lnTo>
                    <a:pt x="295" y="0"/>
                  </a:lnTo>
                  <a:lnTo>
                    <a:pt x="343" y="0"/>
                  </a:lnTo>
                  <a:lnTo>
                    <a:pt x="393" y="0"/>
                  </a:lnTo>
                  <a:lnTo>
                    <a:pt x="441" y="0"/>
                  </a:lnTo>
                  <a:lnTo>
                    <a:pt x="491" y="0"/>
                  </a:lnTo>
                  <a:lnTo>
                    <a:pt x="540" y="0"/>
                  </a:lnTo>
                  <a:lnTo>
                    <a:pt x="589" y="0"/>
                  </a:lnTo>
                  <a:lnTo>
                    <a:pt x="638" y="0"/>
                  </a:lnTo>
                  <a:lnTo>
                    <a:pt x="687" y="0"/>
                  </a:lnTo>
                  <a:lnTo>
                    <a:pt x="736" y="0"/>
                  </a:lnTo>
                  <a:lnTo>
                    <a:pt x="785" y="0"/>
                  </a:lnTo>
                  <a:lnTo>
                    <a:pt x="834" y="0"/>
                  </a:lnTo>
                  <a:lnTo>
                    <a:pt x="882" y="0"/>
                  </a:lnTo>
                  <a:lnTo>
                    <a:pt x="932" y="0"/>
                  </a:lnTo>
                  <a:lnTo>
                    <a:pt x="982" y="0"/>
                  </a:lnTo>
                  <a:lnTo>
                    <a:pt x="1030" y="0"/>
                  </a:lnTo>
                  <a:lnTo>
                    <a:pt x="1079" y="0"/>
                  </a:lnTo>
                  <a:lnTo>
                    <a:pt x="1128" y="0"/>
                  </a:lnTo>
                  <a:lnTo>
                    <a:pt x="1177" y="0"/>
                  </a:lnTo>
                  <a:lnTo>
                    <a:pt x="1226" y="0"/>
                  </a:lnTo>
                  <a:lnTo>
                    <a:pt x="1275" y="0"/>
                  </a:lnTo>
                  <a:lnTo>
                    <a:pt x="1324" y="0"/>
                  </a:lnTo>
                  <a:lnTo>
                    <a:pt x="1373" y="0"/>
                  </a:lnTo>
                  <a:lnTo>
                    <a:pt x="1422" y="0"/>
                  </a:lnTo>
                  <a:lnTo>
                    <a:pt x="1471" y="0"/>
                  </a:lnTo>
                  <a:lnTo>
                    <a:pt x="1520" y="0"/>
                  </a:lnTo>
                  <a:lnTo>
                    <a:pt x="1569" y="0"/>
                  </a:lnTo>
                  <a:lnTo>
                    <a:pt x="1569" y="41"/>
                  </a:lnTo>
                  <a:lnTo>
                    <a:pt x="1569" y="81"/>
                  </a:lnTo>
                  <a:lnTo>
                    <a:pt x="1569" y="123"/>
                  </a:lnTo>
                  <a:lnTo>
                    <a:pt x="1569" y="164"/>
                  </a:lnTo>
                  <a:lnTo>
                    <a:pt x="1520" y="164"/>
                  </a:lnTo>
                  <a:lnTo>
                    <a:pt x="1471" y="164"/>
                  </a:lnTo>
                  <a:lnTo>
                    <a:pt x="1422" y="164"/>
                  </a:lnTo>
                  <a:lnTo>
                    <a:pt x="1373" y="164"/>
                  </a:lnTo>
                  <a:lnTo>
                    <a:pt x="1324" y="164"/>
                  </a:lnTo>
                  <a:lnTo>
                    <a:pt x="1275" y="164"/>
                  </a:lnTo>
                  <a:lnTo>
                    <a:pt x="1226" y="164"/>
                  </a:lnTo>
                  <a:lnTo>
                    <a:pt x="1177" y="164"/>
                  </a:lnTo>
                  <a:lnTo>
                    <a:pt x="1128" y="164"/>
                  </a:lnTo>
                  <a:lnTo>
                    <a:pt x="1079" y="164"/>
                  </a:lnTo>
                  <a:lnTo>
                    <a:pt x="1030" y="164"/>
                  </a:lnTo>
                  <a:lnTo>
                    <a:pt x="982" y="164"/>
                  </a:lnTo>
                  <a:lnTo>
                    <a:pt x="932" y="164"/>
                  </a:lnTo>
                  <a:lnTo>
                    <a:pt x="882" y="164"/>
                  </a:lnTo>
                  <a:lnTo>
                    <a:pt x="834" y="164"/>
                  </a:lnTo>
                  <a:lnTo>
                    <a:pt x="785" y="164"/>
                  </a:lnTo>
                  <a:lnTo>
                    <a:pt x="736" y="164"/>
                  </a:lnTo>
                  <a:lnTo>
                    <a:pt x="687" y="164"/>
                  </a:lnTo>
                  <a:lnTo>
                    <a:pt x="638" y="164"/>
                  </a:lnTo>
                  <a:lnTo>
                    <a:pt x="589" y="164"/>
                  </a:lnTo>
                  <a:lnTo>
                    <a:pt x="540" y="164"/>
                  </a:lnTo>
                  <a:lnTo>
                    <a:pt x="491" y="164"/>
                  </a:lnTo>
                  <a:lnTo>
                    <a:pt x="441" y="164"/>
                  </a:lnTo>
                  <a:lnTo>
                    <a:pt x="393" y="164"/>
                  </a:lnTo>
                  <a:lnTo>
                    <a:pt x="343" y="164"/>
                  </a:lnTo>
                  <a:lnTo>
                    <a:pt x="295" y="164"/>
                  </a:lnTo>
                  <a:lnTo>
                    <a:pt x="245" y="164"/>
                  </a:lnTo>
                  <a:lnTo>
                    <a:pt x="197" y="164"/>
                  </a:lnTo>
                  <a:lnTo>
                    <a:pt x="147" y="164"/>
                  </a:lnTo>
                  <a:lnTo>
                    <a:pt x="98" y="164"/>
                  </a:lnTo>
                  <a:lnTo>
                    <a:pt x="50" y="164"/>
                  </a:lnTo>
                  <a:lnTo>
                    <a:pt x="0" y="164"/>
                  </a:lnTo>
                  <a:lnTo>
                    <a:pt x="0" y="123"/>
                  </a:lnTo>
                  <a:lnTo>
                    <a:pt x="0" y="81"/>
                  </a:lnTo>
                  <a:lnTo>
                    <a:pt x="0" y="41"/>
                  </a:lnTo>
                  <a:lnTo>
                    <a:pt x="0" y="0"/>
                  </a:lnTo>
                  <a:close/>
                </a:path>
              </a:pathLst>
            </a:custGeom>
            <a:solidFill>
              <a:srgbClr val="424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p:nvSpPr>
          <p:spPr bwMode="auto">
            <a:xfrm>
              <a:off x="7680325" y="6210299"/>
              <a:ext cx="1089025" cy="130175"/>
            </a:xfrm>
            <a:custGeom>
              <a:avLst/>
              <a:gdLst>
                <a:gd name="T0" fmla="*/ 42 w 1371"/>
                <a:gd name="T1" fmla="*/ 0 h 164"/>
                <a:gd name="T2" fmla="*/ 129 w 1371"/>
                <a:gd name="T3" fmla="*/ 0 h 164"/>
                <a:gd name="T4" fmla="*/ 214 w 1371"/>
                <a:gd name="T5" fmla="*/ 0 h 164"/>
                <a:gd name="T6" fmla="*/ 299 w 1371"/>
                <a:gd name="T7" fmla="*/ 0 h 164"/>
                <a:gd name="T8" fmla="*/ 386 w 1371"/>
                <a:gd name="T9" fmla="*/ 0 h 164"/>
                <a:gd name="T10" fmla="*/ 471 w 1371"/>
                <a:gd name="T11" fmla="*/ 0 h 164"/>
                <a:gd name="T12" fmla="*/ 556 w 1371"/>
                <a:gd name="T13" fmla="*/ 0 h 164"/>
                <a:gd name="T14" fmla="*/ 643 w 1371"/>
                <a:gd name="T15" fmla="*/ 0 h 164"/>
                <a:gd name="T16" fmla="*/ 728 w 1371"/>
                <a:gd name="T17" fmla="*/ 0 h 164"/>
                <a:gd name="T18" fmla="*/ 814 w 1371"/>
                <a:gd name="T19" fmla="*/ 0 h 164"/>
                <a:gd name="T20" fmla="*/ 899 w 1371"/>
                <a:gd name="T21" fmla="*/ 0 h 164"/>
                <a:gd name="T22" fmla="*/ 985 w 1371"/>
                <a:gd name="T23" fmla="*/ 0 h 164"/>
                <a:gd name="T24" fmla="*/ 1071 w 1371"/>
                <a:gd name="T25" fmla="*/ 0 h 164"/>
                <a:gd name="T26" fmla="*/ 1156 w 1371"/>
                <a:gd name="T27" fmla="*/ 0 h 164"/>
                <a:gd name="T28" fmla="*/ 1242 w 1371"/>
                <a:gd name="T29" fmla="*/ 0 h 164"/>
                <a:gd name="T30" fmla="*/ 1328 w 1371"/>
                <a:gd name="T31" fmla="*/ 0 h 164"/>
                <a:gd name="T32" fmla="*/ 1371 w 1371"/>
                <a:gd name="T33" fmla="*/ 41 h 164"/>
                <a:gd name="T34" fmla="*/ 1371 w 1371"/>
                <a:gd name="T35" fmla="*/ 123 h 164"/>
                <a:gd name="T36" fmla="*/ 1328 w 1371"/>
                <a:gd name="T37" fmla="*/ 164 h 164"/>
                <a:gd name="T38" fmla="*/ 1242 w 1371"/>
                <a:gd name="T39" fmla="*/ 164 h 164"/>
                <a:gd name="T40" fmla="*/ 1156 w 1371"/>
                <a:gd name="T41" fmla="*/ 164 h 164"/>
                <a:gd name="T42" fmla="*/ 1071 w 1371"/>
                <a:gd name="T43" fmla="*/ 164 h 164"/>
                <a:gd name="T44" fmla="*/ 985 w 1371"/>
                <a:gd name="T45" fmla="*/ 164 h 164"/>
                <a:gd name="T46" fmla="*/ 899 w 1371"/>
                <a:gd name="T47" fmla="*/ 164 h 164"/>
                <a:gd name="T48" fmla="*/ 814 w 1371"/>
                <a:gd name="T49" fmla="*/ 164 h 164"/>
                <a:gd name="T50" fmla="*/ 728 w 1371"/>
                <a:gd name="T51" fmla="*/ 164 h 164"/>
                <a:gd name="T52" fmla="*/ 643 w 1371"/>
                <a:gd name="T53" fmla="*/ 164 h 164"/>
                <a:gd name="T54" fmla="*/ 556 w 1371"/>
                <a:gd name="T55" fmla="*/ 164 h 164"/>
                <a:gd name="T56" fmla="*/ 471 w 1371"/>
                <a:gd name="T57" fmla="*/ 164 h 164"/>
                <a:gd name="T58" fmla="*/ 386 w 1371"/>
                <a:gd name="T59" fmla="*/ 164 h 164"/>
                <a:gd name="T60" fmla="*/ 299 w 1371"/>
                <a:gd name="T61" fmla="*/ 164 h 164"/>
                <a:gd name="T62" fmla="*/ 214 w 1371"/>
                <a:gd name="T63" fmla="*/ 164 h 164"/>
                <a:gd name="T64" fmla="*/ 129 w 1371"/>
                <a:gd name="T65" fmla="*/ 164 h 164"/>
                <a:gd name="T66" fmla="*/ 42 w 1371"/>
                <a:gd name="T67" fmla="*/ 164 h 164"/>
                <a:gd name="T68" fmla="*/ 0 w 1371"/>
                <a:gd name="T69" fmla="*/ 123 h 164"/>
                <a:gd name="T70" fmla="*/ 0 w 1371"/>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1" h="164">
                  <a:moveTo>
                    <a:pt x="0" y="0"/>
                  </a:moveTo>
                  <a:lnTo>
                    <a:pt x="42" y="0"/>
                  </a:lnTo>
                  <a:lnTo>
                    <a:pt x="85" y="0"/>
                  </a:lnTo>
                  <a:lnTo>
                    <a:pt x="129" y="0"/>
                  </a:lnTo>
                  <a:lnTo>
                    <a:pt x="171" y="0"/>
                  </a:lnTo>
                  <a:lnTo>
                    <a:pt x="214" y="0"/>
                  </a:lnTo>
                  <a:lnTo>
                    <a:pt x="257" y="0"/>
                  </a:lnTo>
                  <a:lnTo>
                    <a:pt x="299" y="0"/>
                  </a:lnTo>
                  <a:lnTo>
                    <a:pt x="343" y="0"/>
                  </a:lnTo>
                  <a:lnTo>
                    <a:pt x="386" y="0"/>
                  </a:lnTo>
                  <a:lnTo>
                    <a:pt x="428" y="0"/>
                  </a:lnTo>
                  <a:lnTo>
                    <a:pt x="471" y="0"/>
                  </a:lnTo>
                  <a:lnTo>
                    <a:pt x="514" y="0"/>
                  </a:lnTo>
                  <a:lnTo>
                    <a:pt x="556" y="0"/>
                  </a:lnTo>
                  <a:lnTo>
                    <a:pt x="600" y="0"/>
                  </a:lnTo>
                  <a:lnTo>
                    <a:pt x="643" y="0"/>
                  </a:lnTo>
                  <a:lnTo>
                    <a:pt x="685" y="0"/>
                  </a:lnTo>
                  <a:lnTo>
                    <a:pt x="728" y="0"/>
                  </a:lnTo>
                  <a:lnTo>
                    <a:pt x="770" y="0"/>
                  </a:lnTo>
                  <a:lnTo>
                    <a:pt x="814" y="0"/>
                  </a:lnTo>
                  <a:lnTo>
                    <a:pt x="857" y="0"/>
                  </a:lnTo>
                  <a:lnTo>
                    <a:pt x="899" y="0"/>
                  </a:lnTo>
                  <a:lnTo>
                    <a:pt x="942" y="0"/>
                  </a:lnTo>
                  <a:lnTo>
                    <a:pt x="985" y="0"/>
                  </a:lnTo>
                  <a:lnTo>
                    <a:pt x="1027" y="0"/>
                  </a:lnTo>
                  <a:lnTo>
                    <a:pt x="1071" y="0"/>
                  </a:lnTo>
                  <a:lnTo>
                    <a:pt x="1114" y="0"/>
                  </a:lnTo>
                  <a:lnTo>
                    <a:pt x="1156" y="0"/>
                  </a:lnTo>
                  <a:lnTo>
                    <a:pt x="1199" y="0"/>
                  </a:lnTo>
                  <a:lnTo>
                    <a:pt x="1242" y="0"/>
                  </a:lnTo>
                  <a:lnTo>
                    <a:pt x="1285" y="0"/>
                  </a:lnTo>
                  <a:lnTo>
                    <a:pt x="1328" y="0"/>
                  </a:lnTo>
                  <a:lnTo>
                    <a:pt x="1371" y="0"/>
                  </a:lnTo>
                  <a:lnTo>
                    <a:pt x="1371" y="41"/>
                  </a:lnTo>
                  <a:lnTo>
                    <a:pt x="1371" y="81"/>
                  </a:lnTo>
                  <a:lnTo>
                    <a:pt x="1371" y="123"/>
                  </a:lnTo>
                  <a:lnTo>
                    <a:pt x="1371" y="164"/>
                  </a:lnTo>
                  <a:lnTo>
                    <a:pt x="1328" y="164"/>
                  </a:lnTo>
                  <a:lnTo>
                    <a:pt x="1285" y="164"/>
                  </a:lnTo>
                  <a:lnTo>
                    <a:pt x="1242" y="164"/>
                  </a:lnTo>
                  <a:lnTo>
                    <a:pt x="1199" y="164"/>
                  </a:lnTo>
                  <a:lnTo>
                    <a:pt x="1156" y="164"/>
                  </a:lnTo>
                  <a:lnTo>
                    <a:pt x="1114" y="164"/>
                  </a:lnTo>
                  <a:lnTo>
                    <a:pt x="1071" y="164"/>
                  </a:lnTo>
                  <a:lnTo>
                    <a:pt x="1027" y="164"/>
                  </a:lnTo>
                  <a:lnTo>
                    <a:pt x="985" y="164"/>
                  </a:lnTo>
                  <a:lnTo>
                    <a:pt x="942" y="164"/>
                  </a:lnTo>
                  <a:lnTo>
                    <a:pt x="899" y="164"/>
                  </a:lnTo>
                  <a:lnTo>
                    <a:pt x="857" y="164"/>
                  </a:lnTo>
                  <a:lnTo>
                    <a:pt x="814" y="164"/>
                  </a:lnTo>
                  <a:lnTo>
                    <a:pt x="770" y="164"/>
                  </a:lnTo>
                  <a:lnTo>
                    <a:pt x="728" y="164"/>
                  </a:lnTo>
                  <a:lnTo>
                    <a:pt x="685" y="164"/>
                  </a:lnTo>
                  <a:lnTo>
                    <a:pt x="643" y="164"/>
                  </a:lnTo>
                  <a:lnTo>
                    <a:pt x="600" y="164"/>
                  </a:lnTo>
                  <a:lnTo>
                    <a:pt x="556" y="164"/>
                  </a:lnTo>
                  <a:lnTo>
                    <a:pt x="514" y="164"/>
                  </a:lnTo>
                  <a:lnTo>
                    <a:pt x="471" y="164"/>
                  </a:lnTo>
                  <a:lnTo>
                    <a:pt x="428" y="164"/>
                  </a:lnTo>
                  <a:lnTo>
                    <a:pt x="386" y="164"/>
                  </a:lnTo>
                  <a:lnTo>
                    <a:pt x="343" y="164"/>
                  </a:lnTo>
                  <a:lnTo>
                    <a:pt x="299" y="164"/>
                  </a:lnTo>
                  <a:lnTo>
                    <a:pt x="257" y="164"/>
                  </a:lnTo>
                  <a:lnTo>
                    <a:pt x="214" y="164"/>
                  </a:lnTo>
                  <a:lnTo>
                    <a:pt x="171" y="164"/>
                  </a:lnTo>
                  <a:lnTo>
                    <a:pt x="129" y="164"/>
                  </a:lnTo>
                  <a:lnTo>
                    <a:pt x="85" y="164"/>
                  </a:lnTo>
                  <a:lnTo>
                    <a:pt x="42" y="164"/>
                  </a:lnTo>
                  <a:lnTo>
                    <a:pt x="0" y="164"/>
                  </a:lnTo>
                  <a:lnTo>
                    <a:pt x="0" y="123"/>
                  </a:lnTo>
                  <a:lnTo>
                    <a:pt x="0" y="81"/>
                  </a:lnTo>
                  <a:lnTo>
                    <a:pt x="0" y="41"/>
                  </a:lnTo>
                  <a:lnTo>
                    <a:pt x="0" y="0"/>
                  </a:lnTo>
                  <a:close/>
                </a:path>
              </a:pathLst>
            </a:custGeom>
            <a:solidFill>
              <a:srgbClr val="495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p:nvSpPr>
          <p:spPr bwMode="auto">
            <a:xfrm>
              <a:off x="7751763" y="6210299"/>
              <a:ext cx="930275" cy="130175"/>
            </a:xfrm>
            <a:custGeom>
              <a:avLst/>
              <a:gdLst>
                <a:gd name="T0" fmla="*/ 36 w 1171"/>
                <a:gd name="T1" fmla="*/ 0 h 164"/>
                <a:gd name="T2" fmla="*/ 109 w 1171"/>
                <a:gd name="T3" fmla="*/ 0 h 164"/>
                <a:gd name="T4" fmla="*/ 183 w 1171"/>
                <a:gd name="T5" fmla="*/ 0 h 164"/>
                <a:gd name="T6" fmla="*/ 255 w 1171"/>
                <a:gd name="T7" fmla="*/ 0 h 164"/>
                <a:gd name="T8" fmla="*/ 329 w 1171"/>
                <a:gd name="T9" fmla="*/ 0 h 164"/>
                <a:gd name="T10" fmla="*/ 403 w 1171"/>
                <a:gd name="T11" fmla="*/ 0 h 164"/>
                <a:gd name="T12" fmla="*/ 475 w 1171"/>
                <a:gd name="T13" fmla="*/ 0 h 164"/>
                <a:gd name="T14" fmla="*/ 549 w 1171"/>
                <a:gd name="T15" fmla="*/ 0 h 164"/>
                <a:gd name="T16" fmla="*/ 622 w 1171"/>
                <a:gd name="T17" fmla="*/ 0 h 164"/>
                <a:gd name="T18" fmla="*/ 695 w 1171"/>
                <a:gd name="T19" fmla="*/ 0 h 164"/>
                <a:gd name="T20" fmla="*/ 768 w 1171"/>
                <a:gd name="T21" fmla="*/ 0 h 164"/>
                <a:gd name="T22" fmla="*/ 842 w 1171"/>
                <a:gd name="T23" fmla="*/ 0 h 164"/>
                <a:gd name="T24" fmla="*/ 915 w 1171"/>
                <a:gd name="T25" fmla="*/ 0 h 164"/>
                <a:gd name="T26" fmla="*/ 988 w 1171"/>
                <a:gd name="T27" fmla="*/ 0 h 164"/>
                <a:gd name="T28" fmla="*/ 1062 w 1171"/>
                <a:gd name="T29" fmla="*/ 0 h 164"/>
                <a:gd name="T30" fmla="*/ 1134 w 1171"/>
                <a:gd name="T31" fmla="*/ 0 h 164"/>
                <a:gd name="T32" fmla="*/ 1171 w 1171"/>
                <a:gd name="T33" fmla="*/ 41 h 164"/>
                <a:gd name="T34" fmla="*/ 1171 w 1171"/>
                <a:gd name="T35" fmla="*/ 123 h 164"/>
                <a:gd name="T36" fmla="*/ 1134 w 1171"/>
                <a:gd name="T37" fmla="*/ 164 h 164"/>
                <a:gd name="T38" fmla="*/ 1062 w 1171"/>
                <a:gd name="T39" fmla="*/ 164 h 164"/>
                <a:gd name="T40" fmla="*/ 988 w 1171"/>
                <a:gd name="T41" fmla="*/ 164 h 164"/>
                <a:gd name="T42" fmla="*/ 915 w 1171"/>
                <a:gd name="T43" fmla="*/ 164 h 164"/>
                <a:gd name="T44" fmla="*/ 842 w 1171"/>
                <a:gd name="T45" fmla="*/ 164 h 164"/>
                <a:gd name="T46" fmla="*/ 768 w 1171"/>
                <a:gd name="T47" fmla="*/ 164 h 164"/>
                <a:gd name="T48" fmla="*/ 695 w 1171"/>
                <a:gd name="T49" fmla="*/ 164 h 164"/>
                <a:gd name="T50" fmla="*/ 622 w 1171"/>
                <a:gd name="T51" fmla="*/ 164 h 164"/>
                <a:gd name="T52" fmla="*/ 549 w 1171"/>
                <a:gd name="T53" fmla="*/ 164 h 164"/>
                <a:gd name="T54" fmla="*/ 475 w 1171"/>
                <a:gd name="T55" fmla="*/ 164 h 164"/>
                <a:gd name="T56" fmla="*/ 403 w 1171"/>
                <a:gd name="T57" fmla="*/ 164 h 164"/>
                <a:gd name="T58" fmla="*/ 329 w 1171"/>
                <a:gd name="T59" fmla="*/ 164 h 164"/>
                <a:gd name="T60" fmla="*/ 255 w 1171"/>
                <a:gd name="T61" fmla="*/ 164 h 164"/>
                <a:gd name="T62" fmla="*/ 183 w 1171"/>
                <a:gd name="T63" fmla="*/ 164 h 164"/>
                <a:gd name="T64" fmla="*/ 109 w 1171"/>
                <a:gd name="T65" fmla="*/ 164 h 164"/>
                <a:gd name="T66" fmla="*/ 36 w 1171"/>
                <a:gd name="T67" fmla="*/ 164 h 164"/>
                <a:gd name="T68" fmla="*/ 0 w 1171"/>
                <a:gd name="T69" fmla="*/ 123 h 164"/>
                <a:gd name="T70" fmla="*/ 0 w 1171"/>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1" h="164">
                  <a:moveTo>
                    <a:pt x="0" y="0"/>
                  </a:moveTo>
                  <a:lnTo>
                    <a:pt x="36" y="0"/>
                  </a:lnTo>
                  <a:lnTo>
                    <a:pt x="73" y="0"/>
                  </a:lnTo>
                  <a:lnTo>
                    <a:pt x="109" y="0"/>
                  </a:lnTo>
                  <a:lnTo>
                    <a:pt x="146" y="0"/>
                  </a:lnTo>
                  <a:lnTo>
                    <a:pt x="183" y="0"/>
                  </a:lnTo>
                  <a:lnTo>
                    <a:pt x="220" y="0"/>
                  </a:lnTo>
                  <a:lnTo>
                    <a:pt x="255" y="0"/>
                  </a:lnTo>
                  <a:lnTo>
                    <a:pt x="292" y="0"/>
                  </a:lnTo>
                  <a:lnTo>
                    <a:pt x="329" y="0"/>
                  </a:lnTo>
                  <a:lnTo>
                    <a:pt x="366" y="0"/>
                  </a:lnTo>
                  <a:lnTo>
                    <a:pt x="403" y="0"/>
                  </a:lnTo>
                  <a:lnTo>
                    <a:pt x="438" y="0"/>
                  </a:lnTo>
                  <a:lnTo>
                    <a:pt x="475" y="0"/>
                  </a:lnTo>
                  <a:lnTo>
                    <a:pt x="512" y="0"/>
                  </a:lnTo>
                  <a:lnTo>
                    <a:pt x="549" y="0"/>
                  </a:lnTo>
                  <a:lnTo>
                    <a:pt x="586" y="0"/>
                  </a:lnTo>
                  <a:lnTo>
                    <a:pt x="622" y="0"/>
                  </a:lnTo>
                  <a:lnTo>
                    <a:pt x="659" y="0"/>
                  </a:lnTo>
                  <a:lnTo>
                    <a:pt x="695" y="0"/>
                  </a:lnTo>
                  <a:lnTo>
                    <a:pt x="732" y="0"/>
                  </a:lnTo>
                  <a:lnTo>
                    <a:pt x="768" y="0"/>
                  </a:lnTo>
                  <a:lnTo>
                    <a:pt x="805" y="0"/>
                  </a:lnTo>
                  <a:lnTo>
                    <a:pt x="842" y="0"/>
                  </a:lnTo>
                  <a:lnTo>
                    <a:pt x="879" y="0"/>
                  </a:lnTo>
                  <a:lnTo>
                    <a:pt x="915" y="0"/>
                  </a:lnTo>
                  <a:lnTo>
                    <a:pt x="951" y="0"/>
                  </a:lnTo>
                  <a:lnTo>
                    <a:pt x="988" y="0"/>
                  </a:lnTo>
                  <a:lnTo>
                    <a:pt x="1025" y="0"/>
                  </a:lnTo>
                  <a:lnTo>
                    <a:pt x="1062" y="0"/>
                  </a:lnTo>
                  <a:lnTo>
                    <a:pt x="1097" y="0"/>
                  </a:lnTo>
                  <a:lnTo>
                    <a:pt x="1134" y="0"/>
                  </a:lnTo>
                  <a:lnTo>
                    <a:pt x="1171" y="0"/>
                  </a:lnTo>
                  <a:lnTo>
                    <a:pt x="1171" y="41"/>
                  </a:lnTo>
                  <a:lnTo>
                    <a:pt x="1171" y="81"/>
                  </a:lnTo>
                  <a:lnTo>
                    <a:pt x="1171" y="123"/>
                  </a:lnTo>
                  <a:lnTo>
                    <a:pt x="1171" y="164"/>
                  </a:lnTo>
                  <a:lnTo>
                    <a:pt x="1134" y="164"/>
                  </a:lnTo>
                  <a:lnTo>
                    <a:pt x="1097" y="164"/>
                  </a:lnTo>
                  <a:lnTo>
                    <a:pt x="1062" y="164"/>
                  </a:lnTo>
                  <a:lnTo>
                    <a:pt x="1025" y="164"/>
                  </a:lnTo>
                  <a:lnTo>
                    <a:pt x="988" y="164"/>
                  </a:lnTo>
                  <a:lnTo>
                    <a:pt x="951" y="164"/>
                  </a:lnTo>
                  <a:lnTo>
                    <a:pt x="915" y="164"/>
                  </a:lnTo>
                  <a:lnTo>
                    <a:pt x="879" y="164"/>
                  </a:lnTo>
                  <a:lnTo>
                    <a:pt x="842" y="164"/>
                  </a:lnTo>
                  <a:lnTo>
                    <a:pt x="805" y="164"/>
                  </a:lnTo>
                  <a:lnTo>
                    <a:pt x="768" y="164"/>
                  </a:lnTo>
                  <a:lnTo>
                    <a:pt x="732" y="164"/>
                  </a:lnTo>
                  <a:lnTo>
                    <a:pt x="695" y="164"/>
                  </a:lnTo>
                  <a:lnTo>
                    <a:pt x="659" y="164"/>
                  </a:lnTo>
                  <a:lnTo>
                    <a:pt x="622" y="164"/>
                  </a:lnTo>
                  <a:lnTo>
                    <a:pt x="586" y="164"/>
                  </a:lnTo>
                  <a:lnTo>
                    <a:pt x="549" y="164"/>
                  </a:lnTo>
                  <a:lnTo>
                    <a:pt x="512" y="164"/>
                  </a:lnTo>
                  <a:lnTo>
                    <a:pt x="475" y="164"/>
                  </a:lnTo>
                  <a:lnTo>
                    <a:pt x="438" y="164"/>
                  </a:lnTo>
                  <a:lnTo>
                    <a:pt x="403" y="164"/>
                  </a:lnTo>
                  <a:lnTo>
                    <a:pt x="366" y="164"/>
                  </a:lnTo>
                  <a:lnTo>
                    <a:pt x="329" y="164"/>
                  </a:lnTo>
                  <a:lnTo>
                    <a:pt x="292" y="164"/>
                  </a:lnTo>
                  <a:lnTo>
                    <a:pt x="255" y="164"/>
                  </a:lnTo>
                  <a:lnTo>
                    <a:pt x="220" y="164"/>
                  </a:lnTo>
                  <a:lnTo>
                    <a:pt x="183" y="164"/>
                  </a:lnTo>
                  <a:lnTo>
                    <a:pt x="146" y="164"/>
                  </a:lnTo>
                  <a:lnTo>
                    <a:pt x="109" y="164"/>
                  </a:lnTo>
                  <a:lnTo>
                    <a:pt x="73" y="164"/>
                  </a:lnTo>
                  <a:lnTo>
                    <a:pt x="36" y="164"/>
                  </a:lnTo>
                  <a:lnTo>
                    <a:pt x="0" y="164"/>
                  </a:lnTo>
                  <a:lnTo>
                    <a:pt x="0" y="123"/>
                  </a:lnTo>
                  <a:lnTo>
                    <a:pt x="0" y="81"/>
                  </a:lnTo>
                  <a:lnTo>
                    <a:pt x="0" y="41"/>
                  </a:lnTo>
                  <a:lnTo>
                    <a:pt x="0" y="0"/>
                  </a:lnTo>
                  <a:close/>
                </a:path>
              </a:pathLst>
            </a:custGeom>
            <a:solidFill>
              <a:srgbClr val="5159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p:nvSpPr>
          <p:spPr bwMode="auto">
            <a:xfrm>
              <a:off x="7823200" y="6210299"/>
              <a:ext cx="771525" cy="130175"/>
            </a:xfrm>
            <a:custGeom>
              <a:avLst/>
              <a:gdLst>
                <a:gd name="T0" fmla="*/ 30 w 973"/>
                <a:gd name="T1" fmla="*/ 0 h 164"/>
                <a:gd name="T2" fmla="*/ 91 w 973"/>
                <a:gd name="T3" fmla="*/ 0 h 164"/>
                <a:gd name="T4" fmla="*/ 152 w 973"/>
                <a:gd name="T5" fmla="*/ 0 h 164"/>
                <a:gd name="T6" fmla="*/ 214 w 973"/>
                <a:gd name="T7" fmla="*/ 0 h 164"/>
                <a:gd name="T8" fmla="*/ 275 w 973"/>
                <a:gd name="T9" fmla="*/ 0 h 164"/>
                <a:gd name="T10" fmla="*/ 335 w 973"/>
                <a:gd name="T11" fmla="*/ 0 h 164"/>
                <a:gd name="T12" fmla="*/ 396 w 973"/>
                <a:gd name="T13" fmla="*/ 0 h 164"/>
                <a:gd name="T14" fmla="*/ 457 w 973"/>
                <a:gd name="T15" fmla="*/ 0 h 164"/>
                <a:gd name="T16" fmla="*/ 517 w 973"/>
                <a:gd name="T17" fmla="*/ 0 h 164"/>
                <a:gd name="T18" fmla="*/ 578 w 973"/>
                <a:gd name="T19" fmla="*/ 0 h 164"/>
                <a:gd name="T20" fmla="*/ 639 w 973"/>
                <a:gd name="T21" fmla="*/ 0 h 164"/>
                <a:gd name="T22" fmla="*/ 699 w 973"/>
                <a:gd name="T23" fmla="*/ 0 h 164"/>
                <a:gd name="T24" fmla="*/ 760 w 973"/>
                <a:gd name="T25" fmla="*/ 0 h 164"/>
                <a:gd name="T26" fmla="*/ 821 w 973"/>
                <a:gd name="T27" fmla="*/ 0 h 164"/>
                <a:gd name="T28" fmla="*/ 882 w 973"/>
                <a:gd name="T29" fmla="*/ 0 h 164"/>
                <a:gd name="T30" fmla="*/ 943 w 973"/>
                <a:gd name="T31" fmla="*/ 0 h 164"/>
                <a:gd name="T32" fmla="*/ 973 w 973"/>
                <a:gd name="T33" fmla="*/ 41 h 164"/>
                <a:gd name="T34" fmla="*/ 973 w 973"/>
                <a:gd name="T35" fmla="*/ 123 h 164"/>
                <a:gd name="T36" fmla="*/ 943 w 973"/>
                <a:gd name="T37" fmla="*/ 164 h 164"/>
                <a:gd name="T38" fmla="*/ 882 w 973"/>
                <a:gd name="T39" fmla="*/ 164 h 164"/>
                <a:gd name="T40" fmla="*/ 821 w 973"/>
                <a:gd name="T41" fmla="*/ 164 h 164"/>
                <a:gd name="T42" fmla="*/ 760 w 973"/>
                <a:gd name="T43" fmla="*/ 164 h 164"/>
                <a:gd name="T44" fmla="*/ 699 w 973"/>
                <a:gd name="T45" fmla="*/ 164 h 164"/>
                <a:gd name="T46" fmla="*/ 639 w 973"/>
                <a:gd name="T47" fmla="*/ 164 h 164"/>
                <a:gd name="T48" fmla="*/ 578 w 973"/>
                <a:gd name="T49" fmla="*/ 164 h 164"/>
                <a:gd name="T50" fmla="*/ 517 w 973"/>
                <a:gd name="T51" fmla="*/ 164 h 164"/>
                <a:gd name="T52" fmla="*/ 457 w 973"/>
                <a:gd name="T53" fmla="*/ 164 h 164"/>
                <a:gd name="T54" fmla="*/ 396 w 973"/>
                <a:gd name="T55" fmla="*/ 164 h 164"/>
                <a:gd name="T56" fmla="*/ 335 w 973"/>
                <a:gd name="T57" fmla="*/ 164 h 164"/>
                <a:gd name="T58" fmla="*/ 275 w 973"/>
                <a:gd name="T59" fmla="*/ 164 h 164"/>
                <a:gd name="T60" fmla="*/ 214 w 973"/>
                <a:gd name="T61" fmla="*/ 164 h 164"/>
                <a:gd name="T62" fmla="*/ 152 w 973"/>
                <a:gd name="T63" fmla="*/ 164 h 164"/>
                <a:gd name="T64" fmla="*/ 91 w 973"/>
                <a:gd name="T65" fmla="*/ 164 h 164"/>
                <a:gd name="T66" fmla="*/ 30 w 973"/>
                <a:gd name="T67" fmla="*/ 164 h 164"/>
                <a:gd name="T68" fmla="*/ 0 w 973"/>
                <a:gd name="T69" fmla="*/ 123 h 164"/>
                <a:gd name="T70" fmla="*/ 0 w 973"/>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3" h="164">
                  <a:moveTo>
                    <a:pt x="0" y="0"/>
                  </a:moveTo>
                  <a:lnTo>
                    <a:pt x="30" y="0"/>
                  </a:lnTo>
                  <a:lnTo>
                    <a:pt x="61" y="0"/>
                  </a:lnTo>
                  <a:lnTo>
                    <a:pt x="91" y="0"/>
                  </a:lnTo>
                  <a:lnTo>
                    <a:pt x="123" y="0"/>
                  </a:lnTo>
                  <a:lnTo>
                    <a:pt x="152" y="0"/>
                  </a:lnTo>
                  <a:lnTo>
                    <a:pt x="182" y="0"/>
                  </a:lnTo>
                  <a:lnTo>
                    <a:pt x="214" y="0"/>
                  </a:lnTo>
                  <a:lnTo>
                    <a:pt x="244" y="0"/>
                  </a:lnTo>
                  <a:lnTo>
                    <a:pt x="275" y="0"/>
                  </a:lnTo>
                  <a:lnTo>
                    <a:pt x="305" y="0"/>
                  </a:lnTo>
                  <a:lnTo>
                    <a:pt x="335" y="0"/>
                  </a:lnTo>
                  <a:lnTo>
                    <a:pt x="366" y="0"/>
                  </a:lnTo>
                  <a:lnTo>
                    <a:pt x="396" y="0"/>
                  </a:lnTo>
                  <a:lnTo>
                    <a:pt x="426" y="0"/>
                  </a:lnTo>
                  <a:lnTo>
                    <a:pt x="457" y="0"/>
                  </a:lnTo>
                  <a:lnTo>
                    <a:pt x="487" y="0"/>
                  </a:lnTo>
                  <a:lnTo>
                    <a:pt x="517" y="0"/>
                  </a:lnTo>
                  <a:lnTo>
                    <a:pt x="548" y="0"/>
                  </a:lnTo>
                  <a:lnTo>
                    <a:pt x="578" y="0"/>
                  </a:lnTo>
                  <a:lnTo>
                    <a:pt x="608" y="0"/>
                  </a:lnTo>
                  <a:lnTo>
                    <a:pt x="639" y="0"/>
                  </a:lnTo>
                  <a:lnTo>
                    <a:pt x="669" y="0"/>
                  </a:lnTo>
                  <a:lnTo>
                    <a:pt x="699" y="0"/>
                  </a:lnTo>
                  <a:lnTo>
                    <a:pt x="730" y="0"/>
                  </a:lnTo>
                  <a:lnTo>
                    <a:pt x="760" y="0"/>
                  </a:lnTo>
                  <a:lnTo>
                    <a:pt x="791" y="0"/>
                  </a:lnTo>
                  <a:lnTo>
                    <a:pt x="821" y="0"/>
                  </a:lnTo>
                  <a:lnTo>
                    <a:pt x="851" y="0"/>
                  </a:lnTo>
                  <a:lnTo>
                    <a:pt x="882" y="0"/>
                  </a:lnTo>
                  <a:lnTo>
                    <a:pt x="912" y="0"/>
                  </a:lnTo>
                  <a:lnTo>
                    <a:pt x="943" y="0"/>
                  </a:lnTo>
                  <a:lnTo>
                    <a:pt x="973" y="0"/>
                  </a:lnTo>
                  <a:lnTo>
                    <a:pt x="973" y="41"/>
                  </a:lnTo>
                  <a:lnTo>
                    <a:pt x="973" y="81"/>
                  </a:lnTo>
                  <a:lnTo>
                    <a:pt x="973" y="123"/>
                  </a:lnTo>
                  <a:lnTo>
                    <a:pt x="973" y="164"/>
                  </a:lnTo>
                  <a:lnTo>
                    <a:pt x="943" y="164"/>
                  </a:lnTo>
                  <a:lnTo>
                    <a:pt x="912" y="164"/>
                  </a:lnTo>
                  <a:lnTo>
                    <a:pt x="882" y="164"/>
                  </a:lnTo>
                  <a:lnTo>
                    <a:pt x="851" y="164"/>
                  </a:lnTo>
                  <a:lnTo>
                    <a:pt x="821" y="164"/>
                  </a:lnTo>
                  <a:lnTo>
                    <a:pt x="791" y="164"/>
                  </a:lnTo>
                  <a:lnTo>
                    <a:pt x="760" y="164"/>
                  </a:lnTo>
                  <a:lnTo>
                    <a:pt x="730" y="164"/>
                  </a:lnTo>
                  <a:lnTo>
                    <a:pt x="699" y="164"/>
                  </a:lnTo>
                  <a:lnTo>
                    <a:pt x="669" y="164"/>
                  </a:lnTo>
                  <a:lnTo>
                    <a:pt x="639" y="164"/>
                  </a:lnTo>
                  <a:lnTo>
                    <a:pt x="608" y="164"/>
                  </a:lnTo>
                  <a:lnTo>
                    <a:pt x="578" y="164"/>
                  </a:lnTo>
                  <a:lnTo>
                    <a:pt x="548" y="164"/>
                  </a:lnTo>
                  <a:lnTo>
                    <a:pt x="517" y="164"/>
                  </a:lnTo>
                  <a:lnTo>
                    <a:pt x="487" y="164"/>
                  </a:lnTo>
                  <a:lnTo>
                    <a:pt x="457" y="164"/>
                  </a:lnTo>
                  <a:lnTo>
                    <a:pt x="426" y="164"/>
                  </a:lnTo>
                  <a:lnTo>
                    <a:pt x="396" y="164"/>
                  </a:lnTo>
                  <a:lnTo>
                    <a:pt x="366" y="164"/>
                  </a:lnTo>
                  <a:lnTo>
                    <a:pt x="335" y="164"/>
                  </a:lnTo>
                  <a:lnTo>
                    <a:pt x="305" y="164"/>
                  </a:lnTo>
                  <a:lnTo>
                    <a:pt x="275" y="164"/>
                  </a:lnTo>
                  <a:lnTo>
                    <a:pt x="244" y="164"/>
                  </a:lnTo>
                  <a:lnTo>
                    <a:pt x="214" y="164"/>
                  </a:lnTo>
                  <a:lnTo>
                    <a:pt x="182" y="164"/>
                  </a:lnTo>
                  <a:lnTo>
                    <a:pt x="152" y="164"/>
                  </a:lnTo>
                  <a:lnTo>
                    <a:pt x="123" y="164"/>
                  </a:lnTo>
                  <a:lnTo>
                    <a:pt x="91" y="164"/>
                  </a:lnTo>
                  <a:lnTo>
                    <a:pt x="61" y="164"/>
                  </a:lnTo>
                  <a:lnTo>
                    <a:pt x="30" y="164"/>
                  </a:lnTo>
                  <a:lnTo>
                    <a:pt x="0" y="164"/>
                  </a:lnTo>
                  <a:lnTo>
                    <a:pt x="0" y="123"/>
                  </a:lnTo>
                  <a:lnTo>
                    <a:pt x="0" y="81"/>
                  </a:lnTo>
                  <a:lnTo>
                    <a:pt x="0" y="41"/>
                  </a:lnTo>
                  <a:lnTo>
                    <a:pt x="0" y="0"/>
                  </a:lnTo>
                  <a:close/>
                </a:path>
              </a:pathLst>
            </a:custGeom>
            <a:solidFill>
              <a:srgbClr val="565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p:nvSpPr>
          <p:spPr bwMode="auto">
            <a:xfrm>
              <a:off x="7894638" y="6210299"/>
              <a:ext cx="614363" cy="130175"/>
            </a:xfrm>
            <a:custGeom>
              <a:avLst/>
              <a:gdLst>
                <a:gd name="T0" fmla="*/ 24 w 774"/>
                <a:gd name="T1" fmla="*/ 0 h 164"/>
                <a:gd name="T2" fmla="*/ 73 w 774"/>
                <a:gd name="T3" fmla="*/ 0 h 164"/>
                <a:gd name="T4" fmla="*/ 121 w 774"/>
                <a:gd name="T5" fmla="*/ 0 h 164"/>
                <a:gd name="T6" fmla="*/ 171 w 774"/>
                <a:gd name="T7" fmla="*/ 0 h 164"/>
                <a:gd name="T8" fmla="*/ 219 w 774"/>
                <a:gd name="T9" fmla="*/ 0 h 164"/>
                <a:gd name="T10" fmla="*/ 267 w 774"/>
                <a:gd name="T11" fmla="*/ 0 h 164"/>
                <a:gd name="T12" fmla="*/ 316 w 774"/>
                <a:gd name="T13" fmla="*/ 0 h 164"/>
                <a:gd name="T14" fmla="*/ 364 w 774"/>
                <a:gd name="T15" fmla="*/ 0 h 164"/>
                <a:gd name="T16" fmla="*/ 413 w 774"/>
                <a:gd name="T17" fmla="*/ 0 h 164"/>
                <a:gd name="T18" fmla="*/ 461 w 774"/>
                <a:gd name="T19" fmla="*/ 0 h 164"/>
                <a:gd name="T20" fmla="*/ 509 w 774"/>
                <a:gd name="T21" fmla="*/ 0 h 164"/>
                <a:gd name="T22" fmla="*/ 558 w 774"/>
                <a:gd name="T23" fmla="*/ 0 h 164"/>
                <a:gd name="T24" fmla="*/ 606 w 774"/>
                <a:gd name="T25" fmla="*/ 0 h 164"/>
                <a:gd name="T26" fmla="*/ 653 w 774"/>
                <a:gd name="T27" fmla="*/ 0 h 164"/>
                <a:gd name="T28" fmla="*/ 702 w 774"/>
                <a:gd name="T29" fmla="*/ 0 h 164"/>
                <a:gd name="T30" fmla="*/ 750 w 774"/>
                <a:gd name="T31" fmla="*/ 0 h 164"/>
                <a:gd name="T32" fmla="*/ 774 w 774"/>
                <a:gd name="T33" fmla="*/ 41 h 164"/>
                <a:gd name="T34" fmla="*/ 774 w 774"/>
                <a:gd name="T35" fmla="*/ 123 h 164"/>
                <a:gd name="T36" fmla="*/ 750 w 774"/>
                <a:gd name="T37" fmla="*/ 164 h 164"/>
                <a:gd name="T38" fmla="*/ 702 w 774"/>
                <a:gd name="T39" fmla="*/ 164 h 164"/>
                <a:gd name="T40" fmla="*/ 653 w 774"/>
                <a:gd name="T41" fmla="*/ 164 h 164"/>
                <a:gd name="T42" fmla="*/ 606 w 774"/>
                <a:gd name="T43" fmla="*/ 164 h 164"/>
                <a:gd name="T44" fmla="*/ 558 w 774"/>
                <a:gd name="T45" fmla="*/ 164 h 164"/>
                <a:gd name="T46" fmla="*/ 509 w 774"/>
                <a:gd name="T47" fmla="*/ 164 h 164"/>
                <a:gd name="T48" fmla="*/ 461 w 774"/>
                <a:gd name="T49" fmla="*/ 164 h 164"/>
                <a:gd name="T50" fmla="*/ 413 w 774"/>
                <a:gd name="T51" fmla="*/ 164 h 164"/>
                <a:gd name="T52" fmla="*/ 364 w 774"/>
                <a:gd name="T53" fmla="*/ 164 h 164"/>
                <a:gd name="T54" fmla="*/ 316 w 774"/>
                <a:gd name="T55" fmla="*/ 164 h 164"/>
                <a:gd name="T56" fmla="*/ 267 w 774"/>
                <a:gd name="T57" fmla="*/ 164 h 164"/>
                <a:gd name="T58" fmla="*/ 219 w 774"/>
                <a:gd name="T59" fmla="*/ 164 h 164"/>
                <a:gd name="T60" fmla="*/ 171 w 774"/>
                <a:gd name="T61" fmla="*/ 164 h 164"/>
                <a:gd name="T62" fmla="*/ 121 w 774"/>
                <a:gd name="T63" fmla="*/ 164 h 164"/>
                <a:gd name="T64" fmla="*/ 73 w 774"/>
                <a:gd name="T65" fmla="*/ 164 h 164"/>
                <a:gd name="T66" fmla="*/ 24 w 774"/>
                <a:gd name="T67" fmla="*/ 164 h 164"/>
                <a:gd name="T68" fmla="*/ 0 w 774"/>
                <a:gd name="T69" fmla="*/ 123 h 164"/>
                <a:gd name="T70" fmla="*/ 0 w 774"/>
                <a:gd name="T71"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4" h="164">
                  <a:moveTo>
                    <a:pt x="0" y="0"/>
                  </a:moveTo>
                  <a:lnTo>
                    <a:pt x="24" y="0"/>
                  </a:lnTo>
                  <a:lnTo>
                    <a:pt x="49" y="0"/>
                  </a:lnTo>
                  <a:lnTo>
                    <a:pt x="73" y="0"/>
                  </a:lnTo>
                  <a:lnTo>
                    <a:pt x="97" y="0"/>
                  </a:lnTo>
                  <a:lnTo>
                    <a:pt x="121" y="0"/>
                  </a:lnTo>
                  <a:lnTo>
                    <a:pt x="145" y="0"/>
                  </a:lnTo>
                  <a:lnTo>
                    <a:pt x="171" y="0"/>
                  </a:lnTo>
                  <a:lnTo>
                    <a:pt x="195" y="0"/>
                  </a:lnTo>
                  <a:lnTo>
                    <a:pt x="219" y="0"/>
                  </a:lnTo>
                  <a:lnTo>
                    <a:pt x="243" y="0"/>
                  </a:lnTo>
                  <a:lnTo>
                    <a:pt x="267" y="0"/>
                  </a:lnTo>
                  <a:lnTo>
                    <a:pt x="292" y="0"/>
                  </a:lnTo>
                  <a:lnTo>
                    <a:pt x="316" y="0"/>
                  </a:lnTo>
                  <a:lnTo>
                    <a:pt x="340" y="0"/>
                  </a:lnTo>
                  <a:lnTo>
                    <a:pt x="364" y="0"/>
                  </a:lnTo>
                  <a:lnTo>
                    <a:pt x="388" y="0"/>
                  </a:lnTo>
                  <a:lnTo>
                    <a:pt x="413" y="0"/>
                  </a:lnTo>
                  <a:lnTo>
                    <a:pt x="437" y="0"/>
                  </a:lnTo>
                  <a:lnTo>
                    <a:pt x="461" y="0"/>
                  </a:lnTo>
                  <a:lnTo>
                    <a:pt x="485" y="0"/>
                  </a:lnTo>
                  <a:lnTo>
                    <a:pt x="509" y="0"/>
                  </a:lnTo>
                  <a:lnTo>
                    <a:pt x="534" y="0"/>
                  </a:lnTo>
                  <a:lnTo>
                    <a:pt x="558" y="0"/>
                  </a:lnTo>
                  <a:lnTo>
                    <a:pt x="582" y="0"/>
                  </a:lnTo>
                  <a:lnTo>
                    <a:pt x="606" y="0"/>
                  </a:lnTo>
                  <a:lnTo>
                    <a:pt x="629" y="0"/>
                  </a:lnTo>
                  <a:lnTo>
                    <a:pt x="653" y="0"/>
                  </a:lnTo>
                  <a:lnTo>
                    <a:pt x="678" y="0"/>
                  </a:lnTo>
                  <a:lnTo>
                    <a:pt x="702" y="0"/>
                  </a:lnTo>
                  <a:lnTo>
                    <a:pt x="726" y="0"/>
                  </a:lnTo>
                  <a:lnTo>
                    <a:pt x="750" y="0"/>
                  </a:lnTo>
                  <a:lnTo>
                    <a:pt x="774" y="0"/>
                  </a:lnTo>
                  <a:lnTo>
                    <a:pt x="774" y="41"/>
                  </a:lnTo>
                  <a:lnTo>
                    <a:pt x="774" y="81"/>
                  </a:lnTo>
                  <a:lnTo>
                    <a:pt x="774" y="123"/>
                  </a:lnTo>
                  <a:lnTo>
                    <a:pt x="774" y="164"/>
                  </a:lnTo>
                  <a:lnTo>
                    <a:pt x="750" y="164"/>
                  </a:lnTo>
                  <a:lnTo>
                    <a:pt x="726" y="164"/>
                  </a:lnTo>
                  <a:lnTo>
                    <a:pt x="702" y="164"/>
                  </a:lnTo>
                  <a:lnTo>
                    <a:pt x="678" y="164"/>
                  </a:lnTo>
                  <a:lnTo>
                    <a:pt x="653" y="164"/>
                  </a:lnTo>
                  <a:lnTo>
                    <a:pt x="629" y="164"/>
                  </a:lnTo>
                  <a:lnTo>
                    <a:pt x="606" y="164"/>
                  </a:lnTo>
                  <a:lnTo>
                    <a:pt x="582" y="164"/>
                  </a:lnTo>
                  <a:lnTo>
                    <a:pt x="558" y="164"/>
                  </a:lnTo>
                  <a:lnTo>
                    <a:pt x="534" y="164"/>
                  </a:lnTo>
                  <a:lnTo>
                    <a:pt x="509" y="164"/>
                  </a:lnTo>
                  <a:lnTo>
                    <a:pt x="485" y="164"/>
                  </a:lnTo>
                  <a:lnTo>
                    <a:pt x="461" y="164"/>
                  </a:lnTo>
                  <a:lnTo>
                    <a:pt x="437" y="164"/>
                  </a:lnTo>
                  <a:lnTo>
                    <a:pt x="413" y="164"/>
                  </a:lnTo>
                  <a:lnTo>
                    <a:pt x="388" y="164"/>
                  </a:lnTo>
                  <a:lnTo>
                    <a:pt x="364" y="164"/>
                  </a:lnTo>
                  <a:lnTo>
                    <a:pt x="340" y="164"/>
                  </a:lnTo>
                  <a:lnTo>
                    <a:pt x="316" y="164"/>
                  </a:lnTo>
                  <a:lnTo>
                    <a:pt x="292" y="164"/>
                  </a:lnTo>
                  <a:lnTo>
                    <a:pt x="267" y="164"/>
                  </a:lnTo>
                  <a:lnTo>
                    <a:pt x="243" y="164"/>
                  </a:lnTo>
                  <a:lnTo>
                    <a:pt x="219" y="164"/>
                  </a:lnTo>
                  <a:lnTo>
                    <a:pt x="195" y="164"/>
                  </a:lnTo>
                  <a:lnTo>
                    <a:pt x="171" y="164"/>
                  </a:lnTo>
                  <a:lnTo>
                    <a:pt x="145" y="164"/>
                  </a:lnTo>
                  <a:lnTo>
                    <a:pt x="121" y="164"/>
                  </a:lnTo>
                  <a:lnTo>
                    <a:pt x="97" y="164"/>
                  </a:lnTo>
                  <a:lnTo>
                    <a:pt x="73" y="164"/>
                  </a:lnTo>
                  <a:lnTo>
                    <a:pt x="49" y="164"/>
                  </a:lnTo>
                  <a:lnTo>
                    <a:pt x="24" y="164"/>
                  </a:lnTo>
                  <a:lnTo>
                    <a:pt x="0" y="164"/>
                  </a:lnTo>
                  <a:lnTo>
                    <a:pt x="0" y="123"/>
                  </a:lnTo>
                  <a:lnTo>
                    <a:pt x="0" y="81"/>
                  </a:lnTo>
                  <a:lnTo>
                    <a:pt x="0" y="41"/>
                  </a:lnTo>
                  <a:lnTo>
                    <a:pt x="0" y="0"/>
                  </a:lnTo>
                  <a:close/>
                </a:path>
              </a:pathLst>
            </a:custGeom>
            <a:solidFill>
              <a:srgbClr val="5E63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p:nvSpPr>
          <p:spPr bwMode="auto">
            <a:xfrm>
              <a:off x="7964488" y="6210299"/>
              <a:ext cx="458788" cy="130175"/>
            </a:xfrm>
            <a:custGeom>
              <a:avLst/>
              <a:gdLst>
                <a:gd name="T0" fmla="*/ 0 w 576"/>
                <a:gd name="T1" fmla="*/ 0 h 164"/>
                <a:gd name="T2" fmla="*/ 36 w 576"/>
                <a:gd name="T3" fmla="*/ 0 h 164"/>
                <a:gd name="T4" fmla="*/ 73 w 576"/>
                <a:gd name="T5" fmla="*/ 0 h 164"/>
                <a:gd name="T6" fmla="*/ 108 w 576"/>
                <a:gd name="T7" fmla="*/ 0 h 164"/>
                <a:gd name="T8" fmla="*/ 144 w 576"/>
                <a:gd name="T9" fmla="*/ 0 h 164"/>
                <a:gd name="T10" fmla="*/ 180 w 576"/>
                <a:gd name="T11" fmla="*/ 0 h 164"/>
                <a:gd name="T12" fmla="*/ 217 w 576"/>
                <a:gd name="T13" fmla="*/ 0 h 164"/>
                <a:gd name="T14" fmla="*/ 252 w 576"/>
                <a:gd name="T15" fmla="*/ 0 h 164"/>
                <a:gd name="T16" fmla="*/ 288 w 576"/>
                <a:gd name="T17" fmla="*/ 0 h 164"/>
                <a:gd name="T18" fmla="*/ 324 w 576"/>
                <a:gd name="T19" fmla="*/ 0 h 164"/>
                <a:gd name="T20" fmla="*/ 359 w 576"/>
                <a:gd name="T21" fmla="*/ 0 h 164"/>
                <a:gd name="T22" fmla="*/ 396 w 576"/>
                <a:gd name="T23" fmla="*/ 0 h 164"/>
                <a:gd name="T24" fmla="*/ 432 w 576"/>
                <a:gd name="T25" fmla="*/ 0 h 164"/>
                <a:gd name="T26" fmla="*/ 468 w 576"/>
                <a:gd name="T27" fmla="*/ 0 h 164"/>
                <a:gd name="T28" fmla="*/ 503 w 576"/>
                <a:gd name="T29" fmla="*/ 0 h 164"/>
                <a:gd name="T30" fmla="*/ 540 w 576"/>
                <a:gd name="T31" fmla="*/ 0 h 164"/>
                <a:gd name="T32" fmla="*/ 576 w 576"/>
                <a:gd name="T33" fmla="*/ 0 h 164"/>
                <a:gd name="T34" fmla="*/ 576 w 576"/>
                <a:gd name="T35" fmla="*/ 41 h 164"/>
                <a:gd name="T36" fmla="*/ 576 w 576"/>
                <a:gd name="T37" fmla="*/ 81 h 164"/>
                <a:gd name="T38" fmla="*/ 576 w 576"/>
                <a:gd name="T39" fmla="*/ 123 h 164"/>
                <a:gd name="T40" fmla="*/ 576 w 576"/>
                <a:gd name="T41" fmla="*/ 164 h 164"/>
                <a:gd name="T42" fmla="*/ 540 w 576"/>
                <a:gd name="T43" fmla="*/ 164 h 164"/>
                <a:gd name="T44" fmla="*/ 503 w 576"/>
                <a:gd name="T45" fmla="*/ 164 h 164"/>
                <a:gd name="T46" fmla="*/ 468 w 576"/>
                <a:gd name="T47" fmla="*/ 164 h 164"/>
                <a:gd name="T48" fmla="*/ 432 w 576"/>
                <a:gd name="T49" fmla="*/ 164 h 164"/>
                <a:gd name="T50" fmla="*/ 396 w 576"/>
                <a:gd name="T51" fmla="*/ 164 h 164"/>
                <a:gd name="T52" fmla="*/ 359 w 576"/>
                <a:gd name="T53" fmla="*/ 164 h 164"/>
                <a:gd name="T54" fmla="*/ 324 w 576"/>
                <a:gd name="T55" fmla="*/ 164 h 164"/>
                <a:gd name="T56" fmla="*/ 288 w 576"/>
                <a:gd name="T57" fmla="*/ 164 h 164"/>
                <a:gd name="T58" fmla="*/ 252 w 576"/>
                <a:gd name="T59" fmla="*/ 164 h 164"/>
                <a:gd name="T60" fmla="*/ 217 w 576"/>
                <a:gd name="T61" fmla="*/ 164 h 164"/>
                <a:gd name="T62" fmla="*/ 180 w 576"/>
                <a:gd name="T63" fmla="*/ 164 h 164"/>
                <a:gd name="T64" fmla="*/ 144 w 576"/>
                <a:gd name="T65" fmla="*/ 164 h 164"/>
                <a:gd name="T66" fmla="*/ 108 w 576"/>
                <a:gd name="T67" fmla="*/ 164 h 164"/>
                <a:gd name="T68" fmla="*/ 73 w 576"/>
                <a:gd name="T69" fmla="*/ 164 h 164"/>
                <a:gd name="T70" fmla="*/ 36 w 576"/>
                <a:gd name="T71" fmla="*/ 164 h 164"/>
                <a:gd name="T72" fmla="*/ 0 w 576"/>
                <a:gd name="T73" fmla="*/ 164 h 164"/>
                <a:gd name="T74" fmla="*/ 0 w 576"/>
                <a:gd name="T75" fmla="*/ 123 h 164"/>
                <a:gd name="T76" fmla="*/ 0 w 576"/>
                <a:gd name="T77" fmla="*/ 81 h 164"/>
                <a:gd name="T78" fmla="*/ 0 w 576"/>
                <a:gd name="T79" fmla="*/ 41 h 164"/>
                <a:gd name="T80" fmla="*/ 0 w 576"/>
                <a:gd name="T8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6" h="164">
                  <a:moveTo>
                    <a:pt x="0" y="0"/>
                  </a:moveTo>
                  <a:lnTo>
                    <a:pt x="36" y="0"/>
                  </a:lnTo>
                  <a:lnTo>
                    <a:pt x="73" y="0"/>
                  </a:lnTo>
                  <a:lnTo>
                    <a:pt x="108" y="0"/>
                  </a:lnTo>
                  <a:lnTo>
                    <a:pt x="144" y="0"/>
                  </a:lnTo>
                  <a:lnTo>
                    <a:pt x="180" y="0"/>
                  </a:lnTo>
                  <a:lnTo>
                    <a:pt x="217" y="0"/>
                  </a:lnTo>
                  <a:lnTo>
                    <a:pt x="252" y="0"/>
                  </a:lnTo>
                  <a:lnTo>
                    <a:pt x="288" y="0"/>
                  </a:lnTo>
                  <a:lnTo>
                    <a:pt x="324" y="0"/>
                  </a:lnTo>
                  <a:lnTo>
                    <a:pt x="359" y="0"/>
                  </a:lnTo>
                  <a:lnTo>
                    <a:pt x="396" y="0"/>
                  </a:lnTo>
                  <a:lnTo>
                    <a:pt x="432" y="0"/>
                  </a:lnTo>
                  <a:lnTo>
                    <a:pt x="468" y="0"/>
                  </a:lnTo>
                  <a:lnTo>
                    <a:pt x="503" y="0"/>
                  </a:lnTo>
                  <a:lnTo>
                    <a:pt x="540" y="0"/>
                  </a:lnTo>
                  <a:lnTo>
                    <a:pt x="576" y="0"/>
                  </a:lnTo>
                  <a:lnTo>
                    <a:pt x="576" y="41"/>
                  </a:lnTo>
                  <a:lnTo>
                    <a:pt x="576" y="81"/>
                  </a:lnTo>
                  <a:lnTo>
                    <a:pt x="576" y="123"/>
                  </a:lnTo>
                  <a:lnTo>
                    <a:pt x="576" y="164"/>
                  </a:lnTo>
                  <a:lnTo>
                    <a:pt x="540" y="164"/>
                  </a:lnTo>
                  <a:lnTo>
                    <a:pt x="503" y="164"/>
                  </a:lnTo>
                  <a:lnTo>
                    <a:pt x="468" y="164"/>
                  </a:lnTo>
                  <a:lnTo>
                    <a:pt x="432" y="164"/>
                  </a:lnTo>
                  <a:lnTo>
                    <a:pt x="396" y="164"/>
                  </a:lnTo>
                  <a:lnTo>
                    <a:pt x="359" y="164"/>
                  </a:lnTo>
                  <a:lnTo>
                    <a:pt x="324" y="164"/>
                  </a:lnTo>
                  <a:lnTo>
                    <a:pt x="288" y="164"/>
                  </a:lnTo>
                  <a:lnTo>
                    <a:pt x="252" y="164"/>
                  </a:lnTo>
                  <a:lnTo>
                    <a:pt x="217" y="164"/>
                  </a:lnTo>
                  <a:lnTo>
                    <a:pt x="180" y="164"/>
                  </a:lnTo>
                  <a:lnTo>
                    <a:pt x="144" y="164"/>
                  </a:lnTo>
                  <a:lnTo>
                    <a:pt x="108" y="164"/>
                  </a:lnTo>
                  <a:lnTo>
                    <a:pt x="73" y="164"/>
                  </a:lnTo>
                  <a:lnTo>
                    <a:pt x="36" y="164"/>
                  </a:lnTo>
                  <a:lnTo>
                    <a:pt x="0" y="164"/>
                  </a:lnTo>
                  <a:lnTo>
                    <a:pt x="0" y="123"/>
                  </a:lnTo>
                  <a:lnTo>
                    <a:pt x="0" y="81"/>
                  </a:lnTo>
                  <a:lnTo>
                    <a:pt x="0" y="41"/>
                  </a:lnTo>
                  <a:lnTo>
                    <a:pt x="0" y="0"/>
                  </a:lnTo>
                  <a:close/>
                </a:path>
              </a:pathLst>
            </a:custGeom>
            <a:solidFill>
              <a:srgbClr val="666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p:nvSpPr>
          <p:spPr bwMode="auto">
            <a:xfrm>
              <a:off x="8035925" y="6210299"/>
              <a:ext cx="300038" cy="130175"/>
            </a:xfrm>
            <a:custGeom>
              <a:avLst/>
              <a:gdLst>
                <a:gd name="T0" fmla="*/ 0 w 378"/>
                <a:gd name="T1" fmla="*/ 0 h 164"/>
                <a:gd name="T2" fmla="*/ 24 w 378"/>
                <a:gd name="T3" fmla="*/ 0 h 164"/>
                <a:gd name="T4" fmla="*/ 47 w 378"/>
                <a:gd name="T5" fmla="*/ 0 h 164"/>
                <a:gd name="T6" fmla="*/ 71 w 378"/>
                <a:gd name="T7" fmla="*/ 0 h 164"/>
                <a:gd name="T8" fmla="*/ 94 w 378"/>
                <a:gd name="T9" fmla="*/ 0 h 164"/>
                <a:gd name="T10" fmla="*/ 118 w 378"/>
                <a:gd name="T11" fmla="*/ 0 h 164"/>
                <a:gd name="T12" fmla="*/ 141 w 378"/>
                <a:gd name="T13" fmla="*/ 0 h 164"/>
                <a:gd name="T14" fmla="*/ 166 w 378"/>
                <a:gd name="T15" fmla="*/ 0 h 164"/>
                <a:gd name="T16" fmla="*/ 189 w 378"/>
                <a:gd name="T17" fmla="*/ 0 h 164"/>
                <a:gd name="T18" fmla="*/ 213 w 378"/>
                <a:gd name="T19" fmla="*/ 0 h 164"/>
                <a:gd name="T20" fmla="*/ 236 w 378"/>
                <a:gd name="T21" fmla="*/ 0 h 164"/>
                <a:gd name="T22" fmla="*/ 260 w 378"/>
                <a:gd name="T23" fmla="*/ 0 h 164"/>
                <a:gd name="T24" fmla="*/ 283 w 378"/>
                <a:gd name="T25" fmla="*/ 0 h 164"/>
                <a:gd name="T26" fmla="*/ 307 w 378"/>
                <a:gd name="T27" fmla="*/ 0 h 164"/>
                <a:gd name="T28" fmla="*/ 330 w 378"/>
                <a:gd name="T29" fmla="*/ 0 h 164"/>
                <a:gd name="T30" fmla="*/ 355 w 378"/>
                <a:gd name="T31" fmla="*/ 0 h 164"/>
                <a:gd name="T32" fmla="*/ 378 w 378"/>
                <a:gd name="T33" fmla="*/ 0 h 164"/>
                <a:gd name="T34" fmla="*/ 378 w 378"/>
                <a:gd name="T35" fmla="*/ 41 h 164"/>
                <a:gd name="T36" fmla="*/ 378 w 378"/>
                <a:gd name="T37" fmla="*/ 81 h 164"/>
                <a:gd name="T38" fmla="*/ 378 w 378"/>
                <a:gd name="T39" fmla="*/ 123 h 164"/>
                <a:gd name="T40" fmla="*/ 378 w 378"/>
                <a:gd name="T41" fmla="*/ 164 h 164"/>
                <a:gd name="T42" fmla="*/ 355 w 378"/>
                <a:gd name="T43" fmla="*/ 164 h 164"/>
                <a:gd name="T44" fmla="*/ 330 w 378"/>
                <a:gd name="T45" fmla="*/ 164 h 164"/>
                <a:gd name="T46" fmla="*/ 307 w 378"/>
                <a:gd name="T47" fmla="*/ 164 h 164"/>
                <a:gd name="T48" fmla="*/ 283 w 378"/>
                <a:gd name="T49" fmla="*/ 164 h 164"/>
                <a:gd name="T50" fmla="*/ 260 w 378"/>
                <a:gd name="T51" fmla="*/ 164 h 164"/>
                <a:gd name="T52" fmla="*/ 236 w 378"/>
                <a:gd name="T53" fmla="*/ 164 h 164"/>
                <a:gd name="T54" fmla="*/ 213 w 378"/>
                <a:gd name="T55" fmla="*/ 164 h 164"/>
                <a:gd name="T56" fmla="*/ 189 w 378"/>
                <a:gd name="T57" fmla="*/ 164 h 164"/>
                <a:gd name="T58" fmla="*/ 166 w 378"/>
                <a:gd name="T59" fmla="*/ 164 h 164"/>
                <a:gd name="T60" fmla="*/ 141 w 378"/>
                <a:gd name="T61" fmla="*/ 164 h 164"/>
                <a:gd name="T62" fmla="*/ 118 w 378"/>
                <a:gd name="T63" fmla="*/ 164 h 164"/>
                <a:gd name="T64" fmla="*/ 94 w 378"/>
                <a:gd name="T65" fmla="*/ 164 h 164"/>
                <a:gd name="T66" fmla="*/ 71 w 378"/>
                <a:gd name="T67" fmla="*/ 164 h 164"/>
                <a:gd name="T68" fmla="*/ 47 w 378"/>
                <a:gd name="T69" fmla="*/ 164 h 164"/>
                <a:gd name="T70" fmla="*/ 24 w 378"/>
                <a:gd name="T71" fmla="*/ 164 h 164"/>
                <a:gd name="T72" fmla="*/ 0 w 378"/>
                <a:gd name="T73" fmla="*/ 164 h 164"/>
                <a:gd name="T74" fmla="*/ 0 w 378"/>
                <a:gd name="T75" fmla="*/ 123 h 164"/>
                <a:gd name="T76" fmla="*/ 0 w 378"/>
                <a:gd name="T77" fmla="*/ 81 h 164"/>
                <a:gd name="T78" fmla="*/ 0 w 378"/>
                <a:gd name="T79" fmla="*/ 41 h 164"/>
                <a:gd name="T80" fmla="*/ 0 w 378"/>
                <a:gd name="T8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164">
                  <a:moveTo>
                    <a:pt x="0" y="0"/>
                  </a:moveTo>
                  <a:lnTo>
                    <a:pt x="24" y="0"/>
                  </a:lnTo>
                  <a:lnTo>
                    <a:pt x="47" y="0"/>
                  </a:lnTo>
                  <a:lnTo>
                    <a:pt x="71" y="0"/>
                  </a:lnTo>
                  <a:lnTo>
                    <a:pt x="94" y="0"/>
                  </a:lnTo>
                  <a:lnTo>
                    <a:pt x="118" y="0"/>
                  </a:lnTo>
                  <a:lnTo>
                    <a:pt x="141" y="0"/>
                  </a:lnTo>
                  <a:lnTo>
                    <a:pt x="166" y="0"/>
                  </a:lnTo>
                  <a:lnTo>
                    <a:pt x="189" y="0"/>
                  </a:lnTo>
                  <a:lnTo>
                    <a:pt x="213" y="0"/>
                  </a:lnTo>
                  <a:lnTo>
                    <a:pt x="236" y="0"/>
                  </a:lnTo>
                  <a:lnTo>
                    <a:pt x="260" y="0"/>
                  </a:lnTo>
                  <a:lnTo>
                    <a:pt x="283" y="0"/>
                  </a:lnTo>
                  <a:lnTo>
                    <a:pt x="307" y="0"/>
                  </a:lnTo>
                  <a:lnTo>
                    <a:pt x="330" y="0"/>
                  </a:lnTo>
                  <a:lnTo>
                    <a:pt x="355" y="0"/>
                  </a:lnTo>
                  <a:lnTo>
                    <a:pt x="378" y="0"/>
                  </a:lnTo>
                  <a:lnTo>
                    <a:pt x="378" y="41"/>
                  </a:lnTo>
                  <a:lnTo>
                    <a:pt x="378" y="81"/>
                  </a:lnTo>
                  <a:lnTo>
                    <a:pt x="378" y="123"/>
                  </a:lnTo>
                  <a:lnTo>
                    <a:pt x="378" y="164"/>
                  </a:lnTo>
                  <a:lnTo>
                    <a:pt x="355" y="164"/>
                  </a:lnTo>
                  <a:lnTo>
                    <a:pt x="330" y="164"/>
                  </a:lnTo>
                  <a:lnTo>
                    <a:pt x="307" y="164"/>
                  </a:lnTo>
                  <a:lnTo>
                    <a:pt x="283" y="164"/>
                  </a:lnTo>
                  <a:lnTo>
                    <a:pt x="260" y="164"/>
                  </a:lnTo>
                  <a:lnTo>
                    <a:pt x="236" y="164"/>
                  </a:lnTo>
                  <a:lnTo>
                    <a:pt x="213" y="164"/>
                  </a:lnTo>
                  <a:lnTo>
                    <a:pt x="189" y="164"/>
                  </a:lnTo>
                  <a:lnTo>
                    <a:pt x="166" y="164"/>
                  </a:lnTo>
                  <a:lnTo>
                    <a:pt x="141" y="164"/>
                  </a:lnTo>
                  <a:lnTo>
                    <a:pt x="118" y="164"/>
                  </a:lnTo>
                  <a:lnTo>
                    <a:pt x="94" y="164"/>
                  </a:lnTo>
                  <a:lnTo>
                    <a:pt x="71" y="164"/>
                  </a:lnTo>
                  <a:lnTo>
                    <a:pt x="47" y="164"/>
                  </a:lnTo>
                  <a:lnTo>
                    <a:pt x="24" y="164"/>
                  </a:lnTo>
                  <a:lnTo>
                    <a:pt x="0" y="164"/>
                  </a:lnTo>
                  <a:lnTo>
                    <a:pt x="0" y="123"/>
                  </a:lnTo>
                  <a:lnTo>
                    <a:pt x="0" y="81"/>
                  </a:lnTo>
                  <a:lnTo>
                    <a:pt x="0" y="41"/>
                  </a:lnTo>
                  <a:lnTo>
                    <a:pt x="0" y="0"/>
                  </a:lnTo>
                  <a:close/>
                </a:path>
              </a:pathLst>
            </a:custGeom>
            <a:solidFill>
              <a:srgbClr val="6D70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6"/>
            <p:cNvSpPr>
              <a:spLocks noChangeArrowheads="1"/>
            </p:cNvSpPr>
            <p:nvPr/>
          </p:nvSpPr>
          <p:spPr bwMode="auto">
            <a:xfrm>
              <a:off x="8107363" y="6210299"/>
              <a:ext cx="142875" cy="130175"/>
            </a:xfrm>
            <a:prstGeom prst="rect">
              <a:avLst/>
            </a:prstGeom>
            <a:solidFill>
              <a:srgbClr val="757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7"/>
            <p:cNvSpPr>
              <a:spLocks noChangeArrowheads="1"/>
            </p:cNvSpPr>
            <p:nvPr/>
          </p:nvSpPr>
          <p:spPr bwMode="auto">
            <a:xfrm>
              <a:off x="8185150" y="5911849"/>
              <a:ext cx="120650" cy="103188"/>
            </a:xfrm>
            <a:prstGeom prst="rect">
              <a:avLst/>
            </a:prstGeom>
            <a:gradFill flip="none" rotWithShape="1">
              <a:gsLst>
                <a:gs pos="0">
                  <a:schemeClr val="accent4"/>
                </a:gs>
                <a:gs pos="50000">
                  <a:schemeClr val="accent4">
                    <a:lumMod val="0"/>
                    <a:lumOff val="100000"/>
                    <a:alpha val="50000"/>
                  </a:schemeClr>
                </a:gs>
                <a:gs pos="100000">
                  <a:schemeClr val="accent4">
                    <a:lumMod val="100000"/>
                    <a:alpha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p:nvSpPr>
          <p:spPr bwMode="auto">
            <a:xfrm>
              <a:off x="7724775" y="5991224"/>
              <a:ext cx="1042988" cy="184150"/>
            </a:xfrm>
            <a:custGeom>
              <a:avLst/>
              <a:gdLst>
                <a:gd name="T0" fmla="*/ 23 w 1315"/>
                <a:gd name="T1" fmla="*/ 211 h 234"/>
                <a:gd name="T2" fmla="*/ 55 w 1315"/>
                <a:gd name="T3" fmla="*/ 184 h 234"/>
                <a:gd name="T4" fmla="*/ 88 w 1315"/>
                <a:gd name="T5" fmla="*/ 160 h 234"/>
                <a:gd name="T6" fmla="*/ 121 w 1315"/>
                <a:gd name="T7" fmla="*/ 138 h 234"/>
                <a:gd name="T8" fmla="*/ 156 w 1315"/>
                <a:gd name="T9" fmla="*/ 118 h 234"/>
                <a:gd name="T10" fmla="*/ 190 w 1315"/>
                <a:gd name="T11" fmla="*/ 100 h 234"/>
                <a:gd name="T12" fmla="*/ 226 w 1315"/>
                <a:gd name="T13" fmla="*/ 84 h 234"/>
                <a:gd name="T14" fmla="*/ 260 w 1315"/>
                <a:gd name="T15" fmla="*/ 69 h 234"/>
                <a:gd name="T16" fmla="*/ 297 w 1315"/>
                <a:gd name="T17" fmla="*/ 57 h 234"/>
                <a:gd name="T18" fmla="*/ 333 w 1315"/>
                <a:gd name="T19" fmla="*/ 46 h 234"/>
                <a:gd name="T20" fmla="*/ 370 w 1315"/>
                <a:gd name="T21" fmla="*/ 36 h 234"/>
                <a:gd name="T22" fmla="*/ 408 w 1315"/>
                <a:gd name="T23" fmla="*/ 28 h 234"/>
                <a:gd name="T24" fmla="*/ 445 w 1315"/>
                <a:gd name="T25" fmla="*/ 21 h 234"/>
                <a:gd name="T26" fmla="*/ 483 w 1315"/>
                <a:gd name="T27" fmla="*/ 15 h 234"/>
                <a:gd name="T28" fmla="*/ 521 w 1315"/>
                <a:gd name="T29" fmla="*/ 11 h 234"/>
                <a:gd name="T30" fmla="*/ 559 w 1315"/>
                <a:gd name="T31" fmla="*/ 6 h 234"/>
                <a:gd name="T32" fmla="*/ 597 w 1315"/>
                <a:gd name="T33" fmla="*/ 3 h 234"/>
                <a:gd name="T34" fmla="*/ 628 w 1315"/>
                <a:gd name="T35" fmla="*/ 0 h 234"/>
                <a:gd name="T36" fmla="*/ 659 w 1315"/>
                <a:gd name="T37" fmla="*/ 0 h 234"/>
                <a:gd name="T38" fmla="*/ 690 w 1315"/>
                <a:gd name="T39" fmla="*/ 0 h 234"/>
                <a:gd name="T40" fmla="*/ 722 w 1315"/>
                <a:gd name="T41" fmla="*/ 1 h 234"/>
                <a:gd name="T42" fmla="*/ 753 w 1315"/>
                <a:gd name="T43" fmla="*/ 4 h 234"/>
                <a:gd name="T44" fmla="*/ 785 w 1315"/>
                <a:gd name="T45" fmla="*/ 7 h 234"/>
                <a:gd name="T46" fmla="*/ 816 w 1315"/>
                <a:gd name="T47" fmla="*/ 12 h 234"/>
                <a:gd name="T48" fmla="*/ 848 w 1315"/>
                <a:gd name="T49" fmla="*/ 16 h 234"/>
                <a:gd name="T50" fmla="*/ 879 w 1315"/>
                <a:gd name="T51" fmla="*/ 22 h 234"/>
                <a:gd name="T52" fmla="*/ 910 w 1315"/>
                <a:gd name="T53" fmla="*/ 29 h 234"/>
                <a:gd name="T54" fmla="*/ 941 w 1315"/>
                <a:gd name="T55" fmla="*/ 37 h 234"/>
                <a:gd name="T56" fmla="*/ 971 w 1315"/>
                <a:gd name="T57" fmla="*/ 45 h 234"/>
                <a:gd name="T58" fmla="*/ 1002 w 1315"/>
                <a:gd name="T59" fmla="*/ 54 h 234"/>
                <a:gd name="T60" fmla="*/ 1032 w 1315"/>
                <a:gd name="T61" fmla="*/ 64 h 234"/>
                <a:gd name="T62" fmla="*/ 1062 w 1315"/>
                <a:gd name="T63" fmla="*/ 74 h 234"/>
                <a:gd name="T64" fmla="*/ 1092 w 1315"/>
                <a:gd name="T65" fmla="*/ 85 h 234"/>
                <a:gd name="T66" fmla="*/ 1190 w 1315"/>
                <a:gd name="T67" fmla="*/ 138 h 234"/>
                <a:gd name="T68" fmla="*/ 1289 w 1315"/>
                <a:gd name="T69" fmla="*/ 206 h 234"/>
                <a:gd name="T70" fmla="*/ 1315 w 1315"/>
                <a:gd name="T71" fmla="*/ 234 h 234"/>
                <a:gd name="T72" fmla="*/ 0 w 1315"/>
                <a:gd name="T73" fmla="*/ 234 h 234"/>
                <a:gd name="T74" fmla="*/ 5 w 1315"/>
                <a:gd name="T75" fmla="*/ 229 h 234"/>
                <a:gd name="T76" fmla="*/ 14 w 1315"/>
                <a:gd name="T77" fmla="*/ 220 h 234"/>
                <a:gd name="T78" fmla="*/ 22 w 1315"/>
                <a:gd name="T79" fmla="*/ 212 h 234"/>
                <a:gd name="T80" fmla="*/ 23 w 1315"/>
                <a:gd name="T81" fmla="*/ 2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234">
                  <a:moveTo>
                    <a:pt x="23" y="211"/>
                  </a:moveTo>
                  <a:lnTo>
                    <a:pt x="55" y="184"/>
                  </a:lnTo>
                  <a:lnTo>
                    <a:pt x="88" y="160"/>
                  </a:lnTo>
                  <a:lnTo>
                    <a:pt x="121" y="138"/>
                  </a:lnTo>
                  <a:lnTo>
                    <a:pt x="156" y="118"/>
                  </a:lnTo>
                  <a:lnTo>
                    <a:pt x="190" y="100"/>
                  </a:lnTo>
                  <a:lnTo>
                    <a:pt x="226" y="84"/>
                  </a:lnTo>
                  <a:lnTo>
                    <a:pt x="260" y="69"/>
                  </a:lnTo>
                  <a:lnTo>
                    <a:pt x="297" y="57"/>
                  </a:lnTo>
                  <a:lnTo>
                    <a:pt x="333" y="46"/>
                  </a:lnTo>
                  <a:lnTo>
                    <a:pt x="370" y="36"/>
                  </a:lnTo>
                  <a:lnTo>
                    <a:pt x="408" y="28"/>
                  </a:lnTo>
                  <a:lnTo>
                    <a:pt x="445" y="21"/>
                  </a:lnTo>
                  <a:lnTo>
                    <a:pt x="483" y="15"/>
                  </a:lnTo>
                  <a:lnTo>
                    <a:pt x="521" y="11"/>
                  </a:lnTo>
                  <a:lnTo>
                    <a:pt x="559" y="6"/>
                  </a:lnTo>
                  <a:lnTo>
                    <a:pt x="597" y="3"/>
                  </a:lnTo>
                  <a:lnTo>
                    <a:pt x="628" y="0"/>
                  </a:lnTo>
                  <a:lnTo>
                    <a:pt x="659" y="0"/>
                  </a:lnTo>
                  <a:lnTo>
                    <a:pt x="690" y="0"/>
                  </a:lnTo>
                  <a:lnTo>
                    <a:pt x="722" y="1"/>
                  </a:lnTo>
                  <a:lnTo>
                    <a:pt x="753" y="4"/>
                  </a:lnTo>
                  <a:lnTo>
                    <a:pt x="785" y="7"/>
                  </a:lnTo>
                  <a:lnTo>
                    <a:pt x="816" y="12"/>
                  </a:lnTo>
                  <a:lnTo>
                    <a:pt x="848" y="16"/>
                  </a:lnTo>
                  <a:lnTo>
                    <a:pt x="879" y="22"/>
                  </a:lnTo>
                  <a:lnTo>
                    <a:pt x="910" y="29"/>
                  </a:lnTo>
                  <a:lnTo>
                    <a:pt x="941" y="37"/>
                  </a:lnTo>
                  <a:lnTo>
                    <a:pt x="971" y="45"/>
                  </a:lnTo>
                  <a:lnTo>
                    <a:pt x="1002" y="54"/>
                  </a:lnTo>
                  <a:lnTo>
                    <a:pt x="1032" y="64"/>
                  </a:lnTo>
                  <a:lnTo>
                    <a:pt x="1062" y="74"/>
                  </a:lnTo>
                  <a:lnTo>
                    <a:pt x="1092" y="85"/>
                  </a:lnTo>
                  <a:lnTo>
                    <a:pt x="1190" y="138"/>
                  </a:lnTo>
                  <a:lnTo>
                    <a:pt x="1289" y="206"/>
                  </a:lnTo>
                  <a:lnTo>
                    <a:pt x="1315" y="234"/>
                  </a:lnTo>
                  <a:lnTo>
                    <a:pt x="0" y="234"/>
                  </a:lnTo>
                  <a:lnTo>
                    <a:pt x="5" y="229"/>
                  </a:lnTo>
                  <a:lnTo>
                    <a:pt x="14" y="220"/>
                  </a:lnTo>
                  <a:lnTo>
                    <a:pt x="22" y="212"/>
                  </a:lnTo>
                  <a:lnTo>
                    <a:pt x="23" y="211"/>
                  </a:lnTo>
                  <a:close/>
                </a:path>
              </a:pathLst>
            </a:custGeom>
            <a:solidFill>
              <a:srgbClr val="898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p:nvSpPr>
          <p:spPr bwMode="auto">
            <a:xfrm>
              <a:off x="7778750" y="5994399"/>
              <a:ext cx="947738" cy="168275"/>
            </a:xfrm>
            <a:custGeom>
              <a:avLst/>
              <a:gdLst>
                <a:gd name="T0" fmla="*/ 50 w 1194"/>
                <a:gd name="T1" fmla="*/ 167 h 212"/>
                <a:gd name="T2" fmla="*/ 111 w 1194"/>
                <a:gd name="T3" fmla="*/ 125 h 212"/>
                <a:gd name="T4" fmla="*/ 173 w 1194"/>
                <a:gd name="T5" fmla="*/ 91 h 212"/>
                <a:gd name="T6" fmla="*/ 237 w 1194"/>
                <a:gd name="T7" fmla="*/ 63 h 212"/>
                <a:gd name="T8" fmla="*/ 303 w 1194"/>
                <a:gd name="T9" fmla="*/ 41 h 212"/>
                <a:gd name="T10" fmla="*/ 370 w 1194"/>
                <a:gd name="T11" fmla="*/ 25 h 212"/>
                <a:gd name="T12" fmla="*/ 438 w 1194"/>
                <a:gd name="T13" fmla="*/ 14 h 212"/>
                <a:gd name="T14" fmla="*/ 507 w 1194"/>
                <a:gd name="T15" fmla="*/ 6 h 212"/>
                <a:gd name="T16" fmla="*/ 570 w 1194"/>
                <a:gd name="T17" fmla="*/ 0 h 212"/>
                <a:gd name="T18" fmla="*/ 627 w 1194"/>
                <a:gd name="T19" fmla="*/ 0 h 212"/>
                <a:gd name="T20" fmla="*/ 684 w 1194"/>
                <a:gd name="T21" fmla="*/ 3 h 212"/>
                <a:gd name="T22" fmla="*/ 741 w 1194"/>
                <a:gd name="T23" fmla="*/ 10 h 212"/>
                <a:gd name="T24" fmla="*/ 797 w 1194"/>
                <a:gd name="T25" fmla="*/ 20 h 212"/>
                <a:gd name="T26" fmla="*/ 854 w 1194"/>
                <a:gd name="T27" fmla="*/ 33 h 212"/>
                <a:gd name="T28" fmla="*/ 909 w 1194"/>
                <a:gd name="T29" fmla="*/ 49 h 212"/>
                <a:gd name="T30" fmla="*/ 964 w 1194"/>
                <a:gd name="T31" fmla="*/ 67 h 212"/>
                <a:gd name="T32" fmla="*/ 1001 w 1194"/>
                <a:gd name="T33" fmla="*/ 84 h 212"/>
                <a:gd name="T34" fmla="*/ 1023 w 1194"/>
                <a:gd name="T35" fmla="*/ 96 h 212"/>
                <a:gd name="T36" fmla="*/ 1046 w 1194"/>
                <a:gd name="T37" fmla="*/ 108 h 212"/>
                <a:gd name="T38" fmla="*/ 1068 w 1194"/>
                <a:gd name="T39" fmla="*/ 120 h 212"/>
                <a:gd name="T40" fmla="*/ 1091 w 1194"/>
                <a:gd name="T41" fmla="*/ 134 h 212"/>
                <a:gd name="T42" fmla="*/ 1113 w 1194"/>
                <a:gd name="T43" fmla="*/ 149 h 212"/>
                <a:gd name="T44" fmla="*/ 1135 w 1194"/>
                <a:gd name="T45" fmla="*/ 165 h 212"/>
                <a:gd name="T46" fmla="*/ 1157 w 1194"/>
                <a:gd name="T47" fmla="*/ 180 h 212"/>
                <a:gd name="T48" fmla="*/ 1175 w 1194"/>
                <a:gd name="T49" fmla="*/ 193 h 212"/>
                <a:gd name="T50" fmla="*/ 1188 w 1194"/>
                <a:gd name="T51" fmla="*/ 206 h 212"/>
                <a:gd name="T52" fmla="*/ 1157 w 1194"/>
                <a:gd name="T53" fmla="*/ 212 h 212"/>
                <a:gd name="T54" fmla="*/ 1082 w 1194"/>
                <a:gd name="T55" fmla="*/ 212 h 212"/>
                <a:gd name="T56" fmla="*/ 1007 w 1194"/>
                <a:gd name="T57" fmla="*/ 212 h 212"/>
                <a:gd name="T58" fmla="*/ 932 w 1194"/>
                <a:gd name="T59" fmla="*/ 212 h 212"/>
                <a:gd name="T60" fmla="*/ 857 w 1194"/>
                <a:gd name="T61" fmla="*/ 212 h 212"/>
                <a:gd name="T62" fmla="*/ 783 w 1194"/>
                <a:gd name="T63" fmla="*/ 212 h 212"/>
                <a:gd name="T64" fmla="*/ 708 w 1194"/>
                <a:gd name="T65" fmla="*/ 212 h 212"/>
                <a:gd name="T66" fmla="*/ 634 w 1194"/>
                <a:gd name="T67" fmla="*/ 212 h 212"/>
                <a:gd name="T68" fmla="*/ 560 w 1194"/>
                <a:gd name="T69" fmla="*/ 212 h 212"/>
                <a:gd name="T70" fmla="*/ 485 w 1194"/>
                <a:gd name="T71" fmla="*/ 212 h 212"/>
                <a:gd name="T72" fmla="*/ 410 w 1194"/>
                <a:gd name="T73" fmla="*/ 212 h 212"/>
                <a:gd name="T74" fmla="*/ 336 w 1194"/>
                <a:gd name="T75" fmla="*/ 212 h 212"/>
                <a:gd name="T76" fmla="*/ 261 w 1194"/>
                <a:gd name="T77" fmla="*/ 212 h 212"/>
                <a:gd name="T78" fmla="*/ 187 w 1194"/>
                <a:gd name="T79" fmla="*/ 212 h 212"/>
                <a:gd name="T80" fmla="*/ 112 w 1194"/>
                <a:gd name="T81" fmla="*/ 212 h 212"/>
                <a:gd name="T82" fmla="*/ 37 w 1194"/>
                <a:gd name="T83" fmla="*/ 212 h 212"/>
                <a:gd name="T84" fmla="*/ 3 w 1194"/>
                <a:gd name="T85" fmla="*/ 208 h 212"/>
                <a:gd name="T86" fmla="*/ 20 w 1194"/>
                <a:gd name="T87" fmla="*/ 19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4" h="212">
                  <a:moveTo>
                    <a:pt x="21" y="191"/>
                  </a:moveTo>
                  <a:lnTo>
                    <a:pt x="50" y="167"/>
                  </a:lnTo>
                  <a:lnTo>
                    <a:pt x="79" y="145"/>
                  </a:lnTo>
                  <a:lnTo>
                    <a:pt x="111" y="125"/>
                  </a:lnTo>
                  <a:lnTo>
                    <a:pt x="142" y="107"/>
                  </a:lnTo>
                  <a:lnTo>
                    <a:pt x="173" y="91"/>
                  </a:lnTo>
                  <a:lnTo>
                    <a:pt x="205" y="76"/>
                  </a:lnTo>
                  <a:lnTo>
                    <a:pt x="237" y="63"/>
                  </a:lnTo>
                  <a:lnTo>
                    <a:pt x="270" y="52"/>
                  </a:lnTo>
                  <a:lnTo>
                    <a:pt x="303" y="41"/>
                  </a:lnTo>
                  <a:lnTo>
                    <a:pt x="336" y="33"/>
                  </a:lnTo>
                  <a:lnTo>
                    <a:pt x="370" y="25"/>
                  </a:lnTo>
                  <a:lnTo>
                    <a:pt x="404" y="20"/>
                  </a:lnTo>
                  <a:lnTo>
                    <a:pt x="438" y="14"/>
                  </a:lnTo>
                  <a:lnTo>
                    <a:pt x="472" y="9"/>
                  </a:lnTo>
                  <a:lnTo>
                    <a:pt x="507" y="6"/>
                  </a:lnTo>
                  <a:lnTo>
                    <a:pt x="541" y="2"/>
                  </a:lnTo>
                  <a:lnTo>
                    <a:pt x="570" y="0"/>
                  </a:lnTo>
                  <a:lnTo>
                    <a:pt x="598" y="0"/>
                  </a:lnTo>
                  <a:lnTo>
                    <a:pt x="627" y="0"/>
                  </a:lnTo>
                  <a:lnTo>
                    <a:pt x="655" y="1"/>
                  </a:lnTo>
                  <a:lnTo>
                    <a:pt x="684" y="3"/>
                  </a:lnTo>
                  <a:lnTo>
                    <a:pt x="712" y="6"/>
                  </a:lnTo>
                  <a:lnTo>
                    <a:pt x="741" y="10"/>
                  </a:lnTo>
                  <a:lnTo>
                    <a:pt x="770" y="15"/>
                  </a:lnTo>
                  <a:lnTo>
                    <a:pt x="797" y="20"/>
                  </a:lnTo>
                  <a:lnTo>
                    <a:pt x="826" y="26"/>
                  </a:lnTo>
                  <a:lnTo>
                    <a:pt x="854" y="33"/>
                  </a:lnTo>
                  <a:lnTo>
                    <a:pt x="881" y="40"/>
                  </a:lnTo>
                  <a:lnTo>
                    <a:pt x="909" y="49"/>
                  </a:lnTo>
                  <a:lnTo>
                    <a:pt x="937" y="58"/>
                  </a:lnTo>
                  <a:lnTo>
                    <a:pt x="964" y="67"/>
                  </a:lnTo>
                  <a:lnTo>
                    <a:pt x="991" y="77"/>
                  </a:lnTo>
                  <a:lnTo>
                    <a:pt x="1001" y="84"/>
                  </a:lnTo>
                  <a:lnTo>
                    <a:pt x="1013" y="90"/>
                  </a:lnTo>
                  <a:lnTo>
                    <a:pt x="1023" y="96"/>
                  </a:lnTo>
                  <a:lnTo>
                    <a:pt x="1035" y="102"/>
                  </a:lnTo>
                  <a:lnTo>
                    <a:pt x="1046" y="108"/>
                  </a:lnTo>
                  <a:lnTo>
                    <a:pt x="1058" y="114"/>
                  </a:lnTo>
                  <a:lnTo>
                    <a:pt x="1068" y="120"/>
                  </a:lnTo>
                  <a:lnTo>
                    <a:pt x="1079" y="125"/>
                  </a:lnTo>
                  <a:lnTo>
                    <a:pt x="1091" y="134"/>
                  </a:lnTo>
                  <a:lnTo>
                    <a:pt x="1101" y="140"/>
                  </a:lnTo>
                  <a:lnTo>
                    <a:pt x="1113" y="149"/>
                  </a:lnTo>
                  <a:lnTo>
                    <a:pt x="1124" y="157"/>
                  </a:lnTo>
                  <a:lnTo>
                    <a:pt x="1135" y="165"/>
                  </a:lnTo>
                  <a:lnTo>
                    <a:pt x="1146" y="172"/>
                  </a:lnTo>
                  <a:lnTo>
                    <a:pt x="1157" y="180"/>
                  </a:lnTo>
                  <a:lnTo>
                    <a:pt x="1168" y="188"/>
                  </a:lnTo>
                  <a:lnTo>
                    <a:pt x="1175" y="193"/>
                  </a:lnTo>
                  <a:lnTo>
                    <a:pt x="1181" y="199"/>
                  </a:lnTo>
                  <a:lnTo>
                    <a:pt x="1188" y="206"/>
                  </a:lnTo>
                  <a:lnTo>
                    <a:pt x="1194" y="212"/>
                  </a:lnTo>
                  <a:lnTo>
                    <a:pt x="1157" y="212"/>
                  </a:lnTo>
                  <a:lnTo>
                    <a:pt x="1119" y="212"/>
                  </a:lnTo>
                  <a:lnTo>
                    <a:pt x="1082" y="212"/>
                  </a:lnTo>
                  <a:lnTo>
                    <a:pt x="1044" y="212"/>
                  </a:lnTo>
                  <a:lnTo>
                    <a:pt x="1007" y="212"/>
                  </a:lnTo>
                  <a:lnTo>
                    <a:pt x="970" y="212"/>
                  </a:lnTo>
                  <a:lnTo>
                    <a:pt x="932" y="212"/>
                  </a:lnTo>
                  <a:lnTo>
                    <a:pt x="895" y="212"/>
                  </a:lnTo>
                  <a:lnTo>
                    <a:pt x="857" y="212"/>
                  </a:lnTo>
                  <a:lnTo>
                    <a:pt x="820" y="212"/>
                  </a:lnTo>
                  <a:lnTo>
                    <a:pt x="783" y="212"/>
                  </a:lnTo>
                  <a:lnTo>
                    <a:pt x="745" y="212"/>
                  </a:lnTo>
                  <a:lnTo>
                    <a:pt x="708" y="212"/>
                  </a:lnTo>
                  <a:lnTo>
                    <a:pt x="672" y="212"/>
                  </a:lnTo>
                  <a:lnTo>
                    <a:pt x="634" y="212"/>
                  </a:lnTo>
                  <a:lnTo>
                    <a:pt x="597" y="212"/>
                  </a:lnTo>
                  <a:lnTo>
                    <a:pt x="560" y="212"/>
                  </a:lnTo>
                  <a:lnTo>
                    <a:pt x="522" y="212"/>
                  </a:lnTo>
                  <a:lnTo>
                    <a:pt x="485" y="212"/>
                  </a:lnTo>
                  <a:lnTo>
                    <a:pt x="448" y="212"/>
                  </a:lnTo>
                  <a:lnTo>
                    <a:pt x="410" y="212"/>
                  </a:lnTo>
                  <a:lnTo>
                    <a:pt x="373" y="212"/>
                  </a:lnTo>
                  <a:lnTo>
                    <a:pt x="336" y="212"/>
                  </a:lnTo>
                  <a:lnTo>
                    <a:pt x="298" y="212"/>
                  </a:lnTo>
                  <a:lnTo>
                    <a:pt x="261" y="212"/>
                  </a:lnTo>
                  <a:lnTo>
                    <a:pt x="223" y="212"/>
                  </a:lnTo>
                  <a:lnTo>
                    <a:pt x="187" y="212"/>
                  </a:lnTo>
                  <a:lnTo>
                    <a:pt x="150" y="212"/>
                  </a:lnTo>
                  <a:lnTo>
                    <a:pt x="112" y="212"/>
                  </a:lnTo>
                  <a:lnTo>
                    <a:pt x="75" y="212"/>
                  </a:lnTo>
                  <a:lnTo>
                    <a:pt x="37" y="212"/>
                  </a:lnTo>
                  <a:lnTo>
                    <a:pt x="0" y="212"/>
                  </a:lnTo>
                  <a:lnTo>
                    <a:pt x="3" y="208"/>
                  </a:lnTo>
                  <a:lnTo>
                    <a:pt x="13" y="200"/>
                  </a:lnTo>
                  <a:lnTo>
                    <a:pt x="20" y="193"/>
                  </a:lnTo>
                  <a:lnTo>
                    <a:pt x="21" y="191"/>
                  </a:lnTo>
                  <a:close/>
                </a:path>
              </a:pathLst>
            </a:custGeom>
            <a:solidFill>
              <a:srgbClr val="918E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p:nvSpPr>
          <p:spPr bwMode="auto">
            <a:xfrm>
              <a:off x="7834313" y="5999162"/>
              <a:ext cx="847725" cy="150813"/>
            </a:xfrm>
            <a:custGeom>
              <a:avLst/>
              <a:gdLst>
                <a:gd name="T0" fmla="*/ 45 w 1069"/>
                <a:gd name="T1" fmla="*/ 150 h 191"/>
                <a:gd name="T2" fmla="*/ 98 w 1069"/>
                <a:gd name="T3" fmla="*/ 112 h 191"/>
                <a:gd name="T4" fmla="*/ 154 w 1069"/>
                <a:gd name="T5" fmla="*/ 82 h 191"/>
                <a:gd name="T6" fmla="*/ 212 w 1069"/>
                <a:gd name="T7" fmla="*/ 57 h 191"/>
                <a:gd name="T8" fmla="*/ 271 w 1069"/>
                <a:gd name="T9" fmla="*/ 38 h 191"/>
                <a:gd name="T10" fmla="*/ 331 w 1069"/>
                <a:gd name="T11" fmla="*/ 23 h 191"/>
                <a:gd name="T12" fmla="*/ 392 w 1069"/>
                <a:gd name="T13" fmla="*/ 12 h 191"/>
                <a:gd name="T14" fmla="*/ 453 w 1069"/>
                <a:gd name="T15" fmla="*/ 4 h 191"/>
                <a:gd name="T16" fmla="*/ 509 w 1069"/>
                <a:gd name="T17" fmla="*/ 1 h 191"/>
                <a:gd name="T18" fmla="*/ 561 w 1069"/>
                <a:gd name="T19" fmla="*/ 1 h 191"/>
                <a:gd name="T20" fmla="*/ 612 w 1069"/>
                <a:gd name="T21" fmla="*/ 3 h 191"/>
                <a:gd name="T22" fmla="*/ 664 w 1069"/>
                <a:gd name="T23" fmla="*/ 10 h 191"/>
                <a:gd name="T24" fmla="*/ 714 w 1069"/>
                <a:gd name="T25" fmla="*/ 19 h 191"/>
                <a:gd name="T26" fmla="*/ 765 w 1069"/>
                <a:gd name="T27" fmla="*/ 31 h 191"/>
                <a:gd name="T28" fmla="*/ 815 w 1069"/>
                <a:gd name="T29" fmla="*/ 46 h 191"/>
                <a:gd name="T30" fmla="*/ 864 w 1069"/>
                <a:gd name="T31" fmla="*/ 62 h 191"/>
                <a:gd name="T32" fmla="*/ 899 w 1069"/>
                <a:gd name="T33" fmla="*/ 77 h 191"/>
                <a:gd name="T34" fmla="*/ 918 w 1069"/>
                <a:gd name="T35" fmla="*/ 87 h 191"/>
                <a:gd name="T36" fmla="*/ 938 w 1069"/>
                <a:gd name="T37" fmla="*/ 99 h 191"/>
                <a:gd name="T38" fmla="*/ 957 w 1069"/>
                <a:gd name="T39" fmla="*/ 109 h 191"/>
                <a:gd name="T40" fmla="*/ 978 w 1069"/>
                <a:gd name="T41" fmla="*/ 122 h 191"/>
                <a:gd name="T42" fmla="*/ 998 w 1069"/>
                <a:gd name="T43" fmla="*/ 134 h 191"/>
                <a:gd name="T44" fmla="*/ 1019 w 1069"/>
                <a:gd name="T45" fmla="*/ 148 h 191"/>
                <a:gd name="T46" fmla="*/ 1038 w 1069"/>
                <a:gd name="T47" fmla="*/ 162 h 191"/>
                <a:gd name="T48" fmla="*/ 1053 w 1069"/>
                <a:gd name="T49" fmla="*/ 175 h 191"/>
                <a:gd name="T50" fmla="*/ 1063 w 1069"/>
                <a:gd name="T51" fmla="*/ 185 h 191"/>
                <a:gd name="T52" fmla="*/ 1036 w 1069"/>
                <a:gd name="T53" fmla="*/ 191 h 191"/>
                <a:gd name="T54" fmla="*/ 969 w 1069"/>
                <a:gd name="T55" fmla="*/ 191 h 191"/>
                <a:gd name="T56" fmla="*/ 902 w 1069"/>
                <a:gd name="T57" fmla="*/ 191 h 191"/>
                <a:gd name="T58" fmla="*/ 835 w 1069"/>
                <a:gd name="T59" fmla="*/ 191 h 191"/>
                <a:gd name="T60" fmla="*/ 769 w 1069"/>
                <a:gd name="T61" fmla="*/ 191 h 191"/>
                <a:gd name="T62" fmla="*/ 702 w 1069"/>
                <a:gd name="T63" fmla="*/ 191 h 191"/>
                <a:gd name="T64" fmla="*/ 635 w 1069"/>
                <a:gd name="T65" fmla="*/ 191 h 191"/>
                <a:gd name="T66" fmla="*/ 568 w 1069"/>
                <a:gd name="T67" fmla="*/ 191 h 191"/>
                <a:gd name="T68" fmla="*/ 501 w 1069"/>
                <a:gd name="T69" fmla="*/ 191 h 191"/>
                <a:gd name="T70" fmla="*/ 434 w 1069"/>
                <a:gd name="T71" fmla="*/ 191 h 191"/>
                <a:gd name="T72" fmla="*/ 368 w 1069"/>
                <a:gd name="T73" fmla="*/ 191 h 191"/>
                <a:gd name="T74" fmla="*/ 301 w 1069"/>
                <a:gd name="T75" fmla="*/ 191 h 191"/>
                <a:gd name="T76" fmla="*/ 234 w 1069"/>
                <a:gd name="T77" fmla="*/ 191 h 191"/>
                <a:gd name="T78" fmla="*/ 167 w 1069"/>
                <a:gd name="T79" fmla="*/ 191 h 191"/>
                <a:gd name="T80" fmla="*/ 100 w 1069"/>
                <a:gd name="T81" fmla="*/ 191 h 191"/>
                <a:gd name="T82" fmla="*/ 34 w 1069"/>
                <a:gd name="T83" fmla="*/ 191 h 191"/>
                <a:gd name="T84" fmla="*/ 4 w 1069"/>
                <a:gd name="T85" fmla="*/ 187 h 191"/>
                <a:gd name="T86" fmla="*/ 17 w 1069"/>
                <a:gd name="T87" fmla="*/ 17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9" h="191">
                  <a:moveTo>
                    <a:pt x="19" y="172"/>
                  </a:moveTo>
                  <a:lnTo>
                    <a:pt x="45" y="150"/>
                  </a:lnTo>
                  <a:lnTo>
                    <a:pt x="72" y="131"/>
                  </a:lnTo>
                  <a:lnTo>
                    <a:pt x="98" y="112"/>
                  </a:lnTo>
                  <a:lnTo>
                    <a:pt x="126" y="96"/>
                  </a:lnTo>
                  <a:lnTo>
                    <a:pt x="154" y="82"/>
                  </a:lnTo>
                  <a:lnTo>
                    <a:pt x="182" y="69"/>
                  </a:lnTo>
                  <a:lnTo>
                    <a:pt x="212" y="57"/>
                  </a:lnTo>
                  <a:lnTo>
                    <a:pt x="241" y="47"/>
                  </a:lnTo>
                  <a:lnTo>
                    <a:pt x="271" y="38"/>
                  </a:lnTo>
                  <a:lnTo>
                    <a:pt x="301" y="30"/>
                  </a:lnTo>
                  <a:lnTo>
                    <a:pt x="331" y="23"/>
                  </a:lnTo>
                  <a:lnTo>
                    <a:pt x="361" y="17"/>
                  </a:lnTo>
                  <a:lnTo>
                    <a:pt x="392" y="12"/>
                  </a:lnTo>
                  <a:lnTo>
                    <a:pt x="422" y="8"/>
                  </a:lnTo>
                  <a:lnTo>
                    <a:pt x="453" y="4"/>
                  </a:lnTo>
                  <a:lnTo>
                    <a:pt x="484" y="2"/>
                  </a:lnTo>
                  <a:lnTo>
                    <a:pt x="509" y="1"/>
                  </a:lnTo>
                  <a:lnTo>
                    <a:pt x="535" y="0"/>
                  </a:lnTo>
                  <a:lnTo>
                    <a:pt x="561" y="1"/>
                  </a:lnTo>
                  <a:lnTo>
                    <a:pt x="586" y="2"/>
                  </a:lnTo>
                  <a:lnTo>
                    <a:pt x="612" y="3"/>
                  </a:lnTo>
                  <a:lnTo>
                    <a:pt x="637" y="6"/>
                  </a:lnTo>
                  <a:lnTo>
                    <a:pt x="664" y="10"/>
                  </a:lnTo>
                  <a:lnTo>
                    <a:pt x="689" y="13"/>
                  </a:lnTo>
                  <a:lnTo>
                    <a:pt x="714" y="19"/>
                  </a:lnTo>
                  <a:lnTo>
                    <a:pt x="740" y="25"/>
                  </a:lnTo>
                  <a:lnTo>
                    <a:pt x="765" y="31"/>
                  </a:lnTo>
                  <a:lnTo>
                    <a:pt x="790" y="38"/>
                  </a:lnTo>
                  <a:lnTo>
                    <a:pt x="815" y="46"/>
                  </a:lnTo>
                  <a:lnTo>
                    <a:pt x="840" y="54"/>
                  </a:lnTo>
                  <a:lnTo>
                    <a:pt x="864" y="62"/>
                  </a:lnTo>
                  <a:lnTo>
                    <a:pt x="888" y="71"/>
                  </a:lnTo>
                  <a:lnTo>
                    <a:pt x="899" y="77"/>
                  </a:lnTo>
                  <a:lnTo>
                    <a:pt x="908" y="82"/>
                  </a:lnTo>
                  <a:lnTo>
                    <a:pt x="918" y="87"/>
                  </a:lnTo>
                  <a:lnTo>
                    <a:pt x="929" y="93"/>
                  </a:lnTo>
                  <a:lnTo>
                    <a:pt x="938" y="99"/>
                  </a:lnTo>
                  <a:lnTo>
                    <a:pt x="948" y="103"/>
                  </a:lnTo>
                  <a:lnTo>
                    <a:pt x="957" y="109"/>
                  </a:lnTo>
                  <a:lnTo>
                    <a:pt x="968" y="115"/>
                  </a:lnTo>
                  <a:lnTo>
                    <a:pt x="978" y="122"/>
                  </a:lnTo>
                  <a:lnTo>
                    <a:pt x="987" y="127"/>
                  </a:lnTo>
                  <a:lnTo>
                    <a:pt x="998" y="134"/>
                  </a:lnTo>
                  <a:lnTo>
                    <a:pt x="1008" y="141"/>
                  </a:lnTo>
                  <a:lnTo>
                    <a:pt x="1019" y="148"/>
                  </a:lnTo>
                  <a:lnTo>
                    <a:pt x="1029" y="155"/>
                  </a:lnTo>
                  <a:lnTo>
                    <a:pt x="1038" y="162"/>
                  </a:lnTo>
                  <a:lnTo>
                    <a:pt x="1048" y="169"/>
                  </a:lnTo>
                  <a:lnTo>
                    <a:pt x="1053" y="175"/>
                  </a:lnTo>
                  <a:lnTo>
                    <a:pt x="1059" y="180"/>
                  </a:lnTo>
                  <a:lnTo>
                    <a:pt x="1063" y="185"/>
                  </a:lnTo>
                  <a:lnTo>
                    <a:pt x="1069" y="191"/>
                  </a:lnTo>
                  <a:lnTo>
                    <a:pt x="1036" y="191"/>
                  </a:lnTo>
                  <a:lnTo>
                    <a:pt x="1002" y="191"/>
                  </a:lnTo>
                  <a:lnTo>
                    <a:pt x="969" y="191"/>
                  </a:lnTo>
                  <a:lnTo>
                    <a:pt x="936" y="191"/>
                  </a:lnTo>
                  <a:lnTo>
                    <a:pt x="902" y="191"/>
                  </a:lnTo>
                  <a:lnTo>
                    <a:pt x="869" y="191"/>
                  </a:lnTo>
                  <a:lnTo>
                    <a:pt x="835" y="191"/>
                  </a:lnTo>
                  <a:lnTo>
                    <a:pt x="802" y="191"/>
                  </a:lnTo>
                  <a:lnTo>
                    <a:pt x="769" y="191"/>
                  </a:lnTo>
                  <a:lnTo>
                    <a:pt x="735" y="191"/>
                  </a:lnTo>
                  <a:lnTo>
                    <a:pt x="702" y="191"/>
                  </a:lnTo>
                  <a:lnTo>
                    <a:pt x="668" y="191"/>
                  </a:lnTo>
                  <a:lnTo>
                    <a:pt x="635" y="191"/>
                  </a:lnTo>
                  <a:lnTo>
                    <a:pt x="601" y="191"/>
                  </a:lnTo>
                  <a:lnTo>
                    <a:pt x="568" y="191"/>
                  </a:lnTo>
                  <a:lnTo>
                    <a:pt x="535" y="191"/>
                  </a:lnTo>
                  <a:lnTo>
                    <a:pt x="501" y="191"/>
                  </a:lnTo>
                  <a:lnTo>
                    <a:pt x="468" y="191"/>
                  </a:lnTo>
                  <a:lnTo>
                    <a:pt x="434" y="191"/>
                  </a:lnTo>
                  <a:lnTo>
                    <a:pt x="401" y="191"/>
                  </a:lnTo>
                  <a:lnTo>
                    <a:pt x="368" y="191"/>
                  </a:lnTo>
                  <a:lnTo>
                    <a:pt x="334" y="191"/>
                  </a:lnTo>
                  <a:lnTo>
                    <a:pt x="301" y="191"/>
                  </a:lnTo>
                  <a:lnTo>
                    <a:pt x="267" y="191"/>
                  </a:lnTo>
                  <a:lnTo>
                    <a:pt x="234" y="191"/>
                  </a:lnTo>
                  <a:lnTo>
                    <a:pt x="201" y="191"/>
                  </a:lnTo>
                  <a:lnTo>
                    <a:pt x="167" y="191"/>
                  </a:lnTo>
                  <a:lnTo>
                    <a:pt x="134" y="191"/>
                  </a:lnTo>
                  <a:lnTo>
                    <a:pt x="100" y="191"/>
                  </a:lnTo>
                  <a:lnTo>
                    <a:pt x="67" y="191"/>
                  </a:lnTo>
                  <a:lnTo>
                    <a:pt x="34" y="191"/>
                  </a:lnTo>
                  <a:lnTo>
                    <a:pt x="0" y="191"/>
                  </a:lnTo>
                  <a:lnTo>
                    <a:pt x="4" y="187"/>
                  </a:lnTo>
                  <a:lnTo>
                    <a:pt x="10" y="180"/>
                  </a:lnTo>
                  <a:lnTo>
                    <a:pt x="17" y="173"/>
                  </a:lnTo>
                  <a:lnTo>
                    <a:pt x="19" y="172"/>
                  </a:lnTo>
                  <a:close/>
                </a:path>
              </a:pathLst>
            </a:custGeom>
            <a:solidFill>
              <a:srgbClr val="9993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p:nvSpPr>
          <p:spPr bwMode="auto">
            <a:xfrm>
              <a:off x="7888288" y="6003924"/>
              <a:ext cx="752475" cy="133350"/>
            </a:xfrm>
            <a:custGeom>
              <a:avLst/>
              <a:gdLst>
                <a:gd name="T0" fmla="*/ 39 w 948"/>
                <a:gd name="T1" fmla="*/ 134 h 170"/>
                <a:gd name="T2" fmla="*/ 88 w 948"/>
                <a:gd name="T3" fmla="*/ 101 h 170"/>
                <a:gd name="T4" fmla="*/ 137 w 948"/>
                <a:gd name="T5" fmla="*/ 74 h 170"/>
                <a:gd name="T6" fmla="*/ 188 w 948"/>
                <a:gd name="T7" fmla="*/ 52 h 170"/>
                <a:gd name="T8" fmla="*/ 240 w 948"/>
                <a:gd name="T9" fmla="*/ 35 h 170"/>
                <a:gd name="T10" fmla="*/ 293 w 948"/>
                <a:gd name="T11" fmla="*/ 22 h 170"/>
                <a:gd name="T12" fmla="*/ 347 w 948"/>
                <a:gd name="T13" fmla="*/ 12 h 170"/>
                <a:gd name="T14" fmla="*/ 401 w 948"/>
                <a:gd name="T15" fmla="*/ 5 h 170"/>
                <a:gd name="T16" fmla="*/ 452 w 948"/>
                <a:gd name="T17" fmla="*/ 1 h 170"/>
                <a:gd name="T18" fmla="*/ 497 w 948"/>
                <a:gd name="T19" fmla="*/ 1 h 170"/>
                <a:gd name="T20" fmla="*/ 543 w 948"/>
                <a:gd name="T21" fmla="*/ 4 h 170"/>
                <a:gd name="T22" fmla="*/ 588 w 948"/>
                <a:gd name="T23" fmla="*/ 10 h 170"/>
                <a:gd name="T24" fmla="*/ 633 w 948"/>
                <a:gd name="T25" fmla="*/ 18 h 170"/>
                <a:gd name="T26" fmla="*/ 677 w 948"/>
                <a:gd name="T27" fmla="*/ 28 h 170"/>
                <a:gd name="T28" fmla="*/ 722 w 948"/>
                <a:gd name="T29" fmla="*/ 41 h 170"/>
                <a:gd name="T30" fmla="*/ 765 w 948"/>
                <a:gd name="T31" fmla="*/ 56 h 170"/>
                <a:gd name="T32" fmla="*/ 796 w 948"/>
                <a:gd name="T33" fmla="*/ 68 h 170"/>
                <a:gd name="T34" fmla="*/ 813 w 948"/>
                <a:gd name="T35" fmla="*/ 79 h 170"/>
                <a:gd name="T36" fmla="*/ 831 w 948"/>
                <a:gd name="T37" fmla="*/ 88 h 170"/>
                <a:gd name="T38" fmla="*/ 849 w 948"/>
                <a:gd name="T39" fmla="*/ 98 h 170"/>
                <a:gd name="T40" fmla="*/ 866 w 948"/>
                <a:gd name="T41" fmla="*/ 109 h 170"/>
                <a:gd name="T42" fmla="*/ 884 w 948"/>
                <a:gd name="T43" fmla="*/ 120 h 170"/>
                <a:gd name="T44" fmla="*/ 901 w 948"/>
                <a:gd name="T45" fmla="*/ 132 h 170"/>
                <a:gd name="T46" fmla="*/ 919 w 948"/>
                <a:gd name="T47" fmla="*/ 144 h 170"/>
                <a:gd name="T48" fmla="*/ 933 w 948"/>
                <a:gd name="T49" fmla="*/ 155 h 170"/>
                <a:gd name="T50" fmla="*/ 944 w 948"/>
                <a:gd name="T51" fmla="*/ 165 h 170"/>
                <a:gd name="T52" fmla="*/ 918 w 948"/>
                <a:gd name="T53" fmla="*/ 170 h 170"/>
                <a:gd name="T54" fmla="*/ 860 w 948"/>
                <a:gd name="T55" fmla="*/ 170 h 170"/>
                <a:gd name="T56" fmla="*/ 800 w 948"/>
                <a:gd name="T57" fmla="*/ 170 h 170"/>
                <a:gd name="T58" fmla="*/ 741 w 948"/>
                <a:gd name="T59" fmla="*/ 170 h 170"/>
                <a:gd name="T60" fmla="*/ 681 w 948"/>
                <a:gd name="T61" fmla="*/ 170 h 170"/>
                <a:gd name="T62" fmla="*/ 622 w 948"/>
                <a:gd name="T63" fmla="*/ 170 h 170"/>
                <a:gd name="T64" fmla="*/ 562 w 948"/>
                <a:gd name="T65" fmla="*/ 170 h 170"/>
                <a:gd name="T66" fmla="*/ 504 w 948"/>
                <a:gd name="T67" fmla="*/ 170 h 170"/>
                <a:gd name="T68" fmla="*/ 444 w 948"/>
                <a:gd name="T69" fmla="*/ 170 h 170"/>
                <a:gd name="T70" fmla="*/ 385 w 948"/>
                <a:gd name="T71" fmla="*/ 170 h 170"/>
                <a:gd name="T72" fmla="*/ 326 w 948"/>
                <a:gd name="T73" fmla="*/ 170 h 170"/>
                <a:gd name="T74" fmla="*/ 266 w 948"/>
                <a:gd name="T75" fmla="*/ 170 h 170"/>
                <a:gd name="T76" fmla="*/ 207 w 948"/>
                <a:gd name="T77" fmla="*/ 170 h 170"/>
                <a:gd name="T78" fmla="*/ 148 w 948"/>
                <a:gd name="T79" fmla="*/ 170 h 170"/>
                <a:gd name="T80" fmla="*/ 89 w 948"/>
                <a:gd name="T81" fmla="*/ 170 h 170"/>
                <a:gd name="T82" fmla="*/ 30 w 948"/>
                <a:gd name="T83" fmla="*/ 170 h 170"/>
                <a:gd name="T84" fmla="*/ 4 w 948"/>
                <a:gd name="T85" fmla="*/ 166 h 170"/>
                <a:gd name="T86" fmla="*/ 15 w 948"/>
                <a:gd name="T87" fmla="*/ 1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170">
                  <a:moveTo>
                    <a:pt x="16" y="153"/>
                  </a:moveTo>
                  <a:lnTo>
                    <a:pt x="39" y="134"/>
                  </a:lnTo>
                  <a:lnTo>
                    <a:pt x="63" y="117"/>
                  </a:lnTo>
                  <a:lnTo>
                    <a:pt x="88" y="101"/>
                  </a:lnTo>
                  <a:lnTo>
                    <a:pt x="112" y="87"/>
                  </a:lnTo>
                  <a:lnTo>
                    <a:pt x="137" y="74"/>
                  </a:lnTo>
                  <a:lnTo>
                    <a:pt x="163" y="63"/>
                  </a:lnTo>
                  <a:lnTo>
                    <a:pt x="188" y="52"/>
                  </a:lnTo>
                  <a:lnTo>
                    <a:pt x="214" y="43"/>
                  </a:lnTo>
                  <a:lnTo>
                    <a:pt x="240" y="35"/>
                  </a:lnTo>
                  <a:lnTo>
                    <a:pt x="266" y="28"/>
                  </a:lnTo>
                  <a:lnTo>
                    <a:pt x="293" y="22"/>
                  </a:lnTo>
                  <a:lnTo>
                    <a:pt x="320" y="16"/>
                  </a:lnTo>
                  <a:lnTo>
                    <a:pt x="347" y="12"/>
                  </a:lnTo>
                  <a:lnTo>
                    <a:pt x="374" y="8"/>
                  </a:lnTo>
                  <a:lnTo>
                    <a:pt x="401" y="5"/>
                  </a:lnTo>
                  <a:lnTo>
                    <a:pt x="429" y="3"/>
                  </a:lnTo>
                  <a:lnTo>
                    <a:pt x="452" y="1"/>
                  </a:lnTo>
                  <a:lnTo>
                    <a:pt x="474" y="0"/>
                  </a:lnTo>
                  <a:lnTo>
                    <a:pt x="497" y="1"/>
                  </a:lnTo>
                  <a:lnTo>
                    <a:pt x="520" y="3"/>
                  </a:lnTo>
                  <a:lnTo>
                    <a:pt x="543" y="4"/>
                  </a:lnTo>
                  <a:lnTo>
                    <a:pt x="565" y="6"/>
                  </a:lnTo>
                  <a:lnTo>
                    <a:pt x="588" y="10"/>
                  </a:lnTo>
                  <a:lnTo>
                    <a:pt x="611" y="13"/>
                  </a:lnTo>
                  <a:lnTo>
                    <a:pt x="633" y="18"/>
                  </a:lnTo>
                  <a:lnTo>
                    <a:pt x="656" y="22"/>
                  </a:lnTo>
                  <a:lnTo>
                    <a:pt x="677" y="28"/>
                  </a:lnTo>
                  <a:lnTo>
                    <a:pt x="699" y="35"/>
                  </a:lnTo>
                  <a:lnTo>
                    <a:pt x="722" y="41"/>
                  </a:lnTo>
                  <a:lnTo>
                    <a:pt x="744" y="48"/>
                  </a:lnTo>
                  <a:lnTo>
                    <a:pt x="765" y="56"/>
                  </a:lnTo>
                  <a:lnTo>
                    <a:pt x="787" y="64"/>
                  </a:lnTo>
                  <a:lnTo>
                    <a:pt x="796" y="68"/>
                  </a:lnTo>
                  <a:lnTo>
                    <a:pt x="804" y="73"/>
                  </a:lnTo>
                  <a:lnTo>
                    <a:pt x="813" y="79"/>
                  </a:lnTo>
                  <a:lnTo>
                    <a:pt x="823" y="83"/>
                  </a:lnTo>
                  <a:lnTo>
                    <a:pt x="831" y="88"/>
                  </a:lnTo>
                  <a:lnTo>
                    <a:pt x="840" y="94"/>
                  </a:lnTo>
                  <a:lnTo>
                    <a:pt x="849" y="98"/>
                  </a:lnTo>
                  <a:lnTo>
                    <a:pt x="858" y="103"/>
                  </a:lnTo>
                  <a:lnTo>
                    <a:pt x="866" y="109"/>
                  </a:lnTo>
                  <a:lnTo>
                    <a:pt x="876" y="114"/>
                  </a:lnTo>
                  <a:lnTo>
                    <a:pt x="884" y="120"/>
                  </a:lnTo>
                  <a:lnTo>
                    <a:pt x="893" y="126"/>
                  </a:lnTo>
                  <a:lnTo>
                    <a:pt x="901" y="132"/>
                  </a:lnTo>
                  <a:lnTo>
                    <a:pt x="910" y="139"/>
                  </a:lnTo>
                  <a:lnTo>
                    <a:pt x="919" y="144"/>
                  </a:lnTo>
                  <a:lnTo>
                    <a:pt x="929" y="150"/>
                  </a:lnTo>
                  <a:lnTo>
                    <a:pt x="933" y="155"/>
                  </a:lnTo>
                  <a:lnTo>
                    <a:pt x="938" y="160"/>
                  </a:lnTo>
                  <a:lnTo>
                    <a:pt x="944" y="165"/>
                  </a:lnTo>
                  <a:lnTo>
                    <a:pt x="948" y="170"/>
                  </a:lnTo>
                  <a:lnTo>
                    <a:pt x="918" y="170"/>
                  </a:lnTo>
                  <a:lnTo>
                    <a:pt x="888" y="170"/>
                  </a:lnTo>
                  <a:lnTo>
                    <a:pt x="860" y="170"/>
                  </a:lnTo>
                  <a:lnTo>
                    <a:pt x="830" y="170"/>
                  </a:lnTo>
                  <a:lnTo>
                    <a:pt x="800" y="170"/>
                  </a:lnTo>
                  <a:lnTo>
                    <a:pt x="770" y="170"/>
                  </a:lnTo>
                  <a:lnTo>
                    <a:pt x="741" y="170"/>
                  </a:lnTo>
                  <a:lnTo>
                    <a:pt x="711" y="170"/>
                  </a:lnTo>
                  <a:lnTo>
                    <a:pt x="681" y="170"/>
                  </a:lnTo>
                  <a:lnTo>
                    <a:pt x="651" y="170"/>
                  </a:lnTo>
                  <a:lnTo>
                    <a:pt x="622" y="170"/>
                  </a:lnTo>
                  <a:lnTo>
                    <a:pt x="592" y="170"/>
                  </a:lnTo>
                  <a:lnTo>
                    <a:pt x="562" y="170"/>
                  </a:lnTo>
                  <a:lnTo>
                    <a:pt x="533" y="170"/>
                  </a:lnTo>
                  <a:lnTo>
                    <a:pt x="504" y="170"/>
                  </a:lnTo>
                  <a:lnTo>
                    <a:pt x="474" y="170"/>
                  </a:lnTo>
                  <a:lnTo>
                    <a:pt x="444" y="170"/>
                  </a:lnTo>
                  <a:lnTo>
                    <a:pt x="415" y="170"/>
                  </a:lnTo>
                  <a:lnTo>
                    <a:pt x="385" y="170"/>
                  </a:lnTo>
                  <a:lnTo>
                    <a:pt x="355" y="170"/>
                  </a:lnTo>
                  <a:lnTo>
                    <a:pt x="326" y="170"/>
                  </a:lnTo>
                  <a:lnTo>
                    <a:pt x="296" y="170"/>
                  </a:lnTo>
                  <a:lnTo>
                    <a:pt x="266" y="170"/>
                  </a:lnTo>
                  <a:lnTo>
                    <a:pt x="237" y="170"/>
                  </a:lnTo>
                  <a:lnTo>
                    <a:pt x="207" y="170"/>
                  </a:lnTo>
                  <a:lnTo>
                    <a:pt x="177" y="170"/>
                  </a:lnTo>
                  <a:lnTo>
                    <a:pt x="148" y="170"/>
                  </a:lnTo>
                  <a:lnTo>
                    <a:pt x="119" y="170"/>
                  </a:lnTo>
                  <a:lnTo>
                    <a:pt x="89" y="170"/>
                  </a:lnTo>
                  <a:lnTo>
                    <a:pt x="59" y="170"/>
                  </a:lnTo>
                  <a:lnTo>
                    <a:pt x="30" y="170"/>
                  </a:lnTo>
                  <a:lnTo>
                    <a:pt x="0" y="170"/>
                  </a:lnTo>
                  <a:lnTo>
                    <a:pt x="4" y="166"/>
                  </a:lnTo>
                  <a:lnTo>
                    <a:pt x="9" y="160"/>
                  </a:lnTo>
                  <a:lnTo>
                    <a:pt x="15" y="155"/>
                  </a:lnTo>
                  <a:lnTo>
                    <a:pt x="16" y="153"/>
                  </a:lnTo>
                  <a:close/>
                </a:path>
              </a:pathLst>
            </a:custGeom>
            <a:solidFill>
              <a:srgbClr val="9E9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p:nvSpPr>
          <p:spPr bwMode="auto">
            <a:xfrm>
              <a:off x="7942263" y="6008687"/>
              <a:ext cx="654050" cy="117475"/>
            </a:xfrm>
            <a:custGeom>
              <a:avLst/>
              <a:gdLst>
                <a:gd name="T0" fmla="*/ 34 w 824"/>
                <a:gd name="T1" fmla="*/ 116 h 149"/>
                <a:gd name="T2" fmla="*/ 75 w 824"/>
                <a:gd name="T3" fmla="*/ 88 h 149"/>
                <a:gd name="T4" fmla="*/ 118 w 824"/>
                <a:gd name="T5" fmla="*/ 65 h 149"/>
                <a:gd name="T6" fmla="*/ 163 w 824"/>
                <a:gd name="T7" fmla="*/ 45 h 149"/>
                <a:gd name="T8" fmla="*/ 209 w 824"/>
                <a:gd name="T9" fmla="*/ 30 h 149"/>
                <a:gd name="T10" fmla="*/ 255 w 824"/>
                <a:gd name="T11" fmla="*/ 20 h 149"/>
                <a:gd name="T12" fmla="*/ 302 w 824"/>
                <a:gd name="T13" fmla="*/ 10 h 149"/>
                <a:gd name="T14" fmla="*/ 349 w 824"/>
                <a:gd name="T15" fmla="*/ 5 h 149"/>
                <a:gd name="T16" fmla="*/ 393 w 824"/>
                <a:gd name="T17" fmla="*/ 1 h 149"/>
                <a:gd name="T18" fmla="*/ 432 w 824"/>
                <a:gd name="T19" fmla="*/ 0 h 149"/>
                <a:gd name="T20" fmla="*/ 471 w 824"/>
                <a:gd name="T21" fmla="*/ 2 h 149"/>
                <a:gd name="T22" fmla="*/ 511 w 824"/>
                <a:gd name="T23" fmla="*/ 8 h 149"/>
                <a:gd name="T24" fmla="*/ 550 w 824"/>
                <a:gd name="T25" fmla="*/ 15 h 149"/>
                <a:gd name="T26" fmla="*/ 589 w 824"/>
                <a:gd name="T27" fmla="*/ 24 h 149"/>
                <a:gd name="T28" fmla="*/ 627 w 824"/>
                <a:gd name="T29" fmla="*/ 36 h 149"/>
                <a:gd name="T30" fmla="*/ 666 w 824"/>
                <a:gd name="T31" fmla="*/ 48 h 149"/>
                <a:gd name="T32" fmla="*/ 691 w 824"/>
                <a:gd name="T33" fmla="*/ 60 h 149"/>
                <a:gd name="T34" fmla="*/ 706 w 824"/>
                <a:gd name="T35" fmla="*/ 68 h 149"/>
                <a:gd name="T36" fmla="*/ 723 w 824"/>
                <a:gd name="T37" fmla="*/ 77 h 149"/>
                <a:gd name="T38" fmla="*/ 738 w 824"/>
                <a:gd name="T39" fmla="*/ 85 h 149"/>
                <a:gd name="T40" fmla="*/ 754 w 824"/>
                <a:gd name="T41" fmla="*/ 95 h 149"/>
                <a:gd name="T42" fmla="*/ 769 w 824"/>
                <a:gd name="T43" fmla="*/ 105 h 149"/>
                <a:gd name="T44" fmla="*/ 785 w 824"/>
                <a:gd name="T45" fmla="*/ 115 h 149"/>
                <a:gd name="T46" fmla="*/ 800 w 824"/>
                <a:gd name="T47" fmla="*/ 126 h 149"/>
                <a:gd name="T48" fmla="*/ 811 w 824"/>
                <a:gd name="T49" fmla="*/ 136 h 149"/>
                <a:gd name="T50" fmla="*/ 819 w 824"/>
                <a:gd name="T51" fmla="*/ 144 h 149"/>
                <a:gd name="T52" fmla="*/ 799 w 824"/>
                <a:gd name="T53" fmla="*/ 149 h 149"/>
                <a:gd name="T54" fmla="*/ 747 w 824"/>
                <a:gd name="T55" fmla="*/ 149 h 149"/>
                <a:gd name="T56" fmla="*/ 695 w 824"/>
                <a:gd name="T57" fmla="*/ 149 h 149"/>
                <a:gd name="T58" fmla="*/ 644 w 824"/>
                <a:gd name="T59" fmla="*/ 149 h 149"/>
                <a:gd name="T60" fmla="*/ 592 w 824"/>
                <a:gd name="T61" fmla="*/ 149 h 149"/>
                <a:gd name="T62" fmla="*/ 541 w 824"/>
                <a:gd name="T63" fmla="*/ 149 h 149"/>
                <a:gd name="T64" fmla="*/ 490 w 824"/>
                <a:gd name="T65" fmla="*/ 149 h 149"/>
                <a:gd name="T66" fmla="*/ 438 w 824"/>
                <a:gd name="T67" fmla="*/ 149 h 149"/>
                <a:gd name="T68" fmla="*/ 386 w 824"/>
                <a:gd name="T69" fmla="*/ 149 h 149"/>
                <a:gd name="T70" fmla="*/ 334 w 824"/>
                <a:gd name="T71" fmla="*/ 149 h 149"/>
                <a:gd name="T72" fmla="*/ 284 w 824"/>
                <a:gd name="T73" fmla="*/ 149 h 149"/>
                <a:gd name="T74" fmla="*/ 232 w 824"/>
                <a:gd name="T75" fmla="*/ 149 h 149"/>
                <a:gd name="T76" fmla="*/ 180 w 824"/>
                <a:gd name="T77" fmla="*/ 149 h 149"/>
                <a:gd name="T78" fmla="*/ 129 w 824"/>
                <a:gd name="T79" fmla="*/ 149 h 149"/>
                <a:gd name="T80" fmla="*/ 77 w 824"/>
                <a:gd name="T81" fmla="*/ 149 h 149"/>
                <a:gd name="T82" fmla="*/ 26 w 824"/>
                <a:gd name="T83" fmla="*/ 149 h 149"/>
                <a:gd name="T84" fmla="*/ 2 w 824"/>
                <a:gd name="T85" fmla="*/ 146 h 149"/>
                <a:gd name="T86" fmla="*/ 13 w 824"/>
                <a:gd name="T87" fmla="*/ 1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149">
                  <a:moveTo>
                    <a:pt x="13" y="134"/>
                  </a:moveTo>
                  <a:lnTo>
                    <a:pt x="34" y="116"/>
                  </a:lnTo>
                  <a:lnTo>
                    <a:pt x="54" y="101"/>
                  </a:lnTo>
                  <a:lnTo>
                    <a:pt x="75" y="88"/>
                  </a:lnTo>
                  <a:lnTo>
                    <a:pt x="97" y="75"/>
                  </a:lnTo>
                  <a:lnTo>
                    <a:pt x="118" y="65"/>
                  </a:lnTo>
                  <a:lnTo>
                    <a:pt x="141" y="54"/>
                  </a:lnTo>
                  <a:lnTo>
                    <a:pt x="163" y="45"/>
                  </a:lnTo>
                  <a:lnTo>
                    <a:pt x="186" y="37"/>
                  </a:lnTo>
                  <a:lnTo>
                    <a:pt x="209" y="30"/>
                  </a:lnTo>
                  <a:lnTo>
                    <a:pt x="232" y="24"/>
                  </a:lnTo>
                  <a:lnTo>
                    <a:pt x="255" y="20"/>
                  </a:lnTo>
                  <a:lnTo>
                    <a:pt x="278" y="15"/>
                  </a:lnTo>
                  <a:lnTo>
                    <a:pt x="302" y="10"/>
                  </a:lnTo>
                  <a:lnTo>
                    <a:pt x="325" y="7"/>
                  </a:lnTo>
                  <a:lnTo>
                    <a:pt x="349" y="5"/>
                  </a:lnTo>
                  <a:lnTo>
                    <a:pt x="373" y="2"/>
                  </a:lnTo>
                  <a:lnTo>
                    <a:pt x="393" y="1"/>
                  </a:lnTo>
                  <a:lnTo>
                    <a:pt x="413" y="0"/>
                  </a:lnTo>
                  <a:lnTo>
                    <a:pt x="432" y="0"/>
                  </a:lnTo>
                  <a:lnTo>
                    <a:pt x="452" y="1"/>
                  </a:lnTo>
                  <a:lnTo>
                    <a:pt x="471" y="2"/>
                  </a:lnTo>
                  <a:lnTo>
                    <a:pt x="491" y="5"/>
                  </a:lnTo>
                  <a:lnTo>
                    <a:pt x="511" y="8"/>
                  </a:lnTo>
                  <a:lnTo>
                    <a:pt x="530" y="12"/>
                  </a:lnTo>
                  <a:lnTo>
                    <a:pt x="550" y="15"/>
                  </a:lnTo>
                  <a:lnTo>
                    <a:pt x="569" y="20"/>
                  </a:lnTo>
                  <a:lnTo>
                    <a:pt x="589" y="24"/>
                  </a:lnTo>
                  <a:lnTo>
                    <a:pt x="608" y="30"/>
                  </a:lnTo>
                  <a:lnTo>
                    <a:pt x="627" y="36"/>
                  </a:lnTo>
                  <a:lnTo>
                    <a:pt x="646" y="42"/>
                  </a:lnTo>
                  <a:lnTo>
                    <a:pt x="666" y="48"/>
                  </a:lnTo>
                  <a:lnTo>
                    <a:pt x="685" y="55"/>
                  </a:lnTo>
                  <a:lnTo>
                    <a:pt x="691" y="60"/>
                  </a:lnTo>
                  <a:lnTo>
                    <a:pt x="699" y="63"/>
                  </a:lnTo>
                  <a:lnTo>
                    <a:pt x="706" y="68"/>
                  </a:lnTo>
                  <a:lnTo>
                    <a:pt x="714" y="73"/>
                  </a:lnTo>
                  <a:lnTo>
                    <a:pt x="723" y="77"/>
                  </a:lnTo>
                  <a:lnTo>
                    <a:pt x="731" y="81"/>
                  </a:lnTo>
                  <a:lnTo>
                    <a:pt x="738" y="85"/>
                  </a:lnTo>
                  <a:lnTo>
                    <a:pt x="746" y="90"/>
                  </a:lnTo>
                  <a:lnTo>
                    <a:pt x="754" y="95"/>
                  </a:lnTo>
                  <a:lnTo>
                    <a:pt x="761" y="100"/>
                  </a:lnTo>
                  <a:lnTo>
                    <a:pt x="769" y="105"/>
                  </a:lnTo>
                  <a:lnTo>
                    <a:pt x="777" y="111"/>
                  </a:lnTo>
                  <a:lnTo>
                    <a:pt x="785" y="115"/>
                  </a:lnTo>
                  <a:lnTo>
                    <a:pt x="792" y="121"/>
                  </a:lnTo>
                  <a:lnTo>
                    <a:pt x="800" y="126"/>
                  </a:lnTo>
                  <a:lnTo>
                    <a:pt x="807" y="131"/>
                  </a:lnTo>
                  <a:lnTo>
                    <a:pt x="811" y="136"/>
                  </a:lnTo>
                  <a:lnTo>
                    <a:pt x="816" y="139"/>
                  </a:lnTo>
                  <a:lnTo>
                    <a:pt x="819" y="144"/>
                  </a:lnTo>
                  <a:lnTo>
                    <a:pt x="824" y="149"/>
                  </a:lnTo>
                  <a:lnTo>
                    <a:pt x="799" y="149"/>
                  </a:lnTo>
                  <a:lnTo>
                    <a:pt x="772" y="149"/>
                  </a:lnTo>
                  <a:lnTo>
                    <a:pt x="747" y="149"/>
                  </a:lnTo>
                  <a:lnTo>
                    <a:pt x="721" y="149"/>
                  </a:lnTo>
                  <a:lnTo>
                    <a:pt x="695" y="149"/>
                  </a:lnTo>
                  <a:lnTo>
                    <a:pt x="670" y="149"/>
                  </a:lnTo>
                  <a:lnTo>
                    <a:pt x="644" y="149"/>
                  </a:lnTo>
                  <a:lnTo>
                    <a:pt x="618" y="149"/>
                  </a:lnTo>
                  <a:lnTo>
                    <a:pt x="592" y="149"/>
                  </a:lnTo>
                  <a:lnTo>
                    <a:pt x="567" y="149"/>
                  </a:lnTo>
                  <a:lnTo>
                    <a:pt x="541" y="149"/>
                  </a:lnTo>
                  <a:lnTo>
                    <a:pt x="515" y="149"/>
                  </a:lnTo>
                  <a:lnTo>
                    <a:pt x="490" y="149"/>
                  </a:lnTo>
                  <a:lnTo>
                    <a:pt x="463" y="149"/>
                  </a:lnTo>
                  <a:lnTo>
                    <a:pt x="438" y="149"/>
                  </a:lnTo>
                  <a:lnTo>
                    <a:pt x="413" y="149"/>
                  </a:lnTo>
                  <a:lnTo>
                    <a:pt x="386" y="149"/>
                  </a:lnTo>
                  <a:lnTo>
                    <a:pt x="361" y="149"/>
                  </a:lnTo>
                  <a:lnTo>
                    <a:pt x="334" y="149"/>
                  </a:lnTo>
                  <a:lnTo>
                    <a:pt x="309" y="149"/>
                  </a:lnTo>
                  <a:lnTo>
                    <a:pt x="284" y="149"/>
                  </a:lnTo>
                  <a:lnTo>
                    <a:pt x="257" y="149"/>
                  </a:lnTo>
                  <a:lnTo>
                    <a:pt x="232" y="149"/>
                  </a:lnTo>
                  <a:lnTo>
                    <a:pt x="206" y="149"/>
                  </a:lnTo>
                  <a:lnTo>
                    <a:pt x="180" y="149"/>
                  </a:lnTo>
                  <a:lnTo>
                    <a:pt x="155" y="149"/>
                  </a:lnTo>
                  <a:lnTo>
                    <a:pt x="129" y="149"/>
                  </a:lnTo>
                  <a:lnTo>
                    <a:pt x="103" y="149"/>
                  </a:lnTo>
                  <a:lnTo>
                    <a:pt x="77" y="149"/>
                  </a:lnTo>
                  <a:lnTo>
                    <a:pt x="52" y="149"/>
                  </a:lnTo>
                  <a:lnTo>
                    <a:pt x="26" y="149"/>
                  </a:lnTo>
                  <a:lnTo>
                    <a:pt x="0" y="149"/>
                  </a:lnTo>
                  <a:lnTo>
                    <a:pt x="2" y="146"/>
                  </a:lnTo>
                  <a:lnTo>
                    <a:pt x="8" y="141"/>
                  </a:lnTo>
                  <a:lnTo>
                    <a:pt x="13" y="135"/>
                  </a:lnTo>
                  <a:lnTo>
                    <a:pt x="13" y="134"/>
                  </a:lnTo>
                  <a:close/>
                </a:path>
              </a:pathLst>
            </a:custGeom>
            <a:solidFill>
              <a:srgbClr val="A5A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p:nvSpPr>
          <p:spPr bwMode="auto">
            <a:xfrm>
              <a:off x="7996238" y="6013449"/>
              <a:ext cx="557213" cy="100013"/>
            </a:xfrm>
            <a:custGeom>
              <a:avLst/>
              <a:gdLst>
                <a:gd name="T0" fmla="*/ 29 w 702"/>
                <a:gd name="T1" fmla="*/ 99 h 126"/>
                <a:gd name="T2" fmla="*/ 65 w 702"/>
                <a:gd name="T3" fmla="*/ 74 h 126"/>
                <a:gd name="T4" fmla="*/ 102 w 702"/>
                <a:gd name="T5" fmla="*/ 54 h 126"/>
                <a:gd name="T6" fmla="*/ 140 w 702"/>
                <a:gd name="T7" fmla="*/ 38 h 126"/>
                <a:gd name="T8" fmla="*/ 178 w 702"/>
                <a:gd name="T9" fmla="*/ 25 h 126"/>
                <a:gd name="T10" fmla="*/ 218 w 702"/>
                <a:gd name="T11" fmla="*/ 15 h 126"/>
                <a:gd name="T12" fmla="*/ 257 w 702"/>
                <a:gd name="T13" fmla="*/ 8 h 126"/>
                <a:gd name="T14" fmla="*/ 297 w 702"/>
                <a:gd name="T15" fmla="*/ 3 h 126"/>
                <a:gd name="T16" fmla="*/ 334 w 702"/>
                <a:gd name="T17" fmla="*/ 0 h 126"/>
                <a:gd name="T18" fmla="*/ 369 w 702"/>
                <a:gd name="T19" fmla="*/ 0 h 126"/>
                <a:gd name="T20" fmla="*/ 402 w 702"/>
                <a:gd name="T21" fmla="*/ 2 h 126"/>
                <a:gd name="T22" fmla="*/ 436 w 702"/>
                <a:gd name="T23" fmla="*/ 6 h 126"/>
                <a:gd name="T24" fmla="*/ 469 w 702"/>
                <a:gd name="T25" fmla="*/ 13 h 126"/>
                <a:gd name="T26" fmla="*/ 502 w 702"/>
                <a:gd name="T27" fmla="*/ 20 h 126"/>
                <a:gd name="T28" fmla="*/ 535 w 702"/>
                <a:gd name="T29" fmla="*/ 29 h 126"/>
                <a:gd name="T30" fmla="*/ 567 w 702"/>
                <a:gd name="T31" fmla="*/ 40 h 126"/>
                <a:gd name="T32" fmla="*/ 590 w 702"/>
                <a:gd name="T33" fmla="*/ 50 h 126"/>
                <a:gd name="T34" fmla="*/ 603 w 702"/>
                <a:gd name="T35" fmla="*/ 58 h 126"/>
                <a:gd name="T36" fmla="*/ 615 w 702"/>
                <a:gd name="T37" fmla="*/ 64 h 126"/>
                <a:gd name="T38" fmla="*/ 628 w 702"/>
                <a:gd name="T39" fmla="*/ 73 h 126"/>
                <a:gd name="T40" fmla="*/ 642 w 702"/>
                <a:gd name="T41" fmla="*/ 81 h 126"/>
                <a:gd name="T42" fmla="*/ 655 w 702"/>
                <a:gd name="T43" fmla="*/ 89 h 126"/>
                <a:gd name="T44" fmla="*/ 667 w 702"/>
                <a:gd name="T45" fmla="*/ 98 h 126"/>
                <a:gd name="T46" fmla="*/ 681 w 702"/>
                <a:gd name="T47" fmla="*/ 106 h 126"/>
                <a:gd name="T48" fmla="*/ 691 w 702"/>
                <a:gd name="T49" fmla="*/ 114 h 126"/>
                <a:gd name="T50" fmla="*/ 698 w 702"/>
                <a:gd name="T51" fmla="*/ 122 h 126"/>
                <a:gd name="T52" fmla="*/ 658 w 702"/>
                <a:gd name="T53" fmla="*/ 126 h 126"/>
                <a:gd name="T54" fmla="*/ 570 w 702"/>
                <a:gd name="T55" fmla="*/ 126 h 126"/>
                <a:gd name="T56" fmla="*/ 483 w 702"/>
                <a:gd name="T57" fmla="*/ 126 h 126"/>
                <a:gd name="T58" fmla="*/ 395 w 702"/>
                <a:gd name="T59" fmla="*/ 126 h 126"/>
                <a:gd name="T60" fmla="*/ 307 w 702"/>
                <a:gd name="T61" fmla="*/ 126 h 126"/>
                <a:gd name="T62" fmla="*/ 219 w 702"/>
                <a:gd name="T63" fmla="*/ 126 h 126"/>
                <a:gd name="T64" fmla="*/ 131 w 702"/>
                <a:gd name="T65" fmla="*/ 126 h 126"/>
                <a:gd name="T66" fmla="*/ 44 w 702"/>
                <a:gd name="T67" fmla="*/ 126 h 126"/>
                <a:gd name="T68" fmla="*/ 2 w 702"/>
                <a:gd name="T69" fmla="*/ 123 h 126"/>
                <a:gd name="T70" fmla="*/ 11 w 702"/>
                <a:gd name="T71"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2" h="126">
                  <a:moveTo>
                    <a:pt x="12" y="113"/>
                  </a:moveTo>
                  <a:lnTo>
                    <a:pt x="29" y="99"/>
                  </a:lnTo>
                  <a:lnTo>
                    <a:pt x="46" y="86"/>
                  </a:lnTo>
                  <a:lnTo>
                    <a:pt x="65" y="74"/>
                  </a:lnTo>
                  <a:lnTo>
                    <a:pt x="83" y="63"/>
                  </a:lnTo>
                  <a:lnTo>
                    <a:pt x="102" y="54"/>
                  </a:lnTo>
                  <a:lnTo>
                    <a:pt x="120" y="46"/>
                  </a:lnTo>
                  <a:lnTo>
                    <a:pt x="140" y="38"/>
                  </a:lnTo>
                  <a:lnTo>
                    <a:pt x="158" y="31"/>
                  </a:lnTo>
                  <a:lnTo>
                    <a:pt x="178" y="25"/>
                  </a:lnTo>
                  <a:lnTo>
                    <a:pt x="197" y="20"/>
                  </a:lnTo>
                  <a:lnTo>
                    <a:pt x="218" y="15"/>
                  </a:lnTo>
                  <a:lnTo>
                    <a:pt x="237" y="12"/>
                  </a:lnTo>
                  <a:lnTo>
                    <a:pt x="257" y="8"/>
                  </a:lnTo>
                  <a:lnTo>
                    <a:pt x="278" y="6"/>
                  </a:lnTo>
                  <a:lnTo>
                    <a:pt x="297" y="3"/>
                  </a:lnTo>
                  <a:lnTo>
                    <a:pt x="318" y="1"/>
                  </a:lnTo>
                  <a:lnTo>
                    <a:pt x="334" y="0"/>
                  </a:lnTo>
                  <a:lnTo>
                    <a:pt x="352" y="0"/>
                  </a:lnTo>
                  <a:lnTo>
                    <a:pt x="369" y="0"/>
                  </a:lnTo>
                  <a:lnTo>
                    <a:pt x="385" y="1"/>
                  </a:lnTo>
                  <a:lnTo>
                    <a:pt x="402" y="2"/>
                  </a:lnTo>
                  <a:lnTo>
                    <a:pt x="418" y="3"/>
                  </a:lnTo>
                  <a:lnTo>
                    <a:pt x="436" y="6"/>
                  </a:lnTo>
                  <a:lnTo>
                    <a:pt x="453" y="9"/>
                  </a:lnTo>
                  <a:lnTo>
                    <a:pt x="469" y="13"/>
                  </a:lnTo>
                  <a:lnTo>
                    <a:pt x="485" y="16"/>
                  </a:lnTo>
                  <a:lnTo>
                    <a:pt x="502" y="20"/>
                  </a:lnTo>
                  <a:lnTo>
                    <a:pt x="519" y="24"/>
                  </a:lnTo>
                  <a:lnTo>
                    <a:pt x="535" y="29"/>
                  </a:lnTo>
                  <a:lnTo>
                    <a:pt x="551" y="35"/>
                  </a:lnTo>
                  <a:lnTo>
                    <a:pt x="567" y="40"/>
                  </a:lnTo>
                  <a:lnTo>
                    <a:pt x="583" y="46"/>
                  </a:lnTo>
                  <a:lnTo>
                    <a:pt x="590" y="50"/>
                  </a:lnTo>
                  <a:lnTo>
                    <a:pt x="596" y="54"/>
                  </a:lnTo>
                  <a:lnTo>
                    <a:pt x="603" y="58"/>
                  </a:lnTo>
                  <a:lnTo>
                    <a:pt x="610" y="61"/>
                  </a:lnTo>
                  <a:lnTo>
                    <a:pt x="615" y="64"/>
                  </a:lnTo>
                  <a:lnTo>
                    <a:pt x="622" y="68"/>
                  </a:lnTo>
                  <a:lnTo>
                    <a:pt x="628" y="73"/>
                  </a:lnTo>
                  <a:lnTo>
                    <a:pt x="635" y="76"/>
                  </a:lnTo>
                  <a:lnTo>
                    <a:pt x="642" y="81"/>
                  </a:lnTo>
                  <a:lnTo>
                    <a:pt x="648" y="84"/>
                  </a:lnTo>
                  <a:lnTo>
                    <a:pt x="655" y="89"/>
                  </a:lnTo>
                  <a:lnTo>
                    <a:pt x="661" y="93"/>
                  </a:lnTo>
                  <a:lnTo>
                    <a:pt x="667" y="98"/>
                  </a:lnTo>
                  <a:lnTo>
                    <a:pt x="674" y="101"/>
                  </a:lnTo>
                  <a:lnTo>
                    <a:pt x="681" y="106"/>
                  </a:lnTo>
                  <a:lnTo>
                    <a:pt x="688" y="111"/>
                  </a:lnTo>
                  <a:lnTo>
                    <a:pt x="691" y="114"/>
                  </a:lnTo>
                  <a:lnTo>
                    <a:pt x="695" y="117"/>
                  </a:lnTo>
                  <a:lnTo>
                    <a:pt x="698" y="122"/>
                  </a:lnTo>
                  <a:lnTo>
                    <a:pt x="702" y="126"/>
                  </a:lnTo>
                  <a:lnTo>
                    <a:pt x="658" y="126"/>
                  </a:lnTo>
                  <a:lnTo>
                    <a:pt x="614" y="126"/>
                  </a:lnTo>
                  <a:lnTo>
                    <a:pt x="570" y="126"/>
                  </a:lnTo>
                  <a:lnTo>
                    <a:pt x="527" y="126"/>
                  </a:lnTo>
                  <a:lnTo>
                    <a:pt x="483" y="126"/>
                  </a:lnTo>
                  <a:lnTo>
                    <a:pt x="439" y="126"/>
                  </a:lnTo>
                  <a:lnTo>
                    <a:pt x="395" y="126"/>
                  </a:lnTo>
                  <a:lnTo>
                    <a:pt x="352" y="126"/>
                  </a:lnTo>
                  <a:lnTo>
                    <a:pt x="307" y="126"/>
                  </a:lnTo>
                  <a:lnTo>
                    <a:pt x="263" y="126"/>
                  </a:lnTo>
                  <a:lnTo>
                    <a:pt x="219" y="126"/>
                  </a:lnTo>
                  <a:lnTo>
                    <a:pt x="175" y="126"/>
                  </a:lnTo>
                  <a:lnTo>
                    <a:pt x="131" y="126"/>
                  </a:lnTo>
                  <a:lnTo>
                    <a:pt x="88" y="126"/>
                  </a:lnTo>
                  <a:lnTo>
                    <a:pt x="44" y="126"/>
                  </a:lnTo>
                  <a:lnTo>
                    <a:pt x="0" y="126"/>
                  </a:lnTo>
                  <a:lnTo>
                    <a:pt x="2" y="123"/>
                  </a:lnTo>
                  <a:lnTo>
                    <a:pt x="7" y="119"/>
                  </a:lnTo>
                  <a:lnTo>
                    <a:pt x="11" y="114"/>
                  </a:lnTo>
                  <a:lnTo>
                    <a:pt x="12" y="113"/>
                  </a:lnTo>
                  <a:close/>
                </a:path>
              </a:pathLst>
            </a:custGeom>
            <a:solidFill>
              <a:srgbClr val="ADA5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p:nvSpPr>
          <p:spPr bwMode="auto">
            <a:xfrm>
              <a:off x="8048625" y="6018212"/>
              <a:ext cx="461963" cy="82550"/>
            </a:xfrm>
            <a:custGeom>
              <a:avLst/>
              <a:gdLst>
                <a:gd name="T0" fmla="*/ 25 w 581"/>
                <a:gd name="T1" fmla="*/ 82 h 103"/>
                <a:gd name="T2" fmla="*/ 54 w 581"/>
                <a:gd name="T3" fmla="*/ 61 h 103"/>
                <a:gd name="T4" fmla="*/ 85 w 581"/>
                <a:gd name="T5" fmla="*/ 45 h 103"/>
                <a:gd name="T6" fmla="*/ 116 w 581"/>
                <a:gd name="T7" fmla="*/ 31 h 103"/>
                <a:gd name="T8" fmla="*/ 149 w 581"/>
                <a:gd name="T9" fmla="*/ 20 h 103"/>
                <a:gd name="T10" fmla="*/ 181 w 581"/>
                <a:gd name="T11" fmla="*/ 12 h 103"/>
                <a:gd name="T12" fmla="*/ 214 w 581"/>
                <a:gd name="T13" fmla="*/ 7 h 103"/>
                <a:gd name="T14" fmla="*/ 248 w 581"/>
                <a:gd name="T15" fmla="*/ 2 h 103"/>
                <a:gd name="T16" fmla="*/ 278 w 581"/>
                <a:gd name="T17" fmla="*/ 0 h 103"/>
                <a:gd name="T18" fmla="*/ 305 w 581"/>
                <a:gd name="T19" fmla="*/ 0 h 103"/>
                <a:gd name="T20" fmla="*/ 333 w 581"/>
                <a:gd name="T21" fmla="*/ 2 h 103"/>
                <a:gd name="T22" fmla="*/ 361 w 581"/>
                <a:gd name="T23" fmla="*/ 6 h 103"/>
                <a:gd name="T24" fmla="*/ 388 w 581"/>
                <a:gd name="T25" fmla="*/ 10 h 103"/>
                <a:gd name="T26" fmla="*/ 415 w 581"/>
                <a:gd name="T27" fmla="*/ 17 h 103"/>
                <a:gd name="T28" fmla="*/ 442 w 581"/>
                <a:gd name="T29" fmla="*/ 25 h 103"/>
                <a:gd name="T30" fmla="*/ 469 w 581"/>
                <a:gd name="T31" fmla="*/ 34 h 103"/>
                <a:gd name="T32" fmla="*/ 487 w 581"/>
                <a:gd name="T33" fmla="*/ 42 h 103"/>
                <a:gd name="T34" fmla="*/ 499 w 581"/>
                <a:gd name="T35" fmla="*/ 48 h 103"/>
                <a:gd name="T36" fmla="*/ 509 w 581"/>
                <a:gd name="T37" fmla="*/ 53 h 103"/>
                <a:gd name="T38" fmla="*/ 520 w 581"/>
                <a:gd name="T39" fmla="*/ 58 h 103"/>
                <a:gd name="T40" fmla="*/ 531 w 581"/>
                <a:gd name="T41" fmla="*/ 65 h 103"/>
                <a:gd name="T42" fmla="*/ 541 w 581"/>
                <a:gd name="T43" fmla="*/ 73 h 103"/>
                <a:gd name="T44" fmla="*/ 552 w 581"/>
                <a:gd name="T45" fmla="*/ 82 h 103"/>
                <a:gd name="T46" fmla="*/ 562 w 581"/>
                <a:gd name="T47" fmla="*/ 88 h 103"/>
                <a:gd name="T48" fmla="*/ 571 w 581"/>
                <a:gd name="T49" fmla="*/ 94 h 103"/>
                <a:gd name="T50" fmla="*/ 577 w 581"/>
                <a:gd name="T51" fmla="*/ 100 h 103"/>
                <a:gd name="T52" fmla="*/ 545 w 581"/>
                <a:gd name="T53" fmla="*/ 103 h 103"/>
                <a:gd name="T54" fmla="*/ 472 w 581"/>
                <a:gd name="T55" fmla="*/ 103 h 103"/>
                <a:gd name="T56" fmla="*/ 400 w 581"/>
                <a:gd name="T57" fmla="*/ 103 h 103"/>
                <a:gd name="T58" fmla="*/ 327 w 581"/>
                <a:gd name="T59" fmla="*/ 103 h 103"/>
                <a:gd name="T60" fmla="*/ 255 w 581"/>
                <a:gd name="T61" fmla="*/ 103 h 103"/>
                <a:gd name="T62" fmla="*/ 182 w 581"/>
                <a:gd name="T63" fmla="*/ 103 h 103"/>
                <a:gd name="T64" fmla="*/ 109 w 581"/>
                <a:gd name="T65" fmla="*/ 103 h 103"/>
                <a:gd name="T66" fmla="*/ 37 w 581"/>
                <a:gd name="T67" fmla="*/ 103 h 103"/>
                <a:gd name="T68" fmla="*/ 2 w 581"/>
                <a:gd name="T69" fmla="*/ 101 h 103"/>
                <a:gd name="T70" fmla="*/ 9 w 581"/>
                <a:gd name="T71"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1" h="103">
                  <a:moveTo>
                    <a:pt x="10" y="93"/>
                  </a:moveTo>
                  <a:lnTo>
                    <a:pt x="25" y="82"/>
                  </a:lnTo>
                  <a:lnTo>
                    <a:pt x="39" y="71"/>
                  </a:lnTo>
                  <a:lnTo>
                    <a:pt x="54" y="61"/>
                  </a:lnTo>
                  <a:lnTo>
                    <a:pt x="69" y="53"/>
                  </a:lnTo>
                  <a:lnTo>
                    <a:pt x="85" y="45"/>
                  </a:lnTo>
                  <a:lnTo>
                    <a:pt x="100" y="38"/>
                  </a:lnTo>
                  <a:lnTo>
                    <a:pt x="116" y="31"/>
                  </a:lnTo>
                  <a:lnTo>
                    <a:pt x="132" y="26"/>
                  </a:lnTo>
                  <a:lnTo>
                    <a:pt x="149" y="20"/>
                  </a:lnTo>
                  <a:lnTo>
                    <a:pt x="165" y="17"/>
                  </a:lnTo>
                  <a:lnTo>
                    <a:pt x="181" y="12"/>
                  </a:lnTo>
                  <a:lnTo>
                    <a:pt x="197" y="10"/>
                  </a:lnTo>
                  <a:lnTo>
                    <a:pt x="214" y="7"/>
                  </a:lnTo>
                  <a:lnTo>
                    <a:pt x="230" y="4"/>
                  </a:lnTo>
                  <a:lnTo>
                    <a:pt x="248" y="2"/>
                  </a:lnTo>
                  <a:lnTo>
                    <a:pt x="264" y="1"/>
                  </a:lnTo>
                  <a:lnTo>
                    <a:pt x="278" y="0"/>
                  </a:lnTo>
                  <a:lnTo>
                    <a:pt x="291" y="0"/>
                  </a:lnTo>
                  <a:lnTo>
                    <a:pt x="305" y="0"/>
                  </a:lnTo>
                  <a:lnTo>
                    <a:pt x="319" y="1"/>
                  </a:lnTo>
                  <a:lnTo>
                    <a:pt x="333" y="2"/>
                  </a:lnTo>
                  <a:lnTo>
                    <a:pt x="347" y="3"/>
                  </a:lnTo>
                  <a:lnTo>
                    <a:pt x="361" y="6"/>
                  </a:lnTo>
                  <a:lnTo>
                    <a:pt x="374" y="8"/>
                  </a:lnTo>
                  <a:lnTo>
                    <a:pt x="388" y="10"/>
                  </a:lnTo>
                  <a:lnTo>
                    <a:pt x="401" y="14"/>
                  </a:lnTo>
                  <a:lnTo>
                    <a:pt x="415" y="17"/>
                  </a:lnTo>
                  <a:lnTo>
                    <a:pt x="429" y="20"/>
                  </a:lnTo>
                  <a:lnTo>
                    <a:pt x="442" y="25"/>
                  </a:lnTo>
                  <a:lnTo>
                    <a:pt x="455" y="29"/>
                  </a:lnTo>
                  <a:lnTo>
                    <a:pt x="469" y="34"/>
                  </a:lnTo>
                  <a:lnTo>
                    <a:pt x="482" y="39"/>
                  </a:lnTo>
                  <a:lnTo>
                    <a:pt x="487" y="42"/>
                  </a:lnTo>
                  <a:lnTo>
                    <a:pt x="493" y="45"/>
                  </a:lnTo>
                  <a:lnTo>
                    <a:pt x="499" y="48"/>
                  </a:lnTo>
                  <a:lnTo>
                    <a:pt x="503" y="50"/>
                  </a:lnTo>
                  <a:lnTo>
                    <a:pt x="509" y="53"/>
                  </a:lnTo>
                  <a:lnTo>
                    <a:pt x="515" y="56"/>
                  </a:lnTo>
                  <a:lnTo>
                    <a:pt x="520" y="58"/>
                  </a:lnTo>
                  <a:lnTo>
                    <a:pt x="525" y="62"/>
                  </a:lnTo>
                  <a:lnTo>
                    <a:pt x="531" y="65"/>
                  </a:lnTo>
                  <a:lnTo>
                    <a:pt x="537" y="70"/>
                  </a:lnTo>
                  <a:lnTo>
                    <a:pt x="541" y="73"/>
                  </a:lnTo>
                  <a:lnTo>
                    <a:pt x="547" y="77"/>
                  </a:lnTo>
                  <a:lnTo>
                    <a:pt x="552" y="82"/>
                  </a:lnTo>
                  <a:lnTo>
                    <a:pt x="558" y="85"/>
                  </a:lnTo>
                  <a:lnTo>
                    <a:pt x="562" y="88"/>
                  </a:lnTo>
                  <a:lnTo>
                    <a:pt x="568" y="92"/>
                  </a:lnTo>
                  <a:lnTo>
                    <a:pt x="571" y="94"/>
                  </a:lnTo>
                  <a:lnTo>
                    <a:pt x="575" y="98"/>
                  </a:lnTo>
                  <a:lnTo>
                    <a:pt x="577" y="100"/>
                  </a:lnTo>
                  <a:lnTo>
                    <a:pt x="581" y="103"/>
                  </a:lnTo>
                  <a:lnTo>
                    <a:pt x="545" y="103"/>
                  </a:lnTo>
                  <a:lnTo>
                    <a:pt x="508" y="103"/>
                  </a:lnTo>
                  <a:lnTo>
                    <a:pt x="472" y="103"/>
                  </a:lnTo>
                  <a:lnTo>
                    <a:pt x="435" y="103"/>
                  </a:lnTo>
                  <a:lnTo>
                    <a:pt x="400" y="103"/>
                  </a:lnTo>
                  <a:lnTo>
                    <a:pt x="363" y="103"/>
                  </a:lnTo>
                  <a:lnTo>
                    <a:pt x="327" y="103"/>
                  </a:lnTo>
                  <a:lnTo>
                    <a:pt x="290" y="103"/>
                  </a:lnTo>
                  <a:lnTo>
                    <a:pt x="255" y="103"/>
                  </a:lnTo>
                  <a:lnTo>
                    <a:pt x="218" y="103"/>
                  </a:lnTo>
                  <a:lnTo>
                    <a:pt x="182" y="103"/>
                  </a:lnTo>
                  <a:lnTo>
                    <a:pt x="145" y="103"/>
                  </a:lnTo>
                  <a:lnTo>
                    <a:pt x="109" y="103"/>
                  </a:lnTo>
                  <a:lnTo>
                    <a:pt x="73" y="103"/>
                  </a:lnTo>
                  <a:lnTo>
                    <a:pt x="37" y="103"/>
                  </a:lnTo>
                  <a:lnTo>
                    <a:pt x="0" y="103"/>
                  </a:lnTo>
                  <a:lnTo>
                    <a:pt x="2" y="101"/>
                  </a:lnTo>
                  <a:lnTo>
                    <a:pt x="6" y="98"/>
                  </a:lnTo>
                  <a:lnTo>
                    <a:pt x="9" y="94"/>
                  </a:lnTo>
                  <a:lnTo>
                    <a:pt x="10" y="93"/>
                  </a:lnTo>
                  <a:close/>
                </a:path>
              </a:pathLst>
            </a:custGeom>
            <a:solidFill>
              <a:srgbClr val="B5A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p:nvSpPr>
          <p:spPr bwMode="auto">
            <a:xfrm>
              <a:off x="8104188" y="6022974"/>
              <a:ext cx="363538" cy="65088"/>
            </a:xfrm>
            <a:custGeom>
              <a:avLst/>
              <a:gdLst>
                <a:gd name="T0" fmla="*/ 20 w 457"/>
                <a:gd name="T1" fmla="*/ 65 h 82"/>
                <a:gd name="T2" fmla="*/ 43 w 457"/>
                <a:gd name="T3" fmla="*/ 49 h 82"/>
                <a:gd name="T4" fmla="*/ 66 w 457"/>
                <a:gd name="T5" fmla="*/ 35 h 82"/>
                <a:gd name="T6" fmla="*/ 91 w 457"/>
                <a:gd name="T7" fmla="*/ 25 h 82"/>
                <a:gd name="T8" fmla="*/ 116 w 457"/>
                <a:gd name="T9" fmla="*/ 17 h 82"/>
                <a:gd name="T10" fmla="*/ 142 w 457"/>
                <a:gd name="T11" fmla="*/ 10 h 82"/>
                <a:gd name="T12" fmla="*/ 167 w 457"/>
                <a:gd name="T13" fmla="*/ 5 h 82"/>
                <a:gd name="T14" fmla="*/ 194 w 457"/>
                <a:gd name="T15" fmla="*/ 2 h 82"/>
                <a:gd name="T16" fmla="*/ 228 w 457"/>
                <a:gd name="T17" fmla="*/ 0 h 82"/>
                <a:gd name="T18" fmla="*/ 272 w 457"/>
                <a:gd name="T19" fmla="*/ 2 h 82"/>
                <a:gd name="T20" fmla="*/ 316 w 457"/>
                <a:gd name="T21" fmla="*/ 10 h 82"/>
                <a:gd name="T22" fmla="*/ 358 w 457"/>
                <a:gd name="T23" fmla="*/ 23 h 82"/>
                <a:gd name="T24" fmla="*/ 384 w 457"/>
                <a:gd name="T25" fmla="*/ 33 h 82"/>
                <a:gd name="T26" fmla="*/ 392 w 457"/>
                <a:gd name="T27" fmla="*/ 38 h 82"/>
                <a:gd name="T28" fmla="*/ 401 w 457"/>
                <a:gd name="T29" fmla="*/ 42 h 82"/>
                <a:gd name="T30" fmla="*/ 409 w 457"/>
                <a:gd name="T31" fmla="*/ 47 h 82"/>
                <a:gd name="T32" fmla="*/ 418 w 457"/>
                <a:gd name="T33" fmla="*/ 52 h 82"/>
                <a:gd name="T34" fmla="*/ 426 w 457"/>
                <a:gd name="T35" fmla="*/ 58 h 82"/>
                <a:gd name="T36" fmla="*/ 436 w 457"/>
                <a:gd name="T37" fmla="*/ 64 h 82"/>
                <a:gd name="T38" fmla="*/ 444 w 457"/>
                <a:gd name="T39" fmla="*/ 70 h 82"/>
                <a:gd name="T40" fmla="*/ 451 w 457"/>
                <a:gd name="T41" fmla="*/ 76 h 82"/>
                <a:gd name="T42" fmla="*/ 455 w 457"/>
                <a:gd name="T43" fmla="*/ 80 h 82"/>
                <a:gd name="T44" fmla="*/ 429 w 457"/>
                <a:gd name="T45" fmla="*/ 82 h 82"/>
                <a:gd name="T46" fmla="*/ 371 w 457"/>
                <a:gd name="T47" fmla="*/ 82 h 82"/>
                <a:gd name="T48" fmla="*/ 315 w 457"/>
                <a:gd name="T49" fmla="*/ 82 h 82"/>
                <a:gd name="T50" fmla="*/ 257 w 457"/>
                <a:gd name="T51" fmla="*/ 82 h 82"/>
                <a:gd name="T52" fmla="*/ 199 w 457"/>
                <a:gd name="T53" fmla="*/ 82 h 82"/>
                <a:gd name="T54" fmla="*/ 143 w 457"/>
                <a:gd name="T55" fmla="*/ 82 h 82"/>
                <a:gd name="T56" fmla="*/ 85 w 457"/>
                <a:gd name="T57" fmla="*/ 82 h 82"/>
                <a:gd name="T58" fmla="*/ 29 w 457"/>
                <a:gd name="T59" fmla="*/ 82 h 82"/>
                <a:gd name="T60" fmla="*/ 1 w 457"/>
                <a:gd name="T61" fmla="*/ 81 h 82"/>
                <a:gd name="T62" fmla="*/ 8 w 457"/>
                <a:gd name="T6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82">
                  <a:moveTo>
                    <a:pt x="8" y="74"/>
                  </a:moveTo>
                  <a:lnTo>
                    <a:pt x="20" y="65"/>
                  </a:lnTo>
                  <a:lnTo>
                    <a:pt x="31" y="57"/>
                  </a:lnTo>
                  <a:lnTo>
                    <a:pt x="43" y="49"/>
                  </a:lnTo>
                  <a:lnTo>
                    <a:pt x="54" y="42"/>
                  </a:lnTo>
                  <a:lnTo>
                    <a:pt x="66" y="35"/>
                  </a:lnTo>
                  <a:lnTo>
                    <a:pt x="78" y="31"/>
                  </a:lnTo>
                  <a:lnTo>
                    <a:pt x="91" y="25"/>
                  </a:lnTo>
                  <a:lnTo>
                    <a:pt x="104" y="20"/>
                  </a:lnTo>
                  <a:lnTo>
                    <a:pt x="116" y="17"/>
                  </a:lnTo>
                  <a:lnTo>
                    <a:pt x="129" y="13"/>
                  </a:lnTo>
                  <a:lnTo>
                    <a:pt x="142" y="10"/>
                  </a:lnTo>
                  <a:lnTo>
                    <a:pt x="154" y="8"/>
                  </a:lnTo>
                  <a:lnTo>
                    <a:pt x="167" y="5"/>
                  </a:lnTo>
                  <a:lnTo>
                    <a:pt x="180" y="4"/>
                  </a:lnTo>
                  <a:lnTo>
                    <a:pt x="194" y="2"/>
                  </a:lnTo>
                  <a:lnTo>
                    <a:pt x="206" y="1"/>
                  </a:lnTo>
                  <a:lnTo>
                    <a:pt x="228" y="0"/>
                  </a:lnTo>
                  <a:lnTo>
                    <a:pt x="250" y="1"/>
                  </a:lnTo>
                  <a:lnTo>
                    <a:pt x="272" y="2"/>
                  </a:lnTo>
                  <a:lnTo>
                    <a:pt x="295" y="5"/>
                  </a:lnTo>
                  <a:lnTo>
                    <a:pt x="316" y="10"/>
                  </a:lnTo>
                  <a:lnTo>
                    <a:pt x="338" y="16"/>
                  </a:lnTo>
                  <a:lnTo>
                    <a:pt x="358" y="23"/>
                  </a:lnTo>
                  <a:lnTo>
                    <a:pt x="379" y="31"/>
                  </a:lnTo>
                  <a:lnTo>
                    <a:pt x="384" y="33"/>
                  </a:lnTo>
                  <a:lnTo>
                    <a:pt x="388" y="35"/>
                  </a:lnTo>
                  <a:lnTo>
                    <a:pt x="392" y="38"/>
                  </a:lnTo>
                  <a:lnTo>
                    <a:pt x="396" y="40"/>
                  </a:lnTo>
                  <a:lnTo>
                    <a:pt x="401" y="42"/>
                  </a:lnTo>
                  <a:lnTo>
                    <a:pt x="406" y="44"/>
                  </a:lnTo>
                  <a:lnTo>
                    <a:pt x="409" y="47"/>
                  </a:lnTo>
                  <a:lnTo>
                    <a:pt x="414" y="49"/>
                  </a:lnTo>
                  <a:lnTo>
                    <a:pt x="418" y="52"/>
                  </a:lnTo>
                  <a:lnTo>
                    <a:pt x="423" y="55"/>
                  </a:lnTo>
                  <a:lnTo>
                    <a:pt x="426" y="58"/>
                  </a:lnTo>
                  <a:lnTo>
                    <a:pt x="431" y="61"/>
                  </a:lnTo>
                  <a:lnTo>
                    <a:pt x="436" y="64"/>
                  </a:lnTo>
                  <a:lnTo>
                    <a:pt x="440" y="67"/>
                  </a:lnTo>
                  <a:lnTo>
                    <a:pt x="444" y="70"/>
                  </a:lnTo>
                  <a:lnTo>
                    <a:pt x="448" y="73"/>
                  </a:lnTo>
                  <a:lnTo>
                    <a:pt x="451" y="76"/>
                  </a:lnTo>
                  <a:lnTo>
                    <a:pt x="453" y="78"/>
                  </a:lnTo>
                  <a:lnTo>
                    <a:pt x="455" y="80"/>
                  </a:lnTo>
                  <a:lnTo>
                    <a:pt x="457" y="82"/>
                  </a:lnTo>
                  <a:lnTo>
                    <a:pt x="429" y="82"/>
                  </a:lnTo>
                  <a:lnTo>
                    <a:pt x="400" y="82"/>
                  </a:lnTo>
                  <a:lnTo>
                    <a:pt x="371" y="82"/>
                  </a:lnTo>
                  <a:lnTo>
                    <a:pt x="342" y="82"/>
                  </a:lnTo>
                  <a:lnTo>
                    <a:pt x="315" y="82"/>
                  </a:lnTo>
                  <a:lnTo>
                    <a:pt x="286" y="82"/>
                  </a:lnTo>
                  <a:lnTo>
                    <a:pt x="257" y="82"/>
                  </a:lnTo>
                  <a:lnTo>
                    <a:pt x="228" y="82"/>
                  </a:lnTo>
                  <a:lnTo>
                    <a:pt x="199" y="82"/>
                  </a:lnTo>
                  <a:lnTo>
                    <a:pt x="172" y="82"/>
                  </a:lnTo>
                  <a:lnTo>
                    <a:pt x="143" y="82"/>
                  </a:lnTo>
                  <a:lnTo>
                    <a:pt x="114" y="82"/>
                  </a:lnTo>
                  <a:lnTo>
                    <a:pt x="85" y="82"/>
                  </a:lnTo>
                  <a:lnTo>
                    <a:pt x="58" y="82"/>
                  </a:lnTo>
                  <a:lnTo>
                    <a:pt x="29" y="82"/>
                  </a:lnTo>
                  <a:lnTo>
                    <a:pt x="0" y="82"/>
                  </a:lnTo>
                  <a:lnTo>
                    <a:pt x="1" y="81"/>
                  </a:lnTo>
                  <a:lnTo>
                    <a:pt x="5" y="78"/>
                  </a:lnTo>
                  <a:lnTo>
                    <a:pt x="8" y="76"/>
                  </a:lnTo>
                  <a:lnTo>
                    <a:pt x="8" y="74"/>
                  </a:lnTo>
                  <a:close/>
                </a:path>
              </a:pathLst>
            </a:custGeom>
            <a:solidFill>
              <a:srgbClr val="BA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p:nvSpPr>
          <p:spPr bwMode="auto">
            <a:xfrm>
              <a:off x="8158163" y="6027737"/>
              <a:ext cx="266700" cy="47625"/>
            </a:xfrm>
            <a:custGeom>
              <a:avLst/>
              <a:gdLst>
                <a:gd name="T0" fmla="*/ 6 w 335"/>
                <a:gd name="T1" fmla="*/ 56 h 61"/>
                <a:gd name="T2" fmla="*/ 23 w 335"/>
                <a:gd name="T3" fmla="*/ 43 h 61"/>
                <a:gd name="T4" fmla="*/ 40 w 335"/>
                <a:gd name="T5" fmla="*/ 31 h 61"/>
                <a:gd name="T6" fmla="*/ 58 w 335"/>
                <a:gd name="T7" fmla="*/ 23 h 61"/>
                <a:gd name="T8" fmla="*/ 76 w 335"/>
                <a:gd name="T9" fmla="*/ 16 h 61"/>
                <a:gd name="T10" fmla="*/ 95 w 335"/>
                <a:gd name="T11" fmla="*/ 11 h 61"/>
                <a:gd name="T12" fmla="*/ 113 w 335"/>
                <a:gd name="T13" fmla="*/ 6 h 61"/>
                <a:gd name="T14" fmla="*/ 133 w 335"/>
                <a:gd name="T15" fmla="*/ 4 h 61"/>
                <a:gd name="T16" fmla="*/ 151 w 335"/>
                <a:gd name="T17" fmla="*/ 1 h 61"/>
                <a:gd name="T18" fmla="*/ 167 w 335"/>
                <a:gd name="T19" fmla="*/ 0 h 61"/>
                <a:gd name="T20" fmla="*/ 183 w 335"/>
                <a:gd name="T21" fmla="*/ 1 h 61"/>
                <a:gd name="T22" fmla="*/ 199 w 335"/>
                <a:gd name="T23" fmla="*/ 3 h 61"/>
                <a:gd name="T24" fmla="*/ 216 w 335"/>
                <a:gd name="T25" fmla="*/ 5 h 61"/>
                <a:gd name="T26" fmla="*/ 232 w 335"/>
                <a:gd name="T27" fmla="*/ 8 h 61"/>
                <a:gd name="T28" fmla="*/ 248 w 335"/>
                <a:gd name="T29" fmla="*/ 13 h 61"/>
                <a:gd name="T30" fmla="*/ 263 w 335"/>
                <a:gd name="T31" fmla="*/ 18 h 61"/>
                <a:gd name="T32" fmla="*/ 279 w 335"/>
                <a:gd name="T33" fmla="*/ 23 h 61"/>
                <a:gd name="T34" fmla="*/ 285 w 335"/>
                <a:gd name="T35" fmla="*/ 27 h 61"/>
                <a:gd name="T36" fmla="*/ 292 w 335"/>
                <a:gd name="T37" fmla="*/ 30 h 61"/>
                <a:gd name="T38" fmla="*/ 297 w 335"/>
                <a:gd name="T39" fmla="*/ 34 h 61"/>
                <a:gd name="T40" fmla="*/ 303 w 335"/>
                <a:gd name="T41" fmla="*/ 37 h 61"/>
                <a:gd name="T42" fmla="*/ 309 w 335"/>
                <a:gd name="T43" fmla="*/ 42 h 61"/>
                <a:gd name="T44" fmla="*/ 316 w 335"/>
                <a:gd name="T45" fmla="*/ 45 h 61"/>
                <a:gd name="T46" fmla="*/ 322 w 335"/>
                <a:gd name="T47" fmla="*/ 50 h 61"/>
                <a:gd name="T48" fmla="*/ 328 w 335"/>
                <a:gd name="T49" fmla="*/ 54 h 61"/>
                <a:gd name="T50" fmla="*/ 331 w 335"/>
                <a:gd name="T51" fmla="*/ 56 h 61"/>
                <a:gd name="T52" fmla="*/ 332 w 335"/>
                <a:gd name="T53" fmla="*/ 58 h 61"/>
                <a:gd name="T54" fmla="*/ 334 w 335"/>
                <a:gd name="T55" fmla="*/ 59 h 61"/>
                <a:gd name="T56" fmla="*/ 335 w 335"/>
                <a:gd name="T57" fmla="*/ 61 h 61"/>
                <a:gd name="T58" fmla="*/ 315 w 335"/>
                <a:gd name="T59" fmla="*/ 61 h 61"/>
                <a:gd name="T60" fmla="*/ 293 w 335"/>
                <a:gd name="T61" fmla="*/ 61 h 61"/>
                <a:gd name="T62" fmla="*/ 272 w 335"/>
                <a:gd name="T63" fmla="*/ 61 h 61"/>
                <a:gd name="T64" fmla="*/ 251 w 335"/>
                <a:gd name="T65" fmla="*/ 61 h 61"/>
                <a:gd name="T66" fmla="*/ 230 w 335"/>
                <a:gd name="T67" fmla="*/ 61 h 61"/>
                <a:gd name="T68" fmla="*/ 209 w 335"/>
                <a:gd name="T69" fmla="*/ 61 h 61"/>
                <a:gd name="T70" fmla="*/ 188 w 335"/>
                <a:gd name="T71" fmla="*/ 61 h 61"/>
                <a:gd name="T72" fmla="*/ 167 w 335"/>
                <a:gd name="T73" fmla="*/ 61 h 61"/>
                <a:gd name="T74" fmla="*/ 146 w 335"/>
                <a:gd name="T75" fmla="*/ 61 h 61"/>
                <a:gd name="T76" fmla="*/ 126 w 335"/>
                <a:gd name="T77" fmla="*/ 61 h 61"/>
                <a:gd name="T78" fmla="*/ 105 w 335"/>
                <a:gd name="T79" fmla="*/ 61 h 61"/>
                <a:gd name="T80" fmla="*/ 84 w 335"/>
                <a:gd name="T81" fmla="*/ 61 h 61"/>
                <a:gd name="T82" fmla="*/ 62 w 335"/>
                <a:gd name="T83" fmla="*/ 61 h 61"/>
                <a:gd name="T84" fmla="*/ 42 w 335"/>
                <a:gd name="T85" fmla="*/ 61 h 61"/>
                <a:gd name="T86" fmla="*/ 21 w 335"/>
                <a:gd name="T87" fmla="*/ 61 h 61"/>
                <a:gd name="T88" fmla="*/ 0 w 335"/>
                <a:gd name="T89" fmla="*/ 61 h 61"/>
                <a:gd name="T90" fmla="*/ 1 w 335"/>
                <a:gd name="T91" fmla="*/ 60 h 61"/>
                <a:gd name="T92" fmla="*/ 4 w 335"/>
                <a:gd name="T93" fmla="*/ 58 h 61"/>
                <a:gd name="T94" fmla="*/ 6 w 335"/>
                <a:gd name="T95" fmla="*/ 56 h 61"/>
                <a:gd name="T96" fmla="*/ 6 w 335"/>
                <a:gd name="T97"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5" h="61">
                  <a:moveTo>
                    <a:pt x="6" y="56"/>
                  </a:moveTo>
                  <a:lnTo>
                    <a:pt x="23" y="43"/>
                  </a:lnTo>
                  <a:lnTo>
                    <a:pt x="40" y="31"/>
                  </a:lnTo>
                  <a:lnTo>
                    <a:pt x="58" y="23"/>
                  </a:lnTo>
                  <a:lnTo>
                    <a:pt x="76" y="16"/>
                  </a:lnTo>
                  <a:lnTo>
                    <a:pt x="95" y="11"/>
                  </a:lnTo>
                  <a:lnTo>
                    <a:pt x="113" y="6"/>
                  </a:lnTo>
                  <a:lnTo>
                    <a:pt x="133" y="4"/>
                  </a:lnTo>
                  <a:lnTo>
                    <a:pt x="151" y="1"/>
                  </a:lnTo>
                  <a:lnTo>
                    <a:pt x="167" y="0"/>
                  </a:lnTo>
                  <a:lnTo>
                    <a:pt x="183" y="1"/>
                  </a:lnTo>
                  <a:lnTo>
                    <a:pt x="199" y="3"/>
                  </a:lnTo>
                  <a:lnTo>
                    <a:pt x="216" y="5"/>
                  </a:lnTo>
                  <a:lnTo>
                    <a:pt x="232" y="8"/>
                  </a:lnTo>
                  <a:lnTo>
                    <a:pt x="248" y="13"/>
                  </a:lnTo>
                  <a:lnTo>
                    <a:pt x="263" y="18"/>
                  </a:lnTo>
                  <a:lnTo>
                    <a:pt x="279" y="23"/>
                  </a:lnTo>
                  <a:lnTo>
                    <a:pt x="285" y="27"/>
                  </a:lnTo>
                  <a:lnTo>
                    <a:pt x="292" y="30"/>
                  </a:lnTo>
                  <a:lnTo>
                    <a:pt x="297" y="34"/>
                  </a:lnTo>
                  <a:lnTo>
                    <a:pt x="303" y="37"/>
                  </a:lnTo>
                  <a:lnTo>
                    <a:pt x="309" y="42"/>
                  </a:lnTo>
                  <a:lnTo>
                    <a:pt x="316" y="45"/>
                  </a:lnTo>
                  <a:lnTo>
                    <a:pt x="322" y="50"/>
                  </a:lnTo>
                  <a:lnTo>
                    <a:pt x="328" y="54"/>
                  </a:lnTo>
                  <a:lnTo>
                    <a:pt x="331" y="56"/>
                  </a:lnTo>
                  <a:lnTo>
                    <a:pt x="332" y="58"/>
                  </a:lnTo>
                  <a:lnTo>
                    <a:pt x="334" y="59"/>
                  </a:lnTo>
                  <a:lnTo>
                    <a:pt x="335" y="61"/>
                  </a:lnTo>
                  <a:lnTo>
                    <a:pt x="315" y="61"/>
                  </a:lnTo>
                  <a:lnTo>
                    <a:pt x="293" y="61"/>
                  </a:lnTo>
                  <a:lnTo>
                    <a:pt x="272" y="61"/>
                  </a:lnTo>
                  <a:lnTo>
                    <a:pt x="251" y="61"/>
                  </a:lnTo>
                  <a:lnTo>
                    <a:pt x="230" y="61"/>
                  </a:lnTo>
                  <a:lnTo>
                    <a:pt x="209" y="61"/>
                  </a:lnTo>
                  <a:lnTo>
                    <a:pt x="188" y="61"/>
                  </a:lnTo>
                  <a:lnTo>
                    <a:pt x="167" y="61"/>
                  </a:lnTo>
                  <a:lnTo>
                    <a:pt x="146" y="61"/>
                  </a:lnTo>
                  <a:lnTo>
                    <a:pt x="126" y="61"/>
                  </a:lnTo>
                  <a:lnTo>
                    <a:pt x="105" y="61"/>
                  </a:lnTo>
                  <a:lnTo>
                    <a:pt x="84" y="61"/>
                  </a:lnTo>
                  <a:lnTo>
                    <a:pt x="62" y="61"/>
                  </a:lnTo>
                  <a:lnTo>
                    <a:pt x="42" y="61"/>
                  </a:lnTo>
                  <a:lnTo>
                    <a:pt x="21" y="61"/>
                  </a:lnTo>
                  <a:lnTo>
                    <a:pt x="0" y="61"/>
                  </a:lnTo>
                  <a:lnTo>
                    <a:pt x="1" y="60"/>
                  </a:lnTo>
                  <a:lnTo>
                    <a:pt x="4" y="58"/>
                  </a:lnTo>
                  <a:lnTo>
                    <a:pt x="6" y="56"/>
                  </a:lnTo>
                  <a:lnTo>
                    <a:pt x="6" y="56"/>
                  </a:lnTo>
                  <a:close/>
                </a:path>
              </a:pathLst>
            </a:custGeom>
            <a:solidFill>
              <a:srgbClr val="C1B7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p:nvSpPr>
          <p:spPr bwMode="auto">
            <a:xfrm>
              <a:off x="8213725" y="6032499"/>
              <a:ext cx="168275" cy="30163"/>
            </a:xfrm>
            <a:custGeom>
              <a:avLst/>
              <a:gdLst>
                <a:gd name="T0" fmla="*/ 4 w 212"/>
                <a:gd name="T1" fmla="*/ 35 h 38"/>
                <a:gd name="T2" fmla="*/ 14 w 212"/>
                <a:gd name="T3" fmla="*/ 27 h 38"/>
                <a:gd name="T4" fmla="*/ 24 w 212"/>
                <a:gd name="T5" fmla="*/ 20 h 38"/>
                <a:gd name="T6" fmla="*/ 36 w 212"/>
                <a:gd name="T7" fmla="*/ 14 h 38"/>
                <a:gd name="T8" fmla="*/ 47 w 212"/>
                <a:gd name="T9" fmla="*/ 9 h 38"/>
                <a:gd name="T10" fmla="*/ 59 w 212"/>
                <a:gd name="T11" fmla="*/ 6 h 38"/>
                <a:gd name="T12" fmla="*/ 72 w 212"/>
                <a:gd name="T13" fmla="*/ 4 h 38"/>
                <a:gd name="T14" fmla="*/ 83 w 212"/>
                <a:gd name="T15" fmla="*/ 1 h 38"/>
                <a:gd name="T16" fmla="*/ 96 w 212"/>
                <a:gd name="T17" fmla="*/ 0 h 38"/>
                <a:gd name="T18" fmla="*/ 106 w 212"/>
                <a:gd name="T19" fmla="*/ 0 h 38"/>
                <a:gd name="T20" fmla="*/ 115 w 212"/>
                <a:gd name="T21" fmla="*/ 0 h 38"/>
                <a:gd name="T22" fmla="*/ 126 w 212"/>
                <a:gd name="T23" fmla="*/ 1 h 38"/>
                <a:gd name="T24" fmla="*/ 136 w 212"/>
                <a:gd name="T25" fmla="*/ 2 h 38"/>
                <a:gd name="T26" fmla="*/ 147 w 212"/>
                <a:gd name="T27" fmla="*/ 5 h 38"/>
                <a:gd name="T28" fmla="*/ 156 w 212"/>
                <a:gd name="T29" fmla="*/ 7 h 38"/>
                <a:gd name="T30" fmla="*/ 166 w 212"/>
                <a:gd name="T31" fmla="*/ 11 h 38"/>
                <a:gd name="T32" fmla="*/ 175 w 212"/>
                <a:gd name="T33" fmla="*/ 14 h 38"/>
                <a:gd name="T34" fmla="*/ 191 w 212"/>
                <a:gd name="T35" fmla="*/ 23 h 38"/>
                <a:gd name="T36" fmla="*/ 208 w 212"/>
                <a:gd name="T37" fmla="*/ 34 h 38"/>
                <a:gd name="T38" fmla="*/ 212 w 212"/>
                <a:gd name="T39" fmla="*/ 38 h 38"/>
                <a:gd name="T40" fmla="*/ 0 w 212"/>
                <a:gd name="T41" fmla="*/ 38 h 38"/>
                <a:gd name="T42" fmla="*/ 0 w 212"/>
                <a:gd name="T43" fmla="*/ 37 h 38"/>
                <a:gd name="T44" fmla="*/ 3 w 212"/>
                <a:gd name="T45" fmla="*/ 36 h 38"/>
                <a:gd name="T46" fmla="*/ 4 w 212"/>
                <a:gd name="T47" fmla="*/ 35 h 38"/>
                <a:gd name="T48" fmla="*/ 4 w 212"/>
                <a:gd name="T49"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
                  <a:moveTo>
                    <a:pt x="4" y="35"/>
                  </a:moveTo>
                  <a:lnTo>
                    <a:pt x="14" y="27"/>
                  </a:lnTo>
                  <a:lnTo>
                    <a:pt x="24" y="20"/>
                  </a:lnTo>
                  <a:lnTo>
                    <a:pt x="36" y="14"/>
                  </a:lnTo>
                  <a:lnTo>
                    <a:pt x="47" y="9"/>
                  </a:lnTo>
                  <a:lnTo>
                    <a:pt x="59" y="6"/>
                  </a:lnTo>
                  <a:lnTo>
                    <a:pt x="72" y="4"/>
                  </a:lnTo>
                  <a:lnTo>
                    <a:pt x="83" y="1"/>
                  </a:lnTo>
                  <a:lnTo>
                    <a:pt x="96" y="0"/>
                  </a:lnTo>
                  <a:lnTo>
                    <a:pt x="106" y="0"/>
                  </a:lnTo>
                  <a:lnTo>
                    <a:pt x="115" y="0"/>
                  </a:lnTo>
                  <a:lnTo>
                    <a:pt x="126" y="1"/>
                  </a:lnTo>
                  <a:lnTo>
                    <a:pt x="136" y="2"/>
                  </a:lnTo>
                  <a:lnTo>
                    <a:pt x="147" y="5"/>
                  </a:lnTo>
                  <a:lnTo>
                    <a:pt x="156" y="7"/>
                  </a:lnTo>
                  <a:lnTo>
                    <a:pt x="166" y="11"/>
                  </a:lnTo>
                  <a:lnTo>
                    <a:pt x="175" y="14"/>
                  </a:lnTo>
                  <a:lnTo>
                    <a:pt x="191" y="23"/>
                  </a:lnTo>
                  <a:lnTo>
                    <a:pt x="208" y="34"/>
                  </a:lnTo>
                  <a:lnTo>
                    <a:pt x="212" y="38"/>
                  </a:lnTo>
                  <a:lnTo>
                    <a:pt x="0" y="38"/>
                  </a:lnTo>
                  <a:lnTo>
                    <a:pt x="0" y="37"/>
                  </a:lnTo>
                  <a:lnTo>
                    <a:pt x="3" y="36"/>
                  </a:lnTo>
                  <a:lnTo>
                    <a:pt x="4" y="35"/>
                  </a:lnTo>
                  <a:lnTo>
                    <a:pt x="4" y="35"/>
                  </a:lnTo>
                  <a:close/>
                </a:path>
              </a:pathLst>
            </a:custGeom>
            <a:solidFill>
              <a:srgbClr val="C9B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p:cNvSpPr>
            <p:nvPr/>
          </p:nvSpPr>
          <p:spPr bwMode="auto">
            <a:xfrm>
              <a:off x="7785100" y="6118224"/>
              <a:ext cx="176213" cy="25400"/>
            </a:xfrm>
            <a:custGeom>
              <a:avLst/>
              <a:gdLst>
                <a:gd name="T0" fmla="*/ 36 w 222"/>
                <a:gd name="T1" fmla="*/ 0 h 33"/>
                <a:gd name="T2" fmla="*/ 222 w 222"/>
                <a:gd name="T3" fmla="*/ 0 h 33"/>
                <a:gd name="T4" fmla="*/ 214 w 222"/>
                <a:gd name="T5" fmla="*/ 33 h 33"/>
                <a:gd name="T6" fmla="*/ 0 w 222"/>
                <a:gd name="T7" fmla="*/ 33 h 33"/>
                <a:gd name="T8" fmla="*/ 36 w 222"/>
                <a:gd name="T9" fmla="*/ 0 h 33"/>
              </a:gdLst>
              <a:ahLst/>
              <a:cxnLst>
                <a:cxn ang="0">
                  <a:pos x="T0" y="T1"/>
                </a:cxn>
                <a:cxn ang="0">
                  <a:pos x="T2" y="T3"/>
                </a:cxn>
                <a:cxn ang="0">
                  <a:pos x="T4" y="T5"/>
                </a:cxn>
                <a:cxn ang="0">
                  <a:pos x="T6" y="T7"/>
                </a:cxn>
                <a:cxn ang="0">
                  <a:pos x="T8" y="T9"/>
                </a:cxn>
              </a:cxnLst>
              <a:rect l="0" t="0" r="r" b="b"/>
              <a:pathLst>
                <a:path w="222" h="33">
                  <a:moveTo>
                    <a:pt x="36" y="0"/>
                  </a:moveTo>
                  <a:lnTo>
                    <a:pt x="222" y="0"/>
                  </a:lnTo>
                  <a:lnTo>
                    <a:pt x="214" y="33"/>
                  </a:lnTo>
                  <a:lnTo>
                    <a:pt x="0" y="33"/>
                  </a:lnTo>
                  <a:lnTo>
                    <a:pt x="36"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p:nvSpPr>
          <p:spPr bwMode="auto">
            <a:xfrm>
              <a:off x="7997825" y="6115049"/>
              <a:ext cx="195263" cy="28575"/>
            </a:xfrm>
            <a:custGeom>
              <a:avLst/>
              <a:gdLst>
                <a:gd name="T0" fmla="*/ 18 w 246"/>
                <a:gd name="T1" fmla="*/ 4 h 37"/>
                <a:gd name="T2" fmla="*/ 0 w 246"/>
                <a:gd name="T3" fmla="*/ 37 h 37"/>
                <a:gd name="T4" fmla="*/ 246 w 246"/>
                <a:gd name="T5" fmla="*/ 37 h 37"/>
                <a:gd name="T6" fmla="*/ 241 w 246"/>
                <a:gd name="T7" fmla="*/ 0 h 37"/>
                <a:gd name="T8" fmla="*/ 18 w 246"/>
                <a:gd name="T9" fmla="*/ 4 h 37"/>
              </a:gdLst>
              <a:ahLst/>
              <a:cxnLst>
                <a:cxn ang="0">
                  <a:pos x="T0" y="T1"/>
                </a:cxn>
                <a:cxn ang="0">
                  <a:pos x="T2" y="T3"/>
                </a:cxn>
                <a:cxn ang="0">
                  <a:pos x="T4" y="T5"/>
                </a:cxn>
                <a:cxn ang="0">
                  <a:pos x="T6" y="T7"/>
                </a:cxn>
                <a:cxn ang="0">
                  <a:pos x="T8" y="T9"/>
                </a:cxn>
              </a:cxnLst>
              <a:rect l="0" t="0" r="r" b="b"/>
              <a:pathLst>
                <a:path w="246" h="37">
                  <a:moveTo>
                    <a:pt x="18" y="4"/>
                  </a:moveTo>
                  <a:lnTo>
                    <a:pt x="0" y="37"/>
                  </a:lnTo>
                  <a:lnTo>
                    <a:pt x="246" y="37"/>
                  </a:lnTo>
                  <a:lnTo>
                    <a:pt x="241" y="0"/>
                  </a:lnTo>
                  <a:lnTo>
                    <a:pt x="18" y="4"/>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p:nvSpPr>
          <p:spPr bwMode="auto">
            <a:xfrm>
              <a:off x="8234363" y="6122987"/>
              <a:ext cx="176213" cy="20638"/>
            </a:xfrm>
            <a:custGeom>
              <a:avLst/>
              <a:gdLst>
                <a:gd name="T0" fmla="*/ 0 w 221"/>
                <a:gd name="T1" fmla="*/ 0 h 28"/>
                <a:gd name="T2" fmla="*/ 0 w 221"/>
                <a:gd name="T3" fmla="*/ 28 h 28"/>
                <a:gd name="T4" fmla="*/ 221 w 221"/>
                <a:gd name="T5" fmla="*/ 23 h 28"/>
                <a:gd name="T6" fmla="*/ 200 w 221"/>
                <a:gd name="T7" fmla="*/ 0 h 28"/>
                <a:gd name="T8" fmla="*/ 0 w 221"/>
                <a:gd name="T9" fmla="*/ 0 h 28"/>
              </a:gdLst>
              <a:ahLst/>
              <a:cxnLst>
                <a:cxn ang="0">
                  <a:pos x="T0" y="T1"/>
                </a:cxn>
                <a:cxn ang="0">
                  <a:pos x="T2" y="T3"/>
                </a:cxn>
                <a:cxn ang="0">
                  <a:pos x="T4" y="T5"/>
                </a:cxn>
                <a:cxn ang="0">
                  <a:pos x="T6" y="T7"/>
                </a:cxn>
                <a:cxn ang="0">
                  <a:pos x="T8" y="T9"/>
                </a:cxn>
              </a:cxnLst>
              <a:rect l="0" t="0" r="r" b="b"/>
              <a:pathLst>
                <a:path w="221" h="28">
                  <a:moveTo>
                    <a:pt x="0" y="0"/>
                  </a:moveTo>
                  <a:lnTo>
                    <a:pt x="0" y="28"/>
                  </a:lnTo>
                  <a:lnTo>
                    <a:pt x="221" y="23"/>
                  </a:lnTo>
                  <a:lnTo>
                    <a:pt x="200" y="0"/>
                  </a:lnTo>
                  <a:lnTo>
                    <a:pt x="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p:nvSpPr>
          <p:spPr bwMode="auto">
            <a:xfrm>
              <a:off x="8445500" y="6118224"/>
              <a:ext cx="249238" cy="25400"/>
            </a:xfrm>
            <a:custGeom>
              <a:avLst/>
              <a:gdLst>
                <a:gd name="T0" fmla="*/ 0 w 312"/>
                <a:gd name="T1" fmla="*/ 1 h 34"/>
                <a:gd name="T2" fmla="*/ 14 w 312"/>
                <a:gd name="T3" fmla="*/ 34 h 34"/>
                <a:gd name="T4" fmla="*/ 312 w 312"/>
                <a:gd name="T5" fmla="*/ 34 h 34"/>
                <a:gd name="T6" fmla="*/ 274 w 312"/>
                <a:gd name="T7" fmla="*/ 0 h 34"/>
                <a:gd name="T8" fmla="*/ 0 w 312"/>
                <a:gd name="T9" fmla="*/ 1 h 34"/>
              </a:gdLst>
              <a:ahLst/>
              <a:cxnLst>
                <a:cxn ang="0">
                  <a:pos x="T0" y="T1"/>
                </a:cxn>
                <a:cxn ang="0">
                  <a:pos x="T2" y="T3"/>
                </a:cxn>
                <a:cxn ang="0">
                  <a:pos x="T4" y="T5"/>
                </a:cxn>
                <a:cxn ang="0">
                  <a:pos x="T6" y="T7"/>
                </a:cxn>
                <a:cxn ang="0">
                  <a:pos x="T8" y="T9"/>
                </a:cxn>
              </a:cxnLst>
              <a:rect l="0" t="0" r="r" b="b"/>
              <a:pathLst>
                <a:path w="312" h="34">
                  <a:moveTo>
                    <a:pt x="0" y="1"/>
                  </a:moveTo>
                  <a:lnTo>
                    <a:pt x="14" y="34"/>
                  </a:lnTo>
                  <a:lnTo>
                    <a:pt x="312" y="34"/>
                  </a:lnTo>
                  <a:lnTo>
                    <a:pt x="274" y="0"/>
                  </a:lnTo>
                  <a:lnTo>
                    <a:pt x="0" y="1"/>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p:nvSpPr>
          <p:spPr bwMode="auto">
            <a:xfrm>
              <a:off x="7616825" y="6365874"/>
              <a:ext cx="1233488" cy="149225"/>
            </a:xfrm>
            <a:custGeom>
              <a:avLst/>
              <a:gdLst>
                <a:gd name="T0" fmla="*/ 0 w 1553"/>
                <a:gd name="T1" fmla="*/ 0 h 188"/>
                <a:gd name="T2" fmla="*/ 1553 w 1553"/>
                <a:gd name="T3" fmla="*/ 0 h 188"/>
                <a:gd name="T4" fmla="*/ 1406 w 1553"/>
                <a:gd name="T5" fmla="*/ 102 h 188"/>
                <a:gd name="T6" fmla="*/ 1406 w 1553"/>
                <a:gd name="T7" fmla="*/ 188 h 188"/>
                <a:gd name="T8" fmla="*/ 126 w 1553"/>
                <a:gd name="T9" fmla="*/ 180 h 188"/>
                <a:gd name="T10" fmla="*/ 173 w 1553"/>
                <a:gd name="T11" fmla="*/ 125 h 188"/>
                <a:gd name="T12" fmla="*/ 0 w 1553"/>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1553" h="188">
                  <a:moveTo>
                    <a:pt x="0" y="0"/>
                  </a:moveTo>
                  <a:lnTo>
                    <a:pt x="1553" y="0"/>
                  </a:lnTo>
                  <a:lnTo>
                    <a:pt x="1406" y="102"/>
                  </a:lnTo>
                  <a:lnTo>
                    <a:pt x="1406" y="188"/>
                  </a:lnTo>
                  <a:lnTo>
                    <a:pt x="126" y="180"/>
                  </a:lnTo>
                  <a:lnTo>
                    <a:pt x="173" y="125"/>
                  </a:lnTo>
                  <a:lnTo>
                    <a:pt x="0" y="0"/>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p:nvSpPr>
          <p:spPr bwMode="auto">
            <a:xfrm>
              <a:off x="7680325" y="6365874"/>
              <a:ext cx="1119188" cy="149225"/>
            </a:xfrm>
            <a:custGeom>
              <a:avLst/>
              <a:gdLst>
                <a:gd name="T0" fmla="*/ 43 w 1410"/>
                <a:gd name="T1" fmla="*/ 0 h 188"/>
                <a:gd name="T2" fmla="*/ 132 w 1410"/>
                <a:gd name="T3" fmla="*/ 0 h 188"/>
                <a:gd name="T4" fmla="*/ 220 w 1410"/>
                <a:gd name="T5" fmla="*/ 0 h 188"/>
                <a:gd name="T6" fmla="*/ 308 w 1410"/>
                <a:gd name="T7" fmla="*/ 0 h 188"/>
                <a:gd name="T8" fmla="*/ 396 w 1410"/>
                <a:gd name="T9" fmla="*/ 0 h 188"/>
                <a:gd name="T10" fmla="*/ 485 w 1410"/>
                <a:gd name="T11" fmla="*/ 0 h 188"/>
                <a:gd name="T12" fmla="*/ 572 w 1410"/>
                <a:gd name="T13" fmla="*/ 0 h 188"/>
                <a:gd name="T14" fmla="*/ 661 w 1410"/>
                <a:gd name="T15" fmla="*/ 0 h 188"/>
                <a:gd name="T16" fmla="*/ 748 w 1410"/>
                <a:gd name="T17" fmla="*/ 0 h 188"/>
                <a:gd name="T18" fmla="*/ 837 w 1410"/>
                <a:gd name="T19" fmla="*/ 0 h 188"/>
                <a:gd name="T20" fmla="*/ 925 w 1410"/>
                <a:gd name="T21" fmla="*/ 0 h 188"/>
                <a:gd name="T22" fmla="*/ 1013 w 1410"/>
                <a:gd name="T23" fmla="*/ 0 h 188"/>
                <a:gd name="T24" fmla="*/ 1101 w 1410"/>
                <a:gd name="T25" fmla="*/ 0 h 188"/>
                <a:gd name="T26" fmla="*/ 1190 w 1410"/>
                <a:gd name="T27" fmla="*/ 0 h 188"/>
                <a:gd name="T28" fmla="*/ 1277 w 1410"/>
                <a:gd name="T29" fmla="*/ 0 h 188"/>
                <a:gd name="T30" fmla="*/ 1366 w 1410"/>
                <a:gd name="T31" fmla="*/ 0 h 188"/>
                <a:gd name="T32" fmla="*/ 1392 w 1410"/>
                <a:gd name="T33" fmla="*/ 13 h 188"/>
                <a:gd name="T34" fmla="*/ 1359 w 1410"/>
                <a:gd name="T35" fmla="*/ 38 h 188"/>
                <a:gd name="T36" fmla="*/ 1326 w 1410"/>
                <a:gd name="T37" fmla="*/ 64 h 188"/>
                <a:gd name="T38" fmla="*/ 1292 w 1410"/>
                <a:gd name="T39" fmla="*/ 89 h 188"/>
                <a:gd name="T40" fmla="*/ 1275 w 1410"/>
                <a:gd name="T41" fmla="*/ 124 h 188"/>
                <a:gd name="T42" fmla="*/ 1275 w 1410"/>
                <a:gd name="T43" fmla="*/ 166 h 188"/>
                <a:gd name="T44" fmla="*/ 1239 w 1410"/>
                <a:gd name="T45" fmla="*/ 188 h 188"/>
                <a:gd name="T46" fmla="*/ 1167 w 1410"/>
                <a:gd name="T47" fmla="*/ 187 h 188"/>
                <a:gd name="T48" fmla="*/ 1094 w 1410"/>
                <a:gd name="T49" fmla="*/ 187 h 188"/>
                <a:gd name="T50" fmla="*/ 1021 w 1410"/>
                <a:gd name="T51" fmla="*/ 187 h 188"/>
                <a:gd name="T52" fmla="*/ 949 w 1410"/>
                <a:gd name="T53" fmla="*/ 186 h 188"/>
                <a:gd name="T54" fmla="*/ 876 w 1410"/>
                <a:gd name="T55" fmla="*/ 186 h 188"/>
                <a:gd name="T56" fmla="*/ 804 w 1410"/>
                <a:gd name="T57" fmla="*/ 185 h 188"/>
                <a:gd name="T58" fmla="*/ 731 w 1410"/>
                <a:gd name="T59" fmla="*/ 185 h 188"/>
                <a:gd name="T60" fmla="*/ 659 w 1410"/>
                <a:gd name="T61" fmla="*/ 185 h 188"/>
                <a:gd name="T62" fmla="*/ 586 w 1410"/>
                <a:gd name="T63" fmla="*/ 183 h 188"/>
                <a:gd name="T64" fmla="*/ 513 w 1410"/>
                <a:gd name="T65" fmla="*/ 183 h 188"/>
                <a:gd name="T66" fmla="*/ 441 w 1410"/>
                <a:gd name="T67" fmla="*/ 182 h 188"/>
                <a:gd name="T68" fmla="*/ 368 w 1410"/>
                <a:gd name="T69" fmla="*/ 182 h 188"/>
                <a:gd name="T70" fmla="*/ 296 w 1410"/>
                <a:gd name="T71" fmla="*/ 181 h 188"/>
                <a:gd name="T72" fmla="*/ 223 w 1410"/>
                <a:gd name="T73" fmla="*/ 181 h 188"/>
                <a:gd name="T74" fmla="*/ 150 w 1410"/>
                <a:gd name="T75" fmla="*/ 180 h 188"/>
                <a:gd name="T76" fmla="*/ 119 w 1410"/>
                <a:gd name="T77" fmla="*/ 173 h 188"/>
                <a:gd name="T78" fmla="*/ 130 w 1410"/>
                <a:gd name="T79" fmla="*/ 159 h 188"/>
                <a:gd name="T80" fmla="*/ 140 w 1410"/>
                <a:gd name="T81" fmla="*/ 145 h 188"/>
                <a:gd name="T82" fmla="*/ 150 w 1410"/>
                <a:gd name="T83" fmla="*/ 132 h 188"/>
                <a:gd name="T84" fmla="*/ 137 w 1410"/>
                <a:gd name="T85" fmla="*/ 109 h 188"/>
                <a:gd name="T86" fmla="*/ 97 w 1410"/>
                <a:gd name="T87" fmla="*/ 78 h 188"/>
                <a:gd name="T88" fmla="*/ 58 w 1410"/>
                <a:gd name="T89" fmla="*/ 46 h 188"/>
                <a:gd name="T90" fmla="*/ 19 w 1410"/>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0" h="188">
                  <a:moveTo>
                    <a:pt x="0" y="0"/>
                  </a:moveTo>
                  <a:lnTo>
                    <a:pt x="43" y="0"/>
                  </a:lnTo>
                  <a:lnTo>
                    <a:pt x="88" y="0"/>
                  </a:lnTo>
                  <a:lnTo>
                    <a:pt x="132" y="0"/>
                  </a:lnTo>
                  <a:lnTo>
                    <a:pt x="176" y="0"/>
                  </a:lnTo>
                  <a:lnTo>
                    <a:pt x="220" y="0"/>
                  </a:lnTo>
                  <a:lnTo>
                    <a:pt x="265" y="0"/>
                  </a:lnTo>
                  <a:lnTo>
                    <a:pt x="308" y="0"/>
                  </a:lnTo>
                  <a:lnTo>
                    <a:pt x="352" y="0"/>
                  </a:lnTo>
                  <a:lnTo>
                    <a:pt x="396" y="0"/>
                  </a:lnTo>
                  <a:lnTo>
                    <a:pt x="441" y="0"/>
                  </a:lnTo>
                  <a:lnTo>
                    <a:pt x="485" y="0"/>
                  </a:lnTo>
                  <a:lnTo>
                    <a:pt x="528" y="0"/>
                  </a:lnTo>
                  <a:lnTo>
                    <a:pt x="572" y="0"/>
                  </a:lnTo>
                  <a:lnTo>
                    <a:pt x="617" y="0"/>
                  </a:lnTo>
                  <a:lnTo>
                    <a:pt x="661" y="0"/>
                  </a:lnTo>
                  <a:lnTo>
                    <a:pt x="705" y="0"/>
                  </a:lnTo>
                  <a:lnTo>
                    <a:pt x="748" y="0"/>
                  </a:lnTo>
                  <a:lnTo>
                    <a:pt x="793" y="0"/>
                  </a:lnTo>
                  <a:lnTo>
                    <a:pt x="837" y="0"/>
                  </a:lnTo>
                  <a:lnTo>
                    <a:pt x="881" y="0"/>
                  </a:lnTo>
                  <a:lnTo>
                    <a:pt x="925" y="0"/>
                  </a:lnTo>
                  <a:lnTo>
                    <a:pt x="970" y="0"/>
                  </a:lnTo>
                  <a:lnTo>
                    <a:pt x="1013" y="0"/>
                  </a:lnTo>
                  <a:lnTo>
                    <a:pt x="1057" y="0"/>
                  </a:lnTo>
                  <a:lnTo>
                    <a:pt x="1101" y="0"/>
                  </a:lnTo>
                  <a:lnTo>
                    <a:pt x="1146" y="0"/>
                  </a:lnTo>
                  <a:lnTo>
                    <a:pt x="1190" y="0"/>
                  </a:lnTo>
                  <a:lnTo>
                    <a:pt x="1233" y="0"/>
                  </a:lnTo>
                  <a:lnTo>
                    <a:pt x="1277" y="0"/>
                  </a:lnTo>
                  <a:lnTo>
                    <a:pt x="1322" y="0"/>
                  </a:lnTo>
                  <a:lnTo>
                    <a:pt x="1366" y="0"/>
                  </a:lnTo>
                  <a:lnTo>
                    <a:pt x="1410" y="0"/>
                  </a:lnTo>
                  <a:lnTo>
                    <a:pt x="1392" y="13"/>
                  </a:lnTo>
                  <a:lnTo>
                    <a:pt x="1375" y="26"/>
                  </a:lnTo>
                  <a:lnTo>
                    <a:pt x="1359" y="38"/>
                  </a:lnTo>
                  <a:lnTo>
                    <a:pt x="1342" y="51"/>
                  </a:lnTo>
                  <a:lnTo>
                    <a:pt x="1326" y="64"/>
                  </a:lnTo>
                  <a:lnTo>
                    <a:pt x="1308" y="76"/>
                  </a:lnTo>
                  <a:lnTo>
                    <a:pt x="1292" y="89"/>
                  </a:lnTo>
                  <a:lnTo>
                    <a:pt x="1275" y="102"/>
                  </a:lnTo>
                  <a:lnTo>
                    <a:pt x="1275" y="124"/>
                  </a:lnTo>
                  <a:lnTo>
                    <a:pt x="1275" y="144"/>
                  </a:lnTo>
                  <a:lnTo>
                    <a:pt x="1275" y="166"/>
                  </a:lnTo>
                  <a:lnTo>
                    <a:pt x="1275" y="188"/>
                  </a:lnTo>
                  <a:lnTo>
                    <a:pt x="1239" y="188"/>
                  </a:lnTo>
                  <a:lnTo>
                    <a:pt x="1202" y="188"/>
                  </a:lnTo>
                  <a:lnTo>
                    <a:pt x="1167" y="187"/>
                  </a:lnTo>
                  <a:lnTo>
                    <a:pt x="1130" y="187"/>
                  </a:lnTo>
                  <a:lnTo>
                    <a:pt x="1094" y="187"/>
                  </a:lnTo>
                  <a:lnTo>
                    <a:pt x="1057" y="187"/>
                  </a:lnTo>
                  <a:lnTo>
                    <a:pt x="1021" y="187"/>
                  </a:lnTo>
                  <a:lnTo>
                    <a:pt x="985" y="186"/>
                  </a:lnTo>
                  <a:lnTo>
                    <a:pt x="949" y="186"/>
                  </a:lnTo>
                  <a:lnTo>
                    <a:pt x="912" y="186"/>
                  </a:lnTo>
                  <a:lnTo>
                    <a:pt x="876" y="186"/>
                  </a:lnTo>
                  <a:lnTo>
                    <a:pt x="839" y="186"/>
                  </a:lnTo>
                  <a:lnTo>
                    <a:pt x="804" y="185"/>
                  </a:lnTo>
                  <a:lnTo>
                    <a:pt x="767" y="185"/>
                  </a:lnTo>
                  <a:lnTo>
                    <a:pt x="731" y="185"/>
                  </a:lnTo>
                  <a:lnTo>
                    <a:pt x="694" y="185"/>
                  </a:lnTo>
                  <a:lnTo>
                    <a:pt x="659" y="185"/>
                  </a:lnTo>
                  <a:lnTo>
                    <a:pt x="622" y="183"/>
                  </a:lnTo>
                  <a:lnTo>
                    <a:pt x="586" y="183"/>
                  </a:lnTo>
                  <a:lnTo>
                    <a:pt x="549" y="183"/>
                  </a:lnTo>
                  <a:lnTo>
                    <a:pt x="513" y="183"/>
                  </a:lnTo>
                  <a:lnTo>
                    <a:pt x="476" y="183"/>
                  </a:lnTo>
                  <a:lnTo>
                    <a:pt x="441" y="182"/>
                  </a:lnTo>
                  <a:lnTo>
                    <a:pt x="404" y="182"/>
                  </a:lnTo>
                  <a:lnTo>
                    <a:pt x="368" y="182"/>
                  </a:lnTo>
                  <a:lnTo>
                    <a:pt x="331" y="182"/>
                  </a:lnTo>
                  <a:lnTo>
                    <a:pt x="296" y="181"/>
                  </a:lnTo>
                  <a:lnTo>
                    <a:pt x="259" y="181"/>
                  </a:lnTo>
                  <a:lnTo>
                    <a:pt x="223" y="181"/>
                  </a:lnTo>
                  <a:lnTo>
                    <a:pt x="186" y="181"/>
                  </a:lnTo>
                  <a:lnTo>
                    <a:pt x="150" y="180"/>
                  </a:lnTo>
                  <a:lnTo>
                    <a:pt x="114" y="180"/>
                  </a:lnTo>
                  <a:lnTo>
                    <a:pt x="119" y="173"/>
                  </a:lnTo>
                  <a:lnTo>
                    <a:pt x="124" y="166"/>
                  </a:lnTo>
                  <a:lnTo>
                    <a:pt x="130" y="159"/>
                  </a:lnTo>
                  <a:lnTo>
                    <a:pt x="135" y="152"/>
                  </a:lnTo>
                  <a:lnTo>
                    <a:pt x="140" y="145"/>
                  </a:lnTo>
                  <a:lnTo>
                    <a:pt x="146" y="139"/>
                  </a:lnTo>
                  <a:lnTo>
                    <a:pt x="150" y="132"/>
                  </a:lnTo>
                  <a:lnTo>
                    <a:pt x="156" y="125"/>
                  </a:lnTo>
                  <a:lnTo>
                    <a:pt x="137" y="109"/>
                  </a:lnTo>
                  <a:lnTo>
                    <a:pt x="117" y="94"/>
                  </a:lnTo>
                  <a:lnTo>
                    <a:pt x="97" y="78"/>
                  </a:lnTo>
                  <a:lnTo>
                    <a:pt x="78" y="63"/>
                  </a:lnTo>
                  <a:lnTo>
                    <a:pt x="58" y="46"/>
                  </a:lnTo>
                  <a:lnTo>
                    <a:pt x="39" y="31"/>
                  </a:lnTo>
                  <a:lnTo>
                    <a:pt x="19" y="15"/>
                  </a:lnTo>
                  <a:lnTo>
                    <a:pt x="0" y="0"/>
                  </a:lnTo>
                  <a:close/>
                </a:path>
              </a:pathLst>
            </a:custGeom>
            <a:solidFill>
              <a:srgbClr val="3A4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2" name="Freeform 57"/>
            <p:cNvSpPr>
              <a:spLocks/>
            </p:cNvSpPr>
            <p:nvPr/>
          </p:nvSpPr>
          <p:spPr bwMode="auto">
            <a:xfrm>
              <a:off x="7743825" y="6365874"/>
              <a:ext cx="1004888" cy="149225"/>
            </a:xfrm>
            <a:custGeom>
              <a:avLst/>
              <a:gdLst>
                <a:gd name="T0" fmla="*/ 39 w 1265"/>
                <a:gd name="T1" fmla="*/ 0 h 188"/>
                <a:gd name="T2" fmla="*/ 119 w 1265"/>
                <a:gd name="T3" fmla="*/ 0 h 188"/>
                <a:gd name="T4" fmla="*/ 198 w 1265"/>
                <a:gd name="T5" fmla="*/ 0 h 188"/>
                <a:gd name="T6" fmla="*/ 277 w 1265"/>
                <a:gd name="T7" fmla="*/ 0 h 188"/>
                <a:gd name="T8" fmla="*/ 356 w 1265"/>
                <a:gd name="T9" fmla="*/ 0 h 188"/>
                <a:gd name="T10" fmla="*/ 435 w 1265"/>
                <a:gd name="T11" fmla="*/ 0 h 188"/>
                <a:gd name="T12" fmla="*/ 514 w 1265"/>
                <a:gd name="T13" fmla="*/ 0 h 188"/>
                <a:gd name="T14" fmla="*/ 592 w 1265"/>
                <a:gd name="T15" fmla="*/ 0 h 188"/>
                <a:gd name="T16" fmla="*/ 672 w 1265"/>
                <a:gd name="T17" fmla="*/ 0 h 188"/>
                <a:gd name="T18" fmla="*/ 751 w 1265"/>
                <a:gd name="T19" fmla="*/ 0 h 188"/>
                <a:gd name="T20" fmla="*/ 830 w 1265"/>
                <a:gd name="T21" fmla="*/ 0 h 188"/>
                <a:gd name="T22" fmla="*/ 909 w 1265"/>
                <a:gd name="T23" fmla="*/ 0 h 188"/>
                <a:gd name="T24" fmla="*/ 988 w 1265"/>
                <a:gd name="T25" fmla="*/ 0 h 188"/>
                <a:gd name="T26" fmla="*/ 1067 w 1265"/>
                <a:gd name="T27" fmla="*/ 0 h 188"/>
                <a:gd name="T28" fmla="*/ 1146 w 1265"/>
                <a:gd name="T29" fmla="*/ 0 h 188"/>
                <a:gd name="T30" fmla="*/ 1226 w 1265"/>
                <a:gd name="T31" fmla="*/ 0 h 188"/>
                <a:gd name="T32" fmla="*/ 1250 w 1265"/>
                <a:gd name="T33" fmla="*/ 13 h 188"/>
                <a:gd name="T34" fmla="*/ 1220 w 1265"/>
                <a:gd name="T35" fmla="*/ 38 h 188"/>
                <a:gd name="T36" fmla="*/ 1189 w 1265"/>
                <a:gd name="T37" fmla="*/ 64 h 188"/>
                <a:gd name="T38" fmla="*/ 1159 w 1265"/>
                <a:gd name="T39" fmla="*/ 89 h 188"/>
                <a:gd name="T40" fmla="*/ 1144 w 1265"/>
                <a:gd name="T41" fmla="*/ 124 h 188"/>
                <a:gd name="T42" fmla="*/ 1144 w 1265"/>
                <a:gd name="T43" fmla="*/ 166 h 188"/>
                <a:gd name="T44" fmla="*/ 1112 w 1265"/>
                <a:gd name="T45" fmla="*/ 188 h 188"/>
                <a:gd name="T46" fmla="*/ 1046 w 1265"/>
                <a:gd name="T47" fmla="*/ 187 h 188"/>
                <a:gd name="T48" fmla="*/ 982 w 1265"/>
                <a:gd name="T49" fmla="*/ 187 h 188"/>
                <a:gd name="T50" fmla="*/ 916 w 1265"/>
                <a:gd name="T51" fmla="*/ 187 h 188"/>
                <a:gd name="T52" fmla="*/ 852 w 1265"/>
                <a:gd name="T53" fmla="*/ 186 h 188"/>
                <a:gd name="T54" fmla="*/ 787 w 1265"/>
                <a:gd name="T55" fmla="*/ 186 h 188"/>
                <a:gd name="T56" fmla="*/ 721 w 1265"/>
                <a:gd name="T57" fmla="*/ 185 h 188"/>
                <a:gd name="T58" fmla="*/ 657 w 1265"/>
                <a:gd name="T59" fmla="*/ 185 h 188"/>
                <a:gd name="T60" fmla="*/ 591 w 1265"/>
                <a:gd name="T61" fmla="*/ 185 h 188"/>
                <a:gd name="T62" fmla="*/ 527 w 1265"/>
                <a:gd name="T63" fmla="*/ 183 h 188"/>
                <a:gd name="T64" fmla="*/ 461 w 1265"/>
                <a:gd name="T65" fmla="*/ 183 h 188"/>
                <a:gd name="T66" fmla="*/ 396 w 1265"/>
                <a:gd name="T67" fmla="*/ 182 h 188"/>
                <a:gd name="T68" fmla="*/ 331 w 1265"/>
                <a:gd name="T69" fmla="*/ 182 h 188"/>
                <a:gd name="T70" fmla="*/ 265 w 1265"/>
                <a:gd name="T71" fmla="*/ 181 h 188"/>
                <a:gd name="T72" fmla="*/ 201 w 1265"/>
                <a:gd name="T73" fmla="*/ 181 h 188"/>
                <a:gd name="T74" fmla="*/ 135 w 1265"/>
                <a:gd name="T75" fmla="*/ 180 h 188"/>
                <a:gd name="T76" fmla="*/ 107 w 1265"/>
                <a:gd name="T77" fmla="*/ 173 h 188"/>
                <a:gd name="T78" fmla="*/ 117 w 1265"/>
                <a:gd name="T79" fmla="*/ 159 h 188"/>
                <a:gd name="T80" fmla="*/ 126 w 1265"/>
                <a:gd name="T81" fmla="*/ 145 h 188"/>
                <a:gd name="T82" fmla="*/ 135 w 1265"/>
                <a:gd name="T83" fmla="*/ 132 h 188"/>
                <a:gd name="T84" fmla="*/ 122 w 1265"/>
                <a:gd name="T85" fmla="*/ 109 h 188"/>
                <a:gd name="T86" fmla="*/ 88 w 1265"/>
                <a:gd name="T87" fmla="*/ 78 h 188"/>
                <a:gd name="T88" fmla="*/ 52 w 1265"/>
                <a:gd name="T89" fmla="*/ 46 h 188"/>
                <a:gd name="T90" fmla="*/ 17 w 1265"/>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5" h="188">
                  <a:moveTo>
                    <a:pt x="0" y="0"/>
                  </a:moveTo>
                  <a:lnTo>
                    <a:pt x="39" y="0"/>
                  </a:lnTo>
                  <a:lnTo>
                    <a:pt x="80" y="0"/>
                  </a:lnTo>
                  <a:lnTo>
                    <a:pt x="119" y="0"/>
                  </a:lnTo>
                  <a:lnTo>
                    <a:pt x="158" y="0"/>
                  </a:lnTo>
                  <a:lnTo>
                    <a:pt x="198" y="0"/>
                  </a:lnTo>
                  <a:lnTo>
                    <a:pt x="238" y="0"/>
                  </a:lnTo>
                  <a:lnTo>
                    <a:pt x="277" y="0"/>
                  </a:lnTo>
                  <a:lnTo>
                    <a:pt x="316" y="0"/>
                  </a:lnTo>
                  <a:lnTo>
                    <a:pt x="356" y="0"/>
                  </a:lnTo>
                  <a:lnTo>
                    <a:pt x="395" y="0"/>
                  </a:lnTo>
                  <a:lnTo>
                    <a:pt x="435" y="0"/>
                  </a:lnTo>
                  <a:lnTo>
                    <a:pt x="474" y="0"/>
                  </a:lnTo>
                  <a:lnTo>
                    <a:pt x="514" y="0"/>
                  </a:lnTo>
                  <a:lnTo>
                    <a:pt x="553" y="0"/>
                  </a:lnTo>
                  <a:lnTo>
                    <a:pt x="592" y="0"/>
                  </a:lnTo>
                  <a:lnTo>
                    <a:pt x="633" y="0"/>
                  </a:lnTo>
                  <a:lnTo>
                    <a:pt x="672" y="0"/>
                  </a:lnTo>
                  <a:lnTo>
                    <a:pt x="711" y="0"/>
                  </a:lnTo>
                  <a:lnTo>
                    <a:pt x="751" y="0"/>
                  </a:lnTo>
                  <a:lnTo>
                    <a:pt x="791" y="0"/>
                  </a:lnTo>
                  <a:lnTo>
                    <a:pt x="830" y="0"/>
                  </a:lnTo>
                  <a:lnTo>
                    <a:pt x="869" y="0"/>
                  </a:lnTo>
                  <a:lnTo>
                    <a:pt x="909" y="0"/>
                  </a:lnTo>
                  <a:lnTo>
                    <a:pt x="948" y="0"/>
                  </a:lnTo>
                  <a:lnTo>
                    <a:pt x="988" y="0"/>
                  </a:lnTo>
                  <a:lnTo>
                    <a:pt x="1028" y="0"/>
                  </a:lnTo>
                  <a:lnTo>
                    <a:pt x="1067" y="0"/>
                  </a:lnTo>
                  <a:lnTo>
                    <a:pt x="1106" y="0"/>
                  </a:lnTo>
                  <a:lnTo>
                    <a:pt x="1146" y="0"/>
                  </a:lnTo>
                  <a:lnTo>
                    <a:pt x="1186" y="0"/>
                  </a:lnTo>
                  <a:lnTo>
                    <a:pt x="1226" y="0"/>
                  </a:lnTo>
                  <a:lnTo>
                    <a:pt x="1265" y="0"/>
                  </a:lnTo>
                  <a:lnTo>
                    <a:pt x="1250" y="13"/>
                  </a:lnTo>
                  <a:lnTo>
                    <a:pt x="1235" y="26"/>
                  </a:lnTo>
                  <a:lnTo>
                    <a:pt x="1220" y="38"/>
                  </a:lnTo>
                  <a:lnTo>
                    <a:pt x="1205" y="51"/>
                  </a:lnTo>
                  <a:lnTo>
                    <a:pt x="1189" y="64"/>
                  </a:lnTo>
                  <a:lnTo>
                    <a:pt x="1174" y="76"/>
                  </a:lnTo>
                  <a:lnTo>
                    <a:pt x="1159" y="89"/>
                  </a:lnTo>
                  <a:lnTo>
                    <a:pt x="1144" y="102"/>
                  </a:lnTo>
                  <a:lnTo>
                    <a:pt x="1144" y="124"/>
                  </a:lnTo>
                  <a:lnTo>
                    <a:pt x="1144" y="144"/>
                  </a:lnTo>
                  <a:lnTo>
                    <a:pt x="1144" y="166"/>
                  </a:lnTo>
                  <a:lnTo>
                    <a:pt x="1144" y="188"/>
                  </a:lnTo>
                  <a:lnTo>
                    <a:pt x="1112" y="188"/>
                  </a:lnTo>
                  <a:lnTo>
                    <a:pt x="1080" y="188"/>
                  </a:lnTo>
                  <a:lnTo>
                    <a:pt x="1046" y="187"/>
                  </a:lnTo>
                  <a:lnTo>
                    <a:pt x="1014" y="187"/>
                  </a:lnTo>
                  <a:lnTo>
                    <a:pt x="982" y="187"/>
                  </a:lnTo>
                  <a:lnTo>
                    <a:pt x="949" y="187"/>
                  </a:lnTo>
                  <a:lnTo>
                    <a:pt x="916" y="187"/>
                  </a:lnTo>
                  <a:lnTo>
                    <a:pt x="884" y="186"/>
                  </a:lnTo>
                  <a:lnTo>
                    <a:pt x="852" y="186"/>
                  </a:lnTo>
                  <a:lnTo>
                    <a:pt x="819" y="186"/>
                  </a:lnTo>
                  <a:lnTo>
                    <a:pt x="787" y="186"/>
                  </a:lnTo>
                  <a:lnTo>
                    <a:pt x="754" y="186"/>
                  </a:lnTo>
                  <a:lnTo>
                    <a:pt x="721" y="185"/>
                  </a:lnTo>
                  <a:lnTo>
                    <a:pt x="689" y="185"/>
                  </a:lnTo>
                  <a:lnTo>
                    <a:pt x="657" y="185"/>
                  </a:lnTo>
                  <a:lnTo>
                    <a:pt x="623" y="185"/>
                  </a:lnTo>
                  <a:lnTo>
                    <a:pt x="591" y="185"/>
                  </a:lnTo>
                  <a:lnTo>
                    <a:pt x="559" y="183"/>
                  </a:lnTo>
                  <a:lnTo>
                    <a:pt x="527" y="183"/>
                  </a:lnTo>
                  <a:lnTo>
                    <a:pt x="493" y="183"/>
                  </a:lnTo>
                  <a:lnTo>
                    <a:pt x="461" y="183"/>
                  </a:lnTo>
                  <a:lnTo>
                    <a:pt x="429" y="183"/>
                  </a:lnTo>
                  <a:lnTo>
                    <a:pt x="396" y="182"/>
                  </a:lnTo>
                  <a:lnTo>
                    <a:pt x="363" y="182"/>
                  </a:lnTo>
                  <a:lnTo>
                    <a:pt x="331" y="182"/>
                  </a:lnTo>
                  <a:lnTo>
                    <a:pt x="299" y="182"/>
                  </a:lnTo>
                  <a:lnTo>
                    <a:pt x="265" y="181"/>
                  </a:lnTo>
                  <a:lnTo>
                    <a:pt x="233" y="181"/>
                  </a:lnTo>
                  <a:lnTo>
                    <a:pt x="201" y="181"/>
                  </a:lnTo>
                  <a:lnTo>
                    <a:pt x="168" y="181"/>
                  </a:lnTo>
                  <a:lnTo>
                    <a:pt x="135" y="180"/>
                  </a:lnTo>
                  <a:lnTo>
                    <a:pt x="103" y="180"/>
                  </a:lnTo>
                  <a:lnTo>
                    <a:pt x="107" y="173"/>
                  </a:lnTo>
                  <a:lnTo>
                    <a:pt x="112" y="166"/>
                  </a:lnTo>
                  <a:lnTo>
                    <a:pt x="117" y="159"/>
                  </a:lnTo>
                  <a:lnTo>
                    <a:pt x="121" y="152"/>
                  </a:lnTo>
                  <a:lnTo>
                    <a:pt x="126" y="145"/>
                  </a:lnTo>
                  <a:lnTo>
                    <a:pt x="130" y="139"/>
                  </a:lnTo>
                  <a:lnTo>
                    <a:pt x="135" y="132"/>
                  </a:lnTo>
                  <a:lnTo>
                    <a:pt x="140" y="125"/>
                  </a:lnTo>
                  <a:lnTo>
                    <a:pt x="122" y="109"/>
                  </a:lnTo>
                  <a:lnTo>
                    <a:pt x="105" y="94"/>
                  </a:lnTo>
                  <a:lnTo>
                    <a:pt x="88" y="78"/>
                  </a:lnTo>
                  <a:lnTo>
                    <a:pt x="70" y="63"/>
                  </a:lnTo>
                  <a:lnTo>
                    <a:pt x="52" y="46"/>
                  </a:lnTo>
                  <a:lnTo>
                    <a:pt x="35" y="31"/>
                  </a:lnTo>
                  <a:lnTo>
                    <a:pt x="17" y="15"/>
                  </a:lnTo>
                  <a:lnTo>
                    <a:pt x="0" y="0"/>
                  </a:lnTo>
                  <a:close/>
                </a:path>
              </a:pathLst>
            </a:custGeom>
            <a:solidFill>
              <a:srgbClr val="424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3" name="Freeform 58"/>
            <p:cNvSpPr>
              <a:spLocks/>
            </p:cNvSpPr>
            <p:nvPr/>
          </p:nvSpPr>
          <p:spPr bwMode="auto">
            <a:xfrm>
              <a:off x="7807325" y="6365874"/>
              <a:ext cx="889000" cy="149225"/>
            </a:xfrm>
            <a:custGeom>
              <a:avLst/>
              <a:gdLst>
                <a:gd name="T0" fmla="*/ 34 w 1121"/>
                <a:gd name="T1" fmla="*/ 0 h 188"/>
                <a:gd name="T2" fmla="*/ 105 w 1121"/>
                <a:gd name="T3" fmla="*/ 0 h 188"/>
                <a:gd name="T4" fmla="*/ 175 w 1121"/>
                <a:gd name="T5" fmla="*/ 0 h 188"/>
                <a:gd name="T6" fmla="*/ 245 w 1121"/>
                <a:gd name="T7" fmla="*/ 0 h 188"/>
                <a:gd name="T8" fmla="*/ 315 w 1121"/>
                <a:gd name="T9" fmla="*/ 0 h 188"/>
                <a:gd name="T10" fmla="*/ 386 w 1121"/>
                <a:gd name="T11" fmla="*/ 0 h 188"/>
                <a:gd name="T12" fmla="*/ 455 w 1121"/>
                <a:gd name="T13" fmla="*/ 0 h 188"/>
                <a:gd name="T14" fmla="*/ 525 w 1121"/>
                <a:gd name="T15" fmla="*/ 0 h 188"/>
                <a:gd name="T16" fmla="*/ 595 w 1121"/>
                <a:gd name="T17" fmla="*/ 0 h 188"/>
                <a:gd name="T18" fmla="*/ 666 w 1121"/>
                <a:gd name="T19" fmla="*/ 0 h 188"/>
                <a:gd name="T20" fmla="*/ 735 w 1121"/>
                <a:gd name="T21" fmla="*/ 0 h 188"/>
                <a:gd name="T22" fmla="*/ 805 w 1121"/>
                <a:gd name="T23" fmla="*/ 0 h 188"/>
                <a:gd name="T24" fmla="*/ 875 w 1121"/>
                <a:gd name="T25" fmla="*/ 0 h 188"/>
                <a:gd name="T26" fmla="*/ 946 w 1121"/>
                <a:gd name="T27" fmla="*/ 0 h 188"/>
                <a:gd name="T28" fmla="*/ 1016 w 1121"/>
                <a:gd name="T29" fmla="*/ 0 h 188"/>
                <a:gd name="T30" fmla="*/ 1086 w 1121"/>
                <a:gd name="T31" fmla="*/ 0 h 188"/>
                <a:gd name="T32" fmla="*/ 1107 w 1121"/>
                <a:gd name="T33" fmla="*/ 13 h 188"/>
                <a:gd name="T34" fmla="*/ 1080 w 1121"/>
                <a:gd name="T35" fmla="*/ 38 h 188"/>
                <a:gd name="T36" fmla="*/ 1054 w 1121"/>
                <a:gd name="T37" fmla="*/ 64 h 188"/>
                <a:gd name="T38" fmla="*/ 1027 w 1121"/>
                <a:gd name="T39" fmla="*/ 89 h 188"/>
                <a:gd name="T40" fmla="*/ 1013 w 1121"/>
                <a:gd name="T41" fmla="*/ 124 h 188"/>
                <a:gd name="T42" fmla="*/ 1013 w 1121"/>
                <a:gd name="T43" fmla="*/ 166 h 188"/>
                <a:gd name="T44" fmla="*/ 985 w 1121"/>
                <a:gd name="T45" fmla="*/ 188 h 188"/>
                <a:gd name="T46" fmla="*/ 927 w 1121"/>
                <a:gd name="T47" fmla="*/ 187 h 188"/>
                <a:gd name="T48" fmla="*/ 869 w 1121"/>
                <a:gd name="T49" fmla="*/ 187 h 188"/>
                <a:gd name="T50" fmla="*/ 812 w 1121"/>
                <a:gd name="T51" fmla="*/ 187 h 188"/>
                <a:gd name="T52" fmla="*/ 754 w 1121"/>
                <a:gd name="T53" fmla="*/ 186 h 188"/>
                <a:gd name="T54" fmla="*/ 697 w 1121"/>
                <a:gd name="T55" fmla="*/ 186 h 188"/>
                <a:gd name="T56" fmla="*/ 639 w 1121"/>
                <a:gd name="T57" fmla="*/ 185 h 188"/>
                <a:gd name="T58" fmla="*/ 581 w 1121"/>
                <a:gd name="T59" fmla="*/ 185 h 188"/>
                <a:gd name="T60" fmla="*/ 524 w 1121"/>
                <a:gd name="T61" fmla="*/ 185 h 188"/>
                <a:gd name="T62" fmla="*/ 466 w 1121"/>
                <a:gd name="T63" fmla="*/ 183 h 188"/>
                <a:gd name="T64" fmla="*/ 409 w 1121"/>
                <a:gd name="T65" fmla="*/ 183 h 188"/>
                <a:gd name="T66" fmla="*/ 350 w 1121"/>
                <a:gd name="T67" fmla="*/ 182 h 188"/>
                <a:gd name="T68" fmla="*/ 292 w 1121"/>
                <a:gd name="T69" fmla="*/ 182 h 188"/>
                <a:gd name="T70" fmla="*/ 235 w 1121"/>
                <a:gd name="T71" fmla="*/ 181 h 188"/>
                <a:gd name="T72" fmla="*/ 177 w 1121"/>
                <a:gd name="T73" fmla="*/ 181 h 188"/>
                <a:gd name="T74" fmla="*/ 118 w 1121"/>
                <a:gd name="T75" fmla="*/ 180 h 188"/>
                <a:gd name="T76" fmla="*/ 94 w 1121"/>
                <a:gd name="T77" fmla="*/ 173 h 188"/>
                <a:gd name="T78" fmla="*/ 102 w 1121"/>
                <a:gd name="T79" fmla="*/ 159 h 188"/>
                <a:gd name="T80" fmla="*/ 111 w 1121"/>
                <a:gd name="T81" fmla="*/ 145 h 188"/>
                <a:gd name="T82" fmla="*/ 119 w 1121"/>
                <a:gd name="T83" fmla="*/ 132 h 188"/>
                <a:gd name="T84" fmla="*/ 109 w 1121"/>
                <a:gd name="T85" fmla="*/ 109 h 188"/>
                <a:gd name="T86" fmla="*/ 78 w 1121"/>
                <a:gd name="T87" fmla="*/ 78 h 188"/>
                <a:gd name="T88" fmla="*/ 47 w 1121"/>
                <a:gd name="T89" fmla="*/ 46 h 188"/>
                <a:gd name="T90" fmla="*/ 16 w 1121"/>
                <a:gd name="T9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1" h="188">
                  <a:moveTo>
                    <a:pt x="0" y="0"/>
                  </a:moveTo>
                  <a:lnTo>
                    <a:pt x="34" y="0"/>
                  </a:lnTo>
                  <a:lnTo>
                    <a:pt x="70" y="0"/>
                  </a:lnTo>
                  <a:lnTo>
                    <a:pt x="105" y="0"/>
                  </a:lnTo>
                  <a:lnTo>
                    <a:pt x="140" y="0"/>
                  </a:lnTo>
                  <a:lnTo>
                    <a:pt x="175" y="0"/>
                  </a:lnTo>
                  <a:lnTo>
                    <a:pt x="211" y="0"/>
                  </a:lnTo>
                  <a:lnTo>
                    <a:pt x="245" y="0"/>
                  </a:lnTo>
                  <a:lnTo>
                    <a:pt x="280" y="0"/>
                  </a:lnTo>
                  <a:lnTo>
                    <a:pt x="315" y="0"/>
                  </a:lnTo>
                  <a:lnTo>
                    <a:pt x="350" y="0"/>
                  </a:lnTo>
                  <a:lnTo>
                    <a:pt x="386" y="0"/>
                  </a:lnTo>
                  <a:lnTo>
                    <a:pt x="420" y="0"/>
                  </a:lnTo>
                  <a:lnTo>
                    <a:pt x="455" y="0"/>
                  </a:lnTo>
                  <a:lnTo>
                    <a:pt x="490" y="0"/>
                  </a:lnTo>
                  <a:lnTo>
                    <a:pt x="525" y="0"/>
                  </a:lnTo>
                  <a:lnTo>
                    <a:pt x="561" y="0"/>
                  </a:lnTo>
                  <a:lnTo>
                    <a:pt x="595" y="0"/>
                  </a:lnTo>
                  <a:lnTo>
                    <a:pt x="630" y="0"/>
                  </a:lnTo>
                  <a:lnTo>
                    <a:pt x="666" y="0"/>
                  </a:lnTo>
                  <a:lnTo>
                    <a:pt x="700" y="0"/>
                  </a:lnTo>
                  <a:lnTo>
                    <a:pt x="735" y="0"/>
                  </a:lnTo>
                  <a:lnTo>
                    <a:pt x="770" y="0"/>
                  </a:lnTo>
                  <a:lnTo>
                    <a:pt x="805" y="0"/>
                  </a:lnTo>
                  <a:lnTo>
                    <a:pt x="841" y="0"/>
                  </a:lnTo>
                  <a:lnTo>
                    <a:pt x="875" y="0"/>
                  </a:lnTo>
                  <a:lnTo>
                    <a:pt x="910" y="0"/>
                  </a:lnTo>
                  <a:lnTo>
                    <a:pt x="946" y="0"/>
                  </a:lnTo>
                  <a:lnTo>
                    <a:pt x="980" y="0"/>
                  </a:lnTo>
                  <a:lnTo>
                    <a:pt x="1016" y="0"/>
                  </a:lnTo>
                  <a:lnTo>
                    <a:pt x="1050" y="0"/>
                  </a:lnTo>
                  <a:lnTo>
                    <a:pt x="1086" y="0"/>
                  </a:lnTo>
                  <a:lnTo>
                    <a:pt x="1121" y="0"/>
                  </a:lnTo>
                  <a:lnTo>
                    <a:pt x="1107" y="13"/>
                  </a:lnTo>
                  <a:lnTo>
                    <a:pt x="1094" y="26"/>
                  </a:lnTo>
                  <a:lnTo>
                    <a:pt x="1080" y="38"/>
                  </a:lnTo>
                  <a:lnTo>
                    <a:pt x="1068" y="51"/>
                  </a:lnTo>
                  <a:lnTo>
                    <a:pt x="1054" y="64"/>
                  </a:lnTo>
                  <a:lnTo>
                    <a:pt x="1041" y="76"/>
                  </a:lnTo>
                  <a:lnTo>
                    <a:pt x="1027" y="89"/>
                  </a:lnTo>
                  <a:lnTo>
                    <a:pt x="1013" y="102"/>
                  </a:lnTo>
                  <a:lnTo>
                    <a:pt x="1013" y="124"/>
                  </a:lnTo>
                  <a:lnTo>
                    <a:pt x="1013" y="144"/>
                  </a:lnTo>
                  <a:lnTo>
                    <a:pt x="1013" y="166"/>
                  </a:lnTo>
                  <a:lnTo>
                    <a:pt x="1013" y="188"/>
                  </a:lnTo>
                  <a:lnTo>
                    <a:pt x="985" y="188"/>
                  </a:lnTo>
                  <a:lnTo>
                    <a:pt x="956" y="188"/>
                  </a:lnTo>
                  <a:lnTo>
                    <a:pt x="927" y="187"/>
                  </a:lnTo>
                  <a:lnTo>
                    <a:pt x="898" y="187"/>
                  </a:lnTo>
                  <a:lnTo>
                    <a:pt x="869" y="187"/>
                  </a:lnTo>
                  <a:lnTo>
                    <a:pt x="841" y="187"/>
                  </a:lnTo>
                  <a:lnTo>
                    <a:pt x="812" y="187"/>
                  </a:lnTo>
                  <a:lnTo>
                    <a:pt x="783" y="186"/>
                  </a:lnTo>
                  <a:lnTo>
                    <a:pt x="754" y="186"/>
                  </a:lnTo>
                  <a:lnTo>
                    <a:pt x="725" y="186"/>
                  </a:lnTo>
                  <a:lnTo>
                    <a:pt x="697" y="186"/>
                  </a:lnTo>
                  <a:lnTo>
                    <a:pt x="668" y="186"/>
                  </a:lnTo>
                  <a:lnTo>
                    <a:pt x="639" y="185"/>
                  </a:lnTo>
                  <a:lnTo>
                    <a:pt x="610" y="185"/>
                  </a:lnTo>
                  <a:lnTo>
                    <a:pt x="581" y="185"/>
                  </a:lnTo>
                  <a:lnTo>
                    <a:pt x="553" y="185"/>
                  </a:lnTo>
                  <a:lnTo>
                    <a:pt x="524" y="185"/>
                  </a:lnTo>
                  <a:lnTo>
                    <a:pt x="495" y="183"/>
                  </a:lnTo>
                  <a:lnTo>
                    <a:pt x="466" y="183"/>
                  </a:lnTo>
                  <a:lnTo>
                    <a:pt x="437" y="183"/>
                  </a:lnTo>
                  <a:lnTo>
                    <a:pt x="409" y="183"/>
                  </a:lnTo>
                  <a:lnTo>
                    <a:pt x="379" y="183"/>
                  </a:lnTo>
                  <a:lnTo>
                    <a:pt x="350" y="182"/>
                  </a:lnTo>
                  <a:lnTo>
                    <a:pt x="321" y="182"/>
                  </a:lnTo>
                  <a:lnTo>
                    <a:pt x="292" y="182"/>
                  </a:lnTo>
                  <a:lnTo>
                    <a:pt x="264" y="182"/>
                  </a:lnTo>
                  <a:lnTo>
                    <a:pt x="235" y="181"/>
                  </a:lnTo>
                  <a:lnTo>
                    <a:pt x="206" y="181"/>
                  </a:lnTo>
                  <a:lnTo>
                    <a:pt x="177" y="181"/>
                  </a:lnTo>
                  <a:lnTo>
                    <a:pt x="147" y="181"/>
                  </a:lnTo>
                  <a:lnTo>
                    <a:pt x="118" y="180"/>
                  </a:lnTo>
                  <a:lnTo>
                    <a:pt x="90" y="180"/>
                  </a:lnTo>
                  <a:lnTo>
                    <a:pt x="94" y="173"/>
                  </a:lnTo>
                  <a:lnTo>
                    <a:pt x="99" y="166"/>
                  </a:lnTo>
                  <a:lnTo>
                    <a:pt x="102" y="159"/>
                  </a:lnTo>
                  <a:lnTo>
                    <a:pt x="107" y="152"/>
                  </a:lnTo>
                  <a:lnTo>
                    <a:pt x="111" y="145"/>
                  </a:lnTo>
                  <a:lnTo>
                    <a:pt x="116" y="139"/>
                  </a:lnTo>
                  <a:lnTo>
                    <a:pt x="119" y="132"/>
                  </a:lnTo>
                  <a:lnTo>
                    <a:pt x="124" y="125"/>
                  </a:lnTo>
                  <a:lnTo>
                    <a:pt x="109" y="109"/>
                  </a:lnTo>
                  <a:lnTo>
                    <a:pt x="93" y="94"/>
                  </a:lnTo>
                  <a:lnTo>
                    <a:pt x="78" y="78"/>
                  </a:lnTo>
                  <a:lnTo>
                    <a:pt x="62" y="63"/>
                  </a:lnTo>
                  <a:lnTo>
                    <a:pt x="47" y="46"/>
                  </a:lnTo>
                  <a:lnTo>
                    <a:pt x="31" y="31"/>
                  </a:lnTo>
                  <a:lnTo>
                    <a:pt x="16" y="15"/>
                  </a:lnTo>
                  <a:lnTo>
                    <a:pt x="0" y="0"/>
                  </a:lnTo>
                  <a:close/>
                </a:path>
              </a:pathLst>
            </a:custGeom>
            <a:solidFill>
              <a:srgbClr val="495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4" name="Freeform 59"/>
            <p:cNvSpPr>
              <a:spLocks/>
            </p:cNvSpPr>
            <p:nvPr/>
          </p:nvSpPr>
          <p:spPr bwMode="auto">
            <a:xfrm>
              <a:off x="7870825" y="6365874"/>
              <a:ext cx="776288" cy="149225"/>
            </a:xfrm>
            <a:custGeom>
              <a:avLst/>
              <a:gdLst>
                <a:gd name="T0" fmla="*/ 31 w 978"/>
                <a:gd name="T1" fmla="*/ 0 h 188"/>
                <a:gd name="T2" fmla="*/ 92 w 978"/>
                <a:gd name="T3" fmla="*/ 0 h 188"/>
                <a:gd name="T4" fmla="*/ 153 w 978"/>
                <a:gd name="T5" fmla="*/ 0 h 188"/>
                <a:gd name="T6" fmla="*/ 214 w 978"/>
                <a:gd name="T7" fmla="*/ 0 h 188"/>
                <a:gd name="T8" fmla="*/ 276 w 978"/>
                <a:gd name="T9" fmla="*/ 0 h 188"/>
                <a:gd name="T10" fmla="*/ 337 w 978"/>
                <a:gd name="T11" fmla="*/ 0 h 188"/>
                <a:gd name="T12" fmla="*/ 398 w 978"/>
                <a:gd name="T13" fmla="*/ 0 h 188"/>
                <a:gd name="T14" fmla="*/ 459 w 978"/>
                <a:gd name="T15" fmla="*/ 0 h 188"/>
                <a:gd name="T16" fmla="*/ 520 w 978"/>
                <a:gd name="T17" fmla="*/ 0 h 188"/>
                <a:gd name="T18" fmla="*/ 581 w 978"/>
                <a:gd name="T19" fmla="*/ 0 h 188"/>
                <a:gd name="T20" fmla="*/ 642 w 978"/>
                <a:gd name="T21" fmla="*/ 0 h 188"/>
                <a:gd name="T22" fmla="*/ 703 w 978"/>
                <a:gd name="T23" fmla="*/ 0 h 188"/>
                <a:gd name="T24" fmla="*/ 764 w 978"/>
                <a:gd name="T25" fmla="*/ 0 h 188"/>
                <a:gd name="T26" fmla="*/ 825 w 978"/>
                <a:gd name="T27" fmla="*/ 0 h 188"/>
                <a:gd name="T28" fmla="*/ 886 w 978"/>
                <a:gd name="T29" fmla="*/ 0 h 188"/>
                <a:gd name="T30" fmla="*/ 947 w 978"/>
                <a:gd name="T31" fmla="*/ 0 h 188"/>
                <a:gd name="T32" fmla="*/ 967 w 978"/>
                <a:gd name="T33" fmla="*/ 13 h 188"/>
                <a:gd name="T34" fmla="*/ 943 w 978"/>
                <a:gd name="T35" fmla="*/ 38 h 188"/>
                <a:gd name="T36" fmla="*/ 920 w 978"/>
                <a:gd name="T37" fmla="*/ 64 h 188"/>
                <a:gd name="T38" fmla="*/ 896 w 978"/>
                <a:gd name="T39" fmla="*/ 89 h 188"/>
                <a:gd name="T40" fmla="*/ 885 w 978"/>
                <a:gd name="T41" fmla="*/ 124 h 188"/>
                <a:gd name="T42" fmla="*/ 885 w 978"/>
                <a:gd name="T43" fmla="*/ 166 h 188"/>
                <a:gd name="T44" fmla="*/ 860 w 978"/>
                <a:gd name="T45" fmla="*/ 188 h 188"/>
                <a:gd name="T46" fmla="*/ 809 w 978"/>
                <a:gd name="T47" fmla="*/ 187 h 188"/>
                <a:gd name="T48" fmla="*/ 758 w 978"/>
                <a:gd name="T49" fmla="*/ 187 h 188"/>
                <a:gd name="T50" fmla="*/ 709 w 978"/>
                <a:gd name="T51" fmla="*/ 187 h 188"/>
                <a:gd name="T52" fmla="*/ 658 w 978"/>
                <a:gd name="T53" fmla="*/ 186 h 188"/>
                <a:gd name="T54" fmla="*/ 607 w 978"/>
                <a:gd name="T55" fmla="*/ 186 h 188"/>
                <a:gd name="T56" fmla="*/ 558 w 978"/>
                <a:gd name="T57" fmla="*/ 185 h 188"/>
                <a:gd name="T58" fmla="*/ 507 w 978"/>
                <a:gd name="T59" fmla="*/ 185 h 188"/>
                <a:gd name="T60" fmla="*/ 456 w 978"/>
                <a:gd name="T61" fmla="*/ 185 h 188"/>
                <a:gd name="T62" fmla="*/ 407 w 978"/>
                <a:gd name="T63" fmla="*/ 183 h 188"/>
                <a:gd name="T64" fmla="*/ 356 w 978"/>
                <a:gd name="T65" fmla="*/ 183 h 188"/>
                <a:gd name="T66" fmla="*/ 305 w 978"/>
                <a:gd name="T67" fmla="*/ 182 h 188"/>
                <a:gd name="T68" fmla="*/ 256 w 978"/>
                <a:gd name="T69" fmla="*/ 182 h 188"/>
                <a:gd name="T70" fmla="*/ 205 w 978"/>
                <a:gd name="T71" fmla="*/ 181 h 188"/>
                <a:gd name="T72" fmla="*/ 156 w 978"/>
                <a:gd name="T73" fmla="*/ 181 h 188"/>
                <a:gd name="T74" fmla="*/ 105 w 978"/>
                <a:gd name="T75" fmla="*/ 180 h 188"/>
                <a:gd name="T76" fmla="*/ 87 w 978"/>
                <a:gd name="T77" fmla="*/ 166 h 188"/>
                <a:gd name="T78" fmla="*/ 102 w 978"/>
                <a:gd name="T79" fmla="*/ 139 h 188"/>
                <a:gd name="T80" fmla="*/ 96 w 978"/>
                <a:gd name="T81" fmla="*/ 109 h 188"/>
                <a:gd name="T82" fmla="*/ 69 w 978"/>
                <a:gd name="T83" fmla="*/ 78 h 188"/>
                <a:gd name="T84" fmla="*/ 42 w 978"/>
                <a:gd name="T85" fmla="*/ 46 h 188"/>
                <a:gd name="T86" fmla="*/ 14 w 978"/>
                <a:gd name="T87"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188">
                  <a:moveTo>
                    <a:pt x="0" y="0"/>
                  </a:moveTo>
                  <a:lnTo>
                    <a:pt x="31" y="0"/>
                  </a:lnTo>
                  <a:lnTo>
                    <a:pt x="61" y="0"/>
                  </a:lnTo>
                  <a:lnTo>
                    <a:pt x="92" y="0"/>
                  </a:lnTo>
                  <a:lnTo>
                    <a:pt x="122" y="0"/>
                  </a:lnTo>
                  <a:lnTo>
                    <a:pt x="153" y="0"/>
                  </a:lnTo>
                  <a:lnTo>
                    <a:pt x="183" y="0"/>
                  </a:lnTo>
                  <a:lnTo>
                    <a:pt x="214" y="0"/>
                  </a:lnTo>
                  <a:lnTo>
                    <a:pt x="244" y="0"/>
                  </a:lnTo>
                  <a:lnTo>
                    <a:pt x="276" y="0"/>
                  </a:lnTo>
                  <a:lnTo>
                    <a:pt x="305" y="0"/>
                  </a:lnTo>
                  <a:lnTo>
                    <a:pt x="337" y="0"/>
                  </a:lnTo>
                  <a:lnTo>
                    <a:pt x="367" y="0"/>
                  </a:lnTo>
                  <a:lnTo>
                    <a:pt x="398" y="0"/>
                  </a:lnTo>
                  <a:lnTo>
                    <a:pt x="428" y="0"/>
                  </a:lnTo>
                  <a:lnTo>
                    <a:pt x="459" y="0"/>
                  </a:lnTo>
                  <a:lnTo>
                    <a:pt x="490" y="0"/>
                  </a:lnTo>
                  <a:lnTo>
                    <a:pt x="520" y="0"/>
                  </a:lnTo>
                  <a:lnTo>
                    <a:pt x="551" y="0"/>
                  </a:lnTo>
                  <a:lnTo>
                    <a:pt x="581" y="0"/>
                  </a:lnTo>
                  <a:lnTo>
                    <a:pt x="612" y="0"/>
                  </a:lnTo>
                  <a:lnTo>
                    <a:pt x="642" y="0"/>
                  </a:lnTo>
                  <a:lnTo>
                    <a:pt x="673" y="0"/>
                  </a:lnTo>
                  <a:lnTo>
                    <a:pt x="703" y="0"/>
                  </a:lnTo>
                  <a:lnTo>
                    <a:pt x="734" y="0"/>
                  </a:lnTo>
                  <a:lnTo>
                    <a:pt x="764" y="0"/>
                  </a:lnTo>
                  <a:lnTo>
                    <a:pt x="795" y="0"/>
                  </a:lnTo>
                  <a:lnTo>
                    <a:pt x="825" y="0"/>
                  </a:lnTo>
                  <a:lnTo>
                    <a:pt x="856" y="0"/>
                  </a:lnTo>
                  <a:lnTo>
                    <a:pt x="886" y="0"/>
                  </a:lnTo>
                  <a:lnTo>
                    <a:pt x="917" y="0"/>
                  </a:lnTo>
                  <a:lnTo>
                    <a:pt x="947" y="0"/>
                  </a:lnTo>
                  <a:lnTo>
                    <a:pt x="978" y="0"/>
                  </a:lnTo>
                  <a:lnTo>
                    <a:pt x="967" y="13"/>
                  </a:lnTo>
                  <a:lnTo>
                    <a:pt x="955" y="26"/>
                  </a:lnTo>
                  <a:lnTo>
                    <a:pt x="943" y="38"/>
                  </a:lnTo>
                  <a:lnTo>
                    <a:pt x="931" y="51"/>
                  </a:lnTo>
                  <a:lnTo>
                    <a:pt x="920" y="64"/>
                  </a:lnTo>
                  <a:lnTo>
                    <a:pt x="908" y="76"/>
                  </a:lnTo>
                  <a:lnTo>
                    <a:pt x="896" y="89"/>
                  </a:lnTo>
                  <a:lnTo>
                    <a:pt x="885" y="102"/>
                  </a:lnTo>
                  <a:lnTo>
                    <a:pt x="885" y="124"/>
                  </a:lnTo>
                  <a:lnTo>
                    <a:pt x="885" y="144"/>
                  </a:lnTo>
                  <a:lnTo>
                    <a:pt x="885" y="166"/>
                  </a:lnTo>
                  <a:lnTo>
                    <a:pt x="885" y="188"/>
                  </a:lnTo>
                  <a:lnTo>
                    <a:pt x="860" y="188"/>
                  </a:lnTo>
                  <a:lnTo>
                    <a:pt x="834" y="188"/>
                  </a:lnTo>
                  <a:lnTo>
                    <a:pt x="809" y="187"/>
                  </a:lnTo>
                  <a:lnTo>
                    <a:pt x="784" y="187"/>
                  </a:lnTo>
                  <a:lnTo>
                    <a:pt x="758" y="187"/>
                  </a:lnTo>
                  <a:lnTo>
                    <a:pt x="734" y="187"/>
                  </a:lnTo>
                  <a:lnTo>
                    <a:pt x="709" y="187"/>
                  </a:lnTo>
                  <a:lnTo>
                    <a:pt x="683" y="186"/>
                  </a:lnTo>
                  <a:lnTo>
                    <a:pt x="658" y="186"/>
                  </a:lnTo>
                  <a:lnTo>
                    <a:pt x="633" y="186"/>
                  </a:lnTo>
                  <a:lnTo>
                    <a:pt x="607" y="186"/>
                  </a:lnTo>
                  <a:lnTo>
                    <a:pt x="582" y="186"/>
                  </a:lnTo>
                  <a:lnTo>
                    <a:pt x="558" y="185"/>
                  </a:lnTo>
                  <a:lnTo>
                    <a:pt x="532" y="185"/>
                  </a:lnTo>
                  <a:lnTo>
                    <a:pt x="507" y="185"/>
                  </a:lnTo>
                  <a:lnTo>
                    <a:pt x="482" y="185"/>
                  </a:lnTo>
                  <a:lnTo>
                    <a:pt x="456" y="185"/>
                  </a:lnTo>
                  <a:lnTo>
                    <a:pt x="431" y="183"/>
                  </a:lnTo>
                  <a:lnTo>
                    <a:pt x="407" y="183"/>
                  </a:lnTo>
                  <a:lnTo>
                    <a:pt x="382" y="183"/>
                  </a:lnTo>
                  <a:lnTo>
                    <a:pt x="356" y="183"/>
                  </a:lnTo>
                  <a:lnTo>
                    <a:pt x="331" y="183"/>
                  </a:lnTo>
                  <a:lnTo>
                    <a:pt x="305" y="182"/>
                  </a:lnTo>
                  <a:lnTo>
                    <a:pt x="281" y="182"/>
                  </a:lnTo>
                  <a:lnTo>
                    <a:pt x="256" y="182"/>
                  </a:lnTo>
                  <a:lnTo>
                    <a:pt x="231" y="182"/>
                  </a:lnTo>
                  <a:lnTo>
                    <a:pt x="205" y="181"/>
                  </a:lnTo>
                  <a:lnTo>
                    <a:pt x="180" y="181"/>
                  </a:lnTo>
                  <a:lnTo>
                    <a:pt x="156" y="181"/>
                  </a:lnTo>
                  <a:lnTo>
                    <a:pt x="130" y="181"/>
                  </a:lnTo>
                  <a:lnTo>
                    <a:pt x="105" y="180"/>
                  </a:lnTo>
                  <a:lnTo>
                    <a:pt x="80" y="180"/>
                  </a:lnTo>
                  <a:lnTo>
                    <a:pt x="87" y="166"/>
                  </a:lnTo>
                  <a:lnTo>
                    <a:pt x="95" y="152"/>
                  </a:lnTo>
                  <a:lnTo>
                    <a:pt x="102" y="139"/>
                  </a:lnTo>
                  <a:lnTo>
                    <a:pt x="108" y="125"/>
                  </a:lnTo>
                  <a:lnTo>
                    <a:pt x="96" y="109"/>
                  </a:lnTo>
                  <a:lnTo>
                    <a:pt x="82" y="94"/>
                  </a:lnTo>
                  <a:lnTo>
                    <a:pt x="69" y="78"/>
                  </a:lnTo>
                  <a:lnTo>
                    <a:pt x="55" y="63"/>
                  </a:lnTo>
                  <a:lnTo>
                    <a:pt x="42" y="46"/>
                  </a:lnTo>
                  <a:lnTo>
                    <a:pt x="28" y="31"/>
                  </a:lnTo>
                  <a:lnTo>
                    <a:pt x="14" y="15"/>
                  </a:lnTo>
                  <a:lnTo>
                    <a:pt x="0" y="0"/>
                  </a:lnTo>
                  <a:close/>
                </a:path>
              </a:pathLst>
            </a:custGeom>
            <a:solidFill>
              <a:srgbClr val="5159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7" name="Freeform 60"/>
            <p:cNvSpPr>
              <a:spLocks/>
            </p:cNvSpPr>
            <p:nvPr/>
          </p:nvSpPr>
          <p:spPr bwMode="auto">
            <a:xfrm>
              <a:off x="7934325" y="6365874"/>
              <a:ext cx="660400" cy="149225"/>
            </a:xfrm>
            <a:custGeom>
              <a:avLst/>
              <a:gdLst>
                <a:gd name="T0" fmla="*/ 26 w 833"/>
                <a:gd name="T1" fmla="*/ 0 h 188"/>
                <a:gd name="T2" fmla="*/ 78 w 833"/>
                <a:gd name="T3" fmla="*/ 0 h 188"/>
                <a:gd name="T4" fmla="*/ 130 w 833"/>
                <a:gd name="T5" fmla="*/ 0 h 188"/>
                <a:gd name="T6" fmla="*/ 182 w 833"/>
                <a:gd name="T7" fmla="*/ 0 h 188"/>
                <a:gd name="T8" fmla="*/ 234 w 833"/>
                <a:gd name="T9" fmla="*/ 0 h 188"/>
                <a:gd name="T10" fmla="*/ 287 w 833"/>
                <a:gd name="T11" fmla="*/ 0 h 188"/>
                <a:gd name="T12" fmla="*/ 339 w 833"/>
                <a:gd name="T13" fmla="*/ 0 h 188"/>
                <a:gd name="T14" fmla="*/ 390 w 833"/>
                <a:gd name="T15" fmla="*/ 0 h 188"/>
                <a:gd name="T16" fmla="*/ 442 w 833"/>
                <a:gd name="T17" fmla="*/ 0 h 188"/>
                <a:gd name="T18" fmla="*/ 494 w 833"/>
                <a:gd name="T19" fmla="*/ 0 h 188"/>
                <a:gd name="T20" fmla="*/ 546 w 833"/>
                <a:gd name="T21" fmla="*/ 0 h 188"/>
                <a:gd name="T22" fmla="*/ 599 w 833"/>
                <a:gd name="T23" fmla="*/ 0 h 188"/>
                <a:gd name="T24" fmla="*/ 651 w 833"/>
                <a:gd name="T25" fmla="*/ 0 h 188"/>
                <a:gd name="T26" fmla="*/ 703 w 833"/>
                <a:gd name="T27" fmla="*/ 0 h 188"/>
                <a:gd name="T28" fmla="*/ 754 w 833"/>
                <a:gd name="T29" fmla="*/ 0 h 188"/>
                <a:gd name="T30" fmla="*/ 806 w 833"/>
                <a:gd name="T31" fmla="*/ 0 h 188"/>
                <a:gd name="T32" fmla="*/ 822 w 833"/>
                <a:gd name="T33" fmla="*/ 13 h 188"/>
                <a:gd name="T34" fmla="*/ 803 w 833"/>
                <a:gd name="T35" fmla="*/ 38 h 188"/>
                <a:gd name="T36" fmla="*/ 783 w 833"/>
                <a:gd name="T37" fmla="*/ 64 h 188"/>
                <a:gd name="T38" fmla="*/ 764 w 833"/>
                <a:gd name="T39" fmla="*/ 89 h 188"/>
                <a:gd name="T40" fmla="*/ 753 w 833"/>
                <a:gd name="T41" fmla="*/ 124 h 188"/>
                <a:gd name="T42" fmla="*/ 753 w 833"/>
                <a:gd name="T43" fmla="*/ 166 h 188"/>
                <a:gd name="T44" fmla="*/ 711 w 833"/>
                <a:gd name="T45" fmla="*/ 188 h 188"/>
                <a:gd name="T46" fmla="*/ 624 w 833"/>
                <a:gd name="T47" fmla="*/ 187 h 188"/>
                <a:gd name="T48" fmla="*/ 539 w 833"/>
                <a:gd name="T49" fmla="*/ 186 h 188"/>
                <a:gd name="T50" fmla="*/ 453 w 833"/>
                <a:gd name="T51" fmla="*/ 185 h 188"/>
                <a:gd name="T52" fmla="*/ 367 w 833"/>
                <a:gd name="T53" fmla="*/ 183 h 188"/>
                <a:gd name="T54" fmla="*/ 281 w 833"/>
                <a:gd name="T55" fmla="*/ 183 h 188"/>
                <a:gd name="T56" fmla="*/ 196 w 833"/>
                <a:gd name="T57" fmla="*/ 182 h 188"/>
                <a:gd name="T58" fmla="*/ 109 w 833"/>
                <a:gd name="T59" fmla="*/ 181 h 188"/>
                <a:gd name="T60" fmla="*/ 72 w 833"/>
                <a:gd name="T61" fmla="*/ 166 h 188"/>
                <a:gd name="T62" fmla="*/ 86 w 833"/>
                <a:gd name="T63" fmla="*/ 139 h 188"/>
                <a:gd name="T64" fmla="*/ 80 w 833"/>
                <a:gd name="T65" fmla="*/ 109 h 188"/>
                <a:gd name="T66" fmla="*/ 57 w 833"/>
                <a:gd name="T67" fmla="*/ 78 h 188"/>
                <a:gd name="T68" fmla="*/ 34 w 833"/>
                <a:gd name="T69" fmla="*/ 46 h 188"/>
                <a:gd name="T70" fmla="*/ 11 w 833"/>
                <a:gd name="T71" fmla="*/ 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3" h="188">
                  <a:moveTo>
                    <a:pt x="0" y="0"/>
                  </a:moveTo>
                  <a:lnTo>
                    <a:pt x="26" y="0"/>
                  </a:lnTo>
                  <a:lnTo>
                    <a:pt x="52" y="0"/>
                  </a:lnTo>
                  <a:lnTo>
                    <a:pt x="78" y="0"/>
                  </a:lnTo>
                  <a:lnTo>
                    <a:pt x="104" y="0"/>
                  </a:lnTo>
                  <a:lnTo>
                    <a:pt x="130" y="0"/>
                  </a:lnTo>
                  <a:lnTo>
                    <a:pt x="156" y="0"/>
                  </a:lnTo>
                  <a:lnTo>
                    <a:pt x="182" y="0"/>
                  </a:lnTo>
                  <a:lnTo>
                    <a:pt x="208" y="0"/>
                  </a:lnTo>
                  <a:lnTo>
                    <a:pt x="234" y="0"/>
                  </a:lnTo>
                  <a:lnTo>
                    <a:pt x="260" y="0"/>
                  </a:lnTo>
                  <a:lnTo>
                    <a:pt x="287" y="0"/>
                  </a:lnTo>
                  <a:lnTo>
                    <a:pt x="312" y="0"/>
                  </a:lnTo>
                  <a:lnTo>
                    <a:pt x="339" y="0"/>
                  </a:lnTo>
                  <a:lnTo>
                    <a:pt x="364" y="0"/>
                  </a:lnTo>
                  <a:lnTo>
                    <a:pt x="390" y="0"/>
                  </a:lnTo>
                  <a:lnTo>
                    <a:pt x="417" y="0"/>
                  </a:lnTo>
                  <a:lnTo>
                    <a:pt x="442" y="0"/>
                  </a:lnTo>
                  <a:lnTo>
                    <a:pt x="469" y="0"/>
                  </a:lnTo>
                  <a:lnTo>
                    <a:pt x="494" y="0"/>
                  </a:lnTo>
                  <a:lnTo>
                    <a:pt x="521" y="0"/>
                  </a:lnTo>
                  <a:lnTo>
                    <a:pt x="546" y="0"/>
                  </a:lnTo>
                  <a:lnTo>
                    <a:pt x="572" y="0"/>
                  </a:lnTo>
                  <a:lnTo>
                    <a:pt x="599" y="0"/>
                  </a:lnTo>
                  <a:lnTo>
                    <a:pt x="624" y="0"/>
                  </a:lnTo>
                  <a:lnTo>
                    <a:pt x="651" y="0"/>
                  </a:lnTo>
                  <a:lnTo>
                    <a:pt x="676" y="0"/>
                  </a:lnTo>
                  <a:lnTo>
                    <a:pt x="703" y="0"/>
                  </a:lnTo>
                  <a:lnTo>
                    <a:pt x="729" y="0"/>
                  </a:lnTo>
                  <a:lnTo>
                    <a:pt x="754" y="0"/>
                  </a:lnTo>
                  <a:lnTo>
                    <a:pt x="781" y="0"/>
                  </a:lnTo>
                  <a:lnTo>
                    <a:pt x="806" y="0"/>
                  </a:lnTo>
                  <a:lnTo>
                    <a:pt x="833" y="0"/>
                  </a:lnTo>
                  <a:lnTo>
                    <a:pt x="822" y="13"/>
                  </a:lnTo>
                  <a:lnTo>
                    <a:pt x="813" y="26"/>
                  </a:lnTo>
                  <a:lnTo>
                    <a:pt x="803" y="38"/>
                  </a:lnTo>
                  <a:lnTo>
                    <a:pt x="794" y="51"/>
                  </a:lnTo>
                  <a:lnTo>
                    <a:pt x="783" y="64"/>
                  </a:lnTo>
                  <a:lnTo>
                    <a:pt x="773" y="76"/>
                  </a:lnTo>
                  <a:lnTo>
                    <a:pt x="764" y="89"/>
                  </a:lnTo>
                  <a:lnTo>
                    <a:pt x="753" y="102"/>
                  </a:lnTo>
                  <a:lnTo>
                    <a:pt x="753" y="124"/>
                  </a:lnTo>
                  <a:lnTo>
                    <a:pt x="753" y="144"/>
                  </a:lnTo>
                  <a:lnTo>
                    <a:pt x="753" y="166"/>
                  </a:lnTo>
                  <a:lnTo>
                    <a:pt x="753" y="188"/>
                  </a:lnTo>
                  <a:lnTo>
                    <a:pt x="711" y="188"/>
                  </a:lnTo>
                  <a:lnTo>
                    <a:pt x="667" y="187"/>
                  </a:lnTo>
                  <a:lnTo>
                    <a:pt x="624" y="187"/>
                  </a:lnTo>
                  <a:lnTo>
                    <a:pt x="582" y="186"/>
                  </a:lnTo>
                  <a:lnTo>
                    <a:pt x="539" y="186"/>
                  </a:lnTo>
                  <a:lnTo>
                    <a:pt x="495" y="186"/>
                  </a:lnTo>
                  <a:lnTo>
                    <a:pt x="453" y="185"/>
                  </a:lnTo>
                  <a:lnTo>
                    <a:pt x="410" y="185"/>
                  </a:lnTo>
                  <a:lnTo>
                    <a:pt x="367" y="183"/>
                  </a:lnTo>
                  <a:lnTo>
                    <a:pt x="325" y="183"/>
                  </a:lnTo>
                  <a:lnTo>
                    <a:pt x="281" y="183"/>
                  </a:lnTo>
                  <a:lnTo>
                    <a:pt x="238" y="182"/>
                  </a:lnTo>
                  <a:lnTo>
                    <a:pt x="196" y="182"/>
                  </a:lnTo>
                  <a:lnTo>
                    <a:pt x="153" y="181"/>
                  </a:lnTo>
                  <a:lnTo>
                    <a:pt x="109" y="181"/>
                  </a:lnTo>
                  <a:lnTo>
                    <a:pt x="67" y="180"/>
                  </a:lnTo>
                  <a:lnTo>
                    <a:pt x="72" y="166"/>
                  </a:lnTo>
                  <a:lnTo>
                    <a:pt x="79" y="152"/>
                  </a:lnTo>
                  <a:lnTo>
                    <a:pt x="86" y="139"/>
                  </a:lnTo>
                  <a:lnTo>
                    <a:pt x="92" y="125"/>
                  </a:lnTo>
                  <a:lnTo>
                    <a:pt x="80" y="109"/>
                  </a:lnTo>
                  <a:lnTo>
                    <a:pt x="69" y="94"/>
                  </a:lnTo>
                  <a:lnTo>
                    <a:pt x="57" y="78"/>
                  </a:lnTo>
                  <a:lnTo>
                    <a:pt x="46" y="63"/>
                  </a:lnTo>
                  <a:lnTo>
                    <a:pt x="34" y="46"/>
                  </a:lnTo>
                  <a:lnTo>
                    <a:pt x="23" y="31"/>
                  </a:lnTo>
                  <a:lnTo>
                    <a:pt x="11" y="15"/>
                  </a:lnTo>
                  <a:lnTo>
                    <a:pt x="0" y="0"/>
                  </a:lnTo>
                  <a:close/>
                </a:path>
              </a:pathLst>
            </a:custGeom>
            <a:solidFill>
              <a:srgbClr val="565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8" name="Freeform 61"/>
            <p:cNvSpPr>
              <a:spLocks/>
            </p:cNvSpPr>
            <p:nvPr/>
          </p:nvSpPr>
          <p:spPr bwMode="auto">
            <a:xfrm>
              <a:off x="7997825" y="6365874"/>
              <a:ext cx="546100" cy="149225"/>
            </a:xfrm>
            <a:custGeom>
              <a:avLst/>
              <a:gdLst>
                <a:gd name="T0" fmla="*/ 0 w 689"/>
                <a:gd name="T1" fmla="*/ 0 h 188"/>
                <a:gd name="T2" fmla="*/ 43 w 689"/>
                <a:gd name="T3" fmla="*/ 0 h 188"/>
                <a:gd name="T4" fmla="*/ 87 w 689"/>
                <a:gd name="T5" fmla="*/ 0 h 188"/>
                <a:gd name="T6" fmla="*/ 129 w 689"/>
                <a:gd name="T7" fmla="*/ 0 h 188"/>
                <a:gd name="T8" fmla="*/ 173 w 689"/>
                <a:gd name="T9" fmla="*/ 0 h 188"/>
                <a:gd name="T10" fmla="*/ 216 w 689"/>
                <a:gd name="T11" fmla="*/ 0 h 188"/>
                <a:gd name="T12" fmla="*/ 260 w 689"/>
                <a:gd name="T13" fmla="*/ 0 h 188"/>
                <a:gd name="T14" fmla="*/ 302 w 689"/>
                <a:gd name="T15" fmla="*/ 0 h 188"/>
                <a:gd name="T16" fmla="*/ 345 w 689"/>
                <a:gd name="T17" fmla="*/ 0 h 188"/>
                <a:gd name="T18" fmla="*/ 389 w 689"/>
                <a:gd name="T19" fmla="*/ 0 h 188"/>
                <a:gd name="T20" fmla="*/ 431 w 689"/>
                <a:gd name="T21" fmla="*/ 0 h 188"/>
                <a:gd name="T22" fmla="*/ 474 w 689"/>
                <a:gd name="T23" fmla="*/ 0 h 188"/>
                <a:gd name="T24" fmla="*/ 518 w 689"/>
                <a:gd name="T25" fmla="*/ 0 h 188"/>
                <a:gd name="T26" fmla="*/ 560 w 689"/>
                <a:gd name="T27" fmla="*/ 0 h 188"/>
                <a:gd name="T28" fmla="*/ 603 w 689"/>
                <a:gd name="T29" fmla="*/ 0 h 188"/>
                <a:gd name="T30" fmla="*/ 647 w 689"/>
                <a:gd name="T31" fmla="*/ 0 h 188"/>
                <a:gd name="T32" fmla="*/ 689 w 689"/>
                <a:gd name="T33" fmla="*/ 0 h 188"/>
                <a:gd name="T34" fmla="*/ 681 w 689"/>
                <a:gd name="T35" fmla="*/ 13 h 188"/>
                <a:gd name="T36" fmla="*/ 673 w 689"/>
                <a:gd name="T37" fmla="*/ 26 h 188"/>
                <a:gd name="T38" fmla="*/ 665 w 689"/>
                <a:gd name="T39" fmla="*/ 38 h 188"/>
                <a:gd name="T40" fmla="*/ 656 w 689"/>
                <a:gd name="T41" fmla="*/ 51 h 188"/>
                <a:gd name="T42" fmla="*/ 648 w 689"/>
                <a:gd name="T43" fmla="*/ 64 h 188"/>
                <a:gd name="T44" fmla="*/ 640 w 689"/>
                <a:gd name="T45" fmla="*/ 76 h 188"/>
                <a:gd name="T46" fmla="*/ 630 w 689"/>
                <a:gd name="T47" fmla="*/ 89 h 188"/>
                <a:gd name="T48" fmla="*/ 622 w 689"/>
                <a:gd name="T49" fmla="*/ 102 h 188"/>
                <a:gd name="T50" fmla="*/ 622 w 689"/>
                <a:gd name="T51" fmla="*/ 124 h 188"/>
                <a:gd name="T52" fmla="*/ 622 w 689"/>
                <a:gd name="T53" fmla="*/ 144 h 188"/>
                <a:gd name="T54" fmla="*/ 622 w 689"/>
                <a:gd name="T55" fmla="*/ 166 h 188"/>
                <a:gd name="T56" fmla="*/ 622 w 689"/>
                <a:gd name="T57" fmla="*/ 188 h 188"/>
                <a:gd name="T58" fmla="*/ 587 w 689"/>
                <a:gd name="T59" fmla="*/ 188 h 188"/>
                <a:gd name="T60" fmla="*/ 552 w 689"/>
                <a:gd name="T61" fmla="*/ 187 h 188"/>
                <a:gd name="T62" fmla="*/ 516 w 689"/>
                <a:gd name="T63" fmla="*/ 187 h 188"/>
                <a:gd name="T64" fmla="*/ 481 w 689"/>
                <a:gd name="T65" fmla="*/ 186 h 188"/>
                <a:gd name="T66" fmla="*/ 445 w 689"/>
                <a:gd name="T67" fmla="*/ 186 h 188"/>
                <a:gd name="T68" fmla="*/ 410 w 689"/>
                <a:gd name="T69" fmla="*/ 186 h 188"/>
                <a:gd name="T70" fmla="*/ 375 w 689"/>
                <a:gd name="T71" fmla="*/ 185 h 188"/>
                <a:gd name="T72" fmla="*/ 339 w 689"/>
                <a:gd name="T73" fmla="*/ 185 h 188"/>
                <a:gd name="T74" fmla="*/ 304 w 689"/>
                <a:gd name="T75" fmla="*/ 183 h 188"/>
                <a:gd name="T76" fmla="*/ 269 w 689"/>
                <a:gd name="T77" fmla="*/ 183 h 188"/>
                <a:gd name="T78" fmla="*/ 233 w 689"/>
                <a:gd name="T79" fmla="*/ 183 h 188"/>
                <a:gd name="T80" fmla="*/ 197 w 689"/>
                <a:gd name="T81" fmla="*/ 182 h 188"/>
                <a:gd name="T82" fmla="*/ 163 w 689"/>
                <a:gd name="T83" fmla="*/ 182 h 188"/>
                <a:gd name="T84" fmla="*/ 127 w 689"/>
                <a:gd name="T85" fmla="*/ 181 h 188"/>
                <a:gd name="T86" fmla="*/ 91 w 689"/>
                <a:gd name="T87" fmla="*/ 181 h 188"/>
                <a:gd name="T88" fmla="*/ 56 w 689"/>
                <a:gd name="T89" fmla="*/ 180 h 188"/>
                <a:gd name="T90" fmla="*/ 61 w 689"/>
                <a:gd name="T91" fmla="*/ 166 h 188"/>
                <a:gd name="T92" fmla="*/ 66 w 689"/>
                <a:gd name="T93" fmla="*/ 152 h 188"/>
                <a:gd name="T94" fmla="*/ 72 w 689"/>
                <a:gd name="T95" fmla="*/ 139 h 188"/>
                <a:gd name="T96" fmla="*/ 76 w 689"/>
                <a:gd name="T97" fmla="*/ 125 h 188"/>
                <a:gd name="T98" fmla="*/ 67 w 689"/>
                <a:gd name="T99" fmla="*/ 109 h 188"/>
                <a:gd name="T100" fmla="*/ 58 w 689"/>
                <a:gd name="T101" fmla="*/ 94 h 188"/>
                <a:gd name="T102" fmla="*/ 49 w 689"/>
                <a:gd name="T103" fmla="*/ 78 h 188"/>
                <a:gd name="T104" fmla="*/ 38 w 689"/>
                <a:gd name="T105" fmla="*/ 63 h 188"/>
                <a:gd name="T106" fmla="*/ 29 w 689"/>
                <a:gd name="T107" fmla="*/ 46 h 188"/>
                <a:gd name="T108" fmla="*/ 20 w 689"/>
                <a:gd name="T109" fmla="*/ 31 h 188"/>
                <a:gd name="T110" fmla="*/ 11 w 689"/>
                <a:gd name="T111" fmla="*/ 15 h 188"/>
                <a:gd name="T112" fmla="*/ 0 w 689"/>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188">
                  <a:moveTo>
                    <a:pt x="0" y="0"/>
                  </a:moveTo>
                  <a:lnTo>
                    <a:pt x="43" y="0"/>
                  </a:lnTo>
                  <a:lnTo>
                    <a:pt x="87" y="0"/>
                  </a:lnTo>
                  <a:lnTo>
                    <a:pt x="129" y="0"/>
                  </a:lnTo>
                  <a:lnTo>
                    <a:pt x="173" y="0"/>
                  </a:lnTo>
                  <a:lnTo>
                    <a:pt x="216" y="0"/>
                  </a:lnTo>
                  <a:lnTo>
                    <a:pt x="260" y="0"/>
                  </a:lnTo>
                  <a:lnTo>
                    <a:pt x="302" y="0"/>
                  </a:lnTo>
                  <a:lnTo>
                    <a:pt x="345" y="0"/>
                  </a:lnTo>
                  <a:lnTo>
                    <a:pt x="389" y="0"/>
                  </a:lnTo>
                  <a:lnTo>
                    <a:pt x="431" y="0"/>
                  </a:lnTo>
                  <a:lnTo>
                    <a:pt x="474" y="0"/>
                  </a:lnTo>
                  <a:lnTo>
                    <a:pt x="518" y="0"/>
                  </a:lnTo>
                  <a:lnTo>
                    <a:pt x="560" y="0"/>
                  </a:lnTo>
                  <a:lnTo>
                    <a:pt x="603" y="0"/>
                  </a:lnTo>
                  <a:lnTo>
                    <a:pt x="647" y="0"/>
                  </a:lnTo>
                  <a:lnTo>
                    <a:pt x="689" y="0"/>
                  </a:lnTo>
                  <a:lnTo>
                    <a:pt x="681" y="13"/>
                  </a:lnTo>
                  <a:lnTo>
                    <a:pt x="673" y="26"/>
                  </a:lnTo>
                  <a:lnTo>
                    <a:pt x="665" y="38"/>
                  </a:lnTo>
                  <a:lnTo>
                    <a:pt x="656" y="51"/>
                  </a:lnTo>
                  <a:lnTo>
                    <a:pt x="648" y="64"/>
                  </a:lnTo>
                  <a:lnTo>
                    <a:pt x="640" y="76"/>
                  </a:lnTo>
                  <a:lnTo>
                    <a:pt x="630" y="89"/>
                  </a:lnTo>
                  <a:lnTo>
                    <a:pt x="622" y="102"/>
                  </a:lnTo>
                  <a:lnTo>
                    <a:pt x="622" y="124"/>
                  </a:lnTo>
                  <a:lnTo>
                    <a:pt x="622" y="144"/>
                  </a:lnTo>
                  <a:lnTo>
                    <a:pt x="622" y="166"/>
                  </a:lnTo>
                  <a:lnTo>
                    <a:pt x="622" y="188"/>
                  </a:lnTo>
                  <a:lnTo>
                    <a:pt x="587" y="188"/>
                  </a:lnTo>
                  <a:lnTo>
                    <a:pt x="552" y="187"/>
                  </a:lnTo>
                  <a:lnTo>
                    <a:pt x="516" y="187"/>
                  </a:lnTo>
                  <a:lnTo>
                    <a:pt x="481" y="186"/>
                  </a:lnTo>
                  <a:lnTo>
                    <a:pt x="445" y="186"/>
                  </a:lnTo>
                  <a:lnTo>
                    <a:pt x="410" y="186"/>
                  </a:lnTo>
                  <a:lnTo>
                    <a:pt x="375" y="185"/>
                  </a:lnTo>
                  <a:lnTo>
                    <a:pt x="339" y="185"/>
                  </a:lnTo>
                  <a:lnTo>
                    <a:pt x="304" y="183"/>
                  </a:lnTo>
                  <a:lnTo>
                    <a:pt x="269" y="183"/>
                  </a:lnTo>
                  <a:lnTo>
                    <a:pt x="233" y="183"/>
                  </a:lnTo>
                  <a:lnTo>
                    <a:pt x="197" y="182"/>
                  </a:lnTo>
                  <a:lnTo>
                    <a:pt x="163" y="182"/>
                  </a:lnTo>
                  <a:lnTo>
                    <a:pt x="127" y="181"/>
                  </a:lnTo>
                  <a:lnTo>
                    <a:pt x="91" y="181"/>
                  </a:lnTo>
                  <a:lnTo>
                    <a:pt x="56" y="180"/>
                  </a:lnTo>
                  <a:lnTo>
                    <a:pt x="61" y="166"/>
                  </a:lnTo>
                  <a:lnTo>
                    <a:pt x="66" y="152"/>
                  </a:lnTo>
                  <a:lnTo>
                    <a:pt x="72" y="139"/>
                  </a:lnTo>
                  <a:lnTo>
                    <a:pt x="76" y="125"/>
                  </a:lnTo>
                  <a:lnTo>
                    <a:pt x="67" y="109"/>
                  </a:lnTo>
                  <a:lnTo>
                    <a:pt x="58" y="94"/>
                  </a:lnTo>
                  <a:lnTo>
                    <a:pt x="49" y="78"/>
                  </a:lnTo>
                  <a:lnTo>
                    <a:pt x="38" y="63"/>
                  </a:lnTo>
                  <a:lnTo>
                    <a:pt x="29" y="46"/>
                  </a:lnTo>
                  <a:lnTo>
                    <a:pt x="20" y="31"/>
                  </a:lnTo>
                  <a:lnTo>
                    <a:pt x="11" y="15"/>
                  </a:lnTo>
                  <a:lnTo>
                    <a:pt x="0" y="0"/>
                  </a:lnTo>
                  <a:close/>
                </a:path>
              </a:pathLst>
            </a:custGeom>
            <a:solidFill>
              <a:srgbClr val="5E63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9" name="Freeform 62"/>
            <p:cNvSpPr>
              <a:spLocks/>
            </p:cNvSpPr>
            <p:nvPr/>
          </p:nvSpPr>
          <p:spPr bwMode="auto">
            <a:xfrm>
              <a:off x="8059738" y="6365874"/>
              <a:ext cx="433388" cy="149225"/>
            </a:xfrm>
            <a:custGeom>
              <a:avLst/>
              <a:gdLst>
                <a:gd name="T0" fmla="*/ 0 w 545"/>
                <a:gd name="T1" fmla="*/ 0 h 188"/>
                <a:gd name="T2" fmla="*/ 34 w 545"/>
                <a:gd name="T3" fmla="*/ 0 h 188"/>
                <a:gd name="T4" fmla="*/ 68 w 545"/>
                <a:gd name="T5" fmla="*/ 0 h 188"/>
                <a:gd name="T6" fmla="*/ 102 w 545"/>
                <a:gd name="T7" fmla="*/ 0 h 188"/>
                <a:gd name="T8" fmla="*/ 137 w 545"/>
                <a:gd name="T9" fmla="*/ 0 h 188"/>
                <a:gd name="T10" fmla="*/ 170 w 545"/>
                <a:gd name="T11" fmla="*/ 0 h 188"/>
                <a:gd name="T12" fmla="*/ 205 w 545"/>
                <a:gd name="T13" fmla="*/ 0 h 188"/>
                <a:gd name="T14" fmla="*/ 238 w 545"/>
                <a:gd name="T15" fmla="*/ 0 h 188"/>
                <a:gd name="T16" fmla="*/ 273 w 545"/>
                <a:gd name="T17" fmla="*/ 0 h 188"/>
                <a:gd name="T18" fmla="*/ 306 w 545"/>
                <a:gd name="T19" fmla="*/ 0 h 188"/>
                <a:gd name="T20" fmla="*/ 341 w 545"/>
                <a:gd name="T21" fmla="*/ 0 h 188"/>
                <a:gd name="T22" fmla="*/ 374 w 545"/>
                <a:gd name="T23" fmla="*/ 0 h 188"/>
                <a:gd name="T24" fmla="*/ 409 w 545"/>
                <a:gd name="T25" fmla="*/ 0 h 188"/>
                <a:gd name="T26" fmla="*/ 442 w 545"/>
                <a:gd name="T27" fmla="*/ 0 h 188"/>
                <a:gd name="T28" fmla="*/ 477 w 545"/>
                <a:gd name="T29" fmla="*/ 0 h 188"/>
                <a:gd name="T30" fmla="*/ 510 w 545"/>
                <a:gd name="T31" fmla="*/ 0 h 188"/>
                <a:gd name="T32" fmla="*/ 545 w 545"/>
                <a:gd name="T33" fmla="*/ 0 h 188"/>
                <a:gd name="T34" fmla="*/ 539 w 545"/>
                <a:gd name="T35" fmla="*/ 13 h 188"/>
                <a:gd name="T36" fmla="*/ 532 w 545"/>
                <a:gd name="T37" fmla="*/ 26 h 188"/>
                <a:gd name="T38" fmla="*/ 526 w 545"/>
                <a:gd name="T39" fmla="*/ 38 h 188"/>
                <a:gd name="T40" fmla="*/ 519 w 545"/>
                <a:gd name="T41" fmla="*/ 51 h 188"/>
                <a:gd name="T42" fmla="*/ 512 w 545"/>
                <a:gd name="T43" fmla="*/ 64 h 188"/>
                <a:gd name="T44" fmla="*/ 506 w 545"/>
                <a:gd name="T45" fmla="*/ 76 h 188"/>
                <a:gd name="T46" fmla="*/ 500 w 545"/>
                <a:gd name="T47" fmla="*/ 89 h 188"/>
                <a:gd name="T48" fmla="*/ 493 w 545"/>
                <a:gd name="T49" fmla="*/ 102 h 188"/>
                <a:gd name="T50" fmla="*/ 493 w 545"/>
                <a:gd name="T51" fmla="*/ 124 h 188"/>
                <a:gd name="T52" fmla="*/ 493 w 545"/>
                <a:gd name="T53" fmla="*/ 144 h 188"/>
                <a:gd name="T54" fmla="*/ 493 w 545"/>
                <a:gd name="T55" fmla="*/ 166 h 188"/>
                <a:gd name="T56" fmla="*/ 493 w 545"/>
                <a:gd name="T57" fmla="*/ 188 h 188"/>
                <a:gd name="T58" fmla="*/ 465 w 545"/>
                <a:gd name="T59" fmla="*/ 188 h 188"/>
                <a:gd name="T60" fmla="*/ 436 w 545"/>
                <a:gd name="T61" fmla="*/ 187 h 188"/>
                <a:gd name="T62" fmla="*/ 409 w 545"/>
                <a:gd name="T63" fmla="*/ 187 h 188"/>
                <a:gd name="T64" fmla="*/ 381 w 545"/>
                <a:gd name="T65" fmla="*/ 186 h 188"/>
                <a:gd name="T66" fmla="*/ 352 w 545"/>
                <a:gd name="T67" fmla="*/ 186 h 188"/>
                <a:gd name="T68" fmla="*/ 325 w 545"/>
                <a:gd name="T69" fmla="*/ 186 h 188"/>
                <a:gd name="T70" fmla="*/ 297 w 545"/>
                <a:gd name="T71" fmla="*/ 185 h 188"/>
                <a:gd name="T72" fmla="*/ 269 w 545"/>
                <a:gd name="T73" fmla="*/ 185 h 188"/>
                <a:gd name="T74" fmla="*/ 241 w 545"/>
                <a:gd name="T75" fmla="*/ 183 h 188"/>
                <a:gd name="T76" fmla="*/ 213 w 545"/>
                <a:gd name="T77" fmla="*/ 183 h 188"/>
                <a:gd name="T78" fmla="*/ 185 w 545"/>
                <a:gd name="T79" fmla="*/ 183 h 188"/>
                <a:gd name="T80" fmla="*/ 156 w 545"/>
                <a:gd name="T81" fmla="*/ 182 h 188"/>
                <a:gd name="T82" fmla="*/ 129 w 545"/>
                <a:gd name="T83" fmla="*/ 182 h 188"/>
                <a:gd name="T84" fmla="*/ 101 w 545"/>
                <a:gd name="T85" fmla="*/ 181 h 188"/>
                <a:gd name="T86" fmla="*/ 72 w 545"/>
                <a:gd name="T87" fmla="*/ 181 h 188"/>
                <a:gd name="T88" fmla="*/ 45 w 545"/>
                <a:gd name="T89" fmla="*/ 180 h 188"/>
                <a:gd name="T90" fmla="*/ 49 w 545"/>
                <a:gd name="T91" fmla="*/ 166 h 188"/>
                <a:gd name="T92" fmla="*/ 53 w 545"/>
                <a:gd name="T93" fmla="*/ 152 h 188"/>
                <a:gd name="T94" fmla="*/ 56 w 545"/>
                <a:gd name="T95" fmla="*/ 139 h 188"/>
                <a:gd name="T96" fmla="*/ 61 w 545"/>
                <a:gd name="T97" fmla="*/ 125 h 188"/>
                <a:gd name="T98" fmla="*/ 54 w 545"/>
                <a:gd name="T99" fmla="*/ 109 h 188"/>
                <a:gd name="T100" fmla="*/ 46 w 545"/>
                <a:gd name="T101" fmla="*/ 94 h 188"/>
                <a:gd name="T102" fmla="*/ 39 w 545"/>
                <a:gd name="T103" fmla="*/ 78 h 188"/>
                <a:gd name="T104" fmla="*/ 31 w 545"/>
                <a:gd name="T105" fmla="*/ 63 h 188"/>
                <a:gd name="T106" fmla="*/ 23 w 545"/>
                <a:gd name="T107" fmla="*/ 46 h 188"/>
                <a:gd name="T108" fmla="*/ 15 w 545"/>
                <a:gd name="T109" fmla="*/ 31 h 188"/>
                <a:gd name="T110" fmla="*/ 8 w 545"/>
                <a:gd name="T111" fmla="*/ 15 h 188"/>
                <a:gd name="T112" fmla="*/ 0 w 545"/>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188">
                  <a:moveTo>
                    <a:pt x="0" y="0"/>
                  </a:moveTo>
                  <a:lnTo>
                    <a:pt x="34" y="0"/>
                  </a:lnTo>
                  <a:lnTo>
                    <a:pt x="68" y="0"/>
                  </a:lnTo>
                  <a:lnTo>
                    <a:pt x="102" y="0"/>
                  </a:lnTo>
                  <a:lnTo>
                    <a:pt x="137" y="0"/>
                  </a:lnTo>
                  <a:lnTo>
                    <a:pt x="170" y="0"/>
                  </a:lnTo>
                  <a:lnTo>
                    <a:pt x="205" y="0"/>
                  </a:lnTo>
                  <a:lnTo>
                    <a:pt x="238" y="0"/>
                  </a:lnTo>
                  <a:lnTo>
                    <a:pt x="273" y="0"/>
                  </a:lnTo>
                  <a:lnTo>
                    <a:pt x="306" y="0"/>
                  </a:lnTo>
                  <a:lnTo>
                    <a:pt x="341" y="0"/>
                  </a:lnTo>
                  <a:lnTo>
                    <a:pt x="374" y="0"/>
                  </a:lnTo>
                  <a:lnTo>
                    <a:pt x="409" y="0"/>
                  </a:lnTo>
                  <a:lnTo>
                    <a:pt x="442" y="0"/>
                  </a:lnTo>
                  <a:lnTo>
                    <a:pt x="477" y="0"/>
                  </a:lnTo>
                  <a:lnTo>
                    <a:pt x="510" y="0"/>
                  </a:lnTo>
                  <a:lnTo>
                    <a:pt x="545" y="0"/>
                  </a:lnTo>
                  <a:lnTo>
                    <a:pt x="539" y="13"/>
                  </a:lnTo>
                  <a:lnTo>
                    <a:pt x="532" y="26"/>
                  </a:lnTo>
                  <a:lnTo>
                    <a:pt x="526" y="38"/>
                  </a:lnTo>
                  <a:lnTo>
                    <a:pt x="519" y="51"/>
                  </a:lnTo>
                  <a:lnTo>
                    <a:pt x="512" y="64"/>
                  </a:lnTo>
                  <a:lnTo>
                    <a:pt x="506" y="76"/>
                  </a:lnTo>
                  <a:lnTo>
                    <a:pt x="500" y="89"/>
                  </a:lnTo>
                  <a:lnTo>
                    <a:pt x="493" y="102"/>
                  </a:lnTo>
                  <a:lnTo>
                    <a:pt x="493" y="124"/>
                  </a:lnTo>
                  <a:lnTo>
                    <a:pt x="493" y="144"/>
                  </a:lnTo>
                  <a:lnTo>
                    <a:pt x="493" y="166"/>
                  </a:lnTo>
                  <a:lnTo>
                    <a:pt x="493" y="188"/>
                  </a:lnTo>
                  <a:lnTo>
                    <a:pt x="465" y="188"/>
                  </a:lnTo>
                  <a:lnTo>
                    <a:pt x="436" y="187"/>
                  </a:lnTo>
                  <a:lnTo>
                    <a:pt x="409" y="187"/>
                  </a:lnTo>
                  <a:lnTo>
                    <a:pt x="381" y="186"/>
                  </a:lnTo>
                  <a:lnTo>
                    <a:pt x="352" y="186"/>
                  </a:lnTo>
                  <a:lnTo>
                    <a:pt x="325" y="186"/>
                  </a:lnTo>
                  <a:lnTo>
                    <a:pt x="297" y="185"/>
                  </a:lnTo>
                  <a:lnTo>
                    <a:pt x="269" y="185"/>
                  </a:lnTo>
                  <a:lnTo>
                    <a:pt x="241" y="183"/>
                  </a:lnTo>
                  <a:lnTo>
                    <a:pt x="213" y="183"/>
                  </a:lnTo>
                  <a:lnTo>
                    <a:pt x="185" y="183"/>
                  </a:lnTo>
                  <a:lnTo>
                    <a:pt x="156" y="182"/>
                  </a:lnTo>
                  <a:lnTo>
                    <a:pt x="129" y="182"/>
                  </a:lnTo>
                  <a:lnTo>
                    <a:pt x="101" y="181"/>
                  </a:lnTo>
                  <a:lnTo>
                    <a:pt x="72" y="181"/>
                  </a:lnTo>
                  <a:lnTo>
                    <a:pt x="45" y="180"/>
                  </a:lnTo>
                  <a:lnTo>
                    <a:pt x="49" y="166"/>
                  </a:lnTo>
                  <a:lnTo>
                    <a:pt x="53" y="152"/>
                  </a:lnTo>
                  <a:lnTo>
                    <a:pt x="56" y="139"/>
                  </a:lnTo>
                  <a:lnTo>
                    <a:pt x="61" y="125"/>
                  </a:lnTo>
                  <a:lnTo>
                    <a:pt x="54" y="109"/>
                  </a:lnTo>
                  <a:lnTo>
                    <a:pt x="46" y="94"/>
                  </a:lnTo>
                  <a:lnTo>
                    <a:pt x="39" y="78"/>
                  </a:lnTo>
                  <a:lnTo>
                    <a:pt x="31" y="63"/>
                  </a:lnTo>
                  <a:lnTo>
                    <a:pt x="23" y="46"/>
                  </a:lnTo>
                  <a:lnTo>
                    <a:pt x="15" y="31"/>
                  </a:lnTo>
                  <a:lnTo>
                    <a:pt x="8" y="15"/>
                  </a:lnTo>
                  <a:lnTo>
                    <a:pt x="0" y="0"/>
                  </a:lnTo>
                  <a:close/>
                </a:path>
              </a:pathLst>
            </a:custGeom>
            <a:solidFill>
              <a:srgbClr val="666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0" name="Freeform 63"/>
            <p:cNvSpPr>
              <a:spLocks/>
            </p:cNvSpPr>
            <p:nvPr/>
          </p:nvSpPr>
          <p:spPr bwMode="auto">
            <a:xfrm>
              <a:off x="8124825" y="6365874"/>
              <a:ext cx="317500" cy="149225"/>
            </a:xfrm>
            <a:custGeom>
              <a:avLst/>
              <a:gdLst>
                <a:gd name="T0" fmla="*/ 0 w 401"/>
                <a:gd name="T1" fmla="*/ 0 h 188"/>
                <a:gd name="T2" fmla="*/ 26 w 401"/>
                <a:gd name="T3" fmla="*/ 0 h 188"/>
                <a:gd name="T4" fmla="*/ 50 w 401"/>
                <a:gd name="T5" fmla="*/ 0 h 188"/>
                <a:gd name="T6" fmla="*/ 75 w 401"/>
                <a:gd name="T7" fmla="*/ 0 h 188"/>
                <a:gd name="T8" fmla="*/ 101 w 401"/>
                <a:gd name="T9" fmla="*/ 0 h 188"/>
                <a:gd name="T10" fmla="*/ 126 w 401"/>
                <a:gd name="T11" fmla="*/ 0 h 188"/>
                <a:gd name="T12" fmla="*/ 150 w 401"/>
                <a:gd name="T13" fmla="*/ 0 h 188"/>
                <a:gd name="T14" fmla="*/ 176 w 401"/>
                <a:gd name="T15" fmla="*/ 0 h 188"/>
                <a:gd name="T16" fmla="*/ 201 w 401"/>
                <a:gd name="T17" fmla="*/ 0 h 188"/>
                <a:gd name="T18" fmla="*/ 225 w 401"/>
                <a:gd name="T19" fmla="*/ 0 h 188"/>
                <a:gd name="T20" fmla="*/ 250 w 401"/>
                <a:gd name="T21" fmla="*/ 0 h 188"/>
                <a:gd name="T22" fmla="*/ 276 w 401"/>
                <a:gd name="T23" fmla="*/ 0 h 188"/>
                <a:gd name="T24" fmla="*/ 301 w 401"/>
                <a:gd name="T25" fmla="*/ 0 h 188"/>
                <a:gd name="T26" fmla="*/ 325 w 401"/>
                <a:gd name="T27" fmla="*/ 0 h 188"/>
                <a:gd name="T28" fmla="*/ 351 w 401"/>
                <a:gd name="T29" fmla="*/ 0 h 188"/>
                <a:gd name="T30" fmla="*/ 376 w 401"/>
                <a:gd name="T31" fmla="*/ 0 h 188"/>
                <a:gd name="T32" fmla="*/ 401 w 401"/>
                <a:gd name="T33" fmla="*/ 0 h 188"/>
                <a:gd name="T34" fmla="*/ 397 w 401"/>
                <a:gd name="T35" fmla="*/ 13 h 188"/>
                <a:gd name="T36" fmla="*/ 391 w 401"/>
                <a:gd name="T37" fmla="*/ 26 h 188"/>
                <a:gd name="T38" fmla="*/ 386 w 401"/>
                <a:gd name="T39" fmla="*/ 38 h 188"/>
                <a:gd name="T40" fmla="*/ 382 w 401"/>
                <a:gd name="T41" fmla="*/ 51 h 188"/>
                <a:gd name="T42" fmla="*/ 376 w 401"/>
                <a:gd name="T43" fmla="*/ 64 h 188"/>
                <a:gd name="T44" fmla="*/ 371 w 401"/>
                <a:gd name="T45" fmla="*/ 76 h 188"/>
                <a:gd name="T46" fmla="*/ 367 w 401"/>
                <a:gd name="T47" fmla="*/ 89 h 188"/>
                <a:gd name="T48" fmla="*/ 362 w 401"/>
                <a:gd name="T49" fmla="*/ 102 h 188"/>
                <a:gd name="T50" fmla="*/ 362 w 401"/>
                <a:gd name="T51" fmla="*/ 124 h 188"/>
                <a:gd name="T52" fmla="*/ 362 w 401"/>
                <a:gd name="T53" fmla="*/ 144 h 188"/>
                <a:gd name="T54" fmla="*/ 362 w 401"/>
                <a:gd name="T55" fmla="*/ 166 h 188"/>
                <a:gd name="T56" fmla="*/ 362 w 401"/>
                <a:gd name="T57" fmla="*/ 188 h 188"/>
                <a:gd name="T58" fmla="*/ 341 w 401"/>
                <a:gd name="T59" fmla="*/ 188 h 188"/>
                <a:gd name="T60" fmla="*/ 321 w 401"/>
                <a:gd name="T61" fmla="*/ 187 h 188"/>
                <a:gd name="T62" fmla="*/ 300 w 401"/>
                <a:gd name="T63" fmla="*/ 187 h 188"/>
                <a:gd name="T64" fmla="*/ 279 w 401"/>
                <a:gd name="T65" fmla="*/ 186 h 188"/>
                <a:gd name="T66" fmla="*/ 259 w 401"/>
                <a:gd name="T67" fmla="*/ 186 h 188"/>
                <a:gd name="T68" fmla="*/ 238 w 401"/>
                <a:gd name="T69" fmla="*/ 186 h 188"/>
                <a:gd name="T70" fmla="*/ 217 w 401"/>
                <a:gd name="T71" fmla="*/ 185 h 188"/>
                <a:gd name="T72" fmla="*/ 197 w 401"/>
                <a:gd name="T73" fmla="*/ 185 h 188"/>
                <a:gd name="T74" fmla="*/ 177 w 401"/>
                <a:gd name="T75" fmla="*/ 183 h 188"/>
                <a:gd name="T76" fmla="*/ 156 w 401"/>
                <a:gd name="T77" fmla="*/ 183 h 188"/>
                <a:gd name="T78" fmla="*/ 135 w 401"/>
                <a:gd name="T79" fmla="*/ 183 h 188"/>
                <a:gd name="T80" fmla="*/ 115 w 401"/>
                <a:gd name="T81" fmla="*/ 182 h 188"/>
                <a:gd name="T82" fmla="*/ 94 w 401"/>
                <a:gd name="T83" fmla="*/ 182 h 188"/>
                <a:gd name="T84" fmla="*/ 74 w 401"/>
                <a:gd name="T85" fmla="*/ 181 h 188"/>
                <a:gd name="T86" fmla="*/ 53 w 401"/>
                <a:gd name="T87" fmla="*/ 181 h 188"/>
                <a:gd name="T88" fmla="*/ 33 w 401"/>
                <a:gd name="T89" fmla="*/ 180 h 188"/>
                <a:gd name="T90" fmla="*/ 35 w 401"/>
                <a:gd name="T91" fmla="*/ 166 h 188"/>
                <a:gd name="T92" fmla="*/ 38 w 401"/>
                <a:gd name="T93" fmla="*/ 152 h 188"/>
                <a:gd name="T94" fmla="*/ 42 w 401"/>
                <a:gd name="T95" fmla="*/ 139 h 188"/>
                <a:gd name="T96" fmla="*/ 44 w 401"/>
                <a:gd name="T97" fmla="*/ 125 h 188"/>
                <a:gd name="T98" fmla="*/ 38 w 401"/>
                <a:gd name="T99" fmla="*/ 109 h 188"/>
                <a:gd name="T100" fmla="*/ 33 w 401"/>
                <a:gd name="T101" fmla="*/ 94 h 188"/>
                <a:gd name="T102" fmla="*/ 27 w 401"/>
                <a:gd name="T103" fmla="*/ 78 h 188"/>
                <a:gd name="T104" fmla="*/ 22 w 401"/>
                <a:gd name="T105" fmla="*/ 63 h 188"/>
                <a:gd name="T106" fmla="*/ 17 w 401"/>
                <a:gd name="T107" fmla="*/ 46 h 188"/>
                <a:gd name="T108" fmla="*/ 11 w 401"/>
                <a:gd name="T109" fmla="*/ 31 h 188"/>
                <a:gd name="T110" fmla="*/ 6 w 401"/>
                <a:gd name="T111" fmla="*/ 15 h 188"/>
                <a:gd name="T112" fmla="*/ 0 w 401"/>
                <a:gd name="T11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1" h="188">
                  <a:moveTo>
                    <a:pt x="0" y="0"/>
                  </a:moveTo>
                  <a:lnTo>
                    <a:pt x="26" y="0"/>
                  </a:lnTo>
                  <a:lnTo>
                    <a:pt x="50" y="0"/>
                  </a:lnTo>
                  <a:lnTo>
                    <a:pt x="75" y="0"/>
                  </a:lnTo>
                  <a:lnTo>
                    <a:pt x="101" y="0"/>
                  </a:lnTo>
                  <a:lnTo>
                    <a:pt x="126" y="0"/>
                  </a:lnTo>
                  <a:lnTo>
                    <a:pt x="150" y="0"/>
                  </a:lnTo>
                  <a:lnTo>
                    <a:pt x="176" y="0"/>
                  </a:lnTo>
                  <a:lnTo>
                    <a:pt x="201" y="0"/>
                  </a:lnTo>
                  <a:lnTo>
                    <a:pt x="225" y="0"/>
                  </a:lnTo>
                  <a:lnTo>
                    <a:pt x="250" y="0"/>
                  </a:lnTo>
                  <a:lnTo>
                    <a:pt x="276" y="0"/>
                  </a:lnTo>
                  <a:lnTo>
                    <a:pt x="301" y="0"/>
                  </a:lnTo>
                  <a:lnTo>
                    <a:pt x="325" y="0"/>
                  </a:lnTo>
                  <a:lnTo>
                    <a:pt x="351" y="0"/>
                  </a:lnTo>
                  <a:lnTo>
                    <a:pt x="376" y="0"/>
                  </a:lnTo>
                  <a:lnTo>
                    <a:pt x="401" y="0"/>
                  </a:lnTo>
                  <a:lnTo>
                    <a:pt x="397" y="13"/>
                  </a:lnTo>
                  <a:lnTo>
                    <a:pt x="391" y="26"/>
                  </a:lnTo>
                  <a:lnTo>
                    <a:pt x="386" y="38"/>
                  </a:lnTo>
                  <a:lnTo>
                    <a:pt x="382" y="51"/>
                  </a:lnTo>
                  <a:lnTo>
                    <a:pt x="376" y="64"/>
                  </a:lnTo>
                  <a:lnTo>
                    <a:pt x="371" y="76"/>
                  </a:lnTo>
                  <a:lnTo>
                    <a:pt x="367" y="89"/>
                  </a:lnTo>
                  <a:lnTo>
                    <a:pt x="362" y="102"/>
                  </a:lnTo>
                  <a:lnTo>
                    <a:pt x="362" y="124"/>
                  </a:lnTo>
                  <a:lnTo>
                    <a:pt x="362" y="144"/>
                  </a:lnTo>
                  <a:lnTo>
                    <a:pt x="362" y="166"/>
                  </a:lnTo>
                  <a:lnTo>
                    <a:pt x="362" y="188"/>
                  </a:lnTo>
                  <a:lnTo>
                    <a:pt x="341" y="188"/>
                  </a:lnTo>
                  <a:lnTo>
                    <a:pt x="321" y="187"/>
                  </a:lnTo>
                  <a:lnTo>
                    <a:pt x="300" y="187"/>
                  </a:lnTo>
                  <a:lnTo>
                    <a:pt x="279" y="186"/>
                  </a:lnTo>
                  <a:lnTo>
                    <a:pt x="259" y="186"/>
                  </a:lnTo>
                  <a:lnTo>
                    <a:pt x="238" y="186"/>
                  </a:lnTo>
                  <a:lnTo>
                    <a:pt x="217" y="185"/>
                  </a:lnTo>
                  <a:lnTo>
                    <a:pt x="197" y="185"/>
                  </a:lnTo>
                  <a:lnTo>
                    <a:pt x="177" y="183"/>
                  </a:lnTo>
                  <a:lnTo>
                    <a:pt x="156" y="183"/>
                  </a:lnTo>
                  <a:lnTo>
                    <a:pt x="135" y="183"/>
                  </a:lnTo>
                  <a:lnTo>
                    <a:pt x="115" y="182"/>
                  </a:lnTo>
                  <a:lnTo>
                    <a:pt x="94" y="182"/>
                  </a:lnTo>
                  <a:lnTo>
                    <a:pt x="74" y="181"/>
                  </a:lnTo>
                  <a:lnTo>
                    <a:pt x="53" y="181"/>
                  </a:lnTo>
                  <a:lnTo>
                    <a:pt x="33" y="180"/>
                  </a:lnTo>
                  <a:lnTo>
                    <a:pt x="35" y="166"/>
                  </a:lnTo>
                  <a:lnTo>
                    <a:pt x="38" y="152"/>
                  </a:lnTo>
                  <a:lnTo>
                    <a:pt x="42" y="139"/>
                  </a:lnTo>
                  <a:lnTo>
                    <a:pt x="44" y="125"/>
                  </a:lnTo>
                  <a:lnTo>
                    <a:pt x="38" y="109"/>
                  </a:lnTo>
                  <a:lnTo>
                    <a:pt x="33" y="94"/>
                  </a:lnTo>
                  <a:lnTo>
                    <a:pt x="27" y="78"/>
                  </a:lnTo>
                  <a:lnTo>
                    <a:pt x="22" y="63"/>
                  </a:lnTo>
                  <a:lnTo>
                    <a:pt x="17" y="46"/>
                  </a:lnTo>
                  <a:lnTo>
                    <a:pt x="11" y="31"/>
                  </a:lnTo>
                  <a:lnTo>
                    <a:pt x="6" y="15"/>
                  </a:lnTo>
                  <a:lnTo>
                    <a:pt x="0" y="0"/>
                  </a:lnTo>
                  <a:close/>
                </a:path>
              </a:pathLst>
            </a:custGeom>
            <a:solidFill>
              <a:srgbClr val="6D70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1" name="Freeform 64"/>
            <p:cNvSpPr>
              <a:spLocks/>
            </p:cNvSpPr>
            <p:nvPr/>
          </p:nvSpPr>
          <p:spPr bwMode="auto">
            <a:xfrm>
              <a:off x="8186738" y="6365874"/>
              <a:ext cx="204788" cy="149225"/>
            </a:xfrm>
            <a:custGeom>
              <a:avLst/>
              <a:gdLst>
                <a:gd name="T0" fmla="*/ 0 w 257"/>
                <a:gd name="T1" fmla="*/ 0 h 188"/>
                <a:gd name="T2" fmla="*/ 257 w 257"/>
                <a:gd name="T3" fmla="*/ 0 h 188"/>
                <a:gd name="T4" fmla="*/ 233 w 257"/>
                <a:gd name="T5" fmla="*/ 102 h 188"/>
                <a:gd name="T6" fmla="*/ 233 w 257"/>
                <a:gd name="T7" fmla="*/ 188 h 188"/>
                <a:gd name="T8" fmla="*/ 22 w 257"/>
                <a:gd name="T9" fmla="*/ 180 h 188"/>
                <a:gd name="T10" fmla="*/ 29 w 257"/>
                <a:gd name="T11" fmla="*/ 125 h 188"/>
                <a:gd name="T12" fmla="*/ 0 w 257"/>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257" h="188">
                  <a:moveTo>
                    <a:pt x="0" y="0"/>
                  </a:moveTo>
                  <a:lnTo>
                    <a:pt x="257" y="0"/>
                  </a:lnTo>
                  <a:lnTo>
                    <a:pt x="233" y="102"/>
                  </a:lnTo>
                  <a:lnTo>
                    <a:pt x="233" y="188"/>
                  </a:lnTo>
                  <a:lnTo>
                    <a:pt x="22" y="180"/>
                  </a:lnTo>
                  <a:lnTo>
                    <a:pt x="29" y="125"/>
                  </a:lnTo>
                  <a:lnTo>
                    <a:pt x="0" y="0"/>
                  </a:lnTo>
                  <a:close/>
                </a:path>
              </a:pathLst>
            </a:custGeom>
            <a:solidFill>
              <a:srgbClr val="757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2" name="Rectangle 65"/>
            <p:cNvSpPr>
              <a:spLocks noChangeArrowheads="1"/>
            </p:cNvSpPr>
            <p:nvPr/>
          </p:nvSpPr>
          <p:spPr bwMode="auto">
            <a:xfrm>
              <a:off x="8189913" y="6392862"/>
              <a:ext cx="117475" cy="128588"/>
            </a:xfrm>
            <a:prstGeom prst="rect">
              <a:avLst/>
            </a:prstGeom>
            <a:solidFill>
              <a:srgbClr val="333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3" name="Freeform 66"/>
            <p:cNvSpPr>
              <a:spLocks/>
            </p:cNvSpPr>
            <p:nvPr/>
          </p:nvSpPr>
          <p:spPr bwMode="auto">
            <a:xfrm>
              <a:off x="7629525" y="6521449"/>
              <a:ext cx="1227138" cy="98425"/>
            </a:xfrm>
            <a:custGeom>
              <a:avLst/>
              <a:gdLst>
                <a:gd name="T0" fmla="*/ 70 w 1545"/>
                <a:gd name="T1" fmla="*/ 0 h 126"/>
                <a:gd name="T2" fmla="*/ 0 w 1545"/>
                <a:gd name="T3" fmla="*/ 103 h 126"/>
                <a:gd name="T4" fmla="*/ 149 w 1545"/>
                <a:gd name="T5" fmla="*/ 103 h 126"/>
                <a:gd name="T6" fmla="*/ 211 w 1545"/>
                <a:gd name="T7" fmla="*/ 54 h 126"/>
                <a:gd name="T8" fmla="*/ 384 w 1545"/>
                <a:gd name="T9" fmla="*/ 54 h 126"/>
                <a:gd name="T10" fmla="*/ 445 w 1545"/>
                <a:gd name="T11" fmla="*/ 110 h 126"/>
                <a:gd name="T12" fmla="*/ 1084 w 1545"/>
                <a:gd name="T13" fmla="*/ 118 h 126"/>
                <a:gd name="T14" fmla="*/ 1132 w 1545"/>
                <a:gd name="T15" fmla="*/ 54 h 126"/>
                <a:gd name="T16" fmla="*/ 1326 w 1545"/>
                <a:gd name="T17" fmla="*/ 54 h 126"/>
                <a:gd name="T18" fmla="*/ 1373 w 1545"/>
                <a:gd name="T19" fmla="*/ 126 h 126"/>
                <a:gd name="T20" fmla="*/ 1545 w 1545"/>
                <a:gd name="T21" fmla="*/ 118 h 126"/>
                <a:gd name="T22" fmla="*/ 1475 w 1545"/>
                <a:gd name="T23" fmla="*/ 8 h 126"/>
                <a:gd name="T24" fmla="*/ 1471 w 1545"/>
                <a:gd name="T25" fmla="*/ 8 h 126"/>
                <a:gd name="T26" fmla="*/ 1459 w 1545"/>
                <a:gd name="T27" fmla="*/ 8 h 126"/>
                <a:gd name="T28" fmla="*/ 1440 w 1545"/>
                <a:gd name="T29" fmla="*/ 8 h 126"/>
                <a:gd name="T30" fmla="*/ 1415 w 1545"/>
                <a:gd name="T31" fmla="*/ 8 h 126"/>
                <a:gd name="T32" fmla="*/ 1384 w 1545"/>
                <a:gd name="T33" fmla="*/ 8 h 126"/>
                <a:gd name="T34" fmla="*/ 1347 w 1545"/>
                <a:gd name="T35" fmla="*/ 8 h 126"/>
                <a:gd name="T36" fmla="*/ 1304 w 1545"/>
                <a:gd name="T37" fmla="*/ 8 h 126"/>
                <a:gd name="T38" fmla="*/ 1257 w 1545"/>
                <a:gd name="T39" fmla="*/ 8 h 126"/>
                <a:gd name="T40" fmla="*/ 1206 w 1545"/>
                <a:gd name="T41" fmla="*/ 8 h 126"/>
                <a:gd name="T42" fmla="*/ 1152 w 1545"/>
                <a:gd name="T43" fmla="*/ 8 h 126"/>
                <a:gd name="T44" fmla="*/ 1095 w 1545"/>
                <a:gd name="T45" fmla="*/ 8 h 126"/>
                <a:gd name="T46" fmla="*/ 1035 w 1545"/>
                <a:gd name="T47" fmla="*/ 8 h 126"/>
                <a:gd name="T48" fmla="*/ 973 w 1545"/>
                <a:gd name="T49" fmla="*/ 8 h 126"/>
                <a:gd name="T50" fmla="*/ 908 w 1545"/>
                <a:gd name="T51" fmla="*/ 7 h 126"/>
                <a:gd name="T52" fmla="*/ 843 w 1545"/>
                <a:gd name="T53" fmla="*/ 7 h 126"/>
                <a:gd name="T54" fmla="*/ 778 w 1545"/>
                <a:gd name="T55" fmla="*/ 7 h 126"/>
                <a:gd name="T56" fmla="*/ 713 w 1545"/>
                <a:gd name="T57" fmla="*/ 7 h 126"/>
                <a:gd name="T58" fmla="*/ 648 w 1545"/>
                <a:gd name="T59" fmla="*/ 7 h 126"/>
                <a:gd name="T60" fmla="*/ 584 w 1545"/>
                <a:gd name="T61" fmla="*/ 7 h 126"/>
                <a:gd name="T62" fmla="*/ 521 w 1545"/>
                <a:gd name="T63" fmla="*/ 6 h 126"/>
                <a:gd name="T64" fmla="*/ 461 w 1545"/>
                <a:gd name="T65" fmla="*/ 6 h 126"/>
                <a:gd name="T66" fmla="*/ 402 w 1545"/>
                <a:gd name="T67" fmla="*/ 6 h 126"/>
                <a:gd name="T68" fmla="*/ 348 w 1545"/>
                <a:gd name="T69" fmla="*/ 5 h 126"/>
                <a:gd name="T70" fmla="*/ 296 w 1545"/>
                <a:gd name="T71" fmla="*/ 5 h 126"/>
                <a:gd name="T72" fmla="*/ 249 w 1545"/>
                <a:gd name="T73" fmla="*/ 5 h 126"/>
                <a:gd name="T74" fmla="*/ 205 w 1545"/>
                <a:gd name="T75" fmla="*/ 4 h 126"/>
                <a:gd name="T76" fmla="*/ 167 w 1545"/>
                <a:gd name="T77" fmla="*/ 4 h 126"/>
                <a:gd name="T78" fmla="*/ 135 w 1545"/>
                <a:gd name="T79" fmla="*/ 2 h 126"/>
                <a:gd name="T80" fmla="*/ 108 w 1545"/>
                <a:gd name="T81" fmla="*/ 2 h 126"/>
                <a:gd name="T82" fmla="*/ 89 w 1545"/>
                <a:gd name="T83" fmla="*/ 1 h 126"/>
                <a:gd name="T84" fmla="*/ 76 w 1545"/>
                <a:gd name="T85" fmla="*/ 1 h 126"/>
                <a:gd name="T86" fmla="*/ 70 w 1545"/>
                <a:gd name="T8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5" h="126">
                  <a:moveTo>
                    <a:pt x="70" y="0"/>
                  </a:moveTo>
                  <a:lnTo>
                    <a:pt x="0" y="103"/>
                  </a:lnTo>
                  <a:lnTo>
                    <a:pt x="149" y="103"/>
                  </a:lnTo>
                  <a:lnTo>
                    <a:pt x="211" y="54"/>
                  </a:lnTo>
                  <a:lnTo>
                    <a:pt x="384" y="54"/>
                  </a:lnTo>
                  <a:lnTo>
                    <a:pt x="445" y="110"/>
                  </a:lnTo>
                  <a:lnTo>
                    <a:pt x="1084" y="118"/>
                  </a:lnTo>
                  <a:lnTo>
                    <a:pt x="1132" y="54"/>
                  </a:lnTo>
                  <a:lnTo>
                    <a:pt x="1326" y="54"/>
                  </a:lnTo>
                  <a:lnTo>
                    <a:pt x="1373" y="126"/>
                  </a:lnTo>
                  <a:lnTo>
                    <a:pt x="1545" y="118"/>
                  </a:lnTo>
                  <a:lnTo>
                    <a:pt x="1475" y="8"/>
                  </a:lnTo>
                  <a:lnTo>
                    <a:pt x="1471" y="8"/>
                  </a:lnTo>
                  <a:lnTo>
                    <a:pt x="1459" y="8"/>
                  </a:lnTo>
                  <a:lnTo>
                    <a:pt x="1440" y="8"/>
                  </a:lnTo>
                  <a:lnTo>
                    <a:pt x="1415" y="8"/>
                  </a:lnTo>
                  <a:lnTo>
                    <a:pt x="1384" y="8"/>
                  </a:lnTo>
                  <a:lnTo>
                    <a:pt x="1347" y="8"/>
                  </a:lnTo>
                  <a:lnTo>
                    <a:pt x="1304" y="8"/>
                  </a:lnTo>
                  <a:lnTo>
                    <a:pt x="1257" y="8"/>
                  </a:lnTo>
                  <a:lnTo>
                    <a:pt x="1206" y="8"/>
                  </a:lnTo>
                  <a:lnTo>
                    <a:pt x="1152" y="8"/>
                  </a:lnTo>
                  <a:lnTo>
                    <a:pt x="1095" y="8"/>
                  </a:lnTo>
                  <a:lnTo>
                    <a:pt x="1035" y="8"/>
                  </a:lnTo>
                  <a:lnTo>
                    <a:pt x="973" y="8"/>
                  </a:lnTo>
                  <a:lnTo>
                    <a:pt x="908" y="7"/>
                  </a:lnTo>
                  <a:lnTo>
                    <a:pt x="843" y="7"/>
                  </a:lnTo>
                  <a:lnTo>
                    <a:pt x="778" y="7"/>
                  </a:lnTo>
                  <a:lnTo>
                    <a:pt x="713" y="7"/>
                  </a:lnTo>
                  <a:lnTo>
                    <a:pt x="648" y="7"/>
                  </a:lnTo>
                  <a:lnTo>
                    <a:pt x="584" y="7"/>
                  </a:lnTo>
                  <a:lnTo>
                    <a:pt x="521" y="6"/>
                  </a:lnTo>
                  <a:lnTo>
                    <a:pt x="461" y="6"/>
                  </a:lnTo>
                  <a:lnTo>
                    <a:pt x="402" y="6"/>
                  </a:lnTo>
                  <a:lnTo>
                    <a:pt x="348" y="5"/>
                  </a:lnTo>
                  <a:lnTo>
                    <a:pt x="296" y="5"/>
                  </a:lnTo>
                  <a:lnTo>
                    <a:pt x="249" y="5"/>
                  </a:lnTo>
                  <a:lnTo>
                    <a:pt x="205" y="4"/>
                  </a:lnTo>
                  <a:lnTo>
                    <a:pt x="167" y="4"/>
                  </a:lnTo>
                  <a:lnTo>
                    <a:pt x="135" y="2"/>
                  </a:lnTo>
                  <a:lnTo>
                    <a:pt x="108" y="2"/>
                  </a:lnTo>
                  <a:lnTo>
                    <a:pt x="89" y="1"/>
                  </a:lnTo>
                  <a:lnTo>
                    <a:pt x="76" y="1"/>
                  </a:lnTo>
                  <a:lnTo>
                    <a:pt x="7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4" name="Freeform 67"/>
            <p:cNvSpPr>
              <a:spLocks/>
            </p:cNvSpPr>
            <p:nvPr/>
          </p:nvSpPr>
          <p:spPr bwMode="auto">
            <a:xfrm>
              <a:off x="7545388" y="6348412"/>
              <a:ext cx="195263" cy="209550"/>
            </a:xfrm>
            <a:custGeom>
              <a:avLst/>
              <a:gdLst>
                <a:gd name="T0" fmla="*/ 27 w 248"/>
                <a:gd name="T1" fmla="*/ 51 h 263"/>
                <a:gd name="T2" fmla="*/ 194 w 248"/>
                <a:gd name="T3" fmla="*/ 187 h 263"/>
                <a:gd name="T4" fmla="*/ 166 w 248"/>
                <a:gd name="T5" fmla="*/ 263 h 263"/>
                <a:gd name="T6" fmla="*/ 204 w 248"/>
                <a:gd name="T7" fmla="*/ 243 h 263"/>
                <a:gd name="T8" fmla="*/ 248 w 248"/>
                <a:gd name="T9" fmla="*/ 182 h 263"/>
                <a:gd name="T10" fmla="*/ 16 w 248"/>
                <a:gd name="T11" fmla="*/ 0 h 263"/>
                <a:gd name="T12" fmla="*/ 0 w 248"/>
                <a:gd name="T13" fmla="*/ 57 h 263"/>
                <a:gd name="T14" fmla="*/ 27 w 248"/>
                <a:gd name="T15" fmla="*/ 51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263">
                  <a:moveTo>
                    <a:pt x="27" y="51"/>
                  </a:moveTo>
                  <a:lnTo>
                    <a:pt x="194" y="187"/>
                  </a:lnTo>
                  <a:lnTo>
                    <a:pt x="166" y="263"/>
                  </a:lnTo>
                  <a:lnTo>
                    <a:pt x="204" y="243"/>
                  </a:lnTo>
                  <a:lnTo>
                    <a:pt x="248" y="182"/>
                  </a:lnTo>
                  <a:lnTo>
                    <a:pt x="16" y="0"/>
                  </a:lnTo>
                  <a:lnTo>
                    <a:pt x="0" y="57"/>
                  </a:lnTo>
                  <a:lnTo>
                    <a:pt x="27" y="51"/>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5" name="Freeform 68"/>
            <p:cNvSpPr>
              <a:spLocks/>
            </p:cNvSpPr>
            <p:nvPr/>
          </p:nvSpPr>
          <p:spPr bwMode="auto">
            <a:xfrm>
              <a:off x="7407275" y="6384924"/>
              <a:ext cx="257175" cy="285750"/>
            </a:xfrm>
            <a:custGeom>
              <a:avLst/>
              <a:gdLst>
                <a:gd name="T0" fmla="*/ 0 w 325"/>
                <a:gd name="T1" fmla="*/ 223 h 359"/>
                <a:gd name="T2" fmla="*/ 157 w 325"/>
                <a:gd name="T3" fmla="*/ 359 h 359"/>
                <a:gd name="T4" fmla="*/ 325 w 325"/>
                <a:gd name="T5" fmla="*/ 109 h 359"/>
                <a:gd name="T6" fmla="*/ 190 w 325"/>
                <a:gd name="T7" fmla="*/ 0 h 359"/>
                <a:gd name="T8" fmla="*/ 0 w 325"/>
                <a:gd name="T9" fmla="*/ 223 h 359"/>
              </a:gdLst>
              <a:ahLst/>
              <a:cxnLst>
                <a:cxn ang="0">
                  <a:pos x="T0" y="T1"/>
                </a:cxn>
                <a:cxn ang="0">
                  <a:pos x="T2" y="T3"/>
                </a:cxn>
                <a:cxn ang="0">
                  <a:pos x="T4" y="T5"/>
                </a:cxn>
                <a:cxn ang="0">
                  <a:pos x="T6" y="T7"/>
                </a:cxn>
                <a:cxn ang="0">
                  <a:pos x="T8" y="T9"/>
                </a:cxn>
              </a:cxnLst>
              <a:rect l="0" t="0" r="r" b="b"/>
              <a:pathLst>
                <a:path w="325" h="359">
                  <a:moveTo>
                    <a:pt x="0" y="223"/>
                  </a:moveTo>
                  <a:lnTo>
                    <a:pt x="157" y="359"/>
                  </a:lnTo>
                  <a:lnTo>
                    <a:pt x="325" y="109"/>
                  </a:lnTo>
                  <a:lnTo>
                    <a:pt x="190" y="0"/>
                  </a:lnTo>
                  <a:lnTo>
                    <a:pt x="0" y="223"/>
                  </a:lnTo>
                  <a:close/>
                </a:path>
              </a:pathLst>
            </a:custGeom>
            <a:solidFill>
              <a:srgbClr val="596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6" name="Freeform 69"/>
            <p:cNvSpPr>
              <a:spLocks/>
            </p:cNvSpPr>
            <p:nvPr/>
          </p:nvSpPr>
          <p:spPr bwMode="auto">
            <a:xfrm>
              <a:off x="7410450" y="6376987"/>
              <a:ext cx="198438" cy="233363"/>
            </a:xfrm>
            <a:custGeom>
              <a:avLst/>
              <a:gdLst>
                <a:gd name="T0" fmla="*/ 0 w 249"/>
                <a:gd name="T1" fmla="*/ 223 h 294"/>
                <a:gd name="T2" fmla="*/ 82 w 249"/>
                <a:gd name="T3" fmla="*/ 294 h 294"/>
                <a:gd name="T4" fmla="*/ 249 w 249"/>
                <a:gd name="T5" fmla="*/ 72 h 294"/>
                <a:gd name="T6" fmla="*/ 168 w 249"/>
                <a:gd name="T7" fmla="*/ 0 h 294"/>
                <a:gd name="T8" fmla="*/ 0 w 249"/>
                <a:gd name="T9" fmla="*/ 223 h 294"/>
              </a:gdLst>
              <a:ahLst/>
              <a:cxnLst>
                <a:cxn ang="0">
                  <a:pos x="T0" y="T1"/>
                </a:cxn>
                <a:cxn ang="0">
                  <a:pos x="T2" y="T3"/>
                </a:cxn>
                <a:cxn ang="0">
                  <a:pos x="T4" y="T5"/>
                </a:cxn>
                <a:cxn ang="0">
                  <a:pos x="T6" y="T7"/>
                </a:cxn>
                <a:cxn ang="0">
                  <a:pos x="T8" y="T9"/>
                </a:cxn>
              </a:cxnLst>
              <a:rect l="0" t="0" r="r" b="b"/>
              <a:pathLst>
                <a:path w="249" h="294">
                  <a:moveTo>
                    <a:pt x="0" y="223"/>
                  </a:moveTo>
                  <a:lnTo>
                    <a:pt x="82" y="294"/>
                  </a:lnTo>
                  <a:lnTo>
                    <a:pt x="249" y="72"/>
                  </a:lnTo>
                  <a:lnTo>
                    <a:pt x="168" y="0"/>
                  </a:lnTo>
                  <a:lnTo>
                    <a:pt x="0" y="223"/>
                  </a:lnTo>
                  <a:close/>
                </a:path>
              </a:pathLst>
            </a:custGeom>
            <a:solidFill>
              <a:srgbClr val="757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7" name="Freeform 70"/>
            <p:cNvSpPr>
              <a:spLocks/>
            </p:cNvSpPr>
            <p:nvPr/>
          </p:nvSpPr>
          <p:spPr bwMode="auto">
            <a:xfrm>
              <a:off x="8842375" y="6392862"/>
              <a:ext cx="220663" cy="273050"/>
            </a:xfrm>
            <a:custGeom>
              <a:avLst/>
              <a:gdLst>
                <a:gd name="T0" fmla="*/ 23 w 279"/>
                <a:gd name="T1" fmla="*/ 91 h 344"/>
                <a:gd name="T2" fmla="*/ 155 w 279"/>
                <a:gd name="T3" fmla="*/ 0 h 344"/>
                <a:gd name="T4" fmla="*/ 279 w 279"/>
                <a:gd name="T5" fmla="*/ 259 h 344"/>
                <a:gd name="T6" fmla="*/ 128 w 279"/>
                <a:gd name="T7" fmla="*/ 344 h 344"/>
                <a:gd name="T8" fmla="*/ 0 w 279"/>
                <a:gd name="T9" fmla="*/ 107 h 344"/>
                <a:gd name="T10" fmla="*/ 3 w 279"/>
                <a:gd name="T11" fmla="*/ 104 h 344"/>
                <a:gd name="T12" fmla="*/ 10 w 279"/>
                <a:gd name="T13" fmla="*/ 96 h 344"/>
                <a:gd name="T14" fmla="*/ 18 w 279"/>
                <a:gd name="T15" fmla="*/ 90 h 344"/>
                <a:gd name="T16" fmla="*/ 23 w 279"/>
                <a:gd name="T17" fmla="*/ 9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344">
                  <a:moveTo>
                    <a:pt x="23" y="91"/>
                  </a:moveTo>
                  <a:lnTo>
                    <a:pt x="155" y="0"/>
                  </a:lnTo>
                  <a:lnTo>
                    <a:pt x="279" y="259"/>
                  </a:lnTo>
                  <a:lnTo>
                    <a:pt x="128" y="344"/>
                  </a:lnTo>
                  <a:lnTo>
                    <a:pt x="0" y="107"/>
                  </a:lnTo>
                  <a:lnTo>
                    <a:pt x="3" y="104"/>
                  </a:lnTo>
                  <a:lnTo>
                    <a:pt x="10" y="96"/>
                  </a:lnTo>
                  <a:lnTo>
                    <a:pt x="18" y="90"/>
                  </a:lnTo>
                  <a:lnTo>
                    <a:pt x="23" y="91"/>
                  </a:lnTo>
                  <a:close/>
                </a:path>
              </a:pathLst>
            </a:custGeom>
            <a:solidFill>
              <a:srgbClr val="596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44"/>
          <p:cNvSpPr>
            <a:spLocks/>
          </p:cNvSpPr>
          <p:nvPr/>
        </p:nvSpPr>
        <p:spPr bwMode="auto">
          <a:xfrm>
            <a:off x="8216900" y="6240462"/>
            <a:ext cx="57150" cy="61913"/>
          </a:xfrm>
          <a:custGeom>
            <a:avLst/>
            <a:gdLst>
              <a:gd name="T0" fmla="*/ 37 w 72"/>
              <a:gd name="T1" fmla="*/ 0 h 78"/>
              <a:gd name="T2" fmla="*/ 45 w 72"/>
              <a:gd name="T3" fmla="*/ 1 h 78"/>
              <a:gd name="T4" fmla="*/ 50 w 72"/>
              <a:gd name="T5" fmla="*/ 3 h 78"/>
              <a:gd name="T6" fmla="*/ 57 w 72"/>
              <a:gd name="T7" fmla="*/ 7 h 78"/>
              <a:gd name="T8" fmla="*/ 62 w 72"/>
              <a:gd name="T9" fmla="*/ 11 h 78"/>
              <a:gd name="T10" fmla="*/ 67 w 72"/>
              <a:gd name="T11" fmla="*/ 17 h 78"/>
              <a:gd name="T12" fmla="*/ 70 w 72"/>
              <a:gd name="T13" fmla="*/ 24 h 78"/>
              <a:gd name="T14" fmla="*/ 71 w 72"/>
              <a:gd name="T15" fmla="*/ 31 h 78"/>
              <a:gd name="T16" fmla="*/ 72 w 72"/>
              <a:gd name="T17" fmla="*/ 39 h 78"/>
              <a:gd name="T18" fmla="*/ 71 w 72"/>
              <a:gd name="T19" fmla="*/ 47 h 78"/>
              <a:gd name="T20" fmla="*/ 70 w 72"/>
              <a:gd name="T21" fmla="*/ 54 h 78"/>
              <a:gd name="T22" fmla="*/ 67 w 72"/>
              <a:gd name="T23" fmla="*/ 61 h 78"/>
              <a:gd name="T24" fmla="*/ 62 w 72"/>
              <a:gd name="T25" fmla="*/ 66 h 78"/>
              <a:gd name="T26" fmla="*/ 57 w 72"/>
              <a:gd name="T27" fmla="*/ 71 h 78"/>
              <a:gd name="T28" fmla="*/ 50 w 72"/>
              <a:gd name="T29" fmla="*/ 74 h 78"/>
              <a:gd name="T30" fmla="*/ 45 w 72"/>
              <a:gd name="T31" fmla="*/ 77 h 78"/>
              <a:gd name="T32" fmla="*/ 37 w 72"/>
              <a:gd name="T33" fmla="*/ 78 h 78"/>
              <a:gd name="T34" fmla="*/ 30 w 72"/>
              <a:gd name="T35" fmla="*/ 77 h 78"/>
              <a:gd name="T36" fmla="*/ 23 w 72"/>
              <a:gd name="T37" fmla="*/ 74 h 78"/>
              <a:gd name="T38" fmla="*/ 16 w 72"/>
              <a:gd name="T39" fmla="*/ 71 h 78"/>
              <a:gd name="T40" fmla="*/ 11 w 72"/>
              <a:gd name="T41" fmla="*/ 66 h 78"/>
              <a:gd name="T42" fmla="*/ 7 w 72"/>
              <a:gd name="T43" fmla="*/ 61 h 78"/>
              <a:gd name="T44" fmla="*/ 3 w 72"/>
              <a:gd name="T45" fmla="*/ 54 h 78"/>
              <a:gd name="T46" fmla="*/ 1 w 72"/>
              <a:gd name="T47" fmla="*/ 47 h 78"/>
              <a:gd name="T48" fmla="*/ 0 w 72"/>
              <a:gd name="T49" fmla="*/ 39 h 78"/>
              <a:gd name="T50" fmla="*/ 1 w 72"/>
              <a:gd name="T51" fmla="*/ 31 h 78"/>
              <a:gd name="T52" fmla="*/ 3 w 72"/>
              <a:gd name="T53" fmla="*/ 24 h 78"/>
              <a:gd name="T54" fmla="*/ 7 w 72"/>
              <a:gd name="T55" fmla="*/ 17 h 78"/>
              <a:gd name="T56" fmla="*/ 11 w 72"/>
              <a:gd name="T57" fmla="*/ 11 h 78"/>
              <a:gd name="T58" fmla="*/ 16 w 72"/>
              <a:gd name="T59" fmla="*/ 7 h 78"/>
              <a:gd name="T60" fmla="*/ 23 w 72"/>
              <a:gd name="T61" fmla="*/ 3 h 78"/>
              <a:gd name="T62" fmla="*/ 30 w 72"/>
              <a:gd name="T63" fmla="*/ 1 h 78"/>
              <a:gd name="T64" fmla="*/ 37 w 72"/>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8">
                <a:moveTo>
                  <a:pt x="37" y="0"/>
                </a:moveTo>
                <a:lnTo>
                  <a:pt x="45" y="1"/>
                </a:lnTo>
                <a:lnTo>
                  <a:pt x="50" y="3"/>
                </a:lnTo>
                <a:lnTo>
                  <a:pt x="57" y="7"/>
                </a:lnTo>
                <a:lnTo>
                  <a:pt x="62" y="11"/>
                </a:lnTo>
                <a:lnTo>
                  <a:pt x="67" y="17"/>
                </a:lnTo>
                <a:lnTo>
                  <a:pt x="70" y="24"/>
                </a:lnTo>
                <a:lnTo>
                  <a:pt x="71" y="31"/>
                </a:lnTo>
                <a:lnTo>
                  <a:pt x="72" y="39"/>
                </a:lnTo>
                <a:lnTo>
                  <a:pt x="71" y="47"/>
                </a:lnTo>
                <a:lnTo>
                  <a:pt x="70" y="54"/>
                </a:lnTo>
                <a:lnTo>
                  <a:pt x="67" y="61"/>
                </a:lnTo>
                <a:lnTo>
                  <a:pt x="62" y="66"/>
                </a:lnTo>
                <a:lnTo>
                  <a:pt x="57" y="71"/>
                </a:lnTo>
                <a:lnTo>
                  <a:pt x="50" y="74"/>
                </a:lnTo>
                <a:lnTo>
                  <a:pt x="45" y="77"/>
                </a:lnTo>
                <a:lnTo>
                  <a:pt x="37" y="78"/>
                </a:lnTo>
                <a:lnTo>
                  <a:pt x="30" y="77"/>
                </a:lnTo>
                <a:lnTo>
                  <a:pt x="23" y="74"/>
                </a:lnTo>
                <a:lnTo>
                  <a:pt x="16" y="71"/>
                </a:lnTo>
                <a:lnTo>
                  <a:pt x="11" y="66"/>
                </a:lnTo>
                <a:lnTo>
                  <a:pt x="7" y="61"/>
                </a:lnTo>
                <a:lnTo>
                  <a:pt x="3" y="54"/>
                </a:lnTo>
                <a:lnTo>
                  <a:pt x="1" y="47"/>
                </a:lnTo>
                <a:lnTo>
                  <a:pt x="0" y="39"/>
                </a:lnTo>
                <a:lnTo>
                  <a:pt x="1" y="31"/>
                </a:lnTo>
                <a:lnTo>
                  <a:pt x="3" y="24"/>
                </a:lnTo>
                <a:lnTo>
                  <a:pt x="7" y="17"/>
                </a:lnTo>
                <a:lnTo>
                  <a:pt x="11" y="11"/>
                </a:lnTo>
                <a:lnTo>
                  <a:pt x="16" y="7"/>
                </a:lnTo>
                <a:lnTo>
                  <a:pt x="23" y="3"/>
                </a:lnTo>
                <a:lnTo>
                  <a:pt x="30"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p:nvSpPr>
        <p:spPr bwMode="auto">
          <a:xfrm>
            <a:off x="8421688" y="6235699"/>
            <a:ext cx="58738" cy="61913"/>
          </a:xfrm>
          <a:custGeom>
            <a:avLst/>
            <a:gdLst>
              <a:gd name="T0" fmla="*/ 37 w 74"/>
              <a:gd name="T1" fmla="*/ 0 h 78"/>
              <a:gd name="T2" fmla="*/ 45 w 74"/>
              <a:gd name="T3" fmla="*/ 1 h 78"/>
              <a:gd name="T4" fmla="*/ 52 w 74"/>
              <a:gd name="T5" fmla="*/ 3 h 78"/>
              <a:gd name="T6" fmla="*/ 57 w 74"/>
              <a:gd name="T7" fmla="*/ 7 h 78"/>
              <a:gd name="T8" fmla="*/ 63 w 74"/>
              <a:gd name="T9" fmla="*/ 11 h 78"/>
              <a:gd name="T10" fmla="*/ 68 w 74"/>
              <a:gd name="T11" fmla="*/ 17 h 78"/>
              <a:gd name="T12" fmla="*/ 71 w 74"/>
              <a:gd name="T13" fmla="*/ 24 h 78"/>
              <a:gd name="T14" fmla="*/ 72 w 74"/>
              <a:gd name="T15" fmla="*/ 31 h 78"/>
              <a:gd name="T16" fmla="*/ 74 w 74"/>
              <a:gd name="T17" fmla="*/ 39 h 78"/>
              <a:gd name="T18" fmla="*/ 72 w 74"/>
              <a:gd name="T19" fmla="*/ 47 h 78"/>
              <a:gd name="T20" fmla="*/ 71 w 74"/>
              <a:gd name="T21" fmla="*/ 54 h 78"/>
              <a:gd name="T22" fmla="*/ 68 w 74"/>
              <a:gd name="T23" fmla="*/ 61 h 78"/>
              <a:gd name="T24" fmla="*/ 63 w 74"/>
              <a:gd name="T25" fmla="*/ 67 h 78"/>
              <a:gd name="T26" fmla="*/ 57 w 74"/>
              <a:gd name="T27" fmla="*/ 71 h 78"/>
              <a:gd name="T28" fmla="*/ 52 w 74"/>
              <a:gd name="T29" fmla="*/ 75 h 78"/>
              <a:gd name="T30" fmla="*/ 45 w 74"/>
              <a:gd name="T31" fmla="*/ 77 h 78"/>
              <a:gd name="T32" fmla="*/ 37 w 74"/>
              <a:gd name="T33" fmla="*/ 78 h 78"/>
              <a:gd name="T34" fmla="*/ 30 w 74"/>
              <a:gd name="T35" fmla="*/ 77 h 78"/>
              <a:gd name="T36" fmla="*/ 23 w 74"/>
              <a:gd name="T37" fmla="*/ 75 h 78"/>
              <a:gd name="T38" fmla="*/ 16 w 74"/>
              <a:gd name="T39" fmla="*/ 71 h 78"/>
              <a:gd name="T40" fmla="*/ 11 w 74"/>
              <a:gd name="T41" fmla="*/ 67 h 78"/>
              <a:gd name="T42" fmla="*/ 7 w 74"/>
              <a:gd name="T43" fmla="*/ 61 h 78"/>
              <a:gd name="T44" fmla="*/ 3 w 74"/>
              <a:gd name="T45" fmla="*/ 54 h 78"/>
              <a:gd name="T46" fmla="*/ 1 w 74"/>
              <a:gd name="T47" fmla="*/ 47 h 78"/>
              <a:gd name="T48" fmla="*/ 0 w 74"/>
              <a:gd name="T49" fmla="*/ 39 h 78"/>
              <a:gd name="T50" fmla="*/ 1 w 74"/>
              <a:gd name="T51" fmla="*/ 31 h 78"/>
              <a:gd name="T52" fmla="*/ 3 w 74"/>
              <a:gd name="T53" fmla="*/ 24 h 78"/>
              <a:gd name="T54" fmla="*/ 7 w 74"/>
              <a:gd name="T55" fmla="*/ 17 h 78"/>
              <a:gd name="T56" fmla="*/ 11 w 74"/>
              <a:gd name="T57" fmla="*/ 11 h 78"/>
              <a:gd name="T58" fmla="*/ 16 w 74"/>
              <a:gd name="T59" fmla="*/ 7 h 78"/>
              <a:gd name="T60" fmla="*/ 23 w 74"/>
              <a:gd name="T61" fmla="*/ 3 h 78"/>
              <a:gd name="T62" fmla="*/ 30 w 74"/>
              <a:gd name="T63" fmla="*/ 1 h 78"/>
              <a:gd name="T64" fmla="*/ 37 w 74"/>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78">
                <a:moveTo>
                  <a:pt x="37" y="0"/>
                </a:moveTo>
                <a:lnTo>
                  <a:pt x="45" y="1"/>
                </a:lnTo>
                <a:lnTo>
                  <a:pt x="52" y="3"/>
                </a:lnTo>
                <a:lnTo>
                  <a:pt x="57" y="7"/>
                </a:lnTo>
                <a:lnTo>
                  <a:pt x="63" y="11"/>
                </a:lnTo>
                <a:lnTo>
                  <a:pt x="68" y="17"/>
                </a:lnTo>
                <a:lnTo>
                  <a:pt x="71" y="24"/>
                </a:lnTo>
                <a:lnTo>
                  <a:pt x="72" y="31"/>
                </a:lnTo>
                <a:lnTo>
                  <a:pt x="74" y="39"/>
                </a:lnTo>
                <a:lnTo>
                  <a:pt x="72" y="47"/>
                </a:lnTo>
                <a:lnTo>
                  <a:pt x="71" y="54"/>
                </a:lnTo>
                <a:lnTo>
                  <a:pt x="68" y="61"/>
                </a:lnTo>
                <a:lnTo>
                  <a:pt x="63" y="67"/>
                </a:lnTo>
                <a:lnTo>
                  <a:pt x="57" y="71"/>
                </a:lnTo>
                <a:lnTo>
                  <a:pt x="52" y="75"/>
                </a:lnTo>
                <a:lnTo>
                  <a:pt x="45" y="77"/>
                </a:lnTo>
                <a:lnTo>
                  <a:pt x="37" y="78"/>
                </a:lnTo>
                <a:lnTo>
                  <a:pt x="30" y="77"/>
                </a:lnTo>
                <a:lnTo>
                  <a:pt x="23" y="75"/>
                </a:lnTo>
                <a:lnTo>
                  <a:pt x="16" y="71"/>
                </a:lnTo>
                <a:lnTo>
                  <a:pt x="11" y="67"/>
                </a:lnTo>
                <a:lnTo>
                  <a:pt x="7" y="61"/>
                </a:lnTo>
                <a:lnTo>
                  <a:pt x="3" y="54"/>
                </a:lnTo>
                <a:lnTo>
                  <a:pt x="1" y="47"/>
                </a:lnTo>
                <a:lnTo>
                  <a:pt x="0" y="39"/>
                </a:lnTo>
                <a:lnTo>
                  <a:pt x="1" y="31"/>
                </a:lnTo>
                <a:lnTo>
                  <a:pt x="3" y="24"/>
                </a:lnTo>
                <a:lnTo>
                  <a:pt x="7" y="17"/>
                </a:lnTo>
                <a:lnTo>
                  <a:pt x="11" y="11"/>
                </a:lnTo>
                <a:lnTo>
                  <a:pt x="16" y="7"/>
                </a:lnTo>
                <a:lnTo>
                  <a:pt x="23" y="3"/>
                </a:lnTo>
                <a:lnTo>
                  <a:pt x="30"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p:nvSpPr>
        <p:spPr bwMode="auto">
          <a:xfrm>
            <a:off x="8053388" y="6240462"/>
            <a:ext cx="58738" cy="63500"/>
          </a:xfrm>
          <a:custGeom>
            <a:avLst/>
            <a:gdLst>
              <a:gd name="T0" fmla="*/ 36 w 73"/>
              <a:gd name="T1" fmla="*/ 0 h 79"/>
              <a:gd name="T2" fmla="*/ 30 w 73"/>
              <a:gd name="T3" fmla="*/ 1 h 79"/>
              <a:gd name="T4" fmla="*/ 23 w 73"/>
              <a:gd name="T5" fmla="*/ 3 h 79"/>
              <a:gd name="T6" fmla="*/ 16 w 73"/>
              <a:gd name="T7" fmla="*/ 7 h 79"/>
              <a:gd name="T8" fmla="*/ 11 w 73"/>
              <a:gd name="T9" fmla="*/ 11 h 79"/>
              <a:gd name="T10" fmla="*/ 6 w 73"/>
              <a:gd name="T11" fmla="*/ 17 h 79"/>
              <a:gd name="T12" fmla="*/ 3 w 73"/>
              <a:gd name="T13" fmla="*/ 24 h 79"/>
              <a:gd name="T14" fmla="*/ 1 w 73"/>
              <a:gd name="T15" fmla="*/ 31 h 79"/>
              <a:gd name="T16" fmla="*/ 0 w 73"/>
              <a:gd name="T17" fmla="*/ 39 h 79"/>
              <a:gd name="T18" fmla="*/ 1 w 73"/>
              <a:gd name="T19" fmla="*/ 47 h 79"/>
              <a:gd name="T20" fmla="*/ 3 w 73"/>
              <a:gd name="T21" fmla="*/ 54 h 79"/>
              <a:gd name="T22" fmla="*/ 6 w 73"/>
              <a:gd name="T23" fmla="*/ 61 h 79"/>
              <a:gd name="T24" fmla="*/ 11 w 73"/>
              <a:gd name="T25" fmla="*/ 68 h 79"/>
              <a:gd name="T26" fmla="*/ 16 w 73"/>
              <a:gd name="T27" fmla="*/ 72 h 79"/>
              <a:gd name="T28" fmla="*/ 23 w 73"/>
              <a:gd name="T29" fmla="*/ 76 h 79"/>
              <a:gd name="T30" fmla="*/ 30 w 73"/>
              <a:gd name="T31" fmla="*/ 78 h 79"/>
              <a:gd name="T32" fmla="*/ 36 w 73"/>
              <a:gd name="T33" fmla="*/ 79 h 79"/>
              <a:gd name="T34" fmla="*/ 45 w 73"/>
              <a:gd name="T35" fmla="*/ 78 h 79"/>
              <a:gd name="T36" fmla="*/ 51 w 73"/>
              <a:gd name="T37" fmla="*/ 76 h 79"/>
              <a:gd name="T38" fmla="*/ 57 w 73"/>
              <a:gd name="T39" fmla="*/ 72 h 79"/>
              <a:gd name="T40" fmla="*/ 63 w 73"/>
              <a:gd name="T41" fmla="*/ 68 h 79"/>
              <a:gd name="T42" fmla="*/ 68 w 73"/>
              <a:gd name="T43" fmla="*/ 61 h 79"/>
              <a:gd name="T44" fmla="*/ 71 w 73"/>
              <a:gd name="T45" fmla="*/ 54 h 79"/>
              <a:gd name="T46" fmla="*/ 72 w 73"/>
              <a:gd name="T47" fmla="*/ 47 h 79"/>
              <a:gd name="T48" fmla="*/ 73 w 73"/>
              <a:gd name="T49" fmla="*/ 39 h 79"/>
              <a:gd name="T50" fmla="*/ 72 w 73"/>
              <a:gd name="T51" fmla="*/ 31 h 79"/>
              <a:gd name="T52" fmla="*/ 71 w 73"/>
              <a:gd name="T53" fmla="*/ 24 h 79"/>
              <a:gd name="T54" fmla="*/ 68 w 73"/>
              <a:gd name="T55" fmla="*/ 17 h 79"/>
              <a:gd name="T56" fmla="*/ 63 w 73"/>
              <a:gd name="T57" fmla="*/ 11 h 79"/>
              <a:gd name="T58" fmla="*/ 57 w 73"/>
              <a:gd name="T59" fmla="*/ 7 h 79"/>
              <a:gd name="T60" fmla="*/ 51 w 73"/>
              <a:gd name="T61" fmla="*/ 3 h 79"/>
              <a:gd name="T62" fmla="*/ 45 w 73"/>
              <a:gd name="T63" fmla="*/ 1 h 79"/>
              <a:gd name="T64" fmla="*/ 36 w 73"/>
              <a:gd name="T6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9">
                <a:moveTo>
                  <a:pt x="36" y="0"/>
                </a:moveTo>
                <a:lnTo>
                  <a:pt x="30" y="1"/>
                </a:lnTo>
                <a:lnTo>
                  <a:pt x="23" y="3"/>
                </a:lnTo>
                <a:lnTo>
                  <a:pt x="16" y="7"/>
                </a:lnTo>
                <a:lnTo>
                  <a:pt x="11" y="11"/>
                </a:lnTo>
                <a:lnTo>
                  <a:pt x="6" y="17"/>
                </a:lnTo>
                <a:lnTo>
                  <a:pt x="3" y="24"/>
                </a:lnTo>
                <a:lnTo>
                  <a:pt x="1" y="31"/>
                </a:lnTo>
                <a:lnTo>
                  <a:pt x="0" y="39"/>
                </a:lnTo>
                <a:lnTo>
                  <a:pt x="1" y="47"/>
                </a:lnTo>
                <a:lnTo>
                  <a:pt x="3" y="54"/>
                </a:lnTo>
                <a:lnTo>
                  <a:pt x="6" y="61"/>
                </a:lnTo>
                <a:lnTo>
                  <a:pt x="11" y="68"/>
                </a:lnTo>
                <a:lnTo>
                  <a:pt x="16" y="72"/>
                </a:lnTo>
                <a:lnTo>
                  <a:pt x="23" y="76"/>
                </a:lnTo>
                <a:lnTo>
                  <a:pt x="30" y="78"/>
                </a:lnTo>
                <a:lnTo>
                  <a:pt x="36" y="79"/>
                </a:lnTo>
                <a:lnTo>
                  <a:pt x="45" y="78"/>
                </a:lnTo>
                <a:lnTo>
                  <a:pt x="51" y="76"/>
                </a:lnTo>
                <a:lnTo>
                  <a:pt x="57" y="72"/>
                </a:lnTo>
                <a:lnTo>
                  <a:pt x="63" y="68"/>
                </a:lnTo>
                <a:lnTo>
                  <a:pt x="68" y="61"/>
                </a:lnTo>
                <a:lnTo>
                  <a:pt x="71" y="54"/>
                </a:lnTo>
                <a:lnTo>
                  <a:pt x="72" y="47"/>
                </a:lnTo>
                <a:lnTo>
                  <a:pt x="73" y="39"/>
                </a:lnTo>
                <a:lnTo>
                  <a:pt x="72" y="31"/>
                </a:lnTo>
                <a:lnTo>
                  <a:pt x="71" y="24"/>
                </a:lnTo>
                <a:lnTo>
                  <a:pt x="68" y="17"/>
                </a:lnTo>
                <a:lnTo>
                  <a:pt x="63" y="11"/>
                </a:lnTo>
                <a:lnTo>
                  <a:pt x="57" y="7"/>
                </a:lnTo>
                <a:lnTo>
                  <a:pt x="51" y="3"/>
                </a:lnTo>
                <a:lnTo>
                  <a:pt x="45" y="1"/>
                </a:lnTo>
                <a:lnTo>
                  <a:pt x="36"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p:nvSpPr>
        <p:spPr bwMode="auto">
          <a:xfrm>
            <a:off x="8596313" y="6235699"/>
            <a:ext cx="58738" cy="61913"/>
          </a:xfrm>
          <a:custGeom>
            <a:avLst/>
            <a:gdLst>
              <a:gd name="T0" fmla="*/ 37 w 74"/>
              <a:gd name="T1" fmla="*/ 0 h 78"/>
              <a:gd name="T2" fmla="*/ 44 w 74"/>
              <a:gd name="T3" fmla="*/ 1 h 78"/>
              <a:gd name="T4" fmla="*/ 51 w 74"/>
              <a:gd name="T5" fmla="*/ 3 h 78"/>
              <a:gd name="T6" fmla="*/ 58 w 74"/>
              <a:gd name="T7" fmla="*/ 7 h 78"/>
              <a:gd name="T8" fmla="*/ 62 w 74"/>
              <a:gd name="T9" fmla="*/ 11 h 78"/>
              <a:gd name="T10" fmla="*/ 67 w 74"/>
              <a:gd name="T11" fmla="*/ 17 h 78"/>
              <a:gd name="T12" fmla="*/ 70 w 74"/>
              <a:gd name="T13" fmla="*/ 24 h 78"/>
              <a:gd name="T14" fmla="*/ 72 w 74"/>
              <a:gd name="T15" fmla="*/ 31 h 78"/>
              <a:gd name="T16" fmla="*/ 74 w 74"/>
              <a:gd name="T17" fmla="*/ 39 h 78"/>
              <a:gd name="T18" fmla="*/ 72 w 74"/>
              <a:gd name="T19" fmla="*/ 47 h 78"/>
              <a:gd name="T20" fmla="*/ 70 w 74"/>
              <a:gd name="T21" fmla="*/ 54 h 78"/>
              <a:gd name="T22" fmla="*/ 67 w 74"/>
              <a:gd name="T23" fmla="*/ 61 h 78"/>
              <a:gd name="T24" fmla="*/ 62 w 74"/>
              <a:gd name="T25" fmla="*/ 67 h 78"/>
              <a:gd name="T26" fmla="*/ 58 w 74"/>
              <a:gd name="T27" fmla="*/ 71 h 78"/>
              <a:gd name="T28" fmla="*/ 51 w 74"/>
              <a:gd name="T29" fmla="*/ 75 h 78"/>
              <a:gd name="T30" fmla="*/ 44 w 74"/>
              <a:gd name="T31" fmla="*/ 77 h 78"/>
              <a:gd name="T32" fmla="*/ 37 w 74"/>
              <a:gd name="T33" fmla="*/ 78 h 78"/>
              <a:gd name="T34" fmla="*/ 29 w 74"/>
              <a:gd name="T35" fmla="*/ 77 h 78"/>
              <a:gd name="T36" fmla="*/ 22 w 74"/>
              <a:gd name="T37" fmla="*/ 75 h 78"/>
              <a:gd name="T38" fmla="*/ 16 w 74"/>
              <a:gd name="T39" fmla="*/ 71 h 78"/>
              <a:gd name="T40" fmla="*/ 10 w 74"/>
              <a:gd name="T41" fmla="*/ 67 h 78"/>
              <a:gd name="T42" fmla="*/ 6 w 74"/>
              <a:gd name="T43" fmla="*/ 61 h 78"/>
              <a:gd name="T44" fmla="*/ 2 w 74"/>
              <a:gd name="T45" fmla="*/ 54 h 78"/>
              <a:gd name="T46" fmla="*/ 1 w 74"/>
              <a:gd name="T47" fmla="*/ 47 h 78"/>
              <a:gd name="T48" fmla="*/ 0 w 74"/>
              <a:gd name="T49" fmla="*/ 39 h 78"/>
              <a:gd name="T50" fmla="*/ 1 w 74"/>
              <a:gd name="T51" fmla="*/ 31 h 78"/>
              <a:gd name="T52" fmla="*/ 2 w 74"/>
              <a:gd name="T53" fmla="*/ 24 h 78"/>
              <a:gd name="T54" fmla="*/ 6 w 74"/>
              <a:gd name="T55" fmla="*/ 17 h 78"/>
              <a:gd name="T56" fmla="*/ 10 w 74"/>
              <a:gd name="T57" fmla="*/ 11 h 78"/>
              <a:gd name="T58" fmla="*/ 16 w 74"/>
              <a:gd name="T59" fmla="*/ 7 h 78"/>
              <a:gd name="T60" fmla="*/ 22 w 74"/>
              <a:gd name="T61" fmla="*/ 3 h 78"/>
              <a:gd name="T62" fmla="*/ 29 w 74"/>
              <a:gd name="T63" fmla="*/ 1 h 78"/>
              <a:gd name="T64" fmla="*/ 37 w 74"/>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78">
                <a:moveTo>
                  <a:pt x="37" y="0"/>
                </a:moveTo>
                <a:lnTo>
                  <a:pt x="44" y="1"/>
                </a:lnTo>
                <a:lnTo>
                  <a:pt x="51" y="3"/>
                </a:lnTo>
                <a:lnTo>
                  <a:pt x="58" y="7"/>
                </a:lnTo>
                <a:lnTo>
                  <a:pt x="62" y="11"/>
                </a:lnTo>
                <a:lnTo>
                  <a:pt x="67" y="17"/>
                </a:lnTo>
                <a:lnTo>
                  <a:pt x="70" y="24"/>
                </a:lnTo>
                <a:lnTo>
                  <a:pt x="72" y="31"/>
                </a:lnTo>
                <a:lnTo>
                  <a:pt x="74" y="39"/>
                </a:lnTo>
                <a:lnTo>
                  <a:pt x="72" y="47"/>
                </a:lnTo>
                <a:lnTo>
                  <a:pt x="70" y="54"/>
                </a:lnTo>
                <a:lnTo>
                  <a:pt x="67" y="61"/>
                </a:lnTo>
                <a:lnTo>
                  <a:pt x="62" y="67"/>
                </a:lnTo>
                <a:lnTo>
                  <a:pt x="58" y="71"/>
                </a:lnTo>
                <a:lnTo>
                  <a:pt x="51" y="75"/>
                </a:lnTo>
                <a:lnTo>
                  <a:pt x="44" y="77"/>
                </a:lnTo>
                <a:lnTo>
                  <a:pt x="37" y="78"/>
                </a:lnTo>
                <a:lnTo>
                  <a:pt x="29" y="77"/>
                </a:lnTo>
                <a:lnTo>
                  <a:pt x="22" y="75"/>
                </a:lnTo>
                <a:lnTo>
                  <a:pt x="16" y="71"/>
                </a:lnTo>
                <a:lnTo>
                  <a:pt x="10" y="67"/>
                </a:lnTo>
                <a:lnTo>
                  <a:pt x="6" y="61"/>
                </a:lnTo>
                <a:lnTo>
                  <a:pt x="2" y="54"/>
                </a:lnTo>
                <a:lnTo>
                  <a:pt x="1" y="47"/>
                </a:lnTo>
                <a:lnTo>
                  <a:pt x="0" y="39"/>
                </a:lnTo>
                <a:lnTo>
                  <a:pt x="1" y="31"/>
                </a:lnTo>
                <a:lnTo>
                  <a:pt x="2" y="24"/>
                </a:lnTo>
                <a:lnTo>
                  <a:pt x="6" y="17"/>
                </a:lnTo>
                <a:lnTo>
                  <a:pt x="10" y="11"/>
                </a:lnTo>
                <a:lnTo>
                  <a:pt x="16" y="7"/>
                </a:lnTo>
                <a:lnTo>
                  <a:pt x="22" y="3"/>
                </a:lnTo>
                <a:lnTo>
                  <a:pt x="29"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p:nvSpPr>
        <p:spPr bwMode="auto">
          <a:xfrm>
            <a:off x="7878763" y="6240462"/>
            <a:ext cx="58738" cy="63500"/>
          </a:xfrm>
          <a:custGeom>
            <a:avLst/>
            <a:gdLst>
              <a:gd name="T0" fmla="*/ 37 w 73"/>
              <a:gd name="T1" fmla="*/ 0 h 79"/>
              <a:gd name="T2" fmla="*/ 28 w 73"/>
              <a:gd name="T3" fmla="*/ 1 h 79"/>
              <a:gd name="T4" fmla="*/ 22 w 73"/>
              <a:gd name="T5" fmla="*/ 3 h 79"/>
              <a:gd name="T6" fmla="*/ 16 w 73"/>
              <a:gd name="T7" fmla="*/ 7 h 79"/>
              <a:gd name="T8" fmla="*/ 10 w 73"/>
              <a:gd name="T9" fmla="*/ 11 h 79"/>
              <a:gd name="T10" fmla="*/ 5 w 73"/>
              <a:gd name="T11" fmla="*/ 17 h 79"/>
              <a:gd name="T12" fmla="*/ 2 w 73"/>
              <a:gd name="T13" fmla="*/ 24 h 79"/>
              <a:gd name="T14" fmla="*/ 1 w 73"/>
              <a:gd name="T15" fmla="*/ 31 h 79"/>
              <a:gd name="T16" fmla="*/ 0 w 73"/>
              <a:gd name="T17" fmla="*/ 39 h 79"/>
              <a:gd name="T18" fmla="*/ 1 w 73"/>
              <a:gd name="T19" fmla="*/ 47 h 79"/>
              <a:gd name="T20" fmla="*/ 2 w 73"/>
              <a:gd name="T21" fmla="*/ 54 h 79"/>
              <a:gd name="T22" fmla="*/ 5 w 73"/>
              <a:gd name="T23" fmla="*/ 61 h 79"/>
              <a:gd name="T24" fmla="*/ 10 w 73"/>
              <a:gd name="T25" fmla="*/ 68 h 79"/>
              <a:gd name="T26" fmla="*/ 16 w 73"/>
              <a:gd name="T27" fmla="*/ 72 h 79"/>
              <a:gd name="T28" fmla="*/ 22 w 73"/>
              <a:gd name="T29" fmla="*/ 76 h 79"/>
              <a:gd name="T30" fmla="*/ 28 w 73"/>
              <a:gd name="T31" fmla="*/ 78 h 79"/>
              <a:gd name="T32" fmla="*/ 37 w 73"/>
              <a:gd name="T33" fmla="*/ 79 h 79"/>
              <a:gd name="T34" fmla="*/ 45 w 73"/>
              <a:gd name="T35" fmla="*/ 78 h 79"/>
              <a:gd name="T36" fmla="*/ 52 w 73"/>
              <a:gd name="T37" fmla="*/ 76 h 79"/>
              <a:gd name="T38" fmla="*/ 57 w 73"/>
              <a:gd name="T39" fmla="*/ 72 h 79"/>
              <a:gd name="T40" fmla="*/ 63 w 73"/>
              <a:gd name="T41" fmla="*/ 68 h 79"/>
              <a:gd name="T42" fmla="*/ 68 w 73"/>
              <a:gd name="T43" fmla="*/ 61 h 79"/>
              <a:gd name="T44" fmla="*/ 71 w 73"/>
              <a:gd name="T45" fmla="*/ 54 h 79"/>
              <a:gd name="T46" fmla="*/ 72 w 73"/>
              <a:gd name="T47" fmla="*/ 47 h 79"/>
              <a:gd name="T48" fmla="*/ 73 w 73"/>
              <a:gd name="T49" fmla="*/ 39 h 79"/>
              <a:gd name="T50" fmla="*/ 72 w 73"/>
              <a:gd name="T51" fmla="*/ 31 h 79"/>
              <a:gd name="T52" fmla="*/ 71 w 73"/>
              <a:gd name="T53" fmla="*/ 24 h 79"/>
              <a:gd name="T54" fmla="*/ 68 w 73"/>
              <a:gd name="T55" fmla="*/ 17 h 79"/>
              <a:gd name="T56" fmla="*/ 63 w 73"/>
              <a:gd name="T57" fmla="*/ 11 h 79"/>
              <a:gd name="T58" fmla="*/ 57 w 73"/>
              <a:gd name="T59" fmla="*/ 7 h 79"/>
              <a:gd name="T60" fmla="*/ 52 w 73"/>
              <a:gd name="T61" fmla="*/ 3 h 79"/>
              <a:gd name="T62" fmla="*/ 45 w 73"/>
              <a:gd name="T63" fmla="*/ 1 h 79"/>
              <a:gd name="T64" fmla="*/ 37 w 73"/>
              <a:gd name="T6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9">
                <a:moveTo>
                  <a:pt x="37" y="0"/>
                </a:moveTo>
                <a:lnTo>
                  <a:pt x="28" y="1"/>
                </a:lnTo>
                <a:lnTo>
                  <a:pt x="22" y="3"/>
                </a:lnTo>
                <a:lnTo>
                  <a:pt x="16" y="7"/>
                </a:lnTo>
                <a:lnTo>
                  <a:pt x="10" y="11"/>
                </a:lnTo>
                <a:lnTo>
                  <a:pt x="5" y="17"/>
                </a:lnTo>
                <a:lnTo>
                  <a:pt x="2" y="24"/>
                </a:lnTo>
                <a:lnTo>
                  <a:pt x="1" y="31"/>
                </a:lnTo>
                <a:lnTo>
                  <a:pt x="0" y="39"/>
                </a:lnTo>
                <a:lnTo>
                  <a:pt x="1" y="47"/>
                </a:lnTo>
                <a:lnTo>
                  <a:pt x="2" y="54"/>
                </a:lnTo>
                <a:lnTo>
                  <a:pt x="5" y="61"/>
                </a:lnTo>
                <a:lnTo>
                  <a:pt x="10" y="68"/>
                </a:lnTo>
                <a:lnTo>
                  <a:pt x="16" y="72"/>
                </a:lnTo>
                <a:lnTo>
                  <a:pt x="22" y="76"/>
                </a:lnTo>
                <a:lnTo>
                  <a:pt x="28" y="78"/>
                </a:lnTo>
                <a:lnTo>
                  <a:pt x="37" y="79"/>
                </a:lnTo>
                <a:lnTo>
                  <a:pt x="45" y="78"/>
                </a:lnTo>
                <a:lnTo>
                  <a:pt x="52" y="76"/>
                </a:lnTo>
                <a:lnTo>
                  <a:pt x="57" y="72"/>
                </a:lnTo>
                <a:lnTo>
                  <a:pt x="63" y="68"/>
                </a:lnTo>
                <a:lnTo>
                  <a:pt x="68" y="61"/>
                </a:lnTo>
                <a:lnTo>
                  <a:pt x="71" y="54"/>
                </a:lnTo>
                <a:lnTo>
                  <a:pt x="72" y="47"/>
                </a:lnTo>
                <a:lnTo>
                  <a:pt x="73" y="39"/>
                </a:lnTo>
                <a:lnTo>
                  <a:pt x="72" y="31"/>
                </a:lnTo>
                <a:lnTo>
                  <a:pt x="71" y="24"/>
                </a:lnTo>
                <a:lnTo>
                  <a:pt x="68" y="17"/>
                </a:lnTo>
                <a:lnTo>
                  <a:pt x="63" y="11"/>
                </a:lnTo>
                <a:lnTo>
                  <a:pt x="57" y="7"/>
                </a:lnTo>
                <a:lnTo>
                  <a:pt x="52" y="3"/>
                </a:lnTo>
                <a:lnTo>
                  <a:pt x="45" y="1"/>
                </a:lnTo>
                <a:lnTo>
                  <a:pt x="37"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p:nvSpPr>
        <p:spPr bwMode="auto">
          <a:xfrm>
            <a:off x="8731250" y="6235699"/>
            <a:ext cx="52388" cy="61913"/>
          </a:xfrm>
          <a:custGeom>
            <a:avLst/>
            <a:gdLst>
              <a:gd name="T0" fmla="*/ 34 w 67"/>
              <a:gd name="T1" fmla="*/ 0 h 78"/>
              <a:gd name="T2" fmla="*/ 46 w 67"/>
              <a:gd name="T3" fmla="*/ 3 h 78"/>
              <a:gd name="T4" fmla="*/ 58 w 67"/>
              <a:gd name="T5" fmla="*/ 11 h 78"/>
              <a:gd name="T6" fmla="*/ 65 w 67"/>
              <a:gd name="T7" fmla="*/ 24 h 78"/>
              <a:gd name="T8" fmla="*/ 67 w 67"/>
              <a:gd name="T9" fmla="*/ 39 h 78"/>
              <a:gd name="T10" fmla="*/ 65 w 67"/>
              <a:gd name="T11" fmla="*/ 54 h 78"/>
              <a:gd name="T12" fmla="*/ 58 w 67"/>
              <a:gd name="T13" fmla="*/ 67 h 78"/>
              <a:gd name="T14" fmla="*/ 46 w 67"/>
              <a:gd name="T15" fmla="*/ 75 h 78"/>
              <a:gd name="T16" fmla="*/ 34 w 67"/>
              <a:gd name="T17" fmla="*/ 78 h 78"/>
              <a:gd name="T18" fmla="*/ 21 w 67"/>
              <a:gd name="T19" fmla="*/ 75 h 78"/>
              <a:gd name="T20" fmla="*/ 11 w 67"/>
              <a:gd name="T21" fmla="*/ 67 h 78"/>
              <a:gd name="T22" fmla="*/ 3 w 67"/>
              <a:gd name="T23" fmla="*/ 54 h 78"/>
              <a:gd name="T24" fmla="*/ 0 w 67"/>
              <a:gd name="T25" fmla="*/ 39 h 78"/>
              <a:gd name="T26" fmla="*/ 3 w 67"/>
              <a:gd name="T27" fmla="*/ 24 h 78"/>
              <a:gd name="T28" fmla="*/ 11 w 67"/>
              <a:gd name="T29" fmla="*/ 11 h 78"/>
              <a:gd name="T30" fmla="*/ 21 w 67"/>
              <a:gd name="T31" fmla="*/ 3 h 78"/>
              <a:gd name="T32" fmla="*/ 34 w 67"/>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78">
                <a:moveTo>
                  <a:pt x="34" y="0"/>
                </a:moveTo>
                <a:lnTo>
                  <a:pt x="46" y="3"/>
                </a:lnTo>
                <a:lnTo>
                  <a:pt x="58" y="11"/>
                </a:lnTo>
                <a:lnTo>
                  <a:pt x="65" y="24"/>
                </a:lnTo>
                <a:lnTo>
                  <a:pt x="67" y="39"/>
                </a:lnTo>
                <a:lnTo>
                  <a:pt x="65" y="54"/>
                </a:lnTo>
                <a:lnTo>
                  <a:pt x="58" y="67"/>
                </a:lnTo>
                <a:lnTo>
                  <a:pt x="46" y="75"/>
                </a:lnTo>
                <a:lnTo>
                  <a:pt x="34" y="78"/>
                </a:lnTo>
                <a:lnTo>
                  <a:pt x="21" y="75"/>
                </a:lnTo>
                <a:lnTo>
                  <a:pt x="11" y="67"/>
                </a:lnTo>
                <a:lnTo>
                  <a:pt x="3" y="54"/>
                </a:lnTo>
                <a:lnTo>
                  <a:pt x="0" y="39"/>
                </a:lnTo>
                <a:lnTo>
                  <a:pt x="3" y="24"/>
                </a:lnTo>
                <a:lnTo>
                  <a:pt x="11" y="11"/>
                </a:lnTo>
                <a:lnTo>
                  <a:pt x="21" y="3"/>
                </a:lnTo>
                <a:lnTo>
                  <a:pt x="34"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p:nvSpPr>
        <p:spPr bwMode="auto">
          <a:xfrm>
            <a:off x="7750175" y="6240462"/>
            <a:ext cx="53975" cy="63500"/>
          </a:xfrm>
          <a:custGeom>
            <a:avLst/>
            <a:gdLst>
              <a:gd name="T0" fmla="*/ 33 w 67"/>
              <a:gd name="T1" fmla="*/ 0 h 79"/>
              <a:gd name="T2" fmla="*/ 20 w 67"/>
              <a:gd name="T3" fmla="*/ 3 h 79"/>
              <a:gd name="T4" fmla="*/ 9 w 67"/>
              <a:gd name="T5" fmla="*/ 11 h 79"/>
              <a:gd name="T6" fmla="*/ 3 w 67"/>
              <a:gd name="T7" fmla="*/ 24 h 79"/>
              <a:gd name="T8" fmla="*/ 0 w 67"/>
              <a:gd name="T9" fmla="*/ 39 h 79"/>
              <a:gd name="T10" fmla="*/ 3 w 67"/>
              <a:gd name="T11" fmla="*/ 54 h 79"/>
              <a:gd name="T12" fmla="*/ 9 w 67"/>
              <a:gd name="T13" fmla="*/ 68 h 79"/>
              <a:gd name="T14" fmla="*/ 20 w 67"/>
              <a:gd name="T15" fmla="*/ 76 h 79"/>
              <a:gd name="T16" fmla="*/ 33 w 67"/>
              <a:gd name="T17" fmla="*/ 79 h 79"/>
              <a:gd name="T18" fmla="*/ 39 w 67"/>
              <a:gd name="T19" fmla="*/ 78 h 79"/>
              <a:gd name="T20" fmla="*/ 46 w 67"/>
              <a:gd name="T21" fmla="*/ 76 h 79"/>
              <a:gd name="T22" fmla="*/ 52 w 67"/>
              <a:gd name="T23" fmla="*/ 72 h 79"/>
              <a:gd name="T24" fmla="*/ 57 w 67"/>
              <a:gd name="T25" fmla="*/ 68 h 79"/>
              <a:gd name="T26" fmla="*/ 61 w 67"/>
              <a:gd name="T27" fmla="*/ 61 h 79"/>
              <a:gd name="T28" fmla="*/ 65 w 67"/>
              <a:gd name="T29" fmla="*/ 54 h 79"/>
              <a:gd name="T30" fmla="*/ 66 w 67"/>
              <a:gd name="T31" fmla="*/ 47 h 79"/>
              <a:gd name="T32" fmla="*/ 67 w 67"/>
              <a:gd name="T33" fmla="*/ 39 h 79"/>
              <a:gd name="T34" fmla="*/ 66 w 67"/>
              <a:gd name="T35" fmla="*/ 31 h 79"/>
              <a:gd name="T36" fmla="*/ 65 w 67"/>
              <a:gd name="T37" fmla="*/ 24 h 79"/>
              <a:gd name="T38" fmla="*/ 61 w 67"/>
              <a:gd name="T39" fmla="*/ 17 h 79"/>
              <a:gd name="T40" fmla="*/ 57 w 67"/>
              <a:gd name="T41" fmla="*/ 11 h 79"/>
              <a:gd name="T42" fmla="*/ 52 w 67"/>
              <a:gd name="T43" fmla="*/ 7 h 79"/>
              <a:gd name="T44" fmla="*/ 46 w 67"/>
              <a:gd name="T45" fmla="*/ 3 h 79"/>
              <a:gd name="T46" fmla="*/ 39 w 67"/>
              <a:gd name="T47" fmla="*/ 1 h 79"/>
              <a:gd name="T48" fmla="*/ 33 w 67"/>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79">
                <a:moveTo>
                  <a:pt x="33" y="0"/>
                </a:moveTo>
                <a:lnTo>
                  <a:pt x="20" y="3"/>
                </a:lnTo>
                <a:lnTo>
                  <a:pt x="9" y="11"/>
                </a:lnTo>
                <a:lnTo>
                  <a:pt x="3" y="24"/>
                </a:lnTo>
                <a:lnTo>
                  <a:pt x="0" y="39"/>
                </a:lnTo>
                <a:lnTo>
                  <a:pt x="3" y="54"/>
                </a:lnTo>
                <a:lnTo>
                  <a:pt x="9" y="68"/>
                </a:lnTo>
                <a:lnTo>
                  <a:pt x="20" y="76"/>
                </a:lnTo>
                <a:lnTo>
                  <a:pt x="33" y="79"/>
                </a:lnTo>
                <a:lnTo>
                  <a:pt x="39" y="78"/>
                </a:lnTo>
                <a:lnTo>
                  <a:pt x="46" y="76"/>
                </a:lnTo>
                <a:lnTo>
                  <a:pt x="52" y="72"/>
                </a:lnTo>
                <a:lnTo>
                  <a:pt x="57" y="68"/>
                </a:lnTo>
                <a:lnTo>
                  <a:pt x="61" y="61"/>
                </a:lnTo>
                <a:lnTo>
                  <a:pt x="65" y="54"/>
                </a:lnTo>
                <a:lnTo>
                  <a:pt x="66" y="47"/>
                </a:lnTo>
                <a:lnTo>
                  <a:pt x="67" y="39"/>
                </a:lnTo>
                <a:lnTo>
                  <a:pt x="66" y="31"/>
                </a:lnTo>
                <a:lnTo>
                  <a:pt x="65" y="24"/>
                </a:lnTo>
                <a:lnTo>
                  <a:pt x="61" y="17"/>
                </a:lnTo>
                <a:lnTo>
                  <a:pt x="57" y="11"/>
                </a:lnTo>
                <a:lnTo>
                  <a:pt x="52" y="7"/>
                </a:lnTo>
                <a:lnTo>
                  <a:pt x="46" y="3"/>
                </a:lnTo>
                <a:lnTo>
                  <a:pt x="39" y="1"/>
                </a:lnTo>
                <a:lnTo>
                  <a:pt x="33"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1"/>
          <p:cNvSpPr>
            <a:spLocks/>
          </p:cNvSpPr>
          <p:nvPr/>
        </p:nvSpPr>
        <p:spPr bwMode="auto">
          <a:xfrm>
            <a:off x="8847138" y="6235699"/>
            <a:ext cx="47625" cy="61913"/>
          </a:xfrm>
          <a:custGeom>
            <a:avLst/>
            <a:gdLst>
              <a:gd name="T0" fmla="*/ 30 w 61"/>
              <a:gd name="T1" fmla="*/ 0 h 78"/>
              <a:gd name="T2" fmla="*/ 42 w 61"/>
              <a:gd name="T3" fmla="*/ 3 h 78"/>
              <a:gd name="T4" fmla="*/ 51 w 61"/>
              <a:gd name="T5" fmla="*/ 11 h 78"/>
              <a:gd name="T6" fmla="*/ 58 w 61"/>
              <a:gd name="T7" fmla="*/ 24 h 78"/>
              <a:gd name="T8" fmla="*/ 61 w 61"/>
              <a:gd name="T9" fmla="*/ 39 h 78"/>
              <a:gd name="T10" fmla="*/ 58 w 61"/>
              <a:gd name="T11" fmla="*/ 54 h 78"/>
              <a:gd name="T12" fmla="*/ 51 w 61"/>
              <a:gd name="T13" fmla="*/ 67 h 78"/>
              <a:gd name="T14" fmla="*/ 42 w 61"/>
              <a:gd name="T15" fmla="*/ 75 h 78"/>
              <a:gd name="T16" fmla="*/ 30 w 61"/>
              <a:gd name="T17" fmla="*/ 78 h 78"/>
              <a:gd name="T18" fmla="*/ 18 w 61"/>
              <a:gd name="T19" fmla="*/ 75 h 78"/>
              <a:gd name="T20" fmla="*/ 8 w 61"/>
              <a:gd name="T21" fmla="*/ 67 h 78"/>
              <a:gd name="T22" fmla="*/ 2 w 61"/>
              <a:gd name="T23" fmla="*/ 54 h 78"/>
              <a:gd name="T24" fmla="*/ 0 w 61"/>
              <a:gd name="T25" fmla="*/ 39 h 78"/>
              <a:gd name="T26" fmla="*/ 2 w 61"/>
              <a:gd name="T27" fmla="*/ 24 h 78"/>
              <a:gd name="T28" fmla="*/ 8 w 61"/>
              <a:gd name="T29" fmla="*/ 11 h 78"/>
              <a:gd name="T30" fmla="*/ 18 w 61"/>
              <a:gd name="T31" fmla="*/ 3 h 78"/>
              <a:gd name="T32" fmla="*/ 30 w 61"/>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8">
                <a:moveTo>
                  <a:pt x="30" y="0"/>
                </a:moveTo>
                <a:lnTo>
                  <a:pt x="42" y="3"/>
                </a:lnTo>
                <a:lnTo>
                  <a:pt x="51" y="11"/>
                </a:lnTo>
                <a:lnTo>
                  <a:pt x="58" y="24"/>
                </a:lnTo>
                <a:lnTo>
                  <a:pt x="61" y="39"/>
                </a:lnTo>
                <a:lnTo>
                  <a:pt x="58" y="54"/>
                </a:lnTo>
                <a:lnTo>
                  <a:pt x="51" y="67"/>
                </a:lnTo>
                <a:lnTo>
                  <a:pt x="42" y="75"/>
                </a:lnTo>
                <a:lnTo>
                  <a:pt x="30" y="78"/>
                </a:lnTo>
                <a:lnTo>
                  <a:pt x="18" y="75"/>
                </a:lnTo>
                <a:lnTo>
                  <a:pt x="8" y="67"/>
                </a:lnTo>
                <a:lnTo>
                  <a:pt x="2" y="54"/>
                </a:lnTo>
                <a:lnTo>
                  <a:pt x="0" y="39"/>
                </a:lnTo>
                <a:lnTo>
                  <a:pt x="2" y="24"/>
                </a:lnTo>
                <a:lnTo>
                  <a:pt x="8" y="11"/>
                </a:lnTo>
                <a:lnTo>
                  <a:pt x="18" y="3"/>
                </a:lnTo>
                <a:lnTo>
                  <a:pt x="30"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p:nvSpPr>
        <p:spPr bwMode="auto">
          <a:xfrm>
            <a:off x="7637463" y="6240462"/>
            <a:ext cx="49213" cy="63500"/>
          </a:xfrm>
          <a:custGeom>
            <a:avLst/>
            <a:gdLst>
              <a:gd name="T0" fmla="*/ 31 w 62"/>
              <a:gd name="T1" fmla="*/ 0 h 79"/>
              <a:gd name="T2" fmla="*/ 18 w 62"/>
              <a:gd name="T3" fmla="*/ 3 h 79"/>
              <a:gd name="T4" fmla="*/ 9 w 62"/>
              <a:gd name="T5" fmla="*/ 11 h 79"/>
              <a:gd name="T6" fmla="*/ 2 w 62"/>
              <a:gd name="T7" fmla="*/ 24 h 79"/>
              <a:gd name="T8" fmla="*/ 0 w 62"/>
              <a:gd name="T9" fmla="*/ 39 h 79"/>
              <a:gd name="T10" fmla="*/ 2 w 62"/>
              <a:gd name="T11" fmla="*/ 54 h 79"/>
              <a:gd name="T12" fmla="*/ 9 w 62"/>
              <a:gd name="T13" fmla="*/ 68 h 79"/>
              <a:gd name="T14" fmla="*/ 18 w 62"/>
              <a:gd name="T15" fmla="*/ 76 h 79"/>
              <a:gd name="T16" fmla="*/ 31 w 62"/>
              <a:gd name="T17" fmla="*/ 79 h 79"/>
              <a:gd name="T18" fmla="*/ 42 w 62"/>
              <a:gd name="T19" fmla="*/ 76 h 79"/>
              <a:gd name="T20" fmla="*/ 53 w 62"/>
              <a:gd name="T21" fmla="*/ 68 h 79"/>
              <a:gd name="T22" fmla="*/ 59 w 62"/>
              <a:gd name="T23" fmla="*/ 54 h 79"/>
              <a:gd name="T24" fmla="*/ 62 w 62"/>
              <a:gd name="T25" fmla="*/ 39 h 79"/>
              <a:gd name="T26" fmla="*/ 59 w 62"/>
              <a:gd name="T27" fmla="*/ 24 h 79"/>
              <a:gd name="T28" fmla="*/ 53 w 62"/>
              <a:gd name="T29" fmla="*/ 11 h 79"/>
              <a:gd name="T30" fmla="*/ 42 w 62"/>
              <a:gd name="T31" fmla="*/ 3 h 79"/>
              <a:gd name="T32" fmla="*/ 31 w 62"/>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9">
                <a:moveTo>
                  <a:pt x="31" y="0"/>
                </a:moveTo>
                <a:lnTo>
                  <a:pt x="18" y="3"/>
                </a:lnTo>
                <a:lnTo>
                  <a:pt x="9" y="11"/>
                </a:lnTo>
                <a:lnTo>
                  <a:pt x="2" y="24"/>
                </a:lnTo>
                <a:lnTo>
                  <a:pt x="0" y="39"/>
                </a:lnTo>
                <a:lnTo>
                  <a:pt x="2" y="54"/>
                </a:lnTo>
                <a:lnTo>
                  <a:pt x="9" y="68"/>
                </a:lnTo>
                <a:lnTo>
                  <a:pt x="18" y="76"/>
                </a:lnTo>
                <a:lnTo>
                  <a:pt x="31" y="79"/>
                </a:lnTo>
                <a:lnTo>
                  <a:pt x="42" y="76"/>
                </a:lnTo>
                <a:lnTo>
                  <a:pt x="53" y="68"/>
                </a:lnTo>
                <a:lnTo>
                  <a:pt x="59" y="54"/>
                </a:lnTo>
                <a:lnTo>
                  <a:pt x="62" y="39"/>
                </a:lnTo>
                <a:lnTo>
                  <a:pt x="59" y="24"/>
                </a:lnTo>
                <a:lnTo>
                  <a:pt x="53" y="11"/>
                </a:lnTo>
                <a:lnTo>
                  <a:pt x="42" y="3"/>
                </a:lnTo>
                <a:lnTo>
                  <a:pt x="31"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p:nvSpPr>
        <p:spPr bwMode="auto">
          <a:xfrm>
            <a:off x="8948738" y="6230937"/>
            <a:ext cx="36513" cy="61913"/>
          </a:xfrm>
          <a:custGeom>
            <a:avLst/>
            <a:gdLst>
              <a:gd name="T0" fmla="*/ 21 w 45"/>
              <a:gd name="T1" fmla="*/ 0 h 78"/>
              <a:gd name="T2" fmla="*/ 31 w 45"/>
              <a:gd name="T3" fmla="*/ 4 h 78"/>
              <a:gd name="T4" fmla="*/ 38 w 45"/>
              <a:gd name="T5" fmla="*/ 12 h 78"/>
              <a:gd name="T6" fmla="*/ 42 w 45"/>
              <a:gd name="T7" fmla="*/ 24 h 78"/>
              <a:gd name="T8" fmla="*/ 45 w 45"/>
              <a:gd name="T9" fmla="*/ 39 h 78"/>
              <a:gd name="T10" fmla="*/ 42 w 45"/>
              <a:gd name="T11" fmla="*/ 54 h 78"/>
              <a:gd name="T12" fmla="*/ 38 w 45"/>
              <a:gd name="T13" fmla="*/ 67 h 78"/>
              <a:gd name="T14" fmla="*/ 31 w 45"/>
              <a:gd name="T15" fmla="*/ 75 h 78"/>
              <a:gd name="T16" fmla="*/ 21 w 45"/>
              <a:gd name="T17" fmla="*/ 78 h 78"/>
              <a:gd name="T18" fmla="*/ 12 w 45"/>
              <a:gd name="T19" fmla="*/ 75 h 78"/>
              <a:gd name="T20" fmla="*/ 5 w 45"/>
              <a:gd name="T21" fmla="*/ 67 h 78"/>
              <a:gd name="T22" fmla="*/ 1 w 45"/>
              <a:gd name="T23" fmla="*/ 54 h 78"/>
              <a:gd name="T24" fmla="*/ 0 w 45"/>
              <a:gd name="T25" fmla="*/ 39 h 78"/>
              <a:gd name="T26" fmla="*/ 1 w 45"/>
              <a:gd name="T27" fmla="*/ 24 h 78"/>
              <a:gd name="T28" fmla="*/ 5 w 45"/>
              <a:gd name="T29" fmla="*/ 12 h 78"/>
              <a:gd name="T30" fmla="*/ 12 w 45"/>
              <a:gd name="T31" fmla="*/ 4 h 78"/>
              <a:gd name="T32" fmla="*/ 21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21" y="0"/>
                </a:moveTo>
                <a:lnTo>
                  <a:pt x="31" y="4"/>
                </a:lnTo>
                <a:lnTo>
                  <a:pt x="38" y="12"/>
                </a:lnTo>
                <a:lnTo>
                  <a:pt x="42" y="24"/>
                </a:lnTo>
                <a:lnTo>
                  <a:pt x="45" y="39"/>
                </a:lnTo>
                <a:lnTo>
                  <a:pt x="42" y="54"/>
                </a:lnTo>
                <a:lnTo>
                  <a:pt x="38" y="67"/>
                </a:lnTo>
                <a:lnTo>
                  <a:pt x="31" y="75"/>
                </a:lnTo>
                <a:lnTo>
                  <a:pt x="21" y="78"/>
                </a:lnTo>
                <a:lnTo>
                  <a:pt x="12" y="75"/>
                </a:lnTo>
                <a:lnTo>
                  <a:pt x="5" y="67"/>
                </a:lnTo>
                <a:lnTo>
                  <a:pt x="1" y="54"/>
                </a:lnTo>
                <a:lnTo>
                  <a:pt x="0" y="39"/>
                </a:lnTo>
                <a:lnTo>
                  <a:pt x="1" y="24"/>
                </a:lnTo>
                <a:lnTo>
                  <a:pt x="5" y="12"/>
                </a:lnTo>
                <a:lnTo>
                  <a:pt x="12" y="4"/>
                </a:lnTo>
                <a:lnTo>
                  <a:pt x="21"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p:nvSpPr>
        <p:spPr bwMode="auto">
          <a:xfrm>
            <a:off x="7548563" y="6235699"/>
            <a:ext cx="34925" cy="63500"/>
          </a:xfrm>
          <a:custGeom>
            <a:avLst/>
            <a:gdLst>
              <a:gd name="T0" fmla="*/ 22 w 44"/>
              <a:gd name="T1" fmla="*/ 0 h 79"/>
              <a:gd name="T2" fmla="*/ 12 w 44"/>
              <a:gd name="T3" fmla="*/ 3 h 79"/>
              <a:gd name="T4" fmla="*/ 6 w 44"/>
              <a:gd name="T5" fmla="*/ 12 h 79"/>
              <a:gd name="T6" fmla="*/ 1 w 44"/>
              <a:gd name="T7" fmla="*/ 25 h 79"/>
              <a:gd name="T8" fmla="*/ 0 w 44"/>
              <a:gd name="T9" fmla="*/ 40 h 79"/>
              <a:gd name="T10" fmla="*/ 1 w 44"/>
              <a:gd name="T11" fmla="*/ 55 h 79"/>
              <a:gd name="T12" fmla="*/ 6 w 44"/>
              <a:gd name="T13" fmla="*/ 68 h 79"/>
              <a:gd name="T14" fmla="*/ 12 w 44"/>
              <a:gd name="T15" fmla="*/ 76 h 79"/>
              <a:gd name="T16" fmla="*/ 22 w 44"/>
              <a:gd name="T17" fmla="*/ 79 h 79"/>
              <a:gd name="T18" fmla="*/ 31 w 44"/>
              <a:gd name="T19" fmla="*/ 76 h 79"/>
              <a:gd name="T20" fmla="*/ 38 w 44"/>
              <a:gd name="T21" fmla="*/ 68 h 79"/>
              <a:gd name="T22" fmla="*/ 42 w 44"/>
              <a:gd name="T23" fmla="*/ 55 h 79"/>
              <a:gd name="T24" fmla="*/ 44 w 44"/>
              <a:gd name="T25" fmla="*/ 40 h 79"/>
              <a:gd name="T26" fmla="*/ 42 w 44"/>
              <a:gd name="T27" fmla="*/ 25 h 79"/>
              <a:gd name="T28" fmla="*/ 38 w 44"/>
              <a:gd name="T29" fmla="*/ 12 h 79"/>
              <a:gd name="T30" fmla="*/ 31 w 44"/>
              <a:gd name="T31" fmla="*/ 3 h 79"/>
              <a:gd name="T32" fmla="*/ 22 w 44"/>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79">
                <a:moveTo>
                  <a:pt x="22" y="0"/>
                </a:moveTo>
                <a:lnTo>
                  <a:pt x="12" y="3"/>
                </a:lnTo>
                <a:lnTo>
                  <a:pt x="6" y="12"/>
                </a:lnTo>
                <a:lnTo>
                  <a:pt x="1" y="25"/>
                </a:lnTo>
                <a:lnTo>
                  <a:pt x="0" y="40"/>
                </a:lnTo>
                <a:lnTo>
                  <a:pt x="1" y="55"/>
                </a:lnTo>
                <a:lnTo>
                  <a:pt x="6" y="68"/>
                </a:lnTo>
                <a:lnTo>
                  <a:pt x="12" y="76"/>
                </a:lnTo>
                <a:lnTo>
                  <a:pt x="22" y="79"/>
                </a:lnTo>
                <a:lnTo>
                  <a:pt x="31" y="76"/>
                </a:lnTo>
                <a:lnTo>
                  <a:pt x="38" y="68"/>
                </a:lnTo>
                <a:lnTo>
                  <a:pt x="42" y="55"/>
                </a:lnTo>
                <a:lnTo>
                  <a:pt x="44" y="40"/>
                </a:lnTo>
                <a:lnTo>
                  <a:pt x="42" y="25"/>
                </a:lnTo>
                <a:lnTo>
                  <a:pt x="38" y="12"/>
                </a:lnTo>
                <a:lnTo>
                  <a:pt x="31" y="3"/>
                </a:lnTo>
                <a:lnTo>
                  <a:pt x="22" y="0"/>
                </a:lnTo>
                <a:close/>
              </a:path>
            </a:pathLst>
          </a:custGeom>
          <a:solidFill>
            <a:srgbClr val="1C2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2" name="Rectangle 1"/>
              <p:cNvSpPr/>
              <p:nvPr/>
            </p:nvSpPr>
            <p:spPr>
              <a:xfrm>
                <a:off x="688628" y="5891149"/>
                <a:ext cx="4783899" cy="9716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𝑟</m:t>
                      </m:r>
                      <m:r>
                        <a:rPr lang="pt-BR" i="1">
                          <a:latin typeface="Cambria Math" panose="02040503050406030204" pitchFamily="18" charset="0"/>
                        </a:rPr>
                        <m:t>=</m:t>
                      </m:r>
                      <m:f>
                        <m:fPr>
                          <m:ctrlPr>
                            <a:rPr lang="pt-BR" i="1">
                              <a:latin typeface="Cambria Math" panose="02040503050406030204" pitchFamily="18" charset="0"/>
                            </a:rPr>
                          </m:ctrlPr>
                        </m:fPr>
                        <m:num>
                          <m:nary>
                            <m:naryPr>
                              <m:chr m:val="∑"/>
                              <m:ctrlPr>
                                <a:rPr lang="pt-BR" i="1">
                                  <a:latin typeface="Cambria Math" panose="02040503050406030204" pitchFamily="18" charset="0"/>
                                </a:rPr>
                              </m:ctrlPr>
                            </m:naryPr>
                            <m:sub>
                              <m:r>
                                <a:rPr lang="en-US" i="1">
                                  <a:latin typeface="Cambria Math" panose="02040503050406030204" pitchFamily="18" charset="0"/>
                                </a:rPr>
                                <m:t>𝑖</m:t>
                              </m:r>
                              <m:r>
                                <a:rPr lang="pt-BR" i="1">
                                  <a:latin typeface="Cambria Math" panose="02040503050406030204" pitchFamily="18" charset="0"/>
                                </a:rPr>
                                <m:t>=1</m:t>
                              </m:r>
                            </m:sub>
                            <m:sup>
                              <m:r>
                                <a:rPr lang="en-US" i="1">
                                  <a:latin typeface="Cambria Math" panose="02040503050406030204" pitchFamily="18" charset="0"/>
                                </a:rPr>
                                <m:t>𝑛</m:t>
                              </m:r>
                            </m:sup>
                            <m:e>
                              <m:d>
                                <m:dPr>
                                  <m:ctrlPr>
                                    <a:rPr lang="pt-BR" i="1">
                                      <a:latin typeface="Cambria Math" panose="02040503050406030204" pitchFamily="18" charset="0"/>
                                    </a:rPr>
                                  </m:ctrlPr>
                                </m:dPr>
                                <m:e>
                                  <m:sSub>
                                    <m:sSubPr>
                                      <m:ctrlPr>
                                        <a:rPr lang="pt-BR"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e>
                              </m:d>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e>
                          </m:nary>
                        </m:num>
                        <m:den>
                          <m:rad>
                            <m:radPr>
                              <m:degHide m:val="on"/>
                              <m:ctrlPr>
                                <a:rPr lang="pt-BR" i="1">
                                  <a:latin typeface="Cambria Math" panose="02040503050406030204" pitchFamily="18" charset="0"/>
                                </a:rPr>
                              </m:ctrlPr>
                            </m:radPr>
                            <m:deg/>
                            <m:e>
                              <m:nary>
                                <m:naryPr>
                                  <m:chr m:val="∑"/>
                                  <m:ctrlPr>
                                    <a:rPr lang="pt-BR"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e>
                                      </m:d>
                                    </m:e>
                                    <m:sup>
                                      <m:r>
                                        <a:rPr lang="en-US" i="1">
                                          <a:latin typeface="Cambria Math" panose="02040503050406030204" pitchFamily="18" charset="0"/>
                                        </a:rPr>
                                        <m:t>2</m:t>
                                      </m:r>
                                    </m:sup>
                                  </m:sSup>
                                  <m:r>
                                    <a:rPr lang="en-US" i="1">
                                      <a:latin typeface="Cambria Math" panose="02040503050406030204" pitchFamily="18" charset="0"/>
                                    </a:rPr>
                                    <m:t> </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e>
                                        <m:sup>
                                          <m:r>
                                            <a:rPr lang="en-US" i="1">
                                              <a:latin typeface="Cambria Math" panose="02040503050406030204" pitchFamily="18" charset="0"/>
                                            </a:rPr>
                                            <m:t>2</m:t>
                                          </m:r>
                                        </m:sup>
                                      </m:sSup>
                                      <m:r>
                                        <a:rPr lang="en-US" i="1">
                                          <a:latin typeface="Cambria Math" panose="02040503050406030204" pitchFamily="18" charset="0"/>
                                        </a:rPr>
                                        <m:t> </m:t>
                                      </m:r>
                                    </m:e>
                                  </m:nary>
                                </m:e>
                              </m:nary>
                            </m:e>
                          </m:rad>
                        </m:den>
                      </m:f>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88628" y="5891149"/>
                <a:ext cx="4783899" cy="971676"/>
              </a:xfrm>
              <a:prstGeom prst="rect">
                <a:avLst/>
              </a:prstGeom>
              <a:blipFill rotWithShape="0">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4"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4"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4"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4"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4"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4"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4"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4"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4"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4"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4"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3089"/>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3088"/>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90"/>
                                        </p:tgtEl>
                                        <p:attrNameLst>
                                          <p:attrName>style.visibility</p:attrName>
                                        </p:attrNameLst>
                                      </p:cBhvr>
                                      <p:to>
                                        <p:strVal val="visible"/>
                                      </p:to>
                                    </p:set>
                                  </p:childTnLst>
                                </p:cTn>
                              </p:par>
                              <p:par>
                                <p:cTn id="35" presetID="19" presetClass="emph" presetSubtype="0" fill="hold" grpId="0" nodeType="withEffect">
                                  <p:stCondLst>
                                    <p:cond delay="0"/>
                                  </p:stCondLst>
                                  <p:childTnLst>
                                    <p:animClr clrSpc="rgb" dir="cw">
                                      <p:cBhvr override="childStyle">
                                        <p:cTn id="36" dur="50" fill="hold"/>
                                        <p:tgtEl>
                                          <p:spTgt spid="55"/>
                                        </p:tgtEl>
                                        <p:attrNameLst>
                                          <p:attrName>style.color</p:attrName>
                                        </p:attrNameLst>
                                      </p:cBhvr>
                                      <p:to>
                                        <a:srgbClr val="FFFF00"/>
                                      </p:to>
                                    </p:animClr>
                                    <p:animClr clrSpc="rgb" dir="cw">
                                      <p:cBhvr>
                                        <p:cTn id="37" dur="50" fill="hold"/>
                                        <p:tgtEl>
                                          <p:spTgt spid="55"/>
                                        </p:tgtEl>
                                        <p:attrNameLst>
                                          <p:attrName>fillcolor</p:attrName>
                                        </p:attrNameLst>
                                      </p:cBhvr>
                                      <p:to>
                                        <a:srgbClr val="FFFF00"/>
                                      </p:to>
                                    </p:animClr>
                                    <p:set>
                                      <p:cBhvr>
                                        <p:cTn id="38" dur="50" fill="hold"/>
                                        <p:tgtEl>
                                          <p:spTgt spid="55"/>
                                        </p:tgtEl>
                                        <p:attrNameLst>
                                          <p:attrName>fill.type</p:attrName>
                                        </p:attrNameLst>
                                      </p:cBhvr>
                                      <p:to>
                                        <p:strVal val="solid"/>
                                      </p:to>
                                    </p:set>
                                    <p:set>
                                      <p:cBhvr>
                                        <p:cTn id="39" dur="50" fill="hold"/>
                                        <p:tgtEl>
                                          <p:spTgt spid="55"/>
                                        </p:tgtEl>
                                        <p:attrNameLst>
                                          <p:attrName>fill.on</p:attrName>
                                        </p:attrNameLst>
                                      </p:cBhvr>
                                      <p:to>
                                        <p:strVal val="true"/>
                                      </p:to>
                                    </p:set>
                                  </p:childTnLst>
                                </p:cTn>
                              </p:par>
                            </p:childTnLst>
                          </p:cTn>
                        </p:par>
                        <p:par>
                          <p:cTn id="40" fill="hold">
                            <p:stCondLst>
                              <p:cond delay="50"/>
                            </p:stCondLst>
                            <p:childTnLst>
                              <p:par>
                                <p:cTn id="41" presetID="19" presetClass="emph" presetSubtype="0" fill="hold" grpId="0" nodeType="afterEffect">
                                  <p:stCondLst>
                                    <p:cond delay="0"/>
                                  </p:stCondLst>
                                  <p:childTnLst>
                                    <p:animClr clrSpc="rgb" dir="cw">
                                      <p:cBhvr override="childStyle">
                                        <p:cTn id="42" dur="50" fill="hold"/>
                                        <p:tgtEl>
                                          <p:spTgt spid="51"/>
                                        </p:tgtEl>
                                        <p:attrNameLst>
                                          <p:attrName>style.color</p:attrName>
                                        </p:attrNameLst>
                                      </p:cBhvr>
                                      <p:to>
                                        <a:srgbClr val="00B050"/>
                                      </p:to>
                                    </p:animClr>
                                    <p:animClr clrSpc="rgb" dir="cw">
                                      <p:cBhvr>
                                        <p:cTn id="43" dur="50" fill="hold"/>
                                        <p:tgtEl>
                                          <p:spTgt spid="51"/>
                                        </p:tgtEl>
                                        <p:attrNameLst>
                                          <p:attrName>fillcolor</p:attrName>
                                        </p:attrNameLst>
                                      </p:cBhvr>
                                      <p:to>
                                        <a:srgbClr val="00B050"/>
                                      </p:to>
                                    </p:animClr>
                                    <p:set>
                                      <p:cBhvr>
                                        <p:cTn id="44" dur="50" fill="hold"/>
                                        <p:tgtEl>
                                          <p:spTgt spid="51"/>
                                        </p:tgtEl>
                                        <p:attrNameLst>
                                          <p:attrName>fill.type</p:attrName>
                                        </p:attrNameLst>
                                      </p:cBhvr>
                                      <p:to>
                                        <p:strVal val="solid"/>
                                      </p:to>
                                    </p:set>
                                    <p:set>
                                      <p:cBhvr>
                                        <p:cTn id="45" dur="50" fill="hold"/>
                                        <p:tgtEl>
                                          <p:spTgt spid="51"/>
                                        </p:tgtEl>
                                        <p:attrNameLst>
                                          <p:attrName>fill.on</p:attrName>
                                        </p:attrNameLst>
                                      </p:cBhvr>
                                      <p:to>
                                        <p:strVal val="true"/>
                                      </p:to>
                                    </p:set>
                                  </p:childTnLst>
                                </p:cTn>
                              </p:par>
                            </p:childTnLst>
                          </p:cTn>
                        </p:par>
                        <p:par>
                          <p:cTn id="46" fill="hold">
                            <p:stCondLst>
                              <p:cond delay="100"/>
                            </p:stCondLst>
                            <p:childTnLst>
                              <p:par>
                                <p:cTn id="47" presetID="19" presetClass="emph" presetSubtype="0" fill="hold" grpId="0" nodeType="afterEffect">
                                  <p:stCondLst>
                                    <p:cond delay="0"/>
                                  </p:stCondLst>
                                  <p:childTnLst>
                                    <p:animClr clrSpc="rgb" dir="cw">
                                      <p:cBhvr override="childStyle">
                                        <p:cTn id="48" dur="50" fill="hold"/>
                                        <p:tgtEl>
                                          <p:spTgt spid="52"/>
                                        </p:tgtEl>
                                        <p:attrNameLst>
                                          <p:attrName>style.color</p:attrName>
                                        </p:attrNameLst>
                                      </p:cBhvr>
                                      <p:to>
                                        <a:srgbClr val="00B0F0"/>
                                      </p:to>
                                    </p:animClr>
                                    <p:animClr clrSpc="rgb" dir="cw">
                                      <p:cBhvr>
                                        <p:cTn id="49" dur="50" fill="hold"/>
                                        <p:tgtEl>
                                          <p:spTgt spid="52"/>
                                        </p:tgtEl>
                                        <p:attrNameLst>
                                          <p:attrName>fillcolor</p:attrName>
                                        </p:attrNameLst>
                                      </p:cBhvr>
                                      <p:to>
                                        <a:srgbClr val="00B0F0"/>
                                      </p:to>
                                    </p:animClr>
                                    <p:set>
                                      <p:cBhvr>
                                        <p:cTn id="50" dur="50" fill="hold"/>
                                        <p:tgtEl>
                                          <p:spTgt spid="52"/>
                                        </p:tgtEl>
                                        <p:attrNameLst>
                                          <p:attrName>fill.type</p:attrName>
                                        </p:attrNameLst>
                                      </p:cBhvr>
                                      <p:to>
                                        <p:strVal val="solid"/>
                                      </p:to>
                                    </p:set>
                                    <p:set>
                                      <p:cBhvr>
                                        <p:cTn id="51" dur="50" fill="hold"/>
                                        <p:tgtEl>
                                          <p:spTgt spid="52"/>
                                        </p:tgtEl>
                                        <p:attrNameLst>
                                          <p:attrName>fill.on</p:attrName>
                                        </p:attrNameLst>
                                      </p:cBhvr>
                                      <p:to>
                                        <p:strVal val="true"/>
                                      </p:to>
                                    </p:set>
                                  </p:childTnLst>
                                </p:cTn>
                              </p:par>
                            </p:childTnLst>
                          </p:cTn>
                        </p:par>
                        <p:par>
                          <p:cTn id="52" fill="hold">
                            <p:stCondLst>
                              <p:cond delay="150"/>
                            </p:stCondLst>
                            <p:childTnLst>
                              <p:par>
                                <p:cTn id="53" presetID="19" presetClass="emph" presetSubtype="0" fill="hold" grpId="0" nodeType="afterEffect">
                                  <p:stCondLst>
                                    <p:cond delay="0"/>
                                  </p:stCondLst>
                                  <p:childTnLst>
                                    <p:animClr clrSpc="rgb" dir="cw">
                                      <p:cBhvr override="childStyle">
                                        <p:cTn id="54" dur="50" fill="hold"/>
                                        <p:tgtEl>
                                          <p:spTgt spid="53"/>
                                        </p:tgtEl>
                                        <p:attrNameLst>
                                          <p:attrName>style.color</p:attrName>
                                        </p:attrNameLst>
                                      </p:cBhvr>
                                      <p:to>
                                        <a:srgbClr val="92D050"/>
                                      </p:to>
                                    </p:animClr>
                                    <p:animClr clrSpc="rgb" dir="cw">
                                      <p:cBhvr>
                                        <p:cTn id="55" dur="50" fill="hold"/>
                                        <p:tgtEl>
                                          <p:spTgt spid="53"/>
                                        </p:tgtEl>
                                        <p:attrNameLst>
                                          <p:attrName>fillcolor</p:attrName>
                                        </p:attrNameLst>
                                      </p:cBhvr>
                                      <p:to>
                                        <a:srgbClr val="92D050"/>
                                      </p:to>
                                    </p:animClr>
                                    <p:set>
                                      <p:cBhvr>
                                        <p:cTn id="56" dur="50" fill="hold"/>
                                        <p:tgtEl>
                                          <p:spTgt spid="53"/>
                                        </p:tgtEl>
                                        <p:attrNameLst>
                                          <p:attrName>fill.type</p:attrName>
                                        </p:attrNameLst>
                                      </p:cBhvr>
                                      <p:to>
                                        <p:strVal val="solid"/>
                                      </p:to>
                                    </p:set>
                                    <p:set>
                                      <p:cBhvr>
                                        <p:cTn id="57" dur="50" fill="hold"/>
                                        <p:tgtEl>
                                          <p:spTgt spid="53"/>
                                        </p:tgtEl>
                                        <p:attrNameLst>
                                          <p:attrName>fill.on</p:attrName>
                                        </p:attrNameLst>
                                      </p:cBhvr>
                                      <p:to>
                                        <p:strVal val="true"/>
                                      </p:to>
                                    </p:set>
                                  </p:childTnLst>
                                </p:cTn>
                              </p:par>
                            </p:childTnLst>
                          </p:cTn>
                        </p:par>
                        <p:par>
                          <p:cTn id="58" fill="hold">
                            <p:stCondLst>
                              <p:cond delay="200"/>
                            </p:stCondLst>
                            <p:childTnLst>
                              <p:par>
                                <p:cTn id="59" presetID="19" presetClass="emph" presetSubtype="0" fill="hold" grpId="0" nodeType="afterEffect">
                                  <p:stCondLst>
                                    <p:cond delay="0"/>
                                  </p:stCondLst>
                                  <p:childTnLst>
                                    <p:animClr clrSpc="rgb" dir="cw">
                                      <p:cBhvr override="childStyle">
                                        <p:cTn id="60" dur="50" fill="hold"/>
                                        <p:tgtEl>
                                          <p:spTgt spid="54"/>
                                        </p:tgtEl>
                                        <p:attrNameLst>
                                          <p:attrName>style.color</p:attrName>
                                        </p:attrNameLst>
                                      </p:cBhvr>
                                      <p:to>
                                        <a:srgbClr val="0070C0"/>
                                      </p:to>
                                    </p:animClr>
                                    <p:animClr clrSpc="rgb" dir="cw">
                                      <p:cBhvr>
                                        <p:cTn id="61" dur="50" fill="hold"/>
                                        <p:tgtEl>
                                          <p:spTgt spid="54"/>
                                        </p:tgtEl>
                                        <p:attrNameLst>
                                          <p:attrName>fillcolor</p:attrName>
                                        </p:attrNameLst>
                                      </p:cBhvr>
                                      <p:to>
                                        <a:srgbClr val="0070C0"/>
                                      </p:to>
                                    </p:animClr>
                                    <p:set>
                                      <p:cBhvr>
                                        <p:cTn id="62" dur="50" fill="hold"/>
                                        <p:tgtEl>
                                          <p:spTgt spid="54"/>
                                        </p:tgtEl>
                                        <p:attrNameLst>
                                          <p:attrName>fill.type</p:attrName>
                                        </p:attrNameLst>
                                      </p:cBhvr>
                                      <p:to>
                                        <p:strVal val="solid"/>
                                      </p:to>
                                    </p:set>
                                    <p:set>
                                      <p:cBhvr>
                                        <p:cTn id="63" dur="50" fill="hold"/>
                                        <p:tgtEl>
                                          <p:spTgt spid="54"/>
                                        </p:tgtEl>
                                        <p:attrNameLst>
                                          <p:attrName>fill.on</p:attrName>
                                        </p:attrNameLst>
                                      </p:cBhvr>
                                      <p:to>
                                        <p:strVal val="true"/>
                                      </p:to>
                                    </p:set>
                                  </p:childTnLst>
                                </p:cTn>
                              </p:par>
                            </p:childTnLst>
                          </p:cTn>
                        </p:par>
                        <p:par>
                          <p:cTn id="64" fill="hold">
                            <p:stCondLst>
                              <p:cond delay="250"/>
                            </p:stCondLst>
                            <p:childTnLst>
                              <p:par>
                                <p:cTn id="65" presetID="19" presetClass="emph" presetSubtype="0" fill="hold" grpId="0" nodeType="afterEffect">
                                  <p:stCondLst>
                                    <p:cond delay="0"/>
                                  </p:stCondLst>
                                  <p:childTnLst>
                                    <p:animClr clrSpc="rgb" dir="cw">
                                      <p:cBhvr override="childStyle">
                                        <p:cTn id="66" dur="50" fill="hold"/>
                                        <p:tgtEl>
                                          <p:spTgt spid="56"/>
                                        </p:tgtEl>
                                        <p:attrNameLst>
                                          <p:attrName>style.color</p:attrName>
                                        </p:attrNameLst>
                                      </p:cBhvr>
                                      <p:to>
                                        <a:srgbClr val="002060"/>
                                      </p:to>
                                    </p:animClr>
                                    <p:animClr clrSpc="rgb" dir="cw">
                                      <p:cBhvr>
                                        <p:cTn id="67" dur="50" fill="hold"/>
                                        <p:tgtEl>
                                          <p:spTgt spid="56"/>
                                        </p:tgtEl>
                                        <p:attrNameLst>
                                          <p:attrName>fillcolor</p:attrName>
                                        </p:attrNameLst>
                                      </p:cBhvr>
                                      <p:to>
                                        <a:srgbClr val="002060"/>
                                      </p:to>
                                    </p:animClr>
                                    <p:set>
                                      <p:cBhvr>
                                        <p:cTn id="68" dur="50" fill="hold"/>
                                        <p:tgtEl>
                                          <p:spTgt spid="56"/>
                                        </p:tgtEl>
                                        <p:attrNameLst>
                                          <p:attrName>fill.type</p:attrName>
                                        </p:attrNameLst>
                                      </p:cBhvr>
                                      <p:to>
                                        <p:strVal val="solid"/>
                                      </p:to>
                                    </p:set>
                                    <p:set>
                                      <p:cBhvr>
                                        <p:cTn id="69" dur="50" fill="hold"/>
                                        <p:tgtEl>
                                          <p:spTgt spid="56"/>
                                        </p:tgtEl>
                                        <p:attrNameLst>
                                          <p:attrName>fill.on</p:attrName>
                                        </p:attrNameLst>
                                      </p:cBhvr>
                                      <p:to>
                                        <p:strVal val="true"/>
                                      </p:to>
                                    </p:set>
                                  </p:childTnLst>
                                </p:cTn>
                              </p:par>
                            </p:childTnLst>
                          </p:cTn>
                        </p:par>
                        <p:par>
                          <p:cTn id="70" fill="hold">
                            <p:stCondLst>
                              <p:cond delay="300"/>
                            </p:stCondLst>
                            <p:childTnLst>
                              <p:par>
                                <p:cTn id="71" presetID="19" presetClass="emph" presetSubtype="0" fill="hold" grpId="0" nodeType="afterEffect">
                                  <p:stCondLst>
                                    <p:cond delay="0"/>
                                  </p:stCondLst>
                                  <p:childTnLst>
                                    <p:animClr clrSpc="rgb" dir="cw">
                                      <p:cBhvr override="childStyle">
                                        <p:cTn id="72" dur="50" fill="hold"/>
                                        <p:tgtEl>
                                          <p:spTgt spid="57"/>
                                        </p:tgtEl>
                                        <p:attrNameLst>
                                          <p:attrName>style.color</p:attrName>
                                        </p:attrNameLst>
                                      </p:cBhvr>
                                      <p:to>
                                        <a:srgbClr val="FFC000"/>
                                      </p:to>
                                    </p:animClr>
                                    <p:animClr clrSpc="rgb" dir="cw">
                                      <p:cBhvr>
                                        <p:cTn id="73" dur="50" fill="hold"/>
                                        <p:tgtEl>
                                          <p:spTgt spid="57"/>
                                        </p:tgtEl>
                                        <p:attrNameLst>
                                          <p:attrName>fillcolor</p:attrName>
                                        </p:attrNameLst>
                                      </p:cBhvr>
                                      <p:to>
                                        <a:srgbClr val="FFC000"/>
                                      </p:to>
                                    </p:animClr>
                                    <p:set>
                                      <p:cBhvr>
                                        <p:cTn id="74" dur="50" fill="hold"/>
                                        <p:tgtEl>
                                          <p:spTgt spid="57"/>
                                        </p:tgtEl>
                                        <p:attrNameLst>
                                          <p:attrName>fill.type</p:attrName>
                                        </p:attrNameLst>
                                      </p:cBhvr>
                                      <p:to>
                                        <p:strVal val="solid"/>
                                      </p:to>
                                    </p:set>
                                    <p:set>
                                      <p:cBhvr>
                                        <p:cTn id="75" dur="50" fill="hold"/>
                                        <p:tgtEl>
                                          <p:spTgt spid="57"/>
                                        </p:tgtEl>
                                        <p:attrNameLst>
                                          <p:attrName>fill.on</p:attrName>
                                        </p:attrNameLst>
                                      </p:cBhvr>
                                      <p:to>
                                        <p:strVal val="true"/>
                                      </p:to>
                                    </p:set>
                                  </p:childTnLst>
                                </p:cTn>
                              </p:par>
                            </p:childTnLst>
                          </p:cTn>
                        </p:par>
                        <p:par>
                          <p:cTn id="76" fill="hold">
                            <p:stCondLst>
                              <p:cond delay="350"/>
                            </p:stCondLst>
                            <p:childTnLst>
                              <p:par>
                                <p:cTn id="77" presetID="19" presetClass="emph" presetSubtype="0" fill="hold" grpId="0" nodeType="afterEffect">
                                  <p:stCondLst>
                                    <p:cond delay="0"/>
                                  </p:stCondLst>
                                  <p:childTnLst>
                                    <p:animClr clrSpc="rgb" dir="cw">
                                      <p:cBhvr override="childStyle">
                                        <p:cTn id="78" dur="50" fill="hold"/>
                                        <p:tgtEl>
                                          <p:spTgt spid="58"/>
                                        </p:tgtEl>
                                        <p:attrNameLst>
                                          <p:attrName>style.color</p:attrName>
                                        </p:attrNameLst>
                                      </p:cBhvr>
                                      <p:to>
                                        <a:srgbClr val="7030A0"/>
                                      </p:to>
                                    </p:animClr>
                                    <p:animClr clrSpc="rgb" dir="cw">
                                      <p:cBhvr>
                                        <p:cTn id="79" dur="50" fill="hold"/>
                                        <p:tgtEl>
                                          <p:spTgt spid="58"/>
                                        </p:tgtEl>
                                        <p:attrNameLst>
                                          <p:attrName>fillcolor</p:attrName>
                                        </p:attrNameLst>
                                      </p:cBhvr>
                                      <p:to>
                                        <a:srgbClr val="7030A0"/>
                                      </p:to>
                                    </p:animClr>
                                    <p:set>
                                      <p:cBhvr>
                                        <p:cTn id="80" dur="50" fill="hold"/>
                                        <p:tgtEl>
                                          <p:spTgt spid="58"/>
                                        </p:tgtEl>
                                        <p:attrNameLst>
                                          <p:attrName>fill.type</p:attrName>
                                        </p:attrNameLst>
                                      </p:cBhvr>
                                      <p:to>
                                        <p:strVal val="solid"/>
                                      </p:to>
                                    </p:set>
                                    <p:set>
                                      <p:cBhvr>
                                        <p:cTn id="81" dur="50" fill="hold"/>
                                        <p:tgtEl>
                                          <p:spTgt spid="58"/>
                                        </p:tgtEl>
                                        <p:attrNameLst>
                                          <p:attrName>fill.on</p:attrName>
                                        </p:attrNameLst>
                                      </p:cBhvr>
                                      <p:to>
                                        <p:strVal val="true"/>
                                      </p:to>
                                    </p:set>
                                  </p:childTnLst>
                                </p:cTn>
                              </p:par>
                            </p:childTnLst>
                          </p:cTn>
                        </p:par>
                        <p:par>
                          <p:cTn id="82" fill="hold">
                            <p:stCondLst>
                              <p:cond delay="400"/>
                            </p:stCondLst>
                            <p:childTnLst>
                              <p:par>
                                <p:cTn id="83" presetID="19" presetClass="emph" presetSubtype="0" fill="hold" grpId="0" nodeType="afterEffect">
                                  <p:stCondLst>
                                    <p:cond delay="0"/>
                                  </p:stCondLst>
                                  <p:childTnLst>
                                    <p:animClr clrSpc="rgb" dir="cw">
                                      <p:cBhvr override="childStyle">
                                        <p:cTn id="84" dur="50" fill="hold"/>
                                        <p:tgtEl>
                                          <p:spTgt spid="59"/>
                                        </p:tgtEl>
                                        <p:attrNameLst>
                                          <p:attrName>style.color</p:attrName>
                                        </p:attrNameLst>
                                      </p:cBhvr>
                                      <p:to>
                                        <a:srgbClr val="FF0000"/>
                                      </p:to>
                                    </p:animClr>
                                    <p:animClr clrSpc="rgb" dir="cw">
                                      <p:cBhvr>
                                        <p:cTn id="85" dur="50" fill="hold"/>
                                        <p:tgtEl>
                                          <p:spTgt spid="59"/>
                                        </p:tgtEl>
                                        <p:attrNameLst>
                                          <p:attrName>fillcolor</p:attrName>
                                        </p:attrNameLst>
                                      </p:cBhvr>
                                      <p:to>
                                        <a:srgbClr val="FF0000"/>
                                      </p:to>
                                    </p:animClr>
                                    <p:set>
                                      <p:cBhvr>
                                        <p:cTn id="86" dur="50" fill="hold"/>
                                        <p:tgtEl>
                                          <p:spTgt spid="59"/>
                                        </p:tgtEl>
                                        <p:attrNameLst>
                                          <p:attrName>fill.type</p:attrName>
                                        </p:attrNameLst>
                                      </p:cBhvr>
                                      <p:to>
                                        <p:strVal val="solid"/>
                                      </p:to>
                                    </p:set>
                                    <p:set>
                                      <p:cBhvr>
                                        <p:cTn id="87" dur="50" fill="hold"/>
                                        <p:tgtEl>
                                          <p:spTgt spid="59"/>
                                        </p:tgtEl>
                                        <p:attrNameLst>
                                          <p:attrName>fill.on</p:attrName>
                                        </p:attrNameLst>
                                      </p:cBhvr>
                                      <p:to>
                                        <p:strVal val="true"/>
                                      </p:to>
                                    </p:set>
                                  </p:childTnLst>
                                </p:cTn>
                              </p:par>
                            </p:childTnLst>
                          </p:cTn>
                        </p:par>
                        <p:par>
                          <p:cTn id="88" fill="hold">
                            <p:stCondLst>
                              <p:cond delay="450"/>
                            </p:stCondLst>
                            <p:childTnLst>
                              <p:par>
                                <p:cTn id="89" presetID="19" presetClass="emph" presetSubtype="0" fill="hold" grpId="0" nodeType="afterEffect">
                                  <p:stCondLst>
                                    <p:cond delay="0"/>
                                  </p:stCondLst>
                                  <p:childTnLst>
                                    <p:animClr clrSpc="rgb" dir="cw">
                                      <p:cBhvr override="childStyle">
                                        <p:cTn id="90" dur="50" fill="hold"/>
                                        <p:tgtEl>
                                          <p:spTgt spid="61"/>
                                        </p:tgtEl>
                                        <p:attrNameLst>
                                          <p:attrName>style.color</p:attrName>
                                        </p:attrNameLst>
                                      </p:cBhvr>
                                      <p:to>
                                        <a:srgbClr val="C00000"/>
                                      </p:to>
                                    </p:animClr>
                                    <p:animClr clrSpc="rgb" dir="cw">
                                      <p:cBhvr>
                                        <p:cTn id="91" dur="50" fill="hold"/>
                                        <p:tgtEl>
                                          <p:spTgt spid="61"/>
                                        </p:tgtEl>
                                        <p:attrNameLst>
                                          <p:attrName>fillcolor</p:attrName>
                                        </p:attrNameLst>
                                      </p:cBhvr>
                                      <p:to>
                                        <a:srgbClr val="C00000"/>
                                      </p:to>
                                    </p:animClr>
                                    <p:set>
                                      <p:cBhvr>
                                        <p:cTn id="92" dur="50" fill="hold"/>
                                        <p:tgtEl>
                                          <p:spTgt spid="61"/>
                                        </p:tgtEl>
                                        <p:attrNameLst>
                                          <p:attrName>fill.type</p:attrName>
                                        </p:attrNameLst>
                                      </p:cBhvr>
                                      <p:to>
                                        <p:strVal val="solid"/>
                                      </p:to>
                                    </p:set>
                                    <p:set>
                                      <p:cBhvr>
                                        <p:cTn id="93" dur="50" fill="hold"/>
                                        <p:tgtEl>
                                          <p:spTgt spid="61"/>
                                        </p:tgtEl>
                                        <p:attrNameLst>
                                          <p:attrName>fill.on</p:attrName>
                                        </p:attrNameLst>
                                      </p:cBhvr>
                                      <p:to>
                                        <p:strVal val="true"/>
                                      </p:to>
                                    </p:set>
                                  </p:childTnLst>
                                </p:cTn>
                              </p:par>
                            </p:childTnLst>
                          </p:cTn>
                        </p:par>
                        <p:par>
                          <p:cTn id="94" fill="hold">
                            <p:stCondLst>
                              <p:cond delay="500"/>
                            </p:stCondLst>
                            <p:childTnLst>
                              <p:par>
                                <p:cTn id="95" presetID="19" presetClass="emph" presetSubtype="0" fill="hold" grpId="0" nodeType="afterEffect">
                                  <p:stCondLst>
                                    <p:cond delay="0"/>
                                  </p:stCondLst>
                                  <p:childTnLst>
                                    <p:animClr clrSpc="rgb" dir="cw">
                                      <p:cBhvr override="childStyle">
                                        <p:cTn id="96" dur="50" fill="hold"/>
                                        <p:tgtEl>
                                          <p:spTgt spid="60"/>
                                        </p:tgtEl>
                                        <p:attrNameLst>
                                          <p:attrName>style.color</p:attrName>
                                        </p:attrNameLst>
                                      </p:cBhvr>
                                      <p:to>
                                        <a:schemeClr val="accent2"/>
                                      </p:to>
                                    </p:animClr>
                                    <p:animClr clrSpc="rgb" dir="cw">
                                      <p:cBhvr>
                                        <p:cTn id="97" dur="50" fill="hold"/>
                                        <p:tgtEl>
                                          <p:spTgt spid="60"/>
                                        </p:tgtEl>
                                        <p:attrNameLst>
                                          <p:attrName>fillcolor</p:attrName>
                                        </p:attrNameLst>
                                      </p:cBhvr>
                                      <p:to>
                                        <a:schemeClr val="accent2"/>
                                      </p:to>
                                    </p:animClr>
                                    <p:set>
                                      <p:cBhvr>
                                        <p:cTn id="98" dur="50" fill="hold"/>
                                        <p:tgtEl>
                                          <p:spTgt spid="60"/>
                                        </p:tgtEl>
                                        <p:attrNameLst>
                                          <p:attrName>fill.type</p:attrName>
                                        </p:attrNameLst>
                                      </p:cBhvr>
                                      <p:to>
                                        <p:strVal val="solid"/>
                                      </p:to>
                                    </p:set>
                                    <p:set>
                                      <p:cBhvr>
                                        <p:cTn id="99" dur="50" fill="hold"/>
                                        <p:tgtEl>
                                          <p:spTgt spid="60"/>
                                        </p:tgtEl>
                                        <p:attrNameLst>
                                          <p:attrName>fill.on</p:attrName>
                                        </p:attrNameLst>
                                      </p:cBhvr>
                                      <p:to>
                                        <p:strVal val="true"/>
                                      </p:to>
                                    </p:set>
                                  </p:childTnLst>
                                </p:cTn>
                              </p:par>
                            </p:childTnLst>
                          </p:cTn>
                        </p:par>
                        <p:par>
                          <p:cTn id="100" fill="hold">
                            <p:stCondLst>
                              <p:cond delay="550"/>
                            </p:stCondLst>
                            <p:childTnLst>
                              <p:par>
                                <p:cTn id="101" presetID="27" presetClass="emph" presetSubtype="0" repeatCount="2000" fill="remove" grpId="1" nodeType="afterEffect">
                                  <p:stCondLst>
                                    <p:cond delay="0"/>
                                  </p:stCondLst>
                                  <p:childTnLst>
                                    <p:animClr clrSpc="rgb" dir="cw">
                                      <p:cBhvr override="childStyle">
                                        <p:cTn id="102" dur="25" autoRev="1" fill="remove"/>
                                        <p:tgtEl>
                                          <p:spTgt spid="55"/>
                                        </p:tgtEl>
                                        <p:attrNameLst>
                                          <p:attrName>style.color</p:attrName>
                                        </p:attrNameLst>
                                      </p:cBhvr>
                                      <p:to>
                                        <a:schemeClr val="bg1"/>
                                      </p:to>
                                    </p:animClr>
                                    <p:animClr clrSpc="rgb" dir="cw">
                                      <p:cBhvr>
                                        <p:cTn id="103" dur="25" autoRev="1" fill="remove"/>
                                        <p:tgtEl>
                                          <p:spTgt spid="55"/>
                                        </p:tgtEl>
                                        <p:attrNameLst>
                                          <p:attrName>fillcolor</p:attrName>
                                        </p:attrNameLst>
                                      </p:cBhvr>
                                      <p:to>
                                        <a:schemeClr val="bg1"/>
                                      </p:to>
                                    </p:animClr>
                                    <p:set>
                                      <p:cBhvr>
                                        <p:cTn id="104" dur="25" autoRev="1" fill="remove"/>
                                        <p:tgtEl>
                                          <p:spTgt spid="55"/>
                                        </p:tgtEl>
                                        <p:attrNameLst>
                                          <p:attrName>fill.type</p:attrName>
                                        </p:attrNameLst>
                                      </p:cBhvr>
                                      <p:to>
                                        <p:strVal val="solid"/>
                                      </p:to>
                                    </p:set>
                                    <p:set>
                                      <p:cBhvr>
                                        <p:cTn id="105" dur="25" autoRev="1" fill="remove"/>
                                        <p:tgtEl>
                                          <p:spTgt spid="55"/>
                                        </p:tgtEl>
                                        <p:attrNameLst>
                                          <p:attrName>fill.on</p:attrName>
                                        </p:attrNameLst>
                                      </p:cBhvr>
                                      <p:to>
                                        <p:strVal val="true"/>
                                      </p:to>
                                    </p:set>
                                  </p:childTnLst>
                                </p:cTn>
                              </p:par>
                            </p:childTnLst>
                          </p:cTn>
                        </p:par>
                        <p:par>
                          <p:cTn id="106" fill="hold">
                            <p:stCondLst>
                              <p:cond delay="650"/>
                            </p:stCondLst>
                            <p:childTnLst>
                              <p:par>
                                <p:cTn id="107" presetID="27" presetClass="emph" presetSubtype="0" repeatCount="2000" fill="remove" grpId="1" nodeType="afterEffect">
                                  <p:stCondLst>
                                    <p:cond delay="0"/>
                                  </p:stCondLst>
                                  <p:childTnLst>
                                    <p:animClr clrSpc="rgb" dir="cw">
                                      <p:cBhvr override="childStyle">
                                        <p:cTn id="108" dur="25" autoRev="1" fill="remove"/>
                                        <p:tgtEl>
                                          <p:spTgt spid="51"/>
                                        </p:tgtEl>
                                        <p:attrNameLst>
                                          <p:attrName>style.color</p:attrName>
                                        </p:attrNameLst>
                                      </p:cBhvr>
                                      <p:to>
                                        <a:schemeClr val="bg1"/>
                                      </p:to>
                                    </p:animClr>
                                    <p:animClr clrSpc="rgb" dir="cw">
                                      <p:cBhvr>
                                        <p:cTn id="109" dur="25" autoRev="1" fill="remove"/>
                                        <p:tgtEl>
                                          <p:spTgt spid="51"/>
                                        </p:tgtEl>
                                        <p:attrNameLst>
                                          <p:attrName>fillcolor</p:attrName>
                                        </p:attrNameLst>
                                      </p:cBhvr>
                                      <p:to>
                                        <a:schemeClr val="bg1"/>
                                      </p:to>
                                    </p:animClr>
                                    <p:set>
                                      <p:cBhvr>
                                        <p:cTn id="110" dur="25" autoRev="1" fill="remove"/>
                                        <p:tgtEl>
                                          <p:spTgt spid="51"/>
                                        </p:tgtEl>
                                        <p:attrNameLst>
                                          <p:attrName>fill.type</p:attrName>
                                        </p:attrNameLst>
                                      </p:cBhvr>
                                      <p:to>
                                        <p:strVal val="solid"/>
                                      </p:to>
                                    </p:set>
                                    <p:set>
                                      <p:cBhvr>
                                        <p:cTn id="111" dur="25" autoRev="1" fill="remove"/>
                                        <p:tgtEl>
                                          <p:spTgt spid="51"/>
                                        </p:tgtEl>
                                        <p:attrNameLst>
                                          <p:attrName>fill.on</p:attrName>
                                        </p:attrNameLst>
                                      </p:cBhvr>
                                      <p:to>
                                        <p:strVal val="true"/>
                                      </p:to>
                                    </p:set>
                                  </p:childTnLst>
                                </p:cTn>
                              </p:par>
                            </p:childTnLst>
                          </p:cTn>
                        </p:par>
                        <p:par>
                          <p:cTn id="112" fill="hold">
                            <p:stCondLst>
                              <p:cond delay="750"/>
                            </p:stCondLst>
                            <p:childTnLst>
                              <p:par>
                                <p:cTn id="113" presetID="27" presetClass="emph" presetSubtype="0" repeatCount="2000" fill="remove" grpId="1" nodeType="afterEffect">
                                  <p:stCondLst>
                                    <p:cond delay="0"/>
                                  </p:stCondLst>
                                  <p:childTnLst>
                                    <p:animClr clrSpc="rgb" dir="cw">
                                      <p:cBhvr override="childStyle">
                                        <p:cTn id="114" dur="25" autoRev="1" fill="remove"/>
                                        <p:tgtEl>
                                          <p:spTgt spid="52"/>
                                        </p:tgtEl>
                                        <p:attrNameLst>
                                          <p:attrName>style.color</p:attrName>
                                        </p:attrNameLst>
                                      </p:cBhvr>
                                      <p:to>
                                        <a:schemeClr val="bg1"/>
                                      </p:to>
                                    </p:animClr>
                                    <p:animClr clrSpc="rgb" dir="cw">
                                      <p:cBhvr>
                                        <p:cTn id="115" dur="25" autoRev="1" fill="remove"/>
                                        <p:tgtEl>
                                          <p:spTgt spid="52"/>
                                        </p:tgtEl>
                                        <p:attrNameLst>
                                          <p:attrName>fillcolor</p:attrName>
                                        </p:attrNameLst>
                                      </p:cBhvr>
                                      <p:to>
                                        <a:schemeClr val="bg1"/>
                                      </p:to>
                                    </p:animClr>
                                    <p:set>
                                      <p:cBhvr>
                                        <p:cTn id="116" dur="25" autoRev="1" fill="remove"/>
                                        <p:tgtEl>
                                          <p:spTgt spid="52"/>
                                        </p:tgtEl>
                                        <p:attrNameLst>
                                          <p:attrName>fill.type</p:attrName>
                                        </p:attrNameLst>
                                      </p:cBhvr>
                                      <p:to>
                                        <p:strVal val="solid"/>
                                      </p:to>
                                    </p:set>
                                    <p:set>
                                      <p:cBhvr>
                                        <p:cTn id="117" dur="25" autoRev="1" fill="remove"/>
                                        <p:tgtEl>
                                          <p:spTgt spid="52"/>
                                        </p:tgtEl>
                                        <p:attrNameLst>
                                          <p:attrName>fill.on</p:attrName>
                                        </p:attrNameLst>
                                      </p:cBhvr>
                                      <p:to>
                                        <p:strVal val="true"/>
                                      </p:to>
                                    </p:set>
                                  </p:childTnLst>
                                </p:cTn>
                              </p:par>
                            </p:childTnLst>
                          </p:cTn>
                        </p:par>
                        <p:par>
                          <p:cTn id="118" fill="hold">
                            <p:stCondLst>
                              <p:cond delay="850"/>
                            </p:stCondLst>
                            <p:childTnLst>
                              <p:par>
                                <p:cTn id="119" presetID="27" presetClass="emph" presetSubtype="0" repeatCount="2000" fill="remove" grpId="1" nodeType="afterEffect">
                                  <p:stCondLst>
                                    <p:cond delay="0"/>
                                  </p:stCondLst>
                                  <p:childTnLst>
                                    <p:animClr clrSpc="rgb" dir="cw">
                                      <p:cBhvr override="childStyle">
                                        <p:cTn id="120" dur="25" autoRev="1" fill="remove"/>
                                        <p:tgtEl>
                                          <p:spTgt spid="53"/>
                                        </p:tgtEl>
                                        <p:attrNameLst>
                                          <p:attrName>style.color</p:attrName>
                                        </p:attrNameLst>
                                      </p:cBhvr>
                                      <p:to>
                                        <a:schemeClr val="bg1"/>
                                      </p:to>
                                    </p:animClr>
                                    <p:animClr clrSpc="rgb" dir="cw">
                                      <p:cBhvr>
                                        <p:cTn id="121" dur="25" autoRev="1" fill="remove"/>
                                        <p:tgtEl>
                                          <p:spTgt spid="53"/>
                                        </p:tgtEl>
                                        <p:attrNameLst>
                                          <p:attrName>fillcolor</p:attrName>
                                        </p:attrNameLst>
                                      </p:cBhvr>
                                      <p:to>
                                        <a:schemeClr val="bg1"/>
                                      </p:to>
                                    </p:animClr>
                                    <p:set>
                                      <p:cBhvr>
                                        <p:cTn id="122" dur="25" autoRev="1" fill="remove"/>
                                        <p:tgtEl>
                                          <p:spTgt spid="53"/>
                                        </p:tgtEl>
                                        <p:attrNameLst>
                                          <p:attrName>fill.type</p:attrName>
                                        </p:attrNameLst>
                                      </p:cBhvr>
                                      <p:to>
                                        <p:strVal val="solid"/>
                                      </p:to>
                                    </p:set>
                                    <p:set>
                                      <p:cBhvr>
                                        <p:cTn id="123" dur="25" autoRev="1" fill="remove"/>
                                        <p:tgtEl>
                                          <p:spTgt spid="53"/>
                                        </p:tgtEl>
                                        <p:attrNameLst>
                                          <p:attrName>fill.on</p:attrName>
                                        </p:attrNameLst>
                                      </p:cBhvr>
                                      <p:to>
                                        <p:strVal val="true"/>
                                      </p:to>
                                    </p:set>
                                  </p:childTnLst>
                                </p:cTn>
                              </p:par>
                            </p:childTnLst>
                          </p:cTn>
                        </p:par>
                        <p:par>
                          <p:cTn id="124" fill="hold">
                            <p:stCondLst>
                              <p:cond delay="950"/>
                            </p:stCondLst>
                            <p:childTnLst>
                              <p:par>
                                <p:cTn id="125" presetID="27" presetClass="emph" presetSubtype="0" repeatCount="2000" fill="remove" grpId="1" nodeType="afterEffect">
                                  <p:stCondLst>
                                    <p:cond delay="0"/>
                                  </p:stCondLst>
                                  <p:childTnLst>
                                    <p:animClr clrSpc="rgb" dir="cw">
                                      <p:cBhvr override="childStyle">
                                        <p:cTn id="126" dur="25" autoRev="1" fill="remove"/>
                                        <p:tgtEl>
                                          <p:spTgt spid="54"/>
                                        </p:tgtEl>
                                        <p:attrNameLst>
                                          <p:attrName>style.color</p:attrName>
                                        </p:attrNameLst>
                                      </p:cBhvr>
                                      <p:to>
                                        <a:schemeClr val="bg1"/>
                                      </p:to>
                                    </p:animClr>
                                    <p:animClr clrSpc="rgb" dir="cw">
                                      <p:cBhvr>
                                        <p:cTn id="127" dur="25" autoRev="1" fill="remove"/>
                                        <p:tgtEl>
                                          <p:spTgt spid="54"/>
                                        </p:tgtEl>
                                        <p:attrNameLst>
                                          <p:attrName>fillcolor</p:attrName>
                                        </p:attrNameLst>
                                      </p:cBhvr>
                                      <p:to>
                                        <a:schemeClr val="bg1"/>
                                      </p:to>
                                    </p:animClr>
                                    <p:set>
                                      <p:cBhvr>
                                        <p:cTn id="128" dur="25" autoRev="1" fill="remove"/>
                                        <p:tgtEl>
                                          <p:spTgt spid="54"/>
                                        </p:tgtEl>
                                        <p:attrNameLst>
                                          <p:attrName>fill.type</p:attrName>
                                        </p:attrNameLst>
                                      </p:cBhvr>
                                      <p:to>
                                        <p:strVal val="solid"/>
                                      </p:to>
                                    </p:set>
                                    <p:set>
                                      <p:cBhvr>
                                        <p:cTn id="129" dur="25" autoRev="1" fill="remove"/>
                                        <p:tgtEl>
                                          <p:spTgt spid="54"/>
                                        </p:tgtEl>
                                        <p:attrNameLst>
                                          <p:attrName>fill.on</p:attrName>
                                        </p:attrNameLst>
                                      </p:cBhvr>
                                      <p:to>
                                        <p:strVal val="true"/>
                                      </p:to>
                                    </p:set>
                                  </p:childTnLst>
                                </p:cTn>
                              </p:par>
                            </p:childTnLst>
                          </p:cTn>
                        </p:par>
                        <p:par>
                          <p:cTn id="130" fill="hold">
                            <p:stCondLst>
                              <p:cond delay="1050"/>
                            </p:stCondLst>
                            <p:childTnLst>
                              <p:par>
                                <p:cTn id="131" presetID="27" presetClass="emph" presetSubtype="0" repeatCount="2000" fill="remove" grpId="1" nodeType="afterEffect">
                                  <p:stCondLst>
                                    <p:cond delay="0"/>
                                  </p:stCondLst>
                                  <p:childTnLst>
                                    <p:animClr clrSpc="rgb" dir="cw">
                                      <p:cBhvr override="childStyle">
                                        <p:cTn id="132" dur="25" autoRev="1" fill="remove"/>
                                        <p:tgtEl>
                                          <p:spTgt spid="56"/>
                                        </p:tgtEl>
                                        <p:attrNameLst>
                                          <p:attrName>style.color</p:attrName>
                                        </p:attrNameLst>
                                      </p:cBhvr>
                                      <p:to>
                                        <a:schemeClr val="bg1"/>
                                      </p:to>
                                    </p:animClr>
                                    <p:animClr clrSpc="rgb" dir="cw">
                                      <p:cBhvr>
                                        <p:cTn id="133" dur="25" autoRev="1" fill="remove"/>
                                        <p:tgtEl>
                                          <p:spTgt spid="56"/>
                                        </p:tgtEl>
                                        <p:attrNameLst>
                                          <p:attrName>fillcolor</p:attrName>
                                        </p:attrNameLst>
                                      </p:cBhvr>
                                      <p:to>
                                        <a:schemeClr val="bg1"/>
                                      </p:to>
                                    </p:animClr>
                                    <p:set>
                                      <p:cBhvr>
                                        <p:cTn id="134" dur="25" autoRev="1" fill="remove"/>
                                        <p:tgtEl>
                                          <p:spTgt spid="56"/>
                                        </p:tgtEl>
                                        <p:attrNameLst>
                                          <p:attrName>fill.type</p:attrName>
                                        </p:attrNameLst>
                                      </p:cBhvr>
                                      <p:to>
                                        <p:strVal val="solid"/>
                                      </p:to>
                                    </p:set>
                                    <p:set>
                                      <p:cBhvr>
                                        <p:cTn id="135" dur="25" autoRev="1" fill="remove"/>
                                        <p:tgtEl>
                                          <p:spTgt spid="56"/>
                                        </p:tgtEl>
                                        <p:attrNameLst>
                                          <p:attrName>fill.on</p:attrName>
                                        </p:attrNameLst>
                                      </p:cBhvr>
                                      <p:to>
                                        <p:strVal val="true"/>
                                      </p:to>
                                    </p:set>
                                  </p:childTnLst>
                                </p:cTn>
                              </p:par>
                            </p:childTnLst>
                          </p:cTn>
                        </p:par>
                        <p:par>
                          <p:cTn id="136" fill="hold">
                            <p:stCondLst>
                              <p:cond delay="1150"/>
                            </p:stCondLst>
                            <p:childTnLst>
                              <p:par>
                                <p:cTn id="137" presetID="27" presetClass="emph" presetSubtype="0" repeatCount="2000" fill="remove" grpId="1" nodeType="afterEffect">
                                  <p:stCondLst>
                                    <p:cond delay="0"/>
                                  </p:stCondLst>
                                  <p:childTnLst>
                                    <p:animClr clrSpc="rgb" dir="cw">
                                      <p:cBhvr override="childStyle">
                                        <p:cTn id="138" dur="25" autoRev="1" fill="remove"/>
                                        <p:tgtEl>
                                          <p:spTgt spid="57"/>
                                        </p:tgtEl>
                                        <p:attrNameLst>
                                          <p:attrName>style.color</p:attrName>
                                        </p:attrNameLst>
                                      </p:cBhvr>
                                      <p:to>
                                        <a:schemeClr val="bg1"/>
                                      </p:to>
                                    </p:animClr>
                                    <p:animClr clrSpc="rgb" dir="cw">
                                      <p:cBhvr>
                                        <p:cTn id="139" dur="25" autoRev="1" fill="remove"/>
                                        <p:tgtEl>
                                          <p:spTgt spid="57"/>
                                        </p:tgtEl>
                                        <p:attrNameLst>
                                          <p:attrName>fillcolor</p:attrName>
                                        </p:attrNameLst>
                                      </p:cBhvr>
                                      <p:to>
                                        <a:schemeClr val="bg1"/>
                                      </p:to>
                                    </p:animClr>
                                    <p:set>
                                      <p:cBhvr>
                                        <p:cTn id="140" dur="25" autoRev="1" fill="remove"/>
                                        <p:tgtEl>
                                          <p:spTgt spid="57"/>
                                        </p:tgtEl>
                                        <p:attrNameLst>
                                          <p:attrName>fill.type</p:attrName>
                                        </p:attrNameLst>
                                      </p:cBhvr>
                                      <p:to>
                                        <p:strVal val="solid"/>
                                      </p:to>
                                    </p:set>
                                    <p:set>
                                      <p:cBhvr>
                                        <p:cTn id="141" dur="25" autoRev="1" fill="remove"/>
                                        <p:tgtEl>
                                          <p:spTgt spid="57"/>
                                        </p:tgtEl>
                                        <p:attrNameLst>
                                          <p:attrName>fill.on</p:attrName>
                                        </p:attrNameLst>
                                      </p:cBhvr>
                                      <p:to>
                                        <p:strVal val="true"/>
                                      </p:to>
                                    </p:set>
                                  </p:childTnLst>
                                </p:cTn>
                              </p:par>
                            </p:childTnLst>
                          </p:cTn>
                        </p:par>
                        <p:par>
                          <p:cTn id="142" fill="hold">
                            <p:stCondLst>
                              <p:cond delay="1250"/>
                            </p:stCondLst>
                            <p:childTnLst>
                              <p:par>
                                <p:cTn id="143" presetID="27" presetClass="emph" presetSubtype="0" repeatCount="2000" fill="remove" grpId="1" nodeType="afterEffect">
                                  <p:stCondLst>
                                    <p:cond delay="0"/>
                                  </p:stCondLst>
                                  <p:childTnLst>
                                    <p:animClr clrSpc="rgb" dir="cw">
                                      <p:cBhvr override="childStyle">
                                        <p:cTn id="144" dur="25" autoRev="1" fill="remove"/>
                                        <p:tgtEl>
                                          <p:spTgt spid="58"/>
                                        </p:tgtEl>
                                        <p:attrNameLst>
                                          <p:attrName>style.color</p:attrName>
                                        </p:attrNameLst>
                                      </p:cBhvr>
                                      <p:to>
                                        <a:schemeClr val="bg1"/>
                                      </p:to>
                                    </p:animClr>
                                    <p:animClr clrSpc="rgb" dir="cw">
                                      <p:cBhvr>
                                        <p:cTn id="145" dur="25" autoRev="1" fill="remove"/>
                                        <p:tgtEl>
                                          <p:spTgt spid="58"/>
                                        </p:tgtEl>
                                        <p:attrNameLst>
                                          <p:attrName>fillcolor</p:attrName>
                                        </p:attrNameLst>
                                      </p:cBhvr>
                                      <p:to>
                                        <a:schemeClr val="bg1"/>
                                      </p:to>
                                    </p:animClr>
                                    <p:set>
                                      <p:cBhvr>
                                        <p:cTn id="146" dur="25" autoRev="1" fill="remove"/>
                                        <p:tgtEl>
                                          <p:spTgt spid="58"/>
                                        </p:tgtEl>
                                        <p:attrNameLst>
                                          <p:attrName>fill.type</p:attrName>
                                        </p:attrNameLst>
                                      </p:cBhvr>
                                      <p:to>
                                        <p:strVal val="solid"/>
                                      </p:to>
                                    </p:set>
                                    <p:set>
                                      <p:cBhvr>
                                        <p:cTn id="147" dur="25" autoRev="1" fill="remove"/>
                                        <p:tgtEl>
                                          <p:spTgt spid="58"/>
                                        </p:tgtEl>
                                        <p:attrNameLst>
                                          <p:attrName>fill.on</p:attrName>
                                        </p:attrNameLst>
                                      </p:cBhvr>
                                      <p:to>
                                        <p:strVal val="true"/>
                                      </p:to>
                                    </p:set>
                                  </p:childTnLst>
                                </p:cTn>
                              </p:par>
                            </p:childTnLst>
                          </p:cTn>
                        </p:par>
                        <p:par>
                          <p:cTn id="148" fill="hold">
                            <p:stCondLst>
                              <p:cond delay="1350"/>
                            </p:stCondLst>
                            <p:childTnLst>
                              <p:par>
                                <p:cTn id="149" presetID="27" presetClass="emph" presetSubtype="0" repeatCount="2000" fill="remove" grpId="1" nodeType="afterEffect">
                                  <p:stCondLst>
                                    <p:cond delay="0"/>
                                  </p:stCondLst>
                                  <p:childTnLst>
                                    <p:animClr clrSpc="rgb" dir="cw">
                                      <p:cBhvr override="childStyle">
                                        <p:cTn id="150" dur="25" autoRev="1" fill="remove"/>
                                        <p:tgtEl>
                                          <p:spTgt spid="59"/>
                                        </p:tgtEl>
                                        <p:attrNameLst>
                                          <p:attrName>style.color</p:attrName>
                                        </p:attrNameLst>
                                      </p:cBhvr>
                                      <p:to>
                                        <a:schemeClr val="bg1"/>
                                      </p:to>
                                    </p:animClr>
                                    <p:animClr clrSpc="rgb" dir="cw">
                                      <p:cBhvr>
                                        <p:cTn id="151" dur="25" autoRev="1" fill="remove"/>
                                        <p:tgtEl>
                                          <p:spTgt spid="59"/>
                                        </p:tgtEl>
                                        <p:attrNameLst>
                                          <p:attrName>fillcolor</p:attrName>
                                        </p:attrNameLst>
                                      </p:cBhvr>
                                      <p:to>
                                        <a:schemeClr val="bg1"/>
                                      </p:to>
                                    </p:animClr>
                                    <p:set>
                                      <p:cBhvr>
                                        <p:cTn id="152" dur="25" autoRev="1" fill="remove"/>
                                        <p:tgtEl>
                                          <p:spTgt spid="59"/>
                                        </p:tgtEl>
                                        <p:attrNameLst>
                                          <p:attrName>fill.type</p:attrName>
                                        </p:attrNameLst>
                                      </p:cBhvr>
                                      <p:to>
                                        <p:strVal val="solid"/>
                                      </p:to>
                                    </p:set>
                                    <p:set>
                                      <p:cBhvr>
                                        <p:cTn id="153" dur="25" autoRev="1" fill="remove"/>
                                        <p:tgtEl>
                                          <p:spTgt spid="59"/>
                                        </p:tgtEl>
                                        <p:attrNameLst>
                                          <p:attrName>fill.on</p:attrName>
                                        </p:attrNameLst>
                                      </p:cBhvr>
                                      <p:to>
                                        <p:strVal val="true"/>
                                      </p:to>
                                    </p:set>
                                  </p:childTnLst>
                                </p:cTn>
                              </p:par>
                            </p:childTnLst>
                          </p:cTn>
                        </p:par>
                        <p:par>
                          <p:cTn id="154" fill="hold">
                            <p:stCondLst>
                              <p:cond delay="1450"/>
                            </p:stCondLst>
                            <p:childTnLst>
                              <p:par>
                                <p:cTn id="155" presetID="27" presetClass="emph" presetSubtype="0" repeatCount="2000" fill="remove" grpId="1" nodeType="afterEffect">
                                  <p:stCondLst>
                                    <p:cond delay="0"/>
                                  </p:stCondLst>
                                  <p:childTnLst>
                                    <p:animClr clrSpc="rgb" dir="cw">
                                      <p:cBhvr override="childStyle">
                                        <p:cTn id="156" dur="25" autoRev="1" fill="remove"/>
                                        <p:tgtEl>
                                          <p:spTgt spid="61"/>
                                        </p:tgtEl>
                                        <p:attrNameLst>
                                          <p:attrName>style.color</p:attrName>
                                        </p:attrNameLst>
                                      </p:cBhvr>
                                      <p:to>
                                        <a:schemeClr val="bg1"/>
                                      </p:to>
                                    </p:animClr>
                                    <p:animClr clrSpc="rgb" dir="cw">
                                      <p:cBhvr>
                                        <p:cTn id="157" dur="25" autoRev="1" fill="remove"/>
                                        <p:tgtEl>
                                          <p:spTgt spid="61"/>
                                        </p:tgtEl>
                                        <p:attrNameLst>
                                          <p:attrName>fillcolor</p:attrName>
                                        </p:attrNameLst>
                                      </p:cBhvr>
                                      <p:to>
                                        <a:schemeClr val="bg1"/>
                                      </p:to>
                                    </p:animClr>
                                    <p:set>
                                      <p:cBhvr>
                                        <p:cTn id="158" dur="25" autoRev="1" fill="remove"/>
                                        <p:tgtEl>
                                          <p:spTgt spid="61"/>
                                        </p:tgtEl>
                                        <p:attrNameLst>
                                          <p:attrName>fill.type</p:attrName>
                                        </p:attrNameLst>
                                      </p:cBhvr>
                                      <p:to>
                                        <p:strVal val="solid"/>
                                      </p:to>
                                    </p:set>
                                    <p:set>
                                      <p:cBhvr>
                                        <p:cTn id="159" dur="25" autoRev="1" fill="remove"/>
                                        <p:tgtEl>
                                          <p:spTgt spid="61"/>
                                        </p:tgtEl>
                                        <p:attrNameLst>
                                          <p:attrName>fill.on</p:attrName>
                                        </p:attrNameLst>
                                      </p:cBhvr>
                                      <p:to>
                                        <p:strVal val="true"/>
                                      </p:to>
                                    </p:set>
                                  </p:childTnLst>
                                </p:cTn>
                              </p:par>
                            </p:childTnLst>
                          </p:cTn>
                        </p:par>
                        <p:par>
                          <p:cTn id="160" fill="hold">
                            <p:stCondLst>
                              <p:cond delay="1550"/>
                            </p:stCondLst>
                            <p:childTnLst>
                              <p:par>
                                <p:cTn id="161" presetID="27" presetClass="emph" presetSubtype="0" repeatCount="2000" fill="remove" grpId="1" nodeType="afterEffect">
                                  <p:stCondLst>
                                    <p:cond delay="0"/>
                                  </p:stCondLst>
                                  <p:childTnLst>
                                    <p:animClr clrSpc="rgb" dir="cw">
                                      <p:cBhvr override="childStyle">
                                        <p:cTn id="162" dur="25" autoRev="1" fill="remove"/>
                                        <p:tgtEl>
                                          <p:spTgt spid="60"/>
                                        </p:tgtEl>
                                        <p:attrNameLst>
                                          <p:attrName>style.color</p:attrName>
                                        </p:attrNameLst>
                                      </p:cBhvr>
                                      <p:to>
                                        <a:schemeClr val="bg1"/>
                                      </p:to>
                                    </p:animClr>
                                    <p:animClr clrSpc="rgb" dir="cw">
                                      <p:cBhvr>
                                        <p:cTn id="163" dur="25" autoRev="1" fill="remove"/>
                                        <p:tgtEl>
                                          <p:spTgt spid="60"/>
                                        </p:tgtEl>
                                        <p:attrNameLst>
                                          <p:attrName>fillcolor</p:attrName>
                                        </p:attrNameLst>
                                      </p:cBhvr>
                                      <p:to>
                                        <a:schemeClr val="bg1"/>
                                      </p:to>
                                    </p:animClr>
                                    <p:set>
                                      <p:cBhvr>
                                        <p:cTn id="164" dur="25" autoRev="1" fill="remove"/>
                                        <p:tgtEl>
                                          <p:spTgt spid="60"/>
                                        </p:tgtEl>
                                        <p:attrNameLst>
                                          <p:attrName>fill.type</p:attrName>
                                        </p:attrNameLst>
                                      </p:cBhvr>
                                      <p:to>
                                        <p:strVal val="solid"/>
                                      </p:to>
                                    </p:set>
                                    <p:set>
                                      <p:cBhvr>
                                        <p:cTn id="165" dur="25" autoRev="1" fill="remove"/>
                                        <p:tgtEl>
                                          <p:spTgt spid="60"/>
                                        </p:tgtEl>
                                        <p:attrNameLst>
                                          <p:attrName>fill.on</p:attrName>
                                        </p:attrNameLst>
                                      </p:cBhvr>
                                      <p:to>
                                        <p:strVal val="true"/>
                                      </p:to>
                                    </p:set>
                                  </p:childTnLst>
                                </p:cTn>
                              </p:par>
                            </p:childTnLst>
                          </p:cTn>
                        </p:par>
                        <p:par>
                          <p:cTn id="166" fill="hold">
                            <p:stCondLst>
                              <p:cond delay="1650"/>
                            </p:stCondLst>
                            <p:childTnLst>
                              <p:par>
                                <p:cTn id="167" presetID="10" presetClass="entr" presetSubtype="0" fill="hold" grpId="0" nodeType="afterEffect">
                                  <p:stCondLst>
                                    <p:cond delay="0"/>
                                  </p:stCondLst>
                                  <p:childTnLst>
                                    <p:set>
                                      <p:cBhvr>
                                        <p:cTn id="168" dur="1" fill="hold">
                                          <p:stCondLst>
                                            <p:cond delay="0"/>
                                          </p:stCondLst>
                                        </p:cTn>
                                        <p:tgtEl>
                                          <p:spTgt spid="3075"/>
                                        </p:tgtEl>
                                        <p:attrNameLst>
                                          <p:attrName>style.visibility</p:attrName>
                                        </p:attrNameLst>
                                      </p:cBhvr>
                                      <p:to>
                                        <p:strVal val="visible"/>
                                      </p:to>
                                    </p:set>
                                    <p:animEffect transition="in" filter="fade">
                                      <p:cBhvr>
                                        <p:cTn id="169" dur="2000"/>
                                        <p:tgtEl>
                                          <p:spTgt spid="3075"/>
                                        </p:tgtEl>
                                      </p:cBhvr>
                                    </p:animEffect>
                                  </p:childTnLst>
                                </p:cTn>
                              </p:par>
                            </p:childTnLst>
                          </p:cTn>
                        </p:par>
                        <p:par>
                          <p:cTn id="170" fill="hold">
                            <p:stCondLst>
                              <p:cond delay="3650"/>
                            </p:stCondLst>
                            <p:childTnLst>
                              <p:par>
                                <p:cTn id="171" presetID="64" presetClass="path" presetSubtype="0" accel="50000" decel="50000" fill="hold" grpId="2" nodeType="afterEffect">
                                  <p:stCondLst>
                                    <p:cond delay="0"/>
                                  </p:stCondLst>
                                  <p:childTnLst>
                                    <p:animMotion origin="layout" path="M 0 0 L 0 -0.25 E" pathEditMode="relative" ptsTypes="">
                                      <p:cBhvr>
                                        <p:cTn id="172" dur="2000" fill="hold"/>
                                        <p:tgtEl>
                                          <p:spTgt spid="55"/>
                                        </p:tgtEl>
                                        <p:attrNameLst>
                                          <p:attrName>ppt_x</p:attrName>
                                          <p:attrName>ppt_y</p:attrName>
                                        </p:attrNameLst>
                                      </p:cBhvr>
                                    </p:animMotion>
                                  </p:childTnLst>
                                </p:cTn>
                              </p:par>
                              <p:par>
                                <p:cTn id="173" presetID="64" presetClass="path" presetSubtype="0" accel="50000" decel="50000" fill="hold" grpId="2" nodeType="withEffect">
                                  <p:stCondLst>
                                    <p:cond delay="0"/>
                                  </p:stCondLst>
                                  <p:childTnLst>
                                    <p:animMotion origin="layout" path="M 0 0 L 0 -0.25 E" pathEditMode="relative" ptsTypes="">
                                      <p:cBhvr>
                                        <p:cTn id="174" dur="2000" fill="hold"/>
                                        <p:tgtEl>
                                          <p:spTgt spid="51"/>
                                        </p:tgtEl>
                                        <p:attrNameLst>
                                          <p:attrName>ppt_x</p:attrName>
                                          <p:attrName>ppt_y</p:attrName>
                                        </p:attrNameLst>
                                      </p:cBhvr>
                                    </p:animMotion>
                                  </p:childTnLst>
                                </p:cTn>
                              </p:par>
                              <p:par>
                                <p:cTn id="175" presetID="64" presetClass="path" presetSubtype="0" accel="50000" decel="50000" fill="hold" grpId="2" nodeType="withEffect">
                                  <p:stCondLst>
                                    <p:cond delay="0"/>
                                  </p:stCondLst>
                                  <p:childTnLst>
                                    <p:animMotion origin="layout" path="M 0 0 L 0 -0.25 E" pathEditMode="relative" ptsTypes="">
                                      <p:cBhvr>
                                        <p:cTn id="176" dur="2000" fill="hold"/>
                                        <p:tgtEl>
                                          <p:spTgt spid="52"/>
                                        </p:tgtEl>
                                        <p:attrNameLst>
                                          <p:attrName>ppt_x</p:attrName>
                                          <p:attrName>ppt_y</p:attrName>
                                        </p:attrNameLst>
                                      </p:cBhvr>
                                    </p:animMotion>
                                  </p:childTnLst>
                                </p:cTn>
                              </p:par>
                              <p:par>
                                <p:cTn id="177" presetID="64" presetClass="path" presetSubtype="0" accel="50000" decel="50000" fill="hold" grpId="2" nodeType="withEffect">
                                  <p:stCondLst>
                                    <p:cond delay="0"/>
                                  </p:stCondLst>
                                  <p:childTnLst>
                                    <p:animMotion origin="layout" path="M 0 0 L 0 -0.25 E" pathEditMode="relative" ptsTypes="">
                                      <p:cBhvr>
                                        <p:cTn id="178" dur="2000" fill="hold"/>
                                        <p:tgtEl>
                                          <p:spTgt spid="53"/>
                                        </p:tgtEl>
                                        <p:attrNameLst>
                                          <p:attrName>ppt_x</p:attrName>
                                          <p:attrName>ppt_y</p:attrName>
                                        </p:attrNameLst>
                                      </p:cBhvr>
                                    </p:animMotion>
                                  </p:childTnLst>
                                </p:cTn>
                              </p:par>
                              <p:par>
                                <p:cTn id="179" presetID="64" presetClass="path" presetSubtype="0" accel="50000" decel="50000" fill="hold" grpId="2" nodeType="withEffect">
                                  <p:stCondLst>
                                    <p:cond delay="0"/>
                                  </p:stCondLst>
                                  <p:childTnLst>
                                    <p:animMotion origin="layout" path="M 0 0 L 0 -0.25 E" pathEditMode="relative" ptsTypes="">
                                      <p:cBhvr>
                                        <p:cTn id="180" dur="2000" fill="hold"/>
                                        <p:tgtEl>
                                          <p:spTgt spid="54"/>
                                        </p:tgtEl>
                                        <p:attrNameLst>
                                          <p:attrName>ppt_x</p:attrName>
                                          <p:attrName>ppt_y</p:attrName>
                                        </p:attrNameLst>
                                      </p:cBhvr>
                                    </p:animMotion>
                                  </p:childTnLst>
                                </p:cTn>
                              </p:par>
                              <p:par>
                                <p:cTn id="181" presetID="64" presetClass="path" presetSubtype="0" accel="50000" decel="50000" fill="hold" grpId="2" nodeType="withEffect">
                                  <p:stCondLst>
                                    <p:cond delay="0"/>
                                  </p:stCondLst>
                                  <p:childTnLst>
                                    <p:animMotion origin="layout" path="M 0 0 L 0 -0.25 E" pathEditMode="relative" ptsTypes="">
                                      <p:cBhvr>
                                        <p:cTn id="182" dur="2000" fill="hold"/>
                                        <p:tgtEl>
                                          <p:spTgt spid="56"/>
                                        </p:tgtEl>
                                        <p:attrNameLst>
                                          <p:attrName>ppt_x</p:attrName>
                                          <p:attrName>ppt_y</p:attrName>
                                        </p:attrNameLst>
                                      </p:cBhvr>
                                    </p:animMotion>
                                  </p:childTnLst>
                                </p:cTn>
                              </p:par>
                              <p:par>
                                <p:cTn id="183" presetID="64" presetClass="path" presetSubtype="0" accel="50000" decel="50000" fill="hold" grpId="2" nodeType="withEffect">
                                  <p:stCondLst>
                                    <p:cond delay="0"/>
                                  </p:stCondLst>
                                  <p:childTnLst>
                                    <p:animMotion origin="layout" path="M 0 0 L 0 -0.25 E" pathEditMode="relative" ptsTypes="">
                                      <p:cBhvr>
                                        <p:cTn id="184" dur="2000" fill="hold"/>
                                        <p:tgtEl>
                                          <p:spTgt spid="57"/>
                                        </p:tgtEl>
                                        <p:attrNameLst>
                                          <p:attrName>ppt_x</p:attrName>
                                          <p:attrName>ppt_y</p:attrName>
                                        </p:attrNameLst>
                                      </p:cBhvr>
                                    </p:animMotion>
                                  </p:childTnLst>
                                </p:cTn>
                              </p:par>
                              <p:par>
                                <p:cTn id="185" presetID="64" presetClass="path" presetSubtype="0" accel="50000" decel="50000" fill="hold" grpId="2" nodeType="withEffect">
                                  <p:stCondLst>
                                    <p:cond delay="0"/>
                                  </p:stCondLst>
                                  <p:childTnLst>
                                    <p:animMotion origin="layout" path="M 0 0 L 0 -0.25 E" pathEditMode="relative" ptsTypes="">
                                      <p:cBhvr>
                                        <p:cTn id="186" dur="2000" fill="hold"/>
                                        <p:tgtEl>
                                          <p:spTgt spid="58"/>
                                        </p:tgtEl>
                                        <p:attrNameLst>
                                          <p:attrName>ppt_x</p:attrName>
                                          <p:attrName>ppt_y</p:attrName>
                                        </p:attrNameLst>
                                      </p:cBhvr>
                                    </p:animMotion>
                                  </p:childTnLst>
                                </p:cTn>
                              </p:par>
                              <p:par>
                                <p:cTn id="187" presetID="64" presetClass="path" presetSubtype="0" accel="50000" decel="50000" fill="hold" grpId="2" nodeType="withEffect">
                                  <p:stCondLst>
                                    <p:cond delay="0"/>
                                  </p:stCondLst>
                                  <p:childTnLst>
                                    <p:animMotion origin="layout" path="M 0 0 L 0 -0.25 E" pathEditMode="relative" ptsTypes="">
                                      <p:cBhvr>
                                        <p:cTn id="188" dur="2000" fill="hold"/>
                                        <p:tgtEl>
                                          <p:spTgt spid="59"/>
                                        </p:tgtEl>
                                        <p:attrNameLst>
                                          <p:attrName>ppt_x</p:attrName>
                                          <p:attrName>ppt_y</p:attrName>
                                        </p:attrNameLst>
                                      </p:cBhvr>
                                    </p:animMotion>
                                  </p:childTnLst>
                                </p:cTn>
                              </p:par>
                              <p:par>
                                <p:cTn id="189" presetID="64" presetClass="path" presetSubtype="0" accel="50000" decel="50000" fill="hold" grpId="2" nodeType="withEffect">
                                  <p:stCondLst>
                                    <p:cond delay="0"/>
                                  </p:stCondLst>
                                  <p:childTnLst>
                                    <p:animMotion origin="layout" path="M 0 0 L 0 -0.25 E" pathEditMode="relative" ptsTypes="">
                                      <p:cBhvr>
                                        <p:cTn id="190" dur="2000" fill="hold"/>
                                        <p:tgtEl>
                                          <p:spTgt spid="61"/>
                                        </p:tgtEl>
                                        <p:attrNameLst>
                                          <p:attrName>ppt_x</p:attrName>
                                          <p:attrName>ppt_y</p:attrName>
                                        </p:attrNameLst>
                                      </p:cBhvr>
                                    </p:animMotion>
                                  </p:childTnLst>
                                </p:cTn>
                              </p:par>
                              <p:par>
                                <p:cTn id="191" presetID="64" presetClass="path" presetSubtype="0" accel="50000" decel="50000" fill="hold" grpId="2" nodeType="withEffect">
                                  <p:stCondLst>
                                    <p:cond delay="0"/>
                                  </p:stCondLst>
                                  <p:childTnLst>
                                    <p:animMotion origin="layout" path="M 0 0 L 0 -0.25 E" pathEditMode="relative" ptsTypes="">
                                      <p:cBhvr>
                                        <p:cTn id="192" dur="2000" fill="hold"/>
                                        <p:tgtEl>
                                          <p:spTgt spid="60"/>
                                        </p:tgtEl>
                                        <p:attrNameLst>
                                          <p:attrName>ppt_x</p:attrName>
                                          <p:attrName>ppt_y</p:attrName>
                                        </p:attrNameLst>
                                      </p:cBhvr>
                                    </p:animMotion>
                                  </p:childTnLst>
                                </p:cTn>
                              </p:par>
                              <p:par>
                                <p:cTn id="193" presetID="64" presetClass="path" presetSubtype="0" accel="50000" decel="50000" fill="hold" grpId="0" nodeType="withEffect">
                                  <p:stCondLst>
                                    <p:cond delay="0"/>
                                  </p:stCondLst>
                                  <p:childTnLst>
                                    <p:animMotion origin="layout" path="M 0 0 L 0 -0.25 E" pathEditMode="relative" ptsTypes="">
                                      <p:cBhvr>
                                        <p:cTn id="194" dur="2000" fill="hold"/>
                                        <p:tgtEl>
                                          <p:spTgt spid="3089"/>
                                        </p:tgtEl>
                                        <p:attrNameLst>
                                          <p:attrName>ppt_x</p:attrName>
                                          <p:attrName>ppt_y</p:attrName>
                                        </p:attrNameLst>
                                      </p:cBhvr>
                                    </p:animMotion>
                                  </p:childTnLst>
                                </p:cTn>
                              </p:par>
                              <p:par>
                                <p:cTn id="195" presetID="64" presetClass="path" presetSubtype="0" accel="50000" decel="50000" fill="hold" grpId="0" nodeType="withEffect">
                                  <p:stCondLst>
                                    <p:cond delay="0"/>
                                  </p:stCondLst>
                                  <p:childTnLst>
                                    <p:animMotion origin="layout" path="M 0 0 L 0 -0.25 E" pathEditMode="relative" ptsTypes="">
                                      <p:cBhvr>
                                        <p:cTn id="196" dur="2000" fill="hold"/>
                                        <p:tgtEl>
                                          <p:spTgt spid="3088"/>
                                        </p:tgtEl>
                                        <p:attrNameLst>
                                          <p:attrName>ppt_x</p:attrName>
                                          <p:attrName>ppt_y</p:attrName>
                                        </p:attrNameLst>
                                      </p:cBhvr>
                                    </p:animMotion>
                                  </p:childTnLst>
                                </p:cTn>
                              </p:par>
                              <p:par>
                                <p:cTn id="197" presetID="64" presetClass="path" presetSubtype="0" accel="50000" decel="50000" fill="hold" grpId="0" nodeType="withEffect">
                                  <p:stCondLst>
                                    <p:cond delay="0"/>
                                  </p:stCondLst>
                                  <p:childTnLst>
                                    <p:animMotion origin="layout" path="M 0 0 L 0 -0.25 E" pathEditMode="relative" ptsTypes="">
                                      <p:cBhvr>
                                        <p:cTn id="198" dur="2000" fill="hold"/>
                                        <p:tgtEl>
                                          <p:spTgt spid="82"/>
                                        </p:tgtEl>
                                        <p:attrNameLst>
                                          <p:attrName>ppt_x</p:attrName>
                                          <p:attrName>ppt_y</p:attrName>
                                        </p:attrNameLst>
                                      </p:cBhvr>
                                    </p:animMotion>
                                  </p:childTnLst>
                                </p:cTn>
                              </p:par>
                              <p:par>
                                <p:cTn id="199" presetID="64" presetClass="path" presetSubtype="0" accel="50000" decel="50000" fill="hold" nodeType="withEffect">
                                  <p:stCondLst>
                                    <p:cond delay="0"/>
                                  </p:stCondLst>
                                  <p:childTnLst>
                                    <p:animMotion origin="layout" path="M 0 0 L 0 -0.25 E" pathEditMode="relative" ptsTypes="">
                                      <p:cBhvr>
                                        <p:cTn id="200" dur="2000" fill="hold"/>
                                        <p:tgtEl>
                                          <p:spTgt spid="3090"/>
                                        </p:tgtEl>
                                        <p:attrNameLst>
                                          <p:attrName>ppt_x</p:attrName>
                                          <p:attrName>ppt_y</p:attrName>
                                        </p:attrNameLst>
                                      </p:cBhvr>
                                    </p:animMotion>
                                  </p:childTnLst>
                                </p:cTn>
                              </p:par>
                            </p:childTnLst>
                          </p:cTn>
                        </p:par>
                        <p:par>
                          <p:cTn id="201" fill="hold">
                            <p:stCondLst>
                              <p:cond delay="5650"/>
                            </p:stCondLst>
                            <p:childTnLst>
                              <p:par>
                                <p:cTn id="202" presetID="10" presetClass="exit" presetSubtype="0" fill="hold" grpId="3" nodeType="afterEffect">
                                  <p:stCondLst>
                                    <p:cond delay="0"/>
                                  </p:stCondLst>
                                  <p:childTnLst>
                                    <p:animEffect transition="out" filter="fade">
                                      <p:cBhvr>
                                        <p:cTn id="203" dur="500"/>
                                        <p:tgtEl>
                                          <p:spTgt spid="55"/>
                                        </p:tgtEl>
                                      </p:cBhvr>
                                    </p:animEffect>
                                    <p:set>
                                      <p:cBhvr>
                                        <p:cTn id="204" dur="1" fill="hold">
                                          <p:stCondLst>
                                            <p:cond delay="499"/>
                                          </p:stCondLst>
                                        </p:cTn>
                                        <p:tgtEl>
                                          <p:spTgt spid="55"/>
                                        </p:tgtEl>
                                        <p:attrNameLst>
                                          <p:attrName>style.visibility</p:attrName>
                                        </p:attrNameLst>
                                      </p:cBhvr>
                                      <p:to>
                                        <p:strVal val="hidden"/>
                                      </p:to>
                                    </p:set>
                                  </p:childTnLst>
                                </p:cTn>
                              </p:par>
                              <p:par>
                                <p:cTn id="205" presetID="10" presetClass="exit" presetSubtype="0" fill="hold" grpId="3" nodeType="withEffect">
                                  <p:stCondLst>
                                    <p:cond delay="0"/>
                                  </p:stCondLst>
                                  <p:childTnLst>
                                    <p:animEffect transition="out" filter="fade">
                                      <p:cBhvr>
                                        <p:cTn id="206" dur="500"/>
                                        <p:tgtEl>
                                          <p:spTgt spid="51"/>
                                        </p:tgtEl>
                                      </p:cBhvr>
                                    </p:animEffect>
                                    <p:set>
                                      <p:cBhvr>
                                        <p:cTn id="207" dur="1" fill="hold">
                                          <p:stCondLst>
                                            <p:cond delay="499"/>
                                          </p:stCondLst>
                                        </p:cTn>
                                        <p:tgtEl>
                                          <p:spTgt spid="51"/>
                                        </p:tgtEl>
                                        <p:attrNameLst>
                                          <p:attrName>style.visibility</p:attrName>
                                        </p:attrNameLst>
                                      </p:cBhvr>
                                      <p:to>
                                        <p:strVal val="hidden"/>
                                      </p:to>
                                    </p:set>
                                  </p:childTnLst>
                                </p:cTn>
                              </p:par>
                              <p:par>
                                <p:cTn id="208" presetID="10" presetClass="exit" presetSubtype="0" fill="hold" grpId="3" nodeType="withEffect">
                                  <p:stCondLst>
                                    <p:cond delay="0"/>
                                  </p:stCondLst>
                                  <p:childTnLst>
                                    <p:animEffect transition="out" filter="fade">
                                      <p:cBhvr>
                                        <p:cTn id="209" dur="500"/>
                                        <p:tgtEl>
                                          <p:spTgt spid="52"/>
                                        </p:tgtEl>
                                      </p:cBhvr>
                                    </p:animEffect>
                                    <p:set>
                                      <p:cBhvr>
                                        <p:cTn id="210" dur="1" fill="hold">
                                          <p:stCondLst>
                                            <p:cond delay="499"/>
                                          </p:stCondLst>
                                        </p:cTn>
                                        <p:tgtEl>
                                          <p:spTgt spid="52"/>
                                        </p:tgtEl>
                                        <p:attrNameLst>
                                          <p:attrName>style.visibility</p:attrName>
                                        </p:attrNameLst>
                                      </p:cBhvr>
                                      <p:to>
                                        <p:strVal val="hidden"/>
                                      </p:to>
                                    </p:set>
                                  </p:childTnLst>
                                </p:cTn>
                              </p:par>
                              <p:par>
                                <p:cTn id="211" presetID="10" presetClass="exit" presetSubtype="0" fill="hold" grpId="3" nodeType="withEffect">
                                  <p:stCondLst>
                                    <p:cond delay="0"/>
                                  </p:stCondLst>
                                  <p:childTnLst>
                                    <p:animEffect transition="out" filter="fade">
                                      <p:cBhvr>
                                        <p:cTn id="212" dur="500"/>
                                        <p:tgtEl>
                                          <p:spTgt spid="53"/>
                                        </p:tgtEl>
                                      </p:cBhvr>
                                    </p:animEffect>
                                    <p:set>
                                      <p:cBhvr>
                                        <p:cTn id="213" dur="1" fill="hold">
                                          <p:stCondLst>
                                            <p:cond delay="499"/>
                                          </p:stCondLst>
                                        </p:cTn>
                                        <p:tgtEl>
                                          <p:spTgt spid="53"/>
                                        </p:tgtEl>
                                        <p:attrNameLst>
                                          <p:attrName>style.visibility</p:attrName>
                                        </p:attrNameLst>
                                      </p:cBhvr>
                                      <p:to>
                                        <p:strVal val="hidden"/>
                                      </p:to>
                                    </p:set>
                                  </p:childTnLst>
                                </p:cTn>
                              </p:par>
                              <p:par>
                                <p:cTn id="214" presetID="10" presetClass="exit" presetSubtype="0" fill="hold" grpId="3" nodeType="withEffect">
                                  <p:stCondLst>
                                    <p:cond delay="0"/>
                                  </p:stCondLst>
                                  <p:childTnLst>
                                    <p:animEffect transition="out" filter="fade">
                                      <p:cBhvr>
                                        <p:cTn id="215" dur="500"/>
                                        <p:tgtEl>
                                          <p:spTgt spid="54"/>
                                        </p:tgtEl>
                                      </p:cBhvr>
                                    </p:animEffect>
                                    <p:set>
                                      <p:cBhvr>
                                        <p:cTn id="216" dur="1" fill="hold">
                                          <p:stCondLst>
                                            <p:cond delay="499"/>
                                          </p:stCondLst>
                                        </p:cTn>
                                        <p:tgtEl>
                                          <p:spTgt spid="54"/>
                                        </p:tgtEl>
                                        <p:attrNameLst>
                                          <p:attrName>style.visibility</p:attrName>
                                        </p:attrNameLst>
                                      </p:cBhvr>
                                      <p:to>
                                        <p:strVal val="hidden"/>
                                      </p:to>
                                    </p:set>
                                  </p:childTnLst>
                                </p:cTn>
                              </p:par>
                              <p:par>
                                <p:cTn id="217" presetID="10" presetClass="exit" presetSubtype="0" fill="hold" grpId="3" nodeType="withEffect">
                                  <p:stCondLst>
                                    <p:cond delay="0"/>
                                  </p:stCondLst>
                                  <p:childTnLst>
                                    <p:animEffect transition="out" filter="fade">
                                      <p:cBhvr>
                                        <p:cTn id="218" dur="500"/>
                                        <p:tgtEl>
                                          <p:spTgt spid="56"/>
                                        </p:tgtEl>
                                      </p:cBhvr>
                                    </p:animEffect>
                                    <p:set>
                                      <p:cBhvr>
                                        <p:cTn id="219" dur="1" fill="hold">
                                          <p:stCondLst>
                                            <p:cond delay="499"/>
                                          </p:stCondLst>
                                        </p:cTn>
                                        <p:tgtEl>
                                          <p:spTgt spid="56"/>
                                        </p:tgtEl>
                                        <p:attrNameLst>
                                          <p:attrName>style.visibility</p:attrName>
                                        </p:attrNameLst>
                                      </p:cBhvr>
                                      <p:to>
                                        <p:strVal val="hidden"/>
                                      </p:to>
                                    </p:set>
                                  </p:childTnLst>
                                </p:cTn>
                              </p:par>
                              <p:par>
                                <p:cTn id="220" presetID="10" presetClass="exit" presetSubtype="0" fill="hold" grpId="3" nodeType="withEffect">
                                  <p:stCondLst>
                                    <p:cond delay="0"/>
                                  </p:stCondLst>
                                  <p:childTnLst>
                                    <p:animEffect transition="out" filter="fade">
                                      <p:cBhvr>
                                        <p:cTn id="221" dur="500"/>
                                        <p:tgtEl>
                                          <p:spTgt spid="57"/>
                                        </p:tgtEl>
                                      </p:cBhvr>
                                    </p:animEffect>
                                    <p:set>
                                      <p:cBhvr>
                                        <p:cTn id="222" dur="1" fill="hold">
                                          <p:stCondLst>
                                            <p:cond delay="499"/>
                                          </p:stCondLst>
                                        </p:cTn>
                                        <p:tgtEl>
                                          <p:spTgt spid="57"/>
                                        </p:tgtEl>
                                        <p:attrNameLst>
                                          <p:attrName>style.visibility</p:attrName>
                                        </p:attrNameLst>
                                      </p:cBhvr>
                                      <p:to>
                                        <p:strVal val="hidden"/>
                                      </p:to>
                                    </p:set>
                                  </p:childTnLst>
                                </p:cTn>
                              </p:par>
                              <p:par>
                                <p:cTn id="223" presetID="10" presetClass="exit" presetSubtype="0" fill="hold" grpId="3" nodeType="withEffect">
                                  <p:stCondLst>
                                    <p:cond delay="0"/>
                                  </p:stCondLst>
                                  <p:childTnLst>
                                    <p:animEffect transition="out" filter="fade">
                                      <p:cBhvr>
                                        <p:cTn id="224" dur="500"/>
                                        <p:tgtEl>
                                          <p:spTgt spid="58"/>
                                        </p:tgtEl>
                                      </p:cBhvr>
                                    </p:animEffect>
                                    <p:set>
                                      <p:cBhvr>
                                        <p:cTn id="225" dur="1" fill="hold">
                                          <p:stCondLst>
                                            <p:cond delay="499"/>
                                          </p:stCondLst>
                                        </p:cTn>
                                        <p:tgtEl>
                                          <p:spTgt spid="58"/>
                                        </p:tgtEl>
                                        <p:attrNameLst>
                                          <p:attrName>style.visibility</p:attrName>
                                        </p:attrNameLst>
                                      </p:cBhvr>
                                      <p:to>
                                        <p:strVal val="hidden"/>
                                      </p:to>
                                    </p:set>
                                  </p:childTnLst>
                                </p:cTn>
                              </p:par>
                              <p:par>
                                <p:cTn id="226" presetID="10" presetClass="exit" presetSubtype="0" fill="hold" grpId="3" nodeType="withEffect">
                                  <p:stCondLst>
                                    <p:cond delay="0"/>
                                  </p:stCondLst>
                                  <p:childTnLst>
                                    <p:animEffect transition="out" filter="fade">
                                      <p:cBhvr>
                                        <p:cTn id="227" dur="500"/>
                                        <p:tgtEl>
                                          <p:spTgt spid="59"/>
                                        </p:tgtEl>
                                      </p:cBhvr>
                                    </p:animEffect>
                                    <p:set>
                                      <p:cBhvr>
                                        <p:cTn id="228" dur="1" fill="hold">
                                          <p:stCondLst>
                                            <p:cond delay="499"/>
                                          </p:stCondLst>
                                        </p:cTn>
                                        <p:tgtEl>
                                          <p:spTgt spid="59"/>
                                        </p:tgtEl>
                                        <p:attrNameLst>
                                          <p:attrName>style.visibility</p:attrName>
                                        </p:attrNameLst>
                                      </p:cBhvr>
                                      <p:to>
                                        <p:strVal val="hidden"/>
                                      </p:to>
                                    </p:set>
                                  </p:childTnLst>
                                </p:cTn>
                              </p:par>
                              <p:par>
                                <p:cTn id="229" presetID="10" presetClass="exit" presetSubtype="0" fill="hold" grpId="3" nodeType="withEffect">
                                  <p:stCondLst>
                                    <p:cond delay="0"/>
                                  </p:stCondLst>
                                  <p:childTnLst>
                                    <p:animEffect transition="out" filter="fade">
                                      <p:cBhvr>
                                        <p:cTn id="230" dur="500"/>
                                        <p:tgtEl>
                                          <p:spTgt spid="61"/>
                                        </p:tgtEl>
                                      </p:cBhvr>
                                    </p:animEffect>
                                    <p:set>
                                      <p:cBhvr>
                                        <p:cTn id="231" dur="1" fill="hold">
                                          <p:stCondLst>
                                            <p:cond delay="499"/>
                                          </p:stCondLst>
                                        </p:cTn>
                                        <p:tgtEl>
                                          <p:spTgt spid="61"/>
                                        </p:tgtEl>
                                        <p:attrNameLst>
                                          <p:attrName>style.visibility</p:attrName>
                                        </p:attrNameLst>
                                      </p:cBhvr>
                                      <p:to>
                                        <p:strVal val="hidden"/>
                                      </p:to>
                                    </p:set>
                                  </p:childTnLst>
                                </p:cTn>
                              </p:par>
                              <p:par>
                                <p:cTn id="232" presetID="10" presetClass="exit" presetSubtype="0" fill="hold" grpId="3" nodeType="withEffect">
                                  <p:stCondLst>
                                    <p:cond delay="0"/>
                                  </p:stCondLst>
                                  <p:childTnLst>
                                    <p:animEffect transition="out" filter="fade">
                                      <p:cBhvr>
                                        <p:cTn id="233" dur="500"/>
                                        <p:tgtEl>
                                          <p:spTgt spid="60"/>
                                        </p:tgtEl>
                                      </p:cBhvr>
                                    </p:animEffect>
                                    <p:set>
                                      <p:cBhvr>
                                        <p:cTn id="234" dur="1" fill="hold">
                                          <p:stCondLst>
                                            <p:cond delay="499"/>
                                          </p:stCondLst>
                                        </p:cTn>
                                        <p:tgtEl>
                                          <p:spTgt spid="60"/>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089"/>
                                        </p:tgtEl>
                                      </p:cBhvr>
                                    </p:animEffect>
                                    <p:set>
                                      <p:cBhvr>
                                        <p:cTn id="237" dur="1" fill="hold">
                                          <p:stCondLst>
                                            <p:cond delay="499"/>
                                          </p:stCondLst>
                                        </p:cTn>
                                        <p:tgtEl>
                                          <p:spTgt spid="3089"/>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088"/>
                                        </p:tgtEl>
                                      </p:cBhvr>
                                    </p:animEffect>
                                    <p:set>
                                      <p:cBhvr>
                                        <p:cTn id="240" dur="1" fill="hold">
                                          <p:stCondLst>
                                            <p:cond delay="499"/>
                                          </p:stCondLst>
                                        </p:cTn>
                                        <p:tgtEl>
                                          <p:spTgt spid="3088"/>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82"/>
                                        </p:tgtEl>
                                      </p:cBhvr>
                                    </p:animEffect>
                                    <p:set>
                                      <p:cBhvr>
                                        <p:cTn id="243" dur="1" fill="hold">
                                          <p:stCondLst>
                                            <p:cond delay="499"/>
                                          </p:stCondLst>
                                        </p:cTn>
                                        <p:tgtEl>
                                          <p:spTgt spid="82"/>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3090"/>
                                        </p:tgtEl>
                                      </p:cBhvr>
                                    </p:animEffect>
                                    <p:set>
                                      <p:cBhvr>
                                        <p:cTn id="246" dur="1" fill="hold">
                                          <p:stCondLst>
                                            <p:cond delay="499"/>
                                          </p:stCondLst>
                                        </p:cTn>
                                        <p:tgtEl>
                                          <p:spTgt spid="3090"/>
                                        </p:tgtEl>
                                        <p:attrNameLst>
                                          <p:attrName>style.visibility</p:attrName>
                                        </p:attrNameLst>
                                      </p:cBhvr>
                                      <p:to>
                                        <p:strVal val="hidden"/>
                                      </p:to>
                                    </p:set>
                                  </p:childTnLst>
                                </p:cTn>
                              </p:par>
                              <p:par>
                                <p:cTn id="247" presetID="10" presetClass="entr" presetSubtype="0" fill="hold" grpId="0" nodeType="withEffect">
                                  <p:stCondLst>
                                    <p:cond delay="0"/>
                                  </p:stCondLst>
                                  <p:childTnLst>
                                    <p:set>
                                      <p:cBhvr>
                                        <p:cTn id="248" dur="1" fill="hold">
                                          <p:stCondLst>
                                            <p:cond delay="0"/>
                                          </p:stCondLst>
                                        </p:cTn>
                                        <p:tgtEl>
                                          <p:spTgt spid="85"/>
                                        </p:tgtEl>
                                        <p:attrNameLst>
                                          <p:attrName>style.visibility</p:attrName>
                                        </p:attrNameLst>
                                      </p:cBhvr>
                                      <p:to>
                                        <p:strVal val="visible"/>
                                      </p:to>
                                    </p:set>
                                    <p:animEffect transition="in" filter="fade">
                                      <p:cBhvr>
                                        <p:cTn id="249" dur="500"/>
                                        <p:tgtEl>
                                          <p:spTgt spid="85"/>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86"/>
                                        </p:tgtEl>
                                        <p:attrNameLst>
                                          <p:attrName>style.visibility</p:attrName>
                                        </p:attrNameLst>
                                      </p:cBhvr>
                                      <p:to>
                                        <p:strVal val="visible"/>
                                      </p:to>
                                    </p:set>
                                    <p:animEffect transition="in" filter="fade">
                                      <p:cBhvr>
                                        <p:cTn id="252" dur="500"/>
                                        <p:tgtEl>
                                          <p:spTgt spid="86"/>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87"/>
                                        </p:tgtEl>
                                        <p:attrNameLst>
                                          <p:attrName>style.visibility</p:attrName>
                                        </p:attrNameLst>
                                      </p:cBhvr>
                                      <p:to>
                                        <p:strVal val="visible"/>
                                      </p:to>
                                    </p:set>
                                    <p:animEffect transition="in" filter="fade">
                                      <p:cBhvr>
                                        <p:cTn id="255" dur="500"/>
                                        <p:tgtEl>
                                          <p:spTgt spid="87"/>
                                        </p:tgtEl>
                                      </p:cBhvr>
                                    </p:animEffect>
                                  </p:childTnLst>
                                </p:cTn>
                              </p:par>
                              <p:par>
                                <p:cTn id="256" presetID="10" presetClass="entr" presetSubtype="0" fill="hold" nodeType="withEffect">
                                  <p:stCondLst>
                                    <p:cond delay="0"/>
                                  </p:stCondLst>
                                  <p:childTnLst>
                                    <p:set>
                                      <p:cBhvr>
                                        <p:cTn id="257" dur="1" fill="hold">
                                          <p:stCondLst>
                                            <p:cond delay="0"/>
                                          </p:stCondLst>
                                        </p:cTn>
                                        <p:tgtEl>
                                          <p:spTgt spid="3092"/>
                                        </p:tgtEl>
                                        <p:attrNameLst>
                                          <p:attrName>style.visibility</p:attrName>
                                        </p:attrNameLst>
                                      </p:cBhvr>
                                      <p:to>
                                        <p:strVal val="visible"/>
                                      </p:to>
                                    </p:set>
                                    <p:animEffect transition="in" filter="fade">
                                      <p:cBhvr>
                                        <p:cTn id="258" dur="500"/>
                                        <p:tgtEl>
                                          <p:spTgt spid="3092"/>
                                        </p:tgtEl>
                                      </p:cBhvr>
                                    </p:animEffect>
                                  </p:childTnLst>
                                </p:cTn>
                              </p:par>
                            </p:childTnLst>
                          </p:cTn>
                        </p:par>
                        <p:par>
                          <p:cTn id="259" fill="hold">
                            <p:stCondLst>
                              <p:cond delay="6150"/>
                            </p:stCondLst>
                            <p:childTnLst>
                              <p:par>
                                <p:cTn id="260" presetID="64" presetClass="path" presetSubtype="0" accel="50000" decel="50000" fill="hold" grpId="1" nodeType="afterEffect">
                                  <p:stCondLst>
                                    <p:cond delay="0"/>
                                  </p:stCondLst>
                                  <p:childTnLst>
                                    <p:animMotion origin="layout" path="M -4.16667E-6 -3.7037E-6 L -4.16667E-6 -0.0287 " pathEditMode="relative" rAng="0" ptsTypes="AA">
                                      <p:cBhvr>
                                        <p:cTn id="261" dur="1000" fill="hold"/>
                                        <p:tgtEl>
                                          <p:spTgt spid="85"/>
                                        </p:tgtEl>
                                        <p:attrNameLst>
                                          <p:attrName>ppt_x</p:attrName>
                                          <p:attrName>ppt_y</p:attrName>
                                        </p:attrNameLst>
                                      </p:cBhvr>
                                      <p:rCtr x="0" y="-1435"/>
                                    </p:animMotion>
                                  </p:childTnLst>
                                </p:cTn>
                              </p:par>
                              <p:par>
                                <p:cTn id="262" presetID="64" presetClass="path" presetSubtype="0" accel="50000" decel="50000" fill="hold" grpId="1" nodeType="withEffect">
                                  <p:stCondLst>
                                    <p:cond delay="0"/>
                                  </p:stCondLst>
                                  <p:childTnLst>
                                    <p:animMotion origin="layout" path="M -1.11022E-16 4.44444E-6 L -0.01128 -0.03264 " pathEditMode="relative" rAng="0" ptsTypes="AA">
                                      <p:cBhvr>
                                        <p:cTn id="263" dur="1000" fill="hold"/>
                                        <p:tgtEl>
                                          <p:spTgt spid="86"/>
                                        </p:tgtEl>
                                        <p:attrNameLst>
                                          <p:attrName>ppt_x</p:attrName>
                                          <p:attrName>ppt_y</p:attrName>
                                        </p:attrNameLst>
                                      </p:cBhvr>
                                      <p:rCtr x="-573" y="-1644"/>
                                    </p:animMotion>
                                  </p:childTnLst>
                                </p:cTn>
                              </p:par>
                              <p:par>
                                <p:cTn id="264" presetID="64" presetClass="path" presetSubtype="0" accel="50000" decel="50000" fill="hold" grpId="1" nodeType="withEffect">
                                  <p:stCondLst>
                                    <p:cond delay="0"/>
                                  </p:stCondLst>
                                  <p:childTnLst>
                                    <p:animMotion origin="layout" path="M 1.11111E-6 4.44444E-6 L 0.01371 -0.03195 " pathEditMode="relative" rAng="0" ptsTypes="AA">
                                      <p:cBhvr>
                                        <p:cTn id="265" dur="1000" fill="hold"/>
                                        <p:tgtEl>
                                          <p:spTgt spid="87"/>
                                        </p:tgtEl>
                                        <p:attrNameLst>
                                          <p:attrName>ppt_x</p:attrName>
                                          <p:attrName>ppt_y</p:attrName>
                                        </p:attrNameLst>
                                      </p:cBhvr>
                                      <p:rCtr x="677" y="-1597"/>
                                    </p:animMotion>
                                  </p:childTnLst>
                                </p:cTn>
                              </p:par>
                            </p:childTnLst>
                          </p:cTn>
                        </p:par>
                        <p:par>
                          <p:cTn id="266" fill="hold">
                            <p:stCondLst>
                              <p:cond delay="7150"/>
                            </p:stCondLst>
                            <p:childTnLst>
                              <p:par>
                                <p:cTn id="267" presetID="1" presetClass="exit" presetSubtype="0" fill="hold" grpId="2" nodeType="afterEffect">
                                  <p:stCondLst>
                                    <p:cond delay="0"/>
                                  </p:stCondLst>
                                  <p:childTnLst>
                                    <p:set>
                                      <p:cBhvr>
                                        <p:cTn id="268" dur="1" fill="hold">
                                          <p:stCondLst>
                                            <p:cond delay="0"/>
                                          </p:stCondLst>
                                        </p:cTn>
                                        <p:tgtEl>
                                          <p:spTgt spid="85"/>
                                        </p:tgtEl>
                                        <p:attrNameLst>
                                          <p:attrName>style.visibility</p:attrName>
                                        </p:attrNameLst>
                                      </p:cBhvr>
                                      <p:to>
                                        <p:strVal val="hidden"/>
                                      </p:to>
                                    </p:set>
                                  </p:childTnLst>
                                </p:cTn>
                              </p:par>
                              <p:par>
                                <p:cTn id="269" presetID="1" presetClass="exit" presetSubtype="0" fill="hold" grpId="2" nodeType="withEffect">
                                  <p:stCondLst>
                                    <p:cond delay="0"/>
                                  </p:stCondLst>
                                  <p:childTnLst>
                                    <p:set>
                                      <p:cBhvr>
                                        <p:cTn id="270" dur="1" fill="hold">
                                          <p:stCondLst>
                                            <p:cond delay="0"/>
                                          </p:stCondLst>
                                        </p:cTn>
                                        <p:tgtEl>
                                          <p:spTgt spid="86"/>
                                        </p:tgtEl>
                                        <p:attrNameLst>
                                          <p:attrName>style.visibility</p:attrName>
                                        </p:attrNameLst>
                                      </p:cBhvr>
                                      <p:to>
                                        <p:strVal val="hidden"/>
                                      </p:to>
                                    </p:set>
                                  </p:childTnLst>
                                </p:cTn>
                              </p:par>
                              <p:par>
                                <p:cTn id="271" presetID="1" presetClass="exit" presetSubtype="0" fill="hold" grpId="2" nodeType="withEffect">
                                  <p:stCondLst>
                                    <p:cond delay="0"/>
                                  </p:stCondLst>
                                  <p:childTnLst>
                                    <p:set>
                                      <p:cBhvr>
                                        <p:cTn id="272" dur="1" fill="hold">
                                          <p:stCondLst>
                                            <p:cond delay="0"/>
                                          </p:stCondLst>
                                        </p:cTn>
                                        <p:tgtEl>
                                          <p:spTgt spid="87"/>
                                        </p:tgtEl>
                                        <p:attrNameLst>
                                          <p:attrName>style.visibility</p:attrName>
                                        </p:attrNameLst>
                                      </p:cBhvr>
                                      <p:to>
                                        <p:strVal val="hidden"/>
                                      </p:to>
                                    </p:set>
                                  </p:childTnLst>
                                </p:cTn>
                              </p:par>
                            </p:childTnLst>
                          </p:cTn>
                        </p:par>
                        <p:par>
                          <p:cTn id="273" fill="hold">
                            <p:stCondLst>
                              <p:cond delay="7150"/>
                            </p:stCondLst>
                            <p:childTnLst>
                              <p:par>
                                <p:cTn id="274" presetID="2" presetClass="exit" presetSubtype="8" accel="50000" fill="hold" nodeType="afterEffect">
                                  <p:stCondLst>
                                    <p:cond delay="0"/>
                                  </p:stCondLst>
                                  <p:childTnLst>
                                    <p:anim calcmode="lin" valueType="num">
                                      <p:cBhvr additive="base">
                                        <p:cTn id="275" dur="500"/>
                                        <p:tgtEl>
                                          <p:spTgt spid="3092"/>
                                        </p:tgtEl>
                                        <p:attrNameLst>
                                          <p:attrName>ppt_x</p:attrName>
                                        </p:attrNameLst>
                                      </p:cBhvr>
                                      <p:tavLst>
                                        <p:tav tm="0">
                                          <p:val>
                                            <p:strVal val="ppt_x"/>
                                          </p:val>
                                        </p:tav>
                                        <p:tav tm="100000">
                                          <p:val>
                                            <p:strVal val="0-ppt_w/2"/>
                                          </p:val>
                                        </p:tav>
                                      </p:tavLst>
                                    </p:anim>
                                    <p:anim calcmode="lin" valueType="num">
                                      <p:cBhvr additive="base">
                                        <p:cTn id="276" dur="500"/>
                                        <p:tgtEl>
                                          <p:spTgt spid="3092"/>
                                        </p:tgtEl>
                                        <p:attrNameLst>
                                          <p:attrName>ppt_y</p:attrName>
                                        </p:attrNameLst>
                                      </p:cBhvr>
                                      <p:tavLst>
                                        <p:tav tm="0">
                                          <p:val>
                                            <p:strVal val="ppt_y"/>
                                          </p:val>
                                        </p:tav>
                                        <p:tav tm="100000">
                                          <p:val>
                                            <p:strVal val="ppt_y"/>
                                          </p:val>
                                        </p:tav>
                                      </p:tavLst>
                                    </p:anim>
                                    <p:set>
                                      <p:cBhvr>
                                        <p:cTn id="277" dur="1" fill="hold">
                                          <p:stCondLst>
                                            <p:cond delay="499"/>
                                          </p:stCondLst>
                                        </p:cTn>
                                        <p:tgtEl>
                                          <p:spTgt spid="3092"/>
                                        </p:tgtEl>
                                        <p:attrNameLst>
                                          <p:attrName>style.visibility</p:attrName>
                                        </p:attrNameLst>
                                      </p:cBhvr>
                                      <p:to>
                                        <p:strVal val="hidden"/>
                                      </p:to>
                                    </p:set>
                                  </p:childTnLst>
                                </p:cTn>
                              </p:par>
                            </p:childTnLst>
                          </p:cTn>
                        </p:par>
                        <p:par>
                          <p:cTn id="278" fill="hold">
                            <p:stCondLst>
                              <p:cond delay="7650"/>
                            </p:stCondLst>
                            <p:childTnLst>
                              <p:par>
                                <p:cTn id="279" presetID="10" presetClass="entr" presetSubtype="0" fill="hold" nodeType="afterEffect">
                                  <p:stCondLst>
                                    <p:cond delay="0"/>
                                  </p:stCondLst>
                                  <p:childTnLst>
                                    <p:set>
                                      <p:cBhvr>
                                        <p:cTn id="280" dur="1" fill="hold">
                                          <p:stCondLst>
                                            <p:cond delay="0"/>
                                          </p:stCondLst>
                                        </p:cTn>
                                        <p:tgtEl>
                                          <p:spTgt spid="144"/>
                                        </p:tgtEl>
                                        <p:attrNameLst>
                                          <p:attrName>style.visibility</p:attrName>
                                        </p:attrNameLst>
                                      </p:cBhvr>
                                      <p:to>
                                        <p:strVal val="visible"/>
                                      </p:to>
                                    </p:set>
                                    <p:animEffect transition="in" filter="fade">
                                      <p:cBhvr>
                                        <p:cTn id="28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85" grpId="2" animBg="1"/>
      <p:bldP spid="86" grpId="0" animBg="1"/>
      <p:bldP spid="86" grpId="1" animBg="1"/>
      <p:bldP spid="86" grpId="2" animBg="1"/>
      <p:bldP spid="87" grpId="0" animBg="1"/>
      <p:bldP spid="87" grpId="1" animBg="1"/>
      <p:bldP spid="87" grpId="2" animBg="1"/>
      <p:bldP spid="3089" grpId="0" animBg="1"/>
      <p:bldP spid="3089" grpId="1" animBg="1"/>
      <p:bldP spid="3089" grpId="2" animBg="1"/>
      <p:bldP spid="3088" grpId="0" animBg="1"/>
      <p:bldP spid="3088" grpId="1" animBg="1"/>
      <p:bldP spid="3088" grpId="2" animBg="1"/>
      <p:bldP spid="82" grpId="0" animBg="1"/>
      <p:bldP spid="82" grpId="1" animBg="1"/>
      <p:bldP spid="82" grpId="2" animBg="1"/>
      <p:bldP spid="3075" grpId="0"/>
      <p:bldP spid="51" grpId="0" animBg="1"/>
      <p:bldP spid="51" grpId="1" animBg="1"/>
      <p:bldP spid="51" grpId="2" animBg="1"/>
      <p:bldP spid="51" grpId="3" animBg="1"/>
      <p:bldP spid="51" grpId="4" animBg="1"/>
      <p:bldP spid="52" grpId="0" animBg="1"/>
      <p:bldP spid="52" grpId="1" animBg="1"/>
      <p:bldP spid="52" grpId="2" animBg="1"/>
      <p:bldP spid="52" grpId="3" animBg="1"/>
      <p:bldP spid="52" grpId="4" animBg="1"/>
      <p:bldP spid="53" grpId="0" animBg="1"/>
      <p:bldP spid="53" grpId="1" animBg="1"/>
      <p:bldP spid="53" grpId="2" animBg="1"/>
      <p:bldP spid="53" grpId="3" animBg="1"/>
      <p:bldP spid="53" grpId="4" animBg="1"/>
      <p:bldP spid="54" grpId="0" animBg="1"/>
      <p:bldP spid="54" grpId="1" animBg="1"/>
      <p:bldP spid="54" grpId="2" animBg="1"/>
      <p:bldP spid="54" grpId="3" animBg="1"/>
      <p:bldP spid="54" grpId="4" animBg="1"/>
      <p:bldP spid="55" grpId="0" animBg="1"/>
      <p:bldP spid="55" grpId="1" animBg="1"/>
      <p:bldP spid="55" grpId="2" animBg="1"/>
      <p:bldP spid="55" grpId="3" animBg="1"/>
      <p:bldP spid="55" grpId="4" animBg="1"/>
      <p:bldP spid="56" grpId="0" animBg="1"/>
      <p:bldP spid="56" grpId="1" animBg="1"/>
      <p:bldP spid="56" grpId="2" animBg="1"/>
      <p:bldP spid="56" grpId="3" animBg="1"/>
      <p:bldP spid="56" grpId="4" animBg="1"/>
      <p:bldP spid="57" grpId="0" animBg="1"/>
      <p:bldP spid="57" grpId="1" animBg="1"/>
      <p:bldP spid="57" grpId="2" animBg="1"/>
      <p:bldP spid="57" grpId="3" animBg="1"/>
      <p:bldP spid="57" grpId="4" animBg="1"/>
      <p:bldP spid="58" grpId="0" animBg="1"/>
      <p:bldP spid="58" grpId="1" animBg="1"/>
      <p:bldP spid="58" grpId="2" animBg="1"/>
      <p:bldP spid="58" grpId="3" animBg="1"/>
      <p:bldP spid="58" grpId="4" animBg="1"/>
      <p:bldP spid="59" grpId="0" animBg="1"/>
      <p:bldP spid="59" grpId="1" animBg="1"/>
      <p:bldP spid="59" grpId="2" animBg="1"/>
      <p:bldP spid="59" grpId="3" animBg="1"/>
      <p:bldP spid="59" grpId="4" animBg="1"/>
      <p:bldP spid="60" grpId="0" animBg="1"/>
      <p:bldP spid="60" grpId="1" animBg="1"/>
      <p:bldP spid="60" grpId="2" animBg="1"/>
      <p:bldP spid="60" grpId="3" animBg="1"/>
      <p:bldP spid="60" grpId="4" animBg="1"/>
      <p:bldP spid="61" grpId="0" animBg="1"/>
      <p:bldP spid="61" grpId="1" animBg="1"/>
      <p:bldP spid="61" grpId="2" animBg="1"/>
      <p:bldP spid="61" grpId="3" animBg="1"/>
      <p:bldP spid="61" grpId="4"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#3: Energy Required for Relativistic Travel Speeds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sub>
                      </m:sSub>
                      <m:r>
                        <a:rPr lang="en-US" i="1" smtClean="0">
                          <a:latin typeface="Cambria Math" panose="02040503050406030204" pitchFamily="18" charset="0"/>
                        </a:rPr>
                        <m:t>=</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1−</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e>
                              </m:rad>
                            </m:den>
                          </m:f>
                          <m:r>
                            <a:rPr lang="en-US" b="0" i="1" smtClean="0">
                              <a:latin typeface="Cambria Math" panose="02040503050406030204" pitchFamily="18" charset="0"/>
                            </a:rPr>
                            <m:t>−1</m:t>
                          </m:r>
                        </m:e>
                      </m:d>
                      <m:r>
                        <a:rPr lang="en-US" b="0" i="1" smtClean="0">
                          <a:latin typeface="Cambria Math" panose="02040503050406030204" pitchFamily="18" charset="0"/>
                        </a:rPr>
                        <m:t>𝑚</m:t>
                      </m:r>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i="1" smtClean="0">
                              <a:latin typeface="Cambria Math" panose="02040503050406030204" pitchFamily="18" charset="0"/>
                            </a:rPr>
                            <m:t>2</m:t>
                          </m:r>
                        </m:sup>
                      </m:sSup>
                    </m:oMath>
                  </m:oMathPara>
                </a14:m>
                <a:endParaRPr lang="en-US" i="1" dirty="0" smtClean="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graphicFrame>
        <p:nvGraphicFramePr>
          <p:cNvPr id="7" name="Chart 6"/>
          <p:cNvGraphicFramePr>
            <a:graphicFrameLocks/>
          </p:cNvGraphicFramePr>
          <p:nvPr>
            <p:extLst>
              <p:ext uri="{D42A27DB-BD31-4B8C-83A1-F6EECF244321}">
                <p14:modId xmlns:p14="http://schemas.microsoft.com/office/powerpoint/2010/main" val="3909985575"/>
              </p:ext>
            </p:extLst>
          </p:nvPr>
        </p:nvGraphicFramePr>
        <p:xfrm>
          <a:off x="0" y="1417638"/>
          <a:ext cx="9144000" cy="5440362"/>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p:cNvGrpSpPr/>
          <p:nvPr/>
        </p:nvGrpSpPr>
        <p:grpSpPr>
          <a:xfrm>
            <a:off x="2012339" y="5014613"/>
            <a:ext cx="5204524" cy="588743"/>
            <a:chOff x="2012339" y="5014613"/>
            <a:chExt cx="5204524" cy="588743"/>
          </a:xfrm>
        </p:grpSpPr>
        <p:sp>
          <p:nvSpPr>
            <p:cNvPr id="8" name="TextBox 7"/>
            <p:cNvSpPr txBox="1"/>
            <p:nvPr/>
          </p:nvSpPr>
          <p:spPr>
            <a:xfrm>
              <a:off x="2598291" y="5014613"/>
              <a:ext cx="4618572" cy="461665"/>
            </a:xfrm>
            <a:prstGeom prst="rect">
              <a:avLst/>
            </a:prstGeom>
            <a:noFill/>
          </p:spPr>
          <p:txBody>
            <a:bodyPr wrap="none" rtlCol="0">
              <a:spAutoFit/>
            </a:bodyPr>
            <a:lstStyle/>
            <a:p>
              <a:r>
                <a:rPr lang="en-US" dirty="0" smtClean="0"/>
                <a:t>Energy in all fossil fuels on earth</a:t>
              </a:r>
              <a:endParaRPr lang="en-US" dirty="0"/>
            </a:p>
          </p:txBody>
        </p:sp>
        <p:sp>
          <p:nvSpPr>
            <p:cNvPr id="9" name="Down Arrow 8"/>
            <p:cNvSpPr/>
            <p:nvPr/>
          </p:nvSpPr>
          <p:spPr>
            <a:xfrm rot="3524761">
              <a:off x="2225775" y="5150223"/>
              <a:ext cx="239697" cy="66656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19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4" dur="1000"/>
                                        <p:tgtEl>
                                          <p:spTgt spid="7">
                                            <p:graphicEl>
                                              <a:chart seriesIdx="-3" categoryIdx="-3" bldStep="gridLegend"/>
                                            </p:graphicEl>
                                          </p:spTgt>
                                        </p:tgtEl>
                                      </p:cBhvr>
                                    </p:animEffect>
                                    <p:anim calcmode="lin" valueType="num">
                                      <p:cBhvr>
                                        <p:cTn id="15" dur="1000" fill="hold"/>
                                        <p:tgtEl>
                                          <p:spTgt spid="7">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17" presetID="10" presetClass="exit" presetSubtype="0" fill="hold" grpId="1" nodeType="withEffect">
                                  <p:stCondLst>
                                    <p:cond delay="0"/>
                                  </p:stCondLst>
                                  <p:childTnLst>
                                    <p:animEffect transition="out" filter="fade">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24" dur="1000"/>
                                        <p:tgtEl>
                                          <p:spTgt spid="7">
                                            <p:graphicEl>
                                              <a:chart seriesIdx="0"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Graphic spid="7" grpId="0" uiExpand="1">
        <p:bldSub>
          <a:bldChart bld="series"/>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Alcubierre</a:t>
            </a:r>
            <a:r>
              <a:rPr lang="en-US" dirty="0"/>
              <a:t> </a:t>
            </a:r>
            <a:r>
              <a:rPr lang="en-US" dirty="0" smtClean="0"/>
              <a:t>Warp Drive</a:t>
            </a:r>
            <a:endParaRPr lang="en-US" dirty="0"/>
          </a:p>
        </p:txBody>
      </p:sp>
      <p:sp>
        <p:nvSpPr>
          <p:cNvPr id="3" name="Content Placeholder 2"/>
          <p:cNvSpPr>
            <a:spLocks noGrp="1"/>
          </p:cNvSpPr>
          <p:nvPr>
            <p:ph idx="1"/>
          </p:nvPr>
        </p:nvSpPr>
        <p:spPr/>
        <p:txBody>
          <a:bodyPr/>
          <a:lstStyle/>
          <a:p>
            <a:r>
              <a:rPr lang="en-US" dirty="0" smtClean="0"/>
              <a:t>Warp drive creates space in front of warp bubble to contract</a:t>
            </a:r>
          </a:p>
          <a:p>
            <a:r>
              <a:rPr lang="en-US" dirty="0" smtClean="0"/>
              <a:t>Large negative energy requirement</a:t>
            </a:r>
          </a:p>
          <a:p>
            <a:r>
              <a:rPr lang="en-US" dirty="0" smtClean="0"/>
              <a:t>Steering problems</a:t>
            </a:r>
          </a:p>
          <a:p>
            <a:r>
              <a:rPr lang="en-US" dirty="0" smtClean="0"/>
              <a:t>Hawking radiation</a:t>
            </a:r>
          </a:p>
          <a:p>
            <a:r>
              <a:rPr lang="en-US" dirty="0" smtClean="0"/>
              <a:t>Deceleration problem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885" y="3624938"/>
            <a:ext cx="3209113" cy="3233062"/>
          </a:xfrm>
          <a:prstGeom prst="rect">
            <a:avLst/>
          </a:prstGeom>
        </p:spPr>
      </p:pic>
    </p:spTree>
    <p:extLst>
      <p:ext uri="{BB962C8B-B14F-4D97-AF65-F5344CB8AC3E}">
        <p14:creationId xmlns:p14="http://schemas.microsoft.com/office/powerpoint/2010/main" val="28710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UFO Sightings</a:t>
            </a:r>
            <a:endParaRPr lang="en-US" dirty="0"/>
          </a:p>
        </p:txBody>
      </p:sp>
      <p:sp>
        <p:nvSpPr>
          <p:cNvPr id="3" name="Text Placeholder 2"/>
          <p:cNvSpPr>
            <a:spLocks noGrp="1"/>
          </p:cNvSpPr>
          <p:nvPr>
            <p:ph type="body" idx="1"/>
          </p:nvPr>
        </p:nvSpPr>
        <p:spPr/>
        <p:txBody>
          <a:bodyPr/>
          <a:lstStyle/>
          <a:p>
            <a:r>
              <a:rPr lang="en-US" dirty="0" smtClean="0"/>
              <a:t>What are they?</a:t>
            </a:r>
            <a:endParaRPr lang="en-US" dirty="0"/>
          </a:p>
        </p:txBody>
      </p:sp>
    </p:spTree>
    <p:extLst>
      <p:ext uri="{BB962C8B-B14F-4D97-AF65-F5344CB8AC3E}">
        <p14:creationId xmlns:p14="http://schemas.microsoft.com/office/powerpoint/2010/main" val="2227939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UFO Sightings</a:t>
            </a:r>
            <a:endParaRPr lang="en-US" dirty="0"/>
          </a:p>
        </p:txBody>
      </p:sp>
      <p:sp>
        <p:nvSpPr>
          <p:cNvPr id="3" name="Text Placeholder 2"/>
          <p:cNvSpPr>
            <a:spLocks noGrp="1"/>
          </p:cNvSpPr>
          <p:nvPr>
            <p:ph idx="1"/>
          </p:nvPr>
        </p:nvSpPr>
        <p:spPr/>
        <p:txBody>
          <a:bodyPr/>
          <a:lstStyle/>
          <a:p>
            <a:r>
              <a:rPr lang="en-US" dirty="0" smtClean="0"/>
              <a:t>Occasional, random sightings before 20</a:t>
            </a:r>
            <a:r>
              <a:rPr lang="en-US" baseline="30000" dirty="0" smtClean="0"/>
              <a:t>th</a:t>
            </a:r>
            <a:r>
              <a:rPr lang="en-US" dirty="0" smtClean="0"/>
              <a:t> century</a:t>
            </a:r>
          </a:p>
          <a:p>
            <a:r>
              <a:rPr lang="en-US" dirty="0" smtClean="0"/>
              <a:t>First modern sighting in 1947</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42" t="2063" r="1465" b="2884"/>
          <a:stretch/>
        </p:blipFill>
        <p:spPr>
          <a:xfrm>
            <a:off x="3138616" y="3599935"/>
            <a:ext cx="2924434" cy="3188043"/>
          </a:xfrm>
          <a:prstGeom prst="rect">
            <a:avLst/>
          </a:prstGeom>
        </p:spPr>
      </p:pic>
    </p:spTree>
    <p:extLst>
      <p:ext uri="{BB962C8B-B14F-4D97-AF65-F5344CB8AC3E}">
        <p14:creationId xmlns:p14="http://schemas.microsoft.com/office/powerpoint/2010/main" val="381324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Kenneth Arnold Sighting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9228" y="1029093"/>
            <a:ext cx="4634802" cy="5705724"/>
          </a:xfrm>
        </p:spPr>
      </p:pic>
      <p:sp>
        <p:nvSpPr>
          <p:cNvPr id="3" name="Right Arrow 2"/>
          <p:cNvSpPr/>
          <p:nvPr/>
        </p:nvSpPr>
        <p:spPr>
          <a:xfrm rot="1559591">
            <a:off x="1697808" y="3498481"/>
            <a:ext cx="2073897" cy="367646"/>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757" y="1029093"/>
            <a:ext cx="3674486" cy="5705724"/>
          </a:xfrm>
          <a:prstGeom prst="rect">
            <a:avLst/>
          </a:prstGeom>
        </p:spPr>
      </p:pic>
      <p:sp>
        <p:nvSpPr>
          <p:cNvPr id="6" name="Right Arrow 5"/>
          <p:cNvSpPr/>
          <p:nvPr/>
        </p:nvSpPr>
        <p:spPr>
          <a:xfrm rot="20040409" flipV="1">
            <a:off x="1697807" y="1881881"/>
            <a:ext cx="2073897" cy="367646"/>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Roswell “Flying Saucer”</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7589"/>
          <a:stretch/>
        </p:blipFill>
        <p:spPr>
          <a:xfrm>
            <a:off x="-23462" y="1960775"/>
            <a:ext cx="9190924" cy="3788004"/>
          </a:xfrm>
        </p:spPr>
      </p:pic>
    </p:spTree>
    <p:extLst>
      <p:ext uri="{BB962C8B-B14F-4D97-AF65-F5344CB8AC3E}">
        <p14:creationId xmlns:p14="http://schemas.microsoft.com/office/powerpoint/2010/main" val="3980473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Roswell “UFO” Remains</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31478" y="1276443"/>
            <a:ext cx="3386607" cy="5418574"/>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870475" y="1276443"/>
            <a:ext cx="4971882" cy="5418574"/>
          </a:xfrm>
        </p:spPr>
      </p:pic>
    </p:spTree>
    <p:extLst>
      <p:ext uri="{BB962C8B-B14F-4D97-AF65-F5344CB8AC3E}">
        <p14:creationId xmlns:p14="http://schemas.microsoft.com/office/powerpoint/2010/main" val="336329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Anza Borrego Saucer</a:t>
            </a:r>
          </a:p>
        </p:txBody>
      </p:sp>
    </p:spTree>
    <p:extLst>
      <p:ext uri="{BB962C8B-B14F-4D97-AF65-F5344CB8AC3E}">
        <p14:creationId xmlns:p14="http://schemas.microsoft.com/office/powerpoint/2010/main" val="308535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2000" fill="hold"/>
                                        <p:tgtEl>
                                          <p:spTgt spid="5"/>
                                        </p:tgtEl>
                                      </p:cBhvr>
                                      <p:by x="150000" y="150000"/>
                                    </p:animScale>
                                  </p:childTnLst>
                                </p:cTn>
                              </p:par>
                              <p:par>
                                <p:cTn id="11" presetID="64" presetClass="path" presetSubtype="0" fill="hold" nodeType="withEffect">
                                  <p:stCondLst>
                                    <p:cond delay="0"/>
                                  </p:stCondLst>
                                  <p:childTnLst>
                                    <p:animMotion origin="layout" path="M 0 0 L 0 -0.25 E" pathEditMode="relative" ptsTypes="">
                                      <p:cBhvr>
                                        <p:cTn id="12"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p:txBody>
          <a:bodyPr/>
          <a:lstStyle/>
          <a:p>
            <a:r>
              <a:rPr lang="en-US" dirty="0" smtClean="0"/>
              <a:t>Another UFO Crash</a:t>
            </a:r>
            <a:endParaRPr lang="en-US" dirty="0"/>
          </a:p>
        </p:txBody>
      </p:sp>
    </p:spTree>
    <p:extLst>
      <p:ext uri="{BB962C8B-B14F-4D97-AF65-F5344CB8AC3E}">
        <p14:creationId xmlns:p14="http://schemas.microsoft.com/office/powerpoint/2010/main" val="21234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“Saucer”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65" y="2286000"/>
            <a:ext cx="9183930" cy="3505200"/>
          </a:xfrm>
        </p:spPr>
      </p:pic>
    </p:spTree>
    <p:extLst>
      <p:ext uri="{BB962C8B-B14F-4D97-AF65-F5344CB8AC3E}">
        <p14:creationId xmlns:p14="http://schemas.microsoft.com/office/powerpoint/2010/main" val="1051491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Dead Alien!</a:t>
            </a:r>
            <a:endParaRPr lang="en-US" dirty="0"/>
          </a:p>
        </p:txBody>
      </p:sp>
      <p:pic>
        <p:nvPicPr>
          <p:cNvPr id="4" name="Alien Autopsy">
            <a:hlinkClick r:id="" action="ppaction://media"/>
          </p:cNvPr>
          <p:cNvPicPr>
            <a:picLocks noGrp="1" noChangeAspect="1"/>
          </p:cNvPicPr>
          <p:nvPr>
            <p:ph idx="1"/>
            <a:videoFile r:link="rId2"/>
            <p:extLst>
              <p:ext uri="{DAA4B4D4-6D71-4841-9C94-3DE7FCFB9230}">
                <p14:media xmlns:p14="http://schemas.microsoft.com/office/powerpoint/2010/main" r:embed="rId1">
                  <p14:fade in="1000" out="1000"/>
                </p14:media>
              </p:ext>
            </p:extLst>
          </p:nvPr>
        </p:nvPicPr>
        <p:blipFill rotWithShape="1">
          <a:blip r:embed="rId5"/>
          <a:srcRect l="12429" r="13459"/>
          <a:stretch/>
        </p:blipFill>
        <p:spPr>
          <a:xfrm>
            <a:off x="676022" y="950117"/>
            <a:ext cx="7791956" cy="5907883"/>
          </a:xfrm>
        </p:spPr>
      </p:pic>
    </p:spTree>
    <p:extLst>
      <p:ext uri="{BB962C8B-B14F-4D97-AF65-F5344CB8AC3E}">
        <p14:creationId xmlns:p14="http://schemas.microsoft.com/office/powerpoint/2010/main" val="15032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282"/>
          <a:stretch/>
        </p:blipFill>
        <p:spPr>
          <a:xfrm>
            <a:off x="0" y="-18854"/>
            <a:ext cx="9144000" cy="687685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8" y="904973"/>
            <a:ext cx="9147508" cy="59530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118"/>
            <a:ext cx="9144000" cy="66338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49047"/>
            <a:ext cx="9144000" cy="535990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2118"/>
          <a:stretch/>
        </p:blipFill>
        <p:spPr>
          <a:xfrm>
            <a:off x="1" y="-56561"/>
            <a:ext cx="9144000" cy="689099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2179"/>
          <a:stretch/>
        </p:blipFill>
        <p:spPr>
          <a:xfrm>
            <a:off x="-1" y="-56561"/>
            <a:ext cx="9144001" cy="6923988"/>
          </a:xfrm>
          <a:prstGeom prst="rect">
            <a:avLst/>
          </a:prstGeom>
        </p:spPr>
      </p:pic>
      <p:sp>
        <p:nvSpPr>
          <p:cNvPr id="2" name="Title 1"/>
          <p:cNvSpPr>
            <a:spLocks noGrp="1"/>
          </p:cNvSpPr>
          <p:nvPr>
            <p:ph type="title"/>
          </p:nvPr>
        </p:nvSpPr>
        <p:spPr/>
        <p:txBody>
          <a:bodyPr/>
          <a:lstStyle/>
          <a:p>
            <a:r>
              <a:rPr lang="en-US" dirty="0" smtClean="0"/>
              <a:t>Air Force Saucers</a:t>
            </a:r>
            <a:endParaRPr lang="en-US" dirty="0"/>
          </a:p>
        </p:txBody>
      </p:sp>
    </p:spTree>
    <p:extLst>
      <p:ext uri="{BB962C8B-B14F-4D97-AF65-F5344CB8AC3E}">
        <p14:creationId xmlns:p14="http://schemas.microsoft.com/office/powerpoint/2010/main" val="3299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200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nodeType="withEffect">
                                  <p:stCondLst>
                                    <p:cond delay="4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xit" presetSubtype="0" fill="hold" nodeType="withEffect">
                                  <p:stCondLst>
                                    <p:cond delay="400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ntr" presetSubtype="0" fill="hold" nodeType="withEffect">
                                  <p:stCondLst>
                                    <p:cond delay="6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xit" presetSubtype="0" fill="hold" nodeType="withEffect">
                                  <p:stCondLst>
                                    <p:cond delay="6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8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nodeType="withEffect">
                                  <p:stCondLst>
                                    <p:cond delay="800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ntr" presetSubtype="0" fill="hold" nodeType="withEffect">
                                  <p:stCondLst>
                                    <p:cond delay="10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1000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5662"/>
          <a:stretch/>
        </p:blipFill>
        <p:spPr>
          <a:xfrm>
            <a:off x="0" y="0"/>
            <a:ext cx="9144000" cy="6853882"/>
          </a:xfrm>
        </p:spPr>
      </p:pic>
      <p:sp>
        <p:nvSpPr>
          <p:cNvPr id="2" name="Title 1"/>
          <p:cNvSpPr>
            <a:spLocks noGrp="1"/>
          </p:cNvSpPr>
          <p:nvPr>
            <p:ph type="title"/>
          </p:nvPr>
        </p:nvSpPr>
        <p:spPr/>
        <p:txBody>
          <a:bodyPr/>
          <a:lstStyle/>
          <a:p>
            <a:r>
              <a:rPr lang="en-US" dirty="0" smtClean="0"/>
              <a:t>U.S. “Saucer”</a:t>
            </a:r>
            <a:endParaRPr lang="en-US" dirty="0"/>
          </a:p>
        </p:txBody>
      </p:sp>
    </p:spTree>
    <p:extLst>
      <p:ext uri="{BB962C8B-B14F-4D97-AF65-F5344CB8AC3E}">
        <p14:creationId xmlns:p14="http://schemas.microsoft.com/office/powerpoint/2010/main" val="3098643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or </a:t>
            </a:r>
            <a:r>
              <a:rPr lang="en-US" dirty="0" err="1" smtClean="0"/>
              <a:t>Photoshopped</a:t>
            </a:r>
            <a:r>
              <a:rPr lang="en-US" dirty="0" smtClean="0"/>
              <a:t>?</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4220"/>
          <a:stretch/>
        </p:blipFill>
        <p:spPr>
          <a:xfrm>
            <a:off x="0" y="-24715"/>
            <a:ext cx="9144000" cy="6845644"/>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525"/>
          <a:stretch/>
        </p:blipFill>
        <p:spPr>
          <a:xfrm>
            <a:off x="43249" y="-1"/>
            <a:ext cx="9057503" cy="6833287"/>
          </a:xfrm>
          <a:prstGeom prst="rect">
            <a:avLst/>
          </a:prstGeom>
        </p:spPr>
      </p:pic>
    </p:spTree>
    <p:extLst>
      <p:ext uri="{BB962C8B-B14F-4D97-AF65-F5344CB8AC3E}">
        <p14:creationId xmlns:p14="http://schemas.microsoft.com/office/powerpoint/2010/main" val="268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Circles</a:t>
            </a:r>
            <a:endParaRPr lang="en-US" dirty="0"/>
          </a:p>
        </p:txBody>
      </p:sp>
      <p:sp>
        <p:nvSpPr>
          <p:cNvPr id="3" name="Text Placeholder 2"/>
          <p:cNvSpPr>
            <a:spLocks noGrp="1"/>
          </p:cNvSpPr>
          <p:nvPr>
            <p:ph type="body" idx="1"/>
          </p:nvPr>
        </p:nvSpPr>
        <p:spPr/>
        <p:txBody>
          <a:bodyPr/>
          <a:lstStyle/>
          <a:p>
            <a:r>
              <a:rPr lang="en-US" dirty="0" smtClean="0"/>
              <a:t>Messages from Aliens?</a:t>
            </a:r>
            <a:endParaRPr lang="en-US" dirty="0"/>
          </a:p>
        </p:txBody>
      </p:sp>
    </p:spTree>
    <p:extLst>
      <p:ext uri="{BB962C8B-B14F-4D97-AF65-F5344CB8AC3E}">
        <p14:creationId xmlns:p14="http://schemas.microsoft.com/office/powerpoint/2010/main" val="299655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92050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146" r="4553"/>
          <a:stretch/>
        </p:blipFill>
        <p:spPr>
          <a:xfrm>
            <a:off x="0" y="-1"/>
            <a:ext cx="9125146" cy="692050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805" r="6299"/>
          <a:stretch/>
        </p:blipFill>
        <p:spPr>
          <a:xfrm>
            <a:off x="0" y="-2"/>
            <a:ext cx="9134573" cy="692051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1345"/>
          <a:stretch/>
        </p:blipFill>
        <p:spPr>
          <a:xfrm>
            <a:off x="-1" y="0"/>
            <a:ext cx="9134573" cy="692050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920508"/>
          </a:xfrm>
          <a:prstGeom prst="rect">
            <a:avLst/>
          </a:prstGeom>
        </p:spPr>
      </p:pic>
      <p:sp>
        <p:nvSpPr>
          <p:cNvPr id="2" name="Title 1"/>
          <p:cNvSpPr>
            <a:spLocks noGrp="1"/>
          </p:cNvSpPr>
          <p:nvPr>
            <p:ph type="title"/>
          </p:nvPr>
        </p:nvSpPr>
        <p:spPr/>
        <p:txBody>
          <a:bodyPr/>
          <a:lstStyle/>
          <a:p>
            <a:r>
              <a:rPr lang="en-US" dirty="0" smtClean="0"/>
              <a:t>Crop Circles</a:t>
            </a:r>
            <a:endParaRPr lang="en-US" dirty="0"/>
          </a:p>
        </p:txBody>
      </p:sp>
    </p:spTree>
    <p:extLst>
      <p:ext uri="{BB962C8B-B14F-4D97-AF65-F5344CB8AC3E}">
        <p14:creationId xmlns:p14="http://schemas.microsoft.com/office/powerpoint/2010/main" val="4442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xit" presetSubtype="0" fill="hold" nodeType="withEffect">
                                  <p:stCondLst>
                                    <p:cond delay="100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xit" presetSubtype="0" fill="hold" nodeType="withEffect">
                                  <p:stCondLst>
                                    <p:cond delay="100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0" presetClass="entr" presetSubtype="0"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xit" presetSubtype="0" fill="hold" nodeType="withEffect">
                                  <p:stCondLst>
                                    <p:cond delay="100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0" presetClass="entr" presetSubtype="0"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xit" presetSubtype="0" fill="hold" nodeType="withEffect">
                                  <p:stCondLst>
                                    <p:cond delay="100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0" presetClass="entr" presetSubtype="0" fill="hold" nodeType="after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nodeType="withEffect">
                                  <p:stCondLst>
                                    <p:cond delay="100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UFO Abductees</a:t>
            </a:r>
            <a:endParaRPr lang="en-US" dirty="0"/>
          </a:p>
        </p:txBody>
      </p:sp>
      <p:sp>
        <p:nvSpPr>
          <p:cNvPr id="3" name="Content Placeholder 2"/>
          <p:cNvSpPr>
            <a:spLocks noGrp="1"/>
          </p:cNvSpPr>
          <p:nvPr>
            <p:ph idx="1"/>
          </p:nvPr>
        </p:nvSpPr>
        <p:spPr/>
        <p:txBody>
          <a:bodyPr/>
          <a:lstStyle/>
          <a:p>
            <a:r>
              <a:rPr lang="en-US" dirty="0" smtClean="0"/>
              <a:t>87</a:t>
            </a:r>
            <a:r>
              <a:rPr lang="en-US" dirty="0"/>
              <a:t>% exhibited fantasy-prone </a:t>
            </a:r>
            <a:r>
              <a:rPr lang="en-US" dirty="0" smtClean="0"/>
              <a:t>personality</a:t>
            </a:r>
          </a:p>
          <a:p>
            <a:pPr lvl="1"/>
            <a:r>
              <a:rPr lang="en-US" dirty="0" smtClean="0"/>
              <a:t>Hypnotic susceptibility</a:t>
            </a:r>
          </a:p>
          <a:p>
            <a:pPr lvl="1"/>
            <a:r>
              <a:rPr lang="en-US" dirty="0" smtClean="0"/>
              <a:t>Claimed psychic ability</a:t>
            </a:r>
          </a:p>
          <a:p>
            <a:pPr lvl="1"/>
            <a:r>
              <a:rPr lang="en-US" dirty="0" smtClean="0"/>
              <a:t>Claimed healing ability</a:t>
            </a:r>
          </a:p>
          <a:p>
            <a:pPr lvl="1"/>
            <a:r>
              <a:rPr lang="en-US" dirty="0" smtClean="0"/>
              <a:t>Claimed telepathy</a:t>
            </a:r>
          </a:p>
          <a:p>
            <a:pPr lvl="1"/>
            <a:r>
              <a:rPr lang="en-US" dirty="0" smtClean="0"/>
              <a:t>Out-of-body </a:t>
            </a:r>
            <a:r>
              <a:rPr lang="en-US" dirty="0"/>
              <a:t>experiences</a:t>
            </a:r>
          </a:p>
        </p:txBody>
      </p:sp>
      <p:sp>
        <p:nvSpPr>
          <p:cNvPr id="4" name="TextBox 3"/>
          <p:cNvSpPr txBox="1"/>
          <p:nvPr/>
        </p:nvSpPr>
        <p:spPr>
          <a:xfrm>
            <a:off x="1527142" y="6396335"/>
            <a:ext cx="7541444" cy="461665"/>
          </a:xfrm>
          <a:prstGeom prst="rect">
            <a:avLst/>
          </a:prstGeom>
          <a:noFill/>
        </p:spPr>
        <p:txBody>
          <a:bodyPr wrap="square" rtlCol="0">
            <a:spAutoFit/>
          </a:bodyPr>
          <a:lstStyle/>
          <a:p>
            <a:pPr algn="r"/>
            <a:r>
              <a:rPr lang="en-US" sz="1200" dirty="0"/>
              <a:t>Bartholomew, </a:t>
            </a:r>
            <a:r>
              <a:rPr lang="en-US" sz="1200" dirty="0" smtClean="0"/>
              <a:t>R. </a:t>
            </a:r>
            <a:r>
              <a:rPr lang="en-US" sz="1200" dirty="0"/>
              <a:t>E., </a:t>
            </a:r>
            <a:r>
              <a:rPr lang="en-US" sz="1200" dirty="0" smtClean="0"/>
              <a:t>et al. 1991. UFO </a:t>
            </a:r>
            <a:r>
              <a:rPr lang="en-US" sz="1200" dirty="0"/>
              <a:t>Abductees </a:t>
            </a:r>
            <a:r>
              <a:rPr lang="en-US" sz="1200" dirty="0" smtClean="0"/>
              <a:t>and </a:t>
            </a:r>
            <a:r>
              <a:rPr lang="en-US" sz="1200" dirty="0" err="1" smtClean="0"/>
              <a:t>Contactees</a:t>
            </a:r>
            <a:r>
              <a:rPr lang="en-US" sz="1200" dirty="0"/>
              <a:t>: Psychopathology or Fantasy Proneness</a:t>
            </a:r>
            <a:r>
              <a:rPr lang="en-US" sz="1200" dirty="0" smtClean="0"/>
              <a:t>? </a:t>
            </a:r>
            <a:r>
              <a:rPr lang="en-US" sz="1200" i="1" dirty="0" smtClean="0"/>
              <a:t>Professional Psychology: Research </a:t>
            </a:r>
            <a:r>
              <a:rPr lang="en-US" sz="1200" i="1" dirty="0"/>
              <a:t>and </a:t>
            </a:r>
            <a:r>
              <a:rPr lang="en-US" sz="1200" i="1" dirty="0" smtClean="0"/>
              <a:t>Practice</a:t>
            </a:r>
            <a:r>
              <a:rPr lang="en-US" sz="1200" dirty="0" smtClean="0"/>
              <a:t> 22: </a:t>
            </a:r>
            <a:r>
              <a:rPr lang="en-US" sz="1200" dirty="0"/>
              <a:t>215-22.</a:t>
            </a:r>
          </a:p>
        </p:txBody>
      </p:sp>
    </p:spTree>
    <p:extLst>
      <p:ext uri="{BB962C8B-B14F-4D97-AF65-F5344CB8AC3E}">
        <p14:creationId xmlns:p14="http://schemas.microsoft.com/office/powerpoint/2010/main" val="2697024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UFO Sightings: “Mostly Drunk People in the West”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3405"/>
          <a:stretch/>
        </p:blipFill>
        <p:spPr>
          <a:xfrm>
            <a:off x="0" y="1600200"/>
            <a:ext cx="9144000" cy="5252884"/>
          </a:xfrm>
        </p:spPr>
      </p:pic>
    </p:spTree>
    <p:extLst>
      <p:ext uri="{BB962C8B-B14F-4D97-AF65-F5344CB8AC3E}">
        <p14:creationId xmlns:p14="http://schemas.microsoft.com/office/powerpoint/2010/main" val="399544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par>
                                <p:cTn id="14" presetID="63" presetClass="path" presetSubtype="0" fill="hold" nodeType="withEffect">
                                  <p:stCondLst>
                                    <p:cond delay="0"/>
                                  </p:stCondLst>
                                  <p:childTnLst>
                                    <p:animMotion origin="layout" path="M 0 0 L 0.25 0 E" pathEditMode="relative" ptsTypes="">
                                      <p:cBhvr>
                                        <p:cTn id="15"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UFO Sightings by </a:t>
            </a:r>
            <a:r>
              <a:rPr lang="en-US" dirty="0" smtClean="0"/>
              <a:t>Hour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377333"/>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973393" y="1887794"/>
            <a:ext cx="2595715" cy="3618271"/>
          </a:xfrm>
          <a:prstGeom prst="rect">
            <a:avLst/>
          </a:prstGeom>
          <a:solidFill>
            <a:schemeClr val="bg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effectLst>
                  <a:outerShdw blurRad="38100" dist="38100" dir="2700000" algn="tl">
                    <a:srgbClr val="000000">
                      <a:alpha val="43137"/>
                    </a:srgbClr>
                  </a:outerShdw>
                </a:effectLst>
              </a:rPr>
              <a:t>Sleeping Hours</a:t>
            </a:r>
            <a:endParaRPr lang="en-US" sz="3600" b="1" dirty="0">
              <a:solidFill>
                <a:schemeClr val="tx1"/>
              </a:solidFill>
              <a:effectLst>
                <a:outerShdw blurRad="38100" dist="38100" dir="2700000" algn="tl">
                  <a:srgbClr val="000000">
                    <a:alpha val="43137"/>
                  </a:srgbClr>
                </a:outerShdw>
              </a:effectLst>
            </a:endParaRPr>
          </a:p>
        </p:txBody>
      </p:sp>
      <p:sp>
        <p:nvSpPr>
          <p:cNvPr id="6" name="Rectangle 5"/>
          <p:cNvSpPr/>
          <p:nvPr/>
        </p:nvSpPr>
        <p:spPr>
          <a:xfrm>
            <a:off x="3569109" y="1887793"/>
            <a:ext cx="2974258" cy="3618271"/>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effectLst>
                  <a:outerShdw blurRad="38100" dist="38100" dir="2700000" algn="tl">
                    <a:srgbClr val="000000">
                      <a:alpha val="43137"/>
                    </a:srgbClr>
                  </a:outerShdw>
                </a:effectLst>
              </a:rPr>
              <a:t>Working Hours</a:t>
            </a:r>
            <a:endParaRPr lang="en-US" sz="3600" b="1" dirty="0">
              <a:solidFill>
                <a:schemeClr val="tx1"/>
              </a:solidFill>
              <a:effectLst>
                <a:outerShdw blurRad="38100" dist="38100" dir="2700000" algn="tl">
                  <a:srgbClr val="000000">
                    <a:alpha val="43137"/>
                  </a:srgbClr>
                </a:outerShdw>
              </a:effectLst>
            </a:endParaRPr>
          </a:p>
        </p:txBody>
      </p:sp>
      <p:sp>
        <p:nvSpPr>
          <p:cNvPr id="7" name="Rectangle 6"/>
          <p:cNvSpPr/>
          <p:nvPr/>
        </p:nvSpPr>
        <p:spPr>
          <a:xfrm>
            <a:off x="6543367" y="1887793"/>
            <a:ext cx="2320413" cy="3618271"/>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effectLst>
                  <a:outerShdw blurRad="38100" dist="38100" dir="2700000" algn="tl">
                    <a:srgbClr val="000000">
                      <a:alpha val="43137"/>
                    </a:srgbClr>
                  </a:outerShdw>
                </a:effectLst>
              </a:rPr>
              <a:t>Drinking Hours</a:t>
            </a:r>
            <a:endParaRPr lang="en-US" sz="3600" b="1" dirty="0">
              <a:solidFill>
                <a:schemeClr val="tx1"/>
              </a:solidFill>
              <a:effectLst>
                <a:outerShdw blurRad="38100" dist="38100" dir="2700000" algn="tl">
                  <a:srgbClr val="000000">
                    <a:alpha val="43137"/>
                  </a:srgbClr>
                </a:outerShdw>
              </a:effectLst>
            </a:endParaRPr>
          </a:p>
        </p:txBody>
      </p:sp>
      <p:sp>
        <p:nvSpPr>
          <p:cNvPr id="8" name="Rectangle 7"/>
          <p:cNvSpPr/>
          <p:nvPr/>
        </p:nvSpPr>
        <p:spPr>
          <a:xfrm>
            <a:off x="4522478" y="6550223"/>
            <a:ext cx="4621522" cy="307777"/>
          </a:xfrm>
          <a:prstGeom prst="rect">
            <a:avLst/>
          </a:prstGeom>
        </p:spPr>
        <p:txBody>
          <a:bodyPr wrap="none">
            <a:spAutoFit/>
          </a:bodyPr>
          <a:lstStyle/>
          <a:p>
            <a:pPr algn="r"/>
            <a:r>
              <a:rPr lang="en-US" sz="1400" dirty="0"/>
              <a:t>UFO sighting data from National UFO Reporting </a:t>
            </a:r>
            <a:r>
              <a:rPr lang="en-US" sz="1400" dirty="0" smtClean="0"/>
              <a:t>Center.</a:t>
            </a:r>
            <a:endParaRPr lang="en-US" sz="1400" dirty="0"/>
          </a:p>
        </p:txBody>
      </p:sp>
    </p:spTree>
    <p:extLst>
      <p:ext uri="{BB962C8B-B14F-4D97-AF65-F5344CB8AC3E}">
        <p14:creationId xmlns:p14="http://schemas.microsoft.com/office/powerpoint/2010/main" val="19375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1000"/>
                                        <p:tgtEl>
                                          <p:spTgt spid="4">
                                            <p:graphicEl>
                                              <a:chart seriesIdx="-3" categoryIdx="-3" bldStep="gridLegend"/>
                                            </p:graphicEl>
                                          </p:spTgt>
                                        </p:tgtEl>
                                      </p:cBhvr>
                                    </p:animEffect>
                                    <p:anim calcmode="lin" valueType="num">
                                      <p:cBhvr>
                                        <p:cTn id="8"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7" dur="6000"/>
                                        <p:tgtEl>
                                          <p:spTgt spid="4">
                                            <p:graphicEl>
                                              <a:chart seriesIdx="0" categoryIdx="-4" bldStep="series"/>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2000"/>
                                        <p:tgtEl>
                                          <p:spTgt spid="5"/>
                                        </p:tgtEl>
                                      </p:cBhvr>
                                    </p:animEffect>
                                  </p:childTnLst>
                                </p:cTn>
                              </p:par>
                              <p:par>
                                <p:cTn id="21" presetID="22" presetClass="entr" presetSubtype="1" fill="hold" grpId="0" nodeType="withEffect">
                                  <p:stCondLst>
                                    <p:cond delay="175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2000"/>
                                        <p:tgtEl>
                                          <p:spTgt spid="6"/>
                                        </p:tgtEl>
                                      </p:cBhvr>
                                    </p:animEffect>
                                  </p:childTnLst>
                                </p:cTn>
                              </p:par>
                              <p:par>
                                <p:cTn id="24" presetID="22" presetClass="entr" presetSubtype="1" fill="hold" grpId="0" nodeType="withEffect">
                                  <p:stCondLst>
                                    <p:cond delay="300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Graphic spid="4" grpId="1" uiExpand="1">
        <p:bldSub>
          <a:bldChart bld="series"/>
        </p:bldSub>
      </p:bldGraphic>
      <p:bldP spid="5" grpId="0" animBg="1"/>
      <p:bldP spid="6" grpId="0" animBg="1"/>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UFO Sightings Frequency by State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55402"/>
            <a:ext cx="8229600" cy="4366395"/>
          </a:xfrm>
          <a:effectLst>
            <a:outerShdw blurRad="50800" dist="38100" dir="2700000" algn="tl" rotWithShape="0">
              <a:prstClr val="black">
                <a:alpha val="40000"/>
              </a:prstClr>
            </a:outerShdw>
          </a:effectLst>
        </p:spPr>
      </p:pic>
      <p:sp>
        <p:nvSpPr>
          <p:cNvPr id="6" name="TextBox 5"/>
          <p:cNvSpPr txBox="1"/>
          <p:nvPr/>
        </p:nvSpPr>
        <p:spPr>
          <a:xfrm>
            <a:off x="7728156" y="1986116"/>
            <a:ext cx="445956" cy="338554"/>
          </a:xfrm>
          <a:prstGeom prst="rect">
            <a:avLst/>
          </a:prstGeom>
          <a:noFill/>
        </p:spPr>
        <p:txBody>
          <a:bodyPr wrap="none" rtlCol="0">
            <a:spAutoFit/>
          </a:bodyPr>
          <a:lstStyle/>
          <a:p>
            <a:r>
              <a:rPr lang="en-US" sz="1600" dirty="0" smtClean="0"/>
              <a:t>VT</a:t>
            </a:r>
            <a:endParaRPr lang="en-US" sz="1600" dirty="0"/>
          </a:p>
        </p:txBody>
      </p:sp>
      <p:cxnSp>
        <p:nvCxnSpPr>
          <p:cNvPr id="8" name="Straight Connector 7"/>
          <p:cNvCxnSpPr/>
          <p:nvPr/>
        </p:nvCxnSpPr>
        <p:spPr>
          <a:xfrm flipH="1" flipV="1">
            <a:off x="7849496" y="2276376"/>
            <a:ext cx="216930" cy="410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8037093" y="2276376"/>
            <a:ext cx="29332" cy="421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225546" y="2697628"/>
            <a:ext cx="430774" cy="107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225546" y="2531633"/>
            <a:ext cx="430774" cy="273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575631" y="2445354"/>
            <a:ext cx="479618" cy="338554"/>
          </a:xfrm>
          <a:prstGeom prst="rect">
            <a:avLst/>
          </a:prstGeom>
          <a:noFill/>
        </p:spPr>
        <p:txBody>
          <a:bodyPr wrap="none" rtlCol="0">
            <a:spAutoFit/>
          </a:bodyPr>
          <a:lstStyle/>
          <a:p>
            <a:r>
              <a:rPr lang="en-US" sz="1600" dirty="0" smtClean="0"/>
              <a:t>NH</a:t>
            </a:r>
            <a:endParaRPr lang="en-US" sz="1600" dirty="0"/>
          </a:p>
        </p:txBody>
      </p:sp>
      <p:cxnSp>
        <p:nvCxnSpPr>
          <p:cNvPr id="26" name="Straight Connector 25"/>
          <p:cNvCxnSpPr/>
          <p:nvPr/>
        </p:nvCxnSpPr>
        <p:spPr>
          <a:xfrm flipV="1">
            <a:off x="8172651" y="2971159"/>
            <a:ext cx="483669" cy="10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172651" y="2836433"/>
            <a:ext cx="483669" cy="144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590597" y="2731632"/>
            <a:ext cx="492443" cy="338554"/>
          </a:xfrm>
          <a:prstGeom prst="rect">
            <a:avLst/>
          </a:prstGeom>
          <a:noFill/>
        </p:spPr>
        <p:txBody>
          <a:bodyPr wrap="none" rtlCol="0">
            <a:spAutoFit/>
          </a:bodyPr>
          <a:lstStyle/>
          <a:p>
            <a:r>
              <a:rPr lang="en-US" sz="1600" dirty="0" smtClean="0"/>
              <a:t>MA</a:t>
            </a:r>
            <a:endParaRPr lang="en-US" sz="1600" dirty="0"/>
          </a:p>
        </p:txBody>
      </p:sp>
      <p:cxnSp>
        <p:nvCxnSpPr>
          <p:cNvPr id="37" name="Straight Connector 36"/>
          <p:cNvCxnSpPr/>
          <p:nvPr/>
        </p:nvCxnSpPr>
        <p:spPr>
          <a:xfrm>
            <a:off x="8316865" y="3051095"/>
            <a:ext cx="341241" cy="127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16865" y="3043655"/>
            <a:ext cx="341241" cy="7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592383" y="2938854"/>
            <a:ext cx="389850" cy="338554"/>
          </a:xfrm>
          <a:prstGeom prst="rect">
            <a:avLst/>
          </a:prstGeom>
          <a:noFill/>
        </p:spPr>
        <p:txBody>
          <a:bodyPr wrap="none" rtlCol="0">
            <a:spAutoFit/>
          </a:bodyPr>
          <a:lstStyle/>
          <a:p>
            <a:r>
              <a:rPr lang="en-US" sz="1600" dirty="0" smtClean="0"/>
              <a:t>RI</a:t>
            </a:r>
            <a:endParaRPr lang="en-US" sz="1600" dirty="0"/>
          </a:p>
        </p:txBody>
      </p:sp>
      <p:cxnSp>
        <p:nvCxnSpPr>
          <p:cNvPr id="42" name="Straight Connector 41"/>
          <p:cNvCxnSpPr/>
          <p:nvPr/>
        </p:nvCxnSpPr>
        <p:spPr>
          <a:xfrm>
            <a:off x="8158307" y="3114738"/>
            <a:ext cx="426288" cy="330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158307" y="3105376"/>
            <a:ext cx="426288" cy="205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511700" y="3216526"/>
            <a:ext cx="457176" cy="338554"/>
          </a:xfrm>
          <a:prstGeom prst="rect">
            <a:avLst/>
          </a:prstGeom>
          <a:noFill/>
        </p:spPr>
        <p:txBody>
          <a:bodyPr wrap="none" rtlCol="0">
            <a:spAutoFit/>
          </a:bodyPr>
          <a:lstStyle/>
          <a:p>
            <a:r>
              <a:rPr lang="en-US" sz="1600" dirty="0" smtClean="0"/>
              <a:t>CT</a:t>
            </a:r>
            <a:endParaRPr lang="en-US" sz="1600" dirty="0"/>
          </a:p>
        </p:txBody>
      </p:sp>
      <p:cxnSp>
        <p:nvCxnSpPr>
          <p:cNvPr id="49" name="Straight Connector 48"/>
          <p:cNvCxnSpPr/>
          <p:nvPr/>
        </p:nvCxnSpPr>
        <p:spPr>
          <a:xfrm>
            <a:off x="7991160" y="3446950"/>
            <a:ext cx="234386" cy="992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991160" y="3435323"/>
            <a:ext cx="234386" cy="11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162684" y="3327537"/>
            <a:ext cx="434734" cy="338554"/>
          </a:xfrm>
          <a:prstGeom prst="rect">
            <a:avLst/>
          </a:prstGeom>
          <a:noFill/>
        </p:spPr>
        <p:txBody>
          <a:bodyPr wrap="none" rtlCol="0">
            <a:spAutoFit/>
          </a:bodyPr>
          <a:lstStyle/>
          <a:p>
            <a:r>
              <a:rPr lang="en-US" sz="1600" dirty="0" smtClean="0"/>
              <a:t>NJ</a:t>
            </a:r>
            <a:endParaRPr lang="en-US" sz="1600" dirty="0"/>
          </a:p>
        </p:txBody>
      </p:sp>
      <p:cxnSp>
        <p:nvCxnSpPr>
          <p:cNvPr id="58" name="Straight Connector 57"/>
          <p:cNvCxnSpPr/>
          <p:nvPr/>
        </p:nvCxnSpPr>
        <p:spPr>
          <a:xfrm>
            <a:off x="7927974" y="3645609"/>
            <a:ext cx="234386" cy="992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7927974" y="3633982"/>
            <a:ext cx="234386" cy="11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099498" y="3526196"/>
            <a:ext cx="468398" cy="338554"/>
          </a:xfrm>
          <a:prstGeom prst="rect">
            <a:avLst/>
          </a:prstGeom>
          <a:noFill/>
        </p:spPr>
        <p:txBody>
          <a:bodyPr wrap="none" rtlCol="0">
            <a:spAutoFit/>
          </a:bodyPr>
          <a:lstStyle/>
          <a:p>
            <a:r>
              <a:rPr lang="en-US" sz="1600" dirty="0" smtClean="0"/>
              <a:t>DE</a:t>
            </a:r>
            <a:endParaRPr lang="en-US" sz="1600" dirty="0"/>
          </a:p>
        </p:txBody>
      </p:sp>
      <p:cxnSp>
        <p:nvCxnSpPr>
          <p:cNvPr id="61" name="Straight Connector 60"/>
          <p:cNvCxnSpPr/>
          <p:nvPr/>
        </p:nvCxnSpPr>
        <p:spPr>
          <a:xfrm>
            <a:off x="7767829" y="3608148"/>
            <a:ext cx="408793" cy="394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751191" y="3609804"/>
            <a:ext cx="418641" cy="254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8105362" y="3770095"/>
            <a:ext cx="503664" cy="338554"/>
          </a:xfrm>
          <a:prstGeom prst="rect">
            <a:avLst/>
          </a:prstGeom>
          <a:noFill/>
        </p:spPr>
        <p:txBody>
          <a:bodyPr wrap="none" rtlCol="0">
            <a:spAutoFit/>
          </a:bodyPr>
          <a:lstStyle/>
          <a:p>
            <a:r>
              <a:rPr lang="en-US" sz="1600" dirty="0" smtClean="0"/>
              <a:t>MD</a:t>
            </a:r>
            <a:endParaRPr lang="en-US" sz="1600" dirty="0"/>
          </a:p>
        </p:txBody>
      </p:sp>
      <p:cxnSp>
        <p:nvCxnSpPr>
          <p:cNvPr id="69" name="Straight Connector 68"/>
          <p:cNvCxnSpPr/>
          <p:nvPr/>
        </p:nvCxnSpPr>
        <p:spPr>
          <a:xfrm>
            <a:off x="7726699" y="3702803"/>
            <a:ext cx="463456" cy="542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710061" y="3693701"/>
            <a:ext cx="472192" cy="38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8101277" y="3994420"/>
            <a:ext cx="479618" cy="338554"/>
          </a:xfrm>
          <a:prstGeom prst="rect">
            <a:avLst/>
          </a:prstGeom>
          <a:noFill/>
        </p:spPr>
        <p:txBody>
          <a:bodyPr wrap="none" rtlCol="0">
            <a:spAutoFit/>
          </a:bodyPr>
          <a:lstStyle/>
          <a:p>
            <a:r>
              <a:rPr lang="en-US" sz="1600" dirty="0" smtClean="0"/>
              <a:t>DC</a:t>
            </a:r>
            <a:endParaRPr lang="en-US" sz="1600" dirty="0"/>
          </a:p>
        </p:txBody>
      </p:sp>
      <p:sp>
        <p:nvSpPr>
          <p:cNvPr id="79" name="Rectangle 78"/>
          <p:cNvSpPr/>
          <p:nvPr/>
        </p:nvSpPr>
        <p:spPr>
          <a:xfrm>
            <a:off x="8907948" y="3020996"/>
            <a:ext cx="182880" cy="182880"/>
          </a:xfrm>
          <a:prstGeom prst="rect">
            <a:avLst/>
          </a:prstGeom>
          <a:solidFill>
            <a:srgbClr val="96DCF5"/>
          </a:solidFill>
          <a:ln w="12700">
            <a:solidFill>
              <a:srgbClr val="466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538462" y="3609980"/>
            <a:ext cx="182880" cy="182880"/>
          </a:xfrm>
          <a:prstGeom prst="rect">
            <a:avLst/>
          </a:prstGeom>
          <a:solidFill>
            <a:srgbClr val="C8ECFA"/>
          </a:solidFill>
          <a:ln w="12700">
            <a:solidFill>
              <a:srgbClr val="466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538462" y="4065084"/>
            <a:ext cx="182880" cy="182880"/>
          </a:xfrm>
          <a:prstGeom prst="rect">
            <a:avLst/>
          </a:prstGeom>
          <a:solidFill>
            <a:srgbClr val="C8ECFA"/>
          </a:solidFill>
          <a:ln w="12700">
            <a:solidFill>
              <a:srgbClr val="466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907948" y="3294363"/>
            <a:ext cx="182880" cy="182880"/>
          </a:xfrm>
          <a:prstGeom prst="rect">
            <a:avLst/>
          </a:prstGeom>
          <a:solidFill>
            <a:srgbClr val="96DCF5"/>
          </a:solidFill>
          <a:ln w="12700">
            <a:solidFill>
              <a:srgbClr val="466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992703" y="2192907"/>
            <a:ext cx="575799" cy="369332"/>
          </a:xfrm>
          <a:prstGeom prst="rect">
            <a:avLst/>
          </a:prstGeom>
          <a:noFill/>
        </p:spPr>
        <p:txBody>
          <a:bodyPr wrap="none" rtlCol="0">
            <a:spAutoFit/>
          </a:bodyPr>
          <a:lstStyle/>
          <a:p>
            <a:r>
              <a:rPr lang="en-US" sz="1800" dirty="0" smtClean="0"/>
              <a:t>&gt;50</a:t>
            </a:r>
            <a:endParaRPr lang="en-US" sz="1800" dirty="0"/>
          </a:p>
        </p:txBody>
      </p:sp>
      <p:sp>
        <p:nvSpPr>
          <p:cNvPr id="84" name="TextBox 83"/>
          <p:cNvSpPr txBox="1"/>
          <p:nvPr/>
        </p:nvSpPr>
        <p:spPr>
          <a:xfrm>
            <a:off x="992703" y="2500247"/>
            <a:ext cx="774571" cy="369332"/>
          </a:xfrm>
          <a:prstGeom prst="rect">
            <a:avLst/>
          </a:prstGeom>
          <a:noFill/>
        </p:spPr>
        <p:txBody>
          <a:bodyPr wrap="none" rtlCol="0">
            <a:spAutoFit/>
          </a:bodyPr>
          <a:lstStyle/>
          <a:p>
            <a:r>
              <a:rPr lang="en-US" sz="1800" dirty="0" smtClean="0"/>
              <a:t>40-50</a:t>
            </a:r>
            <a:endParaRPr lang="en-US" sz="1800" dirty="0"/>
          </a:p>
        </p:txBody>
      </p:sp>
      <p:sp>
        <p:nvSpPr>
          <p:cNvPr id="85" name="TextBox 84"/>
          <p:cNvSpPr txBox="1"/>
          <p:nvPr/>
        </p:nvSpPr>
        <p:spPr>
          <a:xfrm>
            <a:off x="992703" y="2807587"/>
            <a:ext cx="774571" cy="369332"/>
          </a:xfrm>
          <a:prstGeom prst="rect">
            <a:avLst/>
          </a:prstGeom>
          <a:noFill/>
        </p:spPr>
        <p:txBody>
          <a:bodyPr wrap="none" rtlCol="0">
            <a:spAutoFit/>
          </a:bodyPr>
          <a:lstStyle/>
          <a:p>
            <a:r>
              <a:rPr lang="en-US" sz="1800" dirty="0"/>
              <a:t>3</a:t>
            </a:r>
            <a:r>
              <a:rPr lang="en-US" sz="1800" dirty="0" smtClean="0"/>
              <a:t>0-40</a:t>
            </a:r>
            <a:endParaRPr lang="en-US" sz="1800" dirty="0"/>
          </a:p>
        </p:txBody>
      </p:sp>
      <p:sp>
        <p:nvSpPr>
          <p:cNvPr id="86" name="TextBox 85"/>
          <p:cNvSpPr txBox="1"/>
          <p:nvPr/>
        </p:nvSpPr>
        <p:spPr>
          <a:xfrm>
            <a:off x="992703" y="3114927"/>
            <a:ext cx="774571" cy="369332"/>
          </a:xfrm>
          <a:prstGeom prst="rect">
            <a:avLst/>
          </a:prstGeom>
          <a:noFill/>
        </p:spPr>
        <p:txBody>
          <a:bodyPr wrap="none" rtlCol="0">
            <a:spAutoFit/>
          </a:bodyPr>
          <a:lstStyle/>
          <a:p>
            <a:r>
              <a:rPr lang="en-US" sz="1800" dirty="0"/>
              <a:t>2</a:t>
            </a:r>
            <a:r>
              <a:rPr lang="en-US" sz="1800" dirty="0" smtClean="0"/>
              <a:t>0-30</a:t>
            </a:r>
            <a:endParaRPr lang="en-US" sz="1800" dirty="0"/>
          </a:p>
        </p:txBody>
      </p:sp>
      <p:sp>
        <p:nvSpPr>
          <p:cNvPr id="87" name="TextBox 86"/>
          <p:cNvSpPr txBox="1"/>
          <p:nvPr/>
        </p:nvSpPr>
        <p:spPr>
          <a:xfrm>
            <a:off x="992703" y="3422267"/>
            <a:ext cx="774571" cy="369332"/>
          </a:xfrm>
          <a:prstGeom prst="rect">
            <a:avLst/>
          </a:prstGeom>
          <a:noFill/>
        </p:spPr>
        <p:txBody>
          <a:bodyPr wrap="none" rtlCol="0">
            <a:spAutoFit/>
          </a:bodyPr>
          <a:lstStyle/>
          <a:p>
            <a:r>
              <a:rPr lang="en-US" sz="1800" dirty="0" smtClean="0"/>
              <a:t>10-20</a:t>
            </a:r>
            <a:endParaRPr lang="en-US" sz="1800" dirty="0"/>
          </a:p>
        </p:txBody>
      </p:sp>
      <p:sp>
        <p:nvSpPr>
          <p:cNvPr id="88" name="Rectangle 87"/>
          <p:cNvSpPr/>
          <p:nvPr/>
        </p:nvSpPr>
        <p:spPr>
          <a:xfrm>
            <a:off x="1896502" y="6542382"/>
            <a:ext cx="7247498" cy="307777"/>
          </a:xfrm>
          <a:prstGeom prst="rect">
            <a:avLst/>
          </a:prstGeom>
        </p:spPr>
        <p:txBody>
          <a:bodyPr wrap="none">
            <a:spAutoFit/>
          </a:bodyPr>
          <a:lstStyle/>
          <a:p>
            <a:pPr algn="r"/>
            <a:r>
              <a:rPr lang="en-US" sz="1400" dirty="0" smtClean="0"/>
              <a:t>Adapted from </a:t>
            </a:r>
            <a:r>
              <a:rPr lang="en-US" sz="1400" dirty="0"/>
              <a:t>Everything you need to know about </a:t>
            </a:r>
            <a:r>
              <a:rPr lang="en-US" sz="1400" dirty="0" smtClean="0"/>
              <a:t>UFOs. </a:t>
            </a:r>
            <a:r>
              <a:rPr lang="en-US" sz="1400" i="1" dirty="0" smtClean="0"/>
              <a:t>The Economist. </a:t>
            </a:r>
            <a:r>
              <a:rPr lang="en-US" sz="1400" dirty="0" smtClean="0"/>
              <a:t>June 28, 2014.</a:t>
            </a:r>
            <a:endParaRPr lang="en-US" sz="1400" dirty="0"/>
          </a:p>
        </p:txBody>
      </p:sp>
      <p:sp>
        <p:nvSpPr>
          <p:cNvPr id="3" name="Oval 2"/>
          <p:cNvSpPr/>
          <p:nvPr/>
        </p:nvSpPr>
        <p:spPr>
          <a:xfrm>
            <a:off x="7584092" y="1830175"/>
            <a:ext cx="1489521" cy="148952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805881" y="3550508"/>
            <a:ext cx="4201297" cy="2553730"/>
          </a:xfrm>
          <a:custGeom>
            <a:avLst/>
            <a:gdLst>
              <a:gd name="connsiteX0" fmla="*/ 0 w 4201297"/>
              <a:gd name="connsiteY0" fmla="*/ 1449860 h 2553730"/>
              <a:gd name="connsiteX1" fmla="*/ 502508 w 4201297"/>
              <a:gd name="connsiteY1" fmla="*/ 1499287 h 2553730"/>
              <a:gd name="connsiteX2" fmla="*/ 543697 w 4201297"/>
              <a:gd name="connsiteY2" fmla="*/ 675503 h 2553730"/>
              <a:gd name="connsiteX3" fmla="*/ 700216 w 4201297"/>
              <a:gd name="connsiteY3" fmla="*/ 691978 h 2553730"/>
              <a:gd name="connsiteX4" fmla="*/ 716692 w 4201297"/>
              <a:gd name="connsiteY4" fmla="*/ 189470 h 2553730"/>
              <a:gd name="connsiteX5" fmla="*/ 1598141 w 4201297"/>
              <a:gd name="connsiteY5" fmla="*/ 205946 h 2553730"/>
              <a:gd name="connsiteX6" fmla="*/ 1548714 w 4201297"/>
              <a:gd name="connsiteY6" fmla="*/ 123568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49860 h 2553730"/>
              <a:gd name="connsiteX0" fmla="*/ 0 w 4201297"/>
              <a:gd name="connsiteY0" fmla="*/ 1466335 h 2553730"/>
              <a:gd name="connsiteX1" fmla="*/ 502508 w 4201297"/>
              <a:gd name="connsiteY1" fmla="*/ 1499287 h 2553730"/>
              <a:gd name="connsiteX2" fmla="*/ 543697 w 4201297"/>
              <a:gd name="connsiteY2" fmla="*/ 675503 h 2553730"/>
              <a:gd name="connsiteX3" fmla="*/ 700216 w 4201297"/>
              <a:gd name="connsiteY3" fmla="*/ 691978 h 2553730"/>
              <a:gd name="connsiteX4" fmla="*/ 716692 w 4201297"/>
              <a:gd name="connsiteY4" fmla="*/ 189470 h 2553730"/>
              <a:gd name="connsiteX5" fmla="*/ 1598141 w 4201297"/>
              <a:gd name="connsiteY5" fmla="*/ 205946 h 2553730"/>
              <a:gd name="connsiteX6" fmla="*/ 1548714 w 4201297"/>
              <a:gd name="connsiteY6" fmla="*/ 123568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66335 h 2553730"/>
              <a:gd name="connsiteX0" fmla="*/ 0 w 4201297"/>
              <a:gd name="connsiteY0" fmla="*/ 1470454 h 2553730"/>
              <a:gd name="connsiteX1" fmla="*/ 502508 w 4201297"/>
              <a:gd name="connsiteY1" fmla="*/ 1499287 h 2553730"/>
              <a:gd name="connsiteX2" fmla="*/ 543697 w 4201297"/>
              <a:gd name="connsiteY2" fmla="*/ 675503 h 2553730"/>
              <a:gd name="connsiteX3" fmla="*/ 700216 w 4201297"/>
              <a:gd name="connsiteY3" fmla="*/ 691978 h 2553730"/>
              <a:gd name="connsiteX4" fmla="*/ 716692 w 4201297"/>
              <a:gd name="connsiteY4" fmla="*/ 189470 h 2553730"/>
              <a:gd name="connsiteX5" fmla="*/ 1598141 w 4201297"/>
              <a:gd name="connsiteY5" fmla="*/ 205946 h 2553730"/>
              <a:gd name="connsiteX6" fmla="*/ 1548714 w 4201297"/>
              <a:gd name="connsiteY6" fmla="*/ 123568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16692 w 4201297"/>
              <a:gd name="connsiteY4" fmla="*/ 189470 h 2553730"/>
              <a:gd name="connsiteX5" fmla="*/ 1598141 w 4201297"/>
              <a:gd name="connsiteY5" fmla="*/ 205946 h 2553730"/>
              <a:gd name="connsiteX6" fmla="*/ 1548714 w 4201297"/>
              <a:gd name="connsiteY6" fmla="*/ 123568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48714 w 4201297"/>
              <a:gd name="connsiteY6" fmla="*/ 123568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32670 w 4201297"/>
              <a:gd name="connsiteY19" fmla="*/ 288324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88324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96497 w 4201297"/>
              <a:gd name="connsiteY30" fmla="*/ 140043 h 2553730"/>
              <a:gd name="connsiteX31" fmla="*/ 4003589 w 4201297"/>
              <a:gd name="connsiteY31" fmla="*/ 189470 h 2553730"/>
              <a:gd name="connsiteX32" fmla="*/ 4053016 w 4201297"/>
              <a:gd name="connsiteY32" fmla="*/ 313038 h 2553730"/>
              <a:gd name="connsiteX33" fmla="*/ 4061254 w 4201297"/>
              <a:gd name="connsiteY33" fmla="*/ 387178 h 2553730"/>
              <a:gd name="connsiteX34" fmla="*/ 4110681 w 4201297"/>
              <a:gd name="connsiteY34" fmla="*/ 436606 h 2553730"/>
              <a:gd name="connsiteX35" fmla="*/ 4143633 w 4201297"/>
              <a:gd name="connsiteY35" fmla="*/ 527222 h 2553730"/>
              <a:gd name="connsiteX36" fmla="*/ 4201297 w 4201297"/>
              <a:gd name="connsiteY36" fmla="*/ 609600 h 2553730"/>
              <a:gd name="connsiteX37" fmla="*/ 4143633 w 4201297"/>
              <a:gd name="connsiteY37" fmla="*/ 683741 h 2553730"/>
              <a:gd name="connsiteX38" fmla="*/ 4094205 w 4201297"/>
              <a:gd name="connsiteY38" fmla="*/ 667265 h 2553730"/>
              <a:gd name="connsiteX39" fmla="*/ 4127157 w 4201297"/>
              <a:gd name="connsiteY39" fmla="*/ 757881 h 2553730"/>
              <a:gd name="connsiteX40" fmla="*/ 4044778 w 4201297"/>
              <a:gd name="connsiteY40" fmla="*/ 807308 h 2553730"/>
              <a:gd name="connsiteX41" fmla="*/ 3945924 w 4201297"/>
              <a:gd name="connsiteY41" fmla="*/ 914400 h 2553730"/>
              <a:gd name="connsiteX42" fmla="*/ 3847070 w 4201297"/>
              <a:gd name="connsiteY42" fmla="*/ 1037968 h 2553730"/>
              <a:gd name="connsiteX43" fmla="*/ 3756454 w 4201297"/>
              <a:gd name="connsiteY43" fmla="*/ 1169773 h 2553730"/>
              <a:gd name="connsiteX44" fmla="*/ 3591697 w 4201297"/>
              <a:gd name="connsiteY44" fmla="*/ 1268627 h 2553730"/>
              <a:gd name="connsiteX45" fmla="*/ 3558746 w 4201297"/>
              <a:gd name="connsiteY45" fmla="*/ 1400433 h 2553730"/>
              <a:gd name="connsiteX46" fmla="*/ 3550508 w 4201297"/>
              <a:gd name="connsiteY46" fmla="*/ 1565189 h 2553730"/>
              <a:gd name="connsiteX47" fmla="*/ 3641124 w 4201297"/>
              <a:gd name="connsiteY47" fmla="*/ 1771135 h 2553730"/>
              <a:gd name="connsiteX48" fmla="*/ 3764692 w 4201297"/>
              <a:gd name="connsiteY48" fmla="*/ 1919416 h 2553730"/>
              <a:gd name="connsiteX49" fmla="*/ 3871784 w 4201297"/>
              <a:gd name="connsiteY49" fmla="*/ 2150076 h 2553730"/>
              <a:gd name="connsiteX50" fmla="*/ 3904735 w 4201297"/>
              <a:gd name="connsiteY50" fmla="*/ 2314833 h 2553730"/>
              <a:gd name="connsiteX51" fmla="*/ 3838833 w 4201297"/>
              <a:gd name="connsiteY51" fmla="*/ 2421924 h 2553730"/>
              <a:gd name="connsiteX52" fmla="*/ 3781168 w 4201297"/>
              <a:gd name="connsiteY52" fmla="*/ 2438400 h 2553730"/>
              <a:gd name="connsiteX53" fmla="*/ 3682314 w 4201297"/>
              <a:gd name="connsiteY53" fmla="*/ 2323070 h 2553730"/>
              <a:gd name="connsiteX54" fmla="*/ 3575222 w 4201297"/>
              <a:gd name="connsiteY54" fmla="*/ 2215978 h 2553730"/>
              <a:gd name="connsiteX55" fmla="*/ 3492843 w 4201297"/>
              <a:gd name="connsiteY55" fmla="*/ 2158314 h 2553730"/>
              <a:gd name="connsiteX56" fmla="*/ 3402227 w 4201297"/>
              <a:gd name="connsiteY56" fmla="*/ 1944130 h 2553730"/>
              <a:gd name="connsiteX57" fmla="*/ 3410465 w 4201297"/>
              <a:gd name="connsiteY57" fmla="*/ 1820562 h 2553730"/>
              <a:gd name="connsiteX58" fmla="*/ 3278660 w 4201297"/>
              <a:gd name="connsiteY58" fmla="*/ 1746422 h 2553730"/>
              <a:gd name="connsiteX59" fmla="*/ 3171568 w 4201297"/>
              <a:gd name="connsiteY59" fmla="*/ 1729946 h 2553730"/>
              <a:gd name="connsiteX60" fmla="*/ 3113903 w 4201297"/>
              <a:gd name="connsiteY60" fmla="*/ 1795849 h 2553730"/>
              <a:gd name="connsiteX61" fmla="*/ 2940908 w 4201297"/>
              <a:gd name="connsiteY61" fmla="*/ 1729946 h 2553730"/>
              <a:gd name="connsiteX62" fmla="*/ 2776151 w 4201297"/>
              <a:gd name="connsiteY62" fmla="*/ 1713470 h 2553730"/>
              <a:gd name="connsiteX63" fmla="*/ 2636108 w 4201297"/>
              <a:gd name="connsiteY63" fmla="*/ 1738184 h 2553730"/>
              <a:gd name="connsiteX64" fmla="*/ 2496065 w 4201297"/>
              <a:gd name="connsiteY64" fmla="*/ 1754660 h 2553730"/>
              <a:gd name="connsiteX65" fmla="*/ 2397211 w 4201297"/>
              <a:gd name="connsiteY65" fmla="*/ 1853514 h 2553730"/>
              <a:gd name="connsiteX66" fmla="*/ 2496065 w 4201297"/>
              <a:gd name="connsiteY66" fmla="*/ 1935892 h 2553730"/>
              <a:gd name="connsiteX67" fmla="*/ 2487827 w 4201297"/>
              <a:gd name="connsiteY67" fmla="*/ 1968843 h 2553730"/>
              <a:gd name="connsiteX68" fmla="*/ 2372497 w 4201297"/>
              <a:gd name="connsiteY68" fmla="*/ 1968843 h 2553730"/>
              <a:gd name="connsiteX69" fmla="*/ 2207741 w 4201297"/>
              <a:gd name="connsiteY69" fmla="*/ 1968843 h 2553730"/>
              <a:gd name="connsiteX70" fmla="*/ 2051222 w 4201297"/>
              <a:gd name="connsiteY70" fmla="*/ 1886465 h 2553730"/>
              <a:gd name="connsiteX71" fmla="*/ 1853514 w 4201297"/>
              <a:gd name="connsiteY71" fmla="*/ 1878227 h 2553730"/>
              <a:gd name="connsiteX72" fmla="*/ 1721708 w 4201297"/>
              <a:gd name="connsiteY72" fmla="*/ 1952368 h 2553730"/>
              <a:gd name="connsiteX73" fmla="*/ 1540476 w 4201297"/>
              <a:gd name="connsiteY73" fmla="*/ 2075935 h 2553730"/>
              <a:gd name="connsiteX74" fmla="*/ 1400433 w 4201297"/>
              <a:gd name="connsiteY74" fmla="*/ 2117124 h 2553730"/>
              <a:gd name="connsiteX75" fmla="*/ 1268627 w 4201297"/>
              <a:gd name="connsiteY75" fmla="*/ 2232454 h 2553730"/>
              <a:gd name="connsiteX76" fmla="*/ 1285103 w 4201297"/>
              <a:gd name="connsiteY76" fmla="*/ 2380735 h 2553730"/>
              <a:gd name="connsiteX77" fmla="*/ 1318054 w 4201297"/>
              <a:gd name="connsiteY77" fmla="*/ 2496065 h 2553730"/>
              <a:gd name="connsiteX78" fmla="*/ 1334530 w 4201297"/>
              <a:gd name="connsiteY78" fmla="*/ 2553730 h 2553730"/>
              <a:gd name="connsiteX79" fmla="*/ 1021492 w 4201297"/>
              <a:gd name="connsiteY79" fmla="*/ 2463114 h 2553730"/>
              <a:gd name="connsiteX80" fmla="*/ 980303 w 4201297"/>
              <a:gd name="connsiteY80" fmla="*/ 2323070 h 2553730"/>
              <a:gd name="connsiteX81" fmla="*/ 864973 w 4201297"/>
              <a:gd name="connsiteY81" fmla="*/ 2150076 h 2553730"/>
              <a:gd name="connsiteX82" fmla="*/ 749643 w 4201297"/>
              <a:gd name="connsiteY82" fmla="*/ 1935892 h 2553730"/>
              <a:gd name="connsiteX83" fmla="*/ 626076 w 4201297"/>
              <a:gd name="connsiteY83" fmla="*/ 1861751 h 2553730"/>
              <a:gd name="connsiteX84" fmla="*/ 486033 w 4201297"/>
              <a:gd name="connsiteY84" fmla="*/ 1861751 h 2553730"/>
              <a:gd name="connsiteX85" fmla="*/ 453081 w 4201297"/>
              <a:gd name="connsiteY85" fmla="*/ 1968843 h 2553730"/>
              <a:gd name="connsiteX86" fmla="*/ 453081 w 4201297"/>
              <a:gd name="connsiteY86" fmla="*/ 1968843 h 2553730"/>
              <a:gd name="connsiteX87" fmla="*/ 271849 w 4201297"/>
              <a:gd name="connsiteY87" fmla="*/ 1861751 h 2553730"/>
              <a:gd name="connsiteX88" fmla="*/ 189470 w 4201297"/>
              <a:gd name="connsiteY88" fmla="*/ 1705233 h 2553730"/>
              <a:gd name="connsiteX89" fmla="*/ 90616 w 4201297"/>
              <a:gd name="connsiteY89" fmla="*/ 1598141 h 2553730"/>
              <a:gd name="connsiteX90" fmla="*/ 0 w 4201297"/>
              <a:gd name="connsiteY90"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26476 w 4201297"/>
              <a:gd name="connsiteY30" fmla="*/ 111211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278660 w 4201297"/>
              <a:gd name="connsiteY59" fmla="*/ 1746422 h 2553730"/>
              <a:gd name="connsiteX60" fmla="*/ 3171568 w 4201297"/>
              <a:gd name="connsiteY60" fmla="*/ 1729946 h 2553730"/>
              <a:gd name="connsiteX61" fmla="*/ 3113903 w 4201297"/>
              <a:gd name="connsiteY61" fmla="*/ 1795849 h 2553730"/>
              <a:gd name="connsiteX62" fmla="*/ 2940908 w 4201297"/>
              <a:gd name="connsiteY62" fmla="*/ 1729946 h 2553730"/>
              <a:gd name="connsiteX63" fmla="*/ 2776151 w 4201297"/>
              <a:gd name="connsiteY63" fmla="*/ 1713470 h 2553730"/>
              <a:gd name="connsiteX64" fmla="*/ 2636108 w 4201297"/>
              <a:gd name="connsiteY64" fmla="*/ 1738184 h 2553730"/>
              <a:gd name="connsiteX65" fmla="*/ 2496065 w 4201297"/>
              <a:gd name="connsiteY65" fmla="*/ 1754660 h 2553730"/>
              <a:gd name="connsiteX66" fmla="*/ 2397211 w 4201297"/>
              <a:gd name="connsiteY66" fmla="*/ 1853514 h 2553730"/>
              <a:gd name="connsiteX67" fmla="*/ 2496065 w 4201297"/>
              <a:gd name="connsiteY67" fmla="*/ 1935892 h 2553730"/>
              <a:gd name="connsiteX68" fmla="*/ 2487827 w 4201297"/>
              <a:gd name="connsiteY68" fmla="*/ 1968843 h 2553730"/>
              <a:gd name="connsiteX69" fmla="*/ 2372497 w 4201297"/>
              <a:gd name="connsiteY69" fmla="*/ 1968843 h 2553730"/>
              <a:gd name="connsiteX70" fmla="*/ 2207741 w 4201297"/>
              <a:gd name="connsiteY70" fmla="*/ 1968843 h 2553730"/>
              <a:gd name="connsiteX71" fmla="*/ 2051222 w 4201297"/>
              <a:gd name="connsiteY71" fmla="*/ 1886465 h 2553730"/>
              <a:gd name="connsiteX72" fmla="*/ 1853514 w 4201297"/>
              <a:gd name="connsiteY72" fmla="*/ 1878227 h 2553730"/>
              <a:gd name="connsiteX73" fmla="*/ 1721708 w 4201297"/>
              <a:gd name="connsiteY73" fmla="*/ 1952368 h 2553730"/>
              <a:gd name="connsiteX74" fmla="*/ 1540476 w 4201297"/>
              <a:gd name="connsiteY74" fmla="*/ 2075935 h 2553730"/>
              <a:gd name="connsiteX75" fmla="*/ 1400433 w 4201297"/>
              <a:gd name="connsiteY75" fmla="*/ 2117124 h 2553730"/>
              <a:gd name="connsiteX76" fmla="*/ 1268627 w 4201297"/>
              <a:gd name="connsiteY76" fmla="*/ 2232454 h 2553730"/>
              <a:gd name="connsiteX77" fmla="*/ 1285103 w 4201297"/>
              <a:gd name="connsiteY77" fmla="*/ 2380735 h 2553730"/>
              <a:gd name="connsiteX78" fmla="*/ 1318054 w 4201297"/>
              <a:gd name="connsiteY78" fmla="*/ 2496065 h 2553730"/>
              <a:gd name="connsiteX79" fmla="*/ 1334530 w 4201297"/>
              <a:gd name="connsiteY79" fmla="*/ 2553730 h 2553730"/>
              <a:gd name="connsiteX80" fmla="*/ 1021492 w 4201297"/>
              <a:gd name="connsiteY80" fmla="*/ 2463114 h 2553730"/>
              <a:gd name="connsiteX81" fmla="*/ 980303 w 4201297"/>
              <a:gd name="connsiteY81" fmla="*/ 2323070 h 2553730"/>
              <a:gd name="connsiteX82" fmla="*/ 864973 w 4201297"/>
              <a:gd name="connsiteY82" fmla="*/ 2150076 h 2553730"/>
              <a:gd name="connsiteX83" fmla="*/ 749643 w 4201297"/>
              <a:gd name="connsiteY83" fmla="*/ 1935892 h 2553730"/>
              <a:gd name="connsiteX84" fmla="*/ 626076 w 4201297"/>
              <a:gd name="connsiteY84" fmla="*/ 1861751 h 2553730"/>
              <a:gd name="connsiteX85" fmla="*/ 486033 w 4201297"/>
              <a:gd name="connsiteY85" fmla="*/ 1861751 h 2553730"/>
              <a:gd name="connsiteX86" fmla="*/ 453081 w 4201297"/>
              <a:gd name="connsiteY86" fmla="*/ 1968843 h 2553730"/>
              <a:gd name="connsiteX87" fmla="*/ 453081 w 4201297"/>
              <a:gd name="connsiteY87" fmla="*/ 1968843 h 2553730"/>
              <a:gd name="connsiteX88" fmla="*/ 271849 w 4201297"/>
              <a:gd name="connsiteY88" fmla="*/ 1861751 h 2553730"/>
              <a:gd name="connsiteX89" fmla="*/ 189470 w 4201297"/>
              <a:gd name="connsiteY89" fmla="*/ 1705233 h 2553730"/>
              <a:gd name="connsiteX90" fmla="*/ 90616 w 4201297"/>
              <a:gd name="connsiteY90" fmla="*/ 1598141 h 2553730"/>
              <a:gd name="connsiteX91" fmla="*/ 0 w 4201297"/>
              <a:gd name="connsiteY91"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278660 w 4201297"/>
              <a:gd name="connsiteY59" fmla="*/ 1746422 h 2553730"/>
              <a:gd name="connsiteX60" fmla="*/ 3171568 w 4201297"/>
              <a:gd name="connsiteY60" fmla="*/ 1729946 h 2553730"/>
              <a:gd name="connsiteX61" fmla="*/ 3113903 w 4201297"/>
              <a:gd name="connsiteY61" fmla="*/ 1795849 h 2553730"/>
              <a:gd name="connsiteX62" fmla="*/ 2940908 w 4201297"/>
              <a:gd name="connsiteY62" fmla="*/ 1729946 h 2553730"/>
              <a:gd name="connsiteX63" fmla="*/ 2776151 w 4201297"/>
              <a:gd name="connsiteY63" fmla="*/ 1713470 h 2553730"/>
              <a:gd name="connsiteX64" fmla="*/ 2636108 w 4201297"/>
              <a:gd name="connsiteY64" fmla="*/ 1738184 h 2553730"/>
              <a:gd name="connsiteX65" fmla="*/ 2496065 w 4201297"/>
              <a:gd name="connsiteY65" fmla="*/ 1754660 h 2553730"/>
              <a:gd name="connsiteX66" fmla="*/ 2397211 w 4201297"/>
              <a:gd name="connsiteY66" fmla="*/ 1853514 h 2553730"/>
              <a:gd name="connsiteX67" fmla="*/ 2496065 w 4201297"/>
              <a:gd name="connsiteY67" fmla="*/ 1935892 h 2553730"/>
              <a:gd name="connsiteX68" fmla="*/ 2487827 w 4201297"/>
              <a:gd name="connsiteY68" fmla="*/ 1968843 h 2553730"/>
              <a:gd name="connsiteX69" fmla="*/ 2372497 w 4201297"/>
              <a:gd name="connsiteY69" fmla="*/ 1968843 h 2553730"/>
              <a:gd name="connsiteX70" fmla="*/ 2207741 w 4201297"/>
              <a:gd name="connsiteY70" fmla="*/ 1968843 h 2553730"/>
              <a:gd name="connsiteX71" fmla="*/ 2051222 w 4201297"/>
              <a:gd name="connsiteY71" fmla="*/ 1886465 h 2553730"/>
              <a:gd name="connsiteX72" fmla="*/ 1853514 w 4201297"/>
              <a:gd name="connsiteY72" fmla="*/ 1878227 h 2553730"/>
              <a:gd name="connsiteX73" fmla="*/ 1721708 w 4201297"/>
              <a:gd name="connsiteY73" fmla="*/ 1952368 h 2553730"/>
              <a:gd name="connsiteX74" fmla="*/ 1540476 w 4201297"/>
              <a:gd name="connsiteY74" fmla="*/ 2075935 h 2553730"/>
              <a:gd name="connsiteX75" fmla="*/ 1400433 w 4201297"/>
              <a:gd name="connsiteY75" fmla="*/ 2117124 h 2553730"/>
              <a:gd name="connsiteX76" fmla="*/ 1268627 w 4201297"/>
              <a:gd name="connsiteY76" fmla="*/ 2232454 h 2553730"/>
              <a:gd name="connsiteX77" fmla="*/ 1285103 w 4201297"/>
              <a:gd name="connsiteY77" fmla="*/ 2380735 h 2553730"/>
              <a:gd name="connsiteX78" fmla="*/ 1318054 w 4201297"/>
              <a:gd name="connsiteY78" fmla="*/ 2496065 h 2553730"/>
              <a:gd name="connsiteX79" fmla="*/ 1334530 w 4201297"/>
              <a:gd name="connsiteY79" fmla="*/ 2553730 h 2553730"/>
              <a:gd name="connsiteX80" fmla="*/ 1021492 w 4201297"/>
              <a:gd name="connsiteY80" fmla="*/ 2463114 h 2553730"/>
              <a:gd name="connsiteX81" fmla="*/ 980303 w 4201297"/>
              <a:gd name="connsiteY81" fmla="*/ 2323070 h 2553730"/>
              <a:gd name="connsiteX82" fmla="*/ 864973 w 4201297"/>
              <a:gd name="connsiteY82" fmla="*/ 2150076 h 2553730"/>
              <a:gd name="connsiteX83" fmla="*/ 749643 w 4201297"/>
              <a:gd name="connsiteY83" fmla="*/ 1935892 h 2553730"/>
              <a:gd name="connsiteX84" fmla="*/ 626076 w 4201297"/>
              <a:gd name="connsiteY84" fmla="*/ 1861751 h 2553730"/>
              <a:gd name="connsiteX85" fmla="*/ 486033 w 4201297"/>
              <a:gd name="connsiteY85" fmla="*/ 1861751 h 2553730"/>
              <a:gd name="connsiteX86" fmla="*/ 453081 w 4201297"/>
              <a:gd name="connsiteY86" fmla="*/ 1968843 h 2553730"/>
              <a:gd name="connsiteX87" fmla="*/ 453081 w 4201297"/>
              <a:gd name="connsiteY87" fmla="*/ 1968843 h 2553730"/>
              <a:gd name="connsiteX88" fmla="*/ 271849 w 4201297"/>
              <a:gd name="connsiteY88" fmla="*/ 1861751 h 2553730"/>
              <a:gd name="connsiteX89" fmla="*/ 189470 w 4201297"/>
              <a:gd name="connsiteY89" fmla="*/ 1705233 h 2553730"/>
              <a:gd name="connsiteX90" fmla="*/ 90616 w 4201297"/>
              <a:gd name="connsiteY90" fmla="*/ 1598141 h 2553730"/>
              <a:gd name="connsiteX91" fmla="*/ 0 w 4201297"/>
              <a:gd name="connsiteY91"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6919 w 4201297"/>
              <a:gd name="connsiteY59" fmla="*/ 1787611 h 2553730"/>
              <a:gd name="connsiteX60" fmla="*/ 3278660 w 4201297"/>
              <a:gd name="connsiteY60" fmla="*/ 1746422 h 2553730"/>
              <a:gd name="connsiteX61" fmla="*/ 3171568 w 4201297"/>
              <a:gd name="connsiteY61" fmla="*/ 1729946 h 2553730"/>
              <a:gd name="connsiteX62" fmla="*/ 3113903 w 4201297"/>
              <a:gd name="connsiteY62" fmla="*/ 1795849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853514 w 4201297"/>
              <a:gd name="connsiteY73" fmla="*/ 1878227 h 2553730"/>
              <a:gd name="connsiteX74" fmla="*/ 1721708 w 4201297"/>
              <a:gd name="connsiteY74" fmla="*/ 1952368 h 2553730"/>
              <a:gd name="connsiteX75" fmla="*/ 1540476 w 4201297"/>
              <a:gd name="connsiteY75" fmla="*/ 2075935 h 2553730"/>
              <a:gd name="connsiteX76" fmla="*/ 1400433 w 4201297"/>
              <a:gd name="connsiteY76" fmla="*/ 2117124 h 2553730"/>
              <a:gd name="connsiteX77" fmla="*/ 1268627 w 4201297"/>
              <a:gd name="connsiteY77" fmla="*/ 2232454 h 2553730"/>
              <a:gd name="connsiteX78" fmla="*/ 1285103 w 4201297"/>
              <a:gd name="connsiteY78" fmla="*/ 2380735 h 2553730"/>
              <a:gd name="connsiteX79" fmla="*/ 1318054 w 4201297"/>
              <a:gd name="connsiteY79" fmla="*/ 2496065 h 2553730"/>
              <a:gd name="connsiteX80" fmla="*/ 1334530 w 4201297"/>
              <a:gd name="connsiteY80" fmla="*/ 2553730 h 2553730"/>
              <a:gd name="connsiteX81" fmla="*/ 1021492 w 4201297"/>
              <a:gd name="connsiteY81" fmla="*/ 2463114 h 2553730"/>
              <a:gd name="connsiteX82" fmla="*/ 980303 w 4201297"/>
              <a:gd name="connsiteY82" fmla="*/ 2323070 h 2553730"/>
              <a:gd name="connsiteX83" fmla="*/ 864973 w 4201297"/>
              <a:gd name="connsiteY83" fmla="*/ 2150076 h 2553730"/>
              <a:gd name="connsiteX84" fmla="*/ 749643 w 4201297"/>
              <a:gd name="connsiteY84" fmla="*/ 1935892 h 2553730"/>
              <a:gd name="connsiteX85" fmla="*/ 626076 w 4201297"/>
              <a:gd name="connsiteY85" fmla="*/ 1861751 h 2553730"/>
              <a:gd name="connsiteX86" fmla="*/ 486033 w 4201297"/>
              <a:gd name="connsiteY86" fmla="*/ 1861751 h 2553730"/>
              <a:gd name="connsiteX87" fmla="*/ 453081 w 4201297"/>
              <a:gd name="connsiteY87" fmla="*/ 1968843 h 2553730"/>
              <a:gd name="connsiteX88" fmla="*/ 453081 w 4201297"/>
              <a:gd name="connsiteY88" fmla="*/ 1968843 h 2553730"/>
              <a:gd name="connsiteX89" fmla="*/ 271849 w 4201297"/>
              <a:gd name="connsiteY89" fmla="*/ 1861751 h 2553730"/>
              <a:gd name="connsiteX90" fmla="*/ 189470 w 4201297"/>
              <a:gd name="connsiteY90" fmla="*/ 1705233 h 2553730"/>
              <a:gd name="connsiteX91" fmla="*/ 90616 w 4201297"/>
              <a:gd name="connsiteY91" fmla="*/ 1598141 h 2553730"/>
              <a:gd name="connsiteX92" fmla="*/ 0 w 4201297"/>
              <a:gd name="connsiteY92"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113903 w 4201297"/>
              <a:gd name="connsiteY62" fmla="*/ 1795849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853514 w 4201297"/>
              <a:gd name="connsiteY73" fmla="*/ 1878227 h 2553730"/>
              <a:gd name="connsiteX74" fmla="*/ 1721708 w 4201297"/>
              <a:gd name="connsiteY74" fmla="*/ 1952368 h 2553730"/>
              <a:gd name="connsiteX75" fmla="*/ 1540476 w 4201297"/>
              <a:gd name="connsiteY75" fmla="*/ 2075935 h 2553730"/>
              <a:gd name="connsiteX76" fmla="*/ 1400433 w 4201297"/>
              <a:gd name="connsiteY76" fmla="*/ 2117124 h 2553730"/>
              <a:gd name="connsiteX77" fmla="*/ 1268627 w 4201297"/>
              <a:gd name="connsiteY77" fmla="*/ 2232454 h 2553730"/>
              <a:gd name="connsiteX78" fmla="*/ 1285103 w 4201297"/>
              <a:gd name="connsiteY78" fmla="*/ 2380735 h 2553730"/>
              <a:gd name="connsiteX79" fmla="*/ 1318054 w 4201297"/>
              <a:gd name="connsiteY79" fmla="*/ 2496065 h 2553730"/>
              <a:gd name="connsiteX80" fmla="*/ 1334530 w 4201297"/>
              <a:gd name="connsiteY80" fmla="*/ 2553730 h 2553730"/>
              <a:gd name="connsiteX81" fmla="*/ 1021492 w 4201297"/>
              <a:gd name="connsiteY81" fmla="*/ 2463114 h 2553730"/>
              <a:gd name="connsiteX82" fmla="*/ 980303 w 4201297"/>
              <a:gd name="connsiteY82" fmla="*/ 2323070 h 2553730"/>
              <a:gd name="connsiteX83" fmla="*/ 864973 w 4201297"/>
              <a:gd name="connsiteY83" fmla="*/ 2150076 h 2553730"/>
              <a:gd name="connsiteX84" fmla="*/ 749643 w 4201297"/>
              <a:gd name="connsiteY84" fmla="*/ 1935892 h 2553730"/>
              <a:gd name="connsiteX85" fmla="*/ 626076 w 4201297"/>
              <a:gd name="connsiteY85" fmla="*/ 1861751 h 2553730"/>
              <a:gd name="connsiteX86" fmla="*/ 486033 w 4201297"/>
              <a:gd name="connsiteY86" fmla="*/ 1861751 h 2553730"/>
              <a:gd name="connsiteX87" fmla="*/ 453081 w 4201297"/>
              <a:gd name="connsiteY87" fmla="*/ 1968843 h 2553730"/>
              <a:gd name="connsiteX88" fmla="*/ 453081 w 4201297"/>
              <a:gd name="connsiteY88" fmla="*/ 1968843 h 2553730"/>
              <a:gd name="connsiteX89" fmla="*/ 271849 w 4201297"/>
              <a:gd name="connsiteY89" fmla="*/ 1861751 h 2553730"/>
              <a:gd name="connsiteX90" fmla="*/ 189470 w 4201297"/>
              <a:gd name="connsiteY90" fmla="*/ 1705233 h 2553730"/>
              <a:gd name="connsiteX91" fmla="*/ 90616 w 4201297"/>
              <a:gd name="connsiteY91" fmla="*/ 1598141 h 2553730"/>
              <a:gd name="connsiteX92" fmla="*/ 0 w 4201297"/>
              <a:gd name="connsiteY92"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52119 w 4201297"/>
              <a:gd name="connsiteY62" fmla="*/ 1799968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853514 w 4201297"/>
              <a:gd name="connsiteY73" fmla="*/ 1878227 h 2553730"/>
              <a:gd name="connsiteX74" fmla="*/ 1721708 w 4201297"/>
              <a:gd name="connsiteY74" fmla="*/ 1952368 h 2553730"/>
              <a:gd name="connsiteX75" fmla="*/ 1540476 w 4201297"/>
              <a:gd name="connsiteY75" fmla="*/ 2075935 h 2553730"/>
              <a:gd name="connsiteX76" fmla="*/ 1400433 w 4201297"/>
              <a:gd name="connsiteY76" fmla="*/ 2117124 h 2553730"/>
              <a:gd name="connsiteX77" fmla="*/ 1268627 w 4201297"/>
              <a:gd name="connsiteY77" fmla="*/ 2232454 h 2553730"/>
              <a:gd name="connsiteX78" fmla="*/ 1285103 w 4201297"/>
              <a:gd name="connsiteY78" fmla="*/ 2380735 h 2553730"/>
              <a:gd name="connsiteX79" fmla="*/ 1318054 w 4201297"/>
              <a:gd name="connsiteY79" fmla="*/ 2496065 h 2553730"/>
              <a:gd name="connsiteX80" fmla="*/ 1334530 w 4201297"/>
              <a:gd name="connsiteY80" fmla="*/ 2553730 h 2553730"/>
              <a:gd name="connsiteX81" fmla="*/ 1021492 w 4201297"/>
              <a:gd name="connsiteY81" fmla="*/ 2463114 h 2553730"/>
              <a:gd name="connsiteX82" fmla="*/ 980303 w 4201297"/>
              <a:gd name="connsiteY82" fmla="*/ 2323070 h 2553730"/>
              <a:gd name="connsiteX83" fmla="*/ 864973 w 4201297"/>
              <a:gd name="connsiteY83" fmla="*/ 2150076 h 2553730"/>
              <a:gd name="connsiteX84" fmla="*/ 749643 w 4201297"/>
              <a:gd name="connsiteY84" fmla="*/ 1935892 h 2553730"/>
              <a:gd name="connsiteX85" fmla="*/ 626076 w 4201297"/>
              <a:gd name="connsiteY85" fmla="*/ 1861751 h 2553730"/>
              <a:gd name="connsiteX86" fmla="*/ 486033 w 4201297"/>
              <a:gd name="connsiteY86" fmla="*/ 1861751 h 2553730"/>
              <a:gd name="connsiteX87" fmla="*/ 453081 w 4201297"/>
              <a:gd name="connsiteY87" fmla="*/ 1968843 h 2553730"/>
              <a:gd name="connsiteX88" fmla="*/ 453081 w 4201297"/>
              <a:gd name="connsiteY88" fmla="*/ 1968843 h 2553730"/>
              <a:gd name="connsiteX89" fmla="*/ 271849 w 4201297"/>
              <a:gd name="connsiteY89" fmla="*/ 1861751 h 2553730"/>
              <a:gd name="connsiteX90" fmla="*/ 189470 w 4201297"/>
              <a:gd name="connsiteY90" fmla="*/ 1705233 h 2553730"/>
              <a:gd name="connsiteX91" fmla="*/ 90616 w 4201297"/>
              <a:gd name="connsiteY91" fmla="*/ 1598141 h 2553730"/>
              <a:gd name="connsiteX92" fmla="*/ 0 w 4201297"/>
              <a:gd name="connsiteY92"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60357 w 4201297"/>
              <a:gd name="connsiteY62" fmla="*/ 1812325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853514 w 4201297"/>
              <a:gd name="connsiteY73" fmla="*/ 1878227 h 2553730"/>
              <a:gd name="connsiteX74" fmla="*/ 1721708 w 4201297"/>
              <a:gd name="connsiteY74" fmla="*/ 1952368 h 2553730"/>
              <a:gd name="connsiteX75" fmla="*/ 1540476 w 4201297"/>
              <a:gd name="connsiteY75" fmla="*/ 2075935 h 2553730"/>
              <a:gd name="connsiteX76" fmla="*/ 1400433 w 4201297"/>
              <a:gd name="connsiteY76" fmla="*/ 2117124 h 2553730"/>
              <a:gd name="connsiteX77" fmla="*/ 1268627 w 4201297"/>
              <a:gd name="connsiteY77" fmla="*/ 2232454 h 2553730"/>
              <a:gd name="connsiteX78" fmla="*/ 1285103 w 4201297"/>
              <a:gd name="connsiteY78" fmla="*/ 2380735 h 2553730"/>
              <a:gd name="connsiteX79" fmla="*/ 1318054 w 4201297"/>
              <a:gd name="connsiteY79" fmla="*/ 2496065 h 2553730"/>
              <a:gd name="connsiteX80" fmla="*/ 1334530 w 4201297"/>
              <a:gd name="connsiteY80" fmla="*/ 2553730 h 2553730"/>
              <a:gd name="connsiteX81" fmla="*/ 1021492 w 4201297"/>
              <a:gd name="connsiteY81" fmla="*/ 2463114 h 2553730"/>
              <a:gd name="connsiteX82" fmla="*/ 980303 w 4201297"/>
              <a:gd name="connsiteY82" fmla="*/ 2323070 h 2553730"/>
              <a:gd name="connsiteX83" fmla="*/ 864973 w 4201297"/>
              <a:gd name="connsiteY83" fmla="*/ 2150076 h 2553730"/>
              <a:gd name="connsiteX84" fmla="*/ 749643 w 4201297"/>
              <a:gd name="connsiteY84" fmla="*/ 1935892 h 2553730"/>
              <a:gd name="connsiteX85" fmla="*/ 626076 w 4201297"/>
              <a:gd name="connsiteY85" fmla="*/ 1861751 h 2553730"/>
              <a:gd name="connsiteX86" fmla="*/ 486033 w 4201297"/>
              <a:gd name="connsiteY86" fmla="*/ 1861751 h 2553730"/>
              <a:gd name="connsiteX87" fmla="*/ 453081 w 4201297"/>
              <a:gd name="connsiteY87" fmla="*/ 1968843 h 2553730"/>
              <a:gd name="connsiteX88" fmla="*/ 453081 w 4201297"/>
              <a:gd name="connsiteY88" fmla="*/ 1968843 h 2553730"/>
              <a:gd name="connsiteX89" fmla="*/ 271849 w 4201297"/>
              <a:gd name="connsiteY89" fmla="*/ 1861751 h 2553730"/>
              <a:gd name="connsiteX90" fmla="*/ 189470 w 4201297"/>
              <a:gd name="connsiteY90" fmla="*/ 1705233 h 2553730"/>
              <a:gd name="connsiteX91" fmla="*/ 90616 w 4201297"/>
              <a:gd name="connsiteY91" fmla="*/ 1598141 h 2553730"/>
              <a:gd name="connsiteX92" fmla="*/ 0 w 4201297"/>
              <a:gd name="connsiteY92"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60357 w 4201297"/>
              <a:gd name="connsiteY62" fmla="*/ 1812325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981200 w 4201297"/>
              <a:gd name="connsiteY73" fmla="*/ 1882346 h 2553730"/>
              <a:gd name="connsiteX74" fmla="*/ 1853514 w 4201297"/>
              <a:gd name="connsiteY74" fmla="*/ 1878227 h 2553730"/>
              <a:gd name="connsiteX75" fmla="*/ 1721708 w 4201297"/>
              <a:gd name="connsiteY75" fmla="*/ 1952368 h 2553730"/>
              <a:gd name="connsiteX76" fmla="*/ 1540476 w 4201297"/>
              <a:gd name="connsiteY76" fmla="*/ 2075935 h 2553730"/>
              <a:gd name="connsiteX77" fmla="*/ 1400433 w 4201297"/>
              <a:gd name="connsiteY77" fmla="*/ 2117124 h 2553730"/>
              <a:gd name="connsiteX78" fmla="*/ 1268627 w 4201297"/>
              <a:gd name="connsiteY78" fmla="*/ 2232454 h 2553730"/>
              <a:gd name="connsiteX79" fmla="*/ 1285103 w 4201297"/>
              <a:gd name="connsiteY79" fmla="*/ 2380735 h 2553730"/>
              <a:gd name="connsiteX80" fmla="*/ 1318054 w 4201297"/>
              <a:gd name="connsiteY80" fmla="*/ 2496065 h 2553730"/>
              <a:gd name="connsiteX81" fmla="*/ 1334530 w 4201297"/>
              <a:gd name="connsiteY81" fmla="*/ 2553730 h 2553730"/>
              <a:gd name="connsiteX82" fmla="*/ 1021492 w 4201297"/>
              <a:gd name="connsiteY82" fmla="*/ 2463114 h 2553730"/>
              <a:gd name="connsiteX83" fmla="*/ 980303 w 4201297"/>
              <a:gd name="connsiteY83" fmla="*/ 2323070 h 2553730"/>
              <a:gd name="connsiteX84" fmla="*/ 864973 w 4201297"/>
              <a:gd name="connsiteY84" fmla="*/ 2150076 h 2553730"/>
              <a:gd name="connsiteX85" fmla="*/ 749643 w 4201297"/>
              <a:gd name="connsiteY85" fmla="*/ 1935892 h 2553730"/>
              <a:gd name="connsiteX86" fmla="*/ 626076 w 4201297"/>
              <a:gd name="connsiteY86" fmla="*/ 1861751 h 2553730"/>
              <a:gd name="connsiteX87" fmla="*/ 486033 w 4201297"/>
              <a:gd name="connsiteY87" fmla="*/ 1861751 h 2553730"/>
              <a:gd name="connsiteX88" fmla="*/ 453081 w 4201297"/>
              <a:gd name="connsiteY88" fmla="*/ 1968843 h 2553730"/>
              <a:gd name="connsiteX89" fmla="*/ 453081 w 4201297"/>
              <a:gd name="connsiteY89" fmla="*/ 1968843 h 2553730"/>
              <a:gd name="connsiteX90" fmla="*/ 271849 w 4201297"/>
              <a:gd name="connsiteY90" fmla="*/ 1861751 h 2553730"/>
              <a:gd name="connsiteX91" fmla="*/ 189470 w 4201297"/>
              <a:gd name="connsiteY91" fmla="*/ 1705233 h 2553730"/>
              <a:gd name="connsiteX92" fmla="*/ 90616 w 4201297"/>
              <a:gd name="connsiteY92" fmla="*/ 1598141 h 2553730"/>
              <a:gd name="connsiteX93" fmla="*/ 0 w 4201297"/>
              <a:gd name="connsiteY93"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60357 w 4201297"/>
              <a:gd name="connsiteY62" fmla="*/ 1812325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997676 w 4201297"/>
              <a:gd name="connsiteY73" fmla="*/ 1902941 h 2553730"/>
              <a:gd name="connsiteX74" fmla="*/ 1853514 w 4201297"/>
              <a:gd name="connsiteY74" fmla="*/ 1878227 h 2553730"/>
              <a:gd name="connsiteX75" fmla="*/ 1721708 w 4201297"/>
              <a:gd name="connsiteY75" fmla="*/ 1952368 h 2553730"/>
              <a:gd name="connsiteX76" fmla="*/ 1540476 w 4201297"/>
              <a:gd name="connsiteY76" fmla="*/ 2075935 h 2553730"/>
              <a:gd name="connsiteX77" fmla="*/ 1400433 w 4201297"/>
              <a:gd name="connsiteY77" fmla="*/ 2117124 h 2553730"/>
              <a:gd name="connsiteX78" fmla="*/ 1268627 w 4201297"/>
              <a:gd name="connsiteY78" fmla="*/ 2232454 h 2553730"/>
              <a:gd name="connsiteX79" fmla="*/ 1285103 w 4201297"/>
              <a:gd name="connsiteY79" fmla="*/ 2380735 h 2553730"/>
              <a:gd name="connsiteX80" fmla="*/ 1318054 w 4201297"/>
              <a:gd name="connsiteY80" fmla="*/ 2496065 h 2553730"/>
              <a:gd name="connsiteX81" fmla="*/ 1334530 w 4201297"/>
              <a:gd name="connsiteY81" fmla="*/ 2553730 h 2553730"/>
              <a:gd name="connsiteX82" fmla="*/ 1021492 w 4201297"/>
              <a:gd name="connsiteY82" fmla="*/ 2463114 h 2553730"/>
              <a:gd name="connsiteX83" fmla="*/ 980303 w 4201297"/>
              <a:gd name="connsiteY83" fmla="*/ 2323070 h 2553730"/>
              <a:gd name="connsiteX84" fmla="*/ 864973 w 4201297"/>
              <a:gd name="connsiteY84" fmla="*/ 2150076 h 2553730"/>
              <a:gd name="connsiteX85" fmla="*/ 749643 w 4201297"/>
              <a:gd name="connsiteY85" fmla="*/ 1935892 h 2553730"/>
              <a:gd name="connsiteX86" fmla="*/ 626076 w 4201297"/>
              <a:gd name="connsiteY86" fmla="*/ 1861751 h 2553730"/>
              <a:gd name="connsiteX87" fmla="*/ 486033 w 4201297"/>
              <a:gd name="connsiteY87" fmla="*/ 1861751 h 2553730"/>
              <a:gd name="connsiteX88" fmla="*/ 453081 w 4201297"/>
              <a:gd name="connsiteY88" fmla="*/ 1968843 h 2553730"/>
              <a:gd name="connsiteX89" fmla="*/ 453081 w 4201297"/>
              <a:gd name="connsiteY89" fmla="*/ 1968843 h 2553730"/>
              <a:gd name="connsiteX90" fmla="*/ 271849 w 4201297"/>
              <a:gd name="connsiteY90" fmla="*/ 1861751 h 2553730"/>
              <a:gd name="connsiteX91" fmla="*/ 189470 w 4201297"/>
              <a:gd name="connsiteY91" fmla="*/ 1705233 h 2553730"/>
              <a:gd name="connsiteX92" fmla="*/ 90616 w 4201297"/>
              <a:gd name="connsiteY92" fmla="*/ 1598141 h 2553730"/>
              <a:gd name="connsiteX93" fmla="*/ 0 w 4201297"/>
              <a:gd name="connsiteY93"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60357 w 4201297"/>
              <a:gd name="connsiteY62" fmla="*/ 1812325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997676 w 4201297"/>
              <a:gd name="connsiteY73" fmla="*/ 1902941 h 2553730"/>
              <a:gd name="connsiteX74" fmla="*/ 1853514 w 4201297"/>
              <a:gd name="connsiteY74" fmla="*/ 1878227 h 2553730"/>
              <a:gd name="connsiteX75" fmla="*/ 1721708 w 4201297"/>
              <a:gd name="connsiteY75" fmla="*/ 1952368 h 2553730"/>
              <a:gd name="connsiteX76" fmla="*/ 1540476 w 4201297"/>
              <a:gd name="connsiteY76" fmla="*/ 2075935 h 2553730"/>
              <a:gd name="connsiteX77" fmla="*/ 1400433 w 4201297"/>
              <a:gd name="connsiteY77" fmla="*/ 2117124 h 2553730"/>
              <a:gd name="connsiteX78" fmla="*/ 1268627 w 4201297"/>
              <a:gd name="connsiteY78" fmla="*/ 2232454 h 2553730"/>
              <a:gd name="connsiteX79" fmla="*/ 1285103 w 4201297"/>
              <a:gd name="connsiteY79" fmla="*/ 2380735 h 2553730"/>
              <a:gd name="connsiteX80" fmla="*/ 1318054 w 4201297"/>
              <a:gd name="connsiteY80" fmla="*/ 2496065 h 2553730"/>
              <a:gd name="connsiteX81" fmla="*/ 1334530 w 4201297"/>
              <a:gd name="connsiteY81" fmla="*/ 2553730 h 2553730"/>
              <a:gd name="connsiteX82" fmla="*/ 1037968 w 4201297"/>
              <a:gd name="connsiteY82" fmla="*/ 2463114 h 2553730"/>
              <a:gd name="connsiteX83" fmla="*/ 980303 w 4201297"/>
              <a:gd name="connsiteY83" fmla="*/ 2323070 h 2553730"/>
              <a:gd name="connsiteX84" fmla="*/ 864973 w 4201297"/>
              <a:gd name="connsiteY84" fmla="*/ 2150076 h 2553730"/>
              <a:gd name="connsiteX85" fmla="*/ 749643 w 4201297"/>
              <a:gd name="connsiteY85" fmla="*/ 1935892 h 2553730"/>
              <a:gd name="connsiteX86" fmla="*/ 626076 w 4201297"/>
              <a:gd name="connsiteY86" fmla="*/ 1861751 h 2553730"/>
              <a:gd name="connsiteX87" fmla="*/ 486033 w 4201297"/>
              <a:gd name="connsiteY87" fmla="*/ 1861751 h 2553730"/>
              <a:gd name="connsiteX88" fmla="*/ 453081 w 4201297"/>
              <a:gd name="connsiteY88" fmla="*/ 1968843 h 2553730"/>
              <a:gd name="connsiteX89" fmla="*/ 453081 w 4201297"/>
              <a:gd name="connsiteY89" fmla="*/ 1968843 h 2553730"/>
              <a:gd name="connsiteX90" fmla="*/ 271849 w 4201297"/>
              <a:gd name="connsiteY90" fmla="*/ 1861751 h 2553730"/>
              <a:gd name="connsiteX91" fmla="*/ 189470 w 4201297"/>
              <a:gd name="connsiteY91" fmla="*/ 1705233 h 2553730"/>
              <a:gd name="connsiteX92" fmla="*/ 90616 w 4201297"/>
              <a:gd name="connsiteY92" fmla="*/ 1598141 h 2553730"/>
              <a:gd name="connsiteX93" fmla="*/ 0 w 4201297"/>
              <a:gd name="connsiteY93" fmla="*/ 1470454 h 2553730"/>
              <a:gd name="connsiteX0" fmla="*/ 0 w 4201297"/>
              <a:gd name="connsiteY0" fmla="*/ 1470454 h 2553730"/>
              <a:gd name="connsiteX1" fmla="*/ 502508 w 4201297"/>
              <a:gd name="connsiteY1" fmla="*/ 1499287 h 2553730"/>
              <a:gd name="connsiteX2" fmla="*/ 543697 w 4201297"/>
              <a:gd name="connsiteY2" fmla="*/ 675503 h 2553730"/>
              <a:gd name="connsiteX3" fmla="*/ 683741 w 4201297"/>
              <a:gd name="connsiteY3" fmla="*/ 687859 h 2553730"/>
              <a:gd name="connsiteX4" fmla="*/ 704335 w 4201297"/>
              <a:gd name="connsiteY4" fmla="*/ 172995 h 2553730"/>
              <a:gd name="connsiteX5" fmla="*/ 1598141 w 4201297"/>
              <a:gd name="connsiteY5" fmla="*/ 205946 h 2553730"/>
              <a:gd name="connsiteX6" fmla="*/ 1536357 w 4201297"/>
              <a:gd name="connsiteY6" fmla="*/ 102973 h 2553730"/>
              <a:gd name="connsiteX7" fmla="*/ 2018270 w 4201297"/>
              <a:gd name="connsiteY7" fmla="*/ 90616 h 2553730"/>
              <a:gd name="connsiteX8" fmla="*/ 2133600 w 4201297"/>
              <a:gd name="connsiteY8" fmla="*/ 329514 h 2553730"/>
              <a:gd name="connsiteX9" fmla="*/ 2215978 w 4201297"/>
              <a:gd name="connsiteY9" fmla="*/ 378941 h 2553730"/>
              <a:gd name="connsiteX10" fmla="*/ 2248930 w 4201297"/>
              <a:gd name="connsiteY10" fmla="*/ 494270 h 2553730"/>
              <a:gd name="connsiteX11" fmla="*/ 2380735 w 4201297"/>
              <a:gd name="connsiteY11" fmla="*/ 584887 h 2553730"/>
              <a:gd name="connsiteX12" fmla="*/ 2364260 w 4201297"/>
              <a:gd name="connsiteY12" fmla="*/ 642551 h 2553730"/>
              <a:gd name="connsiteX13" fmla="*/ 2397211 w 4201297"/>
              <a:gd name="connsiteY13" fmla="*/ 683741 h 2553730"/>
              <a:gd name="connsiteX14" fmla="*/ 2471351 w 4201297"/>
              <a:gd name="connsiteY14" fmla="*/ 617838 h 2553730"/>
              <a:gd name="connsiteX15" fmla="*/ 2578443 w 4201297"/>
              <a:gd name="connsiteY15" fmla="*/ 518984 h 2553730"/>
              <a:gd name="connsiteX16" fmla="*/ 2743200 w 4201297"/>
              <a:gd name="connsiteY16" fmla="*/ 453081 h 2553730"/>
              <a:gd name="connsiteX17" fmla="*/ 2817341 w 4201297"/>
              <a:gd name="connsiteY17" fmla="*/ 436606 h 2553730"/>
              <a:gd name="connsiteX18" fmla="*/ 2899719 w 4201297"/>
              <a:gd name="connsiteY18" fmla="*/ 313038 h 2553730"/>
              <a:gd name="connsiteX19" fmla="*/ 2982097 w 4201297"/>
              <a:gd name="connsiteY19" fmla="*/ 271849 h 2553730"/>
              <a:gd name="connsiteX20" fmla="*/ 3031524 w 4201297"/>
              <a:gd name="connsiteY20" fmla="*/ 321276 h 2553730"/>
              <a:gd name="connsiteX21" fmla="*/ 3171568 w 4201297"/>
              <a:gd name="connsiteY21" fmla="*/ 321276 h 2553730"/>
              <a:gd name="connsiteX22" fmla="*/ 3171568 w 4201297"/>
              <a:gd name="connsiteY22" fmla="*/ 321276 h 2553730"/>
              <a:gd name="connsiteX23" fmla="*/ 3295135 w 4201297"/>
              <a:gd name="connsiteY23" fmla="*/ 259491 h 2553730"/>
              <a:gd name="connsiteX24" fmla="*/ 3377514 w 4201297"/>
              <a:gd name="connsiteY24" fmla="*/ 140043 h 2553730"/>
              <a:gd name="connsiteX25" fmla="*/ 3435178 w 4201297"/>
              <a:gd name="connsiteY25" fmla="*/ 0 h 2553730"/>
              <a:gd name="connsiteX26" fmla="*/ 3459892 w 4201297"/>
              <a:gd name="connsiteY26" fmla="*/ 90616 h 2553730"/>
              <a:gd name="connsiteX27" fmla="*/ 3599935 w 4201297"/>
              <a:gd name="connsiteY27" fmla="*/ 65903 h 2553730"/>
              <a:gd name="connsiteX28" fmla="*/ 3641124 w 4201297"/>
              <a:gd name="connsiteY28" fmla="*/ 140043 h 2553730"/>
              <a:gd name="connsiteX29" fmla="*/ 3731741 w 4201297"/>
              <a:gd name="connsiteY29" fmla="*/ 82378 h 2553730"/>
              <a:gd name="connsiteX30" fmla="*/ 3838833 w 4201297"/>
              <a:gd name="connsiteY30" fmla="*/ 82378 h 2553730"/>
              <a:gd name="connsiteX31" fmla="*/ 3896497 w 4201297"/>
              <a:gd name="connsiteY31" fmla="*/ 140043 h 2553730"/>
              <a:gd name="connsiteX32" fmla="*/ 4003589 w 4201297"/>
              <a:gd name="connsiteY32" fmla="*/ 189470 h 2553730"/>
              <a:gd name="connsiteX33" fmla="*/ 4053016 w 4201297"/>
              <a:gd name="connsiteY33" fmla="*/ 313038 h 2553730"/>
              <a:gd name="connsiteX34" fmla="*/ 4061254 w 4201297"/>
              <a:gd name="connsiteY34" fmla="*/ 387178 h 2553730"/>
              <a:gd name="connsiteX35" fmla="*/ 4110681 w 4201297"/>
              <a:gd name="connsiteY35" fmla="*/ 436606 h 2553730"/>
              <a:gd name="connsiteX36" fmla="*/ 4143633 w 4201297"/>
              <a:gd name="connsiteY36" fmla="*/ 527222 h 2553730"/>
              <a:gd name="connsiteX37" fmla="*/ 4201297 w 4201297"/>
              <a:gd name="connsiteY37" fmla="*/ 609600 h 2553730"/>
              <a:gd name="connsiteX38" fmla="*/ 4143633 w 4201297"/>
              <a:gd name="connsiteY38" fmla="*/ 683741 h 2553730"/>
              <a:gd name="connsiteX39" fmla="*/ 4094205 w 4201297"/>
              <a:gd name="connsiteY39" fmla="*/ 667265 h 2553730"/>
              <a:gd name="connsiteX40" fmla="*/ 4127157 w 4201297"/>
              <a:gd name="connsiteY40" fmla="*/ 757881 h 2553730"/>
              <a:gd name="connsiteX41" fmla="*/ 4044778 w 4201297"/>
              <a:gd name="connsiteY41" fmla="*/ 807308 h 2553730"/>
              <a:gd name="connsiteX42" fmla="*/ 3945924 w 4201297"/>
              <a:gd name="connsiteY42" fmla="*/ 914400 h 2553730"/>
              <a:gd name="connsiteX43" fmla="*/ 3847070 w 4201297"/>
              <a:gd name="connsiteY43" fmla="*/ 1037968 h 2553730"/>
              <a:gd name="connsiteX44" fmla="*/ 3756454 w 4201297"/>
              <a:gd name="connsiteY44" fmla="*/ 1169773 h 2553730"/>
              <a:gd name="connsiteX45" fmla="*/ 3591697 w 4201297"/>
              <a:gd name="connsiteY45" fmla="*/ 1268627 h 2553730"/>
              <a:gd name="connsiteX46" fmla="*/ 3558746 w 4201297"/>
              <a:gd name="connsiteY46" fmla="*/ 1400433 h 2553730"/>
              <a:gd name="connsiteX47" fmla="*/ 3550508 w 4201297"/>
              <a:gd name="connsiteY47" fmla="*/ 1565189 h 2553730"/>
              <a:gd name="connsiteX48" fmla="*/ 3641124 w 4201297"/>
              <a:gd name="connsiteY48" fmla="*/ 1771135 h 2553730"/>
              <a:gd name="connsiteX49" fmla="*/ 3764692 w 4201297"/>
              <a:gd name="connsiteY49" fmla="*/ 1919416 h 2553730"/>
              <a:gd name="connsiteX50" fmla="*/ 3871784 w 4201297"/>
              <a:gd name="connsiteY50" fmla="*/ 2150076 h 2553730"/>
              <a:gd name="connsiteX51" fmla="*/ 3904735 w 4201297"/>
              <a:gd name="connsiteY51" fmla="*/ 2314833 h 2553730"/>
              <a:gd name="connsiteX52" fmla="*/ 3838833 w 4201297"/>
              <a:gd name="connsiteY52" fmla="*/ 2421924 h 2553730"/>
              <a:gd name="connsiteX53" fmla="*/ 3781168 w 4201297"/>
              <a:gd name="connsiteY53" fmla="*/ 2438400 h 2553730"/>
              <a:gd name="connsiteX54" fmla="*/ 3682314 w 4201297"/>
              <a:gd name="connsiteY54" fmla="*/ 2323070 h 2553730"/>
              <a:gd name="connsiteX55" fmla="*/ 3575222 w 4201297"/>
              <a:gd name="connsiteY55" fmla="*/ 2215978 h 2553730"/>
              <a:gd name="connsiteX56" fmla="*/ 3492843 w 4201297"/>
              <a:gd name="connsiteY56" fmla="*/ 2158314 h 2553730"/>
              <a:gd name="connsiteX57" fmla="*/ 3402227 w 4201297"/>
              <a:gd name="connsiteY57" fmla="*/ 1944130 h 2553730"/>
              <a:gd name="connsiteX58" fmla="*/ 3410465 w 4201297"/>
              <a:gd name="connsiteY58" fmla="*/ 1820562 h 2553730"/>
              <a:gd name="connsiteX59" fmla="*/ 3352800 w 4201297"/>
              <a:gd name="connsiteY59" fmla="*/ 1849395 h 2553730"/>
              <a:gd name="connsiteX60" fmla="*/ 3278660 w 4201297"/>
              <a:gd name="connsiteY60" fmla="*/ 1746422 h 2553730"/>
              <a:gd name="connsiteX61" fmla="*/ 3171568 w 4201297"/>
              <a:gd name="connsiteY61" fmla="*/ 1729946 h 2553730"/>
              <a:gd name="connsiteX62" fmla="*/ 3060357 w 4201297"/>
              <a:gd name="connsiteY62" fmla="*/ 1812325 h 2553730"/>
              <a:gd name="connsiteX63" fmla="*/ 2940908 w 4201297"/>
              <a:gd name="connsiteY63" fmla="*/ 1729946 h 2553730"/>
              <a:gd name="connsiteX64" fmla="*/ 2776151 w 4201297"/>
              <a:gd name="connsiteY64" fmla="*/ 1713470 h 2553730"/>
              <a:gd name="connsiteX65" fmla="*/ 2636108 w 4201297"/>
              <a:gd name="connsiteY65" fmla="*/ 1738184 h 2553730"/>
              <a:gd name="connsiteX66" fmla="*/ 2496065 w 4201297"/>
              <a:gd name="connsiteY66" fmla="*/ 1754660 h 2553730"/>
              <a:gd name="connsiteX67" fmla="*/ 2397211 w 4201297"/>
              <a:gd name="connsiteY67" fmla="*/ 1853514 h 2553730"/>
              <a:gd name="connsiteX68" fmla="*/ 2496065 w 4201297"/>
              <a:gd name="connsiteY68" fmla="*/ 1935892 h 2553730"/>
              <a:gd name="connsiteX69" fmla="*/ 2487827 w 4201297"/>
              <a:gd name="connsiteY69" fmla="*/ 1968843 h 2553730"/>
              <a:gd name="connsiteX70" fmla="*/ 2372497 w 4201297"/>
              <a:gd name="connsiteY70" fmla="*/ 1968843 h 2553730"/>
              <a:gd name="connsiteX71" fmla="*/ 2207741 w 4201297"/>
              <a:gd name="connsiteY71" fmla="*/ 1968843 h 2553730"/>
              <a:gd name="connsiteX72" fmla="*/ 2051222 w 4201297"/>
              <a:gd name="connsiteY72" fmla="*/ 1886465 h 2553730"/>
              <a:gd name="connsiteX73" fmla="*/ 1997676 w 4201297"/>
              <a:gd name="connsiteY73" fmla="*/ 1902941 h 2553730"/>
              <a:gd name="connsiteX74" fmla="*/ 1853514 w 4201297"/>
              <a:gd name="connsiteY74" fmla="*/ 1878227 h 2553730"/>
              <a:gd name="connsiteX75" fmla="*/ 1721708 w 4201297"/>
              <a:gd name="connsiteY75" fmla="*/ 1952368 h 2553730"/>
              <a:gd name="connsiteX76" fmla="*/ 1540476 w 4201297"/>
              <a:gd name="connsiteY76" fmla="*/ 2075935 h 2553730"/>
              <a:gd name="connsiteX77" fmla="*/ 1400433 w 4201297"/>
              <a:gd name="connsiteY77" fmla="*/ 2117124 h 2553730"/>
              <a:gd name="connsiteX78" fmla="*/ 1268627 w 4201297"/>
              <a:gd name="connsiteY78" fmla="*/ 2232454 h 2553730"/>
              <a:gd name="connsiteX79" fmla="*/ 1285103 w 4201297"/>
              <a:gd name="connsiteY79" fmla="*/ 2380735 h 2553730"/>
              <a:gd name="connsiteX80" fmla="*/ 1318054 w 4201297"/>
              <a:gd name="connsiteY80" fmla="*/ 2496065 h 2553730"/>
              <a:gd name="connsiteX81" fmla="*/ 1334530 w 4201297"/>
              <a:gd name="connsiteY81" fmla="*/ 2553730 h 2553730"/>
              <a:gd name="connsiteX82" fmla="*/ 1037968 w 4201297"/>
              <a:gd name="connsiteY82" fmla="*/ 2463114 h 2553730"/>
              <a:gd name="connsiteX83" fmla="*/ 980303 w 4201297"/>
              <a:gd name="connsiteY83" fmla="*/ 2323070 h 2553730"/>
              <a:gd name="connsiteX84" fmla="*/ 864973 w 4201297"/>
              <a:gd name="connsiteY84" fmla="*/ 2150076 h 2553730"/>
              <a:gd name="connsiteX85" fmla="*/ 749643 w 4201297"/>
              <a:gd name="connsiteY85" fmla="*/ 1935892 h 2553730"/>
              <a:gd name="connsiteX86" fmla="*/ 626076 w 4201297"/>
              <a:gd name="connsiteY86" fmla="*/ 1861751 h 2553730"/>
              <a:gd name="connsiteX87" fmla="*/ 486033 w 4201297"/>
              <a:gd name="connsiteY87" fmla="*/ 1861751 h 2553730"/>
              <a:gd name="connsiteX88" fmla="*/ 453081 w 4201297"/>
              <a:gd name="connsiteY88" fmla="*/ 1968843 h 2553730"/>
              <a:gd name="connsiteX89" fmla="*/ 424249 w 4201297"/>
              <a:gd name="connsiteY89" fmla="*/ 1993556 h 2553730"/>
              <a:gd name="connsiteX90" fmla="*/ 271849 w 4201297"/>
              <a:gd name="connsiteY90" fmla="*/ 1861751 h 2553730"/>
              <a:gd name="connsiteX91" fmla="*/ 189470 w 4201297"/>
              <a:gd name="connsiteY91" fmla="*/ 1705233 h 2553730"/>
              <a:gd name="connsiteX92" fmla="*/ 90616 w 4201297"/>
              <a:gd name="connsiteY92" fmla="*/ 1598141 h 2553730"/>
              <a:gd name="connsiteX93" fmla="*/ 0 w 4201297"/>
              <a:gd name="connsiteY93" fmla="*/ 1470454 h 25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201297" h="2553730">
                <a:moveTo>
                  <a:pt x="0" y="1470454"/>
                </a:moveTo>
                <a:lnTo>
                  <a:pt x="502508" y="1499287"/>
                </a:lnTo>
                <a:lnTo>
                  <a:pt x="543697" y="675503"/>
                </a:lnTo>
                <a:lnTo>
                  <a:pt x="683741" y="687859"/>
                </a:lnTo>
                <a:lnTo>
                  <a:pt x="704335" y="172995"/>
                </a:lnTo>
                <a:lnTo>
                  <a:pt x="1598141" y="205946"/>
                </a:lnTo>
                <a:lnTo>
                  <a:pt x="1536357" y="102973"/>
                </a:lnTo>
                <a:lnTo>
                  <a:pt x="2018270" y="90616"/>
                </a:lnTo>
                <a:lnTo>
                  <a:pt x="2133600" y="329514"/>
                </a:lnTo>
                <a:lnTo>
                  <a:pt x="2215978" y="378941"/>
                </a:lnTo>
                <a:lnTo>
                  <a:pt x="2248930" y="494270"/>
                </a:lnTo>
                <a:lnTo>
                  <a:pt x="2380735" y="584887"/>
                </a:lnTo>
                <a:lnTo>
                  <a:pt x="2364260" y="642551"/>
                </a:lnTo>
                <a:lnTo>
                  <a:pt x="2397211" y="683741"/>
                </a:lnTo>
                <a:lnTo>
                  <a:pt x="2471351" y="617838"/>
                </a:lnTo>
                <a:lnTo>
                  <a:pt x="2578443" y="518984"/>
                </a:lnTo>
                <a:lnTo>
                  <a:pt x="2743200" y="453081"/>
                </a:lnTo>
                <a:lnTo>
                  <a:pt x="2817341" y="436606"/>
                </a:lnTo>
                <a:lnTo>
                  <a:pt x="2899719" y="313038"/>
                </a:lnTo>
                <a:lnTo>
                  <a:pt x="2982097" y="271849"/>
                </a:lnTo>
                <a:lnTo>
                  <a:pt x="3031524" y="321276"/>
                </a:lnTo>
                <a:lnTo>
                  <a:pt x="3171568" y="321276"/>
                </a:lnTo>
                <a:lnTo>
                  <a:pt x="3171568" y="321276"/>
                </a:lnTo>
                <a:lnTo>
                  <a:pt x="3295135" y="259491"/>
                </a:lnTo>
                <a:lnTo>
                  <a:pt x="3377514" y="140043"/>
                </a:lnTo>
                <a:lnTo>
                  <a:pt x="3435178" y="0"/>
                </a:lnTo>
                <a:lnTo>
                  <a:pt x="3459892" y="90616"/>
                </a:lnTo>
                <a:lnTo>
                  <a:pt x="3599935" y="65903"/>
                </a:lnTo>
                <a:lnTo>
                  <a:pt x="3641124" y="140043"/>
                </a:lnTo>
                <a:lnTo>
                  <a:pt x="3731741" y="82378"/>
                </a:lnTo>
                <a:lnTo>
                  <a:pt x="3838833" y="82378"/>
                </a:lnTo>
                <a:lnTo>
                  <a:pt x="3896497" y="140043"/>
                </a:lnTo>
                <a:lnTo>
                  <a:pt x="4003589" y="189470"/>
                </a:lnTo>
                <a:lnTo>
                  <a:pt x="4053016" y="313038"/>
                </a:lnTo>
                <a:lnTo>
                  <a:pt x="4061254" y="387178"/>
                </a:lnTo>
                <a:lnTo>
                  <a:pt x="4110681" y="436606"/>
                </a:lnTo>
                <a:lnTo>
                  <a:pt x="4143633" y="527222"/>
                </a:lnTo>
                <a:lnTo>
                  <a:pt x="4201297" y="609600"/>
                </a:lnTo>
                <a:lnTo>
                  <a:pt x="4143633" y="683741"/>
                </a:lnTo>
                <a:lnTo>
                  <a:pt x="4094205" y="667265"/>
                </a:lnTo>
                <a:lnTo>
                  <a:pt x="4127157" y="757881"/>
                </a:lnTo>
                <a:lnTo>
                  <a:pt x="4044778" y="807308"/>
                </a:lnTo>
                <a:lnTo>
                  <a:pt x="3945924" y="914400"/>
                </a:lnTo>
                <a:lnTo>
                  <a:pt x="3847070" y="1037968"/>
                </a:lnTo>
                <a:lnTo>
                  <a:pt x="3756454" y="1169773"/>
                </a:lnTo>
                <a:lnTo>
                  <a:pt x="3591697" y="1268627"/>
                </a:lnTo>
                <a:lnTo>
                  <a:pt x="3558746" y="1400433"/>
                </a:lnTo>
                <a:lnTo>
                  <a:pt x="3550508" y="1565189"/>
                </a:lnTo>
                <a:lnTo>
                  <a:pt x="3641124" y="1771135"/>
                </a:lnTo>
                <a:lnTo>
                  <a:pt x="3764692" y="1919416"/>
                </a:lnTo>
                <a:lnTo>
                  <a:pt x="3871784" y="2150076"/>
                </a:lnTo>
                <a:lnTo>
                  <a:pt x="3904735" y="2314833"/>
                </a:lnTo>
                <a:lnTo>
                  <a:pt x="3838833" y="2421924"/>
                </a:lnTo>
                <a:lnTo>
                  <a:pt x="3781168" y="2438400"/>
                </a:lnTo>
                <a:lnTo>
                  <a:pt x="3682314" y="2323070"/>
                </a:lnTo>
                <a:lnTo>
                  <a:pt x="3575222" y="2215978"/>
                </a:lnTo>
                <a:lnTo>
                  <a:pt x="3492843" y="2158314"/>
                </a:lnTo>
                <a:lnTo>
                  <a:pt x="3402227" y="1944130"/>
                </a:lnTo>
                <a:lnTo>
                  <a:pt x="3410465" y="1820562"/>
                </a:lnTo>
                <a:lnTo>
                  <a:pt x="3352800" y="1849395"/>
                </a:lnTo>
                <a:lnTo>
                  <a:pt x="3278660" y="1746422"/>
                </a:lnTo>
                <a:lnTo>
                  <a:pt x="3171568" y="1729946"/>
                </a:lnTo>
                <a:lnTo>
                  <a:pt x="3060357" y="1812325"/>
                </a:lnTo>
                <a:lnTo>
                  <a:pt x="2940908" y="1729946"/>
                </a:lnTo>
                <a:lnTo>
                  <a:pt x="2776151" y="1713470"/>
                </a:lnTo>
                <a:lnTo>
                  <a:pt x="2636108" y="1738184"/>
                </a:lnTo>
                <a:lnTo>
                  <a:pt x="2496065" y="1754660"/>
                </a:lnTo>
                <a:lnTo>
                  <a:pt x="2397211" y="1853514"/>
                </a:lnTo>
                <a:lnTo>
                  <a:pt x="2496065" y="1935892"/>
                </a:lnTo>
                <a:lnTo>
                  <a:pt x="2487827" y="1968843"/>
                </a:lnTo>
                <a:lnTo>
                  <a:pt x="2372497" y="1968843"/>
                </a:lnTo>
                <a:lnTo>
                  <a:pt x="2207741" y="1968843"/>
                </a:lnTo>
                <a:lnTo>
                  <a:pt x="2051222" y="1886465"/>
                </a:lnTo>
                <a:lnTo>
                  <a:pt x="1997676" y="1902941"/>
                </a:lnTo>
                <a:lnTo>
                  <a:pt x="1853514" y="1878227"/>
                </a:lnTo>
                <a:lnTo>
                  <a:pt x="1721708" y="1952368"/>
                </a:lnTo>
                <a:lnTo>
                  <a:pt x="1540476" y="2075935"/>
                </a:lnTo>
                <a:lnTo>
                  <a:pt x="1400433" y="2117124"/>
                </a:lnTo>
                <a:lnTo>
                  <a:pt x="1268627" y="2232454"/>
                </a:lnTo>
                <a:lnTo>
                  <a:pt x="1285103" y="2380735"/>
                </a:lnTo>
                <a:lnTo>
                  <a:pt x="1318054" y="2496065"/>
                </a:lnTo>
                <a:lnTo>
                  <a:pt x="1334530" y="2553730"/>
                </a:lnTo>
                <a:lnTo>
                  <a:pt x="1037968" y="2463114"/>
                </a:lnTo>
                <a:lnTo>
                  <a:pt x="980303" y="2323070"/>
                </a:lnTo>
                <a:lnTo>
                  <a:pt x="864973" y="2150076"/>
                </a:lnTo>
                <a:lnTo>
                  <a:pt x="749643" y="1935892"/>
                </a:lnTo>
                <a:lnTo>
                  <a:pt x="626076" y="1861751"/>
                </a:lnTo>
                <a:lnTo>
                  <a:pt x="486033" y="1861751"/>
                </a:lnTo>
                <a:cubicBezTo>
                  <a:pt x="475049" y="1897448"/>
                  <a:pt x="463378" y="1946876"/>
                  <a:pt x="453081" y="1968843"/>
                </a:cubicBezTo>
                <a:cubicBezTo>
                  <a:pt x="442784" y="1990810"/>
                  <a:pt x="433860" y="1985318"/>
                  <a:pt x="424249" y="1993556"/>
                </a:cubicBezTo>
                <a:lnTo>
                  <a:pt x="271849" y="1861751"/>
                </a:lnTo>
                <a:lnTo>
                  <a:pt x="189470" y="1705233"/>
                </a:lnTo>
                <a:lnTo>
                  <a:pt x="90616" y="1598141"/>
                </a:lnTo>
                <a:lnTo>
                  <a:pt x="0" y="1470454"/>
                </a:lnTo>
                <a:close/>
              </a:path>
            </a:pathLst>
          </a:custGeom>
          <a:solidFill>
            <a:schemeClr val="accent6">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2813"/>
            <a:ext cx="9135763" cy="6850159"/>
            <a:chOff x="-1" y="0"/>
            <a:chExt cx="9135763" cy="6850159"/>
          </a:xfrm>
        </p:grpSpPr>
        <p:pic>
          <p:nvPicPr>
            <p:cNvPr id="1026" name="Picture 2" descr="http://upload.wikimedia.org/wikipedia/commons/0/0f/Go_to_church....jpg"/>
            <p:cNvPicPr>
              <a:picLocks noChangeAspect="1" noChangeArrowheads="1"/>
            </p:cNvPicPr>
            <p:nvPr/>
          </p:nvPicPr>
          <p:blipFill rotWithShape="1">
            <a:blip r:embed="rId4">
              <a:extLst>
                <a:ext uri="{28A0092B-C50C-407E-A947-70E740481C1C}">
                  <a14:useLocalDpi xmlns:a14="http://schemas.microsoft.com/office/drawing/2010/main" val="0"/>
                </a:ext>
              </a:extLst>
            </a:blip>
            <a:srcRect r="11045"/>
            <a:stretch/>
          </p:blipFill>
          <p:spPr bwMode="auto">
            <a:xfrm>
              <a:off x="-1" y="0"/>
              <a:ext cx="9135763" cy="6850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9899" y="6388494"/>
              <a:ext cx="3385863" cy="461665"/>
            </a:xfrm>
            <a:prstGeom prst="rect">
              <a:avLst/>
            </a:prstGeom>
            <a:noFill/>
          </p:spPr>
          <p:txBody>
            <a:bodyPr wrap="none" rtlCol="0">
              <a:spAutoFit/>
            </a:bodyPr>
            <a:lstStyle/>
            <a:p>
              <a:r>
                <a:rPr lang="en-US" dirty="0" smtClean="0"/>
                <a:t>Image credit: Wikipedia</a:t>
              </a:r>
              <a:endParaRPr lang="en-US" dirty="0"/>
            </a:p>
          </p:txBody>
        </p:sp>
      </p:grpSp>
    </p:spTree>
    <p:extLst>
      <p:ext uri="{BB962C8B-B14F-4D97-AF65-F5344CB8AC3E}">
        <p14:creationId xmlns:p14="http://schemas.microsoft.com/office/powerpoint/2010/main" val="410919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6" presetClass="emph" presetSubtype="0" fill="hold" nodeType="afterEffect">
                                  <p:stCondLst>
                                    <p:cond delay="0"/>
                                  </p:stCondLst>
                                  <p:childTnLst>
                                    <p:animScale>
                                      <p:cBhvr>
                                        <p:cTn id="29" dur="2000" fill="hold"/>
                                        <p:tgtEl>
                                          <p:spTgt spid="7"/>
                                        </p:tgtEl>
                                      </p:cBhvr>
                                      <p:by x="150000" y="150000"/>
                                    </p:animScale>
                                  </p:childTnLst>
                                </p:cTn>
                              </p:par>
                              <p:par>
                                <p:cTn id="30" presetID="63" presetClass="path" presetSubtype="0" fill="hold" nodeType="withEffect">
                                  <p:stCondLst>
                                    <p:cond delay="0"/>
                                  </p:stCondLst>
                                  <p:childTnLst>
                                    <p:animMotion origin="layout" path="M 8.33333E-7 -2.59259E-6 L 0.15469 -2.59259E-6 " pathEditMode="relative" rAng="0" ptsTypes="AA">
                                      <p:cBhvr>
                                        <p:cTn id="31" dur="2000" fill="hold"/>
                                        <p:tgtEl>
                                          <p:spTgt spid="7"/>
                                        </p:tgtEl>
                                        <p:attrNameLst>
                                          <p:attrName>ppt_x</p:attrName>
                                          <p:attrName>ppt_y</p:attrName>
                                        </p:attrNameLst>
                                      </p:cBhvr>
                                      <p:rCtr x="77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UFO Sightings as a Religious Function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effectLst/>
              </a:rPr>
              <a:t>Christians </a:t>
            </a:r>
            <a:r>
              <a:rPr lang="en-US" dirty="0" smtClean="0">
                <a:effectLst/>
              </a:rPr>
              <a:t>have the power of the </a:t>
            </a:r>
            <a:r>
              <a:rPr lang="en-US" dirty="0">
                <a:effectLst/>
              </a:rPr>
              <a:t>Spirit of God:</a:t>
            </a:r>
          </a:p>
          <a:p>
            <a:pPr lvl="1"/>
            <a:r>
              <a:rPr lang="en-US" dirty="0" smtClean="0">
                <a:effectLst/>
              </a:rPr>
              <a:t>for </a:t>
            </a:r>
            <a:r>
              <a:rPr lang="en-US" dirty="0">
                <a:effectLst/>
              </a:rPr>
              <a:t>our gospel did not come to you in word only, but also in power and in the Holy Spirit and with full </a:t>
            </a:r>
            <a:r>
              <a:rPr lang="en-US" dirty="0" smtClean="0">
                <a:effectLst/>
              </a:rPr>
              <a:t>conviction… (1 </a:t>
            </a:r>
            <a:r>
              <a:rPr lang="en-US" dirty="0">
                <a:effectLst/>
              </a:rPr>
              <a:t>Thessalonians 1:5)</a:t>
            </a:r>
          </a:p>
          <a:p>
            <a:r>
              <a:rPr lang="en-US" dirty="0" smtClean="0">
                <a:effectLst/>
              </a:rPr>
              <a:t>Christians test the spirits:</a:t>
            </a:r>
          </a:p>
          <a:p>
            <a:pPr lvl="1"/>
            <a:r>
              <a:rPr lang="en-US" dirty="0" smtClean="0">
                <a:effectLst/>
              </a:rPr>
              <a:t>Beloved</a:t>
            </a:r>
            <a:r>
              <a:rPr lang="en-US" dirty="0">
                <a:effectLst/>
              </a:rPr>
              <a:t>, do not believe every spirit, but test the spirits to see whether they are from </a:t>
            </a:r>
            <a:r>
              <a:rPr lang="en-US" dirty="0" smtClean="0">
                <a:effectLst/>
              </a:rPr>
              <a:t>God… (</a:t>
            </a:r>
            <a:r>
              <a:rPr lang="en-US" dirty="0">
                <a:effectLst/>
              </a:rPr>
              <a:t>1 John 4:1)</a:t>
            </a:r>
          </a:p>
          <a:p>
            <a:r>
              <a:rPr lang="en-US" dirty="0" smtClean="0">
                <a:effectLst/>
              </a:rPr>
              <a:t>Unbelievers do not have spiritual discernment:</a:t>
            </a:r>
          </a:p>
          <a:p>
            <a:pPr lvl="1"/>
            <a:r>
              <a:rPr lang="en-US" dirty="0" smtClean="0">
                <a:effectLst/>
              </a:rPr>
              <a:t>But </a:t>
            </a:r>
            <a:r>
              <a:rPr lang="en-US" dirty="0">
                <a:effectLst/>
              </a:rPr>
              <a:t>a natural man does not accept the things of the Spirit of God, for they are foolishness to him; and he cannot understand them, because they are spiritually appraised. (1 Corinthians 2:14</a:t>
            </a:r>
            <a:r>
              <a:rPr lang="en-US" dirty="0" smtClean="0">
                <a:effectLst/>
              </a:rPr>
              <a:t>)</a:t>
            </a:r>
            <a:endParaRPr lang="en-US" dirty="0">
              <a:effectLst/>
            </a:endParaRPr>
          </a:p>
        </p:txBody>
      </p:sp>
    </p:spTree>
    <p:extLst>
      <p:ext uri="{BB962C8B-B14F-4D97-AF65-F5344CB8AC3E}">
        <p14:creationId xmlns:p14="http://schemas.microsoft.com/office/powerpoint/2010/main" val="317367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Extraterrestrials Exist?</a:t>
            </a:r>
            <a:endParaRPr lang="en-US" dirty="0"/>
          </a:p>
        </p:txBody>
      </p:sp>
      <p:sp>
        <p:nvSpPr>
          <p:cNvPr id="3" name="Text Placeholder 2"/>
          <p:cNvSpPr>
            <a:spLocks noGrp="1"/>
          </p:cNvSpPr>
          <p:nvPr>
            <p:ph type="body" idx="1"/>
          </p:nvPr>
        </p:nvSpPr>
        <p:spPr/>
        <p:txBody>
          <a:bodyPr/>
          <a:lstStyle/>
          <a:p>
            <a:r>
              <a:rPr lang="en-US" dirty="0" smtClean="0"/>
              <a:t>Can they get here, if they exist?</a:t>
            </a:r>
            <a:endParaRPr lang="en-US" dirty="0"/>
          </a:p>
        </p:txBody>
      </p:sp>
    </p:spTree>
    <p:extLst>
      <p:ext uri="{BB962C8B-B14F-4D97-AF65-F5344CB8AC3E}">
        <p14:creationId xmlns:p14="http://schemas.microsoft.com/office/powerpoint/2010/main" val="1220877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Rise of Lack of Religion and UFO Sightings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926643"/>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529608" y="6211669"/>
            <a:ext cx="7614392" cy="646331"/>
          </a:xfrm>
          <a:prstGeom prst="rect">
            <a:avLst/>
          </a:prstGeom>
        </p:spPr>
        <p:txBody>
          <a:bodyPr wrap="none">
            <a:spAutoFit/>
          </a:bodyPr>
          <a:lstStyle/>
          <a:p>
            <a:pPr algn="r"/>
            <a:r>
              <a:rPr lang="en-US" sz="1200" dirty="0"/>
              <a:t>UFO sighting data from National UFO Reporting </a:t>
            </a:r>
            <a:r>
              <a:rPr lang="en-US" sz="1200" dirty="0" smtClean="0"/>
              <a:t>Center.</a:t>
            </a:r>
            <a:endParaRPr lang="en-US" sz="1200" dirty="0"/>
          </a:p>
          <a:p>
            <a:pPr algn="r"/>
            <a:r>
              <a:rPr lang="en-US" sz="1200" dirty="0"/>
              <a:t>U.S. Population 1776 to Present from Google Fusion </a:t>
            </a:r>
            <a:r>
              <a:rPr lang="en-US" sz="1200" dirty="0" smtClean="0"/>
              <a:t>Table.</a:t>
            </a:r>
          </a:p>
          <a:p>
            <a:pPr algn="r"/>
            <a:r>
              <a:rPr lang="en-US" sz="1200" dirty="0"/>
              <a:t>Religious preference "none" from United States Religious Preferences 1972-2010, US General Social Survey.</a:t>
            </a:r>
          </a:p>
        </p:txBody>
      </p:sp>
      <p:pic>
        <p:nvPicPr>
          <p:cNvPr id="1026" name="Picture 2" descr="http://www.nuforc.org/logo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53074"/>
            <a:ext cx="2543175" cy="130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4" dur="3000"/>
                                        <p:tgtEl>
                                          <p:spTgt spid="5">
                                            <p:graphicEl>
                                              <a:chart seriesIdx="0" categoryIdx="-4" bldStep="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9" dur="1000"/>
                                        <p:tgtEl>
                                          <p:spTgt spid="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101</a:t>
            </a:r>
            <a:endParaRPr lang="en-US" dirty="0"/>
          </a:p>
        </p:txBody>
      </p:sp>
      <p:sp>
        <p:nvSpPr>
          <p:cNvPr id="3" name="Text Placeholder 2"/>
          <p:cNvSpPr>
            <a:spLocks noGrp="1"/>
          </p:cNvSpPr>
          <p:nvPr>
            <p:ph type="body" idx="1"/>
          </p:nvPr>
        </p:nvSpPr>
        <p:spPr/>
        <p:txBody>
          <a:bodyPr/>
          <a:lstStyle/>
          <a:p>
            <a:r>
              <a:rPr lang="en-US" dirty="0" smtClean="0"/>
              <a:t>…and you thought calculus was hard!</a:t>
            </a:r>
            <a:endParaRPr lang="en-US" dirty="0"/>
          </a:p>
        </p:txBody>
      </p:sp>
    </p:spTree>
    <p:extLst>
      <p:ext uri="{BB962C8B-B14F-4D97-AF65-F5344CB8AC3E}">
        <p14:creationId xmlns:p14="http://schemas.microsoft.com/office/powerpoint/2010/main" val="3524097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 Atheist Quote</a:t>
            </a:r>
            <a:endParaRPr lang="en-US" dirty="0"/>
          </a:p>
        </p:txBody>
      </p:sp>
      <p:sp>
        <p:nvSpPr>
          <p:cNvPr id="3" name="Content Placeholder 2"/>
          <p:cNvSpPr>
            <a:spLocks noGrp="1"/>
          </p:cNvSpPr>
          <p:nvPr>
            <p:ph idx="1"/>
          </p:nvPr>
        </p:nvSpPr>
        <p:spPr/>
        <p:txBody>
          <a:bodyPr/>
          <a:lstStyle/>
          <a:p>
            <a:pPr marL="0" indent="0">
              <a:buNone/>
            </a:pPr>
            <a:r>
              <a:rPr lang="en-US" dirty="0" smtClean="0"/>
              <a:t>“There </a:t>
            </a:r>
            <a:r>
              <a:rPr lang="en-US" dirty="0"/>
              <a:t>are three kinds of lies: lies, damned lies, and statistics</a:t>
            </a:r>
            <a:r>
              <a:rPr lang="en-US" dirty="0" smtClean="0"/>
              <a:t>.”</a:t>
            </a:r>
          </a:p>
          <a:p>
            <a:pPr marL="0" indent="0" algn="r">
              <a:buNone/>
            </a:pPr>
            <a:r>
              <a:rPr lang="en-US" sz="3600" dirty="0" smtClean="0"/>
              <a:t>British </a:t>
            </a:r>
            <a:r>
              <a:rPr lang="en-US" sz="3600" dirty="0"/>
              <a:t>Prime Minister Benjamin Disraeli </a:t>
            </a:r>
            <a:endParaRPr lang="en-US" dirty="0"/>
          </a:p>
        </p:txBody>
      </p:sp>
    </p:spTree>
    <p:extLst>
      <p:ext uri="{BB962C8B-B14F-4D97-AF65-F5344CB8AC3E}">
        <p14:creationId xmlns:p14="http://schemas.microsoft.com/office/powerpoint/2010/main" val="14650375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(Gaussian)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8045653"/>
              </p:ext>
            </p:extLst>
          </p:nvPr>
        </p:nvGraphicFramePr>
        <p:xfrm>
          <a:off x="0" y="1081548"/>
          <a:ext cx="9144000" cy="5395452"/>
        </p:xfrm>
        <a:graphic>
          <a:graphicData uri="http://schemas.openxmlformats.org/drawingml/2006/chart">
            <c:chart xmlns:c="http://schemas.openxmlformats.org/drawingml/2006/chart" xmlns:r="http://schemas.openxmlformats.org/officeDocument/2006/relationships" r:id="rId3"/>
          </a:graphicData>
        </a:graphic>
      </p:graphicFrame>
      <p:sp>
        <p:nvSpPr>
          <p:cNvPr id="5" name="Left-Right Arrow 4"/>
          <p:cNvSpPr/>
          <p:nvPr/>
        </p:nvSpPr>
        <p:spPr>
          <a:xfrm>
            <a:off x="3351756" y="1240048"/>
            <a:ext cx="3483077" cy="908312"/>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0" bIns="91440">
            <a:scene3d>
              <a:camera prst="orthographicFront"/>
              <a:lightRig rig="soft" dir="t">
                <a:rot lat="0" lon="0" rev="15600000"/>
              </a:lightRig>
            </a:scene3d>
            <a:sp3d extrusionH="69850" prstMaterial="softEdge">
              <a:bevelT w="50800" h="38100"/>
            </a:sp3d>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cap="none" spc="0" dirty="0" smtClean="0">
                <a:ln/>
                <a:solidFill>
                  <a:schemeClr val="tx2">
                    <a:lumMod val="50000"/>
                  </a:schemeClr>
                </a:solidFill>
                <a:effectLst>
                  <a:glow rad="38100">
                    <a:schemeClr val="tx1">
                      <a:alpha val="40000"/>
                    </a:schemeClr>
                  </a:glow>
                </a:effectLst>
                <a:latin typeface="HeadlineNEWS" panose="00000400000000000000" pitchFamily="2" charset="0"/>
              </a:rPr>
              <a:t>95%</a:t>
            </a:r>
            <a:endParaRPr lang="en-US" sz="3200" b="1" cap="none" spc="0" dirty="0">
              <a:ln/>
              <a:solidFill>
                <a:schemeClr val="tx2">
                  <a:lumMod val="50000"/>
                </a:schemeClr>
              </a:solidFill>
              <a:effectLst>
                <a:glow rad="38100">
                  <a:schemeClr val="tx1">
                    <a:alpha val="40000"/>
                  </a:schemeClr>
                </a:glow>
              </a:effectLst>
              <a:latin typeface="HeadlineNEWS" panose="00000400000000000000" pitchFamily="2" charset="0"/>
            </a:endParaRPr>
          </a:p>
        </p:txBody>
      </p:sp>
      <p:cxnSp>
        <p:nvCxnSpPr>
          <p:cNvPr id="6" name="Straight Connector 5"/>
          <p:cNvCxnSpPr/>
          <p:nvPr/>
        </p:nvCxnSpPr>
        <p:spPr>
          <a:xfrm flipV="1">
            <a:off x="6925601" y="1240048"/>
            <a:ext cx="0" cy="47484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213227" y="1259150"/>
            <a:ext cx="0" cy="472931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7108546" y="3087210"/>
            <a:ext cx="1578254" cy="67470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tIns="0" bIns="9144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dirty="0" smtClean="0"/>
              <a:t>2.5%</a:t>
            </a:r>
            <a:endParaRPr lang="en-US" sz="2400" b="1" dirty="0"/>
          </a:p>
        </p:txBody>
      </p:sp>
      <p:sp>
        <p:nvSpPr>
          <p:cNvPr id="9" name="Left Arrow 8"/>
          <p:cNvSpPr/>
          <p:nvPr/>
        </p:nvSpPr>
        <p:spPr>
          <a:xfrm>
            <a:off x="1594528" y="3104964"/>
            <a:ext cx="1483545" cy="665825"/>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0" bIns="9144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dirty="0" smtClean="0">
                <a:effectLst/>
              </a:rPr>
              <a:t>2.5%</a:t>
            </a:r>
            <a:endParaRPr lang="en-US" sz="2400" b="1" dirty="0">
              <a:effectLst/>
            </a:endParaRPr>
          </a:p>
        </p:txBody>
      </p:sp>
    </p:spTree>
    <p:extLst>
      <p:ext uri="{BB962C8B-B14F-4D97-AF65-F5344CB8AC3E}">
        <p14:creationId xmlns:p14="http://schemas.microsoft.com/office/powerpoint/2010/main" val="205931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1000"/>
                                        <p:tgtEl>
                                          <p:spTgt spid="4">
                                            <p:graphicEl>
                                              <a:chart seriesIdx="-3" categoryIdx="-3" bldStep="gridLegend"/>
                                            </p:graphicEl>
                                          </p:spTgt>
                                        </p:tgtEl>
                                      </p:cBhvr>
                                    </p:animEffect>
                                    <p:anim calcmode="lin" valueType="num">
                                      <p:cBhvr>
                                        <p:cTn id="8"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barn(outVertical)">
                                      <p:cBhvr>
                                        <p:cTn id="14" dur="2000"/>
                                        <p:tgtEl>
                                          <p:spTgt spid="4">
                                            <p:graphicEl>
                                              <a:chart seriesIdx="0" categoryIdx="-4" bldStep="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5"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Two Populations Different?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9165283"/>
              </p:ext>
            </p:extLst>
          </p:nvPr>
        </p:nvGraphicFramePr>
        <p:xfrm>
          <a:off x="0" y="1127464"/>
          <a:ext cx="9144000" cy="534953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71567" y="1573427"/>
            <a:ext cx="1898277" cy="461665"/>
          </a:xfrm>
          <a:prstGeom prst="rect">
            <a:avLst/>
          </a:prstGeom>
          <a:noFill/>
        </p:spPr>
        <p:txBody>
          <a:bodyPr wrap="none" rtlCol="0">
            <a:spAutoFit/>
          </a:bodyPr>
          <a:lstStyle/>
          <a:p>
            <a:pPr algn="ctr"/>
            <a:r>
              <a:rPr lang="en-US" dirty="0" smtClean="0">
                <a:solidFill>
                  <a:schemeClr val="accent6"/>
                </a:solidFill>
              </a:rPr>
              <a:t>Population 1</a:t>
            </a:r>
            <a:endParaRPr lang="en-US" dirty="0">
              <a:solidFill>
                <a:schemeClr val="accent6"/>
              </a:solidFill>
            </a:endParaRPr>
          </a:p>
        </p:txBody>
      </p:sp>
      <p:sp>
        <p:nvSpPr>
          <p:cNvPr id="6" name="TextBox 5"/>
          <p:cNvSpPr txBox="1"/>
          <p:nvPr/>
        </p:nvSpPr>
        <p:spPr>
          <a:xfrm>
            <a:off x="4979772" y="1573426"/>
            <a:ext cx="1898277" cy="461665"/>
          </a:xfrm>
          <a:prstGeom prst="rect">
            <a:avLst/>
          </a:prstGeom>
          <a:noFill/>
        </p:spPr>
        <p:txBody>
          <a:bodyPr wrap="none" rtlCol="0">
            <a:spAutoFit/>
          </a:bodyPr>
          <a:lstStyle/>
          <a:p>
            <a:pPr algn="ctr"/>
            <a:r>
              <a:rPr lang="en-US" dirty="0" smtClean="0">
                <a:solidFill>
                  <a:schemeClr val="accent5"/>
                </a:solidFill>
              </a:rPr>
              <a:t>Population 2</a:t>
            </a:r>
            <a:endParaRPr lang="en-US" dirty="0">
              <a:solidFill>
                <a:schemeClr val="accent5"/>
              </a:solidFill>
            </a:endParaRPr>
          </a:p>
        </p:txBody>
      </p:sp>
    </p:spTree>
    <p:extLst>
      <p:ext uri="{BB962C8B-B14F-4D97-AF65-F5344CB8AC3E}">
        <p14:creationId xmlns:p14="http://schemas.microsoft.com/office/powerpoint/2010/main" val="39734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22" dur="500"/>
                                        <p:tgtEl>
                                          <p:spTgt spid="4">
                                            <p:graphicEl>
                                              <a:chart seriesIdx="1" categoryIdx="-4" bldStep="series"/>
                                            </p:graphic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95385184"/>
              </p:ext>
            </p:extLst>
          </p:nvPr>
        </p:nvGraphicFramePr>
        <p:xfrm>
          <a:off x="457200" y="1120346"/>
          <a:ext cx="8229600" cy="5356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85515533"/>
              </p:ext>
            </p:extLst>
          </p:nvPr>
        </p:nvGraphicFramePr>
        <p:xfrm>
          <a:off x="1931257" y="1128498"/>
          <a:ext cx="1903246" cy="2507408"/>
        </p:xfrm>
        <a:graphic>
          <a:graphicData uri="http://schemas.openxmlformats.org/drawingml/2006/table">
            <a:tbl>
              <a:tblPr>
                <a:tableStyleId>{3C2FFA5D-87B4-456A-9821-1D502468CF0F}</a:tableStyleId>
              </a:tblPr>
              <a:tblGrid>
                <a:gridCol w="955592"/>
                <a:gridCol w="947654"/>
              </a:tblGrid>
              <a:tr h="181610">
                <a:tc>
                  <a:txBody>
                    <a:bodyPr/>
                    <a:lstStyle/>
                    <a:p>
                      <a:pPr algn="l" fontAlgn="b"/>
                      <a:r>
                        <a:rPr lang="en-US" sz="2000" u="none" strike="noStrike" dirty="0">
                          <a:effectLst/>
                        </a:rPr>
                        <a:t>X-Values</a:t>
                      </a:r>
                      <a:endParaRPr lang="en-US" sz="2000" b="0" i="0" u="none" strike="noStrike" dirty="0">
                        <a:solidFill>
                          <a:srgbClr val="000000"/>
                        </a:solidFill>
                        <a:effectLst/>
                        <a:latin typeface="Calibri" panose="020F0502020204030204" pitchFamily="34" charset="0"/>
                      </a:endParaRPr>
                    </a:p>
                  </a:txBody>
                  <a:tcPr marL="8626" marR="8626" marT="8626" marB="0" anchor="b">
                    <a:solidFill>
                      <a:schemeClr val="bg1"/>
                    </a:solidFill>
                  </a:tcPr>
                </a:tc>
                <a:tc>
                  <a:txBody>
                    <a:bodyPr/>
                    <a:lstStyle/>
                    <a:p>
                      <a:pPr algn="l" fontAlgn="b"/>
                      <a:r>
                        <a:rPr lang="en-US" sz="2000" u="none" strike="noStrike" dirty="0">
                          <a:effectLst/>
                        </a:rPr>
                        <a:t>Y-Values</a:t>
                      </a:r>
                      <a:endParaRPr lang="en-US" sz="2000" b="0" i="0" u="none" strike="noStrike" dirty="0">
                        <a:solidFill>
                          <a:srgbClr val="000000"/>
                        </a:solidFill>
                        <a:effectLst/>
                        <a:latin typeface="Calibri" panose="020F0502020204030204" pitchFamily="34" charset="0"/>
                      </a:endParaRPr>
                    </a:p>
                  </a:txBody>
                  <a:tcPr marL="8626" marR="8626" marT="8626" marB="0" anchor="b">
                    <a:solidFill>
                      <a:schemeClr val="bg1"/>
                    </a:solidFill>
                  </a:tcPr>
                </a:tc>
              </a:tr>
              <a:tr h="181610">
                <a:tc>
                  <a:txBody>
                    <a:bodyPr/>
                    <a:lstStyle/>
                    <a:p>
                      <a:pPr algn="ctr" fontAlgn="b"/>
                      <a:r>
                        <a:rPr lang="en-US" sz="2000" u="none" strike="noStrike" dirty="0">
                          <a:solidFill>
                            <a:schemeClr val="bg1"/>
                          </a:solidFill>
                          <a:effectLst/>
                        </a:rPr>
                        <a:t>1</a:t>
                      </a:r>
                      <a:endParaRPr lang="en-US" sz="2000" b="0" i="0" u="none" strike="noStrike" dirty="0">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a:solidFill>
                            <a:schemeClr val="bg1"/>
                          </a:solidFill>
                          <a:effectLst/>
                        </a:rPr>
                        <a:t>2</a:t>
                      </a:r>
                      <a:endParaRPr lang="en-US" sz="2000" b="0" i="0" u="none" strike="noStrike">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dirty="0">
                          <a:solidFill>
                            <a:schemeClr val="bg1"/>
                          </a:solidFill>
                          <a:effectLst/>
                        </a:rPr>
                        <a:t>2</a:t>
                      </a:r>
                      <a:endParaRPr lang="en-US" sz="2000" b="0" i="0" u="none" strike="noStrike" dirty="0">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a:solidFill>
                            <a:schemeClr val="bg1"/>
                          </a:solidFill>
                          <a:effectLst/>
                        </a:rPr>
                        <a:t>4</a:t>
                      </a:r>
                      <a:endParaRPr lang="en-US" sz="2000" b="0" i="0" u="none" strike="noStrike">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dirty="0">
                          <a:solidFill>
                            <a:schemeClr val="bg1"/>
                          </a:solidFill>
                          <a:effectLst/>
                        </a:rPr>
                        <a:t>3</a:t>
                      </a:r>
                      <a:endParaRPr lang="en-US" sz="2000" b="0" i="0" u="none" strike="noStrike" dirty="0">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dirty="0">
                          <a:solidFill>
                            <a:schemeClr val="bg1"/>
                          </a:solidFill>
                          <a:effectLst/>
                        </a:rPr>
                        <a:t>6</a:t>
                      </a:r>
                      <a:endParaRPr lang="en-US" sz="2000" b="0" i="0" u="none" strike="noStrike" dirty="0">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a:solidFill>
                            <a:schemeClr val="bg1"/>
                          </a:solidFill>
                          <a:effectLst/>
                        </a:rPr>
                        <a:t>4</a:t>
                      </a:r>
                      <a:endParaRPr lang="en-US" sz="2000" b="0" i="0" u="none" strike="noStrike">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dirty="0">
                          <a:solidFill>
                            <a:schemeClr val="bg1"/>
                          </a:solidFill>
                          <a:effectLst/>
                        </a:rPr>
                        <a:t>8</a:t>
                      </a:r>
                      <a:endParaRPr lang="en-US" sz="2000" b="0" i="0" u="none" strike="noStrike" dirty="0">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a:solidFill>
                            <a:schemeClr val="bg1"/>
                          </a:solidFill>
                          <a:effectLst/>
                        </a:rPr>
                        <a:t>5</a:t>
                      </a:r>
                      <a:endParaRPr lang="en-US" sz="2000" b="0" i="0" u="none" strike="noStrike">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dirty="0">
                          <a:solidFill>
                            <a:schemeClr val="bg1"/>
                          </a:solidFill>
                          <a:effectLst/>
                        </a:rPr>
                        <a:t>10</a:t>
                      </a:r>
                      <a:endParaRPr lang="en-US" sz="2000" b="0" i="0" u="none" strike="noStrike" dirty="0">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a:solidFill>
                            <a:schemeClr val="bg1"/>
                          </a:solidFill>
                          <a:effectLst/>
                        </a:rPr>
                        <a:t>6</a:t>
                      </a:r>
                      <a:endParaRPr lang="en-US" sz="2000" b="0" i="0" u="none" strike="noStrike">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dirty="0">
                          <a:solidFill>
                            <a:schemeClr val="bg1"/>
                          </a:solidFill>
                          <a:effectLst/>
                        </a:rPr>
                        <a:t>12</a:t>
                      </a:r>
                      <a:endParaRPr lang="en-US" sz="2000" b="0" i="0" u="none" strike="noStrike" dirty="0">
                        <a:solidFill>
                          <a:schemeClr val="bg1"/>
                        </a:solidFill>
                        <a:effectLst/>
                        <a:latin typeface="Calibri" panose="020F0502020204030204" pitchFamily="34" charset="0"/>
                      </a:endParaRPr>
                    </a:p>
                  </a:txBody>
                  <a:tcPr marL="8626" marR="8626" marT="8626" marB="0" anchor="b"/>
                </a:tc>
              </a:tr>
              <a:tr h="181610">
                <a:tc>
                  <a:txBody>
                    <a:bodyPr/>
                    <a:lstStyle/>
                    <a:p>
                      <a:pPr algn="ctr" fontAlgn="b"/>
                      <a:r>
                        <a:rPr lang="en-US" sz="2000" u="none" strike="noStrike">
                          <a:solidFill>
                            <a:schemeClr val="bg1"/>
                          </a:solidFill>
                          <a:effectLst/>
                        </a:rPr>
                        <a:t>7</a:t>
                      </a:r>
                      <a:endParaRPr lang="en-US" sz="2000" b="0" i="0" u="none" strike="noStrike">
                        <a:solidFill>
                          <a:schemeClr val="bg1"/>
                        </a:solidFill>
                        <a:effectLst/>
                        <a:latin typeface="Calibri" panose="020F0502020204030204" pitchFamily="34" charset="0"/>
                      </a:endParaRPr>
                    </a:p>
                  </a:txBody>
                  <a:tcPr marL="8626" marR="8626" marT="8626" marB="0" anchor="b"/>
                </a:tc>
                <a:tc>
                  <a:txBody>
                    <a:bodyPr/>
                    <a:lstStyle/>
                    <a:p>
                      <a:pPr algn="ctr" fontAlgn="b"/>
                      <a:r>
                        <a:rPr lang="en-US" sz="2000" u="none" strike="noStrike" dirty="0">
                          <a:solidFill>
                            <a:schemeClr val="bg1"/>
                          </a:solidFill>
                          <a:effectLst/>
                        </a:rPr>
                        <a:t>14</a:t>
                      </a:r>
                      <a:endParaRPr lang="en-US" sz="2000" b="0" i="0" u="none" strike="noStrike" dirty="0">
                        <a:solidFill>
                          <a:schemeClr val="bg1"/>
                        </a:solidFill>
                        <a:effectLst/>
                        <a:latin typeface="Calibri" panose="020F0502020204030204" pitchFamily="34" charset="0"/>
                      </a:endParaRPr>
                    </a:p>
                  </a:txBody>
                  <a:tcPr marL="8626" marR="8626" marT="8626" marB="0" anchor="b"/>
                </a:tc>
              </a:tr>
            </a:tbl>
          </a:graphicData>
        </a:graphic>
      </p:graphicFrame>
      <p:cxnSp>
        <p:nvCxnSpPr>
          <p:cNvPr id="4" name="Straight Connector 3"/>
          <p:cNvCxnSpPr/>
          <p:nvPr/>
        </p:nvCxnSpPr>
        <p:spPr>
          <a:xfrm flipV="1">
            <a:off x="1574276" y="1427065"/>
            <a:ext cx="6872141" cy="41253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72899" y="1692111"/>
            <a:ext cx="1298753" cy="461665"/>
          </a:xfrm>
          <a:prstGeom prst="rect">
            <a:avLst/>
          </a:prstGeom>
          <a:noFill/>
        </p:spPr>
        <p:txBody>
          <a:bodyPr wrap="none" rtlCol="0">
            <a:spAutoFit/>
          </a:bodyPr>
          <a:lstStyle/>
          <a:p>
            <a:r>
              <a:rPr lang="en-US" dirty="0" smtClean="0"/>
              <a:t>R</a:t>
            </a:r>
            <a:r>
              <a:rPr lang="en-US" baseline="30000" dirty="0" smtClean="0"/>
              <a:t>2</a:t>
            </a:r>
            <a:r>
              <a:rPr lang="en-US" dirty="0" smtClean="0"/>
              <a:t> = 1.0</a:t>
            </a:r>
            <a:endParaRPr lang="en-US" dirty="0"/>
          </a:p>
        </p:txBody>
      </p:sp>
    </p:spTree>
    <p:extLst>
      <p:ext uri="{BB962C8B-B14F-4D97-AF65-F5344CB8AC3E}">
        <p14:creationId xmlns:p14="http://schemas.microsoft.com/office/powerpoint/2010/main" val="8647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4" dur="500"/>
                                        <p:tgtEl>
                                          <p:spTgt spid="7">
                                            <p:graphicEl>
                                              <a:chart seriesIdx="-3" categoryIdx="-3" bldStep="gridLegend"/>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9" dur="500"/>
                                        <p:tgtEl>
                                          <p:spTgt spid="7">
                                            <p:graphicEl>
                                              <a:chart seriesIdx="0" categoryIdx="-4" bldStep="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Correlation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62676382"/>
              </p:ext>
            </p:extLst>
          </p:nvPr>
        </p:nvGraphicFramePr>
        <p:xfrm>
          <a:off x="457200" y="1120346"/>
          <a:ext cx="8229600" cy="5356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11107233"/>
              </p:ext>
            </p:extLst>
          </p:nvPr>
        </p:nvGraphicFramePr>
        <p:xfrm>
          <a:off x="1618220" y="947265"/>
          <a:ext cx="1523198" cy="2019728"/>
        </p:xfrm>
        <a:graphic>
          <a:graphicData uri="http://schemas.openxmlformats.org/drawingml/2006/table">
            <a:tbl>
              <a:tblPr>
                <a:tableStyleId>{3C2FFA5D-87B4-456A-9821-1D502468CF0F}</a:tableStyleId>
              </a:tblPr>
              <a:tblGrid>
                <a:gridCol w="764774"/>
                <a:gridCol w="758424"/>
              </a:tblGrid>
              <a:tr h="181610">
                <a:tc>
                  <a:txBody>
                    <a:bodyPr/>
                    <a:lstStyle/>
                    <a:p>
                      <a:pPr algn="ctr" fontAlgn="b"/>
                      <a:r>
                        <a:rPr lang="en-US" sz="1600" u="none" strike="noStrike" dirty="0">
                          <a:effectLst/>
                        </a:rPr>
                        <a:t>X-Values</a:t>
                      </a:r>
                      <a:endParaRPr lang="en-US" sz="1600" b="0" i="0" u="none" strike="noStrike" dirty="0">
                        <a:solidFill>
                          <a:srgbClr val="000000"/>
                        </a:solidFill>
                        <a:effectLst/>
                        <a:latin typeface="Calibri" panose="020F0502020204030204" pitchFamily="34" charset="0"/>
                      </a:endParaRPr>
                    </a:p>
                  </a:txBody>
                  <a:tcPr marL="8626" marR="8626" marT="8626" marB="0" anchor="b">
                    <a:solidFill>
                      <a:schemeClr val="bg1"/>
                    </a:solidFill>
                  </a:tcPr>
                </a:tc>
                <a:tc>
                  <a:txBody>
                    <a:bodyPr/>
                    <a:lstStyle/>
                    <a:p>
                      <a:pPr algn="ctr" fontAlgn="b"/>
                      <a:r>
                        <a:rPr lang="en-US" sz="1600" u="none" strike="noStrike" dirty="0">
                          <a:effectLst/>
                        </a:rPr>
                        <a:t>Y-Values</a:t>
                      </a:r>
                      <a:endParaRPr lang="en-US" sz="1600" b="0" i="0" u="none" strike="noStrike" dirty="0">
                        <a:solidFill>
                          <a:srgbClr val="000000"/>
                        </a:solidFill>
                        <a:effectLst/>
                        <a:latin typeface="Calibri" panose="020F0502020204030204" pitchFamily="34" charset="0"/>
                      </a:endParaRPr>
                    </a:p>
                  </a:txBody>
                  <a:tcPr marL="8626" marR="8626" marT="8626" marB="0" anchor="b">
                    <a:solidFill>
                      <a:schemeClr val="bg1"/>
                    </a:solidFill>
                  </a:tcPr>
                </a:tc>
              </a:tr>
              <a:tr h="181610">
                <a:tc>
                  <a:txBody>
                    <a:bodyPr/>
                    <a:lstStyle/>
                    <a:p>
                      <a:pPr algn="ctr" fontAlgn="b"/>
                      <a:r>
                        <a:rPr lang="en-US" sz="1600" b="0" i="0" u="none" strike="noStrike">
                          <a:solidFill>
                            <a:srgbClr val="000000"/>
                          </a:solidFill>
                          <a:effectLst/>
                          <a:latin typeface="Calibri" panose="020F0502020204030204" pitchFamily="34" charset="0"/>
                        </a:rPr>
                        <a:t>11</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3</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5</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14</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11</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6</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3</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6</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13</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9</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7</a:t>
                      </a:r>
                    </a:p>
                  </a:txBody>
                  <a:tcPr marL="8626" marR="8626" marT="8626" marB="0" anchor="b"/>
                </a:tc>
                <a:tc>
                  <a:txBody>
                    <a:bodyPr/>
                    <a:lstStyle/>
                    <a:p>
                      <a:pPr algn="ctr" fontAlgn="b"/>
                      <a:r>
                        <a:rPr lang="en-US" sz="1600" b="0" i="0" u="none" strike="noStrike">
                          <a:solidFill>
                            <a:srgbClr val="000000"/>
                          </a:solidFill>
                          <a:effectLst/>
                          <a:latin typeface="Calibri" panose="020F0502020204030204" pitchFamily="34" charset="0"/>
                        </a:rPr>
                        <a:t>7</a:t>
                      </a:r>
                    </a:p>
                  </a:txBody>
                  <a:tcPr marL="8626" marR="8626" marT="8626" marB="0" anchor="b"/>
                </a:tc>
              </a:tr>
              <a:tr h="181610">
                <a:tc>
                  <a:txBody>
                    <a:bodyPr/>
                    <a:lstStyle/>
                    <a:p>
                      <a:pPr algn="ctr" fontAlgn="b"/>
                      <a:r>
                        <a:rPr lang="en-US" sz="1600" b="0" i="0" u="none" strike="noStrike">
                          <a:solidFill>
                            <a:srgbClr val="000000"/>
                          </a:solidFill>
                          <a:effectLst/>
                          <a:latin typeface="Calibri" panose="020F0502020204030204" pitchFamily="34" charset="0"/>
                        </a:rPr>
                        <a:t>8</a:t>
                      </a:r>
                    </a:p>
                  </a:txBody>
                  <a:tcPr marL="8626" marR="8626" marT="8626" marB="0" anchor="b"/>
                </a:tc>
                <a:tc>
                  <a:txBody>
                    <a:bodyPr/>
                    <a:lstStyle/>
                    <a:p>
                      <a:pPr algn="ctr" fontAlgn="b"/>
                      <a:r>
                        <a:rPr lang="en-US" sz="1600" b="0" i="0" u="none" strike="noStrike" dirty="0">
                          <a:solidFill>
                            <a:srgbClr val="000000"/>
                          </a:solidFill>
                          <a:effectLst/>
                          <a:latin typeface="Calibri" panose="020F0502020204030204" pitchFamily="34" charset="0"/>
                        </a:rPr>
                        <a:t>14</a:t>
                      </a:r>
                    </a:p>
                  </a:txBody>
                  <a:tcPr marL="8626" marR="8626" marT="8626" marB="0" anchor="b"/>
                </a:tc>
              </a:tr>
            </a:tbl>
          </a:graphicData>
        </a:graphic>
      </p:graphicFrame>
    </p:spTree>
    <p:extLst>
      <p:ext uri="{BB962C8B-B14F-4D97-AF65-F5344CB8AC3E}">
        <p14:creationId xmlns:p14="http://schemas.microsoft.com/office/powerpoint/2010/main" val="45530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4" dur="500"/>
                                        <p:tgtEl>
                                          <p:spTgt spid="7">
                                            <p:graphicEl>
                                              <a:chart seriesIdx="-3" categoryIdx="-3" bldStep="gridLegend"/>
                                            </p:graphicEl>
                                          </p:spTgt>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8" dur="500"/>
                                        <p:tgtEl>
                                          <p:spTgt spid="7">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Pearson’s Correlation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pt-BR" i="1" smtClean="0">
                          <a:latin typeface="Cambria Math" panose="02040503050406030204" pitchFamily="18" charset="0"/>
                        </a:rPr>
                        <m:t>=</m:t>
                      </m:r>
                      <m:f>
                        <m:fPr>
                          <m:ctrlPr>
                            <a:rPr lang="pt-BR" b="0" i="1" smtClean="0">
                              <a:latin typeface="Cambria Math" panose="02040503050406030204" pitchFamily="18" charset="0"/>
                            </a:rPr>
                          </m:ctrlPr>
                        </m:fPr>
                        <m:num>
                          <m:nary>
                            <m:naryPr>
                              <m:chr m:val="∑"/>
                              <m:ctrlPr>
                                <a:rPr lang="pt-BR" b="0" i="1" smtClean="0">
                                  <a:latin typeface="Cambria Math" panose="02040503050406030204" pitchFamily="18" charset="0"/>
                                </a:rPr>
                              </m:ctrlPr>
                            </m:naryPr>
                            <m:sub>
                              <m:r>
                                <a:rPr lang="en-US" i="1">
                                  <a:latin typeface="Cambria Math" panose="02040503050406030204" pitchFamily="18" charset="0"/>
                                </a:rPr>
                                <m:t>𝑖</m:t>
                              </m:r>
                              <m:r>
                                <a:rPr lang="pt-BR" i="1">
                                  <a:latin typeface="Cambria Math" panose="02040503050406030204" pitchFamily="18" charset="0"/>
                                </a:rPr>
                                <m:t>=1</m:t>
                              </m:r>
                            </m:sub>
                            <m:sup>
                              <m:r>
                                <a:rPr lang="en-US" i="1">
                                  <a:latin typeface="Cambria Math" panose="02040503050406030204" pitchFamily="18" charset="0"/>
                                </a:rPr>
                                <m:t>𝑛</m:t>
                              </m:r>
                            </m:sup>
                            <m:e>
                              <m:d>
                                <m:dPr>
                                  <m:ctrlPr>
                                    <a:rPr lang="pt-BR" i="1">
                                      <a:latin typeface="Cambria Math" panose="02040503050406030204" pitchFamily="18" charset="0"/>
                                    </a:rPr>
                                  </m:ctrlPr>
                                </m:dPr>
                                <m:e>
                                  <m:sSub>
                                    <m:sSubPr>
                                      <m:ctrlPr>
                                        <a:rPr lang="pt-BR"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d>
                            </m:e>
                          </m:nary>
                        </m:num>
                        <m:den>
                          <m:rad>
                            <m:radPr>
                              <m:degHide m:val="on"/>
                              <m:ctrlPr>
                                <a:rPr lang="pt-BR" b="0" i="1" smtClean="0">
                                  <a:latin typeface="Cambria Math" panose="02040503050406030204" pitchFamily="18" charset="0"/>
                                </a:rPr>
                              </m:ctrlPr>
                            </m:radPr>
                            <m:deg/>
                            <m:e>
                              <m:nary>
                                <m:naryPr>
                                  <m:chr m:val="∑"/>
                                  <m:ctrlPr>
                                    <a:rPr lang="pt-BR"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e>
                                    <m:sup>
                                      <m:r>
                                        <a:rPr lang="en-US" b="0" i="1" smtClean="0">
                                          <a:latin typeface="Cambria Math" panose="02040503050406030204" pitchFamily="18" charset="0"/>
                                        </a:rPr>
                                        <m:t>2</m:t>
                                      </m:r>
                                    </m:sup>
                                  </m:sSup>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d>
                                        </m:e>
                                        <m:sup>
                                          <m:r>
                                            <a:rPr lang="en-US" b="0" i="1" smtClean="0">
                                              <a:latin typeface="Cambria Math" panose="02040503050406030204" pitchFamily="18" charset="0"/>
                                            </a:rPr>
                                            <m:t>2</m:t>
                                          </m:r>
                                        </m:sup>
                                      </m:sSup>
                                      <m:r>
                                        <a:rPr lang="en-US" b="0" i="1" smtClean="0">
                                          <a:latin typeface="Cambria Math" panose="02040503050406030204" pitchFamily="18" charset="0"/>
                                        </a:rPr>
                                        <m:t> </m:t>
                                      </m:r>
                                    </m:e>
                                  </m:nary>
                                </m:e>
                              </m:nary>
                            </m:e>
                          </m:rad>
                        </m:den>
                      </m:f>
                    </m:oMath>
                  </m:oMathPara>
                </a14:m>
                <a:endParaRPr lang="en-US" dirty="0" smtClean="0"/>
              </a:p>
              <a:p>
                <a:pPr marL="0" indent="0">
                  <a:buNone/>
                </a:pPr>
                <a:endParaRPr lang="en-US" dirty="0"/>
              </a:p>
              <a:p>
                <a:pPr marL="0" indent="0">
                  <a:buNone/>
                </a:pPr>
                <a:r>
                  <a:rPr lang="en-US" dirty="0" smtClean="0"/>
                  <a:t>Excel command</a:t>
                </a:r>
              </a:p>
              <a:p>
                <a:pPr marL="400050" lvl="1" indent="0">
                  <a:buNone/>
                </a:pPr>
                <a:r>
                  <a:rPr lang="en-US" dirty="0" smtClean="0"/>
                  <a:t>=PEARSON(array1, array2)</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741"/>
                </a:stretch>
              </a:blipFill>
            </p:spPr>
            <p:txBody>
              <a:bodyPr/>
              <a:lstStyle/>
              <a:p>
                <a:r>
                  <a:rPr lang="en-US">
                    <a:noFill/>
                  </a:rPr>
                  <a:t> </a:t>
                </a:r>
              </a:p>
            </p:txBody>
          </p:sp>
        </mc:Fallback>
      </mc:AlternateContent>
    </p:spTree>
    <p:extLst>
      <p:ext uri="{BB962C8B-B14F-4D97-AF65-F5344CB8AC3E}">
        <p14:creationId xmlns:p14="http://schemas.microsoft.com/office/powerpoint/2010/main" val="26567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a:t>
            </a:r>
            <a:r>
              <a:rPr lang="en-US" i="1" dirty="0" smtClean="0"/>
              <a:t>p</a:t>
            </a:r>
            <a:r>
              <a:rPr lang="en-US" dirty="0" smtClean="0"/>
              <a:t>) Value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pt-BR" i="1" smtClean="0">
                          <a:latin typeface="Cambria Math" panose="02040503050406030204" pitchFamily="18" charset="0"/>
                        </a:rPr>
                        <m:t>=</m:t>
                      </m:r>
                      <m:f>
                        <m:fPr>
                          <m:ctrlPr>
                            <a:rPr lang="pt-BR" i="1" smtClean="0">
                              <a:latin typeface="Cambria Math" panose="02040503050406030204" pitchFamily="18" charset="0"/>
                            </a:rPr>
                          </m:ctrlPr>
                        </m:fPr>
                        <m:num>
                          <m:sSub>
                            <m:sSubPr>
                              <m:ctrlPr>
                                <a:rPr lang="pt-BR" i="1" smtClean="0">
                                  <a:latin typeface="Cambria Math" panose="02040503050406030204" pitchFamily="18" charset="0"/>
                                </a:rPr>
                              </m:ctrlPr>
                            </m:sSubPr>
                            <m:e>
                              <m:acc>
                                <m:accPr>
                                  <m:chr m:val="̅"/>
                                  <m:ctrlPr>
                                    <a:rPr lang="pt-BR"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pt-BR" i="1">
                                  <a:latin typeface="Cambria Math" panose="02040503050406030204" pitchFamily="18" charset="0"/>
                                </a:rPr>
                              </m:ctrlPr>
                            </m:sSubPr>
                            <m:e>
                              <m:acc>
                                <m:accPr>
                                  <m:chr m:val="̅"/>
                                  <m:ctrlPr>
                                    <a:rPr lang="pt-BR"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2</m:t>
                              </m:r>
                            </m:sub>
                          </m:sSub>
                        </m:num>
                        <m:den>
                          <m:rad>
                            <m:radPr>
                              <m:degHide m:val="on"/>
                              <m:ctrlPr>
                                <a:rPr lang="pt-BR" i="1" smtClean="0">
                                  <a:latin typeface="Cambria Math" panose="02040503050406030204" pitchFamily="18" charset="0"/>
                                </a:rPr>
                              </m:ctrlPr>
                            </m:radPr>
                            <m:deg/>
                            <m:e>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−1</m:t>
                                      </m:r>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r>
                                        <a:rPr lang="en-US" i="1">
                                          <a:latin typeface="Cambria Math" panose="02040503050406030204" pitchFamily="18" charset="0"/>
                                        </a:rPr>
                                        <m:t>−1</m:t>
                                      </m:r>
                                    </m:e>
                                  </m:d>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b="0" i="1" smtClean="0">
                                          <a:latin typeface="Cambria Math" panose="02040503050406030204" pitchFamily="18" charset="0"/>
                                        </a:rPr>
                                        <m:t>2</m:t>
                                      </m:r>
                                    </m:sub>
                                    <m:sup>
                                      <m:r>
                                        <a:rPr lang="en-US" i="1">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e>
                          </m:rad>
                        </m:den>
                      </m:f>
                    </m:oMath>
                  </m:oMathPara>
                </a14:m>
                <a:endParaRPr lang="en-US" dirty="0" smtClean="0"/>
              </a:p>
              <a:p>
                <a:pPr marL="0" indent="0">
                  <a:buNone/>
                </a:pPr>
                <a:endParaRPr lang="en-US" dirty="0"/>
              </a:p>
              <a:p>
                <a:pPr marL="0" indent="0">
                  <a:buNone/>
                </a:pPr>
                <a:r>
                  <a:rPr lang="en-US" sz="4200" dirty="0" smtClean="0"/>
                  <a:t>Excel command</a:t>
                </a:r>
              </a:p>
              <a:p>
                <a:pPr marL="400050" lvl="1" indent="0">
                  <a:buNone/>
                </a:pPr>
                <a:r>
                  <a:rPr lang="en-US" dirty="0"/>
                  <a:t>=</a:t>
                </a:r>
                <a:r>
                  <a:rPr lang="en-US" dirty="0" smtClean="0"/>
                  <a:t>TDIST(</a:t>
                </a:r>
                <a:r>
                  <a:rPr lang="en-US" dirty="0" err="1" smtClean="0"/>
                  <a:t>pearson</a:t>
                </a:r>
                <a:r>
                  <a:rPr lang="en-US" dirty="0" smtClean="0"/>
                  <a:t>*SQRT(n-2)/</a:t>
                </a:r>
                <a:r>
                  <a:rPr lang="en-US" dirty="0"/>
                  <a:t>SQRT </a:t>
                </a:r>
                <a:r>
                  <a:rPr lang="en-US" dirty="0" smtClean="0"/>
                  <a:t>(</a:t>
                </a:r>
                <a:r>
                  <a:rPr lang="en-US" dirty="0"/>
                  <a:t>1-</a:t>
                </a:r>
                <a:r>
                  <a:rPr lang="en-US" dirty="0" smtClean="0"/>
                  <a:t>(pearson^2)), n, </a:t>
                </a:r>
                <a:r>
                  <a:rPr lang="en-US" dirty="0"/>
                  <a:t>2</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370"/>
                </a:stretch>
              </a:blipFill>
            </p:spPr>
            <p:txBody>
              <a:bodyPr/>
              <a:lstStyle/>
              <a:p>
                <a:r>
                  <a:rPr lang="en-US">
                    <a:noFill/>
                  </a:rPr>
                  <a:t> </a:t>
                </a:r>
              </a:p>
            </p:txBody>
          </p:sp>
        </mc:Fallback>
      </mc:AlternateContent>
    </p:spTree>
    <p:extLst>
      <p:ext uri="{BB962C8B-B14F-4D97-AF65-F5344CB8AC3E}">
        <p14:creationId xmlns:p14="http://schemas.microsoft.com/office/powerpoint/2010/main" val="38571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Correlations</a:t>
            </a:r>
            <a:endParaRPr lang="en-US" dirty="0"/>
          </a:p>
        </p:txBody>
      </p:sp>
      <p:sp>
        <p:nvSpPr>
          <p:cNvPr id="3" name="Text Placeholder 2"/>
          <p:cNvSpPr>
            <a:spLocks noGrp="1"/>
          </p:cNvSpPr>
          <p:nvPr>
            <p:ph type="body" idx="1"/>
          </p:nvPr>
        </p:nvSpPr>
        <p:spPr/>
        <p:txBody>
          <a:bodyPr/>
          <a:lstStyle/>
          <a:p>
            <a:r>
              <a:rPr lang="en-US" dirty="0" smtClean="0"/>
              <a:t>Do unbelievers see more UFOs?</a:t>
            </a:r>
            <a:endParaRPr lang="en-US" dirty="0"/>
          </a:p>
        </p:txBody>
      </p:sp>
    </p:spTree>
    <p:extLst>
      <p:ext uri="{BB962C8B-B14F-4D97-AF65-F5344CB8AC3E}">
        <p14:creationId xmlns:p14="http://schemas.microsoft.com/office/powerpoint/2010/main" val="705231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Drake </a:t>
            </a:r>
            <a:r>
              <a:rPr lang="en-US" dirty="0" smtClean="0"/>
              <a:t>Equation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8"/>
                <a:ext cx="8229600" cy="5187099"/>
              </a:xfrm>
            </p:spPr>
            <p:txBody>
              <a:bodyPr>
                <a:normAutofit fontScale="62500" lnSpcReduction="20000"/>
              </a:bodyPr>
              <a:lstStyle/>
              <a:p>
                <a:pPr marL="0" indent="0">
                  <a:buNone/>
                </a:pPr>
                <a14:m>
                  <m:oMathPara xmlns:m="http://schemas.openxmlformats.org/officeDocument/2006/math">
                    <m:oMathParaPr>
                      <m:jc m:val="left"/>
                    </m:oMathParaPr>
                    <m:oMath xmlns:m="http://schemas.openxmlformats.org/officeDocument/2006/math">
                      <m:r>
                        <a:rPr lang="en-US" sz="5100" b="0" i="1" smtClean="0">
                          <a:latin typeface="Cambria Math" panose="02040503050406030204" pitchFamily="18" charset="0"/>
                        </a:rPr>
                        <m:t>𝑁</m:t>
                      </m:r>
                      <m:r>
                        <a:rPr lang="en-US" sz="5100" i="1" smtClean="0">
                          <a:latin typeface="Cambria Math" panose="02040503050406030204" pitchFamily="18" charset="0"/>
                        </a:rPr>
                        <m:t>=</m:t>
                      </m:r>
                      <m:sSub>
                        <m:sSubPr>
                          <m:ctrlPr>
                            <a:rPr lang="en-US" sz="5100" i="1" smtClean="0">
                              <a:latin typeface="Cambria Math" panose="02040503050406030204" pitchFamily="18" charset="0"/>
                            </a:rPr>
                          </m:ctrlPr>
                        </m:sSubPr>
                        <m:e>
                          <m:r>
                            <a:rPr lang="en-US" sz="5100" b="0" i="1" smtClean="0">
                              <a:latin typeface="Cambria Math" panose="02040503050406030204" pitchFamily="18" charset="0"/>
                            </a:rPr>
                            <m:t>𝑅</m:t>
                          </m:r>
                        </m:e>
                        <m:sub>
                          <m:r>
                            <a:rPr lang="en-US" sz="5100" b="0" i="1" smtClean="0">
                              <a:latin typeface="Cambria Math" panose="02040503050406030204" pitchFamily="18" charset="0"/>
                            </a:rPr>
                            <m:t>∗</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𝑓</m:t>
                          </m:r>
                        </m:e>
                        <m:sub>
                          <m:r>
                            <a:rPr lang="en-US" sz="5100" b="0" i="1" smtClean="0">
                              <a:latin typeface="Cambria Math" panose="02040503050406030204" pitchFamily="18" charset="0"/>
                              <a:ea typeface="Cambria Math" panose="02040503050406030204" pitchFamily="18" charset="0"/>
                            </a:rPr>
                            <m:t>𝑠</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𝑓</m:t>
                          </m:r>
                        </m:e>
                        <m:sub>
                          <m:r>
                            <a:rPr lang="en-US" sz="5100" b="0" i="1" smtClean="0">
                              <a:latin typeface="Cambria Math" panose="02040503050406030204" pitchFamily="18" charset="0"/>
                              <a:ea typeface="Cambria Math" panose="02040503050406030204" pitchFamily="18" charset="0"/>
                            </a:rPr>
                            <m:t>𝑝</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𝑛</m:t>
                          </m:r>
                        </m:e>
                        <m:sub>
                          <m:r>
                            <a:rPr lang="en-US" sz="5100" b="0" i="1" smtClean="0">
                              <a:latin typeface="Cambria Math" panose="02040503050406030204" pitchFamily="18" charset="0"/>
                              <a:ea typeface="Cambria Math" panose="02040503050406030204" pitchFamily="18" charset="0"/>
                            </a:rPr>
                            <m:t>𝑒</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𝑓</m:t>
                          </m:r>
                        </m:e>
                        <m:sub>
                          <m:r>
                            <a:rPr lang="en-US" sz="5100" b="0" i="1" smtClean="0">
                              <a:latin typeface="Cambria Math" panose="02040503050406030204" pitchFamily="18" charset="0"/>
                              <a:ea typeface="Cambria Math" panose="02040503050406030204" pitchFamily="18" charset="0"/>
                            </a:rPr>
                            <m:t>𝑙</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𝑓</m:t>
                          </m:r>
                        </m:e>
                        <m:sub>
                          <m:r>
                            <a:rPr lang="en-US" sz="5100" b="0" i="1" smtClean="0">
                              <a:latin typeface="Cambria Math" panose="02040503050406030204" pitchFamily="18" charset="0"/>
                              <a:ea typeface="Cambria Math" panose="02040503050406030204" pitchFamily="18" charset="0"/>
                            </a:rPr>
                            <m:t>𝑖</m:t>
                          </m:r>
                        </m:sub>
                      </m:sSub>
                      <m:r>
                        <a:rPr lang="en-US" sz="5100" i="1" smtClean="0">
                          <a:latin typeface="Cambria Math" panose="02040503050406030204" pitchFamily="18" charset="0"/>
                          <a:ea typeface="Cambria Math" panose="02040503050406030204" pitchFamily="18" charset="0"/>
                        </a:rPr>
                        <m:t>×</m:t>
                      </m:r>
                      <m:sSub>
                        <m:sSubPr>
                          <m:ctrlPr>
                            <a:rPr lang="en-US" sz="5100" i="1" smtClean="0">
                              <a:latin typeface="Cambria Math" panose="02040503050406030204" pitchFamily="18" charset="0"/>
                              <a:ea typeface="Cambria Math" panose="02040503050406030204" pitchFamily="18" charset="0"/>
                            </a:rPr>
                          </m:ctrlPr>
                        </m:sSubPr>
                        <m:e>
                          <m:r>
                            <a:rPr lang="en-US" sz="5100" b="0" i="1" smtClean="0">
                              <a:latin typeface="Cambria Math" panose="02040503050406030204" pitchFamily="18" charset="0"/>
                              <a:ea typeface="Cambria Math" panose="02040503050406030204" pitchFamily="18" charset="0"/>
                            </a:rPr>
                            <m:t>𝑓</m:t>
                          </m:r>
                        </m:e>
                        <m:sub>
                          <m:r>
                            <a:rPr lang="en-US" sz="5100" b="0" i="1" smtClean="0">
                              <a:latin typeface="Cambria Math" panose="02040503050406030204" pitchFamily="18" charset="0"/>
                              <a:ea typeface="Cambria Math" panose="02040503050406030204" pitchFamily="18" charset="0"/>
                            </a:rPr>
                            <m:t>𝑐</m:t>
                          </m:r>
                        </m:sub>
                      </m:sSub>
                      <m:r>
                        <a:rPr lang="en-US" sz="5100" i="1" smtClean="0">
                          <a:latin typeface="Cambria Math" panose="02040503050406030204" pitchFamily="18" charset="0"/>
                          <a:ea typeface="Cambria Math" panose="02040503050406030204" pitchFamily="18" charset="0"/>
                        </a:rPr>
                        <m:t>×</m:t>
                      </m:r>
                      <m:r>
                        <a:rPr lang="en-US" sz="5100" b="0" i="1" smtClean="0">
                          <a:latin typeface="Cambria Math" panose="02040503050406030204" pitchFamily="18" charset="0"/>
                          <a:ea typeface="Cambria Math" panose="02040503050406030204" pitchFamily="18" charset="0"/>
                        </a:rPr>
                        <m:t>𝐿</m:t>
                      </m:r>
                    </m:oMath>
                  </m:oMathPara>
                </a14:m>
                <a:endParaRPr lang="en-US" sz="5100" dirty="0" smtClean="0"/>
              </a:p>
              <a:p>
                <a:pPr marL="400050" lvl="1" indent="0">
                  <a:buNone/>
                </a:pPr>
                <a:r>
                  <a:rPr lang="en-US" sz="4500" dirty="0"/>
                  <a:t>R* = average star formation rate</a:t>
                </a:r>
              </a:p>
              <a:p>
                <a:pPr marL="400050" lvl="1" indent="0">
                  <a:buNone/>
                </a:pPr>
                <a:r>
                  <a:rPr lang="en-US" sz="4500" dirty="0"/>
                  <a:t>fs = </a:t>
                </a:r>
                <a:r>
                  <a:rPr lang="en-US" sz="4500" dirty="0" smtClean="0"/>
                  <a:t>"</a:t>
                </a:r>
                <a:r>
                  <a:rPr lang="en-US" sz="4500" dirty="0"/>
                  <a:t>suitable" stars </a:t>
                </a:r>
                <a:r>
                  <a:rPr lang="en-US" sz="4500" dirty="0" smtClean="0"/>
                  <a:t>that could support a </a:t>
                </a:r>
                <a:r>
                  <a:rPr lang="en-US" sz="4500" dirty="0"/>
                  <a:t>habitable </a:t>
                </a:r>
                <a:r>
                  <a:rPr lang="en-US" sz="4500" dirty="0" smtClean="0"/>
                  <a:t>planet</a:t>
                </a:r>
                <a:endParaRPr lang="en-US" sz="4500" dirty="0"/>
              </a:p>
              <a:p>
                <a:pPr marL="400050" lvl="1" indent="0">
                  <a:buNone/>
                </a:pPr>
                <a:r>
                  <a:rPr lang="en-US" sz="4500" dirty="0" err="1"/>
                  <a:t>fp</a:t>
                </a:r>
                <a:r>
                  <a:rPr lang="en-US" sz="4500" dirty="0"/>
                  <a:t> = fraction of suitable stars with </a:t>
                </a:r>
                <a:r>
                  <a:rPr lang="en-US" sz="4500" dirty="0" smtClean="0"/>
                  <a:t>planets</a:t>
                </a:r>
                <a:endParaRPr lang="en-US" sz="4500" dirty="0"/>
              </a:p>
              <a:p>
                <a:pPr marL="400050" lvl="1" indent="0">
                  <a:buNone/>
                </a:pPr>
                <a:r>
                  <a:rPr lang="en-US" sz="4500" dirty="0" err="1"/>
                  <a:t>nE</a:t>
                </a:r>
                <a:r>
                  <a:rPr lang="en-US" sz="4500" dirty="0"/>
                  <a:t> = </a:t>
                </a:r>
                <a:r>
                  <a:rPr lang="en-US" sz="4500" dirty="0" smtClean="0"/>
                  <a:t>number </a:t>
                </a:r>
                <a:r>
                  <a:rPr lang="en-US" sz="4500" dirty="0"/>
                  <a:t>of "Earth-like" </a:t>
                </a:r>
                <a:r>
                  <a:rPr lang="en-US" sz="4500" dirty="0" smtClean="0"/>
                  <a:t>planets</a:t>
                </a:r>
                <a:endParaRPr lang="en-US" sz="4500" dirty="0"/>
              </a:p>
              <a:p>
                <a:pPr marL="400050" lvl="1" indent="0">
                  <a:buNone/>
                </a:pPr>
                <a:r>
                  <a:rPr lang="en-US" sz="4500" dirty="0" err="1"/>
                  <a:t>fl</a:t>
                </a:r>
                <a:r>
                  <a:rPr lang="en-US" sz="4500" dirty="0"/>
                  <a:t> = </a:t>
                </a:r>
                <a:r>
                  <a:rPr lang="en-US" sz="4500" dirty="0" smtClean="0"/>
                  <a:t>fraction </a:t>
                </a:r>
                <a:r>
                  <a:rPr lang="en-US" sz="4500" dirty="0"/>
                  <a:t>of Earth-like planets with </a:t>
                </a:r>
                <a:r>
                  <a:rPr lang="en-US" sz="4500" dirty="0" smtClean="0"/>
                  <a:t>life</a:t>
                </a:r>
                <a:endParaRPr lang="en-US" sz="4500" dirty="0"/>
              </a:p>
              <a:p>
                <a:pPr marL="400050" lvl="1" indent="0">
                  <a:buNone/>
                </a:pPr>
                <a:r>
                  <a:rPr lang="en-US" sz="4500" dirty="0"/>
                  <a:t>fi = </a:t>
                </a:r>
                <a:r>
                  <a:rPr lang="en-US" sz="4500" dirty="0" smtClean="0"/>
                  <a:t>fraction of </a:t>
                </a:r>
                <a:r>
                  <a:rPr lang="en-US" sz="4500" dirty="0"/>
                  <a:t>planets </a:t>
                </a:r>
                <a:r>
                  <a:rPr lang="en-US" sz="4500" dirty="0" smtClean="0"/>
                  <a:t>with one </a:t>
                </a:r>
                <a:r>
                  <a:rPr lang="en-US" sz="4500" dirty="0"/>
                  <a:t>intelligent </a:t>
                </a:r>
                <a:r>
                  <a:rPr lang="en-US" sz="4500" dirty="0" smtClean="0"/>
                  <a:t>species</a:t>
                </a:r>
                <a:endParaRPr lang="en-US" sz="4500" dirty="0"/>
              </a:p>
              <a:p>
                <a:pPr marL="400050" lvl="1" indent="0">
                  <a:buNone/>
                </a:pPr>
                <a:r>
                  <a:rPr lang="en-US" sz="4500" dirty="0"/>
                  <a:t>fc = </a:t>
                </a:r>
                <a:r>
                  <a:rPr lang="en-US" sz="4500" dirty="0" smtClean="0"/>
                  <a:t>fraction </a:t>
                </a:r>
                <a:r>
                  <a:rPr lang="en-US" sz="4500" dirty="0"/>
                  <a:t>of </a:t>
                </a:r>
                <a:r>
                  <a:rPr lang="en-US" sz="4500" dirty="0" smtClean="0"/>
                  <a:t>intelligent </a:t>
                </a:r>
                <a:r>
                  <a:rPr lang="en-US" sz="4500" dirty="0"/>
                  <a:t>civilizations </a:t>
                </a:r>
                <a:r>
                  <a:rPr lang="en-US" sz="4500" dirty="0" smtClean="0"/>
                  <a:t>with interstellar communication</a:t>
                </a:r>
                <a:endParaRPr lang="en-US" sz="4500" dirty="0"/>
              </a:p>
              <a:p>
                <a:pPr marL="400050" lvl="1" indent="0">
                  <a:buNone/>
                </a:pPr>
                <a:r>
                  <a:rPr lang="en-US" sz="4500" dirty="0"/>
                  <a:t>L = </a:t>
                </a:r>
                <a:r>
                  <a:rPr lang="en-US" sz="4500" dirty="0" smtClean="0"/>
                  <a:t>lifetime civilization is technologically </a:t>
                </a:r>
                <a:r>
                  <a:rPr lang="en-US" sz="4500" dirty="0"/>
                  <a:t>active </a:t>
                </a:r>
                <a:r>
                  <a:rPr lang="en-US" sz="4500" dirty="0" smtClean="0"/>
                  <a:t>with radio communication</a:t>
                </a:r>
                <a:endParaRPr lang="en-US" sz="4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5187099"/>
              </a:xfrm>
              <a:blipFill rotWithShape="0">
                <a:blip r:embed="rId3"/>
                <a:stretch>
                  <a:fillRect b="-1647"/>
                </a:stretch>
              </a:blipFill>
            </p:spPr>
            <p:txBody>
              <a:bodyPr/>
              <a:lstStyle/>
              <a:p>
                <a:r>
                  <a:rPr lang="en-US">
                    <a:noFill/>
                  </a:rPr>
                  <a:t> </a:t>
                </a:r>
              </a:p>
            </p:txBody>
          </p:sp>
        </mc:Fallback>
      </mc:AlternateContent>
    </p:spTree>
    <p:extLst>
      <p:ext uri="{BB962C8B-B14F-4D97-AF65-F5344CB8AC3E}">
        <p14:creationId xmlns:p14="http://schemas.microsoft.com/office/powerpoint/2010/main" val="39436201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Positive Correlation of Lack of Religion with UFO Sightings</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392019764"/>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09709" y="6334780"/>
            <a:ext cx="8034291" cy="523220"/>
          </a:xfrm>
          <a:prstGeom prst="rect">
            <a:avLst/>
          </a:prstGeom>
        </p:spPr>
        <p:txBody>
          <a:bodyPr wrap="squar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r>
              <a:rPr lang="en-US" sz="1400" dirty="0">
                <a:latin typeface="verdana" panose="020B0604030504040204" pitchFamily="34" charset="0"/>
              </a:rPr>
              <a:t/>
            </a:r>
            <a:br>
              <a:rPr lang="en-US" sz="1400" dirty="0">
                <a:latin typeface="verdana" panose="020B0604030504040204" pitchFamily="34" charset="0"/>
              </a:rPr>
            </a:br>
            <a:r>
              <a:rPr lang="en-US" sz="1400" dirty="0">
                <a:latin typeface="verdana" panose="020B0604030504040204" pitchFamily="34" charset="0"/>
              </a:rPr>
              <a:t>Frank Newport. 2012. Mississippi Is Most Religious U.S. </a:t>
            </a:r>
            <a:r>
              <a:rPr lang="en-US" sz="1400" dirty="0" smtClean="0">
                <a:latin typeface="verdana" panose="020B0604030504040204" pitchFamily="34" charset="0"/>
              </a:rPr>
              <a:t>State. </a:t>
            </a:r>
            <a:r>
              <a:rPr lang="en-US" sz="1400" dirty="0">
                <a:latin typeface="verdana" panose="020B0604030504040204" pitchFamily="34" charset="0"/>
              </a:rPr>
              <a:t>Gallup.com, 3/27/2012.</a:t>
            </a:r>
            <a:endParaRPr lang="en-US" sz="1400" dirty="0"/>
          </a:p>
        </p:txBody>
      </p:sp>
    </p:spTree>
    <p:extLst>
      <p:ext uri="{BB962C8B-B14F-4D97-AF65-F5344CB8AC3E}">
        <p14:creationId xmlns:p14="http://schemas.microsoft.com/office/powerpoint/2010/main" val="34638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4" dur="5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Negative Correlation of Religiosity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831661148"/>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515758" y="6334780"/>
            <a:ext cx="7628242"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smtClean="0">
                <a:latin typeface="verdana" panose="020B0604030504040204" pitchFamily="34" charset="0"/>
              </a:rPr>
              <a:t>Mississippians </a:t>
            </a:r>
            <a:r>
              <a:rPr lang="en-US" sz="1400" dirty="0">
                <a:latin typeface="verdana" panose="020B0604030504040204" pitchFamily="34" charset="0"/>
              </a:rPr>
              <a:t>Go to Church the Most; Vermonters, Least. </a:t>
            </a:r>
            <a:r>
              <a:rPr lang="en-US" sz="1400" i="1" dirty="0">
                <a:latin typeface="verdana" panose="020B0604030504040204" pitchFamily="34" charset="0"/>
              </a:rPr>
              <a:t>Gallup.com</a:t>
            </a:r>
            <a:r>
              <a:rPr lang="en-US" sz="1400" dirty="0">
                <a:latin typeface="verdana" panose="020B0604030504040204" pitchFamily="34" charset="0"/>
              </a:rPr>
              <a:t>, 2/17/2010.</a:t>
            </a:r>
            <a:endParaRPr lang="en-US" sz="1400" dirty="0"/>
          </a:p>
        </p:txBody>
      </p:sp>
    </p:spTree>
    <p:extLst>
      <p:ext uri="{BB962C8B-B14F-4D97-AF65-F5344CB8AC3E}">
        <p14:creationId xmlns:p14="http://schemas.microsoft.com/office/powerpoint/2010/main" val="381427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7" dur="5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Negative Correlation of Weekly Church Attendance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072883521"/>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515758" y="6334780"/>
            <a:ext cx="7628242"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smtClean="0">
                <a:latin typeface="verdana" panose="020B0604030504040204" pitchFamily="34" charset="0"/>
              </a:rPr>
              <a:t>Mississippians </a:t>
            </a:r>
            <a:r>
              <a:rPr lang="en-US" sz="1400" dirty="0">
                <a:latin typeface="verdana" panose="020B0604030504040204" pitchFamily="34" charset="0"/>
              </a:rPr>
              <a:t>Go to Church the Most; Vermonters, Least. </a:t>
            </a:r>
            <a:r>
              <a:rPr lang="en-US" sz="1400" i="1" dirty="0">
                <a:latin typeface="verdana" panose="020B0604030504040204" pitchFamily="34" charset="0"/>
              </a:rPr>
              <a:t>Gallup.com</a:t>
            </a:r>
            <a:r>
              <a:rPr lang="en-US" sz="1400" dirty="0">
                <a:latin typeface="verdana" panose="020B0604030504040204" pitchFamily="34" charset="0"/>
              </a:rPr>
              <a:t>, 2/17/2010.</a:t>
            </a:r>
            <a:endParaRPr lang="en-US" sz="1400" dirty="0"/>
          </a:p>
        </p:txBody>
      </p:sp>
    </p:spTree>
    <p:extLst>
      <p:ext uri="{BB962C8B-B14F-4D97-AF65-F5344CB8AC3E}">
        <p14:creationId xmlns:p14="http://schemas.microsoft.com/office/powerpoint/2010/main" val="1132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7" dur="5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 Correlations</a:t>
            </a:r>
            <a:endParaRPr lang="en-US" dirty="0"/>
          </a:p>
        </p:txBody>
      </p:sp>
      <p:sp>
        <p:nvSpPr>
          <p:cNvPr id="3" name="Text Placeholder 2"/>
          <p:cNvSpPr>
            <a:spLocks noGrp="1"/>
          </p:cNvSpPr>
          <p:nvPr>
            <p:ph type="body" idx="1"/>
          </p:nvPr>
        </p:nvSpPr>
        <p:spPr/>
        <p:txBody>
          <a:bodyPr/>
          <a:lstStyle/>
          <a:p>
            <a:r>
              <a:rPr lang="en-US" dirty="0" smtClean="0"/>
              <a:t>Why are UFO sightings higher in the West?</a:t>
            </a:r>
            <a:endParaRPr lang="en-US" dirty="0"/>
          </a:p>
        </p:txBody>
      </p:sp>
    </p:spTree>
    <p:extLst>
      <p:ext uri="{BB962C8B-B14F-4D97-AF65-F5344CB8AC3E}">
        <p14:creationId xmlns:p14="http://schemas.microsoft.com/office/powerpoint/2010/main" val="3577279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Negative Correlation of Longitude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661271957"/>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643292" y="6334780"/>
            <a:ext cx="7500708"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Average Latitude and Longitude for US </a:t>
            </a:r>
            <a:r>
              <a:rPr lang="en-US" sz="1400" dirty="0" smtClean="0"/>
              <a:t>States</a:t>
            </a:r>
            <a:r>
              <a:rPr lang="en-US" sz="1400" dirty="0">
                <a:latin typeface="verdana" panose="020B0604030504040204" pitchFamily="34" charset="0"/>
              </a:rPr>
              <a:t> (</a:t>
            </a:r>
            <a:r>
              <a:rPr lang="en-US" sz="900" dirty="0">
                <a:latin typeface="verdana" panose="020B0604030504040204" pitchFamily="34" charset="0"/>
              </a:rPr>
              <a:t>http://dev.maxmind.com/geoip/legacy/codes/state_latlon</a:t>
            </a:r>
            <a:r>
              <a:rPr lang="en-US" sz="900" dirty="0" smtClean="0">
                <a:latin typeface="verdana" panose="020B0604030504040204" pitchFamily="34" charset="0"/>
              </a:rPr>
              <a:t>/</a:t>
            </a:r>
            <a:r>
              <a:rPr lang="en-US" sz="1400" dirty="0" smtClean="0">
                <a:latin typeface="verdana" panose="020B0604030504040204" pitchFamily="34" charset="0"/>
              </a:rPr>
              <a:t>)</a:t>
            </a:r>
            <a:endParaRPr lang="en-US" sz="1400" dirty="0"/>
          </a:p>
        </p:txBody>
      </p:sp>
    </p:spTree>
    <p:extLst>
      <p:ext uri="{BB962C8B-B14F-4D97-AF65-F5344CB8AC3E}">
        <p14:creationId xmlns:p14="http://schemas.microsoft.com/office/powerpoint/2010/main" val="18020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Positive Correlation of Latitude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402778944"/>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643292" y="6334780"/>
            <a:ext cx="7500708"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Average Latitude and Longitude for US </a:t>
            </a:r>
            <a:r>
              <a:rPr lang="en-US" sz="1400" dirty="0" smtClean="0"/>
              <a:t>States</a:t>
            </a:r>
            <a:r>
              <a:rPr lang="en-US" sz="1400" dirty="0">
                <a:latin typeface="verdana" panose="020B0604030504040204" pitchFamily="34" charset="0"/>
              </a:rPr>
              <a:t> (</a:t>
            </a:r>
            <a:r>
              <a:rPr lang="en-US" sz="900" dirty="0">
                <a:latin typeface="verdana" panose="020B0604030504040204" pitchFamily="34" charset="0"/>
              </a:rPr>
              <a:t>http://dev.maxmind.com/geoip/legacy/codes/state_latlon</a:t>
            </a:r>
            <a:r>
              <a:rPr lang="en-US" sz="900" dirty="0" smtClean="0">
                <a:latin typeface="verdana" panose="020B0604030504040204" pitchFamily="34" charset="0"/>
              </a:rPr>
              <a:t>/</a:t>
            </a:r>
            <a:r>
              <a:rPr lang="en-US" sz="1400" dirty="0" smtClean="0">
                <a:latin typeface="verdana" panose="020B0604030504040204" pitchFamily="34" charset="0"/>
              </a:rPr>
              <a:t>)</a:t>
            </a:r>
            <a:endParaRPr lang="en-US" sz="1400" dirty="0"/>
          </a:p>
        </p:txBody>
      </p:sp>
    </p:spTree>
    <p:extLst>
      <p:ext uri="{BB962C8B-B14F-4D97-AF65-F5344CB8AC3E}">
        <p14:creationId xmlns:p14="http://schemas.microsoft.com/office/powerpoint/2010/main" val="21069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Racial/Ethnic Correlations</a:t>
            </a:r>
            <a:endParaRPr lang="en-US" dirty="0"/>
          </a:p>
        </p:txBody>
      </p:sp>
      <p:sp>
        <p:nvSpPr>
          <p:cNvPr id="3" name="Text Placeholder 2"/>
          <p:cNvSpPr>
            <a:spLocks noGrp="1"/>
          </p:cNvSpPr>
          <p:nvPr>
            <p:ph type="body" idx="1"/>
          </p:nvPr>
        </p:nvSpPr>
        <p:spPr/>
        <p:txBody>
          <a:bodyPr/>
          <a:lstStyle/>
          <a:p>
            <a:r>
              <a:rPr lang="en-US" dirty="0" smtClean="0"/>
              <a:t>Is there a racial connection?</a:t>
            </a:r>
            <a:endParaRPr lang="en-US" dirty="0"/>
          </a:p>
        </p:txBody>
      </p:sp>
    </p:spTree>
    <p:extLst>
      <p:ext uri="{BB962C8B-B14F-4D97-AF65-F5344CB8AC3E}">
        <p14:creationId xmlns:p14="http://schemas.microsoft.com/office/powerpoint/2010/main" val="3478852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Correlation of Caucasian Race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392670610"/>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4845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Population Division. Release Date: December 2013.</a:t>
            </a:r>
          </a:p>
        </p:txBody>
      </p:sp>
    </p:spTree>
    <p:extLst>
      <p:ext uri="{BB962C8B-B14F-4D97-AF65-F5344CB8AC3E}">
        <p14:creationId xmlns:p14="http://schemas.microsoft.com/office/powerpoint/2010/main" val="100987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Hispanic Ethnicity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928063114"/>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4845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Population Division. Release Date: December 2013.</a:t>
            </a:r>
          </a:p>
        </p:txBody>
      </p:sp>
    </p:spTree>
    <p:extLst>
      <p:ext uri="{BB962C8B-B14F-4D97-AF65-F5344CB8AC3E}">
        <p14:creationId xmlns:p14="http://schemas.microsoft.com/office/powerpoint/2010/main" val="138853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Correlation of % African Americans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726328040"/>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4845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Population Division. Release Date: December 2013.</a:t>
            </a:r>
          </a:p>
        </p:txBody>
      </p:sp>
    </p:spTree>
    <p:extLst>
      <p:ext uri="{BB962C8B-B14F-4D97-AF65-F5344CB8AC3E}">
        <p14:creationId xmlns:p14="http://schemas.microsoft.com/office/powerpoint/2010/main" val="29052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27" y="302918"/>
            <a:ext cx="8229600" cy="1143000"/>
          </a:xfrm>
        </p:spPr>
        <p:txBody>
          <a:bodyPr>
            <a:noAutofit/>
          </a:bodyPr>
          <a:lstStyle/>
          <a:p>
            <a:r>
              <a:rPr lang="en-US" dirty="0" smtClean="0"/>
              <a:t>Advanced </a:t>
            </a:r>
            <a:r>
              <a:rPr lang="en-US" dirty="0"/>
              <a:t>Detectable </a:t>
            </a:r>
            <a:r>
              <a:rPr lang="en-US" dirty="0" smtClean="0"/>
              <a:t>Civilizations/Galaxy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6132232"/>
              </p:ext>
            </p:extLst>
          </p:nvPr>
        </p:nvGraphicFramePr>
        <p:xfrm>
          <a:off x="457200" y="1967846"/>
          <a:ext cx="8076181" cy="4267200"/>
        </p:xfrm>
        <a:graphic>
          <a:graphicData uri="http://schemas.openxmlformats.org/drawingml/2006/table">
            <a:tbl>
              <a:tblPr firstRow="1" bandRow="1">
                <a:tableStyleId>{5C22544A-7EE6-4342-B048-85BDC9FD1C3A}</a:tableStyleId>
              </a:tblPr>
              <a:tblGrid>
                <a:gridCol w="2395028"/>
                <a:gridCol w="2937953"/>
                <a:gridCol w="2743200"/>
              </a:tblGrid>
              <a:tr h="370840">
                <a:tc>
                  <a:txBody>
                    <a:bodyPr/>
                    <a:lstStyle/>
                    <a:p>
                      <a:pPr algn="ctr" fontAlgn="t"/>
                      <a:r>
                        <a:rPr lang="en-US" sz="2800" b="1" dirty="0">
                          <a:solidFill>
                            <a:schemeClr val="tx1"/>
                          </a:solidFill>
                          <a:effectLst/>
                          <a:latin typeface="verdana" panose="020B0604030504040204" pitchFamily="34" charset="0"/>
                        </a:rPr>
                        <a:t>Parameter</a:t>
                      </a:r>
                      <a:endParaRPr lang="en-US" sz="2800" dirty="0">
                        <a:solidFill>
                          <a:schemeClr val="tx1"/>
                        </a:solidFill>
                        <a:effectLst/>
                        <a:latin typeface="verdana" panose="020B0604030504040204" pitchFamily="34" charset="0"/>
                      </a:endParaRPr>
                    </a:p>
                  </a:txBody>
                  <a:tcPr marL="86264" marR="86264" marT="0" marB="0">
                    <a:lnB w="38100" cap="flat" cmpd="sng" algn="ctr">
                      <a:solidFill>
                        <a:schemeClr val="bg1"/>
                      </a:solidFill>
                      <a:prstDash val="solid"/>
                      <a:round/>
                      <a:headEnd type="none" w="med" len="med"/>
                      <a:tailEnd type="none" w="med" len="med"/>
                    </a:lnB>
                  </a:tcPr>
                </a:tc>
                <a:tc>
                  <a:txBody>
                    <a:bodyPr/>
                    <a:lstStyle/>
                    <a:p>
                      <a:pPr algn="ctr" fontAlgn="t"/>
                      <a:r>
                        <a:rPr lang="en-US" sz="2800" b="1" dirty="0">
                          <a:solidFill>
                            <a:schemeClr val="tx1"/>
                          </a:solidFill>
                          <a:effectLst/>
                          <a:latin typeface="verdana" panose="020B0604030504040204" pitchFamily="34" charset="0"/>
                        </a:rPr>
                        <a:t>Optimistic</a:t>
                      </a:r>
                      <a:endParaRPr lang="en-US" sz="2800" dirty="0">
                        <a:solidFill>
                          <a:schemeClr val="tx1"/>
                        </a:solidFill>
                        <a:effectLst/>
                        <a:latin typeface="verdana" panose="020B0604030504040204" pitchFamily="34" charset="0"/>
                      </a:endParaRPr>
                    </a:p>
                  </a:txBody>
                  <a:tcPr marL="86264" marR="86264" marT="0" marB="0">
                    <a:lnB w="38100" cap="flat" cmpd="sng" algn="ctr">
                      <a:solidFill>
                        <a:schemeClr val="bg1"/>
                      </a:solidFill>
                      <a:prstDash val="solid"/>
                      <a:round/>
                      <a:headEnd type="none" w="med" len="med"/>
                      <a:tailEnd type="none" w="med" len="med"/>
                    </a:lnB>
                  </a:tcPr>
                </a:tc>
                <a:tc>
                  <a:txBody>
                    <a:bodyPr/>
                    <a:lstStyle/>
                    <a:p>
                      <a:pPr algn="ctr" fontAlgn="t"/>
                      <a:r>
                        <a:rPr lang="en-US" sz="2800" b="1" dirty="0" smtClean="0">
                          <a:solidFill>
                            <a:schemeClr val="tx1"/>
                          </a:solidFill>
                          <a:effectLst/>
                          <a:latin typeface="verdana" panose="020B0604030504040204" pitchFamily="34" charset="0"/>
                        </a:rPr>
                        <a:t>Realistic</a:t>
                      </a:r>
                      <a:endParaRPr lang="en-US" sz="2800" dirty="0">
                        <a:solidFill>
                          <a:schemeClr val="tx1"/>
                        </a:solidFill>
                        <a:effectLst/>
                        <a:latin typeface="verdana" panose="020B0604030504040204" pitchFamily="34" charset="0"/>
                      </a:endParaRPr>
                    </a:p>
                  </a:txBody>
                  <a:tcPr marL="86264" marR="86264" marT="0" marB="0">
                    <a:lnB w="38100" cap="flat" cmpd="sng" algn="ctr">
                      <a:solidFill>
                        <a:schemeClr val="bg1"/>
                      </a:solidFill>
                      <a:prstDash val="solid"/>
                      <a:round/>
                      <a:headEnd type="none" w="med" len="med"/>
                      <a:tailEnd type="none" w="med" len="med"/>
                    </a:lnB>
                  </a:tcPr>
                </a:tc>
              </a:tr>
              <a:tr h="370840">
                <a:tc>
                  <a:txBody>
                    <a:bodyPr/>
                    <a:lstStyle/>
                    <a:p>
                      <a:pPr algn="ctr" fontAlgn="t"/>
                      <a:r>
                        <a:rPr lang="en-US" sz="2800" i="1" u="none" dirty="0">
                          <a:solidFill>
                            <a:schemeClr val="bg1"/>
                          </a:solidFill>
                          <a:effectLst/>
                          <a:latin typeface="verdana" panose="020B0604030504040204" pitchFamily="34" charset="0"/>
                        </a:rPr>
                        <a:t>R</a:t>
                      </a:r>
                      <a:r>
                        <a:rPr lang="en-US" sz="2800" i="1" u="none" baseline="-25000" dirty="0" smtClean="0">
                          <a:solidFill>
                            <a:schemeClr val="bg1"/>
                          </a:solidFill>
                          <a:effectLst/>
                          <a:latin typeface="verdana" panose="020B0604030504040204" pitchFamily="34" charset="0"/>
                        </a:rPr>
                        <a:t>*</a:t>
                      </a:r>
                      <a:endParaRPr lang="en-US" sz="2800" u="none" dirty="0">
                        <a:solidFill>
                          <a:schemeClr val="bg1"/>
                        </a:solidFill>
                        <a:effectLst/>
                        <a:latin typeface="verdana" panose="020B0604030504040204" pitchFamily="34" charset="0"/>
                      </a:endParaRPr>
                    </a:p>
                  </a:txBody>
                  <a:tcPr marL="86264" marR="86264" marT="0" marB="0">
                    <a:lnT w="38100" cap="flat" cmpd="sng" algn="ctr">
                      <a:solidFill>
                        <a:schemeClr val="bg1"/>
                      </a:solidFill>
                      <a:prstDash val="solid"/>
                      <a:round/>
                      <a:headEnd type="none" w="med" len="med"/>
                      <a:tailEnd type="none" w="med" len="med"/>
                    </a:lnT>
                  </a:tcPr>
                </a:tc>
                <a:tc>
                  <a:txBody>
                    <a:bodyPr/>
                    <a:lstStyle/>
                    <a:p>
                      <a:pPr algn="ctr" fontAlgn="t"/>
                      <a:r>
                        <a:rPr lang="en-US" sz="2800" dirty="0">
                          <a:solidFill>
                            <a:schemeClr val="bg1"/>
                          </a:solidFill>
                          <a:effectLst/>
                          <a:latin typeface="verdana" panose="020B0604030504040204" pitchFamily="34" charset="0"/>
                        </a:rPr>
                        <a:t>10</a:t>
                      </a:r>
                    </a:p>
                  </a:txBody>
                  <a:tcPr marL="86264" marR="86264" marT="0" marB="0">
                    <a:lnT w="38100" cap="flat" cmpd="sng" algn="ctr">
                      <a:solidFill>
                        <a:schemeClr val="bg1"/>
                      </a:solidFill>
                      <a:prstDash val="solid"/>
                      <a:round/>
                      <a:headEnd type="none" w="med" len="med"/>
                      <a:tailEnd type="none" w="med" len="med"/>
                    </a:lnT>
                  </a:tcPr>
                </a:tc>
                <a:tc>
                  <a:txBody>
                    <a:bodyPr/>
                    <a:lstStyle/>
                    <a:p>
                      <a:pPr algn="ctr" fontAlgn="t"/>
                      <a:r>
                        <a:rPr lang="en-US" sz="2800" dirty="0" smtClean="0">
                          <a:solidFill>
                            <a:schemeClr val="bg1"/>
                          </a:solidFill>
                          <a:effectLst/>
                          <a:latin typeface="verdana" panose="020B0604030504040204" pitchFamily="34" charset="0"/>
                        </a:rPr>
                        <a:t>7</a:t>
                      </a:r>
                      <a:endParaRPr lang="en-US" sz="2800" dirty="0">
                        <a:solidFill>
                          <a:schemeClr val="bg1"/>
                        </a:solidFill>
                        <a:effectLst/>
                        <a:latin typeface="verdana" panose="020B0604030504040204" pitchFamily="34" charset="0"/>
                      </a:endParaRPr>
                    </a:p>
                  </a:txBody>
                  <a:tcPr marL="86264" marR="86264" marT="0" marB="0">
                    <a:lnT w="38100" cap="flat" cmpd="sng" algn="ctr">
                      <a:solidFill>
                        <a:schemeClr val="bg1"/>
                      </a:solidFill>
                      <a:prstDash val="solid"/>
                      <a:round/>
                      <a:headEnd type="none" w="med" len="med"/>
                      <a:tailEnd type="none" w="med" len="med"/>
                    </a:lnT>
                  </a:tcPr>
                </a:tc>
              </a:tr>
              <a:tr h="370840">
                <a:tc>
                  <a:txBody>
                    <a:bodyPr/>
                    <a:lstStyle/>
                    <a:p>
                      <a:pPr algn="ctr" fontAlgn="t"/>
                      <a:r>
                        <a:rPr lang="en-US" sz="2800" i="1" u="none" dirty="0" smtClean="0">
                          <a:solidFill>
                            <a:schemeClr val="bg1"/>
                          </a:solidFill>
                          <a:effectLst/>
                          <a:latin typeface="verdana" panose="020B0604030504040204" pitchFamily="34" charset="0"/>
                        </a:rPr>
                        <a:t>f</a:t>
                      </a:r>
                      <a:r>
                        <a:rPr lang="en-US" sz="2800" i="1" u="none" baseline="-25000" dirty="0" smtClean="0">
                          <a:solidFill>
                            <a:schemeClr val="bg1"/>
                          </a:solidFill>
                          <a:effectLst/>
                          <a:latin typeface="verdana" panose="020B0604030504040204" pitchFamily="34" charset="0"/>
                        </a:rPr>
                        <a:t>s</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0.02</a:t>
                      </a:r>
                    </a:p>
                  </a:txBody>
                  <a:tcPr marL="86264" marR="86264" marT="0" marB="0"/>
                </a:tc>
                <a:tc>
                  <a:txBody>
                    <a:bodyPr/>
                    <a:lstStyle/>
                    <a:p>
                      <a:pPr algn="ctr" fontAlgn="t"/>
                      <a:r>
                        <a:rPr lang="en-US" sz="2800" dirty="0">
                          <a:solidFill>
                            <a:schemeClr val="bg1"/>
                          </a:solidFill>
                          <a:effectLst/>
                          <a:latin typeface="verdana" panose="020B0604030504040204" pitchFamily="34" charset="0"/>
                        </a:rPr>
                        <a:t>0.01</a:t>
                      </a:r>
                    </a:p>
                  </a:txBody>
                  <a:tcPr marL="86264" marR="86264" marT="0" marB="0"/>
                </a:tc>
              </a:tr>
              <a:tr h="370840">
                <a:tc>
                  <a:txBody>
                    <a:bodyPr/>
                    <a:lstStyle/>
                    <a:p>
                      <a:pPr algn="ctr" fontAlgn="t"/>
                      <a:r>
                        <a:rPr lang="en-US" sz="2800" i="1" u="none" dirty="0" err="1" smtClean="0">
                          <a:solidFill>
                            <a:schemeClr val="bg1"/>
                          </a:solidFill>
                          <a:effectLst/>
                          <a:latin typeface="verdana" panose="020B0604030504040204" pitchFamily="34" charset="0"/>
                        </a:rPr>
                        <a:t>f</a:t>
                      </a:r>
                      <a:r>
                        <a:rPr lang="en-US" sz="2800" i="1" u="none" baseline="-25000" dirty="0" err="1" smtClean="0">
                          <a:solidFill>
                            <a:schemeClr val="bg1"/>
                          </a:solidFill>
                          <a:effectLst/>
                          <a:latin typeface="verdana" panose="020B0604030504040204" pitchFamily="34" charset="0"/>
                        </a:rPr>
                        <a:t>p</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0.75</a:t>
                      </a:r>
                    </a:p>
                  </a:txBody>
                  <a:tcPr marL="86264" marR="86264" marT="0" marB="0"/>
                </a:tc>
                <a:tc>
                  <a:txBody>
                    <a:bodyPr/>
                    <a:lstStyle/>
                    <a:p>
                      <a:pPr algn="ctr" fontAlgn="t"/>
                      <a:r>
                        <a:rPr lang="en-US" sz="2800" dirty="0" smtClean="0">
                          <a:solidFill>
                            <a:schemeClr val="bg1"/>
                          </a:solidFill>
                          <a:effectLst/>
                          <a:latin typeface="verdana" panose="020B0604030504040204" pitchFamily="34" charset="0"/>
                        </a:rPr>
                        <a:t>0.5</a:t>
                      </a:r>
                      <a:endParaRPr lang="en-US" sz="2800" dirty="0">
                        <a:solidFill>
                          <a:schemeClr val="bg1"/>
                        </a:solidFill>
                        <a:effectLst/>
                        <a:latin typeface="verdana" panose="020B0604030504040204" pitchFamily="34" charset="0"/>
                      </a:endParaRPr>
                    </a:p>
                  </a:txBody>
                  <a:tcPr marL="86264" marR="86264" marT="0" marB="0"/>
                </a:tc>
              </a:tr>
              <a:tr h="370840">
                <a:tc>
                  <a:txBody>
                    <a:bodyPr/>
                    <a:lstStyle/>
                    <a:p>
                      <a:pPr algn="ctr" fontAlgn="t"/>
                      <a:r>
                        <a:rPr lang="en-US" sz="2800" i="1" u="none" dirty="0" err="1" smtClean="0">
                          <a:solidFill>
                            <a:schemeClr val="bg1"/>
                          </a:solidFill>
                          <a:effectLst/>
                          <a:latin typeface="verdana" panose="020B0604030504040204" pitchFamily="34" charset="0"/>
                        </a:rPr>
                        <a:t>n</a:t>
                      </a:r>
                      <a:r>
                        <a:rPr lang="en-US" sz="2800" i="1" u="none" baseline="-25000" dirty="0" err="1" smtClean="0">
                          <a:solidFill>
                            <a:schemeClr val="bg1"/>
                          </a:solidFill>
                          <a:effectLst/>
                          <a:latin typeface="verdana" panose="020B0604030504040204" pitchFamily="34" charset="0"/>
                        </a:rPr>
                        <a:t>E</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0.01</a:t>
                      </a:r>
                    </a:p>
                  </a:txBody>
                  <a:tcPr marL="86264" marR="86264" marT="0" marB="0"/>
                </a:tc>
                <a:tc>
                  <a:txBody>
                    <a:bodyPr/>
                    <a:lstStyle/>
                    <a:p>
                      <a:pPr algn="ctr" fontAlgn="t"/>
                      <a:r>
                        <a:rPr lang="en-US" sz="2800" dirty="0">
                          <a:solidFill>
                            <a:schemeClr val="bg1"/>
                          </a:solidFill>
                          <a:effectLst/>
                          <a:latin typeface="verdana" panose="020B0604030504040204" pitchFamily="34" charset="0"/>
                        </a:rPr>
                        <a:t>0.00001</a:t>
                      </a:r>
                    </a:p>
                  </a:txBody>
                  <a:tcPr marL="86264" marR="86264" marT="0" marB="0"/>
                </a:tc>
              </a:tr>
              <a:tr h="370840">
                <a:tc>
                  <a:txBody>
                    <a:bodyPr/>
                    <a:lstStyle/>
                    <a:p>
                      <a:pPr algn="ctr" fontAlgn="t"/>
                      <a:r>
                        <a:rPr lang="en-US" sz="2800" i="1" u="none" dirty="0" err="1" smtClean="0">
                          <a:solidFill>
                            <a:schemeClr val="bg1"/>
                          </a:solidFill>
                          <a:effectLst/>
                          <a:latin typeface="verdana" panose="020B0604030504040204" pitchFamily="34" charset="0"/>
                        </a:rPr>
                        <a:t>f</a:t>
                      </a:r>
                      <a:r>
                        <a:rPr lang="en-US" sz="2800" i="1" u="none" baseline="-25000" dirty="0" err="1" smtClean="0">
                          <a:solidFill>
                            <a:schemeClr val="bg1"/>
                          </a:solidFill>
                          <a:effectLst/>
                          <a:latin typeface="verdana" panose="020B0604030504040204" pitchFamily="34" charset="0"/>
                        </a:rPr>
                        <a:t>l</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1.0</a:t>
                      </a:r>
                    </a:p>
                  </a:txBody>
                  <a:tcPr marL="86264" marR="86264" marT="0" marB="0"/>
                </a:tc>
                <a:tc>
                  <a:txBody>
                    <a:bodyPr/>
                    <a:lstStyle/>
                    <a:p>
                      <a:pPr algn="ctr" fontAlgn="t"/>
                      <a:r>
                        <a:rPr lang="en-US" sz="2800" dirty="0">
                          <a:solidFill>
                            <a:schemeClr val="bg1"/>
                          </a:solidFill>
                          <a:effectLst/>
                          <a:latin typeface="verdana" panose="020B0604030504040204" pitchFamily="34" charset="0"/>
                        </a:rPr>
                        <a:t>0.00001</a:t>
                      </a:r>
                    </a:p>
                  </a:txBody>
                  <a:tcPr marL="86264" marR="86264" marT="0" marB="0"/>
                </a:tc>
              </a:tr>
              <a:tr h="370840">
                <a:tc>
                  <a:txBody>
                    <a:bodyPr/>
                    <a:lstStyle/>
                    <a:p>
                      <a:pPr algn="ctr" fontAlgn="t"/>
                      <a:r>
                        <a:rPr lang="en-US" sz="2800" i="1" u="none" dirty="0" smtClean="0">
                          <a:solidFill>
                            <a:schemeClr val="bg1"/>
                          </a:solidFill>
                          <a:effectLst/>
                          <a:latin typeface="verdana" panose="020B0604030504040204" pitchFamily="34" charset="0"/>
                        </a:rPr>
                        <a:t>f</a:t>
                      </a:r>
                      <a:r>
                        <a:rPr lang="en-US" sz="2800" i="1" u="none" baseline="-25000" dirty="0" smtClean="0">
                          <a:solidFill>
                            <a:schemeClr val="bg1"/>
                          </a:solidFill>
                          <a:effectLst/>
                          <a:latin typeface="verdana" panose="020B0604030504040204" pitchFamily="34" charset="0"/>
                        </a:rPr>
                        <a:t>i</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0.0001</a:t>
                      </a:r>
                    </a:p>
                  </a:txBody>
                  <a:tcPr marL="86264" marR="86264" marT="0" marB="0"/>
                </a:tc>
                <a:tc>
                  <a:txBody>
                    <a:bodyPr/>
                    <a:lstStyle/>
                    <a:p>
                      <a:pPr algn="ctr" fontAlgn="t"/>
                      <a:r>
                        <a:rPr lang="en-US" sz="2800" dirty="0">
                          <a:solidFill>
                            <a:schemeClr val="bg1"/>
                          </a:solidFill>
                          <a:effectLst/>
                          <a:latin typeface="verdana" panose="020B0604030504040204" pitchFamily="34" charset="0"/>
                        </a:rPr>
                        <a:t>0.000001</a:t>
                      </a:r>
                    </a:p>
                  </a:txBody>
                  <a:tcPr marL="86264" marR="86264" marT="0" marB="0"/>
                </a:tc>
              </a:tr>
              <a:tr h="370840">
                <a:tc>
                  <a:txBody>
                    <a:bodyPr/>
                    <a:lstStyle/>
                    <a:p>
                      <a:pPr algn="ctr" fontAlgn="t"/>
                      <a:r>
                        <a:rPr lang="en-US" sz="2800" i="1" u="none" dirty="0" smtClean="0">
                          <a:solidFill>
                            <a:schemeClr val="bg1"/>
                          </a:solidFill>
                          <a:effectLst/>
                          <a:latin typeface="verdana" panose="020B0604030504040204" pitchFamily="34" charset="0"/>
                        </a:rPr>
                        <a:t>f</a:t>
                      </a:r>
                      <a:r>
                        <a:rPr lang="en-US" sz="2800" i="1" u="none" baseline="-25000" dirty="0" smtClean="0">
                          <a:solidFill>
                            <a:schemeClr val="bg1"/>
                          </a:solidFill>
                          <a:effectLst/>
                          <a:latin typeface="verdana" panose="020B0604030504040204" pitchFamily="34" charset="0"/>
                        </a:rPr>
                        <a:t>c</a:t>
                      </a:r>
                      <a:endParaRPr lang="en-US" sz="2800" u="none" dirty="0">
                        <a:solidFill>
                          <a:schemeClr val="bg1"/>
                        </a:solidFill>
                        <a:effectLst/>
                        <a:latin typeface="verdana" panose="020B0604030504040204" pitchFamily="34" charset="0"/>
                      </a:endParaRPr>
                    </a:p>
                  </a:txBody>
                  <a:tcPr marL="86264" marR="86264" marT="0" marB="0"/>
                </a:tc>
                <a:tc>
                  <a:txBody>
                    <a:bodyPr/>
                    <a:lstStyle/>
                    <a:p>
                      <a:pPr algn="ctr" fontAlgn="t"/>
                      <a:r>
                        <a:rPr lang="en-US" sz="2800">
                          <a:solidFill>
                            <a:schemeClr val="bg1"/>
                          </a:solidFill>
                          <a:effectLst/>
                          <a:latin typeface="verdana" panose="020B0604030504040204" pitchFamily="34" charset="0"/>
                        </a:rPr>
                        <a:t>1.0</a:t>
                      </a:r>
                    </a:p>
                  </a:txBody>
                  <a:tcPr marL="86264" marR="86264" marT="0" marB="0"/>
                </a:tc>
                <a:tc>
                  <a:txBody>
                    <a:bodyPr/>
                    <a:lstStyle/>
                    <a:p>
                      <a:pPr algn="ctr" fontAlgn="t"/>
                      <a:r>
                        <a:rPr lang="en-US" sz="2800" dirty="0">
                          <a:solidFill>
                            <a:schemeClr val="bg1"/>
                          </a:solidFill>
                          <a:effectLst/>
                          <a:latin typeface="verdana" panose="020B0604030504040204" pitchFamily="34" charset="0"/>
                        </a:rPr>
                        <a:t>0.1</a:t>
                      </a:r>
                    </a:p>
                  </a:txBody>
                  <a:tcPr marL="86264" marR="86264" marT="0" marB="0"/>
                </a:tc>
              </a:tr>
              <a:tr h="370840">
                <a:tc>
                  <a:txBody>
                    <a:bodyPr/>
                    <a:lstStyle/>
                    <a:p>
                      <a:pPr algn="ctr" fontAlgn="t"/>
                      <a:r>
                        <a:rPr lang="en-US" sz="2800" i="1" u="none" dirty="0" smtClean="0">
                          <a:solidFill>
                            <a:schemeClr val="bg1"/>
                          </a:solidFill>
                          <a:effectLst/>
                          <a:latin typeface="verdana" panose="020B0604030504040204" pitchFamily="34" charset="0"/>
                        </a:rPr>
                        <a:t>L</a:t>
                      </a:r>
                      <a:endParaRPr lang="en-US" sz="2800" u="none" dirty="0">
                        <a:solidFill>
                          <a:schemeClr val="bg1"/>
                        </a:solidFill>
                        <a:effectLst/>
                        <a:latin typeface="verdana" panose="020B0604030504040204" pitchFamily="34" charset="0"/>
                      </a:endParaRPr>
                    </a:p>
                  </a:txBody>
                  <a:tcPr marL="86264" marR="86264" marT="0" marB="0">
                    <a:lnB w="38100" cap="flat" cmpd="sng" algn="ctr">
                      <a:solidFill>
                        <a:schemeClr val="bg1"/>
                      </a:solidFill>
                      <a:prstDash val="solid"/>
                      <a:round/>
                      <a:headEnd type="none" w="med" len="med"/>
                      <a:tailEnd type="none" w="med" len="med"/>
                    </a:lnB>
                  </a:tcPr>
                </a:tc>
                <a:tc>
                  <a:txBody>
                    <a:bodyPr/>
                    <a:lstStyle/>
                    <a:p>
                      <a:pPr algn="ctr" fontAlgn="t"/>
                      <a:r>
                        <a:rPr lang="en-US" sz="2800">
                          <a:solidFill>
                            <a:schemeClr val="bg1"/>
                          </a:solidFill>
                          <a:effectLst/>
                          <a:latin typeface="verdana" panose="020B0604030504040204" pitchFamily="34" charset="0"/>
                        </a:rPr>
                        <a:t>1,000,000,000</a:t>
                      </a:r>
                    </a:p>
                  </a:txBody>
                  <a:tcPr marL="86264" marR="86264" marT="0" marB="0">
                    <a:lnB w="38100" cap="flat" cmpd="sng" algn="ctr">
                      <a:solidFill>
                        <a:schemeClr val="bg1"/>
                      </a:solidFill>
                      <a:prstDash val="solid"/>
                      <a:round/>
                      <a:headEnd type="none" w="med" len="med"/>
                      <a:tailEnd type="none" w="med" len="med"/>
                    </a:lnB>
                  </a:tcPr>
                </a:tc>
                <a:tc>
                  <a:txBody>
                    <a:bodyPr/>
                    <a:lstStyle/>
                    <a:p>
                      <a:pPr algn="ctr" fontAlgn="t"/>
                      <a:r>
                        <a:rPr lang="en-US" sz="2800" dirty="0" smtClean="0">
                          <a:solidFill>
                            <a:schemeClr val="bg1"/>
                          </a:solidFill>
                          <a:effectLst/>
                          <a:latin typeface="verdana" panose="020B0604030504040204" pitchFamily="34" charset="0"/>
                        </a:rPr>
                        <a:t>10,000,000</a:t>
                      </a:r>
                      <a:endParaRPr lang="en-US" sz="2800" dirty="0">
                        <a:solidFill>
                          <a:schemeClr val="bg1"/>
                        </a:solidFill>
                        <a:effectLst/>
                        <a:latin typeface="verdana" panose="020B0604030504040204" pitchFamily="34" charset="0"/>
                      </a:endParaRPr>
                    </a:p>
                  </a:txBody>
                  <a:tcPr marL="86264" marR="86264" marT="0" marB="0">
                    <a:lnB w="38100" cap="flat" cmpd="sng" algn="ctr">
                      <a:solidFill>
                        <a:schemeClr val="bg1"/>
                      </a:solidFill>
                      <a:prstDash val="solid"/>
                      <a:round/>
                      <a:headEnd type="none" w="med" len="med"/>
                      <a:tailEnd type="none" w="med" len="med"/>
                    </a:lnB>
                  </a:tcPr>
                </a:tc>
              </a:tr>
              <a:tr h="370840">
                <a:tc>
                  <a:txBody>
                    <a:bodyPr/>
                    <a:lstStyle/>
                    <a:p>
                      <a:pPr algn="ctr" fontAlgn="t"/>
                      <a:r>
                        <a:rPr lang="en-US" sz="2800" b="1" dirty="0">
                          <a:solidFill>
                            <a:schemeClr val="tx1"/>
                          </a:solidFill>
                          <a:effectLst/>
                          <a:latin typeface="verdana" panose="020B0604030504040204" pitchFamily="34" charset="0"/>
                        </a:rPr>
                        <a:t>Total</a:t>
                      </a:r>
                      <a:endParaRPr lang="en-US" sz="2800" dirty="0">
                        <a:solidFill>
                          <a:schemeClr val="tx1"/>
                        </a:solidFill>
                        <a:effectLst/>
                        <a:latin typeface="verdana" panose="020B0604030504040204" pitchFamily="34" charset="0"/>
                      </a:endParaRPr>
                    </a:p>
                  </a:txBody>
                  <a:tcPr marL="86264" marR="86264" marT="0" marB="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r>
                        <a:rPr lang="en-US" sz="2800" b="1" dirty="0">
                          <a:solidFill>
                            <a:schemeClr val="tx1"/>
                          </a:solidFill>
                          <a:effectLst/>
                          <a:latin typeface="verdana" panose="020B0604030504040204" pitchFamily="34" charset="0"/>
                        </a:rPr>
                        <a:t>150</a:t>
                      </a:r>
                      <a:endParaRPr lang="en-US" sz="2800" dirty="0">
                        <a:solidFill>
                          <a:schemeClr val="tx1"/>
                        </a:solidFill>
                        <a:effectLst/>
                        <a:latin typeface="verdana" panose="020B0604030504040204" pitchFamily="34" charset="0"/>
                      </a:endParaRPr>
                    </a:p>
                  </a:txBody>
                  <a:tcPr marL="86264" marR="86264" marT="0" marB="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r>
                        <a:rPr lang="en-US" sz="2800" b="1" dirty="0">
                          <a:solidFill>
                            <a:schemeClr val="tx1"/>
                          </a:solidFill>
                          <a:effectLst/>
                          <a:latin typeface="verdana" panose="020B0604030504040204" pitchFamily="34" charset="0"/>
                        </a:rPr>
                        <a:t>0</a:t>
                      </a:r>
                      <a:endParaRPr lang="en-US" sz="2800" dirty="0">
                        <a:solidFill>
                          <a:schemeClr val="tx1"/>
                        </a:solidFill>
                        <a:effectLst/>
                        <a:latin typeface="verdana" panose="020B0604030504040204" pitchFamily="34" charset="0"/>
                      </a:endParaRPr>
                    </a:p>
                  </a:txBody>
                  <a:tcPr marL="86264" marR="86264" marT="0" marB="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013117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 Asians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131790313"/>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4845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Population Division. Release Date: December 2013.</a:t>
            </a:r>
          </a:p>
        </p:txBody>
      </p:sp>
    </p:spTree>
    <p:extLst>
      <p:ext uri="{BB962C8B-B14F-4D97-AF65-F5344CB8AC3E}">
        <p14:creationId xmlns:p14="http://schemas.microsoft.com/office/powerpoint/2010/main" val="8100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1000"/>
                                        <p:tgtEl>
                                          <p:spTgt spid="14">
                                            <p:graphicEl>
                                              <a:chart seriesIdx="-3" categoryIdx="-3" bldStep="gridLegend"/>
                                            </p:graphicEl>
                                          </p:spTgt>
                                        </p:tgtEl>
                                      </p:cBhvr>
                                    </p:animEffect>
                                    <p:anim calcmode="lin" valueType="num">
                                      <p:cBhvr>
                                        <p:cTn id="8" dur="10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13" dur="1000"/>
                                        <p:tgtEl>
                                          <p:spTgt spid="1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Educational Attainment Correlations</a:t>
            </a:r>
            <a:endParaRPr lang="en-US" dirty="0"/>
          </a:p>
        </p:txBody>
      </p:sp>
      <p:sp>
        <p:nvSpPr>
          <p:cNvPr id="3" name="Text Placeholder 2"/>
          <p:cNvSpPr>
            <a:spLocks noGrp="1"/>
          </p:cNvSpPr>
          <p:nvPr>
            <p:ph type="body" idx="1"/>
          </p:nvPr>
        </p:nvSpPr>
        <p:spPr/>
        <p:txBody>
          <a:bodyPr/>
          <a:lstStyle/>
          <a:p>
            <a:r>
              <a:rPr lang="en-US" dirty="0" smtClean="0"/>
              <a:t>Do educated or uneducated see more UFOs?</a:t>
            </a:r>
            <a:endParaRPr lang="en-US" dirty="0"/>
          </a:p>
        </p:txBody>
      </p:sp>
    </p:spTree>
    <p:extLst>
      <p:ext uri="{BB962C8B-B14F-4D97-AF65-F5344CB8AC3E}">
        <p14:creationId xmlns:p14="http://schemas.microsoft.com/office/powerpoint/2010/main" val="37370385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Negative Correlation of Non-High School Grads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994283853"/>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1607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Education - The 2012 Statistical </a:t>
            </a:r>
            <a:r>
              <a:rPr lang="en-US" sz="1400" dirty="0" smtClean="0"/>
              <a:t>Abstract.</a:t>
            </a:r>
            <a:endParaRPr lang="en-US" sz="1400" dirty="0"/>
          </a:p>
        </p:txBody>
      </p:sp>
    </p:spTree>
    <p:extLst>
      <p:ext uri="{BB962C8B-B14F-4D97-AF65-F5344CB8AC3E}">
        <p14:creationId xmlns:p14="http://schemas.microsoft.com/office/powerpoint/2010/main" val="3960793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Correlation of High School Grads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096529151"/>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1607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Education - The 2012 Statistical </a:t>
            </a:r>
            <a:r>
              <a:rPr lang="en-US" sz="1400" dirty="0" smtClean="0"/>
              <a:t>Abstract.</a:t>
            </a:r>
            <a:endParaRPr lang="en-US" sz="1400" dirty="0"/>
          </a:p>
        </p:txBody>
      </p:sp>
    </p:spTree>
    <p:extLst>
      <p:ext uri="{BB962C8B-B14F-4D97-AF65-F5344CB8AC3E}">
        <p14:creationId xmlns:p14="http://schemas.microsoft.com/office/powerpoint/2010/main" val="443337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Bachelors Degree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63365129"/>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1607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Education - The 2012 Statistical </a:t>
            </a:r>
            <a:r>
              <a:rPr lang="en-US" sz="1400" dirty="0" smtClean="0"/>
              <a:t>Abstract.</a:t>
            </a:r>
            <a:endParaRPr lang="en-US" sz="1400" dirty="0"/>
          </a:p>
        </p:txBody>
      </p:sp>
    </p:spTree>
    <p:extLst>
      <p:ext uri="{BB962C8B-B14F-4D97-AF65-F5344CB8AC3E}">
        <p14:creationId xmlns:p14="http://schemas.microsoft.com/office/powerpoint/2010/main" val="10275684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Advanced Degree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726047395"/>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95549" y="6334780"/>
            <a:ext cx="6016071"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Education - The 2012 Statistical </a:t>
            </a:r>
            <a:r>
              <a:rPr lang="en-US" sz="1400" dirty="0" smtClean="0"/>
              <a:t>Abstract.</a:t>
            </a:r>
            <a:endParaRPr lang="en-US" sz="1400" dirty="0"/>
          </a:p>
        </p:txBody>
      </p:sp>
    </p:spTree>
    <p:extLst>
      <p:ext uri="{BB962C8B-B14F-4D97-AF65-F5344CB8AC3E}">
        <p14:creationId xmlns:p14="http://schemas.microsoft.com/office/powerpoint/2010/main" val="2204789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a:t>
            </a:r>
            <a:r>
              <a:rPr lang="en-US" dirty="0"/>
              <a:t>UFOs are probably spaceships from other </a:t>
            </a:r>
            <a:r>
              <a:rPr lang="en-US" dirty="0" smtClean="0"/>
              <a:t>worlds”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0052290"/>
              </p:ext>
            </p:extLst>
          </p:nvPr>
        </p:nvGraphicFramePr>
        <p:xfrm>
          <a:off x="197708" y="1600200"/>
          <a:ext cx="8723870" cy="494064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86732" y="6550223"/>
            <a:ext cx="9230732" cy="307777"/>
          </a:xfrm>
          <a:prstGeom prst="rect">
            <a:avLst/>
          </a:prstGeom>
        </p:spPr>
        <p:txBody>
          <a:bodyPr wrap="none">
            <a:spAutoFit/>
          </a:bodyPr>
          <a:lstStyle/>
          <a:p>
            <a:pPr algn="r"/>
            <a:r>
              <a:rPr lang="en-US" sz="1400" dirty="0" smtClean="0">
                <a:latin typeface="verdana" panose="020B0604030504040204" pitchFamily="34" charset="0"/>
              </a:rPr>
              <a:t>D. </a:t>
            </a:r>
            <a:r>
              <a:rPr lang="en-US" sz="1400" dirty="0">
                <a:latin typeface="verdana" panose="020B0604030504040204" pitchFamily="34" charset="0"/>
              </a:rPr>
              <a:t>A. </a:t>
            </a:r>
            <a:r>
              <a:rPr lang="en-US" sz="1400" dirty="0" err="1">
                <a:latin typeface="verdana" panose="020B0604030504040204" pitchFamily="34" charset="0"/>
              </a:rPr>
              <a:t>Vakoch</a:t>
            </a:r>
            <a:r>
              <a:rPr lang="en-US" sz="1400" dirty="0">
                <a:latin typeface="verdana" panose="020B0604030504040204" pitchFamily="34" charset="0"/>
              </a:rPr>
              <a:t>, </a:t>
            </a:r>
            <a:r>
              <a:rPr lang="en-US" sz="1400" dirty="0" smtClean="0">
                <a:latin typeface="verdana" panose="020B0604030504040204" pitchFamily="34" charset="0"/>
              </a:rPr>
              <a:t>A. </a:t>
            </a:r>
            <a:r>
              <a:rPr lang="en-US" sz="1400" dirty="0">
                <a:latin typeface="verdana" panose="020B0604030504040204" pitchFamily="34" charset="0"/>
              </a:rPr>
              <a:t>A. </a:t>
            </a:r>
            <a:r>
              <a:rPr lang="en-US" sz="1400" dirty="0" smtClean="0">
                <a:latin typeface="verdana" panose="020B0604030504040204" pitchFamily="34" charset="0"/>
              </a:rPr>
              <a:t>Harrison, eds. </a:t>
            </a:r>
            <a:r>
              <a:rPr lang="en-US" sz="1400" dirty="0">
                <a:latin typeface="verdana" panose="020B0604030504040204" pitchFamily="34" charset="0"/>
              </a:rPr>
              <a:t>2011. </a:t>
            </a:r>
            <a:r>
              <a:rPr lang="en-US" sz="1400" i="1" dirty="0">
                <a:latin typeface="verdana" panose="020B0604030504040204" pitchFamily="34" charset="0"/>
              </a:rPr>
              <a:t>Civilizations Beyond Earth: Extraterrestrial Life and Society</a:t>
            </a:r>
            <a:endParaRPr lang="en-US" sz="1400" i="1" dirty="0"/>
          </a:p>
        </p:txBody>
      </p:sp>
      <p:sp>
        <p:nvSpPr>
          <p:cNvPr id="3" name="Down Arrow 2"/>
          <p:cNvSpPr/>
          <p:nvPr/>
        </p:nvSpPr>
        <p:spPr>
          <a:xfrm>
            <a:off x="1733550" y="3657600"/>
            <a:ext cx="457200" cy="1352550"/>
          </a:xfrm>
          <a:prstGeom prst="down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181350" y="2495550"/>
            <a:ext cx="457200" cy="1352550"/>
          </a:xfrm>
          <a:prstGeom prst="down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6467475" y="2589312"/>
            <a:ext cx="457200" cy="1352550"/>
          </a:xfrm>
          <a:prstGeom prst="down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915275" y="2495550"/>
            <a:ext cx="457200" cy="1352550"/>
          </a:xfrm>
          <a:prstGeom prst="down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AsOne/>
      </p:bldGraphic>
      <p:bldP spid="3"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Miscellaneous Correlations</a:t>
            </a:r>
            <a:endParaRPr lang="en-US" dirty="0"/>
          </a:p>
        </p:txBody>
      </p:sp>
      <p:sp>
        <p:nvSpPr>
          <p:cNvPr id="3" name="Text Placeholder 2"/>
          <p:cNvSpPr>
            <a:spLocks noGrp="1"/>
          </p:cNvSpPr>
          <p:nvPr>
            <p:ph type="body" idx="1"/>
          </p:nvPr>
        </p:nvSpPr>
        <p:spPr/>
        <p:txBody>
          <a:bodyPr>
            <a:normAutofit fontScale="92500"/>
          </a:bodyPr>
          <a:lstStyle/>
          <a:p>
            <a:r>
              <a:rPr lang="en-US" dirty="0" smtClean="0"/>
              <a:t>Income, age, employment, government workers</a:t>
            </a:r>
            <a:endParaRPr lang="en-US" dirty="0"/>
          </a:p>
        </p:txBody>
      </p:sp>
    </p:spTree>
    <p:extLst>
      <p:ext uri="{BB962C8B-B14F-4D97-AF65-F5344CB8AC3E}">
        <p14:creationId xmlns:p14="http://schemas.microsoft.com/office/powerpoint/2010/main" val="12880462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Per Capita Income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178762210"/>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714014" y="6334780"/>
            <a:ext cx="6434775"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Per Capita Personal Income by State, 1990 to 2012</a:t>
            </a:r>
            <a:r>
              <a:rPr lang="en-US" sz="1400" dirty="0" smtClean="0"/>
              <a:t>. </a:t>
            </a:r>
            <a:r>
              <a:rPr lang="en-US" sz="1400" dirty="0"/>
              <a:t>University of New Mexico</a:t>
            </a:r>
          </a:p>
        </p:txBody>
      </p:sp>
    </p:spTree>
    <p:extLst>
      <p:ext uri="{BB962C8B-B14F-4D97-AF65-F5344CB8AC3E}">
        <p14:creationId xmlns:p14="http://schemas.microsoft.com/office/powerpoint/2010/main" val="1387430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Age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954724558"/>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171531" y="6353633"/>
            <a:ext cx="5972469" cy="523220"/>
          </a:xfrm>
          <a:prstGeom prst="rect">
            <a:avLst/>
          </a:prstGeom>
        </p:spPr>
        <p:txBody>
          <a:bodyPr wrap="non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p>
          <a:p>
            <a:r>
              <a:rPr lang="en-US" sz="1400" dirty="0"/>
              <a:t>U.S. Census Bureau, </a:t>
            </a:r>
            <a:r>
              <a:rPr lang="en-US" sz="1400" dirty="0" smtClean="0"/>
              <a:t>Age </a:t>
            </a:r>
            <a:r>
              <a:rPr lang="en-US" sz="1400" dirty="0"/>
              <a:t>and Sex Composition: 2010 Census </a:t>
            </a:r>
            <a:r>
              <a:rPr lang="en-US" sz="1400" dirty="0" smtClean="0"/>
              <a:t>Briefs.</a:t>
            </a:r>
            <a:endParaRPr lang="en-US" sz="1400" dirty="0"/>
          </a:p>
        </p:txBody>
      </p:sp>
    </p:spTree>
    <p:extLst>
      <p:ext uri="{BB962C8B-B14F-4D97-AF65-F5344CB8AC3E}">
        <p14:creationId xmlns:p14="http://schemas.microsoft.com/office/powerpoint/2010/main" val="473445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53093"/>
            <a:ext cx="7772400" cy="1362075"/>
          </a:xfrm>
        </p:spPr>
        <p:txBody>
          <a:bodyPr>
            <a:noAutofit/>
          </a:bodyPr>
          <a:lstStyle/>
          <a:p>
            <a:r>
              <a:rPr lang="en-US" dirty="0" smtClean="0"/>
              <a:t>Problems with Interstellar Space Travel</a:t>
            </a:r>
            <a:endParaRPr lang="en-US" dirty="0"/>
          </a:p>
        </p:txBody>
      </p:sp>
      <p:sp>
        <p:nvSpPr>
          <p:cNvPr id="3" name="Text Placeholder 2"/>
          <p:cNvSpPr>
            <a:spLocks noGrp="1"/>
          </p:cNvSpPr>
          <p:nvPr>
            <p:ph type="body" idx="1"/>
          </p:nvPr>
        </p:nvSpPr>
        <p:spPr/>
        <p:txBody>
          <a:bodyPr/>
          <a:lstStyle/>
          <a:p>
            <a:r>
              <a:rPr lang="en-US" dirty="0" smtClean="0"/>
              <a:t>Why Star Trek and Stars Wars are stupid</a:t>
            </a:r>
            <a:endParaRPr lang="en-US" dirty="0"/>
          </a:p>
        </p:txBody>
      </p:sp>
    </p:spTree>
    <p:extLst>
      <p:ext uri="{BB962C8B-B14F-4D97-AF65-F5344CB8AC3E}">
        <p14:creationId xmlns:p14="http://schemas.microsoft.com/office/powerpoint/2010/main" val="9599919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 Underemployed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584728368"/>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09709" y="6334780"/>
            <a:ext cx="8034291" cy="523220"/>
          </a:xfrm>
          <a:prstGeom prst="rect">
            <a:avLst/>
          </a:prstGeom>
        </p:spPr>
        <p:txBody>
          <a:bodyPr wrap="squar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r>
              <a:rPr lang="en-US" sz="1400" dirty="0">
                <a:latin typeface="verdana" panose="020B0604030504040204" pitchFamily="34" charset="0"/>
              </a:rPr>
              <a:t/>
            </a:r>
            <a:br>
              <a:rPr lang="en-US" sz="1400" dirty="0">
                <a:latin typeface="verdana" panose="020B0604030504040204" pitchFamily="34" charset="0"/>
              </a:rPr>
            </a:br>
            <a:r>
              <a:rPr lang="en-US" sz="1400" dirty="0">
                <a:latin typeface="verdana" panose="020B0604030504040204" pitchFamily="34" charset="0"/>
              </a:rPr>
              <a:t>Frank Newport. 2012. Mississippi Is Most Religious U.S. </a:t>
            </a:r>
            <a:r>
              <a:rPr lang="en-US" sz="1400" dirty="0" smtClean="0">
                <a:latin typeface="verdana" panose="020B0604030504040204" pitchFamily="34" charset="0"/>
              </a:rPr>
              <a:t>State. </a:t>
            </a:r>
            <a:r>
              <a:rPr lang="en-US" sz="1400" dirty="0">
                <a:latin typeface="verdana" panose="020B0604030504040204" pitchFamily="34" charset="0"/>
              </a:rPr>
              <a:t>Gallup.com, 3/27/2012.</a:t>
            </a:r>
            <a:endParaRPr lang="en-US" sz="1400" dirty="0"/>
          </a:p>
        </p:txBody>
      </p:sp>
    </p:spTree>
    <p:extLst>
      <p:ext uri="{BB962C8B-B14F-4D97-AF65-F5344CB8AC3E}">
        <p14:creationId xmlns:p14="http://schemas.microsoft.com/office/powerpoint/2010/main" val="13422962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 Government Workers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956961376"/>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09709" y="6334780"/>
            <a:ext cx="8034291" cy="523220"/>
          </a:xfrm>
          <a:prstGeom prst="rect">
            <a:avLst/>
          </a:prstGeom>
        </p:spPr>
        <p:txBody>
          <a:bodyPr wrap="squar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r>
              <a:rPr lang="en-US" sz="1400" dirty="0">
                <a:latin typeface="verdana" panose="020B0604030504040204" pitchFamily="34" charset="0"/>
              </a:rPr>
              <a:t/>
            </a:r>
            <a:br>
              <a:rPr lang="en-US" sz="1400" dirty="0">
                <a:latin typeface="verdana" panose="020B0604030504040204" pitchFamily="34" charset="0"/>
              </a:rPr>
            </a:br>
            <a:r>
              <a:rPr lang="en-US" sz="1400" dirty="0">
                <a:latin typeface="verdana" panose="020B0604030504040204" pitchFamily="34" charset="0"/>
              </a:rPr>
              <a:t>Frank Newport. 2012. Mississippi Is Most Religious U.S. </a:t>
            </a:r>
            <a:r>
              <a:rPr lang="en-US" sz="1400" dirty="0" smtClean="0">
                <a:latin typeface="verdana" panose="020B0604030504040204" pitchFamily="34" charset="0"/>
              </a:rPr>
              <a:t>State. </a:t>
            </a:r>
            <a:r>
              <a:rPr lang="en-US" sz="1400" dirty="0">
                <a:latin typeface="verdana" panose="020B0604030504040204" pitchFamily="34" charset="0"/>
              </a:rPr>
              <a:t>Gallup.com, 3/27/2012.</a:t>
            </a:r>
            <a:endParaRPr lang="en-US" sz="1400" dirty="0"/>
          </a:p>
        </p:txBody>
      </p:sp>
    </p:spTree>
    <p:extLst>
      <p:ext uri="{BB962C8B-B14F-4D97-AF65-F5344CB8AC3E}">
        <p14:creationId xmlns:p14="http://schemas.microsoft.com/office/powerpoint/2010/main" val="14754204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Correlation of Democrat Lean with UFO Sightings</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746017366"/>
              </p:ext>
            </p:extLst>
          </p:nvPr>
        </p:nvGraphicFramePr>
        <p:xfrm>
          <a:off x="0" y="16002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09709" y="6334780"/>
            <a:ext cx="8034291" cy="523220"/>
          </a:xfrm>
          <a:prstGeom prst="rect">
            <a:avLst/>
          </a:prstGeom>
        </p:spPr>
        <p:txBody>
          <a:bodyPr wrap="square">
            <a:spAutoFit/>
          </a:bodyPr>
          <a:lstStyle/>
          <a:p>
            <a:r>
              <a:rPr lang="en-US" sz="1400" dirty="0">
                <a:latin typeface="verdana" panose="020B0604030504040204" pitchFamily="34" charset="0"/>
              </a:rPr>
              <a:t>National UFO Reporting Center, Report Index by </a:t>
            </a:r>
            <a:r>
              <a:rPr lang="en-US" sz="1400" dirty="0" smtClean="0">
                <a:latin typeface="verdana" panose="020B0604030504040204" pitchFamily="34" charset="0"/>
              </a:rPr>
              <a:t>State/Province.</a:t>
            </a:r>
            <a:r>
              <a:rPr lang="en-US" sz="1400" dirty="0">
                <a:latin typeface="verdana" panose="020B0604030504040204" pitchFamily="34" charset="0"/>
              </a:rPr>
              <a:t/>
            </a:r>
            <a:br>
              <a:rPr lang="en-US" sz="1400" dirty="0">
                <a:latin typeface="verdana" panose="020B0604030504040204" pitchFamily="34" charset="0"/>
              </a:rPr>
            </a:br>
            <a:r>
              <a:rPr lang="en-US" sz="1400" dirty="0">
                <a:latin typeface="verdana" panose="020B0604030504040204" pitchFamily="34" charset="0"/>
              </a:rPr>
              <a:t>Frank Newport. 2012. Mississippi Is Most Religious U.S. </a:t>
            </a:r>
            <a:r>
              <a:rPr lang="en-US" sz="1400" dirty="0" smtClean="0">
                <a:latin typeface="verdana" panose="020B0604030504040204" pitchFamily="34" charset="0"/>
              </a:rPr>
              <a:t>State. </a:t>
            </a:r>
            <a:r>
              <a:rPr lang="en-US" sz="1400" dirty="0">
                <a:latin typeface="verdana" panose="020B0604030504040204" pitchFamily="34" charset="0"/>
              </a:rPr>
              <a:t>Gallup.com, 3/27/2012.</a:t>
            </a:r>
            <a:endParaRPr lang="en-US" sz="1400" dirty="0"/>
          </a:p>
        </p:txBody>
      </p:sp>
    </p:spTree>
    <p:extLst>
      <p:ext uri="{BB962C8B-B14F-4D97-AF65-F5344CB8AC3E}">
        <p14:creationId xmlns:p14="http://schemas.microsoft.com/office/powerpoint/2010/main" val="18881421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015"/>
            <a:ext cx="8229600" cy="1143000"/>
          </a:xfrm>
        </p:spPr>
        <p:txBody>
          <a:bodyPr/>
          <a:lstStyle/>
          <a:p>
            <a:r>
              <a:rPr lang="en-US" dirty="0" smtClean="0"/>
              <a:t>Summary Correlations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5409827"/>
              </p:ext>
            </p:extLst>
          </p:nvPr>
        </p:nvGraphicFramePr>
        <p:xfrm>
          <a:off x="2200976" y="941499"/>
          <a:ext cx="4811707" cy="5912362"/>
        </p:xfrm>
        <a:graphic>
          <a:graphicData uri="http://schemas.openxmlformats.org/drawingml/2006/table">
            <a:tbl>
              <a:tblPr firstRow="1" bandRow="1">
                <a:tableStyleId>{5C22544A-7EE6-4342-B048-85BDC9FD1C3A}</a:tableStyleId>
              </a:tblPr>
              <a:tblGrid>
                <a:gridCol w="446848"/>
                <a:gridCol w="2216403"/>
                <a:gridCol w="815465"/>
                <a:gridCol w="1332991"/>
              </a:tblGrid>
              <a:tr h="349266">
                <a:tc>
                  <a:txBody>
                    <a:bodyPr/>
                    <a:lstStyle/>
                    <a:p>
                      <a:pPr algn="l">
                        <a:lnSpc>
                          <a:spcPts val="1400"/>
                        </a:lnSpc>
                      </a:pPr>
                      <a:endParaRPr lang="en-US" sz="2400" b="1" dirty="0">
                        <a:solidFill>
                          <a:schemeClr val="tx1"/>
                        </a:solidFill>
                        <a:effectLst/>
                        <a:latin typeface="+mn-lt"/>
                      </a:endParaRPr>
                    </a:p>
                  </a:txBody>
                  <a:tcPr marL="86264" marR="86264" marB="17253" anchor="b"/>
                </a:tc>
                <a:tc>
                  <a:txBody>
                    <a:bodyPr/>
                    <a:lstStyle/>
                    <a:p>
                      <a:pPr algn="l">
                        <a:lnSpc>
                          <a:spcPts val="1400"/>
                        </a:lnSpc>
                      </a:pPr>
                      <a:r>
                        <a:rPr lang="en-US" sz="2400" b="1" dirty="0">
                          <a:solidFill>
                            <a:schemeClr val="tx1"/>
                          </a:solidFill>
                          <a:effectLst/>
                          <a:latin typeface="+mn-lt"/>
                        </a:rPr>
                        <a:t>Parameter</a:t>
                      </a:r>
                    </a:p>
                  </a:txBody>
                  <a:tcPr marL="86264" marR="86264" marB="17253" anchor="b"/>
                </a:tc>
                <a:tc>
                  <a:txBody>
                    <a:bodyPr/>
                    <a:lstStyle/>
                    <a:p>
                      <a:pPr algn="ctr">
                        <a:lnSpc>
                          <a:spcPts val="1400"/>
                        </a:lnSpc>
                      </a:pPr>
                      <a:r>
                        <a:rPr lang="en-US" sz="2400" b="1" i="1" dirty="0">
                          <a:solidFill>
                            <a:schemeClr val="tx1"/>
                          </a:solidFill>
                          <a:effectLst/>
                          <a:latin typeface="+mn-lt"/>
                        </a:rPr>
                        <a:t>r</a:t>
                      </a:r>
                      <a:endParaRPr lang="en-US" sz="2400" b="1" dirty="0">
                        <a:solidFill>
                          <a:schemeClr val="tx1"/>
                        </a:solidFill>
                        <a:effectLst/>
                        <a:latin typeface="+mn-lt"/>
                      </a:endParaRPr>
                    </a:p>
                  </a:txBody>
                  <a:tcPr marL="86264" marR="86264" marB="17253" anchor="b"/>
                </a:tc>
                <a:tc>
                  <a:txBody>
                    <a:bodyPr/>
                    <a:lstStyle/>
                    <a:p>
                      <a:pPr algn="ctr">
                        <a:lnSpc>
                          <a:spcPts val="1400"/>
                        </a:lnSpc>
                      </a:pPr>
                      <a:r>
                        <a:rPr lang="en-US" sz="2400" b="1" i="1" dirty="0">
                          <a:solidFill>
                            <a:schemeClr val="tx1"/>
                          </a:solidFill>
                          <a:effectLst/>
                          <a:latin typeface="+mn-lt"/>
                        </a:rPr>
                        <a:t>p</a:t>
                      </a:r>
                      <a:endParaRPr lang="en-US" sz="2400" b="1" dirty="0">
                        <a:solidFill>
                          <a:schemeClr val="tx1"/>
                        </a:solidFill>
                        <a:effectLst/>
                        <a:latin typeface="+mn-lt"/>
                      </a:endParaRPr>
                    </a:p>
                  </a:txBody>
                  <a:tcPr marL="86264" marR="86264" marB="17253" anchor="b"/>
                </a:tc>
              </a:tr>
              <a:tr h="306766">
                <a:tc rowSpan="3">
                  <a:txBody>
                    <a:bodyPr/>
                    <a:lstStyle/>
                    <a:p>
                      <a:pPr algn="ctr" fontAlgn="t">
                        <a:lnSpc>
                          <a:spcPts val="1400"/>
                        </a:lnSpc>
                      </a:pPr>
                      <a:r>
                        <a:rPr lang="en-US" sz="1800" b="1" dirty="0" smtClean="0">
                          <a:solidFill>
                            <a:schemeClr val="bg1"/>
                          </a:solidFill>
                          <a:effectLst/>
                          <a:latin typeface="+mn-lt"/>
                          <a:cs typeface="Arial" panose="020B0604020202020204" pitchFamily="34" charset="0"/>
                        </a:rPr>
                        <a:t>Religion</a:t>
                      </a:r>
                      <a:endParaRPr lang="en-US" sz="2000" b="1" dirty="0">
                        <a:solidFill>
                          <a:schemeClr val="bg1"/>
                        </a:solidFill>
                        <a:effectLst/>
                        <a:latin typeface="+mn-lt"/>
                        <a:cs typeface="Arial" panose="020B0604020202020204" pitchFamily="34" charset="0"/>
                      </a:endParaRPr>
                    </a:p>
                  </a:txBody>
                  <a:tcPr marL="86264" marR="86264" vert="vert270" anchor="ctr">
                    <a:solidFill>
                      <a:srgbClr val="E9EDF4"/>
                    </a:solidFill>
                  </a:tcPr>
                </a:tc>
                <a:tc>
                  <a:txBody>
                    <a:bodyPr/>
                    <a:lstStyle/>
                    <a:p>
                      <a:pPr fontAlgn="t">
                        <a:lnSpc>
                          <a:spcPts val="1500"/>
                        </a:lnSpc>
                      </a:pPr>
                      <a:r>
                        <a:rPr lang="en-US" sz="1800" dirty="0">
                          <a:solidFill>
                            <a:schemeClr val="bg1"/>
                          </a:solidFill>
                          <a:effectLst/>
                          <a:latin typeface="+mn-lt"/>
                        </a:rPr>
                        <a:t>No </a:t>
                      </a:r>
                      <a:r>
                        <a:rPr lang="en-US" sz="1800" dirty="0" smtClean="0">
                          <a:solidFill>
                            <a:schemeClr val="bg1"/>
                          </a:solidFill>
                          <a:effectLst/>
                          <a:latin typeface="+mn-lt"/>
                        </a:rPr>
                        <a:t>Religion</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0.750</a:t>
                      </a:r>
                    </a:p>
                  </a:txBody>
                  <a:tcPr marL="86264" marR="86264" anchor="b"/>
                </a:tc>
                <a:tc>
                  <a:txBody>
                    <a:bodyPr/>
                    <a:lstStyle/>
                    <a:p>
                      <a:pPr fontAlgn="t">
                        <a:lnSpc>
                          <a:spcPts val="1500"/>
                        </a:lnSpc>
                      </a:pPr>
                      <a:r>
                        <a:rPr lang="en-US" sz="1800" dirty="0">
                          <a:solidFill>
                            <a:schemeClr val="bg1"/>
                          </a:solidFill>
                          <a:effectLst/>
                          <a:latin typeface="+mn-lt"/>
                        </a:rPr>
                        <a:t>1.89 x 10</a:t>
                      </a:r>
                      <a:r>
                        <a:rPr lang="en-US" sz="1800" baseline="30000" dirty="0">
                          <a:solidFill>
                            <a:schemeClr val="bg1"/>
                          </a:solidFill>
                          <a:effectLst/>
                          <a:latin typeface="+mn-lt"/>
                        </a:rPr>
                        <a:t>-10</a:t>
                      </a:r>
                      <a:endParaRPr lang="en-US" sz="1800" dirty="0">
                        <a:solidFill>
                          <a:schemeClr val="bg1"/>
                        </a:solidFill>
                        <a:effectLst/>
                        <a:latin typeface="+mn-lt"/>
                      </a:endParaRP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Very </a:t>
                      </a:r>
                      <a:r>
                        <a:rPr lang="en-US" sz="1800" dirty="0" smtClean="0">
                          <a:solidFill>
                            <a:schemeClr val="bg1"/>
                          </a:solidFill>
                          <a:effectLst/>
                          <a:latin typeface="+mn-lt"/>
                        </a:rPr>
                        <a:t>Religious</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-0.543</a:t>
                      </a:r>
                    </a:p>
                  </a:txBody>
                  <a:tcPr marL="86264" marR="86264" anchor="b"/>
                </a:tc>
                <a:tc>
                  <a:txBody>
                    <a:bodyPr/>
                    <a:lstStyle/>
                    <a:p>
                      <a:pPr fontAlgn="t">
                        <a:lnSpc>
                          <a:spcPts val="1500"/>
                        </a:lnSpc>
                      </a:pPr>
                      <a:r>
                        <a:rPr lang="en-US" sz="1800" dirty="0">
                          <a:solidFill>
                            <a:schemeClr val="bg1"/>
                          </a:solidFill>
                          <a:effectLst/>
                          <a:latin typeface="+mn-lt"/>
                        </a:rPr>
                        <a:t>3.56 x 10</a:t>
                      </a:r>
                      <a:r>
                        <a:rPr lang="en-US" sz="1800" baseline="30000" dirty="0">
                          <a:solidFill>
                            <a:schemeClr val="bg1"/>
                          </a:solidFill>
                          <a:effectLst/>
                          <a:latin typeface="+mn-lt"/>
                        </a:rPr>
                        <a:t>-5</a:t>
                      </a:r>
                      <a:endParaRPr lang="en-US" sz="1800" dirty="0">
                        <a:solidFill>
                          <a:schemeClr val="bg1"/>
                        </a:solidFill>
                        <a:effectLst/>
                        <a:latin typeface="+mn-lt"/>
                      </a:endParaRPr>
                    </a:p>
                  </a:txBody>
                  <a:tcPr marL="86264" marR="86264" anchor="b"/>
                </a:tc>
              </a:tr>
              <a:tr h="348074">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Weekly </a:t>
                      </a:r>
                      <a:r>
                        <a:rPr lang="en-US" sz="1800" dirty="0" smtClean="0">
                          <a:solidFill>
                            <a:schemeClr val="bg1"/>
                          </a:solidFill>
                          <a:effectLst/>
                          <a:latin typeface="+mn-lt"/>
                        </a:rPr>
                        <a:t>Church</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-0.610</a:t>
                      </a:r>
                    </a:p>
                  </a:txBody>
                  <a:tcPr marL="86264" marR="86264" anchor="b"/>
                </a:tc>
                <a:tc>
                  <a:txBody>
                    <a:bodyPr/>
                    <a:lstStyle/>
                    <a:p>
                      <a:pPr fontAlgn="t">
                        <a:lnSpc>
                          <a:spcPts val="1500"/>
                        </a:lnSpc>
                      </a:pPr>
                      <a:r>
                        <a:rPr lang="en-US" sz="1800">
                          <a:solidFill>
                            <a:schemeClr val="bg1"/>
                          </a:solidFill>
                          <a:effectLst/>
                          <a:latin typeface="+mn-lt"/>
                        </a:rPr>
                        <a:t>1.84 x 10</a:t>
                      </a:r>
                      <a:r>
                        <a:rPr lang="en-US" sz="1800" baseline="30000">
                          <a:solidFill>
                            <a:schemeClr val="bg1"/>
                          </a:solidFill>
                          <a:effectLst/>
                          <a:latin typeface="+mn-lt"/>
                        </a:rPr>
                        <a:t>-6</a:t>
                      </a:r>
                      <a:endParaRPr lang="en-US" sz="1800">
                        <a:solidFill>
                          <a:schemeClr val="bg1"/>
                        </a:solidFill>
                        <a:effectLst/>
                        <a:latin typeface="+mn-lt"/>
                      </a:endParaRPr>
                    </a:p>
                  </a:txBody>
                  <a:tcPr marL="86264" marR="86264" anchor="b"/>
                </a:tc>
              </a:tr>
              <a:tr h="306766">
                <a:tc rowSpan="2">
                  <a:txBody>
                    <a:bodyPr/>
                    <a:lstStyle/>
                    <a:p>
                      <a:pPr algn="ctr" fontAlgn="t">
                        <a:lnSpc>
                          <a:spcPts val="1400"/>
                        </a:lnSpc>
                      </a:pPr>
                      <a:r>
                        <a:rPr lang="en-US" sz="2000" b="1" dirty="0" smtClean="0">
                          <a:solidFill>
                            <a:schemeClr val="bg1"/>
                          </a:solidFill>
                          <a:effectLst/>
                          <a:latin typeface="+mn-lt"/>
                          <a:cs typeface="Arial" panose="020B0604020202020204" pitchFamily="34" charset="0"/>
                        </a:rPr>
                        <a:t>Geo</a:t>
                      </a:r>
                      <a:endParaRPr lang="en-US" sz="2000" b="1" dirty="0">
                        <a:solidFill>
                          <a:schemeClr val="bg1"/>
                        </a:solidFill>
                        <a:effectLst/>
                        <a:latin typeface="+mn-lt"/>
                        <a:cs typeface="Arial" panose="020B0604020202020204" pitchFamily="34" charset="0"/>
                      </a:endParaRPr>
                    </a:p>
                  </a:txBody>
                  <a:tcPr marL="86264" marR="86264" vert="vert270" anchor="ctr">
                    <a:solidFill>
                      <a:srgbClr val="E9EDF4"/>
                    </a:solidFill>
                  </a:tcPr>
                </a:tc>
                <a:tc>
                  <a:txBody>
                    <a:bodyPr/>
                    <a:lstStyle/>
                    <a:p>
                      <a:pPr fontAlgn="t">
                        <a:lnSpc>
                          <a:spcPts val="1500"/>
                        </a:lnSpc>
                      </a:pPr>
                      <a:r>
                        <a:rPr lang="en-US" sz="1800" dirty="0" smtClean="0">
                          <a:solidFill>
                            <a:schemeClr val="bg1"/>
                          </a:solidFill>
                          <a:effectLst/>
                          <a:latin typeface="+mn-lt"/>
                        </a:rPr>
                        <a:t>Latitude</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0.495</a:t>
                      </a:r>
                    </a:p>
                  </a:txBody>
                  <a:tcPr marL="86264" marR="86264" anchor="b"/>
                </a:tc>
                <a:tc>
                  <a:txBody>
                    <a:bodyPr/>
                    <a:lstStyle/>
                    <a:p>
                      <a:pPr fontAlgn="t">
                        <a:lnSpc>
                          <a:spcPts val="1500"/>
                        </a:lnSpc>
                      </a:pPr>
                      <a:r>
                        <a:rPr lang="en-US" sz="1800" dirty="0">
                          <a:solidFill>
                            <a:schemeClr val="bg1"/>
                          </a:solidFill>
                          <a:effectLst/>
                          <a:latin typeface="+mn-lt"/>
                        </a:rPr>
                        <a:t>2.12 x 10</a:t>
                      </a:r>
                      <a:r>
                        <a:rPr lang="en-US" sz="1800" baseline="30000" dirty="0">
                          <a:solidFill>
                            <a:schemeClr val="bg1"/>
                          </a:solidFill>
                          <a:effectLst/>
                          <a:latin typeface="+mn-lt"/>
                        </a:rPr>
                        <a:t>-4</a:t>
                      </a:r>
                      <a:endParaRPr lang="en-US" sz="1800" dirty="0">
                        <a:solidFill>
                          <a:schemeClr val="bg1"/>
                        </a:solidFill>
                        <a:effectLst/>
                        <a:latin typeface="+mn-lt"/>
                      </a:endParaRP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Longitude</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-0.420</a:t>
                      </a:r>
                    </a:p>
                  </a:txBody>
                  <a:tcPr marL="86264" marR="86264" anchor="b"/>
                </a:tc>
                <a:tc>
                  <a:txBody>
                    <a:bodyPr/>
                    <a:lstStyle/>
                    <a:p>
                      <a:pPr fontAlgn="t">
                        <a:lnSpc>
                          <a:spcPts val="1500"/>
                        </a:lnSpc>
                      </a:pPr>
                      <a:r>
                        <a:rPr lang="en-US" sz="1800" dirty="0">
                          <a:solidFill>
                            <a:schemeClr val="bg1"/>
                          </a:solidFill>
                          <a:effectLst/>
                          <a:latin typeface="+mn-lt"/>
                        </a:rPr>
                        <a:t>2.12 x 10</a:t>
                      </a:r>
                      <a:r>
                        <a:rPr lang="en-US" sz="1800" baseline="30000" dirty="0">
                          <a:solidFill>
                            <a:schemeClr val="bg1"/>
                          </a:solidFill>
                          <a:effectLst/>
                          <a:latin typeface="+mn-lt"/>
                        </a:rPr>
                        <a:t>-3</a:t>
                      </a:r>
                      <a:endParaRPr lang="en-US" sz="1800" dirty="0">
                        <a:solidFill>
                          <a:schemeClr val="bg1"/>
                        </a:solidFill>
                        <a:effectLst/>
                        <a:latin typeface="+mn-lt"/>
                      </a:endParaRPr>
                    </a:p>
                  </a:txBody>
                  <a:tcPr marL="86264" marR="86264" anchor="b"/>
                </a:tc>
              </a:tr>
              <a:tr h="306766">
                <a:tc rowSpan="4">
                  <a:txBody>
                    <a:bodyPr/>
                    <a:lstStyle/>
                    <a:p>
                      <a:pPr algn="ctr" fontAlgn="t">
                        <a:lnSpc>
                          <a:spcPts val="1400"/>
                        </a:lnSpc>
                      </a:pPr>
                      <a:r>
                        <a:rPr lang="en-US" sz="2000" b="1" dirty="0" smtClean="0">
                          <a:solidFill>
                            <a:schemeClr val="bg1"/>
                          </a:solidFill>
                          <a:effectLst/>
                          <a:latin typeface="+mn-lt"/>
                          <a:cs typeface="Arial" panose="020B0604020202020204" pitchFamily="34" charset="0"/>
                        </a:rPr>
                        <a:t>Racial</a:t>
                      </a:r>
                      <a:endParaRPr lang="en-US" sz="2000" b="1" dirty="0">
                        <a:solidFill>
                          <a:schemeClr val="bg1"/>
                        </a:solidFill>
                        <a:effectLst/>
                        <a:latin typeface="+mn-lt"/>
                        <a:cs typeface="Arial" panose="020B0604020202020204" pitchFamily="34" charset="0"/>
                      </a:endParaRPr>
                    </a:p>
                  </a:txBody>
                  <a:tcPr marL="86264" marR="86264" vert="vert270" anchor="ctr"/>
                </a:tc>
                <a:tc>
                  <a:txBody>
                    <a:bodyPr/>
                    <a:lstStyle/>
                    <a:p>
                      <a:pPr fontAlgn="t">
                        <a:lnSpc>
                          <a:spcPts val="1500"/>
                        </a:lnSpc>
                      </a:pPr>
                      <a:r>
                        <a:rPr lang="en-US" sz="1800" dirty="0" smtClean="0">
                          <a:solidFill>
                            <a:schemeClr val="bg1"/>
                          </a:solidFill>
                          <a:effectLst/>
                          <a:latin typeface="+mn-lt"/>
                        </a:rPr>
                        <a:t>Caucasian</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0.277</a:t>
                      </a:r>
                    </a:p>
                  </a:txBody>
                  <a:tcPr marL="86264" marR="86264" anchor="b"/>
                </a:tc>
                <a:tc>
                  <a:txBody>
                    <a:bodyPr/>
                    <a:lstStyle/>
                    <a:p>
                      <a:pPr fontAlgn="t">
                        <a:lnSpc>
                          <a:spcPts val="1500"/>
                        </a:lnSpc>
                      </a:pPr>
                      <a:r>
                        <a:rPr lang="en-US" sz="1800" dirty="0">
                          <a:solidFill>
                            <a:schemeClr val="bg1"/>
                          </a:solidFill>
                          <a:effectLst/>
                          <a:latin typeface="+mn-lt"/>
                        </a:rPr>
                        <a:t>4.89 x 10</a:t>
                      </a:r>
                      <a:r>
                        <a:rPr lang="en-US" sz="1800" baseline="30000" dirty="0">
                          <a:solidFill>
                            <a:schemeClr val="bg1"/>
                          </a:solidFill>
                          <a:effectLst/>
                          <a:latin typeface="+mn-lt"/>
                        </a:rPr>
                        <a:t>-2</a:t>
                      </a:r>
                      <a:endParaRPr lang="en-US" sz="1800" dirty="0">
                        <a:solidFill>
                          <a:schemeClr val="bg1"/>
                        </a:solidFill>
                        <a:effectLst/>
                        <a:latin typeface="+mn-lt"/>
                      </a:endParaRP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Asian</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-0.103</a:t>
                      </a:r>
                    </a:p>
                  </a:txBody>
                  <a:tcPr marL="86264" marR="86264" anchor="b"/>
                </a:tc>
                <a:tc>
                  <a:txBody>
                    <a:bodyPr/>
                    <a:lstStyle/>
                    <a:p>
                      <a:pPr fontAlgn="t">
                        <a:lnSpc>
                          <a:spcPts val="1500"/>
                        </a:lnSpc>
                      </a:pPr>
                      <a:r>
                        <a:rPr lang="en-US" sz="1800" dirty="0">
                          <a:solidFill>
                            <a:schemeClr val="bg1"/>
                          </a:solidFill>
                          <a:effectLst/>
                          <a:latin typeface="+mn-lt"/>
                        </a:rPr>
                        <a:t>4.72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Black</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-0.590</a:t>
                      </a:r>
                    </a:p>
                  </a:txBody>
                  <a:tcPr marL="86264" marR="86264" anchor="b"/>
                </a:tc>
                <a:tc>
                  <a:txBody>
                    <a:bodyPr/>
                    <a:lstStyle/>
                    <a:p>
                      <a:pPr fontAlgn="t">
                        <a:lnSpc>
                          <a:spcPts val="1500"/>
                        </a:lnSpc>
                      </a:pPr>
                      <a:r>
                        <a:rPr lang="en-US" sz="1800" dirty="0">
                          <a:solidFill>
                            <a:schemeClr val="bg1"/>
                          </a:solidFill>
                          <a:effectLst/>
                          <a:latin typeface="+mn-lt"/>
                        </a:rPr>
                        <a:t>4.73 x 10</a:t>
                      </a:r>
                      <a:r>
                        <a:rPr lang="en-US" sz="1800" baseline="30000" dirty="0">
                          <a:solidFill>
                            <a:schemeClr val="bg1"/>
                          </a:solidFill>
                          <a:effectLst/>
                          <a:latin typeface="+mn-lt"/>
                        </a:rPr>
                        <a:t>-6</a:t>
                      </a:r>
                      <a:endParaRPr lang="en-US" sz="1800" dirty="0">
                        <a:solidFill>
                          <a:schemeClr val="bg1"/>
                        </a:solidFill>
                        <a:effectLst/>
                        <a:latin typeface="+mn-lt"/>
                      </a:endParaRP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Hispanic</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0.053</a:t>
                      </a:r>
                    </a:p>
                  </a:txBody>
                  <a:tcPr marL="86264" marR="86264" anchor="b"/>
                </a:tc>
                <a:tc>
                  <a:txBody>
                    <a:bodyPr/>
                    <a:lstStyle/>
                    <a:p>
                      <a:pPr fontAlgn="t">
                        <a:lnSpc>
                          <a:spcPts val="1500"/>
                        </a:lnSpc>
                      </a:pPr>
                      <a:r>
                        <a:rPr lang="en-US" sz="1800" dirty="0">
                          <a:solidFill>
                            <a:schemeClr val="bg1"/>
                          </a:solidFill>
                          <a:effectLst/>
                          <a:latin typeface="+mn-lt"/>
                        </a:rPr>
                        <a:t>7.11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rowSpan="4">
                  <a:txBody>
                    <a:bodyPr/>
                    <a:lstStyle/>
                    <a:p>
                      <a:pPr algn="ctr" fontAlgn="t">
                        <a:lnSpc>
                          <a:spcPts val="1400"/>
                        </a:lnSpc>
                      </a:pPr>
                      <a:r>
                        <a:rPr lang="en-US" sz="2000" b="1" dirty="0" smtClean="0">
                          <a:solidFill>
                            <a:schemeClr val="bg1"/>
                          </a:solidFill>
                          <a:effectLst/>
                          <a:latin typeface="+mn-lt"/>
                          <a:cs typeface="Arial" panose="020B0604020202020204" pitchFamily="34" charset="0"/>
                        </a:rPr>
                        <a:t>Education</a:t>
                      </a:r>
                      <a:endParaRPr lang="en-US" sz="2000" b="1" dirty="0">
                        <a:solidFill>
                          <a:schemeClr val="bg1"/>
                        </a:solidFill>
                        <a:effectLst/>
                        <a:latin typeface="+mn-lt"/>
                        <a:cs typeface="Arial" panose="020B0604020202020204" pitchFamily="34" charset="0"/>
                      </a:endParaRPr>
                    </a:p>
                  </a:txBody>
                  <a:tcPr marL="86264" marR="86264" vert="vert270" anchor="ctr"/>
                </a:tc>
                <a:tc>
                  <a:txBody>
                    <a:bodyPr/>
                    <a:lstStyle/>
                    <a:p>
                      <a:pPr fontAlgn="t">
                        <a:lnSpc>
                          <a:spcPts val="1500"/>
                        </a:lnSpc>
                      </a:pPr>
                      <a:r>
                        <a:rPr lang="en-US" sz="1800" dirty="0">
                          <a:solidFill>
                            <a:schemeClr val="bg1"/>
                          </a:solidFill>
                          <a:effectLst/>
                          <a:latin typeface="+mn-lt"/>
                        </a:rPr>
                        <a:t>Not High </a:t>
                      </a:r>
                      <a:r>
                        <a:rPr lang="en-US" sz="1800" dirty="0" smtClean="0">
                          <a:solidFill>
                            <a:schemeClr val="bg1"/>
                          </a:solidFill>
                          <a:effectLst/>
                          <a:latin typeface="+mn-lt"/>
                        </a:rPr>
                        <a:t>School</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-0.544</a:t>
                      </a:r>
                    </a:p>
                  </a:txBody>
                  <a:tcPr marL="86264" marR="86264" anchor="b"/>
                </a:tc>
                <a:tc>
                  <a:txBody>
                    <a:bodyPr/>
                    <a:lstStyle/>
                    <a:p>
                      <a:pPr fontAlgn="t">
                        <a:lnSpc>
                          <a:spcPts val="1500"/>
                        </a:lnSpc>
                      </a:pPr>
                      <a:r>
                        <a:rPr lang="en-US" sz="1800" dirty="0">
                          <a:solidFill>
                            <a:schemeClr val="bg1"/>
                          </a:solidFill>
                          <a:effectLst/>
                          <a:latin typeface="+mn-lt"/>
                        </a:rPr>
                        <a:t>3.44 x 10</a:t>
                      </a:r>
                      <a:r>
                        <a:rPr lang="en-US" sz="1800" baseline="30000" dirty="0">
                          <a:solidFill>
                            <a:schemeClr val="bg1"/>
                          </a:solidFill>
                          <a:effectLst/>
                          <a:latin typeface="+mn-lt"/>
                        </a:rPr>
                        <a:t>-5</a:t>
                      </a:r>
                      <a:endParaRPr lang="en-US" sz="1800" dirty="0">
                        <a:solidFill>
                          <a:schemeClr val="bg1"/>
                        </a:solidFill>
                        <a:effectLst/>
                        <a:latin typeface="+mn-lt"/>
                      </a:endParaRP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Advanced </a:t>
                      </a:r>
                      <a:r>
                        <a:rPr lang="en-US" sz="1800" dirty="0" smtClean="0">
                          <a:solidFill>
                            <a:schemeClr val="bg1"/>
                          </a:solidFill>
                          <a:effectLst/>
                          <a:latin typeface="+mn-lt"/>
                        </a:rPr>
                        <a:t>Degree</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-0.066</a:t>
                      </a:r>
                    </a:p>
                  </a:txBody>
                  <a:tcPr marL="86264" marR="86264" anchor="b"/>
                </a:tc>
                <a:tc>
                  <a:txBody>
                    <a:bodyPr/>
                    <a:lstStyle/>
                    <a:p>
                      <a:pPr fontAlgn="t">
                        <a:lnSpc>
                          <a:spcPts val="1500"/>
                        </a:lnSpc>
                      </a:pPr>
                      <a:r>
                        <a:rPr lang="en-US" sz="1800" dirty="0">
                          <a:solidFill>
                            <a:schemeClr val="bg1"/>
                          </a:solidFill>
                          <a:effectLst/>
                          <a:latin typeface="+mn-lt"/>
                        </a:rPr>
                        <a:t>6.44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Bachelor's</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0.029</a:t>
                      </a:r>
                    </a:p>
                  </a:txBody>
                  <a:tcPr marL="86264" marR="86264" anchor="b"/>
                </a:tc>
                <a:tc>
                  <a:txBody>
                    <a:bodyPr/>
                    <a:lstStyle/>
                    <a:p>
                      <a:pPr fontAlgn="t">
                        <a:lnSpc>
                          <a:spcPts val="1500"/>
                        </a:lnSpc>
                      </a:pPr>
                      <a:r>
                        <a:rPr lang="en-US" sz="1800" dirty="0">
                          <a:solidFill>
                            <a:schemeClr val="bg1"/>
                          </a:solidFill>
                          <a:effectLst/>
                          <a:latin typeface="+mn-lt"/>
                        </a:rPr>
                        <a:t>8.38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High </a:t>
                      </a:r>
                      <a:r>
                        <a:rPr lang="en-US" sz="1800" dirty="0" smtClean="0">
                          <a:solidFill>
                            <a:schemeClr val="bg1"/>
                          </a:solidFill>
                          <a:effectLst/>
                          <a:latin typeface="+mn-lt"/>
                        </a:rPr>
                        <a:t>School</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0.431</a:t>
                      </a:r>
                    </a:p>
                  </a:txBody>
                  <a:tcPr marL="86264" marR="86264" anchor="b"/>
                </a:tc>
                <a:tc>
                  <a:txBody>
                    <a:bodyPr/>
                    <a:lstStyle/>
                    <a:p>
                      <a:pPr fontAlgn="t">
                        <a:lnSpc>
                          <a:spcPts val="1500"/>
                        </a:lnSpc>
                      </a:pPr>
                      <a:r>
                        <a:rPr lang="en-US" sz="1800" dirty="0">
                          <a:solidFill>
                            <a:schemeClr val="bg1"/>
                          </a:solidFill>
                          <a:effectLst/>
                          <a:latin typeface="+mn-lt"/>
                        </a:rPr>
                        <a:t>1.55 x 10</a:t>
                      </a:r>
                      <a:r>
                        <a:rPr lang="en-US" sz="1800" baseline="30000" dirty="0">
                          <a:solidFill>
                            <a:schemeClr val="bg1"/>
                          </a:solidFill>
                          <a:effectLst/>
                          <a:latin typeface="+mn-lt"/>
                        </a:rPr>
                        <a:t>-3</a:t>
                      </a:r>
                      <a:endParaRPr lang="en-US" sz="1800" dirty="0">
                        <a:solidFill>
                          <a:schemeClr val="bg1"/>
                        </a:solidFill>
                        <a:effectLst/>
                        <a:latin typeface="+mn-lt"/>
                      </a:endParaRPr>
                    </a:p>
                  </a:txBody>
                  <a:tcPr marL="86264" marR="86264" anchor="b"/>
                </a:tc>
              </a:tr>
              <a:tr h="306766">
                <a:tc rowSpan="5">
                  <a:txBody>
                    <a:bodyPr/>
                    <a:lstStyle/>
                    <a:p>
                      <a:pPr algn="ctr" fontAlgn="t">
                        <a:lnSpc>
                          <a:spcPts val="1400"/>
                        </a:lnSpc>
                      </a:pPr>
                      <a:r>
                        <a:rPr lang="en-US" sz="2000" b="1" dirty="0" smtClean="0">
                          <a:solidFill>
                            <a:schemeClr val="bg1"/>
                          </a:solidFill>
                          <a:effectLst/>
                          <a:latin typeface="+mn-lt"/>
                          <a:cs typeface="Arial" panose="020B0604020202020204" pitchFamily="34" charset="0"/>
                        </a:rPr>
                        <a:t>Misc.</a:t>
                      </a:r>
                      <a:endParaRPr lang="en-US" sz="2000" dirty="0">
                        <a:solidFill>
                          <a:schemeClr val="bg1"/>
                        </a:solidFill>
                        <a:effectLst/>
                        <a:latin typeface="+mn-lt"/>
                        <a:cs typeface="Arial" panose="020B0604020202020204" pitchFamily="34" charset="0"/>
                      </a:endParaRPr>
                    </a:p>
                  </a:txBody>
                  <a:tcPr marL="86264" marR="86264" vert="vert270" anchor="ctr"/>
                </a:tc>
                <a:tc>
                  <a:txBody>
                    <a:bodyPr/>
                    <a:lstStyle/>
                    <a:p>
                      <a:pPr fontAlgn="t">
                        <a:lnSpc>
                          <a:spcPts val="1500"/>
                        </a:lnSpc>
                      </a:pPr>
                      <a:r>
                        <a:rPr lang="en-US" sz="1800" dirty="0" smtClean="0">
                          <a:solidFill>
                            <a:schemeClr val="bg1"/>
                          </a:solidFill>
                          <a:effectLst/>
                          <a:latin typeface="+mn-lt"/>
                        </a:rPr>
                        <a:t>Income</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-0.109</a:t>
                      </a:r>
                    </a:p>
                  </a:txBody>
                  <a:tcPr marL="86264" marR="86264" anchor="b"/>
                </a:tc>
                <a:tc>
                  <a:txBody>
                    <a:bodyPr/>
                    <a:lstStyle/>
                    <a:p>
                      <a:pPr fontAlgn="t">
                        <a:lnSpc>
                          <a:spcPts val="1500"/>
                        </a:lnSpc>
                      </a:pPr>
                      <a:r>
                        <a:rPr lang="en-US" sz="1800" dirty="0">
                          <a:solidFill>
                            <a:schemeClr val="bg1"/>
                          </a:solidFill>
                          <a:effectLst/>
                          <a:latin typeface="+mn-lt"/>
                        </a:rPr>
                        <a:t>4.45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Median </a:t>
                      </a:r>
                      <a:r>
                        <a:rPr lang="en-US" sz="1800" dirty="0" smtClean="0">
                          <a:solidFill>
                            <a:schemeClr val="bg1"/>
                          </a:solidFill>
                          <a:effectLst/>
                          <a:latin typeface="+mn-lt"/>
                        </a:rPr>
                        <a:t>Age</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0.211</a:t>
                      </a:r>
                    </a:p>
                  </a:txBody>
                  <a:tcPr marL="86264" marR="86264" anchor="b"/>
                </a:tc>
                <a:tc>
                  <a:txBody>
                    <a:bodyPr/>
                    <a:lstStyle/>
                    <a:p>
                      <a:pPr fontAlgn="t">
                        <a:lnSpc>
                          <a:spcPts val="1500"/>
                        </a:lnSpc>
                      </a:pPr>
                      <a:r>
                        <a:rPr lang="en-US" sz="1800" dirty="0">
                          <a:solidFill>
                            <a:schemeClr val="bg1"/>
                          </a:solidFill>
                          <a:effectLst/>
                          <a:latin typeface="+mn-lt"/>
                        </a:rPr>
                        <a:t>1.37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smtClean="0">
                          <a:solidFill>
                            <a:schemeClr val="bg1"/>
                          </a:solidFill>
                          <a:effectLst/>
                          <a:latin typeface="+mn-lt"/>
                        </a:rPr>
                        <a:t>Underemployed</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-0.065</a:t>
                      </a:r>
                    </a:p>
                  </a:txBody>
                  <a:tcPr marL="86264" marR="86264" anchor="b"/>
                </a:tc>
                <a:tc>
                  <a:txBody>
                    <a:bodyPr/>
                    <a:lstStyle/>
                    <a:p>
                      <a:pPr fontAlgn="t">
                        <a:lnSpc>
                          <a:spcPts val="1500"/>
                        </a:lnSpc>
                      </a:pPr>
                      <a:r>
                        <a:rPr lang="en-US" sz="1800" dirty="0">
                          <a:solidFill>
                            <a:schemeClr val="bg1"/>
                          </a:solidFill>
                          <a:effectLst/>
                          <a:latin typeface="+mn-lt"/>
                        </a:rPr>
                        <a:t>6.50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Government </a:t>
                      </a:r>
                      <a:r>
                        <a:rPr lang="en-US" sz="1800" dirty="0" smtClean="0">
                          <a:solidFill>
                            <a:schemeClr val="bg1"/>
                          </a:solidFill>
                          <a:effectLst/>
                          <a:latin typeface="+mn-lt"/>
                        </a:rPr>
                        <a:t>Workers</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0.099</a:t>
                      </a:r>
                    </a:p>
                  </a:txBody>
                  <a:tcPr marL="86264" marR="86264" anchor="b"/>
                </a:tc>
                <a:tc>
                  <a:txBody>
                    <a:bodyPr/>
                    <a:lstStyle/>
                    <a:p>
                      <a:pPr fontAlgn="t">
                        <a:lnSpc>
                          <a:spcPts val="1500"/>
                        </a:lnSpc>
                      </a:pPr>
                      <a:r>
                        <a:rPr lang="en-US" sz="1800" dirty="0">
                          <a:solidFill>
                            <a:schemeClr val="bg1"/>
                          </a:solidFill>
                          <a:effectLst/>
                          <a:latin typeface="+mn-lt"/>
                        </a:rPr>
                        <a:t>4.90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r h="306766">
                <a:tc vMerge="1">
                  <a:txBody>
                    <a:bodyPr/>
                    <a:lstStyle/>
                    <a:p>
                      <a:pPr fontAlgn="t"/>
                      <a:endParaRPr lang="en-US" dirty="0">
                        <a:solidFill>
                          <a:schemeClr val="bg1"/>
                        </a:solidFill>
                        <a:effectLst/>
                        <a:latin typeface="verdana" panose="020B0604030504040204" pitchFamily="34" charset="0"/>
                      </a:endParaRPr>
                    </a:p>
                  </a:txBody>
                  <a:tcPr marL="86264" marR="86264"/>
                </a:tc>
                <a:tc>
                  <a:txBody>
                    <a:bodyPr/>
                    <a:lstStyle/>
                    <a:p>
                      <a:pPr fontAlgn="t">
                        <a:lnSpc>
                          <a:spcPts val="1500"/>
                        </a:lnSpc>
                      </a:pPr>
                      <a:r>
                        <a:rPr lang="en-US" sz="1800" dirty="0">
                          <a:solidFill>
                            <a:schemeClr val="bg1"/>
                          </a:solidFill>
                          <a:effectLst/>
                          <a:latin typeface="+mn-lt"/>
                        </a:rPr>
                        <a:t>Democrat </a:t>
                      </a:r>
                      <a:r>
                        <a:rPr lang="en-US" sz="1800" dirty="0" smtClean="0">
                          <a:solidFill>
                            <a:schemeClr val="bg1"/>
                          </a:solidFill>
                          <a:effectLst/>
                          <a:latin typeface="+mn-lt"/>
                        </a:rPr>
                        <a:t>Lean</a:t>
                      </a:r>
                      <a:endParaRPr lang="en-US" sz="1800" dirty="0">
                        <a:solidFill>
                          <a:schemeClr val="bg1"/>
                        </a:solidFill>
                        <a:effectLst/>
                        <a:latin typeface="+mn-lt"/>
                      </a:endParaRPr>
                    </a:p>
                  </a:txBody>
                  <a:tcPr marL="86264" marR="86264" anchor="b"/>
                </a:tc>
                <a:tc>
                  <a:txBody>
                    <a:bodyPr/>
                    <a:lstStyle/>
                    <a:p>
                      <a:pPr algn="r" fontAlgn="t">
                        <a:lnSpc>
                          <a:spcPts val="1500"/>
                        </a:lnSpc>
                      </a:pPr>
                      <a:r>
                        <a:rPr lang="en-US" sz="1800" dirty="0">
                          <a:solidFill>
                            <a:schemeClr val="bg1"/>
                          </a:solidFill>
                          <a:effectLst/>
                          <a:latin typeface="+mn-lt"/>
                        </a:rPr>
                        <a:t>-0.154</a:t>
                      </a:r>
                    </a:p>
                  </a:txBody>
                  <a:tcPr marL="86264" marR="86264" anchor="b"/>
                </a:tc>
                <a:tc>
                  <a:txBody>
                    <a:bodyPr/>
                    <a:lstStyle/>
                    <a:p>
                      <a:pPr fontAlgn="t">
                        <a:lnSpc>
                          <a:spcPts val="1500"/>
                        </a:lnSpc>
                      </a:pPr>
                      <a:r>
                        <a:rPr lang="en-US" sz="1800" dirty="0">
                          <a:solidFill>
                            <a:schemeClr val="bg1"/>
                          </a:solidFill>
                          <a:effectLst/>
                          <a:latin typeface="+mn-lt"/>
                        </a:rPr>
                        <a:t>2.81 x 10</a:t>
                      </a:r>
                      <a:r>
                        <a:rPr lang="en-US" sz="1800" baseline="30000" dirty="0">
                          <a:solidFill>
                            <a:schemeClr val="bg1"/>
                          </a:solidFill>
                          <a:effectLst/>
                          <a:latin typeface="+mn-lt"/>
                        </a:rPr>
                        <a:t>-1</a:t>
                      </a:r>
                      <a:r>
                        <a:rPr lang="en-US" sz="1800" dirty="0">
                          <a:solidFill>
                            <a:schemeClr val="bg1"/>
                          </a:solidFill>
                          <a:effectLst/>
                          <a:latin typeface="+mn-lt"/>
                        </a:rPr>
                        <a:t>*</a:t>
                      </a:r>
                    </a:p>
                  </a:txBody>
                  <a:tcPr marL="86264" marR="86264" anchor="b"/>
                </a:tc>
              </a:tr>
            </a:tbl>
          </a:graphicData>
        </a:graphic>
      </p:graphicFrame>
      <p:sp>
        <p:nvSpPr>
          <p:cNvPr id="3" name="Left Arrow 2"/>
          <p:cNvSpPr/>
          <p:nvPr/>
        </p:nvSpPr>
        <p:spPr>
          <a:xfrm>
            <a:off x="7080422" y="1236641"/>
            <a:ext cx="182880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7080422" y="1548844"/>
            <a:ext cx="91440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080422" y="1861047"/>
            <a:ext cx="109728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7080422" y="3448828"/>
            <a:ext cx="109728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080422" y="4074069"/>
            <a:ext cx="91440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7080422" y="2221641"/>
            <a:ext cx="73152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7080422" y="2534262"/>
            <a:ext cx="54864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7080422" y="5273858"/>
            <a:ext cx="36576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7080422" y="5589857"/>
            <a:ext cx="36576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7080422" y="5905856"/>
            <a:ext cx="36576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080422" y="6221855"/>
            <a:ext cx="36576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7080422" y="6537854"/>
            <a:ext cx="365760" cy="315999"/>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91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Even if aliens existed, they couldn’t get here</a:t>
            </a:r>
          </a:p>
          <a:p>
            <a:r>
              <a:rPr lang="en-US" dirty="0" smtClean="0"/>
              <a:t>∴ UFOs are not real</a:t>
            </a:r>
          </a:p>
          <a:p>
            <a:r>
              <a:rPr lang="en-US" dirty="0" smtClean="0"/>
              <a:t>Demons want to convince unbelievers UFOs are real</a:t>
            </a:r>
          </a:p>
          <a:p>
            <a:r>
              <a:rPr lang="en-US" dirty="0" smtClean="0"/>
              <a:t>UFO sightings are highly correlated with the % unbelievers in a state</a:t>
            </a:r>
          </a:p>
        </p:txBody>
      </p:sp>
    </p:spTree>
    <p:extLst>
      <p:ext uri="{BB962C8B-B14F-4D97-AF65-F5344CB8AC3E}">
        <p14:creationId xmlns:p14="http://schemas.microsoft.com/office/powerpoint/2010/main" val="40480794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Aliens Were in Charge of Heaven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126" y="-1"/>
            <a:ext cx="5853749" cy="6883575"/>
          </a:xfrm>
        </p:spPr>
      </p:pic>
      <p:sp>
        <p:nvSpPr>
          <p:cNvPr id="5" name="Title 1"/>
          <p:cNvSpPr txBox="1">
            <a:spLocks/>
          </p:cNvSpPr>
          <p:nvPr/>
        </p:nvSpPr>
        <p:spPr>
          <a:xfrm>
            <a:off x="1739995" y="4065784"/>
            <a:ext cx="5440913" cy="2215991"/>
          </a:xfrm>
          <a:prstGeom prst="rect">
            <a:avLst/>
          </a:prstGeom>
        </p:spPr>
        <p:txBody>
          <a:bodyPr vert="horz" wrap="none" lIns="91440" tIns="45720" rIns="91440" bIns="45720" rtlCol="0" anchor="t">
            <a:spAutoFit/>
            <a:scene3d>
              <a:camera prst="orthographicFront"/>
              <a:lightRig rig="threePt" dir="t"/>
            </a:scene3d>
            <a:sp3d contourW="19050">
              <a:bevelT w="50800" h="50800"/>
            </a:sp3d>
          </a:bodyPr>
          <a:lst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a:lstStyle>
          <a:p>
            <a:pPr fontAlgn="auto">
              <a:spcAft>
                <a:spcPts val="0"/>
              </a:spcAft>
            </a:pPr>
            <a:r>
              <a:rPr lang="en-US" sz="13800" dirty="0" smtClean="0">
                <a:solidFill>
                  <a:srgbClr val="C00000"/>
                </a:solidFill>
                <a:effectLst>
                  <a:glow rad="127000">
                    <a:schemeClr val="tx1"/>
                  </a:glow>
                  <a:outerShdw blurRad="50800" dist="50800" dir="2700000" algn="tl" rotWithShape="0">
                    <a:prstClr val="black">
                      <a:alpha val="40000"/>
                    </a:prstClr>
                  </a:outerShdw>
                </a:effectLst>
                <a:latin typeface="Rage Italic" panose="03070502040507070304" pitchFamily="66" charset="0"/>
              </a:rPr>
              <a:t>The End</a:t>
            </a:r>
            <a:endParaRPr lang="en-US" sz="13800" dirty="0">
              <a:solidFill>
                <a:srgbClr val="C00000"/>
              </a:solidFill>
              <a:effectLst>
                <a:glow rad="127000">
                  <a:schemeClr val="tx1"/>
                </a:glow>
                <a:outerShdw blurRad="50800" dist="50800" dir="2700000" algn="tl" rotWithShape="0">
                  <a:prstClr val="black">
                    <a:alpha val="40000"/>
                  </a:prstClr>
                </a:outerShdw>
              </a:effectLst>
              <a:latin typeface="Rage Italic" panose="03070502040507070304" pitchFamily="66" charset="0"/>
            </a:endParaRPr>
          </a:p>
        </p:txBody>
      </p:sp>
    </p:spTree>
    <p:extLst>
      <p:ext uri="{BB962C8B-B14F-4D97-AF65-F5344CB8AC3E}">
        <p14:creationId xmlns:p14="http://schemas.microsoft.com/office/powerpoint/2010/main" val="925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5000"/>
                            </p:stCondLst>
                            <p:childTnLst>
                              <p:par>
                                <p:cTn id="9" presetID="22" presetClass="entr" presetSubtype="8"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#1: Forget the Asteroids! What About Small Pebbles?</a:t>
            </a:r>
            <a:endParaRPr lang="en-US" dirty="0"/>
          </a:p>
        </p:txBody>
      </p:sp>
      <p:sp>
        <p:nvSpPr>
          <p:cNvPr id="3" name="Content Placeholder 2"/>
          <p:cNvSpPr>
            <a:spLocks noGrp="1"/>
          </p:cNvSpPr>
          <p:nvPr>
            <p:ph idx="1"/>
          </p:nvPr>
        </p:nvSpPr>
        <p:spPr/>
        <p:txBody>
          <a:bodyPr/>
          <a:lstStyle/>
          <a:p>
            <a:pPr marL="0" indent="0">
              <a:buNone/>
            </a:pPr>
            <a:r>
              <a:rPr lang="en-US" dirty="0" smtClean="0"/>
              <a:t>“At </a:t>
            </a:r>
            <a:r>
              <a:rPr lang="en-US" dirty="0"/>
              <a:t>relativistic speeds, even a collision with a particle of a few grams results in something close in energy to a nuclear bomb blast. Not good news for the space </a:t>
            </a:r>
            <a:r>
              <a:rPr lang="en-US" dirty="0" smtClean="0"/>
              <a:t>travelers.”</a:t>
            </a:r>
          </a:p>
          <a:p>
            <a:pPr marL="0" indent="0" algn="r">
              <a:buNone/>
            </a:pPr>
            <a:r>
              <a:rPr lang="en-US" dirty="0" smtClean="0"/>
              <a:t>Frank </a:t>
            </a:r>
            <a:r>
              <a:rPr lang="en-US" dirty="0"/>
              <a:t>Drake</a:t>
            </a:r>
          </a:p>
        </p:txBody>
      </p:sp>
      <p:sp>
        <p:nvSpPr>
          <p:cNvPr id="4" name="Rectangle 3"/>
          <p:cNvSpPr/>
          <p:nvPr/>
        </p:nvSpPr>
        <p:spPr>
          <a:xfrm>
            <a:off x="3083174" y="6550223"/>
            <a:ext cx="6060826" cy="307777"/>
          </a:xfrm>
          <a:prstGeom prst="rect">
            <a:avLst/>
          </a:prstGeom>
        </p:spPr>
        <p:txBody>
          <a:bodyPr wrap="none">
            <a:spAutoFit/>
          </a:bodyPr>
          <a:lstStyle/>
          <a:p>
            <a:pPr algn="r"/>
            <a:r>
              <a:rPr lang="en-US" sz="1400" dirty="0"/>
              <a:t>Relentless Evolution: Great Debates Part </a:t>
            </a:r>
            <a:r>
              <a:rPr lang="en-US" sz="1400" dirty="0" smtClean="0"/>
              <a:t>V. 2002. </a:t>
            </a:r>
            <a:r>
              <a:rPr lang="en-US" sz="1400" i="1" dirty="0" smtClean="0"/>
              <a:t>Astrobiology Magazine</a:t>
            </a:r>
            <a:r>
              <a:rPr lang="en-US" sz="1400" dirty="0" smtClean="0"/>
              <a:t>.</a:t>
            </a:r>
            <a:endParaRPr lang="en-US" sz="1400" dirty="0"/>
          </a:p>
        </p:txBody>
      </p:sp>
    </p:spTree>
    <p:extLst>
      <p:ext uri="{BB962C8B-B14F-4D97-AF65-F5344CB8AC3E}">
        <p14:creationId xmlns:p14="http://schemas.microsoft.com/office/powerpoint/2010/main" val="189104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i="1" smtClean="0">
                              <a:latin typeface="Cambria Math" panose="02040503050406030204" pitchFamily="18" charset="0"/>
                            </a:rPr>
                          </m:ctrlPr>
                        </m:sSupPr>
                        <m:e>
                          <m:r>
                            <a:rPr lang="en-US" b="0" i="1" smtClean="0">
                              <a:latin typeface="Cambria Math" panose="02040503050406030204" pitchFamily="18" charset="0"/>
                            </a:rPr>
                            <m:t>𝑣</m:t>
                          </m:r>
                        </m:e>
                        <m:sup>
                          <m:r>
                            <a:rPr lang="en-US" i="1" smtClean="0">
                              <a:latin typeface="Cambria Math" panose="02040503050406030204" pitchFamily="18" charset="0"/>
                            </a:rPr>
                            <m:t>2</m:t>
                          </m:r>
                        </m:sup>
                      </m:s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118804143"/>
              </p:ext>
            </p:extLst>
          </p:nvPr>
        </p:nvGraphicFramePr>
        <p:xfrm>
          <a:off x="0" y="1517715"/>
          <a:ext cx="9144000" cy="5340285"/>
        </p:xfrm>
        <a:graphic>
          <a:graphicData uri="http://schemas.openxmlformats.org/drawingml/2006/chart">
            <c:chart xmlns:c="http://schemas.openxmlformats.org/drawingml/2006/chart" xmlns:r="http://schemas.openxmlformats.org/officeDocument/2006/relationships" r:id="rId4"/>
          </a:graphicData>
        </a:graphic>
      </p:graphicFrame>
      <p:sp>
        <p:nvSpPr>
          <p:cNvPr id="5" name="Up Arrow 4"/>
          <p:cNvSpPr/>
          <p:nvPr/>
        </p:nvSpPr>
        <p:spPr>
          <a:xfrm>
            <a:off x="8337663" y="3558192"/>
            <a:ext cx="443060" cy="165911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Energy from a One Gram Pebble</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155" y="866586"/>
            <a:ext cx="1362075" cy="1733550"/>
          </a:xfrm>
          <a:prstGeom prst="rect">
            <a:avLst/>
          </a:prstGeom>
        </p:spPr>
      </p:pic>
    </p:spTree>
    <p:extLst>
      <p:ext uri="{BB962C8B-B14F-4D97-AF65-F5344CB8AC3E}">
        <p14:creationId xmlns:p14="http://schemas.microsoft.com/office/powerpoint/2010/main" val="12532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4" dur="1000"/>
                                        <p:tgtEl>
                                          <p:spTgt spid="4">
                                            <p:graphicEl>
                                              <a:chart seriesIdx="0" categoryIdx="-4" bldStep="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uiExpand="1">
        <p:bldSub>
          <a:bldChart bld="series"/>
        </p:bldSub>
      </p:bldGraphic>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0" y="274638"/>
            <a:ext cx="9153520" cy="1143000"/>
          </a:xfrm>
        </p:spPr>
        <p:txBody>
          <a:bodyPr>
            <a:normAutofit fontScale="90000"/>
          </a:bodyPr>
          <a:lstStyle/>
          <a:p>
            <a:r>
              <a:rPr lang="en-US" dirty="0" smtClean="0"/>
              <a:t>Problem #2: Electromagnetic Radiation</a:t>
            </a:r>
            <a:endParaRPr lang="en-US" dirty="0"/>
          </a:p>
        </p:txBody>
      </p:sp>
      <p:sp>
        <p:nvSpPr>
          <p:cNvPr id="80" name="Freeform 50"/>
          <p:cNvSpPr>
            <a:spLocks/>
          </p:cNvSpPr>
          <p:nvPr/>
        </p:nvSpPr>
        <p:spPr bwMode="auto">
          <a:xfrm>
            <a:off x="1369442" y="4071923"/>
            <a:ext cx="5646146" cy="1485900"/>
          </a:xfrm>
          <a:custGeom>
            <a:avLst/>
            <a:gdLst>
              <a:gd name="T0" fmla="*/ 859 w 22089"/>
              <a:gd name="T1" fmla="*/ 689 h 7803"/>
              <a:gd name="T2" fmla="*/ 1409 w 22089"/>
              <a:gd name="T3" fmla="*/ 0 h 7803"/>
              <a:gd name="T4" fmla="*/ 1936 w 22089"/>
              <a:gd name="T5" fmla="*/ 621 h 7803"/>
              <a:gd name="T6" fmla="*/ 2819 w 22089"/>
              <a:gd name="T7" fmla="*/ 3894 h 7803"/>
              <a:gd name="T8" fmla="*/ 3698 w 22089"/>
              <a:gd name="T9" fmla="*/ 7156 h 7803"/>
              <a:gd name="T10" fmla="*/ 4162 w 22089"/>
              <a:gd name="T11" fmla="*/ 7739 h 7803"/>
              <a:gd name="T12" fmla="*/ 4657 w 22089"/>
              <a:gd name="T13" fmla="*/ 7090 h 7803"/>
              <a:gd name="T14" fmla="*/ 5564 w 22089"/>
              <a:gd name="T15" fmla="*/ 3651 h 7803"/>
              <a:gd name="T16" fmla="*/ 6419 w 22089"/>
              <a:gd name="T17" fmla="*/ 558 h 7803"/>
              <a:gd name="T18" fmla="*/ 6946 w 22089"/>
              <a:gd name="T19" fmla="*/ 2 h 7803"/>
              <a:gd name="T20" fmla="*/ 7496 w 22089"/>
              <a:gd name="T21" fmla="*/ 759 h 7803"/>
              <a:gd name="T22" fmla="*/ 8434 w 22089"/>
              <a:gd name="T23" fmla="*/ 4379 h 7803"/>
              <a:gd name="T24" fmla="*/ 9257 w 22089"/>
              <a:gd name="T25" fmla="*/ 7279 h 7803"/>
              <a:gd name="T26" fmla="*/ 9717 w 22089"/>
              <a:gd name="T27" fmla="*/ 7732 h 7803"/>
              <a:gd name="T28" fmla="*/ 10217 w 22089"/>
              <a:gd name="T29" fmla="*/ 6948 h 7803"/>
              <a:gd name="T30" fmla="*/ 11179 w 22089"/>
              <a:gd name="T31" fmla="*/ 3169 h 7803"/>
              <a:gd name="T32" fmla="*/ 11979 w 22089"/>
              <a:gd name="T33" fmla="*/ 440 h 7803"/>
              <a:gd name="T34" fmla="*/ 12514 w 22089"/>
              <a:gd name="T35" fmla="*/ 19 h 7803"/>
              <a:gd name="T36" fmla="*/ 13057 w 22089"/>
              <a:gd name="T37" fmla="*/ 909 h 7803"/>
              <a:gd name="T38" fmla="*/ 14049 w 22089"/>
              <a:gd name="T39" fmla="*/ 4857 h 7803"/>
              <a:gd name="T40" fmla="*/ 14816 w 22089"/>
              <a:gd name="T41" fmla="*/ 7388 h 7803"/>
              <a:gd name="T42" fmla="*/ 15269 w 22089"/>
              <a:gd name="T43" fmla="*/ 7712 h 7803"/>
              <a:gd name="T44" fmla="*/ 15776 w 22089"/>
              <a:gd name="T45" fmla="*/ 6793 h 7803"/>
              <a:gd name="T46" fmla="*/ 16793 w 22089"/>
              <a:gd name="T47" fmla="*/ 2698 h 7803"/>
              <a:gd name="T48" fmla="*/ 17540 w 22089"/>
              <a:gd name="T49" fmla="*/ 335 h 7803"/>
              <a:gd name="T50" fmla="*/ 18080 w 22089"/>
              <a:gd name="T51" fmla="*/ 52 h 7803"/>
              <a:gd name="T52" fmla="*/ 18671 w 22089"/>
              <a:gd name="T53" fmla="*/ 1243 h 7803"/>
              <a:gd name="T54" fmla="*/ 19663 w 22089"/>
              <a:gd name="T55" fmla="*/ 5318 h 7803"/>
              <a:gd name="T56" fmla="*/ 20375 w 22089"/>
              <a:gd name="T57" fmla="*/ 7483 h 7803"/>
              <a:gd name="T58" fmla="*/ 20824 w 22089"/>
              <a:gd name="T59" fmla="*/ 7677 h 7803"/>
              <a:gd name="T60" fmla="*/ 21363 w 22089"/>
              <a:gd name="T61" fmla="*/ 6541 h 7803"/>
              <a:gd name="T62" fmla="*/ 21810 w 22089"/>
              <a:gd name="T63" fmla="*/ 5104 h 7803"/>
              <a:gd name="T64" fmla="*/ 21064 w 22089"/>
              <a:gd name="T65" fmla="*/ 7469 h 7803"/>
              <a:gd name="T66" fmla="*/ 20521 w 22089"/>
              <a:gd name="T67" fmla="*/ 7749 h 7803"/>
              <a:gd name="T68" fmla="*/ 19987 w 22089"/>
              <a:gd name="T69" fmla="*/ 6732 h 7803"/>
              <a:gd name="T70" fmla="*/ 18940 w 22089"/>
              <a:gd name="T71" fmla="*/ 2485 h 7803"/>
              <a:gd name="T72" fmla="*/ 18229 w 22089"/>
              <a:gd name="T73" fmla="*/ 321 h 7803"/>
              <a:gd name="T74" fmla="*/ 17782 w 22089"/>
              <a:gd name="T75" fmla="*/ 124 h 7803"/>
              <a:gd name="T76" fmla="*/ 17186 w 22089"/>
              <a:gd name="T77" fmla="*/ 1444 h 7803"/>
              <a:gd name="T78" fmla="*/ 16195 w 22089"/>
              <a:gd name="T79" fmla="*/ 5557 h 7803"/>
              <a:gd name="T80" fmla="*/ 15502 w 22089"/>
              <a:gd name="T81" fmla="*/ 7560 h 7803"/>
              <a:gd name="T82" fmla="*/ 14957 w 22089"/>
              <a:gd name="T83" fmla="*/ 7700 h 7803"/>
              <a:gd name="T84" fmla="*/ 14372 w 22089"/>
              <a:gd name="T85" fmla="*/ 6377 h 7803"/>
              <a:gd name="T86" fmla="*/ 13326 w 22089"/>
              <a:gd name="T87" fmla="*/ 2045 h 7803"/>
              <a:gd name="T88" fmla="*/ 12671 w 22089"/>
              <a:gd name="T89" fmla="*/ 241 h 7803"/>
              <a:gd name="T90" fmla="*/ 12225 w 22089"/>
              <a:gd name="T91" fmla="*/ 174 h 7803"/>
              <a:gd name="T92" fmla="*/ 11626 w 22089"/>
              <a:gd name="T93" fmla="*/ 1635 h 7803"/>
              <a:gd name="T94" fmla="*/ 10580 w 22089"/>
              <a:gd name="T95" fmla="*/ 5983 h 7803"/>
              <a:gd name="T96" fmla="*/ 9940 w 22089"/>
              <a:gd name="T97" fmla="*/ 7638 h 7803"/>
              <a:gd name="T98" fmla="*/ 9396 w 22089"/>
              <a:gd name="T99" fmla="*/ 7637 h 7803"/>
              <a:gd name="T100" fmla="*/ 8757 w 22089"/>
              <a:gd name="T101" fmla="*/ 5983 h 7803"/>
              <a:gd name="T102" fmla="*/ 7711 w 22089"/>
              <a:gd name="T103" fmla="*/ 1636 h 7803"/>
              <a:gd name="T104" fmla="*/ 7113 w 22089"/>
              <a:gd name="T105" fmla="*/ 176 h 7803"/>
              <a:gd name="T106" fmla="*/ 6667 w 22089"/>
              <a:gd name="T107" fmla="*/ 239 h 7803"/>
              <a:gd name="T108" fmla="*/ 6011 w 22089"/>
              <a:gd name="T109" fmla="*/ 2045 h 7803"/>
              <a:gd name="T110" fmla="*/ 4965 w 22089"/>
              <a:gd name="T111" fmla="*/ 6377 h 7803"/>
              <a:gd name="T112" fmla="*/ 4378 w 22089"/>
              <a:gd name="T113" fmla="*/ 7702 h 7803"/>
              <a:gd name="T114" fmla="*/ 3834 w 22089"/>
              <a:gd name="T115" fmla="*/ 7559 h 7803"/>
              <a:gd name="T116" fmla="*/ 3142 w 22089"/>
              <a:gd name="T117" fmla="*/ 5557 h 7803"/>
              <a:gd name="T118" fmla="*/ 2151 w 22089"/>
              <a:gd name="T119" fmla="*/ 1444 h 7803"/>
              <a:gd name="T120" fmla="*/ 1557 w 22089"/>
              <a:gd name="T121" fmla="*/ 126 h 7803"/>
              <a:gd name="T122" fmla="*/ 1109 w 22089"/>
              <a:gd name="T123" fmla="*/ 320 h 7803"/>
              <a:gd name="T124" fmla="*/ 397 w 22089"/>
              <a:gd name="T125" fmla="*/ 2484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89" h="7803">
                <a:moveTo>
                  <a:pt x="4" y="3894"/>
                </a:moveTo>
                <a:lnTo>
                  <a:pt x="59" y="3651"/>
                </a:lnTo>
                <a:lnTo>
                  <a:pt x="114" y="3409"/>
                </a:lnTo>
                <a:lnTo>
                  <a:pt x="169" y="3169"/>
                </a:lnTo>
                <a:lnTo>
                  <a:pt x="224" y="2932"/>
                </a:lnTo>
                <a:lnTo>
                  <a:pt x="279" y="2698"/>
                </a:lnTo>
                <a:lnTo>
                  <a:pt x="334" y="2469"/>
                </a:lnTo>
                <a:lnTo>
                  <a:pt x="389" y="2246"/>
                </a:lnTo>
                <a:lnTo>
                  <a:pt x="444" y="2029"/>
                </a:lnTo>
                <a:lnTo>
                  <a:pt x="500" y="1820"/>
                </a:lnTo>
                <a:lnTo>
                  <a:pt x="555" y="1619"/>
                </a:lnTo>
                <a:lnTo>
                  <a:pt x="582" y="1521"/>
                </a:lnTo>
                <a:lnTo>
                  <a:pt x="610" y="1426"/>
                </a:lnTo>
                <a:lnTo>
                  <a:pt x="665" y="1243"/>
                </a:lnTo>
                <a:lnTo>
                  <a:pt x="720" y="1071"/>
                </a:lnTo>
                <a:lnTo>
                  <a:pt x="776" y="910"/>
                </a:lnTo>
                <a:lnTo>
                  <a:pt x="803" y="833"/>
                </a:lnTo>
                <a:lnTo>
                  <a:pt x="831" y="760"/>
                </a:lnTo>
                <a:lnTo>
                  <a:pt x="859" y="689"/>
                </a:lnTo>
                <a:lnTo>
                  <a:pt x="886" y="622"/>
                </a:lnTo>
                <a:lnTo>
                  <a:pt x="914" y="558"/>
                </a:lnTo>
                <a:lnTo>
                  <a:pt x="942" y="497"/>
                </a:lnTo>
                <a:lnTo>
                  <a:pt x="970" y="440"/>
                </a:lnTo>
                <a:lnTo>
                  <a:pt x="998" y="385"/>
                </a:lnTo>
                <a:lnTo>
                  <a:pt x="1025" y="335"/>
                </a:lnTo>
                <a:lnTo>
                  <a:pt x="1053" y="287"/>
                </a:lnTo>
                <a:lnTo>
                  <a:pt x="1082" y="243"/>
                </a:lnTo>
                <a:lnTo>
                  <a:pt x="1110" y="203"/>
                </a:lnTo>
                <a:lnTo>
                  <a:pt x="1138" y="166"/>
                </a:lnTo>
                <a:lnTo>
                  <a:pt x="1167" y="133"/>
                </a:lnTo>
                <a:lnTo>
                  <a:pt x="1195" y="103"/>
                </a:lnTo>
                <a:lnTo>
                  <a:pt x="1225" y="77"/>
                </a:lnTo>
                <a:lnTo>
                  <a:pt x="1255" y="54"/>
                </a:lnTo>
                <a:lnTo>
                  <a:pt x="1285" y="35"/>
                </a:lnTo>
                <a:lnTo>
                  <a:pt x="1315" y="20"/>
                </a:lnTo>
                <a:lnTo>
                  <a:pt x="1346" y="9"/>
                </a:lnTo>
                <a:lnTo>
                  <a:pt x="1378" y="3"/>
                </a:lnTo>
                <a:lnTo>
                  <a:pt x="1409" y="0"/>
                </a:lnTo>
                <a:cubicBezTo>
                  <a:pt x="1411" y="0"/>
                  <a:pt x="1412" y="0"/>
                  <a:pt x="1414" y="0"/>
                </a:cubicBezTo>
                <a:lnTo>
                  <a:pt x="1441" y="2"/>
                </a:lnTo>
                <a:lnTo>
                  <a:pt x="1473" y="8"/>
                </a:lnTo>
                <a:lnTo>
                  <a:pt x="1504" y="19"/>
                </a:lnTo>
                <a:lnTo>
                  <a:pt x="1536" y="34"/>
                </a:lnTo>
                <a:lnTo>
                  <a:pt x="1566" y="52"/>
                </a:lnTo>
                <a:lnTo>
                  <a:pt x="1596" y="75"/>
                </a:lnTo>
                <a:lnTo>
                  <a:pt x="1625" y="101"/>
                </a:lnTo>
                <a:lnTo>
                  <a:pt x="1654" y="131"/>
                </a:lnTo>
                <a:lnTo>
                  <a:pt x="1683" y="165"/>
                </a:lnTo>
                <a:lnTo>
                  <a:pt x="1712" y="201"/>
                </a:lnTo>
                <a:lnTo>
                  <a:pt x="1740" y="242"/>
                </a:lnTo>
                <a:lnTo>
                  <a:pt x="1768" y="286"/>
                </a:lnTo>
                <a:lnTo>
                  <a:pt x="1797" y="334"/>
                </a:lnTo>
                <a:lnTo>
                  <a:pt x="1825" y="385"/>
                </a:lnTo>
                <a:lnTo>
                  <a:pt x="1853" y="439"/>
                </a:lnTo>
                <a:lnTo>
                  <a:pt x="1881" y="497"/>
                </a:lnTo>
                <a:lnTo>
                  <a:pt x="1909" y="558"/>
                </a:lnTo>
                <a:lnTo>
                  <a:pt x="1936" y="621"/>
                </a:lnTo>
                <a:lnTo>
                  <a:pt x="1964" y="689"/>
                </a:lnTo>
                <a:lnTo>
                  <a:pt x="1992" y="759"/>
                </a:lnTo>
                <a:lnTo>
                  <a:pt x="2019" y="833"/>
                </a:lnTo>
                <a:lnTo>
                  <a:pt x="2047" y="909"/>
                </a:lnTo>
                <a:lnTo>
                  <a:pt x="2102" y="1070"/>
                </a:lnTo>
                <a:lnTo>
                  <a:pt x="2157" y="1243"/>
                </a:lnTo>
                <a:lnTo>
                  <a:pt x="2213" y="1426"/>
                </a:lnTo>
                <a:lnTo>
                  <a:pt x="2240" y="1521"/>
                </a:lnTo>
                <a:lnTo>
                  <a:pt x="2268" y="1618"/>
                </a:lnTo>
                <a:lnTo>
                  <a:pt x="2323" y="1820"/>
                </a:lnTo>
                <a:lnTo>
                  <a:pt x="2378" y="2029"/>
                </a:lnTo>
                <a:lnTo>
                  <a:pt x="2433" y="2246"/>
                </a:lnTo>
                <a:lnTo>
                  <a:pt x="2489" y="2469"/>
                </a:lnTo>
                <a:lnTo>
                  <a:pt x="2544" y="2698"/>
                </a:lnTo>
                <a:lnTo>
                  <a:pt x="2599" y="2932"/>
                </a:lnTo>
                <a:lnTo>
                  <a:pt x="2654" y="3169"/>
                </a:lnTo>
                <a:lnTo>
                  <a:pt x="2709" y="3409"/>
                </a:lnTo>
                <a:lnTo>
                  <a:pt x="2764" y="3651"/>
                </a:lnTo>
                <a:lnTo>
                  <a:pt x="2819" y="3894"/>
                </a:lnTo>
                <a:lnTo>
                  <a:pt x="2874" y="4137"/>
                </a:lnTo>
                <a:lnTo>
                  <a:pt x="2929" y="4379"/>
                </a:lnTo>
                <a:lnTo>
                  <a:pt x="2984" y="4619"/>
                </a:lnTo>
                <a:lnTo>
                  <a:pt x="3039" y="4857"/>
                </a:lnTo>
                <a:lnTo>
                  <a:pt x="3094" y="5090"/>
                </a:lnTo>
                <a:lnTo>
                  <a:pt x="3149" y="5318"/>
                </a:lnTo>
                <a:lnTo>
                  <a:pt x="3204" y="5541"/>
                </a:lnTo>
                <a:lnTo>
                  <a:pt x="3259" y="5758"/>
                </a:lnTo>
                <a:lnTo>
                  <a:pt x="3314" y="5967"/>
                </a:lnTo>
                <a:lnTo>
                  <a:pt x="3369" y="6168"/>
                </a:lnTo>
                <a:lnTo>
                  <a:pt x="3424" y="6359"/>
                </a:lnTo>
                <a:lnTo>
                  <a:pt x="3479" y="6541"/>
                </a:lnTo>
                <a:lnTo>
                  <a:pt x="3533" y="6713"/>
                </a:lnTo>
                <a:lnTo>
                  <a:pt x="3561" y="6794"/>
                </a:lnTo>
                <a:lnTo>
                  <a:pt x="3588" y="6872"/>
                </a:lnTo>
                <a:lnTo>
                  <a:pt x="3616" y="6948"/>
                </a:lnTo>
                <a:lnTo>
                  <a:pt x="3643" y="7021"/>
                </a:lnTo>
                <a:lnTo>
                  <a:pt x="3671" y="7090"/>
                </a:lnTo>
                <a:lnTo>
                  <a:pt x="3698" y="7156"/>
                </a:lnTo>
                <a:lnTo>
                  <a:pt x="3725" y="7219"/>
                </a:lnTo>
                <a:lnTo>
                  <a:pt x="3753" y="7279"/>
                </a:lnTo>
                <a:lnTo>
                  <a:pt x="3780" y="7336"/>
                </a:lnTo>
                <a:lnTo>
                  <a:pt x="3807" y="7388"/>
                </a:lnTo>
                <a:lnTo>
                  <a:pt x="3834" y="7438"/>
                </a:lnTo>
                <a:lnTo>
                  <a:pt x="3861" y="7483"/>
                </a:lnTo>
                <a:lnTo>
                  <a:pt x="3888" y="7525"/>
                </a:lnTo>
                <a:lnTo>
                  <a:pt x="3915" y="7563"/>
                </a:lnTo>
                <a:lnTo>
                  <a:pt x="3941" y="7598"/>
                </a:lnTo>
                <a:lnTo>
                  <a:pt x="3968" y="7629"/>
                </a:lnTo>
                <a:lnTo>
                  <a:pt x="3994" y="7656"/>
                </a:lnTo>
                <a:lnTo>
                  <a:pt x="4020" y="7679"/>
                </a:lnTo>
                <a:lnTo>
                  <a:pt x="4045" y="7698"/>
                </a:lnTo>
                <a:lnTo>
                  <a:pt x="4070" y="7713"/>
                </a:lnTo>
                <a:lnTo>
                  <a:pt x="4095" y="7725"/>
                </a:lnTo>
                <a:lnTo>
                  <a:pt x="4119" y="7733"/>
                </a:lnTo>
                <a:lnTo>
                  <a:pt x="4143" y="7738"/>
                </a:lnTo>
                <a:lnTo>
                  <a:pt x="4166" y="7739"/>
                </a:lnTo>
                <a:lnTo>
                  <a:pt x="4162" y="7739"/>
                </a:lnTo>
                <a:lnTo>
                  <a:pt x="4189" y="7737"/>
                </a:lnTo>
                <a:lnTo>
                  <a:pt x="4213" y="7732"/>
                </a:lnTo>
                <a:lnTo>
                  <a:pt x="4236" y="7724"/>
                </a:lnTo>
                <a:lnTo>
                  <a:pt x="4260" y="7712"/>
                </a:lnTo>
                <a:lnTo>
                  <a:pt x="4285" y="7696"/>
                </a:lnTo>
                <a:lnTo>
                  <a:pt x="4310" y="7677"/>
                </a:lnTo>
                <a:lnTo>
                  <a:pt x="4335" y="7654"/>
                </a:lnTo>
                <a:lnTo>
                  <a:pt x="4361" y="7627"/>
                </a:lnTo>
                <a:lnTo>
                  <a:pt x="4387" y="7597"/>
                </a:lnTo>
                <a:lnTo>
                  <a:pt x="4414" y="7562"/>
                </a:lnTo>
                <a:lnTo>
                  <a:pt x="4440" y="7524"/>
                </a:lnTo>
                <a:lnTo>
                  <a:pt x="4467" y="7482"/>
                </a:lnTo>
                <a:lnTo>
                  <a:pt x="4494" y="7437"/>
                </a:lnTo>
                <a:lnTo>
                  <a:pt x="4521" y="7388"/>
                </a:lnTo>
                <a:lnTo>
                  <a:pt x="4548" y="7335"/>
                </a:lnTo>
                <a:lnTo>
                  <a:pt x="4575" y="7279"/>
                </a:lnTo>
                <a:lnTo>
                  <a:pt x="4602" y="7219"/>
                </a:lnTo>
                <a:lnTo>
                  <a:pt x="4630" y="7156"/>
                </a:lnTo>
                <a:lnTo>
                  <a:pt x="4657" y="7090"/>
                </a:lnTo>
                <a:lnTo>
                  <a:pt x="4684" y="7020"/>
                </a:lnTo>
                <a:lnTo>
                  <a:pt x="4712" y="6948"/>
                </a:lnTo>
                <a:lnTo>
                  <a:pt x="4739" y="6872"/>
                </a:lnTo>
                <a:lnTo>
                  <a:pt x="4767" y="6793"/>
                </a:lnTo>
                <a:lnTo>
                  <a:pt x="4794" y="6712"/>
                </a:lnTo>
                <a:lnTo>
                  <a:pt x="4849" y="6541"/>
                </a:lnTo>
                <a:lnTo>
                  <a:pt x="4904" y="6359"/>
                </a:lnTo>
                <a:lnTo>
                  <a:pt x="4959" y="6167"/>
                </a:lnTo>
                <a:lnTo>
                  <a:pt x="5014" y="5967"/>
                </a:lnTo>
                <a:lnTo>
                  <a:pt x="5069" y="5757"/>
                </a:lnTo>
                <a:lnTo>
                  <a:pt x="5123" y="5541"/>
                </a:lnTo>
                <a:lnTo>
                  <a:pt x="5178" y="5318"/>
                </a:lnTo>
                <a:lnTo>
                  <a:pt x="5233" y="5089"/>
                </a:lnTo>
                <a:lnTo>
                  <a:pt x="5289" y="4857"/>
                </a:lnTo>
                <a:lnTo>
                  <a:pt x="5344" y="4619"/>
                </a:lnTo>
                <a:lnTo>
                  <a:pt x="5399" y="4379"/>
                </a:lnTo>
                <a:lnTo>
                  <a:pt x="5454" y="4137"/>
                </a:lnTo>
                <a:lnTo>
                  <a:pt x="5509" y="3894"/>
                </a:lnTo>
                <a:lnTo>
                  <a:pt x="5564" y="3651"/>
                </a:lnTo>
                <a:lnTo>
                  <a:pt x="5619" y="3409"/>
                </a:lnTo>
                <a:lnTo>
                  <a:pt x="5674" y="3169"/>
                </a:lnTo>
                <a:lnTo>
                  <a:pt x="5729" y="2932"/>
                </a:lnTo>
                <a:lnTo>
                  <a:pt x="5784" y="2698"/>
                </a:lnTo>
                <a:lnTo>
                  <a:pt x="5839" y="2469"/>
                </a:lnTo>
                <a:lnTo>
                  <a:pt x="5894" y="2246"/>
                </a:lnTo>
                <a:lnTo>
                  <a:pt x="5949" y="2029"/>
                </a:lnTo>
                <a:lnTo>
                  <a:pt x="6005" y="1820"/>
                </a:lnTo>
                <a:lnTo>
                  <a:pt x="6060" y="1619"/>
                </a:lnTo>
                <a:lnTo>
                  <a:pt x="6087" y="1521"/>
                </a:lnTo>
                <a:lnTo>
                  <a:pt x="6115" y="1426"/>
                </a:lnTo>
                <a:lnTo>
                  <a:pt x="6170" y="1243"/>
                </a:lnTo>
                <a:lnTo>
                  <a:pt x="6225" y="1071"/>
                </a:lnTo>
                <a:lnTo>
                  <a:pt x="6280" y="910"/>
                </a:lnTo>
                <a:lnTo>
                  <a:pt x="6308" y="833"/>
                </a:lnTo>
                <a:lnTo>
                  <a:pt x="6336" y="760"/>
                </a:lnTo>
                <a:lnTo>
                  <a:pt x="6363" y="689"/>
                </a:lnTo>
                <a:lnTo>
                  <a:pt x="6391" y="622"/>
                </a:lnTo>
                <a:lnTo>
                  <a:pt x="6419" y="558"/>
                </a:lnTo>
                <a:lnTo>
                  <a:pt x="6446" y="497"/>
                </a:lnTo>
                <a:lnTo>
                  <a:pt x="6475" y="439"/>
                </a:lnTo>
                <a:lnTo>
                  <a:pt x="6503" y="385"/>
                </a:lnTo>
                <a:lnTo>
                  <a:pt x="6530" y="335"/>
                </a:lnTo>
                <a:lnTo>
                  <a:pt x="6558" y="287"/>
                </a:lnTo>
                <a:lnTo>
                  <a:pt x="6587" y="243"/>
                </a:lnTo>
                <a:lnTo>
                  <a:pt x="6615" y="203"/>
                </a:lnTo>
                <a:lnTo>
                  <a:pt x="6643" y="166"/>
                </a:lnTo>
                <a:lnTo>
                  <a:pt x="6672" y="133"/>
                </a:lnTo>
                <a:lnTo>
                  <a:pt x="6700" y="103"/>
                </a:lnTo>
                <a:lnTo>
                  <a:pt x="6730" y="77"/>
                </a:lnTo>
                <a:lnTo>
                  <a:pt x="6759" y="54"/>
                </a:lnTo>
                <a:lnTo>
                  <a:pt x="6789" y="35"/>
                </a:lnTo>
                <a:lnTo>
                  <a:pt x="6819" y="20"/>
                </a:lnTo>
                <a:lnTo>
                  <a:pt x="6851" y="9"/>
                </a:lnTo>
                <a:lnTo>
                  <a:pt x="6882" y="3"/>
                </a:lnTo>
                <a:lnTo>
                  <a:pt x="6914" y="0"/>
                </a:lnTo>
                <a:cubicBezTo>
                  <a:pt x="6915" y="0"/>
                  <a:pt x="6917" y="0"/>
                  <a:pt x="6918" y="0"/>
                </a:cubicBezTo>
                <a:lnTo>
                  <a:pt x="6946" y="2"/>
                </a:lnTo>
                <a:lnTo>
                  <a:pt x="6977" y="8"/>
                </a:lnTo>
                <a:lnTo>
                  <a:pt x="7009" y="19"/>
                </a:lnTo>
                <a:lnTo>
                  <a:pt x="7040" y="34"/>
                </a:lnTo>
                <a:lnTo>
                  <a:pt x="7071" y="52"/>
                </a:lnTo>
                <a:lnTo>
                  <a:pt x="7101" y="75"/>
                </a:lnTo>
                <a:lnTo>
                  <a:pt x="7130" y="101"/>
                </a:lnTo>
                <a:lnTo>
                  <a:pt x="7159" y="131"/>
                </a:lnTo>
                <a:lnTo>
                  <a:pt x="7188" y="165"/>
                </a:lnTo>
                <a:lnTo>
                  <a:pt x="7217" y="201"/>
                </a:lnTo>
                <a:lnTo>
                  <a:pt x="7245" y="242"/>
                </a:lnTo>
                <a:lnTo>
                  <a:pt x="7273" y="286"/>
                </a:lnTo>
                <a:lnTo>
                  <a:pt x="7302" y="334"/>
                </a:lnTo>
                <a:lnTo>
                  <a:pt x="7330" y="385"/>
                </a:lnTo>
                <a:lnTo>
                  <a:pt x="7357" y="439"/>
                </a:lnTo>
                <a:lnTo>
                  <a:pt x="7385" y="497"/>
                </a:lnTo>
                <a:lnTo>
                  <a:pt x="7413" y="558"/>
                </a:lnTo>
                <a:lnTo>
                  <a:pt x="7441" y="621"/>
                </a:lnTo>
                <a:lnTo>
                  <a:pt x="7469" y="689"/>
                </a:lnTo>
                <a:lnTo>
                  <a:pt x="7496" y="759"/>
                </a:lnTo>
                <a:lnTo>
                  <a:pt x="7524" y="833"/>
                </a:lnTo>
                <a:lnTo>
                  <a:pt x="7552" y="909"/>
                </a:lnTo>
                <a:lnTo>
                  <a:pt x="7607" y="1070"/>
                </a:lnTo>
                <a:lnTo>
                  <a:pt x="7662" y="1243"/>
                </a:lnTo>
                <a:lnTo>
                  <a:pt x="7718" y="1426"/>
                </a:lnTo>
                <a:lnTo>
                  <a:pt x="7745" y="1521"/>
                </a:lnTo>
                <a:lnTo>
                  <a:pt x="7773" y="1618"/>
                </a:lnTo>
                <a:lnTo>
                  <a:pt x="7828" y="1820"/>
                </a:lnTo>
                <a:lnTo>
                  <a:pt x="7883" y="2029"/>
                </a:lnTo>
                <a:lnTo>
                  <a:pt x="7938" y="2246"/>
                </a:lnTo>
                <a:lnTo>
                  <a:pt x="7993" y="2469"/>
                </a:lnTo>
                <a:lnTo>
                  <a:pt x="8048" y="2698"/>
                </a:lnTo>
                <a:lnTo>
                  <a:pt x="8103" y="2932"/>
                </a:lnTo>
                <a:lnTo>
                  <a:pt x="8158" y="3169"/>
                </a:lnTo>
                <a:lnTo>
                  <a:pt x="8213" y="3409"/>
                </a:lnTo>
                <a:lnTo>
                  <a:pt x="8269" y="3651"/>
                </a:lnTo>
                <a:lnTo>
                  <a:pt x="8324" y="3894"/>
                </a:lnTo>
                <a:lnTo>
                  <a:pt x="8379" y="4137"/>
                </a:lnTo>
                <a:lnTo>
                  <a:pt x="8434" y="4379"/>
                </a:lnTo>
                <a:lnTo>
                  <a:pt x="8489" y="4619"/>
                </a:lnTo>
                <a:lnTo>
                  <a:pt x="8544" y="4857"/>
                </a:lnTo>
                <a:lnTo>
                  <a:pt x="8599" y="5090"/>
                </a:lnTo>
                <a:lnTo>
                  <a:pt x="8654" y="5318"/>
                </a:lnTo>
                <a:lnTo>
                  <a:pt x="8709" y="5541"/>
                </a:lnTo>
                <a:lnTo>
                  <a:pt x="8763" y="5758"/>
                </a:lnTo>
                <a:lnTo>
                  <a:pt x="8818" y="5967"/>
                </a:lnTo>
                <a:lnTo>
                  <a:pt x="8874" y="6167"/>
                </a:lnTo>
                <a:lnTo>
                  <a:pt x="8929" y="6359"/>
                </a:lnTo>
                <a:lnTo>
                  <a:pt x="8984" y="6541"/>
                </a:lnTo>
                <a:lnTo>
                  <a:pt x="9038" y="6713"/>
                </a:lnTo>
                <a:lnTo>
                  <a:pt x="9066" y="6794"/>
                </a:lnTo>
                <a:lnTo>
                  <a:pt x="9093" y="6872"/>
                </a:lnTo>
                <a:lnTo>
                  <a:pt x="9121" y="6948"/>
                </a:lnTo>
                <a:lnTo>
                  <a:pt x="9148" y="7021"/>
                </a:lnTo>
                <a:lnTo>
                  <a:pt x="9175" y="7090"/>
                </a:lnTo>
                <a:lnTo>
                  <a:pt x="9203" y="7156"/>
                </a:lnTo>
                <a:lnTo>
                  <a:pt x="9230" y="7219"/>
                </a:lnTo>
                <a:lnTo>
                  <a:pt x="9257" y="7279"/>
                </a:lnTo>
                <a:lnTo>
                  <a:pt x="9284" y="7336"/>
                </a:lnTo>
                <a:lnTo>
                  <a:pt x="9311" y="7388"/>
                </a:lnTo>
                <a:lnTo>
                  <a:pt x="9339" y="7438"/>
                </a:lnTo>
                <a:lnTo>
                  <a:pt x="9366" y="7483"/>
                </a:lnTo>
                <a:lnTo>
                  <a:pt x="9393" y="7524"/>
                </a:lnTo>
                <a:lnTo>
                  <a:pt x="9420" y="7563"/>
                </a:lnTo>
                <a:lnTo>
                  <a:pt x="9446" y="7598"/>
                </a:lnTo>
                <a:lnTo>
                  <a:pt x="9473" y="7629"/>
                </a:lnTo>
                <a:lnTo>
                  <a:pt x="9499" y="7656"/>
                </a:lnTo>
                <a:lnTo>
                  <a:pt x="9525" y="7679"/>
                </a:lnTo>
                <a:lnTo>
                  <a:pt x="9550" y="7698"/>
                </a:lnTo>
                <a:lnTo>
                  <a:pt x="9575" y="7713"/>
                </a:lnTo>
                <a:lnTo>
                  <a:pt x="9600" y="7725"/>
                </a:lnTo>
                <a:lnTo>
                  <a:pt x="9624" y="7733"/>
                </a:lnTo>
                <a:lnTo>
                  <a:pt x="9647" y="7738"/>
                </a:lnTo>
                <a:lnTo>
                  <a:pt x="9671" y="7739"/>
                </a:lnTo>
                <a:lnTo>
                  <a:pt x="9666" y="7739"/>
                </a:lnTo>
                <a:lnTo>
                  <a:pt x="9694" y="7737"/>
                </a:lnTo>
                <a:lnTo>
                  <a:pt x="9717" y="7732"/>
                </a:lnTo>
                <a:lnTo>
                  <a:pt x="9741" y="7724"/>
                </a:lnTo>
                <a:lnTo>
                  <a:pt x="9764" y="7712"/>
                </a:lnTo>
                <a:lnTo>
                  <a:pt x="9789" y="7696"/>
                </a:lnTo>
                <a:lnTo>
                  <a:pt x="9814" y="7677"/>
                </a:lnTo>
                <a:lnTo>
                  <a:pt x="9840" y="7654"/>
                </a:lnTo>
                <a:lnTo>
                  <a:pt x="9865" y="7627"/>
                </a:lnTo>
                <a:lnTo>
                  <a:pt x="9892" y="7597"/>
                </a:lnTo>
                <a:lnTo>
                  <a:pt x="9918" y="7562"/>
                </a:lnTo>
                <a:lnTo>
                  <a:pt x="9945" y="7523"/>
                </a:lnTo>
                <a:lnTo>
                  <a:pt x="9972" y="7482"/>
                </a:lnTo>
                <a:lnTo>
                  <a:pt x="9999" y="7437"/>
                </a:lnTo>
                <a:lnTo>
                  <a:pt x="10026" y="7388"/>
                </a:lnTo>
                <a:lnTo>
                  <a:pt x="10053" y="7335"/>
                </a:lnTo>
                <a:lnTo>
                  <a:pt x="10080" y="7279"/>
                </a:lnTo>
                <a:lnTo>
                  <a:pt x="10107" y="7219"/>
                </a:lnTo>
                <a:lnTo>
                  <a:pt x="10135" y="7156"/>
                </a:lnTo>
                <a:lnTo>
                  <a:pt x="10162" y="7090"/>
                </a:lnTo>
                <a:lnTo>
                  <a:pt x="10189" y="7020"/>
                </a:lnTo>
                <a:lnTo>
                  <a:pt x="10217" y="6948"/>
                </a:lnTo>
                <a:lnTo>
                  <a:pt x="10244" y="6872"/>
                </a:lnTo>
                <a:lnTo>
                  <a:pt x="10271" y="6793"/>
                </a:lnTo>
                <a:lnTo>
                  <a:pt x="10299" y="6712"/>
                </a:lnTo>
                <a:lnTo>
                  <a:pt x="10353" y="6541"/>
                </a:lnTo>
                <a:lnTo>
                  <a:pt x="10408" y="6359"/>
                </a:lnTo>
                <a:lnTo>
                  <a:pt x="10463" y="6167"/>
                </a:lnTo>
                <a:lnTo>
                  <a:pt x="10519" y="5966"/>
                </a:lnTo>
                <a:lnTo>
                  <a:pt x="10574" y="5757"/>
                </a:lnTo>
                <a:lnTo>
                  <a:pt x="10628" y="5541"/>
                </a:lnTo>
                <a:lnTo>
                  <a:pt x="10683" y="5318"/>
                </a:lnTo>
                <a:lnTo>
                  <a:pt x="10738" y="5089"/>
                </a:lnTo>
                <a:lnTo>
                  <a:pt x="10793" y="4857"/>
                </a:lnTo>
                <a:lnTo>
                  <a:pt x="10848" y="4619"/>
                </a:lnTo>
                <a:lnTo>
                  <a:pt x="10903" y="4379"/>
                </a:lnTo>
                <a:lnTo>
                  <a:pt x="10958" y="4137"/>
                </a:lnTo>
                <a:lnTo>
                  <a:pt x="11013" y="3894"/>
                </a:lnTo>
                <a:lnTo>
                  <a:pt x="11068" y="3651"/>
                </a:lnTo>
                <a:lnTo>
                  <a:pt x="11124" y="3409"/>
                </a:lnTo>
                <a:lnTo>
                  <a:pt x="11179" y="3169"/>
                </a:lnTo>
                <a:lnTo>
                  <a:pt x="11234" y="2932"/>
                </a:lnTo>
                <a:lnTo>
                  <a:pt x="11289" y="2698"/>
                </a:lnTo>
                <a:lnTo>
                  <a:pt x="11344" y="2469"/>
                </a:lnTo>
                <a:lnTo>
                  <a:pt x="11399" y="2246"/>
                </a:lnTo>
                <a:lnTo>
                  <a:pt x="11454" y="2029"/>
                </a:lnTo>
                <a:lnTo>
                  <a:pt x="11509" y="1820"/>
                </a:lnTo>
                <a:lnTo>
                  <a:pt x="11564" y="1619"/>
                </a:lnTo>
                <a:lnTo>
                  <a:pt x="11592" y="1521"/>
                </a:lnTo>
                <a:lnTo>
                  <a:pt x="11619" y="1426"/>
                </a:lnTo>
                <a:lnTo>
                  <a:pt x="11675" y="1243"/>
                </a:lnTo>
                <a:lnTo>
                  <a:pt x="11730" y="1071"/>
                </a:lnTo>
                <a:lnTo>
                  <a:pt x="11785" y="910"/>
                </a:lnTo>
                <a:lnTo>
                  <a:pt x="11813" y="833"/>
                </a:lnTo>
                <a:lnTo>
                  <a:pt x="11841" y="760"/>
                </a:lnTo>
                <a:lnTo>
                  <a:pt x="11868" y="689"/>
                </a:lnTo>
                <a:lnTo>
                  <a:pt x="11896" y="622"/>
                </a:lnTo>
                <a:lnTo>
                  <a:pt x="11924" y="558"/>
                </a:lnTo>
                <a:lnTo>
                  <a:pt x="11951" y="497"/>
                </a:lnTo>
                <a:lnTo>
                  <a:pt x="11979" y="440"/>
                </a:lnTo>
                <a:lnTo>
                  <a:pt x="12007" y="385"/>
                </a:lnTo>
                <a:lnTo>
                  <a:pt x="12035" y="335"/>
                </a:lnTo>
                <a:lnTo>
                  <a:pt x="12063" y="287"/>
                </a:lnTo>
                <a:lnTo>
                  <a:pt x="12091" y="243"/>
                </a:lnTo>
                <a:lnTo>
                  <a:pt x="12119" y="203"/>
                </a:lnTo>
                <a:lnTo>
                  <a:pt x="12148" y="166"/>
                </a:lnTo>
                <a:lnTo>
                  <a:pt x="12176" y="133"/>
                </a:lnTo>
                <a:lnTo>
                  <a:pt x="12205" y="103"/>
                </a:lnTo>
                <a:lnTo>
                  <a:pt x="12234" y="77"/>
                </a:lnTo>
                <a:lnTo>
                  <a:pt x="12264" y="54"/>
                </a:lnTo>
                <a:lnTo>
                  <a:pt x="12294" y="35"/>
                </a:lnTo>
                <a:lnTo>
                  <a:pt x="12324" y="20"/>
                </a:lnTo>
                <a:lnTo>
                  <a:pt x="12356" y="9"/>
                </a:lnTo>
                <a:lnTo>
                  <a:pt x="12387" y="3"/>
                </a:lnTo>
                <a:lnTo>
                  <a:pt x="12419" y="0"/>
                </a:lnTo>
                <a:cubicBezTo>
                  <a:pt x="12420" y="0"/>
                  <a:pt x="12422" y="0"/>
                  <a:pt x="12423" y="0"/>
                </a:cubicBezTo>
                <a:lnTo>
                  <a:pt x="12451" y="2"/>
                </a:lnTo>
                <a:lnTo>
                  <a:pt x="12482" y="8"/>
                </a:lnTo>
                <a:lnTo>
                  <a:pt x="12514" y="19"/>
                </a:lnTo>
                <a:lnTo>
                  <a:pt x="12545" y="34"/>
                </a:lnTo>
                <a:lnTo>
                  <a:pt x="12575" y="52"/>
                </a:lnTo>
                <a:lnTo>
                  <a:pt x="12605" y="75"/>
                </a:lnTo>
                <a:lnTo>
                  <a:pt x="12635" y="101"/>
                </a:lnTo>
                <a:lnTo>
                  <a:pt x="12664" y="131"/>
                </a:lnTo>
                <a:lnTo>
                  <a:pt x="12693" y="165"/>
                </a:lnTo>
                <a:lnTo>
                  <a:pt x="12721" y="201"/>
                </a:lnTo>
                <a:lnTo>
                  <a:pt x="12750" y="242"/>
                </a:lnTo>
                <a:lnTo>
                  <a:pt x="12778" y="286"/>
                </a:lnTo>
                <a:lnTo>
                  <a:pt x="12806" y="334"/>
                </a:lnTo>
                <a:lnTo>
                  <a:pt x="12834" y="385"/>
                </a:lnTo>
                <a:lnTo>
                  <a:pt x="12862" y="439"/>
                </a:lnTo>
                <a:lnTo>
                  <a:pt x="12890" y="497"/>
                </a:lnTo>
                <a:lnTo>
                  <a:pt x="12918" y="558"/>
                </a:lnTo>
                <a:lnTo>
                  <a:pt x="12946" y="621"/>
                </a:lnTo>
                <a:lnTo>
                  <a:pt x="12974" y="689"/>
                </a:lnTo>
                <a:lnTo>
                  <a:pt x="13001" y="759"/>
                </a:lnTo>
                <a:lnTo>
                  <a:pt x="13029" y="833"/>
                </a:lnTo>
                <a:lnTo>
                  <a:pt x="13057" y="909"/>
                </a:lnTo>
                <a:lnTo>
                  <a:pt x="13112" y="1070"/>
                </a:lnTo>
                <a:lnTo>
                  <a:pt x="13167" y="1243"/>
                </a:lnTo>
                <a:lnTo>
                  <a:pt x="13222" y="1426"/>
                </a:lnTo>
                <a:lnTo>
                  <a:pt x="13250" y="1521"/>
                </a:lnTo>
                <a:lnTo>
                  <a:pt x="13277" y="1618"/>
                </a:lnTo>
                <a:lnTo>
                  <a:pt x="13332" y="1820"/>
                </a:lnTo>
                <a:lnTo>
                  <a:pt x="13387" y="2029"/>
                </a:lnTo>
                <a:lnTo>
                  <a:pt x="13442" y="2246"/>
                </a:lnTo>
                <a:lnTo>
                  <a:pt x="13498" y="2469"/>
                </a:lnTo>
                <a:lnTo>
                  <a:pt x="13553" y="2698"/>
                </a:lnTo>
                <a:lnTo>
                  <a:pt x="13608" y="2932"/>
                </a:lnTo>
                <a:lnTo>
                  <a:pt x="13663" y="3169"/>
                </a:lnTo>
                <a:lnTo>
                  <a:pt x="13718" y="3409"/>
                </a:lnTo>
                <a:lnTo>
                  <a:pt x="13773" y="3651"/>
                </a:lnTo>
                <a:lnTo>
                  <a:pt x="13828" y="3894"/>
                </a:lnTo>
                <a:lnTo>
                  <a:pt x="13883" y="4137"/>
                </a:lnTo>
                <a:lnTo>
                  <a:pt x="13938" y="4379"/>
                </a:lnTo>
                <a:lnTo>
                  <a:pt x="13993" y="4619"/>
                </a:lnTo>
                <a:lnTo>
                  <a:pt x="14049" y="4857"/>
                </a:lnTo>
                <a:lnTo>
                  <a:pt x="14104" y="5090"/>
                </a:lnTo>
                <a:lnTo>
                  <a:pt x="14159" y="5318"/>
                </a:lnTo>
                <a:lnTo>
                  <a:pt x="14214" y="5541"/>
                </a:lnTo>
                <a:lnTo>
                  <a:pt x="14268" y="5758"/>
                </a:lnTo>
                <a:lnTo>
                  <a:pt x="14323" y="5967"/>
                </a:lnTo>
                <a:lnTo>
                  <a:pt x="14378" y="6168"/>
                </a:lnTo>
                <a:lnTo>
                  <a:pt x="14433" y="6359"/>
                </a:lnTo>
                <a:lnTo>
                  <a:pt x="14488" y="6541"/>
                </a:lnTo>
                <a:lnTo>
                  <a:pt x="14543" y="6713"/>
                </a:lnTo>
                <a:lnTo>
                  <a:pt x="14570" y="6794"/>
                </a:lnTo>
                <a:lnTo>
                  <a:pt x="14598" y="6872"/>
                </a:lnTo>
                <a:lnTo>
                  <a:pt x="14625" y="6948"/>
                </a:lnTo>
                <a:lnTo>
                  <a:pt x="14653" y="7021"/>
                </a:lnTo>
                <a:lnTo>
                  <a:pt x="14680" y="7090"/>
                </a:lnTo>
                <a:lnTo>
                  <a:pt x="14708" y="7156"/>
                </a:lnTo>
                <a:lnTo>
                  <a:pt x="14735" y="7219"/>
                </a:lnTo>
                <a:lnTo>
                  <a:pt x="14762" y="7279"/>
                </a:lnTo>
                <a:lnTo>
                  <a:pt x="14789" y="7336"/>
                </a:lnTo>
                <a:lnTo>
                  <a:pt x="14816" y="7388"/>
                </a:lnTo>
                <a:lnTo>
                  <a:pt x="14844" y="7438"/>
                </a:lnTo>
                <a:lnTo>
                  <a:pt x="14871" y="7483"/>
                </a:lnTo>
                <a:lnTo>
                  <a:pt x="14897" y="7525"/>
                </a:lnTo>
                <a:lnTo>
                  <a:pt x="14924" y="7563"/>
                </a:lnTo>
                <a:lnTo>
                  <a:pt x="14951" y="7598"/>
                </a:lnTo>
                <a:lnTo>
                  <a:pt x="14977" y="7629"/>
                </a:lnTo>
                <a:lnTo>
                  <a:pt x="15003" y="7656"/>
                </a:lnTo>
                <a:lnTo>
                  <a:pt x="15029" y="7679"/>
                </a:lnTo>
                <a:lnTo>
                  <a:pt x="15055" y="7698"/>
                </a:lnTo>
                <a:lnTo>
                  <a:pt x="15080" y="7713"/>
                </a:lnTo>
                <a:lnTo>
                  <a:pt x="15105" y="7725"/>
                </a:lnTo>
                <a:lnTo>
                  <a:pt x="15128" y="7733"/>
                </a:lnTo>
                <a:lnTo>
                  <a:pt x="15152" y="7738"/>
                </a:lnTo>
                <a:lnTo>
                  <a:pt x="15176" y="7739"/>
                </a:lnTo>
                <a:lnTo>
                  <a:pt x="15171" y="7739"/>
                </a:lnTo>
                <a:lnTo>
                  <a:pt x="15199" y="7737"/>
                </a:lnTo>
                <a:lnTo>
                  <a:pt x="15222" y="7732"/>
                </a:lnTo>
                <a:lnTo>
                  <a:pt x="15246" y="7724"/>
                </a:lnTo>
                <a:lnTo>
                  <a:pt x="15269" y="7712"/>
                </a:lnTo>
                <a:lnTo>
                  <a:pt x="15294" y="7696"/>
                </a:lnTo>
                <a:lnTo>
                  <a:pt x="15319" y="7677"/>
                </a:lnTo>
                <a:lnTo>
                  <a:pt x="15345" y="7654"/>
                </a:lnTo>
                <a:lnTo>
                  <a:pt x="15370" y="7627"/>
                </a:lnTo>
                <a:lnTo>
                  <a:pt x="15397" y="7597"/>
                </a:lnTo>
                <a:lnTo>
                  <a:pt x="15423" y="7562"/>
                </a:lnTo>
                <a:lnTo>
                  <a:pt x="15450" y="7524"/>
                </a:lnTo>
                <a:lnTo>
                  <a:pt x="15477" y="7482"/>
                </a:lnTo>
                <a:lnTo>
                  <a:pt x="15503" y="7437"/>
                </a:lnTo>
                <a:lnTo>
                  <a:pt x="15530" y="7388"/>
                </a:lnTo>
                <a:lnTo>
                  <a:pt x="15558" y="7335"/>
                </a:lnTo>
                <a:lnTo>
                  <a:pt x="15585" y="7279"/>
                </a:lnTo>
                <a:lnTo>
                  <a:pt x="15612" y="7219"/>
                </a:lnTo>
                <a:lnTo>
                  <a:pt x="15639" y="7156"/>
                </a:lnTo>
                <a:lnTo>
                  <a:pt x="15666" y="7090"/>
                </a:lnTo>
                <a:lnTo>
                  <a:pt x="15694" y="7020"/>
                </a:lnTo>
                <a:lnTo>
                  <a:pt x="15722" y="6948"/>
                </a:lnTo>
                <a:lnTo>
                  <a:pt x="15749" y="6872"/>
                </a:lnTo>
                <a:lnTo>
                  <a:pt x="15776" y="6793"/>
                </a:lnTo>
                <a:lnTo>
                  <a:pt x="15804" y="6712"/>
                </a:lnTo>
                <a:lnTo>
                  <a:pt x="15858" y="6541"/>
                </a:lnTo>
                <a:lnTo>
                  <a:pt x="15913" y="6359"/>
                </a:lnTo>
                <a:lnTo>
                  <a:pt x="15968" y="6167"/>
                </a:lnTo>
                <a:lnTo>
                  <a:pt x="16023" y="5967"/>
                </a:lnTo>
                <a:lnTo>
                  <a:pt x="16078" y="5757"/>
                </a:lnTo>
                <a:lnTo>
                  <a:pt x="16133" y="5541"/>
                </a:lnTo>
                <a:lnTo>
                  <a:pt x="16188" y="5318"/>
                </a:lnTo>
                <a:lnTo>
                  <a:pt x="16243" y="5089"/>
                </a:lnTo>
                <a:lnTo>
                  <a:pt x="16298" y="4857"/>
                </a:lnTo>
                <a:lnTo>
                  <a:pt x="16353" y="4619"/>
                </a:lnTo>
                <a:lnTo>
                  <a:pt x="16408" y="4379"/>
                </a:lnTo>
                <a:lnTo>
                  <a:pt x="16463" y="4137"/>
                </a:lnTo>
                <a:lnTo>
                  <a:pt x="16518" y="3894"/>
                </a:lnTo>
                <a:lnTo>
                  <a:pt x="16573" y="3651"/>
                </a:lnTo>
                <a:lnTo>
                  <a:pt x="16628" y="3409"/>
                </a:lnTo>
                <a:lnTo>
                  <a:pt x="16683" y="3169"/>
                </a:lnTo>
                <a:lnTo>
                  <a:pt x="16738" y="2932"/>
                </a:lnTo>
                <a:lnTo>
                  <a:pt x="16793" y="2698"/>
                </a:lnTo>
                <a:lnTo>
                  <a:pt x="16848" y="2469"/>
                </a:lnTo>
                <a:lnTo>
                  <a:pt x="16904" y="2246"/>
                </a:lnTo>
                <a:lnTo>
                  <a:pt x="16959" y="2029"/>
                </a:lnTo>
                <a:lnTo>
                  <a:pt x="17014" y="1820"/>
                </a:lnTo>
                <a:lnTo>
                  <a:pt x="17069" y="1619"/>
                </a:lnTo>
                <a:lnTo>
                  <a:pt x="17097" y="1521"/>
                </a:lnTo>
                <a:lnTo>
                  <a:pt x="17124" y="1426"/>
                </a:lnTo>
                <a:lnTo>
                  <a:pt x="17179" y="1243"/>
                </a:lnTo>
                <a:lnTo>
                  <a:pt x="17234" y="1071"/>
                </a:lnTo>
                <a:lnTo>
                  <a:pt x="17290" y="910"/>
                </a:lnTo>
                <a:lnTo>
                  <a:pt x="17317" y="833"/>
                </a:lnTo>
                <a:lnTo>
                  <a:pt x="17345" y="760"/>
                </a:lnTo>
                <a:lnTo>
                  <a:pt x="17373" y="689"/>
                </a:lnTo>
                <a:lnTo>
                  <a:pt x="17400" y="622"/>
                </a:lnTo>
                <a:lnTo>
                  <a:pt x="17428" y="558"/>
                </a:lnTo>
                <a:lnTo>
                  <a:pt x="17456" y="497"/>
                </a:lnTo>
                <a:lnTo>
                  <a:pt x="17484" y="439"/>
                </a:lnTo>
                <a:lnTo>
                  <a:pt x="17512" y="385"/>
                </a:lnTo>
                <a:lnTo>
                  <a:pt x="17540" y="335"/>
                </a:lnTo>
                <a:lnTo>
                  <a:pt x="17568" y="287"/>
                </a:lnTo>
                <a:lnTo>
                  <a:pt x="17596" y="243"/>
                </a:lnTo>
                <a:lnTo>
                  <a:pt x="17624" y="203"/>
                </a:lnTo>
                <a:lnTo>
                  <a:pt x="17653" y="166"/>
                </a:lnTo>
                <a:lnTo>
                  <a:pt x="17681" y="133"/>
                </a:lnTo>
                <a:lnTo>
                  <a:pt x="17710" y="103"/>
                </a:lnTo>
                <a:lnTo>
                  <a:pt x="17739" y="77"/>
                </a:lnTo>
                <a:lnTo>
                  <a:pt x="17769" y="54"/>
                </a:lnTo>
                <a:lnTo>
                  <a:pt x="17799" y="35"/>
                </a:lnTo>
                <a:lnTo>
                  <a:pt x="17829" y="20"/>
                </a:lnTo>
                <a:lnTo>
                  <a:pt x="17860" y="9"/>
                </a:lnTo>
                <a:lnTo>
                  <a:pt x="17892" y="3"/>
                </a:lnTo>
                <a:lnTo>
                  <a:pt x="17923" y="0"/>
                </a:lnTo>
                <a:cubicBezTo>
                  <a:pt x="17925" y="0"/>
                  <a:pt x="17926" y="0"/>
                  <a:pt x="17928" y="0"/>
                </a:cubicBezTo>
                <a:lnTo>
                  <a:pt x="17955" y="2"/>
                </a:lnTo>
                <a:lnTo>
                  <a:pt x="17987" y="8"/>
                </a:lnTo>
                <a:lnTo>
                  <a:pt x="18018" y="19"/>
                </a:lnTo>
                <a:lnTo>
                  <a:pt x="18050" y="34"/>
                </a:lnTo>
                <a:lnTo>
                  <a:pt x="18080" y="52"/>
                </a:lnTo>
                <a:lnTo>
                  <a:pt x="18110" y="75"/>
                </a:lnTo>
                <a:lnTo>
                  <a:pt x="18140" y="101"/>
                </a:lnTo>
                <a:lnTo>
                  <a:pt x="18169" y="131"/>
                </a:lnTo>
                <a:lnTo>
                  <a:pt x="18198" y="165"/>
                </a:lnTo>
                <a:lnTo>
                  <a:pt x="18226" y="201"/>
                </a:lnTo>
                <a:lnTo>
                  <a:pt x="18255" y="242"/>
                </a:lnTo>
                <a:lnTo>
                  <a:pt x="18283" y="286"/>
                </a:lnTo>
                <a:lnTo>
                  <a:pt x="18311" y="334"/>
                </a:lnTo>
                <a:lnTo>
                  <a:pt x="18339" y="385"/>
                </a:lnTo>
                <a:lnTo>
                  <a:pt x="18367" y="439"/>
                </a:lnTo>
                <a:lnTo>
                  <a:pt x="18395" y="497"/>
                </a:lnTo>
                <a:lnTo>
                  <a:pt x="18423" y="558"/>
                </a:lnTo>
                <a:lnTo>
                  <a:pt x="18450" y="621"/>
                </a:lnTo>
                <a:lnTo>
                  <a:pt x="18478" y="689"/>
                </a:lnTo>
                <a:lnTo>
                  <a:pt x="18506" y="759"/>
                </a:lnTo>
                <a:lnTo>
                  <a:pt x="18533" y="833"/>
                </a:lnTo>
                <a:lnTo>
                  <a:pt x="18561" y="909"/>
                </a:lnTo>
                <a:lnTo>
                  <a:pt x="18616" y="1070"/>
                </a:lnTo>
                <a:lnTo>
                  <a:pt x="18671" y="1243"/>
                </a:lnTo>
                <a:lnTo>
                  <a:pt x="18727" y="1426"/>
                </a:lnTo>
                <a:lnTo>
                  <a:pt x="18755" y="1521"/>
                </a:lnTo>
                <a:lnTo>
                  <a:pt x="18782" y="1618"/>
                </a:lnTo>
                <a:lnTo>
                  <a:pt x="18837" y="1820"/>
                </a:lnTo>
                <a:lnTo>
                  <a:pt x="18892" y="2029"/>
                </a:lnTo>
                <a:lnTo>
                  <a:pt x="18947" y="2246"/>
                </a:lnTo>
                <a:lnTo>
                  <a:pt x="19003" y="2469"/>
                </a:lnTo>
                <a:lnTo>
                  <a:pt x="19058" y="2698"/>
                </a:lnTo>
                <a:lnTo>
                  <a:pt x="19113" y="2932"/>
                </a:lnTo>
                <a:lnTo>
                  <a:pt x="19168" y="3169"/>
                </a:lnTo>
                <a:lnTo>
                  <a:pt x="19223" y="3409"/>
                </a:lnTo>
                <a:lnTo>
                  <a:pt x="19278" y="3651"/>
                </a:lnTo>
                <a:lnTo>
                  <a:pt x="19333" y="3894"/>
                </a:lnTo>
                <a:lnTo>
                  <a:pt x="19388" y="4137"/>
                </a:lnTo>
                <a:lnTo>
                  <a:pt x="19443" y="4379"/>
                </a:lnTo>
                <a:lnTo>
                  <a:pt x="19498" y="4619"/>
                </a:lnTo>
                <a:lnTo>
                  <a:pt x="19553" y="4857"/>
                </a:lnTo>
                <a:lnTo>
                  <a:pt x="19608" y="5090"/>
                </a:lnTo>
                <a:lnTo>
                  <a:pt x="19663" y="5318"/>
                </a:lnTo>
                <a:lnTo>
                  <a:pt x="19718" y="5541"/>
                </a:lnTo>
                <a:lnTo>
                  <a:pt x="19773" y="5758"/>
                </a:lnTo>
                <a:lnTo>
                  <a:pt x="19828" y="5967"/>
                </a:lnTo>
                <a:lnTo>
                  <a:pt x="19883" y="6167"/>
                </a:lnTo>
                <a:lnTo>
                  <a:pt x="19938" y="6359"/>
                </a:lnTo>
                <a:lnTo>
                  <a:pt x="19993" y="6541"/>
                </a:lnTo>
                <a:lnTo>
                  <a:pt x="20048" y="6713"/>
                </a:lnTo>
                <a:lnTo>
                  <a:pt x="20075" y="6794"/>
                </a:lnTo>
                <a:lnTo>
                  <a:pt x="20103" y="6872"/>
                </a:lnTo>
                <a:lnTo>
                  <a:pt x="20130" y="6948"/>
                </a:lnTo>
                <a:lnTo>
                  <a:pt x="20157" y="7021"/>
                </a:lnTo>
                <a:lnTo>
                  <a:pt x="20185" y="7090"/>
                </a:lnTo>
                <a:lnTo>
                  <a:pt x="20212" y="7156"/>
                </a:lnTo>
                <a:lnTo>
                  <a:pt x="20239" y="7219"/>
                </a:lnTo>
                <a:lnTo>
                  <a:pt x="20267" y="7279"/>
                </a:lnTo>
                <a:lnTo>
                  <a:pt x="20294" y="7336"/>
                </a:lnTo>
                <a:lnTo>
                  <a:pt x="20321" y="7388"/>
                </a:lnTo>
                <a:lnTo>
                  <a:pt x="20348" y="7438"/>
                </a:lnTo>
                <a:lnTo>
                  <a:pt x="20375" y="7483"/>
                </a:lnTo>
                <a:lnTo>
                  <a:pt x="20402" y="7524"/>
                </a:lnTo>
                <a:lnTo>
                  <a:pt x="20429" y="7563"/>
                </a:lnTo>
                <a:lnTo>
                  <a:pt x="20456" y="7598"/>
                </a:lnTo>
                <a:lnTo>
                  <a:pt x="20482" y="7629"/>
                </a:lnTo>
                <a:lnTo>
                  <a:pt x="20508" y="7656"/>
                </a:lnTo>
                <a:lnTo>
                  <a:pt x="20534" y="7679"/>
                </a:lnTo>
                <a:lnTo>
                  <a:pt x="20560" y="7698"/>
                </a:lnTo>
                <a:lnTo>
                  <a:pt x="20585" y="7713"/>
                </a:lnTo>
                <a:lnTo>
                  <a:pt x="20610" y="7725"/>
                </a:lnTo>
                <a:lnTo>
                  <a:pt x="20633" y="7733"/>
                </a:lnTo>
                <a:lnTo>
                  <a:pt x="20657" y="7738"/>
                </a:lnTo>
                <a:lnTo>
                  <a:pt x="20680" y="7739"/>
                </a:lnTo>
                <a:lnTo>
                  <a:pt x="20676" y="7739"/>
                </a:lnTo>
                <a:lnTo>
                  <a:pt x="20703" y="7737"/>
                </a:lnTo>
                <a:lnTo>
                  <a:pt x="20727" y="7732"/>
                </a:lnTo>
                <a:lnTo>
                  <a:pt x="20750" y="7724"/>
                </a:lnTo>
                <a:lnTo>
                  <a:pt x="20774" y="7712"/>
                </a:lnTo>
                <a:lnTo>
                  <a:pt x="20799" y="7696"/>
                </a:lnTo>
                <a:lnTo>
                  <a:pt x="20824" y="7677"/>
                </a:lnTo>
                <a:lnTo>
                  <a:pt x="20849" y="7654"/>
                </a:lnTo>
                <a:lnTo>
                  <a:pt x="20875" y="7627"/>
                </a:lnTo>
                <a:lnTo>
                  <a:pt x="20901" y="7597"/>
                </a:lnTo>
                <a:lnTo>
                  <a:pt x="20928" y="7562"/>
                </a:lnTo>
                <a:lnTo>
                  <a:pt x="20955" y="7523"/>
                </a:lnTo>
                <a:lnTo>
                  <a:pt x="20982" y="7482"/>
                </a:lnTo>
                <a:lnTo>
                  <a:pt x="21008" y="7437"/>
                </a:lnTo>
                <a:lnTo>
                  <a:pt x="21035" y="7388"/>
                </a:lnTo>
                <a:lnTo>
                  <a:pt x="21063" y="7335"/>
                </a:lnTo>
                <a:lnTo>
                  <a:pt x="21090" y="7279"/>
                </a:lnTo>
                <a:lnTo>
                  <a:pt x="21117" y="7219"/>
                </a:lnTo>
                <a:lnTo>
                  <a:pt x="21144" y="7156"/>
                </a:lnTo>
                <a:lnTo>
                  <a:pt x="21171" y="7090"/>
                </a:lnTo>
                <a:lnTo>
                  <a:pt x="21199" y="7020"/>
                </a:lnTo>
                <a:lnTo>
                  <a:pt x="21226" y="6948"/>
                </a:lnTo>
                <a:lnTo>
                  <a:pt x="21253" y="6872"/>
                </a:lnTo>
                <a:lnTo>
                  <a:pt x="21281" y="6793"/>
                </a:lnTo>
                <a:lnTo>
                  <a:pt x="21308" y="6712"/>
                </a:lnTo>
                <a:lnTo>
                  <a:pt x="21363" y="6541"/>
                </a:lnTo>
                <a:lnTo>
                  <a:pt x="21418" y="6359"/>
                </a:lnTo>
                <a:lnTo>
                  <a:pt x="21473" y="6167"/>
                </a:lnTo>
                <a:lnTo>
                  <a:pt x="21528" y="5966"/>
                </a:lnTo>
                <a:lnTo>
                  <a:pt x="21583" y="5757"/>
                </a:lnTo>
                <a:lnTo>
                  <a:pt x="21638" y="5541"/>
                </a:lnTo>
                <a:lnTo>
                  <a:pt x="21693" y="5318"/>
                </a:lnTo>
                <a:lnTo>
                  <a:pt x="21748" y="5089"/>
                </a:lnTo>
                <a:lnTo>
                  <a:pt x="21803" y="4857"/>
                </a:lnTo>
                <a:lnTo>
                  <a:pt x="21858" y="4619"/>
                </a:lnTo>
                <a:lnTo>
                  <a:pt x="21913" y="4379"/>
                </a:lnTo>
                <a:lnTo>
                  <a:pt x="21968" y="4137"/>
                </a:lnTo>
                <a:lnTo>
                  <a:pt x="22023" y="3894"/>
                </a:lnTo>
                <a:cubicBezTo>
                  <a:pt x="22027" y="3877"/>
                  <a:pt x="22044" y="3866"/>
                  <a:pt x="22061" y="3870"/>
                </a:cubicBezTo>
                <a:cubicBezTo>
                  <a:pt x="22078" y="3874"/>
                  <a:pt x="22089" y="3891"/>
                  <a:pt x="22085" y="3909"/>
                </a:cubicBezTo>
                <a:lnTo>
                  <a:pt x="22030" y="4152"/>
                </a:lnTo>
                <a:lnTo>
                  <a:pt x="21975" y="4394"/>
                </a:lnTo>
                <a:lnTo>
                  <a:pt x="21920" y="4634"/>
                </a:lnTo>
                <a:lnTo>
                  <a:pt x="21865" y="4871"/>
                </a:lnTo>
                <a:lnTo>
                  <a:pt x="21810" y="5104"/>
                </a:lnTo>
                <a:lnTo>
                  <a:pt x="21755" y="5334"/>
                </a:lnTo>
                <a:lnTo>
                  <a:pt x="21700" y="5557"/>
                </a:lnTo>
                <a:lnTo>
                  <a:pt x="21645" y="5774"/>
                </a:lnTo>
                <a:lnTo>
                  <a:pt x="21590" y="5983"/>
                </a:lnTo>
                <a:lnTo>
                  <a:pt x="21534" y="6185"/>
                </a:lnTo>
                <a:lnTo>
                  <a:pt x="21479" y="6377"/>
                </a:lnTo>
                <a:lnTo>
                  <a:pt x="21424" y="6560"/>
                </a:lnTo>
                <a:lnTo>
                  <a:pt x="21369" y="6733"/>
                </a:lnTo>
                <a:lnTo>
                  <a:pt x="21341" y="6814"/>
                </a:lnTo>
                <a:lnTo>
                  <a:pt x="21314" y="6894"/>
                </a:lnTo>
                <a:lnTo>
                  <a:pt x="21286" y="6970"/>
                </a:lnTo>
                <a:lnTo>
                  <a:pt x="21258" y="7044"/>
                </a:lnTo>
                <a:lnTo>
                  <a:pt x="21231" y="7114"/>
                </a:lnTo>
                <a:lnTo>
                  <a:pt x="21203" y="7181"/>
                </a:lnTo>
                <a:lnTo>
                  <a:pt x="21175" y="7245"/>
                </a:lnTo>
                <a:lnTo>
                  <a:pt x="21147" y="7306"/>
                </a:lnTo>
                <a:lnTo>
                  <a:pt x="21119" y="7364"/>
                </a:lnTo>
                <a:lnTo>
                  <a:pt x="21092" y="7418"/>
                </a:lnTo>
                <a:lnTo>
                  <a:pt x="21064" y="7469"/>
                </a:lnTo>
                <a:lnTo>
                  <a:pt x="21035" y="7517"/>
                </a:lnTo>
                <a:lnTo>
                  <a:pt x="21007" y="7560"/>
                </a:lnTo>
                <a:lnTo>
                  <a:pt x="20978" y="7601"/>
                </a:lnTo>
                <a:lnTo>
                  <a:pt x="20950" y="7638"/>
                </a:lnTo>
                <a:lnTo>
                  <a:pt x="20921" y="7672"/>
                </a:lnTo>
                <a:lnTo>
                  <a:pt x="20892" y="7702"/>
                </a:lnTo>
                <a:lnTo>
                  <a:pt x="20862" y="7728"/>
                </a:lnTo>
                <a:lnTo>
                  <a:pt x="20832" y="7751"/>
                </a:lnTo>
                <a:lnTo>
                  <a:pt x="20802" y="7769"/>
                </a:lnTo>
                <a:lnTo>
                  <a:pt x="20771" y="7784"/>
                </a:lnTo>
                <a:lnTo>
                  <a:pt x="20739" y="7795"/>
                </a:lnTo>
                <a:lnTo>
                  <a:pt x="20708" y="7801"/>
                </a:lnTo>
                <a:lnTo>
                  <a:pt x="20680" y="7803"/>
                </a:lnTo>
                <a:cubicBezTo>
                  <a:pt x="20679" y="7803"/>
                  <a:pt x="20677" y="7803"/>
                  <a:pt x="20676" y="7803"/>
                </a:cubicBezTo>
                <a:lnTo>
                  <a:pt x="20644" y="7800"/>
                </a:lnTo>
                <a:lnTo>
                  <a:pt x="20613" y="7794"/>
                </a:lnTo>
                <a:lnTo>
                  <a:pt x="20581" y="7783"/>
                </a:lnTo>
                <a:lnTo>
                  <a:pt x="20551" y="7768"/>
                </a:lnTo>
                <a:lnTo>
                  <a:pt x="20521" y="7749"/>
                </a:lnTo>
                <a:lnTo>
                  <a:pt x="20492" y="7726"/>
                </a:lnTo>
                <a:lnTo>
                  <a:pt x="20462" y="7700"/>
                </a:lnTo>
                <a:lnTo>
                  <a:pt x="20434" y="7670"/>
                </a:lnTo>
                <a:lnTo>
                  <a:pt x="20405" y="7637"/>
                </a:lnTo>
                <a:lnTo>
                  <a:pt x="20377" y="7600"/>
                </a:lnTo>
                <a:lnTo>
                  <a:pt x="20349" y="7560"/>
                </a:lnTo>
                <a:lnTo>
                  <a:pt x="20320" y="7516"/>
                </a:lnTo>
                <a:lnTo>
                  <a:pt x="20292" y="7468"/>
                </a:lnTo>
                <a:lnTo>
                  <a:pt x="20264" y="7418"/>
                </a:lnTo>
                <a:lnTo>
                  <a:pt x="20236" y="7363"/>
                </a:lnTo>
                <a:lnTo>
                  <a:pt x="20208" y="7306"/>
                </a:lnTo>
                <a:lnTo>
                  <a:pt x="20181" y="7245"/>
                </a:lnTo>
                <a:lnTo>
                  <a:pt x="20153" y="7181"/>
                </a:lnTo>
                <a:lnTo>
                  <a:pt x="20125" y="7114"/>
                </a:lnTo>
                <a:lnTo>
                  <a:pt x="20098" y="7043"/>
                </a:lnTo>
                <a:lnTo>
                  <a:pt x="20070" y="6970"/>
                </a:lnTo>
                <a:lnTo>
                  <a:pt x="20042" y="6893"/>
                </a:lnTo>
                <a:lnTo>
                  <a:pt x="20015" y="6814"/>
                </a:lnTo>
                <a:lnTo>
                  <a:pt x="19987" y="6732"/>
                </a:lnTo>
                <a:lnTo>
                  <a:pt x="19932" y="6560"/>
                </a:lnTo>
                <a:lnTo>
                  <a:pt x="19877" y="6377"/>
                </a:lnTo>
                <a:lnTo>
                  <a:pt x="19822" y="6184"/>
                </a:lnTo>
                <a:lnTo>
                  <a:pt x="19766" y="5983"/>
                </a:lnTo>
                <a:lnTo>
                  <a:pt x="19711" y="5773"/>
                </a:lnTo>
                <a:lnTo>
                  <a:pt x="19656" y="5557"/>
                </a:lnTo>
                <a:lnTo>
                  <a:pt x="19601" y="5333"/>
                </a:lnTo>
                <a:lnTo>
                  <a:pt x="19546" y="5104"/>
                </a:lnTo>
                <a:lnTo>
                  <a:pt x="19491" y="4871"/>
                </a:lnTo>
                <a:lnTo>
                  <a:pt x="19436" y="4634"/>
                </a:lnTo>
                <a:lnTo>
                  <a:pt x="19381" y="4394"/>
                </a:lnTo>
                <a:lnTo>
                  <a:pt x="19326" y="4152"/>
                </a:lnTo>
                <a:lnTo>
                  <a:pt x="19271" y="3909"/>
                </a:lnTo>
                <a:lnTo>
                  <a:pt x="19216" y="3666"/>
                </a:lnTo>
                <a:lnTo>
                  <a:pt x="19160" y="3424"/>
                </a:lnTo>
                <a:lnTo>
                  <a:pt x="19105" y="3184"/>
                </a:lnTo>
                <a:lnTo>
                  <a:pt x="19050" y="2946"/>
                </a:lnTo>
                <a:lnTo>
                  <a:pt x="18995" y="2713"/>
                </a:lnTo>
                <a:lnTo>
                  <a:pt x="18940" y="2485"/>
                </a:lnTo>
                <a:lnTo>
                  <a:pt x="18885" y="2262"/>
                </a:lnTo>
                <a:lnTo>
                  <a:pt x="18831" y="2045"/>
                </a:lnTo>
                <a:lnTo>
                  <a:pt x="18776" y="1836"/>
                </a:lnTo>
                <a:lnTo>
                  <a:pt x="18721" y="1636"/>
                </a:lnTo>
                <a:lnTo>
                  <a:pt x="18693" y="1538"/>
                </a:lnTo>
                <a:lnTo>
                  <a:pt x="18666" y="1444"/>
                </a:lnTo>
                <a:lnTo>
                  <a:pt x="18610" y="1262"/>
                </a:lnTo>
                <a:lnTo>
                  <a:pt x="18556" y="1091"/>
                </a:lnTo>
                <a:lnTo>
                  <a:pt x="18501" y="931"/>
                </a:lnTo>
                <a:lnTo>
                  <a:pt x="18474" y="855"/>
                </a:lnTo>
                <a:lnTo>
                  <a:pt x="18446" y="783"/>
                </a:lnTo>
                <a:lnTo>
                  <a:pt x="18419" y="713"/>
                </a:lnTo>
                <a:lnTo>
                  <a:pt x="18392" y="647"/>
                </a:lnTo>
                <a:lnTo>
                  <a:pt x="18364" y="584"/>
                </a:lnTo>
                <a:lnTo>
                  <a:pt x="18337" y="524"/>
                </a:lnTo>
                <a:lnTo>
                  <a:pt x="18310" y="468"/>
                </a:lnTo>
                <a:lnTo>
                  <a:pt x="18283" y="415"/>
                </a:lnTo>
                <a:lnTo>
                  <a:pt x="18256" y="366"/>
                </a:lnTo>
                <a:lnTo>
                  <a:pt x="18229" y="321"/>
                </a:lnTo>
                <a:lnTo>
                  <a:pt x="18202" y="279"/>
                </a:lnTo>
                <a:lnTo>
                  <a:pt x="18176" y="241"/>
                </a:lnTo>
                <a:lnTo>
                  <a:pt x="18149" y="206"/>
                </a:lnTo>
                <a:lnTo>
                  <a:pt x="18123" y="176"/>
                </a:lnTo>
                <a:lnTo>
                  <a:pt x="18097" y="149"/>
                </a:lnTo>
                <a:lnTo>
                  <a:pt x="18072" y="126"/>
                </a:lnTo>
                <a:lnTo>
                  <a:pt x="18047" y="107"/>
                </a:lnTo>
                <a:lnTo>
                  <a:pt x="18021" y="91"/>
                </a:lnTo>
                <a:lnTo>
                  <a:pt x="17998" y="79"/>
                </a:lnTo>
                <a:lnTo>
                  <a:pt x="17974" y="71"/>
                </a:lnTo>
                <a:lnTo>
                  <a:pt x="17951" y="66"/>
                </a:lnTo>
                <a:lnTo>
                  <a:pt x="17923" y="64"/>
                </a:lnTo>
                <a:lnTo>
                  <a:pt x="17928" y="64"/>
                </a:lnTo>
                <a:lnTo>
                  <a:pt x="17904" y="65"/>
                </a:lnTo>
                <a:lnTo>
                  <a:pt x="17881" y="70"/>
                </a:lnTo>
                <a:lnTo>
                  <a:pt x="17857" y="78"/>
                </a:lnTo>
                <a:lnTo>
                  <a:pt x="17832" y="90"/>
                </a:lnTo>
                <a:lnTo>
                  <a:pt x="17807" y="105"/>
                </a:lnTo>
                <a:lnTo>
                  <a:pt x="17782" y="124"/>
                </a:lnTo>
                <a:lnTo>
                  <a:pt x="17756" y="147"/>
                </a:lnTo>
                <a:lnTo>
                  <a:pt x="17730" y="174"/>
                </a:lnTo>
                <a:lnTo>
                  <a:pt x="17703" y="205"/>
                </a:lnTo>
                <a:lnTo>
                  <a:pt x="17677" y="239"/>
                </a:lnTo>
                <a:lnTo>
                  <a:pt x="17650" y="278"/>
                </a:lnTo>
                <a:lnTo>
                  <a:pt x="17623" y="320"/>
                </a:lnTo>
                <a:lnTo>
                  <a:pt x="17596" y="365"/>
                </a:lnTo>
                <a:lnTo>
                  <a:pt x="17569" y="415"/>
                </a:lnTo>
                <a:lnTo>
                  <a:pt x="17542" y="468"/>
                </a:lnTo>
                <a:lnTo>
                  <a:pt x="17514" y="524"/>
                </a:lnTo>
                <a:lnTo>
                  <a:pt x="17487" y="584"/>
                </a:lnTo>
                <a:lnTo>
                  <a:pt x="17460" y="646"/>
                </a:lnTo>
                <a:lnTo>
                  <a:pt x="17432" y="713"/>
                </a:lnTo>
                <a:lnTo>
                  <a:pt x="17405" y="782"/>
                </a:lnTo>
                <a:lnTo>
                  <a:pt x="17378" y="855"/>
                </a:lnTo>
                <a:lnTo>
                  <a:pt x="17350" y="930"/>
                </a:lnTo>
                <a:lnTo>
                  <a:pt x="17295" y="1090"/>
                </a:lnTo>
                <a:lnTo>
                  <a:pt x="17241" y="1262"/>
                </a:lnTo>
                <a:lnTo>
                  <a:pt x="17186" y="1444"/>
                </a:lnTo>
                <a:lnTo>
                  <a:pt x="17158" y="1538"/>
                </a:lnTo>
                <a:lnTo>
                  <a:pt x="17131" y="1635"/>
                </a:lnTo>
                <a:lnTo>
                  <a:pt x="17076" y="1836"/>
                </a:lnTo>
                <a:lnTo>
                  <a:pt x="17021" y="2045"/>
                </a:lnTo>
                <a:lnTo>
                  <a:pt x="16966" y="2262"/>
                </a:lnTo>
                <a:lnTo>
                  <a:pt x="16911" y="2484"/>
                </a:lnTo>
                <a:lnTo>
                  <a:pt x="16856" y="2713"/>
                </a:lnTo>
                <a:lnTo>
                  <a:pt x="16801" y="2946"/>
                </a:lnTo>
                <a:lnTo>
                  <a:pt x="16746" y="3184"/>
                </a:lnTo>
                <a:lnTo>
                  <a:pt x="16691" y="3424"/>
                </a:lnTo>
                <a:lnTo>
                  <a:pt x="16636" y="3666"/>
                </a:lnTo>
                <a:lnTo>
                  <a:pt x="16581" y="3909"/>
                </a:lnTo>
                <a:lnTo>
                  <a:pt x="16526" y="4152"/>
                </a:lnTo>
                <a:lnTo>
                  <a:pt x="16471" y="4394"/>
                </a:lnTo>
                <a:lnTo>
                  <a:pt x="16416" y="4634"/>
                </a:lnTo>
                <a:lnTo>
                  <a:pt x="16360" y="4871"/>
                </a:lnTo>
                <a:lnTo>
                  <a:pt x="16305" y="5104"/>
                </a:lnTo>
                <a:lnTo>
                  <a:pt x="16250" y="5334"/>
                </a:lnTo>
                <a:lnTo>
                  <a:pt x="16195" y="5557"/>
                </a:lnTo>
                <a:lnTo>
                  <a:pt x="16140" y="5774"/>
                </a:lnTo>
                <a:lnTo>
                  <a:pt x="16085" y="5983"/>
                </a:lnTo>
                <a:lnTo>
                  <a:pt x="16030" y="6185"/>
                </a:lnTo>
                <a:lnTo>
                  <a:pt x="15975" y="6377"/>
                </a:lnTo>
                <a:lnTo>
                  <a:pt x="15919" y="6560"/>
                </a:lnTo>
                <a:lnTo>
                  <a:pt x="15864" y="6733"/>
                </a:lnTo>
                <a:lnTo>
                  <a:pt x="15837" y="6814"/>
                </a:lnTo>
                <a:lnTo>
                  <a:pt x="15809" y="6894"/>
                </a:lnTo>
                <a:lnTo>
                  <a:pt x="15781" y="6970"/>
                </a:lnTo>
                <a:lnTo>
                  <a:pt x="15753" y="7044"/>
                </a:lnTo>
                <a:lnTo>
                  <a:pt x="15726" y="7114"/>
                </a:lnTo>
                <a:lnTo>
                  <a:pt x="15698" y="7181"/>
                </a:lnTo>
                <a:lnTo>
                  <a:pt x="15670" y="7245"/>
                </a:lnTo>
                <a:lnTo>
                  <a:pt x="15642" y="7306"/>
                </a:lnTo>
                <a:lnTo>
                  <a:pt x="15614" y="7364"/>
                </a:lnTo>
                <a:lnTo>
                  <a:pt x="15587" y="7418"/>
                </a:lnTo>
                <a:lnTo>
                  <a:pt x="15559" y="7469"/>
                </a:lnTo>
                <a:lnTo>
                  <a:pt x="15530" y="7517"/>
                </a:lnTo>
                <a:lnTo>
                  <a:pt x="15502" y="7560"/>
                </a:lnTo>
                <a:lnTo>
                  <a:pt x="15474" y="7601"/>
                </a:lnTo>
                <a:lnTo>
                  <a:pt x="15445" y="7638"/>
                </a:lnTo>
                <a:lnTo>
                  <a:pt x="15416" y="7672"/>
                </a:lnTo>
                <a:lnTo>
                  <a:pt x="15387" y="7702"/>
                </a:lnTo>
                <a:lnTo>
                  <a:pt x="15358" y="7728"/>
                </a:lnTo>
                <a:lnTo>
                  <a:pt x="15328" y="7751"/>
                </a:lnTo>
                <a:lnTo>
                  <a:pt x="15298" y="7769"/>
                </a:lnTo>
                <a:lnTo>
                  <a:pt x="15266" y="7784"/>
                </a:lnTo>
                <a:lnTo>
                  <a:pt x="15235" y="7795"/>
                </a:lnTo>
                <a:lnTo>
                  <a:pt x="15203" y="7801"/>
                </a:lnTo>
                <a:lnTo>
                  <a:pt x="15176" y="7803"/>
                </a:lnTo>
                <a:cubicBezTo>
                  <a:pt x="15174" y="7803"/>
                  <a:pt x="15173" y="7803"/>
                  <a:pt x="15171" y="7803"/>
                </a:cubicBezTo>
                <a:lnTo>
                  <a:pt x="15140" y="7800"/>
                </a:lnTo>
                <a:lnTo>
                  <a:pt x="15108" y="7794"/>
                </a:lnTo>
                <a:lnTo>
                  <a:pt x="15076" y="7783"/>
                </a:lnTo>
                <a:lnTo>
                  <a:pt x="15046" y="7768"/>
                </a:lnTo>
                <a:lnTo>
                  <a:pt x="15016" y="7749"/>
                </a:lnTo>
                <a:lnTo>
                  <a:pt x="14987" y="7726"/>
                </a:lnTo>
                <a:lnTo>
                  <a:pt x="14957" y="7700"/>
                </a:lnTo>
                <a:lnTo>
                  <a:pt x="14929" y="7670"/>
                </a:lnTo>
                <a:lnTo>
                  <a:pt x="14900" y="7637"/>
                </a:lnTo>
                <a:lnTo>
                  <a:pt x="14872" y="7600"/>
                </a:lnTo>
                <a:lnTo>
                  <a:pt x="14844" y="7559"/>
                </a:lnTo>
                <a:lnTo>
                  <a:pt x="14815" y="7516"/>
                </a:lnTo>
                <a:lnTo>
                  <a:pt x="14787" y="7468"/>
                </a:lnTo>
                <a:lnTo>
                  <a:pt x="14760" y="7418"/>
                </a:lnTo>
                <a:lnTo>
                  <a:pt x="14732" y="7363"/>
                </a:lnTo>
                <a:lnTo>
                  <a:pt x="14704" y="7306"/>
                </a:lnTo>
                <a:lnTo>
                  <a:pt x="14676" y="7245"/>
                </a:lnTo>
                <a:lnTo>
                  <a:pt x="14648" y="7181"/>
                </a:lnTo>
                <a:lnTo>
                  <a:pt x="14621" y="7114"/>
                </a:lnTo>
                <a:lnTo>
                  <a:pt x="14593" y="7043"/>
                </a:lnTo>
                <a:lnTo>
                  <a:pt x="14565" y="6970"/>
                </a:lnTo>
                <a:lnTo>
                  <a:pt x="14537" y="6893"/>
                </a:lnTo>
                <a:lnTo>
                  <a:pt x="14510" y="6814"/>
                </a:lnTo>
                <a:lnTo>
                  <a:pt x="14482" y="6732"/>
                </a:lnTo>
                <a:lnTo>
                  <a:pt x="14427" y="6560"/>
                </a:lnTo>
                <a:lnTo>
                  <a:pt x="14372" y="6377"/>
                </a:lnTo>
                <a:lnTo>
                  <a:pt x="14317" y="6184"/>
                </a:lnTo>
                <a:lnTo>
                  <a:pt x="14262" y="5983"/>
                </a:lnTo>
                <a:lnTo>
                  <a:pt x="14206" y="5773"/>
                </a:lnTo>
                <a:lnTo>
                  <a:pt x="14151" y="5557"/>
                </a:lnTo>
                <a:lnTo>
                  <a:pt x="14096" y="5333"/>
                </a:lnTo>
                <a:lnTo>
                  <a:pt x="14041" y="5104"/>
                </a:lnTo>
                <a:lnTo>
                  <a:pt x="13986" y="4871"/>
                </a:lnTo>
                <a:lnTo>
                  <a:pt x="13931" y="4634"/>
                </a:lnTo>
                <a:lnTo>
                  <a:pt x="13876" y="4394"/>
                </a:lnTo>
                <a:lnTo>
                  <a:pt x="13821" y="4152"/>
                </a:lnTo>
                <a:lnTo>
                  <a:pt x="13766" y="3909"/>
                </a:lnTo>
                <a:lnTo>
                  <a:pt x="13711" y="3666"/>
                </a:lnTo>
                <a:lnTo>
                  <a:pt x="13656" y="3424"/>
                </a:lnTo>
                <a:lnTo>
                  <a:pt x="13601" y="3184"/>
                </a:lnTo>
                <a:lnTo>
                  <a:pt x="13546" y="2946"/>
                </a:lnTo>
                <a:lnTo>
                  <a:pt x="13491" y="2713"/>
                </a:lnTo>
                <a:lnTo>
                  <a:pt x="13436" y="2485"/>
                </a:lnTo>
                <a:lnTo>
                  <a:pt x="13380" y="2262"/>
                </a:lnTo>
                <a:lnTo>
                  <a:pt x="13326" y="2045"/>
                </a:lnTo>
                <a:lnTo>
                  <a:pt x="13271" y="1836"/>
                </a:lnTo>
                <a:lnTo>
                  <a:pt x="13216" y="1636"/>
                </a:lnTo>
                <a:lnTo>
                  <a:pt x="13188" y="1538"/>
                </a:lnTo>
                <a:lnTo>
                  <a:pt x="13161" y="1444"/>
                </a:lnTo>
                <a:lnTo>
                  <a:pt x="13106" y="1262"/>
                </a:lnTo>
                <a:lnTo>
                  <a:pt x="13051" y="1091"/>
                </a:lnTo>
                <a:lnTo>
                  <a:pt x="12996" y="931"/>
                </a:lnTo>
                <a:lnTo>
                  <a:pt x="12969" y="855"/>
                </a:lnTo>
                <a:lnTo>
                  <a:pt x="12942" y="783"/>
                </a:lnTo>
                <a:lnTo>
                  <a:pt x="12914" y="713"/>
                </a:lnTo>
                <a:lnTo>
                  <a:pt x="12887" y="647"/>
                </a:lnTo>
                <a:lnTo>
                  <a:pt x="12860" y="584"/>
                </a:lnTo>
                <a:lnTo>
                  <a:pt x="12833" y="524"/>
                </a:lnTo>
                <a:lnTo>
                  <a:pt x="12806" y="468"/>
                </a:lnTo>
                <a:lnTo>
                  <a:pt x="12778" y="415"/>
                </a:lnTo>
                <a:lnTo>
                  <a:pt x="12751" y="366"/>
                </a:lnTo>
                <a:lnTo>
                  <a:pt x="12724" y="321"/>
                </a:lnTo>
                <a:lnTo>
                  <a:pt x="12697" y="279"/>
                </a:lnTo>
                <a:lnTo>
                  <a:pt x="12671" y="241"/>
                </a:lnTo>
                <a:lnTo>
                  <a:pt x="12644" y="206"/>
                </a:lnTo>
                <a:lnTo>
                  <a:pt x="12618" y="176"/>
                </a:lnTo>
                <a:lnTo>
                  <a:pt x="12592" y="149"/>
                </a:lnTo>
                <a:lnTo>
                  <a:pt x="12567" y="126"/>
                </a:lnTo>
                <a:lnTo>
                  <a:pt x="12542" y="107"/>
                </a:lnTo>
                <a:lnTo>
                  <a:pt x="12517" y="91"/>
                </a:lnTo>
                <a:lnTo>
                  <a:pt x="12493" y="79"/>
                </a:lnTo>
                <a:lnTo>
                  <a:pt x="12470" y="71"/>
                </a:lnTo>
                <a:lnTo>
                  <a:pt x="12446" y="66"/>
                </a:lnTo>
                <a:lnTo>
                  <a:pt x="12419" y="64"/>
                </a:lnTo>
                <a:lnTo>
                  <a:pt x="12423" y="64"/>
                </a:lnTo>
                <a:lnTo>
                  <a:pt x="12400" y="65"/>
                </a:lnTo>
                <a:lnTo>
                  <a:pt x="12376" y="70"/>
                </a:lnTo>
                <a:lnTo>
                  <a:pt x="12353" y="78"/>
                </a:lnTo>
                <a:lnTo>
                  <a:pt x="12328" y="90"/>
                </a:lnTo>
                <a:lnTo>
                  <a:pt x="12303" y="105"/>
                </a:lnTo>
                <a:lnTo>
                  <a:pt x="12277" y="124"/>
                </a:lnTo>
                <a:lnTo>
                  <a:pt x="12251" y="147"/>
                </a:lnTo>
                <a:lnTo>
                  <a:pt x="12225" y="174"/>
                </a:lnTo>
                <a:lnTo>
                  <a:pt x="12198" y="205"/>
                </a:lnTo>
                <a:lnTo>
                  <a:pt x="12172" y="239"/>
                </a:lnTo>
                <a:lnTo>
                  <a:pt x="12145" y="278"/>
                </a:lnTo>
                <a:lnTo>
                  <a:pt x="12118" y="320"/>
                </a:lnTo>
                <a:lnTo>
                  <a:pt x="12091" y="365"/>
                </a:lnTo>
                <a:lnTo>
                  <a:pt x="12064" y="415"/>
                </a:lnTo>
                <a:lnTo>
                  <a:pt x="12037" y="467"/>
                </a:lnTo>
                <a:lnTo>
                  <a:pt x="12010" y="524"/>
                </a:lnTo>
                <a:lnTo>
                  <a:pt x="11982" y="584"/>
                </a:lnTo>
                <a:lnTo>
                  <a:pt x="11955" y="646"/>
                </a:lnTo>
                <a:lnTo>
                  <a:pt x="11928" y="713"/>
                </a:lnTo>
                <a:lnTo>
                  <a:pt x="11900" y="782"/>
                </a:lnTo>
                <a:lnTo>
                  <a:pt x="11873" y="855"/>
                </a:lnTo>
                <a:lnTo>
                  <a:pt x="11846" y="930"/>
                </a:lnTo>
                <a:lnTo>
                  <a:pt x="11791" y="1090"/>
                </a:lnTo>
                <a:lnTo>
                  <a:pt x="11736" y="1262"/>
                </a:lnTo>
                <a:lnTo>
                  <a:pt x="11681" y="1444"/>
                </a:lnTo>
                <a:lnTo>
                  <a:pt x="11653" y="1538"/>
                </a:lnTo>
                <a:lnTo>
                  <a:pt x="11626" y="1635"/>
                </a:lnTo>
                <a:lnTo>
                  <a:pt x="11571" y="1836"/>
                </a:lnTo>
                <a:lnTo>
                  <a:pt x="11516" y="2045"/>
                </a:lnTo>
                <a:lnTo>
                  <a:pt x="11461" y="2262"/>
                </a:lnTo>
                <a:lnTo>
                  <a:pt x="11406" y="2484"/>
                </a:lnTo>
                <a:lnTo>
                  <a:pt x="11351" y="2713"/>
                </a:lnTo>
                <a:lnTo>
                  <a:pt x="11296" y="2946"/>
                </a:lnTo>
                <a:lnTo>
                  <a:pt x="11241" y="3184"/>
                </a:lnTo>
                <a:lnTo>
                  <a:pt x="11186" y="3424"/>
                </a:lnTo>
                <a:lnTo>
                  <a:pt x="11131" y="3666"/>
                </a:lnTo>
                <a:lnTo>
                  <a:pt x="11076" y="3909"/>
                </a:lnTo>
                <a:lnTo>
                  <a:pt x="11021" y="4152"/>
                </a:lnTo>
                <a:lnTo>
                  <a:pt x="10966" y="4394"/>
                </a:lnTo>
                <a:lnTo>
                  <a:pt x="10911" y="4634"/>
                </a:lnTo>
                <a:lnTo>
                  <a:pt x="10856" y="4871"/>
                </a:lnTo>
                <a:lnTo>
                  <a:pt x="10801" y="5104"/>
                </a:lnTo>
                <a:lnTo>
                  <a:pt x="10746" y="5334"/>
                </a:lnTo>
                <a:lnTo>
                  <a:pt x="10690" y="5557"/>
                </a:lnTo>
                <a:lnTo>
                  <a:pt x="10635" y="5774"/>
                </a:lnTo>
                <a:lnTo>
                  <a:pt x="10580" y="5983"/>
                </a:lnTo>
                <a:lnTo>
                  <a:pt x="10525" y="6185"/>
                </a:lnTo>
                <a:lnTo>
                  <a:pt x="10470" y="6377"/>
                </a:lnTo>
                <a:lnTo>
                  <a:pt x="10414" y="6560"/>
                </a:lnTo>
                <a:lnTo>
                  <a:pt x="10359" y="6733"/>
                </a:lnTo>
                <a:lnTo>
                  <a:pt x="10332" y="6814"/>
                </a:lnTo>
                <a:lnTo>
                  <a:pt x="10304" y="6894"/>
                </a:lnTo>
                <a:lnTo>
                  <a:pt x="10276" y="6970"/>
                </a:lnTo>
                <a:lnTo>
                  <a:pt x="10249" y="7044"/>
                </a:lnTo>
                <a:lnTo>
                  <a:pt x="10221" y="7114"/>
                </a:lnTo>
                <a:lnTo>
                  <a:pt x="10193" y="7181"/>
                </a:lnTo>
                <a:lnTo>
                  <a:pt x="10166" y="7245"/>
                </a:lnTo>
                <a:lnTo>
                  <a:pt x="10138" y="7306"/>
                </a:lnTo>
                <a:lnTo>
                  <a:pt x="10110" y="7364"/>
                </a:lnTo>
                <a:lnTo>
                  <a:pt x="10082" y="7418"/>
                </a:lnTo>
                <a:lnTo>
                  <a:pt x="10054" y="7469"/>
                </a:lnTo>
                <a:lnTo>
                  <a:pt x="10026" y="7517"/>
                </a:lnTo>
                <a:lnTo>
                  <a:pt x="9998" y="7560"/>
                </a:lnTo>
                <a:lnTo>
                  <a:pt x="9969" y="7601"/>
                </a:lnTo>
                <a:lnTo>
                  <a:pt x="9940" y="7638"/>
                </a:lnTo>
                <a:lnTo>
                  <a:pt x="9911" y="7672"/>
                </a:lnTo>
                <a:lnTo>
                  <a:pt x="9882" y="7702"/>
                </a:lnTo>
                <a:lnTo>
                  <a:pt x="9853" y="7728"/>
                </a:lnTo>
                <a:lnTo>
                  <a:pt x="9823" y="7751"/>
                </a:lnTo>
                <a:lnTo>
                  <a:pt x="9793" y="7769"/>
                </a:lnTo>
                <a:lnTo>
                  <a:pt x="9761" y="7784"/>
                </a:lnTo>
                <a:lnTo>
                  <a:pt x="9730" y="7795"/>
                </a:lnTo>
                <a:lnTo>
                  <a:pt x="9698" y="7801"/>
                </a:lnTo>
                <a:lnTo>
                  <a:pt x="9671" y="7803"/>
                </a:lnTo>
                <a:cubicBezTo>
                  <a:pt x="9669" y="7803"/>
                  <a:pt x="9668" y="7803"/>
                  <a:pt x="9666" y="7803"/>
                </a:cubicBezTo>
                <a:lnTo>
                  <a:pt x="9635" y="7800"/>
                </a:lnTo>
                <a:lnTo>
                  <a:pt x="9603" y="7794"/>
                </a:lnTo>
                <a:lnTo>
                  <a:pt x="9572" y="7783"/>
                </a:lnTo>
                <a:lnTo>
                  <a:pt x="9542" y="7768"/>
                </a:lnTo>
                <a:lnTo>
                  <a:pt x="9512" y="7749"/>
                </a:lnTo>
                <a:lnTo>
                  <a:pt x="9482" y="7726"/>
                </a:lnTo>
                <a:lnTo>
                  <a:pt x="9453" y="7700"/>
                </a:lnTo>
                <a:lnTo>
                  <a:pt x="9424" y="7670"/>
                </a:lnTo>
                <a:lnTo>
                  <a:pt x="9396" y="7637"/>
                </a:lnTo>
                <a:lnTo>
                  <a:pt x="9367" y="7600"/>
                </a:lnTo>
                <a:lnTo>
                  <a:pt x="9339" y="7560"/>
                </a:lnTo>
                <a:lnTo>
                  <a:pt x="9310" y="7516"/>
                </a:lnTo>
                <a:lnTo>
                  <a:pt x="9282" y="7468"/>
                </a:lnTo>
                <a:lnTo>
                  <a:pt x="9255" y="7418"/>
                </a:lnTo>
                <a:lnTo>
                  <a:pt x="9227" y="7363"/>
                </a:lnTo>
                <a:lnTo>
                  <a:pt x="9199" y="7306"/>
                </a:lnTo>
                <a:lnTo>
                  <a:pt x="9171" y="7245"/>
                </a:lnTo>
                <a:lnTo>
                  <a:pt x="9143" y="7181"/>
                </a:lnTo>
                <a:lnTo>
                  <a:pt x="9116" y="7114"/>
                </a:lnTo>
                <a:lnTo>
                  <a:pt x="9088" y="7043"/>
                </a:lnTo>
                <a:lnTo>
                  <a:pt x="9060" y="6970"/>
                </a:lnTo>
                <a:lnTo>
                  <a:pt x="9033" y="6893"/>
                </a:lnTo>
                <a:lnTo>
                  <a:pt x="9005" y="6814"/>
                </a:lnTo>
                <a:lnTo>
                  <a:pt x="8977" y="6732"/>
                </a:lnTo>
                <a:lnTo>
                  <a:pt x="8922" y="6560"/>
                </a:lnTo>
                <a:lnTo>
                  <a:pt x="8867" y="6377"/>
                </a:lnTo>
                <a:lnTo>
                  <a:pt x="8812" y="6184"/>
                </a:lnTo>
                <a:lnTo>
                  <a:pt x="8757" y="5983"/>
                </a:lnTo>
                <a:lnTo>
                  <a:pt x="8701" y="5773"/>
                </a:lnTo>
                <a:lnTo>
                  <a:pt x="8646" y="5557"/>
                </a:lnTo>
                <a:lnTo>
                  <a:pt x="8591" y="5333"/>
                </a:lnTo>
                <a:lnTo>
                  <a:pt x="8536" y="5104"/>
                </a:lnTo>
                <a:lnTo>
                  <a:pt x="8481" y="4871"/>
                </a:lnTo>
                <a:lnTo>
                  <a:pt x="8426" y="4634"/>
                </a:lnTo>
                <a:lnTo>
                  <a:pt x="8371" y="4394"/>
                </a:lnTo>
                <a:lnTo>
                  <a:pt x="8316" y="4152"/>
                </a:lnTo>
                <a:lnTo>
                  <a:pt x="8261" y="3909"/>
                </a:lnTo>
                <a:lnTo>
                  <a:pt x="8206" y="3666"/>
                </a:lnTo>
                <a:lnTo>
                  <a:pt x="8151" y="3424"/>
                </a:lnTo>
                <a:lnTo>
                  <a:pt x="8096" y="3184"/>
                </a:lnTo>
                <a:lnTo>
                  <a:pt x="8041" y="2946"/>
                </a:lnTo>
                <a:lnTo>
                  <a:pt x="7986" y="2713"/>
                </a:lnTo>
                <a:lnTo>
                  <a:pt x="7931" y="2485"/>
                </a:lnTo>
                <a:lnTo>
                  <a:pt x="7876" y="2262"/>
                </a:lnTo>
                <a:lnTo>
                  <a:pt x="7821" y="2045"/>
                </a:lnTo>
                <a:lnTo>
                  <a:pt x="7766" y="1836"/>
                </a:lnTo>
                <a:lnTo>
                  <a:pt x="7711" y="1636"/>
                </a:lnTo>
                <a:lnTo>
                  <a:pt x="7684" y="1538"/>
                </a:lnTo>
                <a:lnTo>
                  <a:pt x="7656" y="1444"/>
                </a:lnTo>
                <a:lnTo>
                  <a:pt x="7601" y="1262"/>
                </a:lnTo>
                <a:lnTo>
                  <a:pt x="7546" y="1091"/>
                </a:lnTo>
                <a:lnTo>
                  <a:pt x="7491" y="931"/>
                </a:lnTo>
                <a:lnTo>
                  <a:pt x="7464" y="855"/>
                </a:lnTo>
                <a:lnTo>
                  <a:pt x="7437" y="783"/>
                </a:lnTo>
                <a:lnTo>
                  <a:pt x="7409" y="713"/>
                </a:lnTo>
                <a:lnTo>
                  <a:pt x="7382" y="647"/>
                </a:lnTo>
                <a:lnTo>
                  <a:pt x="7355" y="584"/>
                </a:lnTo>
                <a:lnTo>
                  <a:pt x="7328" y="524"/>
                </a:lnTo>
                <a:lnTo>
                  <a:pt x="7301" y="468"/>
                </a:lnTo>
                <a:lnTo>
                  <a:pt x="7273" y="415"/>
                </a:lnTo>
                <a:lnTo>
                  <a:pt x="7246" y="366"/>
                </a:lnTo>
                <a:lnTo>
                  <a:pt x="7220" y="321"/>
                </a:lnTo>
                <a:lnTo>
                  <a:pt x="7193" y="279"/>
                </a:lnTo>
                <a:lnTo>
                  <a:pt x="7166" y="241"/>
                </a:lnTo>
                <a:lnTo>
                  <a:pt x="7140" y="206"/>
                </a:lnTo>
                <a:lnTo>
                  <a:pt x="7113" y="176"/>
                </a:lnTo>
                <a:lnTo>
                  <a:pt x="7088" y="149"/>
                </a:lnTo>
                <a:lnTo>
                  <a:pt x="7062" y="126"/>
                </a:lnTo>
                <a:lnTo>
                  <a:pt x="7037" y="107"/>
                </a:lnTo>
                <a:lnTo>
                  <a:pt x="7012" y="91"/>
                </a:lnTo>
                <a:lnTo>
                  <a:pt x="6988" y="79"/>
                </a:lnTo>
                <a:lnTo>
                  <a:pt x="6965" y="71"/>
                </a:lnTo>
                <a:lnTo>
                  <a:pt x="6941" y="66"/>
                </a:lnTo>
                <a:lnTo>
                  <a:pt x="6914" y="64"/>
                </a:lnTo>
                <a:lnTo>
                  <a:pt x="6918" y="64"/>
                </a:lnTo>
                <a:lnTo>
                  <a:pt x="6895" y="65"/>
                </a:lnTo>
                <a:lnTo>
                  <a:pt x="6871" y="70"/>
                </a:lnTo>
                <a:lnTo>
                  <a:pt x="6848" y="78"/>
                </a:lnTo>
                <a:lnTo>
                  <a:pt x="6823" y="90"/>
                </a:lnTo>
                <a:lnTo>
                  <a:pt x="6798" y="105"/>
                </a:lnTo>
                <a:lnTo>
                  <a:pt x="6772" y="124"/>
                </a:lnTo>
                <a:lnTo>
                  <a:pt x="6746" y="147"/>
                </a:lnTo>
                <a:lnTo>
                  <a:pt x="6720" y="174"/>
                </a:lnTo>
                <a:lnTo>
                  <a:pt x="6694" y="205"/>
                </a:lnTo>
                <a:lnTo>
                  <a:pt x="6667" y="239"/>
                </a:lnTo>
                <a:lnTo>
                  <a:pt x="6640" y="278"/>
                </a:lnTo>
                <a:lnTo>
                  <a:pt x="6614" y="320"/>
                </a:lnTo>
                <a:lnTo>
                  <a:pt x="6587" y="365"/>
                </a:lnTo>
                <a:lnTo>
                  <a:pt x="6559" y="415"/>
                </a:lnTo>
                <a:lnTo>
                  <a:pt x="6532" y="468"/>
                </a:lnTo>
                <a:lnTo>
                  <a:pt x="6505" y="524"/>
                </a:lnTo>
                <a:lnTo>
                  <a:pt x="6477" y="584"/>
                </a:lnTo>
                <a:lnTo>
                  <a:pt x="6450" y="646"/>
                </a:lnTo>
                <a:lnTo>
                  <a:pt x="6423" y="713"/>
                </a:lnTo>
                <a:lnTo>
                  <a:pt x="6395" y="782"/>
                </a:lnTo>
                <a:lnTo>
                  <a:pt x="6368" y="855"/>
                </a:lnTo>
                <a:lnTo>
                  <a:pt x="6341" y="930"/>
                </a:lnTo>
                <a:lnTo>
                  <a:pt x="6286" y="1090"/>
                </a:lnTo>
                <a:lnTo>
                  <a:pt x="6231" y="1262"/>
                </a:lnTo>
                <a:lnTo>
                  <a:pt x="6176" y="1444"/>
                </a:lnTo>
                <a:lnTo>
                  <a:pt x="6149" y="1538"/>
                </a:lnTo>
                <a:lnTo>
                  <a:pt x="6121" y="1635"/>
                </a:lnTo>
                <a:lnTo>
                  <a:pt x="6066" y="1836"/>
                </a:lnTo>
                <a:lnTo>
                  <a:pt x="6011" y="2045"/>
                </a:lnTo>
                <a:lnTo>
                  <a:pt x="5957" y="2262"/>
                </a:lnTo>
                <a:lnTo>
                  <a:pt x="5901" y="2484"/>
                </a:lnTo>
                <a:lnTo>
                  <a:pt x="5846" y="2713"/>
                </a:lnTo>
                <a:lnTo>
                  <a:pt x="5791" y="2946"/>
                </a:lnTo>
                <a:lnTo>
                  <a:pt x="5736" y="3184"/>
                </a:lnTo>
                <a:lnTo>
                  <a:pt x="5681" y="3424"/>
                </a:lnTo>
                <a:lnTo>
                  <a:pt x="5626" y="3666"/>
                </a:lnTo>
                <a:lnTo>
                  <a:pt x="5571" y="3909"/>
                </a:lnTo>
                <a:lnTo>
                  <a:pt x="5516" y="4152"/>
                </a:lnTo>
                <a:lnTo>
                  <a:pt x="5461" y="4394"/>
                </a:lnTo>
                <a:lnTo>
                  <a:pt x="5406" y="4634"/>
                </a:lnTo>
                <a:lnTo>
                  <a:pt x="5351" y="4871"/>
                </a:lnTo>
                <a:lnTo>
                  <a:pt x="5296" y="5104"/>
                </a:lnTo>
                <a:lnTo>
                  <a:pt x="5241" y="5334"/>
                </a:lnTo>
                <a:lnTo>
                  <a:pt x="5185" y="5557"/>
                </a:lnTo>
                <a:lnTo>
                  <a:pt x="5130" y="5774"/>
                </a:lnTo>
                <a:lnTo>
                  <a:pt x="5075" y="5983"/>
                </a:lnTo>
                <a:lnTo>
                  <a:pt x="5020" y="6185"/>
                </a:lnTo>
                <a:lnTo>
                  <a:pt x="4965" y="6377"/>
                </a:lnTo>
                <a:lnTo>
                  <a:pt x="4910" y="6560"/>
                </a:lnTo>
                <a:lnTo>
                  <a:pt x="4855" y="6733"/>
                </a:lnTo>
                <a:lnTo>
                  <a:pt x="4827" y="6814"/>
                </a:lnTo>
                <a:lnTo>
                  <a:pt x="4800" y="6894"/>
                </a:lnTo>
                <a:lnTo>
                  <a:pt x="4772" y="6970"/>
                </a:lnTo>
                <a:lnTo>
                  <a:pt x="4744" y="7044"/>
                </a:lnTo>
                <a:lnTo>
                  <a:pt x="4716" y="7114"/>
                </a:lnTo>
                <a:lnTo>
                  <a:pt x="4688" y="7181"/>
                </a:lnTo>
                <a:lnTo>
                  <a:pt x="4661" y="7245"/>
                </a:lnTo>
                <a:lnTo>
                  <a:pt x="4633" y="7306"/>
                </a:lnTo>
                <a:lnTo>
                  <a:pt x="4605" y="7364"/>
                </a:lnTo>
                <a:lnTo>
                  <a:pt x="4577" y="7418"/>
                </a:lnTo>
                <a:lnTo>
                  <a:pt x="4549" y="7469"/>
                </a:lnTo>
                <a:lnTo>
                  <a:pt x="4521" y="7517"/>
                </a:lnTo>
                <a:lnTo>
                  <a:pt x="4493" y="7560"/>
                </a:lnTo>
                <a:lnTo>
                  <a:pt x="4464" y="7601"/>
                </a:lnTo>
                <a:lnTo>
                  <a:pt x="4436" y="7638"/>
                </a:lnTo>
                <a:lnTo>
                  <a:pt x="4407" y="7672"/>
                </a:lnTo>
                <a:lnTo>
                  <a:pt x="4378" y="7702"/>
                </a:lnTo>
                <a:lnTo>
                  <a:pt x="4348" y="7728"/>
                </a:lnTo>
                <a:lnTo>
                  <a:pt x="4318" y="7751"/>
                </a:lnTo>
                <a:lnTo>
                  <a:pt x="4288" y="7769"/>
                </a:lnTo>
                <a:lnTo>
                  <a:pt x="4257" y="7784"/>
                </a:lnTo>
                <a:lnTo>
                  <a:pt x="4225" y="7795"/>
                </a:lnTo>
                <a:lnTo>
                  <a:pt x="4194" y="7801"/>
                </a:lnTo>
                <a:lnTo>
                  <a:pt x="4166" y="7803"/>
                </a:lnTo>
                <a:cubicBezTo>
                  <a:pt x="4165" y="7803"/>
                  <a:pt x="4163" y="7803"/>
                  <a:pt x="4162" y="7803"/>
                </a:cubicBezTo>
                <a:lnTo>
                  <a:pt x="4130" y="7800"/>
                </a:lnTo>
                <a:lnTo>
                  <a:pt x="4098" y="7794"/>
                </a:lnTo>
                <a:lnTo>
                  <a:pt x="4067" y="7783"/>
                </a:lnTo>
                <a:lnTo>
                  <a:pt x="4037" y="7768"/>
                </a:lnTo>
                <a:lnTo>
                  <a:pt x="4007" y="7749"/>
                </a:lnTo>
                <a:lnTo>
                  <a:pt x="3977" y="7726"/>
                </a:lnTo>
                <a:lnTo>
                  <a:pt x="3948" y="7700"/>
                </a:lnTo>
                <a:lnTo>
                  <a:pt x="3919" y="7670"/>
                </a:lnTo>
                <a:lnTo>
                  <a:pt x="3891" y="7637"/>
                </a:lnTo>
                <a:lnTo>
                  <a:pt x="3862" y="7600"/>
                </a:lnTo>
                <a:lnTo>
                  <a:pt x="3834" y="7559"/>
                </a:lnTo>
                <a:lnTo>
                  <a:pt x="3806" y="7516"/>
                </a:lnTo>
                <a:lnTo>
                  <a:pt x="3778" y="7468"/>
                </a:lnTo>
                <a:lnTo>
                  <a:pt x="3750" y="7418"/>
                </a:lnTo>
                <a:lnTo>
                  <a:pt x="3722" y="7363"/>
                </a:lnTo>
                <a:lnTo>
                  <a:pt x="3694" y="7306"/>
                </a:lnTo>
                <a:lnTo>
                  <a:pt x="3667" y="7245"/>
                </a:lnTo>
                <a:lnTo>
                  <a:pt x="3639" y="7181"/>
                </a:lnTo>
                <a:lnTo>
                  <a:pt x="3611" y="7114"/>
                </a:lnTo>
                <a:lnTo>
                  <a:pt x="3584" y="7043"/>
                </a:lnTo>
                <a:lnTo>
                  <a:pt x="3556" y="6970"/>
                </a:lnTo>
                <a:lnTo>
                  <a:pt x="3528" y="6893"/>
                </a:lnTo>
                <a:lnTo>
                  <a:pt x="3500" y="6814"/>
                </a:lnTo>
                <a:lnTo>
                  <a:pt x="3472" y="6732"/>
                </a:lnTo>
                <a:lnTo>
                  <a:pt x="3417" y="6560"/>
                </a:lnTo>
                <a:lnTo>
                  <a:pt x="3362" y="6377"/>
                </a:lnTo>
                <a:lnTo>
                  <a:pt x="3307" y="6184"/>
                </a:lnTo>
                <a:lnTo>
                  <a:pt x="3252" y="5983"/>
                </a:lnTo>
                <a:lnTo>
                  <a:pt x="3197" y="5773"/>
                </a:lnTo>
                <a:lnTo>
                  <a:pt x="3142" y="5557"/>
                </a:lnTo>
                <a:lnTo>
                  <a:pt x="3087" y="5333"/>
                </a:lnTo>
                <a:lnTo>
                  <a:pt x="3032" y="5104"/>
                </a:lnTo>
                <a:lnTo>
                  <a:pt x="2977" y="4871"/>
                </a:lnTo>
                <a:lnTo>
                  <a:pt x="2921" y="4634"/>
                </a:lnTo>
                <a:lnTo>
                  <a:pt x="2866" y="4394"/>
                </a:lnTo>
                <a:lnTo>
                  <a:pt x="2811" y="4152"/>
                </a:lnTo>
                <a:lnTo>
                  <a:pt x="2756" y="3909"/>
                </a:lnTo>
                <a:lnTo>
                  <a:pt x="2701" y="3666"/>
                </a:lnTo>
                <a:lnTo>
                  <a:pt x="2646" y="3424"/>
                </a:lnTo>
                <a:lnTo>
                  <a:pt x="2591" y="3184"/>
                </a:lnTo>
                <a:lnTo>
                  <a:pt x="2536" y="2946"/>
                </a:lnTo>
                <a:lnTo>
                  <a:pt x="2481" y="2713"/>
                </a:lnTo>
                <a:lnTo>
                  <a:pt x="2426" y="2485"/>
                </a:lnTo>
                <a:lnTo>
                  <a:pt x="2371" y="2262"/>
                </a:lnTo>
                <a:lnTo>
                  <a:pt x="2316" y="2045"/>
                </a:lnTo>
                <a:lnTo>
                  <a:pt x="2261" y="1836"/>
                </a:lnTo>
                <a:lnTo>
                  <a:pt x="2206" y="1636"/>
                </a:lnTo>
                <a:lnTo>
                  <a:pt x="2179" y="1538"/>
                </a:lnTo>
                <a:lnTo>
                  <a:pt x="2151" y="1444"/>
                </a:lnTo>
                <a:lnTo>
                  <a:pt x="2096" y="1262"/>
                </a:lnTo>
                <a:lnTo>
                  <a:pt x="2042" y="1091"/>
                </a:lnTo>
                <a:lnTo>
                  <a:pt x="1987" y="931"/>
                </a:lnTo>
                <a:lnTo>
                  <a:pt x="1960" y="855"/>
                </a:lnTo>
                <a:lnTo>
                  <a:pt x="1932" y="783"/>
                </a:lnTo>
                <a:lnTo>
                  <a:pt x="1905" y="713"/>
                </a:lnTo>
                <a:lnTo>
                  <a:pt x="1878" y="647"/>
                </a:lnTo>
                <a:lnTo>
                  <a:pt x="1850" y="584"/>
                </a:lnTo>
                <a:lnTo>
                  <a:pt x="1823" y="524"/>
                </a:lnTo>
                <a:lnTo>
                  <a:pt x="1796" y="468"/>
                </a:lnTo>
                <a:lnTo>
                  <a:pt x="1768" y="415"/>
                </a:lnTo>
                <a:lnTo>
                  <a:pt x="1741" y="366"/>
                </a:lnTo>
                <a:lnTo>
                  <a:pt x="1715" y="321"/>
                </a:lnTo>
                <a:lnTo>
                  <a:pt x="1688" y="279"/>
                </a:lnTo>
                <a:lnTo>
                  <a:pt x="1661" y="241"/>
                </a:lnTo>
                <a:lnTo>
                  <a:pt x="1635" y="206"/>
                </a:lnTo>
                <a:lnTo>
                  <a:pt x="1608" y="176"/>
                </a:lnTo>
                <a:lnTo>
                  <a:pt x="1583" y="149"/>
                </a:lnTo>
                <a:lnTo>
                  <a:pt x="1557" y="126"/>
                </a:lnTo>
                <a:lnTo>
                  <a:pt x="1532" y="107"/>
                </a:lnTo>
                <a:lnTo>
                  <a:pt x="1507" y="91"/>
                </a:lnTo>
                <a:lnTo>
                  <a:pt x="1484" y="79"/>
                </a:lnTo>
                <a:lnTo>
                  <a:pt x="1460" y="71"/>
                </a:lnTo>
                <a:lnTo>
                  <a:pt x="1437" y="66"/>
                </a:lnTo>
                <a:lnTo>
                  <a:pt x="1409" y="64"/>
                </a:lnTo>
                <a:lnTo>
                  <a:pt x="1414" y="64"/>
                </a:lnTo>
                <a:lnTo>
                  <a:pt x="1390" y="65"/>
                </a:lnTo>
                <a:lnTo>
                  <a:pt x="1367" y="70"/>
                </a:lnTo>
                <a:lnTo>
                  <a:pt x="1343" y="78"/>
                </a:lnTo>
                <a:lnTo>
                  <a:pt x="1318" y="90"/>
                </a:lnTo>
                <a:lnTo>
                  <a:pt x="1293" y="105"/>
                </a:lnTo>
                <a:lnTo>
                  <a:pt x="1267" y="124"/>
                </a:lnTo>
                <a:lnTo>
                  <a:pt x="1241" y="147"/>
                </a:lnTo>
                <a:lnTo>
                  <a:pt x="1215" y="174"/>
                </a:lnTo>
                <a:lnTo>
                  <a:pt x="1189" y="205"/>
                </a:lnTo>
                <a:lnTo>
                  <a:pt x="1162" y="239"/>
                </a:lnTo>
                <a:lnTo>
                  <a:pt x="1135" y="278"/>
                </a:lnTo>
                <a:lnTo>
                  <a:pt x="1109" y="320"/>
                </a:lnTo>
                <a:lnTo>
                  <a:pt x="1082" y="365"/>
                </a:lnTo>
                <a:lnTo>
                  <a:pt x="1054" y="415"/>
                </a:lnTo>
                <a:lnTo>
                  <a:pt x="1027" y="467"/>
                </a:lnTo>
                <a:lnTo>
                  <a:pt x="1000" y="524"/>
                </a:lnTo>
                <a:lnTo>
                  <a:pt x="973" y="584"/>
                </a:lnTo>
                <a:lnTo>
                  <a:pt x="946" y="646"/>
                </a:lnTo>
                <a:lnTo>
                  <a:pt x="918" y="713"/>
                </a:lnTo>
                <a:lnTo>
                  <a:pt x="891" y="782"/>
                </a:lnTo>
                <a:lnTo>
                  <a:pt x="864" y="855"/>
                </a:lnTo>
                <a:lnTo>
                  <a:pt x="836" y="930"/>
                </a:lnTo>
                <a:lnTo>
                  <a:pt x="781" y="1090"/>
                </a:lnTo>
                <a:lnTo>
                  <a:pt x="727" y="1262"/>
                </a:lnTo>
                <a:lnTo>
                  <a:pt x="671" y="1444"/>
                </a:lnTo>
                <a:lnTo>
                  <a:pt x="644" y="1538"/>
                </a:lnTo>
                <a:lnTo>
                  <a:pt x="616" y="1635"/>
                </a:lnTo>
                <a:lnTo>
                  <a:pt x="561" y="1836"/>
                </a:lnTo>
                <a:lnTo>
                  <a:pt x="506" y="2045"/>
                </a:lnTo>
                <a:lnTo>
                  <a:pt x="452" y="2262"/>
                </a:lnTo>
                <a:lnTo>
                  <a:pt x="397" y="2484"/>
                </a:lnTo>
                <a:lnTo>
                  <a:pt x="342" y="2713"/>
                </a:lnTo>
                <a:lnTo>
                  <a:pt x="287" y="2946"/>
                </a:lnTo>
                <a:lnTo>
                  <a:pt x="232" y="3184"/>
                </a:lnTo>
                <a:lnTo>
                  <a:pt x="177" y="3424"/>
                </a:lnTo>
                <a:lnTo>
                  <a:pt x="121" y="3666"/>
                </a:lnTo>
                <a:lnTo>
                  <a:pt x="66" y="3909"/>
                </a:lnTo>
                <a:cubicBezTo>
                  <a:pt x="62" y="3926"/>
                  <a:pt x="45" y="3937"/>
                  <a:pt x="28" y="3933"/>
                </a:cubicBezTo>
                <a:cubicBezTo>
                  <a:pt x="11" y="3929"/>
                  <a:pt x="0" y="3912"/>
                  <a:pt x="4" y="3894"/>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1082" name="Group 1081"/>
          <p:cNvGrpSpPr/>
          <p:nvPr/>
        </p:nvGrpSpPr>
        <p:grpSpPr>
          <a:xfrm>
            <a:off x="115329" y="919364"/>
            <a:ext cx="792163" cy="1438275"/>
            <a:chOff x="7118985" y="119363"/>
            <a:chExt cx="792163" cy="1438275"/>
          </a:xfrm>
        </p:grpSpPr>
        <p:sp>
          <p:nvSpPr>
            <p:cNvPr id="1064" name="Freeform 132"/>
            <p:cNvSpPr>
              <a:spLocks/>
            </p:cNvSpPr>
            <p:nvPr/>
          </p:nvSpPr>
          <p:spPr bwMode="auto">
            <a:xfrm>
              <a:off x="7118985" y="373363"/>
              <a:ext cx="792163" cy="1135063"/>
            </a:xfrm>
            <a:custGeom>
              <a:avLst/>
              <a:gdLst>
                <a:gd name="T0" fmla="*/ 487 w 999"/>
                <a:gd name="T1" fmla="*/ 57 h 1430"/>
                <a:gd name="T2" fmla="*/ 0 w 999"/>
                <a:gd name="T3" fmla="*/ 1408 h 1430"/>
                <a:gd name="T4" fmla="*/ 41 w 999"/>
                <a:gd name="T5" fmla="*/ 1423 h 1430"/>
                <a:gd name="T6" fmla="*/ 45 w 999"/>
                <a:gd name="T7" fmla="*/ 1409 h 1430"/>
                <a:gd name="T8" fmla="*/ 59 w 999"/>
                <a:gd name="T9" fmla="*/ 1372 h 1430"/>
                <a:gd name="T10" fmla="*/ 80 w 999"/>
                <a:gd name="T11" fmla="*/ 1312 h 1430"/>
                <a:gd name="T12" fmla="*/ 107 w 999"/>
                <a:gd name="T13" fmla="*/ 1236 h 1430"/>
                <a:gd name="T14" fmla="*/ 141 w 999"/>
                <a:gd name="T15" fmla="*/ 1145 h 1430"/>
                <a:gd name="T16" fmla="*/ 178 w 999"/>
                <a:gd name="T17" fmla="*/ 1043 h 1430"/>
                <a:gd name="T18" fmla="*/ 218 w 999"/>
                <a:gd name="T19" fmla="*/ 932 h 1430"/>
                <a:gd name="T20" fmla="*/ 260 w 999"/>
                <a:gd name="T21" fmla="*/ 817 h 1430"/>
                <a:gd name="T22" fmla="*/ 301 w 999"/>
                <a:gd name="T23" fmla="*/ 701 h 1430"/>
                <a:gd name="T24" fmla="*/ 343 w 999"/>
                <a:gd name="T25" fmla="*/ 587 h 1430"/>
                <a:gd name="T26" fmla="*/ 382 w 999"/>
                <a:gd name="T27" fmla="*/ 478 h 1430"/>
                <a:gd name="T28" fmla="*/ 418 w 999"/>
                <a:gd name="T29" fmla="*/ 379 h 1430"/>
                <a:gd name="T30" fmla="*/ 449 w 999"/>
                <a:gd name="T31" fmla="*/ 290 h 1430"/>
                <a:gd name="T32" fmla="*/ 475 w 999"/>
                <a:gd name="T33" fmla="*/ 217 h 1430"/>
                <a:gd name="T34" fmla="*/ 495 w 999"/>
                <a:gd name="T35" fmla="*/ 163 h 1430"/>
                <a:gd name="T36" fmla="*/ 506 w 999"/>
                <a:gd name="T37" fmla="*/ 131 h 1430"/>
                <a:gd name="T38" fmla="*/ 518 w 999"/>
                <a:gd name="T39" fmla="*/ 163 h 1430"/>
                <a:gd name="T40" fmla="*/ 536 w 999"/>
                <a:gd name="T41" fmla="*/ 217 h 1430"/>
                <a:gd name="T42" fmla="*/ 562 w 999"/>
                <a:gd name="T43" fmla="*/ 291 h 1430"/>
                <a:gd name="T44" fmla="*/ 593 w 999"/>
                <a:gd name="T45" fmla="*/ 379 h 1430"/>
                <a:gd name="T46" fmla="*/ 627 w 999"/>
                <a:gd name="T47" fmla="*/ 480 h 1430"/>
                <a:gd name="T48" fmla="*/ 665 w 999"/>
                <a:gd name="T49" fmla="*/ 589 h 1430"/>
                <a:gd name="T50" fmla="*/ 705 w 999"/>
                <a:gd name="T51" fmla="*/ 703 h 1430"/>
                <a:gd name="T52" fmla="*/ 746 w 999"/>
                <a:gd name="T53" fmla="*/ 821 h 1430"/>
                <a:gd name="T54" fmla="*/ 785 w 999"/>
                <a:gd name="T55" fmla="*/ 936 h 1430"/>
                <a:gd name="T56" fmla="*/ 825 w 999"/>
                <a:gd name="T57" fmla="*/ 1047 h 1430"/>
                <a:gd name="T58" fmla="*/ 860 w 999"/>
                <a:gd name="T59" fmla="*/ 1150 h 1430"/>
                <a:gd name="T60" fmla="*/ 891 w 999"/>
                <a:gd name="T61" fmla="*/ 1242 h 1430"/>
                <a:gd name="T62" fmla="*/ 919 w 999"/>
                <a:gd name="T63" fmla="*/ 1319 h 1430"/>
                <a:gd name="T64" fmla="*/ 940 w 999"/>
                <a:gd name="T65" fmla="*/ 1378 h 1430"/>
                <a:gd name="T66" fmla="*/ 953 w 999"/>
                <a:gd name="T67" fmla="*/ 1416 h 1430"/>
                <a:gd name="T68" fmla="*/ 957 w 999"/>
                <a:gd name="T69" fmla="*/ 1430 h 1430"/>
                <a:gd name="T70" fmla="*/ 999 w 999"/>
                <a:gd name="T71" fmla="*/ 1416 h 1430"/>
                <a:gd name="T72" fmla="*/ 508 w 999"/>
                <a:gd name="T73" fmla="*/ 0 h 1430"/>
                <a:gd name="T74" fmla="*/ 487 w 999"/>
                <a:gd name="T75" fmla="*/ 57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9" h="1430">
                  <a:moveTo>
                    <a:pt x="487" y="57"/>
                  </a:moveTo>
                  <a:lnTo>
                    <a:pt x="0" y="1408"/>
                  </a:lnTo>
                  <a:lnTo>
                    <a:pt x="41" y="1423"/>
                  </a:lnTo>
                  <a:lnTo>
                    <a:pt x="45" y="1409"/>
                  </a:lnTo>
                  <a:lnTo>
                    <a:pt x="59" y="1372"/>
                  </a:lnTo>
                  <a:lnTo>
                    <a:pt x="80" y="1312"/>
                  </a:lnTo>
                  <a:lnTo>
                    <a:pt x="107" y="1236"/>
                  </a:lnTo>
                  <a:lnTo>
                    <a:pt x="141" y="1145"/>
                  </a:lnTo>
                  <a:lnTo>
                    <a:pt x="178" y="1043"/>
                  </a:lnTo>
                  <a:lnTo>
                    <a:pt x="218" y="932"/>
                  </a:lnTo>
                  <a:lnTo>
                    <a:pt x="260" y="817"/>
                  </a:lnTo>
                  <a:lnTo>
                    <a:pt x="301" y="701"/>
                  </a:lnTo>
                  <a:lnTo>
                    <a:pt x="343" y="587"/>
                  </a:lnTo>
                  <a:lnTo>
                    <a:pt x="382" y="478"/>
                  </a:lnTo>
                  <a:lnTo>
                    <a:pt x="418" y="379"/>
                  </a:lnTo>
                  <a:lnTo>
                    <a:pt x="449" y="290"/>
                  </a:lnTo>
                  <a:lnTo>
                    <a:pt x="475" y="217"/>
                  </a:lnTo>
                  <a:lnTo>
                    <a:pt x="495" y="163"/>
                  </a:lnTo>
                  <a:lnTo>
                    <a:pt x="506" y="131"/>
                  </a:lnTo>
                  <a:lnTo>
                    <a:pt x="518" y="163"/>
                  </a:lnTo>
                  <a:lnTo>
                    <a:pt x="536" y="217"/>
                  </a:lnTo>
                  <a:lnTo>
                    <a:pt x="562" y="291"/>
                  </a:lnTo>
                  <a:lnTo>
                    <a:pt x="593" y="379"/>
                  </a:lnTo>
                  <a:lnTo>
                    <a:pt x="627" y="480"/>
                  </a:lnTo>
                  <a:lnTo>
                    <a:pt x="665" y="589"/>
                  </a:lnTo>
                  <a:lnTo>
                    <a:pt x="705" y="703"/>
                  </a:lnTo>
                  <a:lnTo>
                    <a:pt x="746" y="821"/>
                  </a:lnTo>
                  <a:lnTo>
                    <a:pt x="785" y="936"/>
                  </a:lnTo>
                  <a:lnTo>
                    <a:pt x="825" y="1047"/>
                  </a:lnTo>
                  <a:lnTo>
                    <a:pt x="860" y="1150"/>
                  </a:lnTo>
                  <a:lnTo>
                    <a:pt x="891" y="1242"/>
                  </a:lnTo>
                  <a:lnTo>
                    <a:pt x="919" y="1319"/>
                  </a:lnTo>
                  <a:lnTo>
                    <a:pt x="940" y="1378"/>
                  </a:lnTo>
                  <a:lnTo>
                    <a:pt x="953" y="1416"/>
                  </a:lnTo>
                  <a:lnTo>
                    <a:pt x="957" y="1430"/>
                  </a:lnTo>
                  <a:lnTo>
                    <a:pt x="999" y="1416"/>
                  </a:lnTo>
                  <a:lnTo>
                    <a:pt x="508" y="0"/>
                  </a:lnTo>
                  <a:lnTo>
                    <a:pt x="487" y="57"/>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5" name="Rectangle 133"/>
            <p:cNvSpPr>
              <a:spLocks noChangeArrowheads="1"/>
            </p:cNvSpPr>
            <p:nvPr/>
          </p:nvSpPr>
          <p:spPr bwMode="auto">
            <a:xfrm>
              <a:off x="7218998" y="1273475"/>
              <a:ext cx="596900" cy="34925"/>
            </a:xfrm>
            <a:prstGeom prst="rect">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134"/>
            <p:cNvSpPr>
              <a:spLocks noChangeArrowheads="1"/>
            </p:cNvSpPr>
            <p:nvPr/>
          </p:nvSpPr>
          <p:spPr bwMode="auto">
            <a:xfrm>
              <a:off x="7331710" y="944863"/>
              <a:ext cx="379413" cy="33338"/>
            </a:xfrm>
            <a:prstGeom prst="rect">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7" name="Rectangle 135"/>
            <p:cNvSpPr>
              <a:spLocks noChangeArrowheads="1"/>
            </p:cNvSpPr>
            <p:nvPr/>
          </p:nvSpPr>
          <p:spPr bwMode="auto">
            <a:xfrm>
              <a:off x="7447598" y="628950"/>
              <a:ext cx="150813" cy="34925"/>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136"/>
            <p:cNvSpPr>
              <a:spLocks/>
            </p:cNvSpPr>
            <p:nvPr/>
          </p:nvSpPr>
          <p:spPr bwMode="auto">
            <a:xfrm>
              <a:off x="7319010" y="938513"/>
              <a:ext cx="514350" cy="366713"/>
            </a:xfrm>
            <a:custGeom>
              <a:avLst/>
              <a:gdLst>
                <a:gd name="T0" fmla="*/ 0 w 649"/>
                <a:gd name="T1" fmla="*/ 37 h 464"/>
                <a:gd name="T2" fmla="*/ 625 w 649"/>
                <a:gd name="T3" fmla="*/ 464 h 464"/>
                <a:gd name="T4" fmla="*/ 649 w 649"/>
                <a:gd name="T5" fmla="*/ 428 h 464"/>
                <a:gd name="T6" fmla="*/ 25 w 649"/>
                <a:gd name="T7" fmla="*/ 0 h 464"/>
                <a:gd name="T8" fmla="*/ 0 w 649"/>
                <a:gd name="T9" fmla="*/ 37 h 464"/>
              </a:gdLst>
              <a:ahLst/>
              <a:cxnLst>
                <a:cxn ang="0">
                  <a:pos x="T0" y="T1"/>
                </a:cxn>
                <a:cxn ang="0">
                  <a:pos x="T2" y="T3"/>
                </a:cxn>
                <a:cxn ang="0">
                  <a:pos x="T4" y="T5"/>
                </a:cxn>
                <a:cxn ang="0">
                  <a:pos x="T6" y="T7"/>
                </a:cxn>
                <a:cxn ang="0">
                  <a:pos x="T8" y="T9"/>
                </a:cxn>
              </a:cxnLst>
              <a:rect l="0" t="0" r="r" b="b"/>
              <a:pathLst>
                <a:path w="649" h="464">
                  <a:moveTo>
                    <a:pt x="0" y="37"/>
                  </a:moveTo>
                  <a:lnTo>
                    <a:pt x="625" y="464"/>
                  </a:lnTo>
                  <a:lnTo>
                    <a:pt x="649" y="428"/>
                  </a:lnTo>
                  <a:lnTo>
                    <a:pt x="25" y="0"/>
                  </a:lnTo>
                  <a:lnTo>
                    <a:pt x="0" y="37"/>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137"/>
            <p:cNvSpPr>
              <a:spLocks/>
            </p:cNvSpPr>
            <p:nvPr/>
          </p:nvSpPr>
          <p:spPr bwMode="auto">
            <a:xfrm>
              <a:off x="7199948" y="938513"/>
              <a:ext cx="514350" cy="361950"/>
            </a:xfrm>
            <a:custGeom>
              <a:avLst/>
              <a:gdLst>
                <a:gd name="T0" fmla="*/ 0 w 649"/>
                <a:gd name="T1" fmla="*/ 420 h 457"/>
                <a:gd name="T2" fmla="*/ 25 w 649"/>
                <a:gd name="T3" fmla="*/ 457 h 457"/>
                <a:gd name="T4" fmla="*/ 649 w 649"/>
                <a:gd name="T5" fmla="*/ 37 h 457"/>
                <a:gd name="T6" fmla="*/ 625 w 649"/>
                <a:gd name="T7" fmla="*/ 0 h 457"/>
                <a:gd name="T8" fmla="*/ 0 w 649"/>
                <a:gd name="T9" fmla="*/ 420 h 457"/>
              </a:gdLst>
              <a:ahLst/>
              <a:cxnLst>
                <a:cxn ang="0">
                  <a:pos x="T0" y="T1"/>
                </a:cxn>
                <a:cxn ang="0">
                  <a:pos x="T2" y="T3"/>
                </a:cxn>
                <a:cxn ang="0">
                  <a:pos x="T4" y="T5"/>
                </a:cxn>
                <a:cxn ang="0">
                  <a:pos x="T6" y="T7"/>
                </a:cxn>
                <a:cxn ang="0">
                  <a:pos x="T8" y="T9"/>
                </a:cxn>
              </a:cxnLst>
              <a:rect l="0" t="0" r="r" b="b"/>
              <a:pathLst>
                <a:path w="649" h="457">
                  <a:moveTo>
                    <a:pt x="0" y="420"/>
                  </a:moveTo>
                  <a:lnTo>
                    <a:pt x="25" y="457"/>
                  </a:lnTo>
                  <a:lnTo>
                    <a:pt x="649" y="37"/>
                  </a:lnTo>
                  <a:lnTo>
                    <a:pt x="625" y="0"/>
                  </a:lnTo>
                  <a:lnTo>
                    <a:pt x="0" y="420"/>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138"/>
            <p:cNvSpPr>
              <a:spLocks/>
            </p:cNvSpPr>
            <p:nvPr/>
          </p:nvSpPr>
          <p:spPr bwMode="auto">
            <a:xfrm>
              <a:off x="7433310" y="624188"/>
              <a:ext cx="277813" cy="341313"/>
            </a:xfrm>
            <a:custGeom>
              <a:avLst/>
              <a:gdLst>
                <a:gd name="T0" fmla="*/ 0 w 348"/>
                <a:gd name="T1" fmla="*/ 27 h 431"/>
                <a:gd name="T2" fmla="*/ 314 w 348"/>
                <a:gd name="T3" fmla="*/ 431 h 431"/>
                <a:gd name="T4" fmla="*/ 348 w 348"/>
                <a:gd name="T5" fmla="*/ 404 h 431"/>
                <a:gd name="T6" fmla="*/ 35 w 348"/>
                <a:gd name="T7" fmla="*/ 0 h 431"/>
                <a:gd name="T8" fmla="*/ 0 w 348"/>
                <a:gd name="T9" fmla="*/ 27 h 431"/>
              </a:gdLst>
              <a:ahLst/>
              <a:cxnLst>
                <a:cxn ang="0">
                  <a:pos x="T0" y="T1"/>
                </a:cxn>
                <a:cxn ang="0">
                  <a:pos x="T2" y="T3"/>
                </a:cxn>
                <a:cxn ang="0">
                  <a:pos x="T4" y="T5"/>
                </a:cxn>
                <a:cxn ang="0">
                  <a:pos x="T6" y="T7"/>
                </a:cxn>
                <a:cxn ang="0">
                  <a:pos x="T8" y="T9"/>
                </a:cxn>
              </a:cxnLst>
              <a:rect l="0" t="0" r="r" b="b"/>
              <a:pathLst>
                <a:path w="348" h="431">
                  <a:moveTo>
                    <a:pt x="0" y="27"/>
                  </a:moveTo>
                  <a:lnTo>
                    <a:pt x="314" y="431"/>
                  </a:lnTo>
                  <a:lnTo>
                    <a:pt x="348" y="404"/>
                  </a:lnTo>
                  <a:lnTo>
                    <a:pt x="35" y="0"/>
                  </a:lnTo>
                  <a:lnTo>
                    <a:pt x="0" y="27"/>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139"/>
            <p:cNvSpPr>
              <a:spLocks/>
            </p:cNvSpPr>
            <p:nvPr/>
          </p:nvSpPr>
          <p:spPr bwMode="auto">
            <a:xfrm>
              <a:off x="7325360" y="643238"/>
              <a:ext cx="290513" cy="315913"/>
            </a:xfrm>
            <a:custGeom>
              <a:avLst/>
              <a:gdLst>
                <a:gd name="T0" fmla="*/ 0 w 366"/>
                <a:gd name="T1" fmla="*/ 368 h 398"/>
                <a:gd name="T2" fmla="*/ 32 w 366"/>
                <a:gd name="T3" fmla="*/ 398 h 398"/>
                <a:gd name="T4" fmla="*/ 366 w 366"/>
                <a:gd name="T5" fmla="*/ 29 h 398"/>
                <a:gd name="T6" fmla="*/ 335 w 366"/>
                <a:gd name="T7" fmla="*/ 0 h 398"/>
                <a:gd name="T8" fmla="*/ 0 w 366"/>
                <a:gd name="T9" fmla="*/ 368 h 398"/>
              </a:gdLst>
              <a:ahLst/>
              <a:cxnLst>
                <a:cxn ang="0">
                  <a:pos x="T0" y="T1"/>
                </a:cxn>
                <a:cxn ang="0">
                  <a:pos x="T2" y="T3"/>
                </a:cxn>
                <a:cxn ang="0">
                  <a:pos x="T4" y="T5"/>
                </a:cxn>
                <a:cxn ang="0">
                  <a:pos x="T6" y="T7"/>
                </a:cxn>
                <a:cxn ang="0">
                  <a:pos x="T8" y="T9"/>
                </a:cxn>
              </a:cxnLst>
              <a:rect l="0" t="0" r="r" b="b"/>
              <a:pathLst>
                <a:path w="366" h="398">
                  <a:moveTo>
                    <a:pt x="0" y="368"/>
                  </a:moveTo>
                  <a:lnTo>
                    <a:pt x="32" y="398"/>
                  </a:lnTo>
                  <a:lnTo>
                    <a:pt x="366" y="29"/>
                  </a:lnTo>
                  <a:lnTo>
                    <a:pt x="335" y="0"/>
                  </a:lnTo>
                  <a:lnTo>
                    <a:pt x="0" y="368"/>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40"/>
            <p:cNvSpPr>
              <a:spLocks/>
            </p:cNvSpPr>
            <p:nvPr/>
          </p:nvSpPr>
          <p:spPr bwMode="auto">
            <a:xfrm>
              <a:off x="7211060" y="1289350"/>
              <a:ext cx="350838" cy="250825"/>
            </a:xfrm>
            <a:custGeom>
              <a:avLst/>
              <a:gdLst>
                <a:gd name="T0" fmla="*/ 0 w 441"/>
                <a:gd name="T1" fmla="*/ 37 h 318"/>
                <a:gd name="T2" fmla="*/ 417 w 441"/>
                <a:gd name="T3" fmla="*/ 318 h 318"/>
                <a:gd name="T4" fmla="*/ 441 w 441"/>
                <a:gd name="T5" fmla="*/ 281 h 318"/>
                <a:gd name="T6" fmla="*/ 24 w 441"/>
                <a:gd name="T7" fmla="*/ 0 h 318"/>
                <a:gd name="T8" fmla="*/ 0 w 441"/>
                <a:gd name="T9" fmla="*/ 37 h 318"/>
              </a:gdLst>
              <a:ahLst/>
              <a:cxnLst>
                <a:cxn ang="0">
                  <a:pos x="T0" y="T1"/>
                </a:cxn>
                <a:cxn ang="0">
                  <a:pos x="T2" y="T3"/>
                </a:cxn>
                <a:cxn ang="0">
                  <a:pos x="T4" y="T5"/>
                </a:cxn>
                <a:cxn ang="0">
                  <a:pos x="T6" y="T7"/>
                </a:cxn>
                <a:cxn ang="0">
                  <a:pos x="T8" y="T9"/>
                </a:cxn>
              </a:cxnLst>
              <a:rect l="0" t="0" r="r" b="b"/>
              <a:pathLst>
                <a:path w="441" h="318">
                  <a:moveTo>
                    <a:pt x="0" y="37"/>
                  </a:moveTo>
                  <a:lnTo>
                    <a:pt x="417" y="318"/>
                  </a:lnTo>
                  <a:lnTo>
                    <a:pt x="441" y="281"/>
                  </a:lnTo>
                  <a:lnTo>
                    <a:pt x="24" y="0"/>
                  </a:lnTo>
                  <a:lnTo>
                    <a:pt x="0" y="37"/>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41"/>
            <p:cNvSpPr>
              <a:spLocks/>
            </p:cNvSpPr>
            <p:nvPr/>
          </p:nvSpPr>
          <p:spPr bwMode="auto">
            <a:xfrm>
              <a:off x="7438073" y="1278238"/>
              <a:ext cx="387350" cy="279400"/>
            </a:xfrm>
            <a:custGeom>
              <a:avLst/>
              <a:gdLst>
                <a:gd name="T0" fmla="*/ 0 w 488"/>
                <a:gd name="T1" fmla="*/ 318 h 354"/>
                <a:gd name="T2" fmla="*/ 25 w 488"/>
                <a:gd name="T3" fmla="*/ 354 h 354"/>
                <a:gd name="T4" fmla="*/ 488 w 488"/>
                <a:gd name="T5" fmla="*/ 36 h 354"/>
                <a:gd name="T6" fmla="*/ 463 w 488"/>
                <a:gd name="T7" fmla="*/ 0 h 354"/>
                <a:gd name="T8" fmla="*/ 0 w 488"/>
                <a:gd name="T9" fmla="*/ 318 h 354"/>
              </a:gdLst>
              <a:ahLst/>
              <a:cxnLst>
                <a:cxn ang="0">
                  <a:pos x="T0" y="T1"/>
                </a:cxn>
                <a:cxn ang="0">
                  <a:pos x="T2" y="T3"/>
                </a:cxn>
                <a:cxn ang="0">
                  <a:pos x="T4" y="T5"/>
                </a:cxn>
                <a:cxn ang="0">
                  <a:pos x="T6" y="T7"/>
                </a:cxn>
                <a:cxn ang="0">
                  <a:pos x="T8" y="T9"/>
                </a:cxn>
              </a:cxnLst>
              <a:rect l="0" t="0" r="r" b="b"/>
              <a:pathLst>
                <a:path w="488" h="354">
                  <a:moveTo>
                    <a:pt x="0" y="318"/>
                  </a:moveTo>
                  <a:lnTo>
                    <a:pt x="25" y="354"/>
                  </a:lnTo>
                  <a:lnTo>
                    <a:pt x="488" y="36"/>
                  </a:lnTo>
                  <a:lnTo>
                    <a:pt x="463" y="0"/>
                  </a:lnTo>
                  <a:lnTo>
                    <a:pt x="0" y="318"/>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142"/>
            <p:cNvSpPr>
              <a:spLocks/>
            </p:cNvSpPr>
            <p:nvPr/>
          </p:nvSpPr>
          <p:spPr bwMode="auto">
            <a:xfrm>
              <a:off x="7492048" y="360663"/>
              <a:ext cx="61913" cy="60325"/>
            </a:xfrm>
            <a:custGeom>
              <a:avLst/>
              <a:gdLst>
                <a:gd name="T0" fmla="*/ 77 w 77"/>
                <a:gd name="T1" fmla="*/ 38 h 76"/>
                <a:gd name="T2" fmla="*/ 76 w 77"/>
                <a:gd name="T3" fmla="*/ 46 h 76"/>
                <a:gd name="T4" fmla="*/ 74 w 77"/>
                <a:gd name="T5" fmla="*/ 53 h 76"/>
                <a:gd name="T6" fmla="*/ 70 w 77"/>
                <a:gd name="T7" fmla="*/ 58 h 76"/>
                <a:gd name="T8" fmla="*/ 65 w 77"/>
                <a:gd name="T9" fmla="*/ 64 h 76"/>
                <a:gd name="T10" fmla="*/ 60 w 77"/>
                <a:gd name="T11" fmla="*/ 69 h 76"/>
                <a:gd name="T12" fmla="*/ 54 w 77"/>
                <a:gd name="T13" fmla="*/ 72 h 76"/>
                <a:gd name="T14" fmla="*/ 47 w 77"/>
                <a:gd name="T15" fmla="*/ 75 h 76"/>
                <a:gd name="T16" fmla="*/ 39 w 77"/>
                <a:gd name="T17" fmla="*/ 76 h 76"/>
                <a:gd name="T18" fmla="*/ 31 w 77"/>
                <a:gd name="T19" fmla="*/ 75 h 76"/>
                <a:gd name="T20" fmla="*/ 24 w 77"/>
                <a:gd name="T21" fmla="*/ 72 h 76"/>
                <a:gd name="T22" fmla="*/ 17 w 77"/>
                <a:gd name="T23" fmla="*/ 69 h 76"/>
                <a:gd name="T24" fmla="*/ 11 w 77"/>
                <a:gd name="T25" fmla="*/ 64 h 76"/>
                <a:gd name="T26" fmla="*/ 7 w 77"/>
                <a:gd name="T27" fmla="*/ 58 h 76"/>
                <a:gd name="T28" fmla="*/ 3 w 77"/>
                <a:gd name="T29" fmla="*/ 53 h 76"/>
                <a:gd name="T30" fmla="*/ 1 w 77"/>
                <a:gd name="T31" fmla="*/ 46 h 76"/>
                <a:gd name="T32" fmla="*/ 0 w 77"/>
                <a:gd name="T33" fmla="*/ 38 h 76"/>
                <a:gd name="T34" fmla="*/ 1 w 77"/>
                <a:gd name="T35" fmla="*/ 30 h 76"/>
                <a:gd name="T36" fmla="*/ 3 w 77"/>
                <a:gd name="T37" fmla="*/ 23 h 76"/>
                <a:gd name="T38" fmla="*/ 7 w 77"/>
                <a:gd name="T39" fmla="*/ 16 h 76"/>
                <a:gd name="T40" fmla="*/ 11 w 77"/>
                <a:gd name="T41" fmla="*/ 10 h 76"/>
                <a:gd name="T42" fmla="*/ 17 w 77"/>
                <a:gd name="T43" fmla="*/ 5 h 76"/>
                <a:gd name="T44" fmla="*/ 24 w 77"/>
                <a:gd name="T45" fmla="*/ 2 h 76"/>
                <a:gd name="T46" fmla="*/ 31 w 77"/>
                <a:gd name="T47" fmla="*/ 1 h 76"/>
                <a:gd name="T48" fmla="*/ 39 w 77"/>
                <a:gd name="T49" fmla="*/ 0 h 76"/>
                <a:gd name="T50" fmla="*/ 47 w 77"/>
                <a:gd name="T51" fmla="*/ 1 h 76"/>
                <a:gd name="T52" fmla="*/ 54 w 77"/>
                <a:gd name="T53" fmla="*/ 2 h 76"/>
                <a:gd name="T54" fmla="*/ 60 w 77"/>
                <a:gd name="T55" fmla="*/ 5 h 76"/>
                <a:gd name="T56" fmla="*/ 65 w 77"/>
                <a:gd name="T57" fmla="*/ 10 h 76"/>
                <a:gd name="T58" fmla="*/ 70 w 77"/>
                <a:gd name="T59" fmla="*/ 16 h 76"/>
                <a:gd name="T60" fmla="*/ 74 w 77"/>
                <a:gd name="T61" fmla="*/ 23 h 76"/>
                <a:gd name="T62" fmla="*/ 76 w 77"/>
                <a:gd name="T63" fmla="*/ 30 h 76"/>
                <a:gd name="T64" fmla="*/ 77 w 77"/>
                <a:gd name="T6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76">
                  <a:moveTo>
                    <a:pt x="77" y="38"/>
                  </a:moveTo>
                  <a:lnTo>
                    <a:pt x="76" y="46"/>
                  </a:lnTo>
                  <a:lnTo>
                    <a:pt x="74" y="53"/>
                  </a:lnTo>
                  <a:lnTo>
                    <a:pt x="70" y="58"/>
                  </a:lnTo>
                  <a:lnTo>
                    <a:pt x="65" y="64"/>
                  </a:lnTo>
                  <a:lnTo>
                    <a:pt x="60" y="69"/>
                  </a:lnTo>
                  <a:lnTo>
                    <a:pt x="54" y="72"/>
                  </a:lnTo>
                  <a:lnTo>
                    <a:pt x="47" y="75"/>
                  </a:lnTo>
                  <a:lnTo>
                    <a:pt x="39" y="76"/>
                  </a:lnTo>
                  <a:lnTo>
                    <a:pt x="31" y="75"/>
                  </a:lnTo>
                  <a:lnTo>
                    <a:pt x="24" y="72"/>
                  </a:lnTo>
                  <a:lnTo>
                    <a:pt x="17" y="69"/>
                  </a:lnTo>
                  <a:lnTo>
                    <a:pt x="11" y="64"/>
                  </a:lnTo>
                  <a:lnTo>
                    <a:pt x="7" y="58"/>
                  </a:lnTo>
                  <a:lnTo>
                    <a:pt x="3" y="53"/>
                  </a:lnTo>
                  <a:lnTo>
                    <a:pt x="1" y="46"/>
                  </a:lnTo>
                  <a:lnTo>
                    <a:pt x="0" y="38"/>
                  </a:lnTo>
                  <a:lnTo>
                    <a:pt x="1" y="30"/>
                  </a:lnTo>
                  <a:lnTo>
                    <a:pt x="3" y="23"/>
                  </a:lnTo>
                  <a:lnTo>
                    <a:pt x="7" y="16"/>
                  </a:lnTo>
                  <a:lnTo>
                    <a:pt x="11" y="10"/>
                  </a:lnTo>
                  <a:lnTo>
                    <a:pt x="17" y="5"/>
                  </a:lnTo>
                  <a:lnTo>
                    <a:pt x="24" y="2"/>
                  </a:lnTo>
                  <a:lnTo>
                    <a:pt x="31" y="1"/>
                  </a:lnTo>
                  <a:lnTo>
                    <a:pt x="39" y="0"/>
                  </a:lnTo>
                  <a:lnTo>
                    <a:pt x="47" y="1"/>
                  </a:lnTo>
                  <a:lnTo>
                    <a:pt x="54" y="2"/>
                  </a:lnTo>
                  <a:lnTo>
                    <a:pt x="60" y="5"/>
                  </a:lnTo>
                  <a:lnTo>
                    <a:pt x="65" y="10"/>
                  </a:lnTo>
                  <a:lnTo>
                    <a:pt x="70" y="16"/>
                  </a:lnTo>
                  <a:lnTo>
                    <a:pt x="74" y="23"/>
                  </a:lnTo>
                  <a:lnTo>
                    <a:pt x="76" y="30"/>
                  </a:lnTo>
                  <a:lnTo>
                    <a:pt x="77" y="3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146"/>
            <p:cNvSpPr>
              <a:spLocks noEditPoints="1"/>
            </p:cNvSpPr>
            <p:nvPr/>
          </p:nvSpPr>
          <p:spPr bwMode="auto">
            <a:xfrm>
              <a:off x="7252335" y="130475"/>
              <a:ext cx="541338" cy="531813"/>
            </a:xfrm>
            <a:custGeom>
              <a:avLst/>
              <a:gdLst>
                <a:gd name="T0" fmla="*/ 413 w 682"/>
                <a:gd name="T1" fmla="*/ 2 h 672"/>
                <a:gd name="T2" fmla="*/ 378 w 682"/>
                <a:gd name="T3" fmla="*/ 0 h 672"/>
                <a:gd name="T4" fmla="*/ 343 w 682"/>
                <a:gd name="T5" fmla="*/ 0 h 672"/>
                <a:gd name="T6" fmla="*/ 309 w 682"/>
                <a:gd name="T7" fmla="*/ 0 h 672"/>
                <a:gd name="T8" fmla="*/ 274 w 682"/>
                <a:gd name="T9" fmla="*/ 0 h 672"/>
                <a:gd name="T10" fmla="*/ 224 w 682"/>
                <a:gd name="T11" fmla="*/ 9 h 672"/>
                <a:gd name="T12" fmla="*/ 151 w 682"/>
                <a:gd name="T13" fmla="*/ 47 h 672"/>
                <a:gd name="T14" fmla="*/ 88 w 682"/>
                <a:gd name="T15" fmla="*/ 101 h 672"/>
                <a:gd name="T16" fmla="*/ 41 w 682"/>
                <a:gd name="T17" fmla="*/ 167 h 672"/>
                <a:gd name="T18" fmla="*/ 10 w 682"/>
                <a:gd name="T19" fmla="*/ 245 h 672"/>
                <a:gd name="T20" fmla="*/ 0 w 682"/>
                <a:gd name="T21" fmla="*/ 330 h 672"/>
                <a:gd name="T22" fmla="*/ 15 w 682"/>
                <a:gd name="T23" fmla="*/ 431 h 672"/>
                <a:gd name="T24" fmla="*/ 58 w 682"/>
                <a:gd name="T25" fmla="*/ 521 h 672"/>
                <a:gd name="T26" fmla="*/ 124 w 682"/>
                <a:gd name="T27" fmla="*/ 593 h 672"/>
                <a:gd name="T28" fmla="*/ 208 w 682"/>
                <a:gd name="T29" fmla="*/ 645 h 672"/>
                <a:gd name="T30" fmla="*/ 307 w 682"/>
                <a:gd name="T31" fmla="*/ 669 h 672"/>
                <a:gd name="T32" fmla="*/ 410 w 682"/>
                <a:gd name="T33" fmla="*/ 665 h 672"/>
                <a:gd name="T34" fmla="*/ 503 w 682"/>
                <a:gd name="T35" fmla="*/ 630 h 672"/>
                <a:gd name="T36" fmla="*/ 582 w 682"/>
                <a:gd name="T37" fmla="*/ 571 h 672"/>
                <a:gd name="T38" fmla="*/ 641 w 682"/>
                <a:gd name="T39" fmla="*/ 492 h 672"/>
                <a:gd name="T40" fmla="*/ 675 w 682"/>
                <a:gd name="T41" fmla="*/ 399 h 672"/>
                <a:gd name="T42" fmla="*/ 681 w 682"/>
                <a:gd name="T43" fmla="*/ 301 h 672"/>
                <a:gd name="T44" fmla="*/ 664 w 682"/>
                <a:gd name="T45" fmla="*/ 219 h 672"/>
                <a:gd name="T46" fmla="*/ 628 w 682"/>
                <a:gd name="T47" fmla="*/ 146 h 672"/>
                <a:gd name="T48" fmla="*/ 576 w 682"/>
                <a:gd name="T49" fmla="*/ 82 h 672"/>
                <a:gd name="T50" fmla="*/ 511 w 682"/>
                <a:gd name="T51" fmla="*/ 34 h 672"/>
                <a:gd name="T52" fmla="*/ 437 w 682"/>
                <a:gd name="T53" fmla="*/ 2 h 672"/>
                <a:gd name="T54" fmla="*/ 276 w 682"/>
                <a:gd name="T55" fmla="*/ 650 h 672"/>
                <a:gd name="T56" fmla="*/ 186 w 682"/>
                <a:gd name="T57" fmla="*/ 617 h 672"/>
                <a:gd name="T58" fmla="*/ 110 w 682"/>
                <a:gd name="T59" fmla="*/ 560 h 672"/>
                <a:gd name="T60" fmla="*/ 54 w 682"/>
                <a:gd name="T61" fmla="*/ 485 h 672"/>
                <a:gd name="T62" fmla="*/ 21 w 682"/>
                <a:gd name="T63" fmla="*/ 395 h 672"/>
                <a:gd name="T64" fmla="*/ 16 w 682"/>
                <a:gd name="T65" fmla="*/ 296 h 672"/>
                <a:gd name="T66" fmla="*/ 40 w 682"/>
                <a:gd name="T67" fmla="*/ 202 h 672"/>
                <a:gd name="T68" fmla="*/ 89 w 682"/>
                <a:gd name="T69" fmla="*/ 121 h 672"/>
                <a:gd name="T70" fmla="*/ 159 w 682"/>
                <a:gd name="T71" fmla="*/ 58 h 672"/>
                <a:gd name="T72" fmla="*/ 244 w 682"/>
                <a:gd name="T73" fmla="*/ 18 h 672"/>
                <a:gd name="T74" fmla="*/ 342 w 682"/>
                <a:gd name="T75" fmla="*/ 3 h 672"/>
                <a:gd name="T76" fmla="*/ 439 w 682"/>
                <a:gd name="T77" fmla="*/ 18 h 672"/>
                <a:gd name="T78" fmla="*/ 524 w 682"/>
                <a:gd name="T79" fmla="*/ 58 h 672"/>
                <a:gd name="T80" fmla="*/ 593 w 682"/>
                <a:gd name="T81" fmla="*/ 121 h 672"/>
                <a:gd name="T82" fmla="*/ 643 w 682"/>
                <a:gd name="T83" fmla="*/ 202 h 672"/>
                <a:gd name="T84" fmla="*/ 667 w 682"/>
                <a:gd name="T85" fmla="*/ 296 h 672"/>
                <a:gd name="T86" fmla="*/ 661 w 682"/>
                <a:gd name="T87" fmla="*/ 395 h 672"/>
                <a:gd name="T88" fmla="*/ 629 w 682"/>
                <a:gd name="T89" fmla="*/ 485 h 672"/>
                <a:gd name="T90" fmla="*/ 573 w 682"/>
                <a:gd name="T91" fmla="*/ 560 h 672"/>
                <a:gd name="T92" fmla="*/ 496 w 682"/>
                <a:gd name="T93" fmla="*/ 617 h 672"/>
                <a:gd name="T94" fmla="*/ 408 w 682"/>
                <a:gd name="T95" fmla="*/ 65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672">
                  <a:moveTo>
                    <a:pt x="437" y="2"/>
                  </a:moveTo>
                  <a:lnTo>
                    <a:pt x="425" y="2"/>
                  </a:lnTo>
                  <a:lnTo>
                    <a:pt x="413" y="2"/>
                  </a:lnTo>
                  <a:lnTo>
                    <a:pt x="402" y="2"/>
                  </a:lnTo>
                  <a:lnTo>
                    <a:pt x="390" y="0"/>
                  </a:lnTo>
                  <a:lnTo>
                    <a:pt x="378" y="0"/>
                  </a:lnTo>
                  <a:lnTo>
                    <a:pt x="366" y="0"/>
                  </a:lnTo>
                  <a:lnTo>
                    <a:pt x="355" y="0"/>
                  </a:lnTo>
                  <a:lnTo>
                    <a:pt x="343" y="0"/>
                  </a:lnTo>
                  <a:lnTo>
                    <a:pt x="332" y="0"/>
                  </a:lnTo>
                  <a:lnTo>
                    <a:pt x="320" y="0"/>
                  </a:lnTo>
                  <a:lnTo>
                    <a:pt x="309" y="0"/>
                  </a:lnTo>
                  <a:lnTo>
                    <a:pt x="297" y="0"/>
                  </a:lnTo>
                  <a:lnTo>
                    <a:pt x="285" y="0"/>
                  </a:lnTo>
                  <a:lnTo>
                    <a:pt x="274" y="0"/>
                  </a:lnTo>
                  <a:lnTo>
                    <a:pt x="262" y="0"/>
                  </a:lnTo>
                  <a:lnTo>
                    <a:pt x="251" y="0"/>
                  </a:lnTo>
                  <a:lnTo>
                    <a:pt x="224" y="9"/>
                  </a:lnTo>
                  <a:lnTo>
                    <a:pt x="198" y="20"/>
                  </a:lnTo>
                  <a:lnTo>
                    <a:pt x="174" y="33"/>
                  </a:lnTo>
                  <a:lnTo>
                    <a:pt x="151" y="47"/>
                  </a:lnTo>
                  <a:lnTo>
                    <a:pt x="129" y="63"/>
                  </a:lnTo>
                  <a:lnTo>
                    <a:pt x="108" y="81"/>
                  </a:lnTo>
                  <a:lnTo>
                    <a:pt x="88" y="101"/>
                  </a:lnTo>
                  <a:lnTo>
                    <a:pt x="71" y="121"/>
                  </a:lnTo>
                  <a:lnTo>
                    <a:pt x="55" y="143"/>
                  </a:lnTo>
                  <a:lnTo>
                    <a:pt x="41" y="167"/>
                  </a:lnTo>
                  <a:lnTo>
                    <a:pt x="28" y="192"/>
                  </a:lnTo>
                  <a:lnTo>
                    <a:pt x="18" y="218"/>
                  </a:lnTo>
                  <a:lnTo>
                    <a:pt x="10" y="245"/>
                  </a:lnTo>
                  <a:lnTo>
                    <a:pt x="4" y="272"/>
                  </a:lnTo>
                  <a:lnTo>
                    <a:pt x="1" y="301"/>
                  </a:lnTo>
                  <a:lnTo>
                    <a:pt x="0" y="330"/>
                  </a:lnTo>
                  <a:lnTo>
                    <a:pt x="2" y="364"/>
                  </a:lnTo>
                  <a:lnTo>
                    <a:pt x="6" y="399"/>
                  </a:lnTo>
                  <a:lnTo>
                    <a:pt x="15" y="431"/>
                  </a:lnTo>
                  <a:lnTo>
                    <a:pt x="26" y="462"/>
                  </a:lnTo>
                  <a:lnTo>
                    <a:pt x="41" y="492"/>
                  </a:lnTo>
                  <a:lnTo>
                    <a:pt x="58" y="521"/>
                  </a:lnTo>
                  <a:lnTo>
                    <a:pt x="78" y="546"/>
                  </a:lnTo>
                  <a:lnTo>
                    <a:pt x="100" y="571"/>
                  </a:lnTo>
                  <a:lnTo>
                    <a:pt x="124" y="593"/>
                  </a:lnTo>
                  <a:lnTo>
                    <a:pt x="151" y="613"/>
                  </a:lnTo>
                  <a:lnTo>
                    <a:pt x="178" y="630"/>
                  </a:lnTo>
                  <a:lnTo>
                    <a:pt x="208" y="645"/>
                  </a:lnTo>
                  <a:lnTo>
                    <a:pt x="241" y="657"/>
                  </a:lnTo>
                  <a:lnTo>
                    <a:pt x="273" y="665"/>
                  </a:lnTo>
                  <a:lnTo>
                    <a:pt x="307" y="669"/>
                  </a:lnTo>
                  <a:lnTo>
                    <a:pt x="342" y="672"/>
                  </a:lnTo>
                  <a:lnTo>
                    <a:pt x="377" y="669"/>
                  </a:lnTo>
                  <a:lnTo>
                    <a:pt x="410" y="665"/>
                  </a:lnTo>
                  <a:lnTo>
                    <a:pt x="442" y="657"/>
                  </a:lnTo>
                  <a:lnTo>
                    <a:pt x="473" y="645"/>
                  </a:lnTo>
                  <a:lnTo>
                    <a:pt x="503" y="630"/>
                  </a:lnTo>
                  <a:lnTo>
                    <a:pt x="532" y="613"/>
                  </a:lnTo>
                  <a:lnTo>
                    <a:pt x="558" y="593"/>
                  </a:lnTo>
                  <a:lnTo>
                    <a:pt x="582" y="571"/>
                  </a:lnTo>
                  <a:lnTo>
                    <a:pt x="604" y="546"/>
                  </a:lnTo>
                  <a:lnTo>
                    <a:pt x="623" y="521"/>
                  </a:lnTo>
                  <a:lnTo>
                    <a:pt x="641" y="492"/>
                  </a:lnTo>
                  <a:lnTo>
                    <a:pt x="656" y="462"/>
                  </a:lnTo>
                  <a:lnTo>
                    <a:pt x="667" y="431"/>
                  </a:lnTo>
                  <a:lnTo>
                    <a:pt x="675" y="399"/>
                  </a:lnTo>
                  <a:lnTo>
                    <a:pt x="680" y="364"/>
                  </a:lnTo>
                  <a:lnTo>
                    <a:pt x="682" y="330"/>
                  </a:lnTo>
                  <a:lnTo>
                    <a:pt x="681" y="301"/>
                  </a:lnTo>
                  <a:lnTo>
                    <a:pt x="677" y="272"/>
                  </a:lnTo>
                  <a:lnTo>
                    <a:pt x="672" y="246"/>
                  </a:lnTo>
                  <a:lnTo>
                    <a:pt x="664" y="219"/>
                  </a:lnTo>
                  <a:lnTo>
                    <a:pt x="653" y="193"/>
                  </a:lnTo>
                  <a:lnTo>
                    <a:pt x="642" y="169"/>
                  </a:lnTo>
                  <a:lnTo>
                    <a:pt x="628" y="146"/>
                  </a:lnTo>
                  <a:lnTo>
                    <a:pt x="613" y="123"/>
                  </a:lnTo>
                  <a:lnTo>
                    <a:pt x="596" y="102"/>
                  </a:lnTo>
                  <a:lnTo>
                    <a:pt x="576" y="82"/>
                  </a:lnTo>
                  <a:lnTo>
                    <a:pt x="556" y="65"/>
                  </a:lnTo>
                  <a:lnTo>
                    <a:pt x="535" y="49"/>
                  </a:lnTo>
                  <a:lnTo>
                    <a:pt x="511" y="34"/>
                  </a:lnTo>
                  <a:lnTo>
                    <a:pt x="487" y="21"/>
                  </a:lnTo>
                  <a:lnTo>
                    <a:pt x="463" y="11"/>
                  </a:lnTo>
                  <a:lnTo>
                    <a:pt x="437" y="2"/>
                  </a:lnTo>
                  <a:close/>
                  <a:moveTo>
                    <a:pt x="342" y="657"/>
                  </a:moveTo>
                  <a:lnTo>
                    <a:pt x="309" y="655"/>
                  </a:lnTo>
                  <a:lnTo>
                    <a:pt x="276" y="650"/>
                  </a:lnTo>
                  <a:lnTo>
                    <a:pt x="244" y="642"/>
                  </a:lnTo>
                  <a:lnTo>
                    <a:pt x="214" y="631"/>
                  </a:lnTo>
                  <a:lnTo>
                    <a:pt x="186" y="617"/>
                  </a:lnTo>
                  <a:lnTo>
                    <a:pt x="159" y="600"/>
                  </a:lnTo>
                  <a:lnTo>
                    <a:pt x="133" y="582"/>
                  </a:lnTo>
                  <a:lnTo>
                    <a:pt x="110" y="560"/>
                  </a:lnTo>
                  <a:lnTo>
                    <a:pt x="89" y="537"/>
                  </a:lnTo>
                  <a:lnTo>
                    <a:pt x="70" y="512"/>
                  </a:lnTo>
                  <a:lnTo>
                    <a:pt x="54" y="485"/>
                  </a:lnTo>
                  <a:lnTo>
                    <a:pt x="40" y="456"/>
                  </a:lnTo>
                  <a:lnTo>
                    <a:pt x="30" y="426"/>
                  </a:lnTo>
                  <a:lnTo>
                    <a:pt x="21" y="395"/>
                  </a:lnTo>
                  <a:lnTo>
                    <a:pt x="16" y="363"/>
                  </a:lnTo>
                  <a:lnTo>
                    <a:pt x="15" y="330"/>
                  </a:lnTo>
                  <a:lnTo>
                    <a:pt x="16" y="296"/>
                  </a:lnTo>
                  <a:lnTo>
                    <a:pt x="21" y="264"/>
                  </a:lnTo>
                  <a:lnTo>
                    <a:pt x="30" y="232"/>
                  </a:lnTo>
                  <a:lnTo>
                    <a:pt x="40" y="202"/>
                  </a:lnTo>
                  <a:lnTo>
                    <a:pt x="54" y="174"/>
                  </a:lnTo>
                  <a:lnTo>
                    <a:pt x="70" y="147"/>
                  </a:lnTo>
                  <a:lnTo>
                    <a:pt x="89" y="121"/>
                  </a:lnTo>
                  <a:lnTo>
                    <a:pt x="110" y="98"/>
                  </a:lnTo>
                  <a:lnTo>
                    <a:pt x="133" y="78"/>
                  </a:lnTo>
                  <a:lnTo>
                    <a:pt x="159" y="58"/>
                  </a:lnTo>
                  <a:lnTo>
                    <a:pt x="186" y="42"/>
                  </a:lnTo>
                  <a:lnTo>
                    <a:pt x="214" y="28"/>
                  </a:lnTo>
                  <a:lnTo>
                    <a:pt x="244" y="18"/>
                  </a:lnTo>
                  <a:lnTo>
                    <a:pt x="276" y="10"/>
                  </a:lnTo>
                  <a:lnTo>
                    <a:pt x="309" y="4"/>
                  </a:lnTo>
                  <a:lnTo>
                    <a:pt x="342" y="3"/>
                  </a:lnTo>
                  <a:lnTo>
                    <a:pt x="375" y="4"/>
                  </a:lnTo>
                  <a:lnTo>
                    <a:pt x="408" y="10"/>
                  </a:lnTo>
                  <a:lnTo>
                    <a:pt x="439" y="18"/>
                  </a:lnTo>
                  <a:lnTo>
                    <a:pt x="469" y="28"/>
                  </a:lnTo>
                  <a:lnTo>
                    <a:pt x="496" y="42"/>
                  </a:lnTo>
                  <a:lnTo>
                    <a:pt x="524" y="58"/>
                  </a:lnTo>
                  <a:lnTo>
                    <a:pt x="548" y="78"/>
                  </a:lnTo>
                  <a:lnTo>
                    <a:pt x="573" y="98"/>
                  </a:lnTo>
                  <a:lnTo>
                    <a:pt x="593" y="121"/>
                  </a:lnTo>
                  <a:lnTo>
                    <a:pt x="612" y="147"/>
                  </a:lnTo>
                  <a:lnTo>
                    <a:pt x="629" y="174"/>
                  </a:lnTo>
                  <a:lnTo>
                    <a:pt x="643" y="202"/>
                  </a:lnTo>
                  <a:lnTo>
                    <a:pt x="653" y="232"/>
                  </a:lnTo>
                  <a:lnTo>
                    <a:pt x="661" y="264"/>
                  </a:lnTo>
                  <a:lnTo>
                    <a:pt x="667" y="296"/>
                  </a:lnTo>
                  <a:lnTo>
                    <a:pt x="668" y="330"/>
                  </a:lnTo>
                  <a:lnTo>
                    <a:pt x="667" y="363"/>
                  </a:lnTo>
                  <a:lnTo>
                    <a:pt x="661" y="395"/>
                  </a:lnTo>
                  <a:lnTo>
                    <a:pt x="653" y="426"/>
                  </a:lnTo>
                  <a:lnTo>
                    <a:pt x="643" y="456"/>
                  </a:lnTo>
                  <a:lnTo>
                    <a:pt x="629" y="485"/>
                  </a:lnTo>
                  <a:lnTo>
                    <a:pt x="612" y="512"/>
                  </a:lnTo>
                  <a:lnTo>
                    <a:pt x="593" y="537"/>
                  </a:lnTo>
                  <a:lnTo>
                    <a:pt x="573" y="560"/>
                  </a:lnTo>
                  <a:lnTo>
                    <a:pt x="548" y="582"/>
                  </a:lnTo>
                  <a:lnTo>
                    <a:pt x="524" y="600"/>
                  </a:lnTo>
                  <a:lnTo>
                    <a:pt x="496" y="617"/>
                  </a:lnTo>
                  <a:lnTo>
                    <a:pt x="469" y="631"/>
                  </a:lnTo>
                  <a:lnTo>
                    <a:pt x="439" y="642"/>
                  </a:lnTo>
                  <a:lnTo>
                    <a:pt x="408" y="650"/>
                  </a:lnTo>
                  <a:lnTo>
                    <a:pt x="375" y="655"/>
                  </a:lnTo>
                  <a:lnTo>
                    <a:pt x="342" y="65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147"/>
            <p:cNvSpPr>
              <a:spLocks/>
            </p:cNvSpPr>
            <p:nvPr/>
          </p:nvSpPr>
          <p:spPr bwMode="auto">
            <a:xfrm>
              <a:off x="7450773" y="119363"/>
              <a:ext cx="147638" cy="11113"/>
            </a:xfrm>
            <a:custGeom>
              <a:avLst/>
              <a:gdLst>
                <a:gd name="T0" fmla="*/ 91 w 186"/>
                <a:gd name="T1" fmla="*/ 0 h 14"/>
                <a:gd name="T2" fmla="*/ 79 w 186"/>
                <a:gd name="T3" fmla="*/ 0 h 14"/>
                <a:gd name="T4" fmla="*/ 67 w 186"/>
                <a:gd name="T5" fmla="*/ 1 h 14"/>
                <a:gd name="T6" fmla="*/ 55 w 186"/>
                <a:gd name="T7" fmla="*/ 2 h 14"/>
                <a:gd name="T8" fmla="*/ 44 w 186"/>
                <a:gd name="T9" fmla="*/ 3 h 14"/>
                <a:gd name="T10" fmla="*/ 33 w 186"/>
                <a:gd name="T11" fmla="*/ 4 h 14"/>
                <a:gd name="T12" fmla="*/ 22 w 186"/>
                <a:gd name="T13" fmla="*/ 7 h 14"/>
                <a:gd name="T14" fmla="*/ 10 w 186"/>
                <a:gd name="T15" fmla="*/ 10 h 14"/>
                <a:gd name="T16" fmla="*/ 0 w 186"/>
                <a:gd name="T17" fmla="*/ 12 h 14"/>
                <a:gd name="T18" fmla="*/ 11 w 186"/>
                <a:gd name="T19" fmla="*/ 12 h 14"/>
                <a:gd name="T20" fmla="*/ 23 w 186"/>
                <a:gd name="T21" fmla="*/ 12 h 14"/>
                <a:gd name="T22" fmla="*/ 34 w 186"/>
                <a:gd name="T23" fmla="*/ 12 h 14"/>
                <a:gd name="T24" fmla="*/ 46 w 186"/>
                <a:gd name="T25" fmla="*/ 12 h 14"/>
                <a:gd name="T26" fmla="*/ 58 w 186"/>
                <a:gd name="T27" fmla="*/ 12 h 14"/>
                <a:gd name="T28" fmla="*/ 69 w 186"/>
                <a:gd name="T29" fmla="*/ 12 h 14"/>
                <a:gd name="T30" fmla="*/ 81 w 186"/>
                <a:gd name="T31" fmla="*/ 12 h 14"/>
                <a:gd name="T32" fmla="*/ 92 w 186"/>
                <a:gd name="T33" fmla="*/ 12 h 14"/>
                <a:gd name="T34" fmla="*/ 104 w 186"/>
                <a:gd name="T35" fmla="*/ 12 h 14"/>
                <a:gd name="T36" fmla="*/ 115 w 186"/>
                <a:gd name="T37" fmla="*/ 12 h 14"/>
                <a:gd name="T38" fmla="*/ 127 w 186"/>
                <a:gd name="T39" fmla="*/ 12 h 14"/>
                <a:gd name="T40" fmla="*/ 139 w 186"/>
                <a:gd name="T41" fmla="*/ 12 h 14"/>
                <a:gd name="T42" fmla="*/ 151 w 186"/>
                <a:gd name="T43" fmla="*/ 14 h 14"/>
                <a:gd name="T44" fmla="*/ 162 w 186"/>
                <a:gd name="T45" fmla="*/ 14 h 14"/>
                <a:gd name="T46" fmla="*/ 174 w 186"/>
                <a:gd name="T47" fmla="*/ 14 h 14"/>
                <a:gd name="T48" fmla="*/ 186 w 186"/>
                <a:gd name="T49" fmla="*/ 14 h 14"/>
                <a:gd name="T50" fmla="*/ 174 w 186"/>
                <a:gd name="T51" fmla="*/ 10 h 14"/>
                <a:gd name="T52" fmla="*/ 162 w 186"/>
                <a:gd name="T53" fmla="*/ 8 h 14"/>
                <a:gd name="T54" fmla="*/ 151 w 186"/>
                <a:gd name="T55" fmla="*/ 6 h 14"/>
                <a:gd name="T56" fmla="*/ 139 w 186"/>
                <a:gd name="T57" fmla="*/ 3 h 14"/>
                <a:gd name="T58" fmla="*/ 127 w 186"/>
                <a:gd name="T59" fmla="*/ 2 h 14"/>
                <a:gd name="T60" fmla="*/ 115 w 186"/>
                <a:gd name="T61" fmla="*/ 1 h 14"/>
                <a:gd name="T62" fmla="*/ 103 w 186"/>
                <a:gd name="T63" fmla="*/ 0 h 14"/>
                <a:gd name="T64" fmla="*/ 91 w 186"/>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14">
                  <a:moveTo>
                    <a:pt x="91" y="0"/>
                  </a:moveTo>
                  <a:lnTo>
                    <a:pt x="79" y="0"/>
                  </a:lnTo>
                  <a:lnTo>
                    <a:pt x="67" y="1"/>
                  </a:lnTo>
                  <a:lnTo>
                    <a:pt x="55" y="2"/>
                  </a:lnTo>
                  <a:lnTo>
                    <a:pt x="44" y="3"/>
                  </a:lnTo>
                  <a:lnTo>
                    <a:pt x="33" y="4"/>
                  </a:lnTo>
                  <a:lnTo>
                    <a:pt x="22" y="7"/>
                  </a:lnTo>
                  <a:lnTo>
                    <a:pt x="10" y="10"/>
                  </a:lnTo>
                  <a:lnTo>
                    <a:pt x="0" y="12"/>
                  </a:lnTo>
                  <a:lnTo>
                    <a:pt x="11" y="12"/>
                  </a:lnTo>
                  <a:lnTo>
                    <a:pt x="23" y="12"/>
                  </a:lnTo>
                  <a:lnTo>
                    <a:pt x="34" y="12"/>
                  </a:lnTo>
                  <a:lnTo>
                    <a:pt x="46" y="12"/>
                  </a:lnTo>
                  <a:lnTo>
                    <a:pt x="58" y="12"/>
                  </a:lnTo>
                  <a:lnTo>
                    <a:pt x="69" y="12"/>
                  </a:lnTo>
                  <a:lnTo>
                    <a:pt x="81" y="12"/>
                  </a:lnTo>
                  <a:lnTo>
                    <a:pt x="92" y="12"/>
                  </a:lnTo>
                  <a:lnTo>
                    <a:pt x="104" y="12"/>
                  </a:lnTo>
                  <a:lnTo>
                    <a:pt x="115" y="12"/>
                  </a:lnTo>
                  <a:lnTo>
                    <a:pt x="127" y="12"/>
                  </a:lnTo>
                  <a:lnTo>
                    <a:pt x="139" y="12"/>
                  </a:lnTo>
                  <a:lnTo>
                    <a:pt x="151" y="14"/>
                  </a:lnTo>
                  <a:lnTo>
                    <a:pt x="162" y="14"/>
                  </a:lnTo>
                  <a:lnTo>
                    <a:pt x="174" y="14"/>
                  </a:lnTo>
                  <a:lnTo>
                    <a:pt x="186" y="14"/>
                  </a:lnTo>
                  <a:lnTo>
                    <a:pt x="174" y="10"/>
                  </a:lnTo>
                  <a:lnTo>
                    <a:pt x="162" y="8"/>
                  </a:lnTo>
                  <a:lnTo>
                    <a:pt x="151" y="6"/>
                  </a:lnTo>
                  <a:lnTo>
                    <a:pt x="139" y="3"/>
                  </a:lnTo>
                  <a:lnTo>
                    <a:pt x="127" y="2"/>
                  </a:lnTo>
                  <a:lnTo>
                    <a:pt x="115" y="1"/>
                  </a:lnTo>
                  <a:lnTo>
                    <a:pt x="103" y="0"/>
                  </a:lnTo>
                  <a:lnTo>
                    <a:pt x="9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148"/>
            <p:cNvSpPr>
              <a:spLocks noEditPoints="1"/>
            </p:cNvSpPr>
            <p:nvPr/>
          </p:nvSpPr>
          <p:spPr bwMode="auto">
            <a:xfrm>
              <a:off x="7360285" y="228900"/>
              <a:ext cx="323850" cy="323850"/>
            </a:xfrm>
            <a:custGeom>
              <a:avLst/>
              <a:gdLst>
                <a:gd name="T0" fmla="*/ 4 w 408"/>
                <a:gd name="T1" fmla="*/ 246 h 408"/>
                <a:gd name="T2" fmla="*/ 25 w 408"/>
                <a:gd name="T3" fmla="*/ 301 h 408"/>
                <a:gd name="T4" fmla="*/ 60 w 408"/>
                <a:gd name="T5" fmla="*/ 349 h 408"/>
                <a:gd name="T6" fmla="*/ 107 w 408"/>
                <a:gd name="T7" fmla="*/ 384 h 408"/>
                <a:gd name="T8" fmla="*/ 163 w 408"/>
                <a:gd name="T9" fmla="*/ 404 h 408"/>
                <a:gd name="T10" fmla="*/ 226 w 408"/>
                <a:gd name="T11" fmla="*/ 407 h 408"/>
                <a:gd name="T12" fmla="*/ 283 w 408"/>
                <a:gd name="T13" fmla="*/ 392 h 408"/>
                <a:gd name="T14" fmla="*/ 334 w 408"/>
                <a:gd name="T15" fmla="*/ 362 h 408"/>
                <a:gd name="T16" fmla="*/ 373 w 408"/>
                <a:gd name="T17" fmla="*/ 319 h 408"/>
                <a:gd name="T18" fmla="*/ 399 w 408"/>
                <a:gd name="T19" fmla="*/ 266 h 408"/>
                <a:gd name="T20" fmla="*/ 408 w 408"/>
                <a:gd name="T21" fmla="*/ 205 h 408"/>
                <a:gd name="T22" fmla="*/ 399 w 408"/>
                <a:gd name="T23" fmla="*/ 144 h 408"/>
                <a:gd name="T24" fmla="*/ 373 w 408"/>
                <a:gd name="T25" fmla="*/ 91 h 408"/>
                <a:gd name="T26" fmla="*/ 334 w 408"/>
                <a:gd name="T27" fmla="*/ 47 h 408"/>
                <a:gd name="T28" fmla="*/ 283 w 408"/>
                <a:gd name="T29" fmla="*/ 16 h 408"/>
                <a:gd name="T30" fmla="*/ 226 w 408"/>
                <a:gd name="T31" fmla="*/ 1 h 408"/>
                <a:gd name="T32" fmla="*/ 163 w 408"/>
                <a:gd name="T33" fmla="*/ 4 h 408"/>
                <a:gd name="T34" fmla="*/ 107 w 408"/>
                <a:gd name="T35" fmla="*/ 25 h 408"/>
                <a:gd name="T36" fmla="*/ 60 w 408"/>
                <a:gd name="T37" fmla="*/ 60 h 408"/>
                <a:gd name="T38" fmla="*/ 25 w 408"/>
                <a:gd name="T39" fmla="*/ 107 h 408"/>
                <a:gd name="T40" fmla="*/ 4 w 408"/>
                <a:gd name="T41" fmla="*/ 163 h 408"/>
                <a:gd name="T42" fmla="*/ 15 w 408"/>
                <a:gd name="T43" fmla="*/ 205 h 408"/>
                <a:gd name="T44" fmla="*/ 23 w 408"/>
                <a:gd name="T45" fmla="*/ 148 h 408"/>
                <a:gd name="T46" fmla="*/ 47 w 408"/>
                <a:gd name="T47" fmla="*/ 99 h 408"/>
                <a:gd name="T48" fmla="*/ 84 w 408"/>
                <a:gd name="T49" fmla="*/ 59 h 408"/>
                <a:gd name="T50" fmla="*/ 131 w 408"/>
                <a:gd name="T51" fmla="*/ 30 h 408"/>
                <a:gd name="T52" fmla="*/ 185 w 408"/>
                <a:gd name="T53" fmla="*/ 16 h 408"/>
                <a:gd name="T54" fmla="*/ 243 w 408"/>
                <a:gd name="T55" fmla="*/ 18 h 408"/>
                <a:gd name="T56" fmla="*/ 295 w 408"/>
                <a:gd name="T57" fmla="*/ 38 h 408"/>
                <a:gd name="T58" fmla="*/ 339 w 408"/>
                <a:gd name="T59" fmla="*/ 70 h 408"/>
                <a:gd name="T60" fmla="*/ 371 w 408"/>
                <a:gd name="T61" fmla="*/ 114 h 408"/>
                <a:gd name="T62" fmla="*/ 391 w 408"/>
                <a:gd name="T63" fmla="*/ 167 h 408"/>
                <a:gd name="T64" fmla="*/ 393 w 408"/>
                <a:gd name="T65" fmla="*/ 224 h 408"/>
                <a:gd name="T66" fmla="*/ 379 w 408"/>
                <a:gd name="T67" fmla="*/ 278 h 408"/>
                <a:gd name="T68" fmla="*/ 351 w 408"/>
                <a:gd name="T69" fmla="*/ 326 h 408"/>
                <a:gd name="T70" fmla="*/ 311 w 408"/>
                <a:gd name="T71" fmla="*/ 362 h 408"/>
                <a:gd name="T72" fmla="*/ 261 w 408"/>
                <a:gd name="T73" fmla="*/ 387 h 408"/>
                <a:gd name="T74" fmla="*/ 205 w 408"/>
                <a:gd name="T75" fmla="*/ 395 h 408"/>
                <a:gd name="T76" fmla="*/ 148 w 408"/>
                <a:gd name="T77" fmla="*/ 387 h 408"/>
                <a:gd name="T78" fmla="*/ 99 w 408"/>
                <a:gd name="T79" fmla="*/ 362 h 408"/>
                <a:gd name="T80" fmla="*/ 59 w 408"/>
                <a:gd name="T81" fmla="*/ 326 h 408"/>
                <a:gd name="T82" fmla="*/ 30 w 408"/>
                <a:gd name="T83" fmla="*/ 278 h 408"/>
                <a:gd name="T84" fmla="*/ 16 w 408"/>
                <a:gd name="T85" fmla="*/ 22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8" h="408">
                  <a:moveTo>
                    <a:pt x="0" y="205"/>
                  </a:moveTo>
                  <a:lnTo>
                    <a:pt x="1" y="225"/>
                  </a:lnTo>
                  <a:lnTo>
                    <a:pt x="4" y="246"/>
                  </a:lnTo>
                  <a:lnTo>
                    <a:pt x="9" y="266"/>
                  </a:lnTo>
                  <a:lnTo>
                    <a:pt x="16" y="284"/>
                  </a:lnTo>
                  <a:lnTo>
                    <a:pt x="25" y="301"/>
                  </a:lnTo>
                  <a:lnTo>
                    <a:pt x="34" y="319"/>
                  </a:lnTo>
                  <a:lnTo>
                    <a:pt x="47" y="335"/>
                  </a:lnTo>
                  <a:lnTo>
                    <a:pt x="60" y="349"/>
                  </a:lnTo>
                  <a:lnTo>
                    <a:pt x="75" y="362"/>
                  </a:lnTo>
                  <a:lnTo>
                    <a:pt x="91" y="374"/>
                  </a:lnTo>
                  <a:lnTo>
                    <a:pt x="107" y="384"/>
                  </a:lnTo>
                  <a:lnTo>
                    <a:pt x="125" y="392"/>
                  </a:lnTo>
                  <a:lnTo>
                    <a:pt x="144" y="399"/>
                  </a:lnTo>
                  <a:lnTo>
                    <a:pt x="163" y="404"/>
                  </a:lnTo>
                  <a:lnTo>
                    <a:pt x="184" y="407"/>
                  </a:lnTo>
                  <a:lnTo>
                    <a:pt x="205" y="408"/>
                  </a:lnTo>
                  <a:lnTo>
                    <a:pt x="226" y="407"/>
                  </a:lnTo>
                  <a:lnTo>
                    <a:pt x="245" y="404"/>
                  </a:lnTo>
                  <a:lnTo>
                    <a:pt x="265" y="399"/>
                  </a:lnTo>
                  <a:lnTo>
                    <a:pt x="283" y="392"/>
                  </a:lnTo>
                  <a:lnTo>
                    <a:pt x="302" y="384"/>
                  </a:lnTo>
                  <a:lnTo>
                    <a:pt x="318" y="374"/>
                  </a:lnTo>
                  <a:lnTo>
                    <a:pt x="334" y="362"/>
                  </a:lnTo>
                  <a:lnTo>
                    <a:pt x="348" y="349"/>
                  </a:lnTo>
                  <a:lnTo>
                    <a:pt x="362" y="335"/>
                  </a:lnTo>
                  <a:lnTo>
                    <a:pt x="373" y="319"/>
                  </a:lnTo>
                  <a:lnTo>
                    <a:pt x="384" y="301"/>
                  </a:lnTo>
                  <a:lnTo>
                    <a:pt x="392" y="284"/>
                  </a:lnTo>
                  <a:lnTo>
                    <a:pt x="399" y="266"/>
                  </a:lnTo>
                  <a:lnTo>
                    <a:pt x="403" y="246"/>
                  </a:lnTo>
                  <a:lnTo>
                    <a:pt x="407" y="225"/>
                  </a:lnTo>
                  <a:lnTo>
                    <a:pt x="408" y="205"/>
                  </a:lnTo>
                  <a:lnTo>
                    <a:pt x="407" y="184"/>
                  </a:lnTo>
                  <a:lnTo>
                    <a:pt x="403" y="163"/>
                  </a:lnTo>
                  <a:lnTo>
                    <a:pt x="399" y="144"/>
                  </a:lnTo>
                  <a:lnTo>
                    <a:pt x="392" y="125"/>
                  </a:lnTo>
                  <a:lnTo>
                    <a:pt x="384" y="107"/>
                  </a:lnTo>
                  <a:lnTo>
                    <a:pt x="373" y="91"/>
                  </a:lnTo>
                  <a:lnTo>
                    <a:pt x="362" y="75"/>
                  </a:lnTo>
                  <a:lnTo>
                    <a:pt x="348" y="60"/>
                  </a:lnTo>
                  <a:lnTo>
                    <a:pt x="334" y="47"/>
                  </a:lnTo>
                  <a:lnTo>
                    <a:pt x="318" y="34"/>
                  </a:lnTo>
                  <a:lnTo>
                    <a:pt x="302" y="25"/>
                  </a:lnTo>
                  <a:lnTo>
                    <a:pt x="283" y="16"/>
                  </a:lnTo>
                  <a:lnTo>
                    <a:pt x="265" y="9"/>
                  </a:lnTo>
                  <a:lnTo>
                    <a:pt x="245" y="4"/>
                  </a:lnTo>
                  <a:lnTo>
                    <a:pt x="226" y="1"/>
                  </a:lnTo>
                  <a:lnTo>
                    <a:pt x="205" y="0"/>
                  </a:lnTo>
                  <a:lnTo>
                    <a:pt x="184" y="1"/>
                  </a:lnTo>
                  <a:lnTo>
                    <a:pt x="163" y="4"/>
                  </a:lnTo>
                  <a:lnTo>
                    <a:pt x="144" y="9"/>
                  </a:lnTo>
                  <a:lnTo>
                    <a:pt x="125" y="16"/>
                  </a:lnTo>
                  <a:lnTo>
                    <a:pt x="107" y="25"/>
                  </a:lnTo>
                  <a:lnTo>
                    <a:pt x="91" y="34"/>
                  </a:lnTo>
                  <a:lnTo>
                    <a:pt x="75" y="47"/>
                  </a:lnTo>
                  <a:lnTo>
                    <a:pt x="60" y="60"/>
                  </a:lnTo>
                  <a:lnTo>
                    <a:pt x="47" y="75"/>
                  </a:lnTo>
                  <a:lnTo>
                    <a:pt x="34" y="91"/>
                  </a:lnTo>
                  <a:lnTo>
                    <a:pt x="25" y="107"/>
                  </a:lnTo>
                  <a:lnTo>
                    <a:pt x="16" y="125"/>
                  </a:lnTo>
                  <a:lnTo>
                    <a:pt x="9" y="144"/>
                  </a:lnTo>
                  <a:lnTo>
                    <a:pt x="4" y="163"/>
                  </a:lnTo>
                  <a:lnTo>
                    <a:pt x="1" y="184"/>
                  </a:lnTo>
                  <a:lnTo>
                    <a:pt x="0" y="205"/>
                  </a:lnTo>
                  <a:close/>
                  <a:moveTo>
                    <a:pt x="15" y="205"/>
                  </a:moveTo>
                  <a:lnTo>
                    <a:pt x="16" y="185"/>
                  </a:lnTo>
                  <a:lnTo>
                    <a:pt x="18" y="167"/>
                  </a:lnTo>
                  <a:lnTo>
                    <a:pt x="23" y="148"/>
                  </a:lnTo>
                  <a:lnTo>
                    <a:pt x="30" y="131"/>
                  </a:lnTo>
                  <a:lnTo>
                    <a:pt x="38" y="114"/>
                  </a:lnTo>
                  <a:lnTo>
                    <a:pt x="47" y="99"/>
                  </a:lnTo>
                  <a:lnTo>
                    <a:pt x="59" y="84"/>
                  </a:lnTo>
                  <a:lnTo>
                    <a:pt x="70" y="70"/>
                  </a:lnTo>
                  <a:lnTo>
                    <a:pt x="84" y="59"/>
                  </a:lnTo>
                  <a:lnTo>
                    <a:pt x="99" y="47"/>
                  </a:lnTo>
                  <a:lnTo>
                    <a:pt x="114" y="38"/>
                  </a:lnTo>
                  <a:lnTo>
                    <a:pt x="131" y="30"/>
                  </a:lnTo>
                  <a:lnTo>
                    <a:pt x="148" y="23"/>
                  </a:lnTo>
                  <a:lnTo>
                    <a:pt x="167" y="18"/>
                  </a:lnTo>
                  <a:lnTo>
                    <a:pt x="185" y="16"/>
                  </a:lnTo>
                  <a:lnTo>
                    <a:pt x="205" y="15"/>
                  </a:lnTo>
                  <a:lnTo>
                    <a:pt x="225" y="16"/>
                  </a:lnTo>
                  <a:lnTo>
                    <a:pt x="243" y="18"/>
                  </a:lnTo>
                  <a:lnTo>
                    <a:pt x="261" y="23"/>
                  </a:lnTo>
                  <a:lnTo>
                    <a:pt x="279" y="30"/>
                  </a:lnTo>
                  <a:lnTo>
                    <a:pt x="295" y="38"/>
                  </a:lnTo>
                  <a:lnTo>
                    <a:pt x="311" y="47"/>
                  </a:lnTo>
                  <a:lnTo>
                    <a:pt x="325" y="59"/>
                  </a:lnTo>
                  <a:lnTo>
                    <a:pt x="339" y="70"/>
                  </a:lnTo>
                  <a:lnTo>
                    <a:pt x="351" y="84"/>
                  </a:lnTo>
                  <a:lnTo>
                    <a:pt x="362" y="99"/>
                  </a:lnTo>
                  <a:lnTo>
                    <a:pt x="371" y="114"/>
                  </a:lnTo>
                  <a:lnTo>
                    <a:pt x="379" y="131"/>
                  </a:lnTo>
                  <a:lnTo>
                    <a:pt x="386" y="148"/>
                  </a:lnTo>
                  <a:lnTo>
                    <a:pt x="391" y="167"/>
                  </a:lnTo>
                  <a:lnTo>
                    <a:pt x="393" y="185"/>
                  </a:lnTo>
                  <a:lnTo>
                    <a:pt x="394" y="205"/>
                  </a:lnTo>
                  <a:lnTo>
                    <a:pt x="393" y="224"/>
                  </a:lnTo>
                  <a:lnTo>
                    <a:pt x="391" y="243"/>
                  </a:lnTo>
                  <a:lnTo>
                    <a:pt x="386" y="261"/>
                  </a:lnTo>
                  <a:lnTo>
                    <a:pt x="379" y="278"/>
                  </a:lnTo>
                  <a:lnTo>
                    <a:pt x="371" y="296"/>
                  </a:lnTo>
                  <a:lnTo>
                    <a:pt x="362" y="311"/>
                  </a:lnTo>
                  <a:lnTo>
                    <a:pt x="351" y="326"/>
                  </a:lnTo>
                  <a:lnTo>
                    <a:pt x="339" y="339"/>
                  </a:lnTo>
                  <a:lnTo>
                    <a:pt x="325" y="351"/>
                  </a:lnTo>
                  <a:lnTo>
                    <a:pt x="311" y="362"/>
                  </a:lnTo>
                  <a:lnTo>
                    <a:pt x="295" y="372"/>
                  </a:lnTo>
                  <a:lnTo>
                    <a:pt x="279" y="380"/>
                  </a:lnTo>
                  <a:lnTo>
                    <a:pt x="261" y="387"/>
                  </a:lnTo>
                  <a:lnTo>
                    <a:pt x="243" y="391"/>
                  </a:lnTo>
                  <a:lnTo>
                    <a:pt x="225" y="393"/>
                  </a:lnTo>
                  <a:lnTo>
                    <a:pt x="205" y="395"/>
                  </a:lnTo>
                  <a:lnTo>
                    <a:pt x="185" y="393"/>
                  </a:lnTo>
                  <a:lnTo>
                    <a:pt x="167" y="391"/>
                  </a:lnTo>
                  <a:lnTo>
                    <a:pt x="148" y="387"/>
                  </a:lnTo>
                  <a:lnTo>
                    <a:pt x="131" y="380"/>
                  </a:lnTo>
                  <a:lnTo>
                    <a:pt x="114" y="372"/>
                  </a:lnTo>
                  <a:lnTo>
                    <a:pt x="99" y="362"/>
                  </a:lnTo>
                  <a:lnTo>
                    <a:pt x="84" y="351"/>
                  </a:lnTo>
                  <a:lnTo>
                    <a:pt x="70" y="339"/>
                  </a:lnTo>
                  <a:lnTo>
                    <a:pt x="59" y="326"/>
                  </a:lnTo>
                  <a:lnTo>
                    <a:pt x="47" y="311"/>
                  </a:lnTo>
                  <a:lnTo>
                    <a:pt x="38" y="296"/>
                  </a:lnTo>
                  <a:lnTo>
                    <a:pt x="30" y="278"/>
                  </a:lnTo>
                  <a:lnTo>
                    <a:pt x="23" y="261"/>
                  </a:lnTo>
                  <a:lnTo>
                    <a:pt x="18" y="243"/>
                  </a:lnTo>
                  <a:lnTo>
                    <a:pt x="16" y="224"/>
                  </a:lnTo>
                  <a:lnTo>
                    <a:pt x="15" y="20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149"/>
            <p:cNvSpPr>
              <a:spLocks noEditPoints="1"/>
            </p:cNvSpPr>
            <p:nvPr/>
          </p:nvSpPr>
          <p:spPr bwMode="auto">
            <a:xfrm>
              <a:off x="7447598" y="316213"/>
              <a:ext cx="150813" cy="150813"/>
            </a:xfrm>
            <a:custGeom>
              <a:avLst/>
              <a:gdLst>
                <a:gd name="T0" fmla="*/ 3 w 191"/>
                <a:gd name="T1" fmla="*/ 114 h 190"/>
                <a:gd name="T2" fmla="*/ 16 w 191"/>
                <a:gd name="T3" fmla="*/ 149 h 190"/>
                <a:gd name="T4" fmla="*/ 43 w 191"/>
                <a:gd name="T5" fmla="*/ 174 h 190"/>
                <a:gd name="T6" fmla="*/ 76 w 191"/>
                <a:gd name="T7" fmla="*/ 188 h 190"/>
                <a:gd name="T8" fmla="*/ 114 w 191"/>
                <a:gd name="T9" fmla="*/ 188 h 190"/>
                <a:gd name="T10" fmla="*/ 149 w 191"/>
                <a:gd name="T11" fmla="*/ 174 h 190"/>
                <a:gd name="T12" fmla="*/ 174 w 191"/>
                <a:gd name="T13" fmla="*/ 149 h 190"/>
                <a:gd name="T14" fmla="*/ 188 w 191"/>
                <a:gd name="T15" fmla="*/ 114 h 190"/>
                <a:gd name="T16" fmla="*/ 188 w 191"/>
                <a:gd name="T17" fmla="*/ 76 h 190"/>
                <a:gd name="T18" fmla="*/ 174 w 191"/>
                <a:gd name="T19" fmla="*/ 43 h 190"/>
                <a:gd name="T20" fmla="*/ 149 w 191"/>
                <a:gd name="T21" fmla="*/ 16 h 190"/>
                <a:gd name="T22" fmla="*/ 114 w 191"/>
                <a:gd name="T23" fmla="*/ 2 h 190"/>
                <a:gd name="T24" fmla="*/ 76 w 191"/>
                <a:gd name="T25" fmla="*/ 2 h 190"/>
                <a:gd name="T26" fmla="*/ 43 w 191"/>
                <a:gd name="T27" fmla="*/ 16 h 190"/>
                <a:gd name="T28" fmla="*/ 16 w 191"/>
                <a:gd name="T29" fmla="*/ 43 h 190"/>
                <a:gd name="T30" fmla="*/ 3 w 191"/>
                <a:gd name="T31" fmla="*/ 76 h 190"/>
                <a:gd name="T32" fmla="*/ 15 w 191"/>
                <a:gd name="T33" fmla="*/ 96 h 190"/>
                <a:gd name="T34" fmla="*/ 21 w 191"/>
                <a:gd name="T35" fmla="*/ 65 h 190"/>
                <a:gd name="T36" fmla="*/ 38 w 191"/>
                <a:gd name="T37" fmla="*/ 38 h 190"/>
                <a:gd name="T38" fmla="*/ 65 w 191"/>
                <a:gd name="T39" fmla="*/ 21 h 190"/>
                <a:gd name="T40" fmla="*/ 96 w 191"/>
                <a:gd name="T41" fmla="*/ 15 h 190"/>
                <a:gd name="T42" fmla="*/ 127 w 191"/>
                <a:gd name="T43" fmla="*/ 21 h 190"/>
                <a:gd name="T44" fmla="*/ 152 w 191"/>
                <a:gd name="T45" fmla="*/ 38 h 190"/>
                <a:gd name="T46" fmla="*/ 170 w 191"/>
                <a:gd name="T47" fmla="*/ 65 h 190"/>
                <a:gd name="T48" fmla="*/ 176 w 191"/>
                <a:gd name="T49" fmla="*/ 96 h 190"/>
                <a:gd name="T50" fmla="*/ 170 w 191"/>
                <a:gd name="T51" fmla="*/ 127 h 190"/>
                <a:gd name="T52" fmla="*/ 152 w 191"/>
                <a:gd name="T53" fmla="*/ 152 h 190"/>
                <a:gd name="T54" fmla="*/ 127 w 191"/>
                <a:gd name="T55" fmla="*/ 169 h 190"/>
                <a:gd name="T56" fmla="*/ 96 w 191"/>
                <a:gd name="T57" fmla="*/ 176 h 190"/>
                <a:gd name="T58" fmla="*/ 65 w 191"/>
                <a:gd name="T59" fmla="*/ 169 h 190"/>
                <a:gd name="T60" fmla="*/ 38 w 191"/>
                <a:gd name="T61" fmla="*/ 152 h 190"/>
                <a:gd name="T62" fmla="*/ 21 w 191"/>
                <a:gd name="T63" fmla="*/ 127 h 190"/>
                <a:gd name="T64" fmla="*/ 15 w 191"/>
                <a:gd name="T65" fmla="*/ 9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190">
                  <a:moveTo>
                    <a:pt x="0" y="96"/>
                  </a:moveTo>
                  <a:lnTo>
                    <a:pt x="3" y="114"/>
                  </a:lnTo>
                  <a:lnTo>
                    <a:pt x="8" y="133"/>
                  </a:lnTo>
                  <a:lnTo>
                    <a:pt x="16" y="149"/>
                  </a:lnTo>
                  <a:lnTo>
                    <a:pt x="28" y="162"/>
                  </a:lnTo>
                  <a:lnTo>
                    <a:pt x="43" y="174"/>
                  </a:lnTo>
                  <a:lnTo>
                    <a:pt x="59" y="183"/>
                  </a:lnTo>
                  <a:lnTo>
                    <a:pt x="76" y="188"/>
                  </a:lnTo>
                  <a:lnTo>
                    <a:pt x="96" y="190"/>
                  </a:lnTo>
                  <a:lnTo>
                    <a:pt x="114" y="188"/>
                  </a:lnTo>
                  <a:lnTo>
                    <a:pt x="133" y="183"/>
                  </a:lnTo>
                  <a:lnTo>
                    <a:pt x="149" y="174"/>
                  </a:lnTo>
                  <a:lnTo>
                    <a:pt x="163" y="162"/>
                  </a:lnTo>
                  <a:lnTo>
                    <a:pt x="174" y="149"/>
                  </a:lnTo>
                  <a:lnTo>
                    <a:pt x="184" y="133"/>
                  </a:lnTo>
                  <a:lnTo>
                    <a:pt x="188" y="114"/>
                  </a:lnTo>
                  <a:lnTo>
                    <a:pt x="191" y="96"/>
                  </a:lnTo>
                  <a:lnTo>
                    <a:pt x="188" y="76"/>
                  </a:lnTo>
                  <a:lnTo>
                    <a:pt x="184" y="59"/>
                  </a:lnTo>
                  <a:lnTo>
                    <a:pt x="174" y="43"/>
                  </a:lnTo>
                  <a:lnTo>
                    <a:pt x="163" y="28"/>
                  </a:lnTo>
                  <a:lnTo>
                    <a:pt x="149" y="16"/>
                  </a:lnTo>
                  <a:lnTo>
                    <a:pt x="133" y="7"/>
                  </a:lnTo>
                  <a:lnTo>
                    <a:pt x="114" y="2"/>
                  </a:lnTo>
                  <a:lnTo>
                    <a:pt x="96" y="0"/>
                  </a:lnTo>
                  <a:lnTo>
                    <a:pt x="76" y="2"/>
                  </a:lnTo>
                  <a:lnTo>
                    <a:pt x="59" y="7"/>
                  </a:lnTo>
                  <a:lnTo>
                    <a:pt x="43" y="16"/>
                  </a:lnTo>
                  <a:lnTo>
                    <a:pt x="28" y="28"/>
                  </a:lnTo>
                  <a:lnTo>
                    <a:pt x="16" y="43"/>
                  </a:lnTo>
                  <a:lnTo>
                    <a:pt x="8" y="59"/>
                  </a:lnTo>
                  <a:lnTo>
                    <a:pt x="3" y="76"/>
                  </a:lnTo>
                  <a:lnTo>
                    <a:pt x="0" y="96"/>
                  </a:lnTo>
                  <a:close/>
                  <a:moveTo>
                    <a:pt x="15" y="96"/>
                  </a:moveTo>
                  <a:lnTo>
                    <a:pt x="16" y="80"/>
                  </a:lnTo>
                  <a:lnTo>
                    <a:pt x="21" y="65"/>
                  </a:lnTo>
                  <a:lnTo>
                    <a:pt x="29" y="51"/>
                  </a:lnTo>
                  <a:lnTo>
                    <a:pt x="38" y="38"/>
                  </a:lnTo>
                  <a:lnTo>
                    <a:pt x="51" y="29"/>
                  </a:lnTo>
                  <a:lnTo>
                    <a:pt x="65" y="21"/>
                  </a:lnTo>
                  <a:lnTo>
                    <a:pt x="80" y="16"/>
                  </a:lnTo>
                  <a:lnTo>
                    <a:pt x="96" y="15"/>
                  </a:lnTo>
                  <a:lnTo>
                    <a:pt x="112" y="16"/>
                  </a:lnTo>
                  <a:lnTo>
                    <a:pt x="127" y="21"/>
                  </a:lnTo>
                  <a:lnTo>
                    <a:pt x="141" y="29"/>
                  </a:lnTo>
                  <a:lnTo>
                    <a:pt x="152" y="38"/>
                  </a:lnTo>
                  <a:lnTo>
                    <a:pt x="162" y="51"/>
                  </a:lnTo>
                  <a:lnTo>
                    <a:pt x="170" y="65"/>
                  </a:lnTo>
                  <a:lnTo>
                    <a:pt x="174" y="80"/>
                  </a:lnTo>
                  <a:lnTo>
                    <a:pt x="176" y="96"/>
                  </a:lnTo>
                  <a:lnTo>
                    <a:pt x="174" y="112"/>
                  </a:lnTo>
                  <a:lnTo>
                    <a:pt x="170" y="127"/>
                  </a:lnTo>
                  <a:lnTo>
                    <a:pt x="162" y="141"/>
                  </a:lnTo>
                  <a:lnTo>
                    <a:pt x="152" y="152"/>
                  </a:lnTo>
                  <a:lnTo>
                    <a:pt x="141" y="162"/>
                  </a:lnTo>
                  <a:lnTo>
                    <a:pt x="127" y="169"/>
                  </a:lnTo>
                  <a:lnTo>
                    <a:pt x="112" y="175"/>
                  </a:lnTo>
                  <a:lnTo>
                    <a:pt x="96" y="176"/>
                  </a:lnTo>
                  <a:lnTo>
                    <a:pt x="80" y="175"/>
                  </a:lnTo>
                  <a:lnTo>
                    <a:pt x="65" y="169"/>
                  </a:lnTo>
                  <a:lnTo>
                    <a:pt x="51" y="162"/>
                  </a:lnTo>
                  <a:lnTo>
                    <a:pt x="38" y="152"/>
                  </a:lnTo>
                  <a:lnTo>
                    <a:pt x="29" y="141"/>
                  </a:lnTo>
                  <a:lnTo>
                    <a:pt x="21" y="127"/>
                  </a:lnTo>
                  <a:lnTo>
                    <a:pt x="16" y="112"/>
                  </a:lnTo>
                  <a:lnTo>
                    <a:pt x="15" y="9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93" name="Group 1192"/>
          <p:cNvGrpSpPr/>
          <p:nvPr/>
        </p:nvGrpSpPr>
        <p:grpSpPr>
          <a:xfrm>
            <a:off x="1047117" y="1544839"/>
            <a:ext cx="1330326" cy="812800"/>
            <a:chOff x="3656013" y="3022600"/>
            <a:chExt cx="1330326" cy="812800"/>
          </a:xfrm>
        </p:grpSpPr>
        <p:sp>
          <p:nvSpPr>
            <p:cNvPr id="1087" name="Freeform 154"/>
            <p:cNvSpPr>
              <a:spLocks/>
            </p:cNvSpPr>
            <p:nvPr/>
          </p:nvSpPr>
          <p:spPr bwMode="auto">
            <a:xfrm>
              <a:off x="3659188" y="3022600"/>
              <a:ext cx="1327150" cy="812800"/>
            </a:xfrm>
            <a:custGeom>
              <a:avLst/>
              <a:gdLst>
                <a:gd name="T0" fmla="*/ 0 w 1673"/>
                <a:gd name="T1" fmla="*/ 171 h 1024"/>
                <a:gd name="T2" fmla="*/ 0 w 1673"/>
                <a:gd name="T3" fmla="*/ 121 h 1024"/>
                <a:gd name="T4" fmla="*/ 33 w 1673"/>
                <a:gd name="T5" fmla="*/ 83 h 1024"/>
                <a:gd name="T6" fmla="*/ 369 w 1673"/>
                <a:gd name="T7" fmla="*/ 13 h 1024"/>
                <a:gd name="T8" fmla="*/ 452 w 1673"/>
                <a:gd name="T9" fmla="*/ 0 h 1024"/>
                <a:gd name="T10" fmla="*/ 1648 w 1673"/>
                <a:gd name="T11" fmla="*/ 18 h 1024"/>
                <a:gd name="T12" fmla="*/ 1659 w 1673"/>
                <a:gd name="T13" fmla="*/ 23 h 1024"/>
                <a:gd name="T14" fmla="*/ 1666 w 1673"/>
                <a:gd name="T15" fmla="*/ 30 h 1024"/>
                <a:gd name="T16" fmla="*/ 1671 w 1673"/>
                <a:gd name="T17" fmla="*/ 40 h 1024"/>
                <a:gd name="T18" fmla="*/ 1673 w 1673"/>
                <a:gd name="T19" fmla="*/ 51 h 1024"/>
                <a:gd name="T20" fmla="*/ 1673 w 1673"/>
                <a:gd name="T21" fmla="*/ 826 h 1024"/>
                <a:gd name="T22" fmla="*/ 1464 w 1673"/>
                <a:gd name="T23" fmla="*/ 1017 h 1024"/>
                <a:gd name="T24" fmla="*/ 1407 w 1673"/>
                <a:gd name="T25" fmla="*/ 1024 h 1024"/>
                <a:gd name="T26" fmla="*/ 33 w 1673"/>
                <a:gd name="T27" fmla="*/ 954 h 1024"/>
                <a:gd name="T28" fmla="*/ 7 w 1673"/>
                <a:gd name="T29" fmla="*/ 916 h 1024"/>
                <a:gd name="T30" fmla="*/ 0 w 1673"/>
                <a:gd name="T31" fmla="*/ 17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3" h="1024">
                  <a:moveTo>
                    <a:pt x="0" y="171"/>
                  </a:moveTo>
                  <a:lnTo>
                    <a:pt x="0" y="121"/>
                  </a:lnTo>
                  <a:lnTo>
                    <a:pt x="33" y="83"/>
                  </a:lnTo>
                  <a:lnTo>
                    <a:pt x="369" y="13"/>
                  </a:lnTo>
                  <a:lnTo>
                    <a:pt x="452" y="0"/>
                  </a:lnTo>
                  <a:lnTo>
                    <a:pt x="1648" y="18"/>
                  </a:lnTo>
                  <a:lnTo>
                    <a:pt x="1659" y="23"/>
                  </a:lnTo>
                  <a:lnTo>
                    <a:pt x="1666" y="30"/>
                  </a:lnTo>
                  <a:lnTo>
                    <a:pt x="1671" y="40"/>
                  </a:lnTo>
                  <a:lnTo>
                    <a:pt x="1673" y="51"/>
                  </a:lnTo>
                  <a:lnTo>
                    <a:pt x="1673" y="826"/>
                  </a:lnTo>
                  <a:lnTo>
                    <a:pt x="1464" y="1017"/>
                  </a:lnTo>
                  <a:lnTo>
                    <a:pt x="1407" y="1024"/>
                  </a:lnTo>
                  <a:lnTo>
                    <a:pt x="33" y="954"/>
                  </a:lnTo>
                  <a:lnTo>
                    <a:pt x="7" y="916"/>
                  </a:lnTo>
                  <a:lnTo>
                    <a:pt x="0" y="171"/>
                  </a:lnTo>
                  <a:close/>
                </a:path>
              </a:pathLst>
            </a:custGeom>
            <a:solidFill>
              <a:srgbClr val="A09E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55"/>
            <p:cNvSpPr>
              <a:spLocks/>
            </p:cNvSpPr>
            <p:nvPr/>
          </p:nvSpPr>
          <p:spPr bwMode="auto">
            <a:xfrm>
              <a:off x="3656013" y="3098800"/>
              <a:ext cx="933450" cy="727075"/>
            </a:xfrm>
            <a:custGeom>
              <a:avLst/>
              <a:gdLst>
                <a:gd name="T0" fmla="*/ 0 w 1175"/>
                <a:gd name="T1" fmla="*/ 58 h 916"/>
                <a:gd name="T2" fmla="*/ 7 w 1175"/>
                <a:gd name="T3" fmla="*/ 27 h 916"/>
                <a:gd name="T4" fmla="*/ 41 w 1175"/>
                <a:gd name="T5" fmla="*/ 0 h 916"/>
                <a:gd name="T6" fmla="*/ 1163 w 1175"/>
                <a:gd name="T7" fmla="*/ 24 h 916"/>
                <a:gd name="T8" fmla="*/ 1170 w 1175"/>
                <a:gd name="T9" fmla="*/ 30 h 916"/>
                <a:gd name="T10" fmla="*/ 1173 w 1175"/>
                <a:gd name="T11" fmla="*/ 37 h 916"/>
                <a:gd name="T12" fmla="*/ 1174 w 1175"/>
                <a:gd name="T13" fmla="*/ 44 h 916"/>
                <a:gd name="T14" fmla="*/ 1175 w 1175"/>
                <a:gd name="T15" fmla="*/ 53 h 916"/>
                <a:gd name="T16" fmla="*/ 1175 w 1175"/>
                <a:gd name="T17" fmla="*/ 903 h 916"/>
                <a:gd name="T18" fmla="*/ 1137 w 1175"/>
                <a:gd name="T19" fmla="*/ 916 h 916"/>
                <a:gd name="T20" fmla="*/ 29 w 1175"/>
                <a:gd name="T21" fmla="*/ 865 h 916"/>
                <a:gd name="T22" fmla="*/ 20 w 1175"/>
                <a:gd name="T23" fmla="*/ 860 h 916"/>
                <a:gd name="T24" fmla="*/ 10 w 1175"/>
                <a:gd name="T25" fmla="*/ 850 h 916"/>
                <a:gd name="T26" fmla="*/ 3 w 1175"/>
                <a:gd name="T27" fmla="*/ 834 h 916"/>
                <a:gd name="T28" fmla="*/ 0 w 1175"/>
                <a:gd name="T29" fmla="*/ 808 h 916"/>
                <a:gd name="T30" fmla="*/ 0 w 1175"/>
                <a:gd name="T31" fmla="*/ 5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5" h="916">
                  <a:moveTo>
                    <a:pt x="0" y="58"/>
                  </a:moveTo>
                  <a:lnTo>
                    <a:pt x="7" y="27"/>
                  </a:lnTo>
                  <a:lnTo>
                    <a:pt x="41" y="0"/>
                  </a:lnTo>
                  <a:lnTo>
                    <a:pt x="1163" y="24"/>
                  </a:lnTo>
                  <a:lnTo>
                    <a:pt x="1170" y="30"/>
                  </a:lnTo>
                  <a:lnTo>
                    <a:pt x="1173" y="37"/>
                  </a:lnTo>
                  <a:lnTo>
                    <a:pt x="1174" y="44"/>
                  </a:lnTo>
                  <a:lnTo>
                    <a:pt x="1175" y="53"/>
                  </a:lnTo>
                  <a:lnTo>
                    <a:pt x="1175" y="903"/>
                  </a:lnTo>
                  <a:lnTo>
                    <a:pt x="1137" y="916"/>
                  </a:lnTo>
                  <a:lnTo>
                    <a:pt x="29" y="865"/>
                  </a:lnTo>
                  <a:lnTo>
                    <a:pt x="20" y="860"/>
                  </a:lnTo>
                  <a:lnTo>
                    <a:pt x="10" y="850"/>
                  </a:lnTo>
                  <a:lnTo>
                    <a:pt x="3" y="834"/>
                  </a:lnTo>
                  <a:lnTo>
                    <a:pt x="0" y="808"/>
                  </a:lnTo>
                  <a:lnTo>
                    <a:pt x="0" y="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56"/>
            <p:cNvSpPr>
              <a:spLocks/>
            </p:cNvSpPr>
            <p:nvPr/>
          </p:nvSpPr>
          <p:spPr bwMode="auto">
            <a:xfrm>
              <a:off x="3656013" y="3098800"/>
              <a:ext cx="865188" cy="673100"/>
            </a:xfrm>
            <a:custGeom>
              <a:avLst/>
              <a:gdLst>
                <a:gd name="T0" fmla="*/ 2 w 1090"/>
                <a:gd name="T1" fmla="*/ 48 h 850"/>
                <a:gd name="T2" fmla="*/ 6 w 1090"/>
                <a:gd name="T3" fmla="*/ 34 h 850"/>
                <a:gd name="T4" fmla="*/ 16 w 1090"/>
                <a:gd name="T5" fmla="*/ 19 h 850"/>
                <a:gd name="T6" fmla="*/ 33 w 1090"/>
                <a:gd name="T7" fmla="*/ 6 h 850"/>
                <a:gd name="T8" fmla="*/ 74 w 1090"/>
                <a:gd name="T9" fmla="*/ 2 h 850"/>
                <a:gd name="T10" fmla="*/ 139 w 1090"/>
                <a:gd name="T11" fmla="*/ 3 h 850"/>
                <a:gd name="T12" fmla="*/ 204 w 1090"/>
                <a:gd name="T13" fmla="*/ 4 h 850"/>
                <a:gd name="T14" fmla="*/ 268 w 1090"/>
                <a:gd name="T15" fmla="*/ 5 h 850"/>
                <a:gd name="T16" fmla="*/ 334 w 1090"/>
                <a:gd name="T17" fmla="*/ 6 h 850"/>
                <a:gd name="T18" fmla="*/ 398 w 1090"/>
                <a:gd name="T19" fmla="*/ 7 h 850"/>
                <a:gd name="T20" fmla="*/ 464 w 1090"/>
                <a:gd name="T21" fmla="*/ 9 h 850"/>
                <a:gd name="T22" fmla="*/ 528 w 1090"/>
                <a:gd name="T23" fmla="*/ 11 h 850"/>
                <a:gd name="T24" fmla="*/ 593 w 1090"/>
                <a:gd name="T25" fmla="*/ 12 h 850"/>
                <a:gd name="T26" fmla="*/ 658 w 1090"/>
                <a:gd name="T27" fmla="*/ 13 h 850"/>
                <a:gd name="T28" fmla="*/ 723 w 1090"/>
                <a:gd name="T29" fmla="*/ 14 h 850"/>
                <a:gd name="T30" fmla="*/ 787 w 1090"/>
                <a:gd name="T31" fmla="*/ 15 h 850"/>
                <a:gd name="T32" fmla="*/ 852 w 1090"/>
                <a:gd name="T33" fmla="*/ 18 h 850"/>
                <a:gd name="T34" fmla="*/ 916 w 1090"/>
                <a:gd name="T35" fmla="*/ 19 h 850"/>
                <a:gd name="T36" fmla="*/ 981 w 1090"/>
                <a:gd name="T37" fmla="*/ 20 h 850"/>
                <a:gd name="T38" fmla="*/ 1045 w 1090"/>
                <a:gd name="T39" fmla="*/ 21 h 850"/>
                <a:gd name="T40" fmla="*/ 1084 w 1090"/>
                <a:gd name="T41" fmla="*/ 28 h 850"/>
                <a:gd name="T42" fmla="*/ 1089 w 1090"/>
                <a:gd name="T43" fmla="*/ 42 h 850"/>
                <a:gd name="T44" fmla="*/ 1090 w 1090"/>
                <a:gd name="T45" fmla="*/ 247 h 850"/>
                <a:gd name="T46" fmla="*/ 1090 w 1090"/>
                <a:gd name="T47" fmla="*/ 640 h 850"/>
                <a:gd name="T48" fmla="*/ 1081 w 1090"/>
                <a:gd name="T49" fmla="*/ 840 h 850"/>
                <a:gd name="T50" fmla="*/ 1064 w 1090"/>
                <a:gd name="T51" fmla="*/ 846 h 850"/>
                <a:gd name="T52" fmla="*/ 1024 w 1090"/>
                <a:gd name="T53" fmla="*/ 848 h 850"/>
                <a:gd name="T54" fmla="*/ 960 w 1090"/>
                <a:gd name="T55" fmla="*/ 845 h 850"/>
                <a:gd name="T56" fmla="*/ 896 w 1090"/>
                <a:gd name="T57" fmla="*/ 843 h 850"/>
                <a:gd name="T58" fmla="*/ 831 w 1090"/>
                <a:gd name="T59" fmla="*/ 839 h 850"/>
                <a:gd name="T60" fmla="*/ 768 w 1090"/>
                <a:gd name="T61" fmla="*/ 837 h 850"/>
                <a:gd name="T62" fmla="*/ 703 w 1090"/>
                <a:gd name="T63" fmla="*/ 834 h 850"/>
                <a:gd name="T64" fmla="*/ 639 w 1090"/>
                <a:gd name="T65" fmla="*/ 831 h 850"/>
                <a:gd name="T66" fmla="*/ 574 w 1090"/>
                <a:gd name="T67" fmla="*/ 828 h 850"/>
                <a:gd name="T68" fmla="*/ 510 w 1090"/>
                <a:gd name="T69" fmla="*/ 825 h 850"/>
                <a:gd name="T70" fmla="*/ 445 w 1090"/>
                <a:gd name="T71" fmla="*/ 822 h 850"/>
                <a:gd name="T72" fmla="*/ 381 w 1090"/>
                <a:gd name="T73" fmla="*/ 819 h 850"/>
                <a:gd name="T74" fmla="*/ 317 w 1090"/>
                <a:gd name="T75" fmla="*/ 816 h 850"/>
                <a:gd name="T76" fmla="*/ 253 w 1090"/>
                <a:gd name="T77" fmla="*/ 813 h 850"/>
                <a:gd name="T78" fmla="*/ 189 w 1090"/>
                <a:gd name="T79" fmla="*/ 810 h 850"/>
                <a:gd name="T80" fmla="*/ 124 w 1090"/>
                <a:gd name="T81" fmla="*/ 807 h 850"/>
                <a:gd name="T82" fmla="*/ 60 w 1090"/>
                <a:gd name="T83" fmla="*/ 804 h 850"/>
                <a:gd name="T84" fmla="*/ 18 w 1090"/>
                <a:gd name="T85" fmla="*/ 798 h 850"/>
                <a:gd name="T86" fmla="*/ 2 w 1090"/>
                <a:gd name="T87" fmla="*/ 773 h 850"/>
                <a:gd name="T88" fmla="*/ 0 w 1090"/>
                <a:gd name="T89" fmla="*/ 578 h 850"/>
                <a:gd name="T90" fmla="*/ 0 w 1090"/>
                <a:gd name="T91" fmla="*/ 22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0" h="850">
                  <a:moveTo>
                    <a:pt x="0" y="56"/>
                  </a:moveTo>
                  <a:lnTo>
                    <a:pt x="2" y="48"/>
                  </a:lnTo>
                  <a:lnTo>
                    <a:pt x="5" y="41"/>
                  </a:lnTo>
                  <a:lnTo>
                    <a:pt x="6" y="34"/>
                  </a:lnTo>
                  <a:lnTo>
                    <a:pt x="8" y="26"/>
                  </a:lnTo>
                  <a:lnTo>
                    <a:pt x="16" y="19"/>
                  </a:lnTo>
                  <a:lnTo>
                    <a:pt x="24" y="13"/>
                  </a:lnTo>
                  <a:lnTo>
                    <a:pt x="33" y="6"/>
                  </a:lnTo>
                  <a:lnTo>
                    <a:pt x="41" y="0"/>
                  </a:lnTo>
                  <a:lnTo>
                    <a:pt x="74" y="2"/>
                  </a:lnTo>
                  <a:lnTo>
                    <a:pt x="106" y="2"/>
                  </a:lnTo>
                  <a:lnTo>
                    <a:pt x="139" y="3"/>
                  </a:lnTo>
                  <a:lnTo>
                    <a:pt x="172" y="3"/>
                  </a:lnTo>
                  <a:lnTo>
                    <a:pt x="204" y="4"/>
                  </a:lnTo>
                  <a:lnTo>
                    <a:pt x="236" y="4"/>
                  </a:lnTo>
                  <a:lnTo>
                    <a:pt x="268" y="5"/>
                  </a:lnTo>
                  <a:lnTo>
                    <a:pt x="302" y="6"/>
                  </a:lnTo>
                  <a:lnTo>
                    <a:pt x="334" y="6"/>
                  </a:lnTo>
                  <a:lnTo>
                    <a:pt x="366" y="7"/>
                  </a:lnTo>
                  <a:lnTo>
                    <a:pt x="398" y="7"/>
                  </a:lnTo>
                  <a:lnTo>
                    <a:pt x="431" y="9"/>
                  </a:lnTo>
                  <a:lnTo>
                    <a:pt x="464" y="9"/>
                  </a:lnTo>
                  <a:lnTo>
                    <a:pt x="496" y="10"/>
                  </a:lnTo>
                  <a:lnTo>
                    <a:pt x="528" y="11"/>
                  </a:lnTo>
                  <a:lnTo>
                    <a:pt x="561" y="11"/>
                  </a:lnTo>
                  <a:lnTo>
                    <a:pt x="593" y="12"/>
                  </a:lnTo>
                  <a:lnTo>
                    <a:pt x="625" y="12"/>
                  </a:lnTo>
                  <a:lnTo>
                    <a:pt x="658" y="13"/>
                  </a:lnTo>
                  <a:lnTo>
                    <a:pt x="691" y="13"/>
                  </a:lnTo>
                  <a:lnTo>
                    <a:pt x="723" y="14"/>
                  </a:lnTo>
                  <a:lnTo>
                    <a:pt x="755" y="15"/>
                  </a:lnTo>
                  <a:lnTo>
                    <a:pt x="787" y="15"/>
                  </a:lnTo>
                  <a:lnTo>
                    <a:pt x="820" y="17"/>
                  </a:lnTo>
                  <a:lnTo>
                    <a:pt x="852" y="18"/>
                  </a:lnTo>
                  <a:lnTo>
                    <a:pt x="884" y="18"/>
                  </a:lnTo>
                  <a:lnTo>
                    <a:pt x="916" y="19"/>
                  </a:lnTo>
                  <a:lnTo>
                    <a:pt x="949" y="19"/>
                  </a:lnTo>
                  <a:lnTo>
                    <a:pt x="981" y="20"/>
                  </a:lnTo>
                  <a:lnTo>
                    <a:pt x="1013" y="21"/>
                  </a:lnTo>
                  <a:lnTo>
                    <a:pt x="1045" y="21"/>
                  </a:lnTo>
                  <a:lnTo>
                    <a:pt x="1077" y="22"/>
                  </a:lnTo>
                  <a:lnTo>
                    <a:pt x="1084" y="28"/>
                  </a:lnTo>
                  <a:lnTo>
                    <a:pt x="1088" y="35"/>
                  </a:lnTo>
                  <a:lnTo>
                    <a:pt x="1089" y="42"/>
                  </a:lnTo>
                  <a:lnTo>
                    <a:pt x="1090" y="50"/>
                  </a:lnTo>
                  <a:lnTo>
                    <a:pt x="1090" y="247"/>
                  </a:lnTo>
                  <a:lnTo>
                    <a:pt x="1090" y="443"/>
                  </a:lnTo>
                  <a:lnTo>
                    <a:pt x="1090" y="640"/>
                  </a:lnTo>
                  <a:lnTo>
                    <a:pt x="1090" y="837"/>
                  </a:lnTo>
                  <a:lnTo>
                    <a:pt x="1081" y="840"/>
                  </a:lnTo>
                  <a:lnTo>
                    <a:pt x="1072" y="843"/>
                  </a:lnTo>
                  <a:lnTo>
                    <a:pt x="1064" y="846"/>
                  </a:lnTo>
                  <a:lnTo>
                    <a:pt x="1057" y="850"/>
                  </a:lnTo>
                  <a:lnTo>
                    <a:pt x="1024" y="848"/>
                  </a:lnTo>
                  <a:lnTo>
                    <a:pt x="992" y="847"/>
                  </a:lnTo>
                  <a:lnTo>
                    <a:pt x="960" y="845"/>
                  </a:lnTo>
                  <a:lnTo>
                    <a:pt x="928" y="844"/>
                  </a:lnTo>
                  <a:lnTo>
                    <a:pt x="896" y="843"/>
                  </a:lnTo>
                  <a:lnTo>
                    <a:pt x="863" y="842"/>
                  </a:lnTo>
                  <a:lnTo>
                    <a:pt x="831" y="839"/>
                  </a:lnTo>
                  <a:lnTo>
                    <a:pt x="800" y="838"/>
                  </a:lnTo>
                  <a:lnTo>
                    <a:pt x="768" y="837"/>
                  </a:lnTo>
                  <a:lnTo>
                    <a:pt x="736" y="836"/>
                  </a:lnTo>
                  <a:lnTo>
                    <a:pt x="703" y="834"/>
                  </a:lnTo>
                  <a:lnTo>
                    <a:pt x="671" y="832"/>
                  </a:lnTo>
                  <a:lnTo>
                    <a:pt x="639" y="831"/>
                  </a:lnTo>
                  <a:lnTo>
                    <a:pt x="607" y="829"/>
                  </a:lnTo>
                  <a:lnTo>
                    <a:pt x="574" y="828"/>
                  </a:lnTo>
                  <a:lnTo>
                    <a:pt x="542" y="827"/>
                  </a:lnTo>
                  <a:lnTo>
                    <a:pt x="510" y="825"/>
                  </a:lnTo>
                  <a:lnTo>
                    <a:pt x="478" y="823"/>
                  </a:lnTo>
                  <a:lnTo>
                    <a:pt x="445" y="822"/>
                  </a:lnTo>
                  <a:lnTo>
                    <a:pt x="413" y="821"/>
                  </a:lnTo>
                  <a:lnTo>
                    <a:pt x="381" y="819"/>
                  </a:lnTo>
                  <a:lnTo>
                    <a:pt x="349" y="817"/>
                  </a:lnTo>
                  <a:lnTo>
                    <a:pt x="317" y="816"/>
                  </a:lnTo>
                  <a:lnTo>
                    <a:pt x="285" y="814"/>
                  </a:lnTo>
                  <a:lnTo>
                    <a:pt x="253" y="813"/>
                  </a:lnTo>
                  <a:lnTo>
                    <a:pt x="221" y="812"/>
                  </a:lnTo>
                  <a:lnTo>
                    <a:pt x="189" y="810"/>
                  </a:lnTo>
                  <a:lnTo>
                    <a:pt x="157" y="808"/>
                  </a:lnTo>
                  <a:lnTo>
                    <a:pt x="124" y="807"/>
                  </a:lnTo>
                  <a:lnTo>
                    <a:pt x="92" y="806"/>
                  </a:lnTo>
                  <a:lnTo>
                    <a:pt x="60" y="804"/>
                  </a:lnTo>
                  <a:lnTo>
                    <a:pt x="28" y="802"/>
                  </a:lnTo>
                  <a:lnTo>
                    <a:pt x="18" y="798"/>
                  </a:lnTo>
                  <a:lnTo>
                    <a:pt x="10" y="789"/>
                  </a:lnTo>
                  <a:lnTo>
                    <a:pt x="2" y="773"/>
                  </a:lnTo>
                  <a:lnTo>
                    <a:pt x="0" y="750"/>
                  </a:lnTo>
                  <a:lnTo>
                    <a:pt x="0" y="578"/>
                  </a:lnTo>
                  <a:lnTo>
                    <a:pt x="0" y="403"/>
                  </a:lnTo>
                  <a:lnTo>
                    <a:pt x="0" y="228"/>
                  </a:lnTo>
                  <a:lnTo>
                    <a:pt x="0" y="56"/>
                  </a:lnTo>
                  <a:close/>
                </a:path>
              </a:pathLst>
            </a:custGeom>
            <a:solidFill>
              <a:srgbClr val="C4C4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57"/>
            <p:cNvSpPr>
              <a:spLocks/>
            </p:cNvSpPr>
            <p:nvPr/>
          </p:nvSpPr>
          <p:spPr bwMode="auto">
            <a:xfrm>
              <a:off x="3656013" y="3097213"/>
              <a:ext cx="798513" cy="623888"/>
            </a:xfrm>
            <a:custGeom>
              <a:avLst/>
              <a:gdLst>
                <a:gd name="T0" fmla="*/ 2 w 1006"/>
                <a:gd name="T1" fmla="*/ 48 h 785"/>
                <a:gd name="T2" fmla="*/ 6 w 1006"/>
                <a:gd name="T3" fmla="*/ 33 h 785"/>
                <a:gd name="T4" fmla="*/ 16 w 1006"/>
                <a:gd name="T5" fmla="*/ 19 h 785"/>
                <a:gd name="T6" fmla="*/ 32 w 1006"/>
                <a:gd name="T7" fmla="*/ 6 h 785"/>
                <a:gd name="T8" fmla="*/ 70 w 1006"/>
                <a:gd name="T9" fmla="*/ 1 h 785"/>
                <a:gd name="T10" fmla="*/ 130 w 1006"/>
                <a:gd name="T11" fmla="*/ 3 h 785"/>
                <a:gd name="T12" fmla="*/ 190 w 1006"/>
                <a:gd name="T13" fmla="*/ 4 h 785"/>
                <a:gd name="T14" fmla="*/ 250 w 1006"/>
                <a:gd name="T15" fmla="*/ 5 h 785"/>
                <a:gd name="T16" fmla="*/ 310 w 1006"/>
                <a:gd name="T17" fmla="*/ 6 h 785"/>
                <a:gd name="T18" fmla="*/ 368 w 1006"/>
                <a:gd name="T19" fmla="*/ 7 h 785"/>
                <a:gd name="T20" fmla="*/ 428 w 1006"/>
                <a:gd name="T21" fmla="*/ 8 h 785"/>
                <a:gd name="T22" fmla="*/ 488 w 1006"/>
                <a:gd name="T23" fmla="*/ 10 h 785"/>
                <a:gd name="T24" fmla="*/ 548 w 1006"/>
                <a:gd name="T25" fmla="*/ 12 h 785"/>
                <a:gd name="T26" fmla="*/ 608 w 1006"/>
                <a:gd name="T27" fmla="*/ 13 h 785"/>
                <a:gd name="T28" fmla="*/ 668 w 1006"/>
                <a:gd name="T29" fmla="*/ 14 h 785"/>
                <a:gd name="T30" fmla="*/ 726 w 1006"/>
                <a:gd name="T31" fmla="*/ 15 h 785"/>
                <a:gd name="T32" fmla="*/ 786 w 1006"/>
                <a:gd name="T33" fmla="*/ 16 h 785"/>
                <a:gd name="T34" fmla="*/ 846 w 1006"/>
                <a:gd name="T35" fmla="*/ 18 h 785"/>
                <a:gd name="T36" fmla="*/ 906 w 1006"/>
                <a:gd name="T37" fmla="*/ 19 h 785"/>
                <a:gd name="T38" fmla="*/ 966 w 1006"/>
                <a:gd name="T39" fmla="*/ 20 h 785"/>
                <a:gd name="T40" fmla="*/ 1001 w 1006"/>
                <a:gd name="T41" fmla="*/ 27 h 785"/>
                <a:gd name="T42" fmla="*/ 1005 w 1006"/>
                <a:gd name="T43" fmla="*/ 41 h 785"/>
                <a:gd name="T44" fmla="*/ 1006 w 1006"/>
                <a:gd name="T45" fmla="*/ 229 h 785"/>
                <a:gd name="T46" fmla="*/ 1006 w 1006"/>
                <a:gd name="T47" fmla="*/ 592 h 785"/>
                <a:gd name="T48" fmla="*/ 998 w 1006"/>
                <a:gd name="T49" fmla="*/ 775 h 785"/>
                <a:gd name="T50" fmla="*/ 983 w 1006"/>
                <a:gd name="T51" fmla="*/ 782 h 785"/>
                <a:gd name="T52" fmla="*/ 944 w 1006"/>
                <a:gd name="T53" fmla="*/ 784 h 785"/>
                <a:gd name="T54" fmla="*/ 885 w 1006"/>
                <a:gd name="T55" fmla="*/ 780 h 785"/>
                <a:gd name="T56" fmla="*/ 825 w 1006"/>
                <a:gd name="T57" fmla="*/ 778 h 785"/>
                <a:gd name="T58" fmla="*/ 767 w 1006"/>
                <a:gd name="T59" fmla="*/ 775 h 785"/>
                <a:gd name="T60" fmla="*/ 707 w 1006"/>
                <a:gd name="T61" fmla="*/ 772 h 785"/>
                <a:gd name="T62" fmla="*/ 648 w 1006"/>
                <a:gd name="T63" fmla="*/ 770 h 785"/>
                <a:gd name="T64" fmla="*/ 588 w 1006"/>
                <a:gd name="T65" fmla="*/ 767 h 785"/>
                <a:gd name="T66" fmla="*/ 530 w 1006"/>
                <a:gd name="T67" fmla="*/ 764 h 785"/>
                <a:gd name="T68" fmla="*/ 470 w 1006"/>
                <a:gd name="T69" fmla="*/ 761 h 785"/>
                <a:gd name="T70" fmla="*/ 411 w 1006"/>
                <a:gd name="T71" fmla="*/ 759 h 785"/>
                <a:gd name="T72" fmla="*/ 351 w 1006"/>
                <a:gd name="T73" fmla="*/ 756 h 785"/>
                <a:gd name="T74" fmla="*/ 292 w 1006"/>
                <a:gd name="T75" fmla="*/ 753 h 785"/>
                <a:gd name="T76" fmla="*/ 233 w 1006"/>
                <a:gd name="T77" fmla="*/ 751 h 785"/>
                <a:gd name="T78" fmla="*/ 174 w 1006"/>
                <a:gd name="T79" fmla="*/ 748 h 785"/>
                <a:gd name="T80" fmla="*/ 114 w 1006"/>
                <a:gd name="T81" fmla="*/ 745 h 785"/>
                <a:gd name="T82" fmla="*/ 55 w 1006"/>
                <a:gd name="T83" fmla="*/ 742 h 785"/>
                <a:gd name="T84" fmla="*/ 17 w 1006"/>
                <a:gd name="T85" fmla="*/ 737 h 785"/>
                <a:gd name="T86" fmla="*/ 2 w 1006"/>
                <a:gd name="T87" fmla="*/ 714 h 785"/>
                <a:gd name="T88" fmla="*/ 0 w 1006"/>
                <a:gd name="T89" fmla="*/ 535 h 785"/>
                <a:gd name="T90" fmla="*/ 0 w 1006"/>
                <a:gd name="T91" fmla="*/ 2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6" h="785">
                  <a:moveTo>
                    <a:pt x="0" y="56"/>
                  </a:moveTo>
                  <a:lnTo>
                    <a:pt x="2" y="48"/>
                  </a:lnTo>
                  <a:lnTo>
                    <a:pt x="5" y="39"/>
                  </a:lnTo>
                  <a:lnTo>
                    <a:pt x="6" y="33"/>
                  </a:lnTo>
                  <a:lnTo>
                    <a:pt x="8" y="25"/>
                  </a:lnTo>
                  <a:lnTo>
                    <a:pt x="16" y="19"/>
                  </a:lnTo>
                  <a:lnTo>
                    <a:pt x="24" y="12"/>
                  </a:lnTo>
                  <a:lnTo>
                    <a:pt x="32" y="6"/>
                  </a:lnTo>
                  <a:lnTo>
                    <a:pt x="40" y="0"/>
                  </a:lnTo>
                  <a:lnTo>
                    <a:pt x="70" y="1"/>
                  </a:lnTo>
                  <a:lnTo>
                    <a:pt x="100" y="1"/>
                  </a:lnTo>
                  <a:lnTo>
                    <a:pt x="130" y="3"/>
                  </a:lnTo>
                  <a:lnTo>
                    <a:pt x="160" y="3"/>
                  </a:lnTo>
                  <a:lnTo>
                    <a:pt x="190" y="4"/>
                  </a:lnTo>
                  <a:lnTo>
                    <a:pt x="220" y="4"/>
                  </a:lnTo>
                  <a:lnTo>
                    <a:pt x="250" y="5"/>
                  </a:lnTo>
                  <a:lnTo>
                    <a:pt x="280" y="5"/>
                  </a:lnTo>
                  <a:lnTo>
                    <a:pt x="310" y="6"/>
                  </a:lnTo>
                  <a:lnTo>
                    <a:pt x="338" y="7"/>
                  </a:lnTo>
                  <a:lnTo>
                    <a:pt x="368" y="7"/>
                  </a:lnTo>
                  <a:lnTo>
                    <a:pt x="398" y="8"/>
                  </a:lnTo>
                  <a:lnTo>
                    <a:pt x="428" y="8"/>
                  </a:lnTo>
                  <a:lnTo>
                    <a:pt x="458" y="10"/>
                  </a:lnTo>
                  <a:lnTo>
                    <a:pt x="488" y="10"/>
                  </a:lnTo>
                  <a:lnTo>
                    <a:pt x="518" y="11"/>
                  </a:lnTo>
                  <a:lnTo>
                    <a:pt x="548" y="12"/>
                  </a:lnTo>
                  <a:lnTo>
                    <a:pt x="578" y="12"/>
                  </a:lnTo>
                  <a:lnTo>
                    <a:pt x="608" y="13"/>
                  </a:lnTo>
                  <a:lnTo>
                    <a:pt x="638" y="13"/>
                  </a:lnTo>
                  <a:lnTo>
                    <a:pt x="668" y="14"/>
                  </a:lnTo>
                  <a:lnTo>
                    <a:pt x="698" y="14"/>
                  </a:lnTo>
                  <a:lnTo>
                    <a:pt x="726" y="15"/>
                  </a:lnTo>
                  <a:lnTo>
                    <a:pt x="756" y="15"/>
                  </a:lnTo>
                  <a:lnTo>
                    <a:pt x="786" y="16"/>
                  </a:lnTo>
                  <a:lnTo>
                    <a:pt x="816" y="18"/>
                  </a:lnTo>
                  <a:lnTo>
                    <a:pt x="846" y="18"/>
                  </a:lnTo>
                  <a:lnTo>
                    <a:pt x="876" y="19"/>
                  </a:lnTo>
                  <a:lnTo>
                    <a:pt x="906" y="19"/>
                  </a:lnTo>
                  <a:lnTo>
                    <a:pt x="936" y="20"/>
                  </a:lnTo>
                  <a:lnTo>
                    <a:pt x="966" y="20"/>
                  </a:lnTo>
                  <a:lnTo>
                    <a:pt x="996" y="21"/>
                  </a:lnTo>
                  <a:lnTo>
                    <a:pt x="1001" y="27"/>
                  </a:lnTo>
                  <a:lnTo>
                    <a:pt x="1005" y="34"/>
                  </a:lnTo>
                  <a:lnTo>
                    <a:pt x="1005" y="41"/>
                  </a:lnTo>
                  <a:lnTo>
                    <a:pt x="1006" y="49"/>
                  </a:lnTo>
                  <a:lnTo>
                    <a:pt x="1006" y="229"/>
                  </a:lnTo>
                  <a:lnTo>
                    <a:pt x="1006" y="411"/>
                  </a:lnTo>
                  <a:lnTo>
                    <a:pt x="1006" y="592"/>
                  </a:lnTo>
                  <a:lnTo>
                    <a:pt x="1006" y="772"/>
                  </a:lnTo>
                  <a:lnTo>
                    <a:pt x="998" y="775"/>
                  </a:lnTo>
                  <a:lnTo>
                    <a:pt x="991" y="778"/>
                  </a:lnTo>
                  <a:lnTo>
                    <a:pt x="983" y="782"/>
                  </a:lnTo>
                  <a:lnTo>
                    <a:pt x="974" y="785"/>
                  </a:lnTo>
                  <a:lnTo>
                    <a:pt x="944" y="784"/>
                  </a:lnTo>
                  <a:lnTo>
                    <a:pt x="914" y="783"/>
                  </a:lnTo>
                  <a:lnTo>
                    <a:pt x="885" y="780"/>
                  </a:lnTo>
                  <a:lnTo>
                    <a:pt x="855" y="779"/>
                  </a:lnTo>
                  <a:lnTo>
                    <a:pt x="825" y="778"/>
                  </a:lnTo>
                  <a:lnTo>
                    <a:pt x="795" y="777"/>
                  </a:lnTo>
                  <a:lnTo>
                    <a:pt x="767" y="775"/>
                  </a:lnTo>
                  <a:lnTo>
                    <a:pt x="737" y="774"/>
                  </a:lnTo>
                  <a:lnTo>
                    <a:pt x="707" y="772"/>
                  </a:lnTo>
                  <a:lnTo>
                    <a:pt x="677" y="771"/>
                  </a:lnTo>
                  <a:lnTo>
                    <a:pt x="648" y="770"/>
                  </a:lnTo>
                  <a:lnTo>
                    <a:pt x="618" y="768"/>
                  </a:lnTo>
                  <a:lnTo>
                    <a:pt x="588" y="767"/>
                  </a:lnTo>
                  <a:lnTo>
                    <a:pt x="558" y="765"/>
                  </a:lnTo>
                  <a:lnTo>
                    <a:pt x="530" y="764"/>
                  </a:lnTo>
                  <a:lnTo>
                    <a:pt x="500" y="763"/>
                  </a:lnTo>
                  <a:lnTo>
                    <a:pt x="470" y="761"/>
                  </a:lnTo>
                  <a:lnTo>
                    <a:pt x="441" y="760"/>
                  </a:lnTo>
                  <a:lnTo>
                    <a:pt x="411" y="759"/>
                  </a:lnTo>
                  <a:lnTo>
                    <a:pt x="381" y="757"/>
                  </a:lnTo>
                  <a:lnTo>
                    <a:pt x="351" y="756"/>
                  </a:lnTo>
                  <a:lnTo>
                    <a:pt x="322" y="755"/>
                  </a:lnTo>
                  <a:lnTo>
                    <a:pt x="292" y="753"/>
                  </a:lnTo>
                  <a:lnTo>
                    <a:pt x="262" y="752"/>
                  </a:lnTo>
                  <a:lnTo>
                    <a:pt x="233" y="751"/>
                  </a:lnTo>
                  <a:lnTo>
                    <a:pt x="204" y="749"/>
                  </a:lnTo>
                  <a:lnTo>
                    <a:pt x="174" y="748"/>
                  </a:lnTo>
                  <a:lnTo>
                    <a:pt x="144" y="747"/>
                  </a:lnTo>
                  <a:lnTo>
                    <a:pt x="114" y="745"/>
                  </a:lnTo>
                  <a:lnTo>
                    <a:pt x="85" y="744"/>
                  </a:lnTo>
                  <a:lnTo>
                    <a:pt x="55" y="742"/>
                  </a:lnTo>
                  <a:lnTo>
                    <a:pt x="25" y="741"/>
                  </a:lnTo>
                  <a:lnTo>
                    <a:pt x="17" y="737"/>
                  </a:lnTo>
                  <a:lnTo>
                    <a:pt x="9" y="728"/>
                  </a:lnTo>
                  <a:lnTo>
                    <a:pt x="2" y="714"/>
                  </a:lnTo>
                  <a:lnTo>
                    <a:pt x="0" y="692"/>
                  </a:lnTo>
                  <a:lnTo>
                    <a:pt x="0" y="535"/>
                  </a:lnTo>
                  <a:lnTo>
                    <a:pt x="0" y="374"/>
                  </a:lnTo>
                  <a:lnTo>
                    <a:pt x="0" y="213"/>
                  </a:lnTo>
                  <a:lnTo>
                    <a:pt x="0" y="56"/>
                  </a:lnTo>
                  <a:close/>
                </a:path>
              </a:pathLst>
            </a:custGeom>
            <a:solidFill>
              <a:srgbClr val="CCC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58"/>
            <p:cNvSpPr>
              <a:spLocks/>
            </p:cNvSpPr>
            <p:nvPr/>
          </p:nvSpPr>
          <p:spPr bwMode="auto">
            <a:xfrm>
              <a:off x="3656013" y="3097213"/>
              <a:ext cx="730250" cy="569913"/>
            </a:xfrm>
            <a:custGeom>
              <a:avLst/>
              <a:gdLst>
                <a:gd name="T0" fmla="*/ 2 w 921"/>
                <a:gd name="T1" fmla="*/ 46 h 718"/>
                <a:gd name="T2" fmla="*/ 7 w 921"/>
                <a:gd name="T3" fmla="*/ 31 h 718"/>
                <a:gd name="T4" fmla="*/ 17 w 921"/>
                <a:gd name="T5" fmla="*/ 18 h 718"/>
                <a:gd name="T6" fmla="*/ 32 w 921"/>
                <a:gd name="T7" fmla="*/ 6 h 718"/>
                <a:gd name="T8" fmla="*/ 68 w 921"/>
                <a:gd name="T9" fmla="*/ 1 h 718"/>
                <a:gd name="T10" fmla="*/ 122 w 921"/>
                <a:gd name="T11" fmla="*/ 3 h 718"/>
                <a:gd name="T12" fmla="*/ 176 w 921"/>
                <a:gd name="T13" fmla="*/ 4 h 718"/>
                <a:gd name="T14" fmla="*/ 230 w 921"/>
                <a:gd name="T15" fmla="*/ 5 h 718"/>
                <a:gd name="T16" fmla="*/ 285 w 921"/>
                <a:gd name="T17" fmla="*/ 6 h 718"/>
                <a:gd name="T18" fmla="*/ 340 w 921"/>
                <a:gd name="T19" fmla="*/ 7 h 718"/>
                <a:gd name="T20" fmla="*/ 394 w 921"/>
                <a:gd name="T21" fmla="*/ 8 h 718"/>
                <a:gd name="T22" fmla="*/ 448 w 921"/>
                <a:gd name="T23" fmla="*/ 10 h 718"/>
                <a:gd name="T24" fmla="*/ 503 w 921"/>
                <a:gd name="T25" fmla="*/ 11 h 718"/>
                <a:gd name="T26" fmla="*/ 557 w 921"/>
                <a:gd name="T27" fmla="*/ 12 h 718"/>
                <a:gd name="T28" fmla="*/ 611 w 921"/>
                <a:gd name="T29" fmla="*/ 13 h 718"/>
                <a:gd name="T30" fmla="*/ 666 w 921"/>
                <a:gd name="T31" fmla="*/ 14 h 718"/>
                <a:gd name="T32" fmla="*/ 721 w 921"/>
                <a:gd name="T33" fmla="*/ 15 h 718"/>
                <a:gd name="T34" fmla="*/ 775 w 921"/>
                <a:gd name="T35" fmla="*/ 16 h 718"/>
                <a:gd name="T36" fmla="*/ 830 w 921"/>
                <a:gd name="T37" fmla="*/ 18 h 718"/>
                <a:gd name="T38" fmla="*/ 884 w 921"/>
                <a:gd name="T39" fmla="*/ 19 h 718"/>
                <a:gd name="T40" fmla="*/ 916 w 921"/>
                <a:gd name="T41" fmla="*/ 26 h 718"/>
                <a:gd name="T42" fmla="*/ 920 w 921"/>
                <a:gd name="T43" fmla="*/ 38 h 718"/>
                <a:gd name="T44" fmla="*/ 921 w 921"/>
                <a:gd name="T45" fmla="*/ 211 h 718"/>
                <a:gd name="T46" fmla="*/ 921 w 921"/>
                <a:gd name="T47" fmla="*/ 542 h 718"/>
                <a:gd name="T48" fmla="*/ 914 w 921"/>
                <a:gd name="T49" fmla="*/ 709 h 718"/>
                <a:gd name="T50" fmla="*/ 899 w 921"/>
                <a:gd name="T51" fmla="*/ 716 h 718"/>
                <a:gd name="T52" fmla="*/ 863 w 921"/>
                <a:gd name="T53" fmla="*/ 717 h 718"/>
                <a:gd name="T54" fmla="*/ 809 w 921"/>
                <a:gd name="T55" fmla="*/ 715 h 718"/>
                <a:gd name="T56" fmla="*/ 755 w 921"/>
                <a:gd name="T57" fmla="*/ 713 h 718"/>
                <a:gd name="T58" fmla="*/ 701 w 921"/>
                <a:gd name="T59" fmla="*/ 710 h 718"/>
                <a:gd name="T60" fmla="*/ 647 w 921"/>
                <a:gd name="T61" fmla="*/ 708 h 718"/>
                <a:gd name="T62" fmla="*/ 593 w 921"/>
                <a:gd name="T63" fmla="*/ 704 h 718"/>
                <a:gd name="T64" fmla="*/ 539 w 921"/>
                <a:gd name="T65" fmla="*/ 702 h 718"/>
                <a:gd name="T66" fmla="*/ 485 w 921"/>
                <a:gd name="T67" fmla="*/ 700 h 718"/>
                <a:gd name="T68" fmla="*/ 431 w 921"/>
                <a:gd name="T69" fmla="*/ 698 h 718"/>
                <a:gd name="T70" fmla="*/ 376 w 921"/>
                <a:gd name="T71" fmla="*/ 695 h 718"/>
                <a:gd name="T72" fmla="*/ 322 w 921"/>
                <a:gd name="T73" fmla="*/ 692 h 718"/>
                <a:gd name="T74" fmla="*/ 267 w 921"/>
                <a:gd name="T75" fmla="*/ 690 h 718"/>
                <a:gd name="T76" fmla="*/ 213 w 921"/>
                <a:gd name="T77" fmla="*/ 687 h 718"/>
                <a:gd name="T78" fmla="*/ 159 w 921"/>
                <a:gd name="T79" fmla="*/ 685 h 718"/>
                <a:gd name="T80" fmla="*/ 105 w 921"/>
                <a:gd name="T81" fmla="*/ 681 h 718"/>
                <a:gd name="T82" fmla="*/ 51 w 921"/>
                <a:gd name="T83" fmla="*/ 679 h 718"/>
                <a:gd name="T84" fmla="*/ 16 w 921"/>
                <a:gd name="T85" fmla="*/ 673 h 718"/>
                <a:gd name="T86" fmla="*/ 3 w 921"/>
                <a:gd name="T87" fmla="*/ 653 h 718"/>
                <a:gd name="T88" fmla="*/ 0 w 921"/>
                <a:gd name="T89" fmla="*/ 493 h 718"/>
                <a:gd name="T90" fmla="*/ 0 w 921"/>
                <a:gd name="T91" fmla="*/ 196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1" h="718">
                  <a:moveTo>
                    <a:pt x="0" y="54"/>
                  </a:moveTo>
                  <a:lnTo>
                    <a:pt x="2" y="46"/>
                  </a:lnTo>
                  <a:lnTo>
                    <a:pt x="5" y="38"/>
                  </a:lnTo>
                  <a:lnTo>
                    <a:pt x="7" y="31"/>
                  </a:lnTo>
                  <a:lnTo>
                    <a:pt x="9" y="23"/>
                  </a:lnTo>
                  <a:lnTo>
                    <a:pt x="17" y="18"/>
                  </a:lnTo>
                  <a:lnTo>
                    <a:pt x="25" y="12"/>
                  </a:lnTo>
                  <a:lnTo>
                    <a:pt x="32" y="6"/>
                  </a:lnTo>
                  <a:lnTo>
                    <a:pt x="40" y="0"/>
                  </a:lnTo>
                  <a:lnTo>
                    <a:pt x="68" y="1"/>
                  </a:lnTo>
                  <a:lnTo>
                    <a:pt x="94" y="1"/>
                  </a:lnTo>
                  <a:lnTo>
                    <a:pt x="122" y="3"/>
                  </a:lnTo>
                  <a:lnTo>
                    <a:pt x="150" y="3"/>
                  </a:lnTo>
                  <a:lnTo>
                    <a:pt x="176" y="4"/>
                  </a:lnTo>
                  <a:lnTo>
                    <a:pt x="204" y="4"/>
                  </a:lnTo>
                  <a:lnTo>
                    <a:pt x="230" y="5"/>
                  </a:lnTo>
                  <a:lnTo>
                    <a:pt x="258" y="5"/>
                  </a:lnTo>
                  <a:lnTo>
                    <a:pt x="285" y="6"/>
                  </a:lnTo>
                  <a:lnTo>
                    <a:pt x="312" y="6"/>
                  </a:lnTo>
                  <a:lnTo>
                    <a:pt x="340" y="7"/>
                  </a:lnTo>
                  <a:lnTo>
                    <a:pt x="367" y="7"/>
                  </a:lnTo>
                  <a:lnTo>
                    <a:pt x="394" y="8"/>
                  </a:lnTo>
                  <a:lnTo>
                    <a:pt x="421" y="8"/>
                  </a:lnTo>
                  <a:lnTo>
                    <a:pt x="448" y="10"/>
                  </a:lnTo>
                  <a:lnTo>
                    <a:pt x="475" y="10"/>
                  </a:lnTo>
                  <a:lnTo>
                    <a:pt x="503" y="11"/>
                  </a:lnTo>
                  <a:lnTo>
                    <a:pt x="530" y="12"/>
                  </a:lnTo>
                  <a:lnTo>
                    <a:pt x="557" y="12"/>
                  </a:lnTo>
                  <a:lnTo>
                    <a:pt x="585" y="13"/>
                  </a:lnTo>
                  <a:lnTo>
                    <a:pt x="611" y="13"/>
                  </a:lnTo>
                  <a:lnTo>
                    <a:pt x="639" y="14"/>
                  </a:lnTo>
                  <a:lnTo>
                    <a:pt x="666" y="14"/>
                  </a:lnTo>
                  <a:lnTo>
                    <a:pt x="693" y="15"/>
                  </a:lnTo>
                  <a:lnTo>
                    <a:pt x="721" y="15"/>
                  </a:lnTo>
                  <a:lnTo>
                    <a:pt x="748" y="16"/>
                  </a:lnTo>
                  <a:lnTo>
                    <a:pt x="775" y="16"/>
                  </a:lnTo>
                  <a:lnTo>
                    <a:pt x="802" y="18"/>
                  </a:lnTo>
                  <a:lnTo>
                    <a:pt x="830" y="18"/>
                  </a:lnTo>
                  <a:lnTo>
                    <a:pt x="858" y="19"/>
                  </a:lnTo>
                  <a:lnTo>
                    <a:pt x="884" y="19"/>
                  </a:lnTo>
                  <a:lnTo>
                    <a:pt x="912" y="20"/>
                  </a:lnTo>
                  <a:lnTo>
                    <a:pt x="916" y="26"/>
                  </a:lnTo>
                  <a:lnTo>
                    <a:pt x="920" y="31"/>
                  </a:lnTo>
                  <a:lnTo>
                    <a:pt x="920" y="38"/>
                  </a:lnTo>
                  <a:lnTo>
                    <a:pt x="921" y="45"/>
                  </a:lnTo>
                  <a:lnTo>
                    <a:pt x="921" y="211"/>
                  </a:lnTo>
                  <a:lnTo>
                    <a:pt x="921" y="377"/>
                  </a:lnTo>
                  <a:lnTo>
                    <a:pt x="921" y="542"/>
                  </a:lnTo>
                  <a:lnTo>
                    <a:pt x="921" y="707"/>
                  </a:lnTo>
                  <a:lnTo>
                    <a:pt x="914" y="709"/>
                  </a:lnTo>
                  <a:lnTo>
                    <a:pt x="906" y="713"/>
                  </a:lnTo>
                  <a:lnTo>
                    <a:pt x="899" y="716"/>
                  </a:lnTo>
                  <a:lnTo>
                    <a:pt x="891" y="718"/>
                  </a:lnTo>
                  <a:lnTo>
                    <a:pt x="863" y="717"/>
                  </a:lnTo>
                  <a:lnTo>
                    <a:pt x="837" y="716"/>
                  </a:lnTo>
                  <a:lnTo>
                    <a:pt x="809" y="715"/>
                  </a:lnTo>
                  <a:lnTo>
                    <a:pt x="783" y="714"/>
                  </a:lnTo>
                  <a:lnTo>
                    <a:pt x="755" y="713"/>
                  </a:lnTo>
                  <a:lnTo>
                    <a:pt x="729" y="711"/>
                  </a:lnTo>
                  <a:lnTo>
                    <a:pt x="701" y="710"/>
                  </a:lnTo>
                  <a:lnTo>
                    <a:pt x="675" y="709"/>
                  </a:lnTo>
                  <a:lnTo>
                    <a:pt x="647" y="708"/>
                  </a:lnTo>
                  <a:lnTo>
                    <a:pt x="620" y="706"/>
                  </a:lnTo>
                  <a:lnTo>
                    <a:pt x="593" y="704"/>
                  </a:lnTo>
                  <a:lnTo>
                    <a:pt x="566" y="703"/>
                  </a:lnTo>
                  <a:lnTo>
                    <a:pt x="539" y="702"/>
                  </a:lnTo>
                  <a:lnTo>
                    <a:pt x="511" y="701"/>
                  </a:lnTo>
                  <a:lnTo>
                    <a:pt x="485" y="700"/>
                  </a:lnTo>
                  <a:lnTo>
                    <a:pt x="457" y="699"/>
                  </a:lnTo>
                  <a:lnTo>
                    <a:pt x="431" y="698"/>
                  </a:lnTo>
                  <a:lnTo>
                    <a:pt x="403" y="696"/>
                  </a:lnTo>
                  <a:lnTo>
                    <a:pt x="376" y="695"/>
                  </a:lnTo>
                  <a:lnTo>
                    <a:pt x="349" y="693"/>
                  </a:lnTo>
                  <a:lnTo>
                    <a:pt x="322" y="692"/>
                  </a:lnTo>
                  <a:lnTo>
                    <a:pt x="295" y="691"/>
                  </a:lnTo>
                  <a:lnTo>
                    <a:pt x="267" y="690"/>
                  </a:lnTo>
                  <a:lnTo>
                    <a:pt x="241" y="688"/>
                  </a:lnTo>
                  <a:lnTo>
                    <a:pt x="213" y="687"/>
                  </a:lnTo>
                  <a:lnTo>
                    <a:pt x="186" y="686"/>
                  </a:lnTo>
                  <a:lnTo>
                    <a:pt x="159" y="685"/>
                  </a:lnTo>
                  <a:lnTo>
                    <a:pt x="131" y="683"/>
                  </a:lnTo>
                  <a:lnTo>
                    <a:pt x="105" y="681"/>
                  </a:lnTo>
                  <a:lnTo>
                    <a:pt x="77" y="680"/>
                  </a:lnTo>
                  <a:lnTo>
                    <a:pt x="51" y="679"/>
                  </a:lnTo>
                  <a:lnTo>
                    <a:pt x="23" y="678"/>
                  </a:lnTo>
                  <a:lnTo>
                    <a:pt x="16" y="673"/>
                  </a:lnTo>
                  <a:lnTo>
                    <a:pt x="9" y="667"/>
                  </a:lnTo>
                  <a:lnTo>
                    <a:pt x="3" y="653"/>
                  </a:lnTo>
                  <a:lnTo>
                    <a:pt x="0" y="634"/>
                  </a:lnTo>
                  <a:lnTo>
                    <a:pt x="0" y="493"/>
                  </a:lnTo>
                  <a:lnTo>
                    <a:pt x="0" y="344"/>
                  </a:lnTo>
                  <a:lnTo>
                    <a:pt x="0" y="196"/>
                  </a:lnTo>
                  <a:lnTo>
                    <a:pt x="0" y="54"/>
                  </a:lnTo>
                  <a:close/>
                </a:path>
              </a:pathLst>
            </a:custGeom>
            <a:solidFill>
              <a:srgbClr val="D1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59"/>
            <p:cNvSpPr>
              <a:spLocks/>
            </p:cNvSpPr>
            <p:nvPr/>
          </p:nvSpPr>
          <p:spPr bwMode="auto">
            <a:xfrm>
              <a:off x="3656013" y="3097213"/>
              <a:ext cx="663575" cy="517525"/>
            </a:xfrm>
            <a:custGeom>
              <a:avLst/>
              <a:gdLst>
                <a:gd name="T0" fmla="*/ 2 w 836"/>
                <a:gd name="T1" fmla="*/ 44 h 653"/>
                <a:gd name="T2" fmla="*/ 7 w 836"/>
                <a:gd name="T3" fmla="*/ 29 h 653"/>
                <a:gd name="T4" fmla="*/ 17 w 836"/>
                <a:gd name="T5" fmla="*/ 15 h 653"/>
                <a:gd name="T6" fmla="*/ 31 w 836"/>
                <a:gd name="T7" fmla="*/ 5 h 653"/>
                <a:gd name="T8" fmla="*/ 63 w 836"/>
                <a:gd name="T9" fmla="*/ 0 h 653"/>
                <a:gd name="T10" fmla="*/ 113 w 836"/>
                <a:gd name="T11" fmla="*/ 1 h 653"/>
                <a:gd name="T12" fmla="*/ 162 w 836"/>
                <a:gd name="T13" fmla="*/ 3 h 653"/>
                <a:gd name="T14" fmla="*/ 212 w 836"/>
                <a:gd name="T15" fmla="*/ 4 h 653"/>
                <a:gd name="T16" fmla="*/ 260 w 836"/>
                <a:gd name="T17" fmla="*/ 5 h 653"/>
                <a:gd name="T18" fmla="*/ 310 w 836"/>
                <a:gd name="T19" fmla="*/ 6 h 653"/>
                <a:gd name="T20" fmla="*/ 359 w 836"/>
                <a:gd name="T21" fmla="*/ 7 h 653"/>
                <a:gd name="T22" fmla="*/ 409 w 836"/>
                <a:gd name="T23" fmla="*/ 8 h 653"/>
                <a:gd name="T24" fmla="*/ 457 w 836"/>
                <a:gd name="T25" fmla="*/ 10 h 653"/>
                <a:gd name="T26" fmla="*/ 506 w 836"/>
                <a:gd name="T27" fmla="*/ 11 h 653"/>
                <a:gd name="T28" fmla="*/ 556 w 836"/>
                <a:gd name="T29" fmla="*/ 12 h 653"/>
                <a:gd name="T30" fmla="*/ 605 w 836"/>
                <a:gd name="T31" fmla="*/ 13 h 653"/>
                <a:gd name="T32" fmla="*/ 654 w 836"/>
                <a:gd name="T33" fmla="*/ 14 h 653"/>
                <a:gd name="T34" fmla="*/ 703 w 836"/>
                <a:gd name="T35" fmla="*/ 15 h 653"/>
                <a:gd name="T36" fmla="*/ 753 w 836"/>
                <a:gd name="T37" fmla="*/ 16 h 653"/>
                <a:gd name="T38" fmla="*/ 802 w 836"/>
                <a:gd name="T39" fmla="*/ 18 h 653"/>
                <a:gd name="T40" fmla="*/ 831 w 836"/>
                <a:gd name="T41" fmla="*/ 23 h 653"/>
                <a:gd name="T42" fmla="*/ 835 w 836"/>
                <a:gd name="T43" fmla="*/ 35 h 653"/>
                <a:gd name="T44" fmla="*/ 836 w 836"/>
                <a:gd name="T45" fmla="*/ 192 h 653"/>
                <a:gd name="T46" fmla="*/ 836 w 836"/>
                <a:gd name="T47" fmla="*/ 492 h 653"/>
                <a:gd name="T48" fmla="*/ 829 w 836"/>
                <a:gd name="T49" fmla="*/ 644 h 653"/>
                <a:gd name="T50" fmla="*/ 815 w 836"/>
                <a:gd name="T51" fmla="*/ 649 h 653"/>
                <a:gd name="T52" fmla="*/ 785 w 836"/>
                <a:gd name="T53" fmla="*/ 652 h 653"/>
                <a:gd name="T54" fmla="*/ 736 w 836"/>
                <a:gd name="T55" fmla="*/ 649 h 653"/>
                <a:gd name="T56" fmla="*/ 686 w 836"/>
                <a:gd name="T57" fmla="*/ 647 h 653"/>
                <a:gd name="T58" fmla="*/ 637 w 836"/>
                <a:gd name="T59" fmla="*/ 645 h 653"/>
                <a:gd name="T60" fmla="*/ 588 w 836"/>
                <a:gd name="T61" fmla="*/ 642 h 653"/>
                <a:gd name="T62" fmla="*/ 539 w 836"/>
                <a:gd name="T63" fmla="*/ 640 h 653"/>
                <a:gd name="T64" fmla="*/ 489 w 836"/>
                <a:gd name="T65" fmla="*/ 638 h 653"/>
                <a:gd name="T66" fmla="*/ 440 w 836"/>
                <a:gd name="T67" fmla="*/ 635 h 653"/>
                <a:gd name="T68" fmla="*/ 391 w 836"/>
                <a:gd name="T69" fmla="*/ 633 h 653"/>
                <a:gd name="T70" fmla="*/ 342 w 836"/>
                <a:gd name="T71" fmla="*/ 631 h 653"/>
                <a:gd name="T72" fmla="*/ 292 w 836"/>
                <a:gd name="T73" fmla="*/ 629 h 653"/>
                <a:gd name="T74" fmla="*/ 243 w 836"/>
                <a:gd name="T75" fmla="*/ 626 h 653"/>
                <a:gd name="T76" fmla="*/ 195 w 836"/>
                <a:gd name="T77" fmla="*/ 624 h 653"/>
                <a:gd name="T78" fmla="*/ 145 w 836"/>
                <a:gd name="T79" fmla="*/ 622 h 653"/>
                <a:gd name="T80" fmla="*/ 96 w 836"/>
                <a:gd name="T81" fmla="*/ 619 h 653"/>
                <a:gd name="T82" fmla="*/ 46 w 836"/>
                <a:gd name="T83" fmla="*/ 617 h 653"/>
                <a:gd name="T84" fmla="*/ 15 w 836"/>
                <a:gd name="T85" fmla="*/ 612 h 653"/>
                <a:gd name="T86" fmla="*/ 2 w 836"/>
                <a:gd name="T87" fmla="*/ 593 h 653"/>
                <a:gd name="T88" fmla="*/ 0 w 836"/>
                <a:gd name="T89" fmla="*/ 450 h 653"/>
                <a:gd name="T90" fmla="*/ 0 w 836"/>
                <a:gd name="T91" fmla="*/ 17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6" h="653">
                  <a:moveTo>
                    <a:pt x="0" y="52"/>
                  </a:moveTo>
                  <a:lnTo>
                    <a:pt x="2" y="44"/>
                  </a:lnTo>
                  <a:lnTo>
                    <a:pt x="5" y="36"/>
                  </a:lnTo>
                  <a:lnTo>
                    <a:pt x="7" y="29"/>
                  </a:lnTo>
                  <a:lnTo>
                    <a:pt x="9" y="21"/>
                  </a:lnTo>
                  <a:lnTo>
                    <a:pt x="17" y="15"/>
                  </a:lnTo>
                  <a:lnTo>
                    <a:pt x="24" y="11"/>
                  </a:lnTo>
                  <a:lnTo>
                    <a:pt x="31" y="5"/>
                  </a:lnTo>
                  <a:lnTo>
                    <a:pt x="39" y="0"/>
                  </a:lnTo>
                  <a:lnTo>
                    <a:pt x="63" y="0"/>
                  </a:lnTo>
                  <a:lnTo>
                    <a:pt x="89" y="1"/>
                  </a:lnTo>
                  <a:lnTo>
                    <a:pt x="113" y="1"/>
                  </a:lnTo>
                  <a:lnTo>
                    <a:pt x="138" y="3"/>
                  </a:lnTo>
                  <a:lnTo>
                    <a:pt x="162" y="3"/>
                  </a:lnTo>
                  <a:lnTo>
                    <a:pt x="186" y="4"/>
                  </a:lnTo>
                  <a:lnTo>
                    <a:pt x="212" y="4"/>
                  </a:lnTo>
                  <a:lnTo>
                    <a:pt x="236" y="5"/>
                  </a:lnTo>
                  <a:lnTo>
                    <a:pt x="260" y="5"/>
                  </a:lnTo>
                  <a:lnTo>
                    <a:pt x="285" y="6"/>
                  </a:lnTo>
                  <a:lnTo>
                    <a:pt x="310" y="6"/>
                  </a:lnTo>
                  <a:lnTo>
                    <a:pt x="335" y="7"/>
                  </a:lnTo>
                  <a:lnTo>
                    <a:pt x="359" y="7"/>
                  </a:lnTo>
                  <a:lnTo>
                    <a:pt x="383" y="8"/>
                  </a:lnTo>
                  <a:lnTo>
                    <a:pt x="409" y="8"/>
                  </a:lnTo>
                  <a:lnTo>
                    <a:pt x="433" y="8"/>
                  </a:lnTo>
                  <a:lnTo>
                    <a:pt x="457" y="10"/>
                  </a:lnTo>
                  <a:lnTo>
                    <a:pt x="482" y="10"/>
                  </a:lnTo>
                  <a:lnTo>
                    <a:pt x="506" y="11"/>
                  </a:lnTo>
                  <a:lnTo>
                    <a:pt x="532" y="11"/>
                  </a:lnTo>
                  <a:lnTo>
                    <a:pt x="556" y="12"/>
                  </a:lnTo>
                  <a:lnTo>
                    <a:pt x="580" y="12"/>
                  </a:lnTo>
                  <a:lnTo>
                    <a:pt x="605" y="13"/>
                  </a:lnTo>
                  <a:lnTo>
                    <a:pt x="630" y="13"/>
                  </a:lnTo>
                  <a:lnTo>
                    <a:pt x="654" y="14"/>
                  </a:lnTo>
                  <a:lnTo>
                    <a:pt x="679" y="14"/>
                  </a:lnTo>
                  <a:lnTo>
                    <a:pt x="703" y="15"/>
                  </a:lnTo>
                  <a:lnTo>
                    <a:pt x="729" y="15"/>
                  </a:lnTo>
                  <a:lnTo>
                    <a:pt x="753" y="16"/>
                  </a:lnTo>
                  <a:lnTo>
                    <a:pt x="777" y="16"/>
                  </a:lnTo>
                  <a:lnTo>
                    <a:pt x="802" y="18"/>
                  </a:lnTo>
                  <a:lnTo>
                    <a:pt x="827" y="18"/>
                  </a:lnTo>
                  <a:lnTo>
                    <a:pt x="831" y="23"/>
                  </a:lnTo>
                  <a:lnTo>
                    <a:pt x="833" y="29"/>
                  </a:lnTo>
                  <a:lnTo>
                    <a:pt x="835" y="35"/>
                  </a:lnTo>
                  <a:lnTo>
                    <a:pt x="836" y="42"/>
                  </a:lnTo>
                  <a:lnTo>
                    <a:pt x="836" y="192"/>
                  </a:lnTo>
                  <a:lnTo>
                    <a:pt x="836" y="342"/>
                  </a:lnTo>
                  <a:lnTo>
                    <a:pt x="836" y="492"/>
                  </a:lnTo>
                  <a:lnTo>
                    <a:pt x="836" y="641"/>
                  </a:lnTo>
                  <a:lnTo>
                    <a:pt x="829" y="644"/>
                  </a:lnTo>
                  <a:lnTo>
                    <a:pt x="822" y="647"/>
                  </a:lnTo>
                  <a:lnTo>
                    <a:pt x="815" y="649"/>
                  </a:lnTo>
                  <a:lnTo>
                    <a:pt x="809" y="653"/>
                  </a:lnTo>
                  <a:lnTo>
                    <a:pt x="785" y="652"/>
                  </a:lnTo>
                  <a:lnTo>
                    <a:pt x="760" y="650"/>
                  </a:lnTo>
                  <a:lnTo>
                    <a:pt x="736" y="649"/>
                  </a:lnTo>
                  <a:lnTo>
                    <a:pt x="711" y="648"/>
                  </a:lnTo>
                  <a:lnTo>
                    <a:pt x="686" y="647"/>
                  </a:lnTo>
                  <a:lnTo>
                    <a:pt x="662" y="646"/>
                  </a:lnTo>
                  <a:lnTo>
                    <a:pt x="637" y="645"/>
                  </a:lnTo>
                  <a:lnTo>
                    <a:pt x="612" y="644"/>
                  </a:lnTo>
                  <a:lnTo>
                    <a:pt x="588" y="642"/>
                  </a:lnTo>
                  <a:lnTo>
                    <a:pt x="563" y="641"/>
                  </a:lnTo>
                  <a:lnTo>
                    <a:pt x="539" y="640"/>
                  </a:lnTo>
                  <a:lnTo>
                    <a:pt x="515" y="639"/>
                  </a:lnTo>
                  <a:lnTo>
                    <a:pt x="489" y="638"/>
                  </a:lnTo>
                  <a:lnTo>
                    <a:pt x="465" y="637"/>
                  </a:lnTo>
                  <a:lnTo>
                    <a:pt x="440" y="635"/>
                  </a:lnTo>
                  <a:lnTo>
                    <a:pt x="416" y="634"/>
                  </a:lnTo>
                  <a:lnTo>
                    <a:pt x="391" y="633"/>
                  </a:lnTo>
                  <a:lnTo>
                    <a:pt x="366" y="632"/>
                  </a:lnTo>
                  <a:lnTo>
                    <a:pt x="342" y="631"/>
                  </a:lnTo>
                  <a:lnTo>
                    <a:pt x="318" y="630"/>
                  </a:lnTo>
                  <a:lnTo>
                    <a:pt x="292" y="629"/>
                  </a:lnTo>
                  <a:lnTo>
                    <a:pt x="268" y="627"/>
                  </a:lnTo>
                  <a:lnTo>
                    <a:pt x="243" y="626"/>
                  </a:lnTo>
                  <a:lnTo>
                    <a:pt x="219" y="625"/>
                  </a:lnTo>
                  <a:lnTo>
                    <a:pt x="195" y="624"/>
                  </a:lnTo>
                  <a:lnTo>
                    <a:pt x="169" y="623"/>
                  </a:lnTo>
                  <a:lnTo>
                    <a:pt x="145" y="622"/>
                  </a:lnTo>
                  <a:lnTo>
                    <a:pt x="121" y="620"/>
                  </a:lnTo>
                  <a:lnTo>
                    <a:pt x="96" y="619"/>
                  </a:lnTo>
                  <a:lnTo>
                    <a:pt x="71" y="618"/>
                  </a:lnTo>
                  <a:lnTo>
                    <a:pt x="46" y="617"/>
                  </a:lnTo>
                  <a:lnTo>
                    <a:pt x="22" y="616"/>
                  </a:lnTo>
                  <a:lnTo>
                    <a:pt x="15" y="612"/>
                  </a:lnTo>
                  <a:lnTo>
                    <a:pt x="8" y="604"/>
                  </a:lnTo>
                  <a:lnTo>
                    <a:pt x="2" y="593"/>
                  </a:lnTo>
                  <a:lnTo>
                    <a:pt x="0" y="576"/>
                  </a:lnTo>
                  <a:lnTo>
                    <a:pt x="0" y="450"/>
                  </a:lnTo>
                  <a:lnTo>
                    <a:pt x="0" y="314"/>
                  </a:lnTo>
                  <a:lnTo>
                    <a:pt x="0" y="179"/>
                  </a:lnTo>
                  <a:lnTo>
                    <a:pt x="0" y="52"/>
                  </a:lnTo>
                  <a:close/>
                </a:path>
              </a:pathLst>
            </a:custGeom>
            <a:solidFill>
              <a:srgbClr val="D6D1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60"/>
            <p:cNvSpPr>
              <a:spLocks/>
            </p:cNvSpPr>
            <p:nvPr/>
          </p:nvSpPr>
          <p:spPr bwMode="auto">
            <a:xfrm>
              <a:off x="3656013" y="3097213"/>
              <a:ext cx="595313" cy="465138"/>
            </a:xfrm>
            <a:custGeom>
              <a:avLst/>
              <a:gdLst>
                <a:gd name="T0" fmla="*/ 0 w 751"/>
                <a:gd name="T1" fmla="*/ 51 h 586"/>
                <a:gd name="T2" fmla="*/ 2 w 751"/>
                <a:gd name="T3" fmla="*/ 43 h 586"/>
                <a:gd name="T4" fmla="*/ 5 w 751"/>
                <a:gd name="T5" fmla="*/ 35 h 586"/>
                <a:gd name="T6" fmla="*/ 7 w 751"/>
                <a:gd name="T7" fmla="*/ 27 h 586"/>
                <a:gd name="T8" fmla="*/ 9 w 751"/>
                <a:gd name="T9" fmla="*/ 19 h 586"/>
                <a:gd name="T10" fmla="*/ 17 w 751"/>
                <a:gd name="T11" fmla="*/ 14 h 586"/>
                <a:gd name="T12" fmla="*/ 24 w 751"/>
                <a:gd name="T13" fmla="*/ 10 h 586"/>
                <a:gd name="T14" fmla="*/ 31 w 751"/>
                <a:gd name="T15" fmla="*/ 5 h 586"/>
                <a:gd name="T16" fmla="*/ 38 w 751"/>
                <a:gd name="T17" fmla="*/ 0 h 586"/>
                <a:gd name="T18" fmla="*/ 82 w 751"/>
                <a:gd name="T19" fmla="*/ 1 h 586"/>
                <a:gd name="T20" fmla="*/ 127 w 751"/>
                <a:gd name="T21" fmla="*/ 3 h 586"/>
                <a:gd name="T22" fmla="*/ 170 w 751"/>
                <a:gd name="T23" fmla="*/ 4 h 586"/>
                <a:gd name="T24" fmla="*/ 214 w 751"/>
                <a:gd name="T25" fmla="*/ 5 h 586"/>
                <a:gd name="T26" fmla="*/ 258 w 751"/>
                <a:gd name="T27" fmla="*/ 5 h 586"/>
                <a:gd name="T28" fmla="*/ 303 w 751"/>
                <a:gd name="T29" fmla="*/ 6 h 586"/>
                <a:gd name="T30" fmla="*/ 346 w 751"/>
                <a:gd name="T31" fmla="*/ 7 h 586"/>
                <a:gd name="T32" fmla="*/ 390 w 751"/>
                <a:gd name="T33" fmla="*/ 8 h 586"/>
                <a:gd name="T34" fmla="*/ 435 w 751"/>
                <a:gd name="T35" fmla="*/ 10 h 586"/>
                <a:gd name="T36" fmla="*/ 479 w 751"/>
                <a:gd name="T37" fmla="*/ 11 h 586"/>
                <a:gd name="T38" fmla="*/ 523 w 751"/>
                <a:gd name="T39" fmla="*/ 12 h 586"/>
                <a:gd name="T40" fmla="*/ 566 w 751"/>
                <a:gd name="T41" fmla="*/ 12 h 586"/>
                <a:gd name="T42" fmla="*/ 611 w 751"/>
                <a:gd name="T43" fmla="*/ 13 h 586"/>
                <a:gd name="T44" fmla="*/ 655 w 751"/>
                <a:gd name="T45" fmla="*/ 14 h 586"/>
                <a:gd name="T46" fmla="*/ 699 w 751"/>
                <a:gd name="T47" fmla="*/ 15 h 586"/>
                <a:gd name="T48" fmla="*/ 742 w 751"/>
                <a:gd name="T49" fmla="*/ 16 h 586"/>
                <a:gd name="T50" fmla="*/ 746 w 751"/>
                <a:gd name="T51" fmla="*/ 22 h 586"/>
                <a:gd name="T52" fmla="*/ 748 w 751"/>
                <a:gd name="T53" fmla="*/ 27 h 586"/>
                <a:gd name="T54" fmla="*/ 749 w 751"/>
                <a:gd name="T55" fmla="*/ 33 h 586"/>
                <a:gd name="T56" fmla="*/ 751 w 751"/>
                <a:gd name="T57" fmla="*/ 38 h 586"/>
                <a:gd name="T58" fmla="*/ 751 w 751"/>
                <a:gd name="T59" fmla="*/ 174 h 586"/>
                <a:gd name="T60" fmla="*/ 751 w 751"/>
                <a:gd name="T61" fmla="*/ 309 h 586"/>
                <a:gd name="T62" fmla="*/ 751 w 751"/>
                <a:gd name="T63" fmla="*/ 442 h 586"/>
                <a:gd name="T64" fmla="*/ 751 w 751"/>
                <a:gd name="T65" fmla="*/ 576 h 586"/>
                <a:gd name="T66" fmla="*/ 745 w 751"/>
                <a:gd name="T67" fmla="*/ 578 h 586"/>
                <a:gd name="T68" fmla="*/ 739 w 751"/>
                <a:gd name="T69" fmla="*/ 580 h 586"/>
                <a:gd name="T70" fmla="*/ 732 w 751"/>
                <a:gd name="T71" fmla="*/ 584 h 586"/>
                <a:gd name="T72" fmla="*/ 726 w 751"/>
                <a:gd name="T73" fmla="*/ 586 h 586"/>
                <a:gd name="T74" fmla="*/ 683 w 751"/>
                <a:gd name="T75" fmla="*/ 584 h 586"/>
                <a:gd name="T76" fmla="*/ 638 w 751"/>
                <a:gd name="T77" fmla="*/ 583 h 586"/>
                <a:gd name="T78" fmla="*/ 594 w 751"/>
                <a:gd name="T79" fmla="*/ 580 h 586"/>
                <a:gd name="T80" fmla="*/ 549 w 751"/>
                <a:gd name="T81" fmla="*/ 578 h 586"/>
                <a:gd name="T82" fmla="*/ 505 w 751"/>
                <a:gd name="T83" fmla="*/ 576 h 586"/>
                <a:gd name="T84" fmla="*/ 462 w 751"/>
                <a:gd name="T85" fmla="*/ 574 h 586"/>
                <a:gd name="T86" fmla="*/ 417 w 751"/>
                <a:gd name="T87" fmla="*/ 572 h 586"/>
                <a:gd name="T88" fmla="*/ 373 w 751"/>
                <a:gd name="T89" fmla="*/ 570 h 586"/>
                <a:gd name="T90" fmla="*/ 329 w 751"/>
                <a:gd name="T91" fmla="*/ 568 h 586"/>
                <a:gd name="T92" fmla="*/ 284 w 751"/>
                <a:gd name="T93" fmla="*/ 565 h 586"/>
                <a:gd name="T94" fmla="*/ 241 w 751"/>
                <a:gd name="T95" fmla="*/ 564 h 586"/>
                <a:gd name="T96" fmla="*/ 197 w 751"/>
                <a:gd name="T97" fmla="*/ 562 h 586"/>
                <a:gd name="T98" fmla="*/ 152 w 751"/>
                <a:gd name="T99" fmla="*/ 560 h 586"/>
                <a:gd name="T100" fmla="*/ 108 w 751"/>
                <a:gd name="T101" fmla="*/ 557 h 586"/>
                <a:gd name="T102" fmla="*/ 63 w 751"/>
                <a:gd name="T103" fmla="*/ 556 h 586"/>
                <a:gd name="T104" fmla="*/ 20 w 751"/>
                <a:gd name="T105" fmla="*/ 554 h 586"/>
                <a:gd name="T106" fmla="*/ 14 w 751"/>
                <a:gd name="T107" fmla="*/ 550 h 586"/>
                <a:gd name="T108" fmla="*/ 8 w 751"/>
                <a:gd name="T109" fmla="*/ 545 h 586"/>
                <a:gd name="T110" fmla="*/ 2 w 751"/>
                <a:gd name="T111" fmla="*/ 535 h 586"/>
                <a:gd name="T112" fmla="*/ 0 w 751"/>
                <a:gd name="T113" fmla="*/ 520 h 586"/>
                <a:gd name="T114" fmla="*/ 0 w 751"/>
                <a:gd name="T115" fmla="*/ 409 h 586"/>
                <a:gd name="T116" fmla="*/ 0 w 751"/>
                <a:gd name="T117" fmla="*/ 286 h 586"/>
                <a:gd name="T118" fmla="*/ 0 w 751"/>
                <a:gd name="T119" fmla="*/ 163 h 586"/>
                <a:gd name="T120" fmla="*/ 0 w 751"/>
                <a:gd name="T121" fmla="*/ 51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1" h="586">
                  <a:moveTo>
                    <a:pt x="0" y="51"/>
                  </a:moveTo>
                  <a:lnTo>
                    <a:pt x="2" y="43"/>
                  </a:lnTo>
                  <a:lnTo>
                    <a:pt x="5" y="35"/>
                  </a:lnTo>
                  <a:lnTo>
                    <a:pt x="7" y="27"/>
                  </a:lnTo>
                  <a:lnTo>
                    <a:pt x="9" y="19"/>
                  </a:lnTo>
                  <a:lnTo>
                    <a:pt x="17" y="14"/>
                  </a:lnTo>
                  <a:lnTo>
                    <a:pt x="24" y="10"/>
                  </a:lnTo>
                  <a:lnTo>
                    <a:pt x="31" y="5"/>
                  </a:lnTo>
                  <a:lnTo>
                    <a:pt x="38" y="0"/>
                  </a:lnTo>
                  <a:lnTo>
                    <a:pt x="82" y="1"/>
                  </a:lnTo>
                  <a:lnTo>
                    <a:pt x="127" y="3"/>
                  </a:lnTo>
                  <a:lnTo>
                    <a:pt x="170" y="4"/>
                  </a:lnTo>
                  <a:lnTo>
                    <a:pt x="214" y="5"/>
                  </a:lnTo>
                  <a:lnTo>
                    <a:pt x="258" y="5"/>
                  </a:lnTo>
                  <a:lnTo>
                    <a:pt x="303" y="6"/>
                  </a:lnTo>
                  <a:lnTo>
                    <a:pt x="346" y="7"/>
                  </a:lnTo>
                  <a:lnTo>
                    <a:pt x="390" y="8"/>
                  </a:lnTo>
                  <a:lnTo>
                    <a:pt x="435" y="10"/>
                  </a:lnTo>
                  <a:lnTo>
                    <a:pt x="479" y="11"/>
                  </a:lnTo>
                  <a:lnTo>
                    <a:pt x="523" y="12"/>
                  </a:lnTo>
                  <a:lnTo>
                    <a:pt x="566" y="12"/>
                  </a:lnTo>
                  <a:lnTo>
                    <a:pt x="611" y="13"/>
                  </a:lnTo>
                  <a:lnTo>
                    <a:pt x="655" y="14"/>
                  </a:lnTo>
                  <a:lnTo>
                    <a:pt x="699" y="15"/>
                  </a:lnTo>
                  <a:lnTo>
                    <a:pt x="742" y="16"/>
                  </a:lnTo>
                  <a:lnTo>
                    <a:pt x="746" y="22"/>
                  </a:lnTo>
                  <a:lnTo>
                    <a:pt x="748" y="27"/>
                  </a:lnTo>
                  <a:lnTo>
                    <a:pt x="749" y="33"/>
                  </a:lnTo>
                  <a:lnTo>
                    <a:pt x="751" y="38"/>
                  </a:lnTo>
                  <a:lnTo>
                    <a:pt x="751" y="174"/>
                  </a:lnTo>
                  <a:lnTo>
                    <a:pt x="751" y="309"/>
                  </a:lnTo>
                  <a:lnTo>
                    <a:pt x="751" y="442"/>
                  </a:lnTo>
                  <a:lnTo>
                    <a:pt x="751" y="576"/>
                  </a:lnTo>
                  <a:lnTo>
                    <a:pt x="745" y="578"/>
                  </a:lnTo>
                  <a:lnTo>
                    <a:pt x="739" y="580"/>
                  </a:lnTo>
                  <a:lnTo>
                    <a:pt x="732" y="584"/>
                  </a:lnTo>
                  <a:lnTo>
                    <a:pt x="726" y="586"/>
                  </a:lnTo>
                  <a:lnTo>
                    <a:pt x="683" y="584"/>
                  </a:lnTo>
                  <a:lnTo>
                    <a:pt x="638" y="583"/>
                  </a:lnTo>
                  <a:lnTo>
                    <a:pt x="594" y="580"/>
                  </a:lnTo>
                  <a:lnTo>
                    <a:pt x="549" y="578"/>
                  </a:lnTo>
                  <a:lnTo>
                    <a:pt x="505" y="576"/>
                  </a:lnTo>
                  <a:lnTo>
                    <a:pt x="462" y="574"/>
                  </a:lnTo>
                  <a:lnTo>
                    <a:pt x="417" y="572"/>
                  </a:lnTo>
                  <a:lnTo>
                    <a:pt x="373" y="570"/>
                  </a:lnTo>
                  <a:lnTo>
                    <a:pt x="329" y="568"/>
                  </a:lnTo>
                  <a:lnTo>
                    <a:pt x="284" y="565"/>
                  </a:lnTo>
                  <a:lnTo>
                    <a:pt x="241" y="564"/>
                  </a:lnTo>
                  <a:lnTo>
                    <a:pt x="197" y="562"/>
                  </a:lnTo>
                  <a:lnTo>
                    <a:pt x="152" y="560"/>
                  </a:lnTo>
                  <a:lnTo>
                    <a:pt x="108" y="557"/>
                  </a:lnTo>
                  <a:lnTo>
                    <a:pt x="63" y="556"/>
                  </a:lnTo>
                  <a:lnTo>
                    <a:pt x="20" y="554"/>
                  </a:lnTo>
                  <a:lnTo>
                    <a:pt x="14" y="550"/>
                  </a:lnTo>
                  <a:lnTo>
                    <a:pt x="8" y="545"/>
                  </a:lnTo>
                  <a:lnTo>
                    <a:pt x="2" y="535"/>
                  </a:lnTo>
                  <a:lnTo>
                    <a:pt x="0" y="520"/>
                  </a:lnTo>
                  <a:lnTo>
                    <a:pt x="0" y="409"/>
                  </a:lnTo>
                  <a:lnTo>
                    <a:pt x="0" y="286"/>
                  </a:lnTo>
                  <a:lnTo>
                    <a:pt x="0" y="163"/>
                  </a:lnTo>
                  <a:lnTo>
                    <a:pt x="0" y="51"/>
                  </a:lnTo>
                  <a:close/>
                </a:path>
              </a:pathLst>
            </a:custGeom>
            <a:solidFill>
              <a:srgbClr val="D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61"/>
            <p:cNvSpPr>
              <a:spLocks/>
            </p:cNvSpPr>
            <p:nvPr/>
          </p:nvSpPr>
          <p:spPr bwMode="auto">
            <a:xfrm>
              <a:off x="3656013" y="3097213"/>
              <a:ext cx="528638" cy="414338"/>
            </a:xfrm>
            <a:custGeom>
              <a:avLst/>
              <a:gdLst>
                <a:gd name="T0" fmla="*/ 1 w 665"/>
                <a:gd name="T1" fmla="*/ 50 h 523"/>
                <a:gd name="T2" fmla="*/ 3 w 665"/>
                <a:gd name="T3" fmla="*/ 42 h 523"/>
                <a:gd name="T4" fmla="*/ 6 w 665"/>
                <a:gd name="T5" fmla="*/ 34 h 523"/>
                <a:gd name="T6" fmla="*/ 8 w 665"/>
                <a:gd name="T7" fmla="*/ 26 h 523"/>
                <a:gd name="T8" fmla="*/ 10 w 665"/>
                <a:gd name="T9" fmla="*/ 18 h 523"/>
                <a:gd name="T10" fmla="*/ 17 w 665"/>
                <a:gd name="T11" fmla="*/ 13 h 523"/>
                <a:gd name="T12" fmla="*/ 24 w 665"/>
                <a:gd name="T13" fmla="*/ 8 h 523"/>
                <a:gd name="T14" fmla="*/ 31 w 665"/>
                <a:gd name="T15" fmla="*/ 5 h 523"/>
                <a:gd name="T16" fmla="*/ 38 w 665"/>
                <a:gd name="T17" fmla="*/ 0 h 523"/>
                <a:gd name="T18" fmla="*/ 77 w 665"/>
                <a:gd name="T19" fmla="*/ 1 h 523"/>
                <a:gd name="T20" fmla="*/ 115 w 665"/>
                <a:gd name="T21" fmla="*/ 3 h 523"/>
                <a:gd name="T22" fmla="*/ 154 w 665"/>
                <a:gd name="T23" fmla="*/ 3 h 523"/>
                <a:gd name="T24" fmla="*/ 192 w 665"/>
                <a:gd name="T25" fmla="*/ 4 h 523"/>
                <a:gd name="T26" fmla="*/ 231 w 665"/>
                <a:gd name="T27" fmla="*/ 5 h 523"/>
                <a:gd name="T28" fmla="*/ 271 w 665"/>
                <a:gd name="T29" fmla="*/ 6 h 523"/>
                <a:gd name="T30" fmla="*/ 309 w 665"/>
                <a:gd name="T31" fmla="*/ 6 h 523"/>
                <a:gd name="T32" fmla="*/ 348 w 665"/>
                <a:gd name="T33" fmla="*/ 7 h 523"/>
                <a:gd name="T34" fmla="*/ 387 w 665"/>
                <a:gd name="T35" fmla="*/ 8 h 523"/>
                <a:gd name="T36" fmla="*/ 426 w 665"/>
                <a:gd name="T37" fmla="*/ 10 h 523"/>
                <a:gd name="T38" fmla="*/ 464 w 665"/>
                <a:gd name="T39" fmla="*/ 11 h 523"/>
                <a:gd name="T40" fmla="*/ 503 w 665"/>
                <a:gd name="T41" fmla="*/ 11 h 523"/>
                <a:gd name="T42" fmla="*/ 542 w 665"/>
                <a:gd name="T43" fmla="*/ 12 h 523"/>
                <a:gd name="T44" fmla="*/ 581 w 665"/>
                <a:gd name="T45" fmla="*/ 13 h 523"/>
                <a:gd name="T46" fmla="*/ 619 w 665"/>
                <a:gd name="T47" fmla="*/ 14 h 523"/>
                <a:gd name="T48" fmla="*/ 658 w 665"/>
                <a:gd name="T49" fmla="*/ 15 h 523"/>
                <a:gd name="T50" fmla="*/ 662 w 665"/>
                <a:gd name="T51" fmla="*/ 20 h 523"/>
                <a:gd name="T52" fmla="*/ 664 w 665"/>
                <a:gd name="T53" fmla="*/ 25 h 523"/>
                <a:gd name="T54" fmla="*/ 664 w 665"/>
                <a:gd name="T55" fmla="*/ 30 h 523"/>
                <a:gd name="T56" fmla="*/ 665 w 665"/>
                <a:gd name="T57" fmla="*/ 36 h 523"/>
                <a:gd name="T58" fmla="*/ 665 w 665"/>
                <a:gd name="T59" fmla="*/ 155 h 523"/>
                <a:gd name="T60" fmla="*/ 665 w 665"/>
                <a:gd name="T61" fmla="*/ 274 h 523"/>
                <a:gd name="T62" fmla="*/ 665 w 665"/>
                <a:gd name="T63" fmla="*/ 393 h 523"/>
                <a:gd name="T64" fmla="*/ 665 w 665"/>
                <a:gd name="T65" fmla="*/ 512 h 523"/>
                <a:gd name="T66" fmla="*/ 660 w 665"/>
                <a:gd name="T67" fmla="*/ 515 h 523"/>
                <a:gd name="T68" fmla="*/ 655 w 665"/>
                <a:gd name="T69" fmla="*/ 517 h 523"/>
                <a:gd name="T70" fmla="*/ 649 w 665"/>
                <a:gd name="T71" fmla="*/ 520 h 523"/>
                <a:gd name="T72" fmla="*/ 643 w 665"/>
                <a:gd name="T73" fmla="*/ 523 h 523"/>
                <a:gd name="T74" fmla="*/ 604 w 665"/>
                <a:gd name="T75" fmla="*/ 520 h 523"/>
                <a:gd name="T76" fmla="*/ 565 w 665"/>
                <a:gd name="T77" fmla="*/ 519 h 523"/>
                <a:gd name="T78" fmla="*/ 526 w 665"/>
                <a:gd name="T79" fmla="*/ 517 h 523"/>
                <a:gd name="T80" fmla="*/ 487 w 665"/>
                <a:gd name="T81" fmla="*/ 515 h 523"/>
                <a:gd name="T82" fmla="*/ 448 w 665"/>
                <a:gd name="T83" fmla="*/ 513 h 523"/>
                <a:gd name="T84" fmla="*/ 409 w 665"/>
                <a:gd name="T85" fmla="*/ 511 h 523"/>
                <a:gd name="T86" fmla="*/ 370 w 665"/>
                <a:gd name="T87" fmla="*/ 510 h 523"/>
                <a:gd name="T88" fmla="*/ 330 w 665"/>
                <a:gd name="T89" fmla="*/ 508 h 523"/>
                <a:gd name="T90" fmla="*/ 291 w 665"/>
                <a:gd name="T91" fmla="*/ 505 h 523"/>
                <a:gd name="T92" fmla="*/ 252 w 665"/>
                <a:gd name="T93" fmla="*/ 504 h 523"/>
                <a:gd name="T94" fmla="*/ 213 w 665"/>
                <a:gd name="T95" fmla="*/ 502 h 523"/>
                <a:gd name="T96" fmla="*/ 174 w 665"/>
                <a:gd name="T97" fmla="*/ 501 h 523"/>
                <a:gd name="T98" fmla="*/ 135 w 665"/>
                <a:gd name="T99" fmla="*/ 499 h 523"/>
                <a:gd name="T100" fmla="*/ 96 w 665"/>
                <a:gd name="T101" fmla="*/ 496 h 523"/>
                <a:gd name="T102" fmla="*/ 56 w 665"/>
                <a:gd name="T103" fmla="*/ 495 h 523"/>
                <a:gd name="T104" fmla="*/ 17 w 665"/>
                <a:gd name="T105" fmla="*/ 493 h 523"/>
                <a:gd name="T106" fmla="*/ 13 w 665"/>
                <a:gd name="T107" fmla="*/ 489 h 523"/>
                <a:gd name="T108" fmla="*/ 7 w 665"/>
                <a:gd name="T109" fmla="*/ 484 h 523"/>
                <a:gd name="T110" fmla="*/ 2 w 665"/>
                <a:gd name="T111" fmla="*/ 474 h 523"/>
                <a:gd name="T112" fmla="*/ 0 w 665"/>
                <a:gd name="T113" fmla="*/ 462 h 523"/>
                <a:gd name="T114" fmla="*/ 0 w 665"/>
                <a:gd name="T115" fmla="*/ 365 h 523"/>
                <a:gd name="T116" fmla="*/ 0 w 665"/>
                <a:gd name="T117" fmla="*/ 256 h 523"/>
                <a:gd name="T118" fmla="*/ 0 w 665"/>
                <a:gd name="T119" fmla="*/ 145 h 523"/>
                <a:gd name="T120" fmla="*/ 1 w 665"/>
                <a:gd name="T121" fmla="*/ 5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5" h="523">
                  <a:moveTo>
                    <a:pt x="1" y="50"/>
                  </a:moveTo>
                  <a:lnTo>
                    <a:pt x="3" y="42"/>
                  </a:lnTo>
                  <a:lnTo>
                    <a:pt x="6" y="34"/>
                  </a:lnTo>
                  <a:lnTo>
                    <a:pt x="8" y="26"/>
                  </a:lnTo>
                  <a:lnTo>
                    <a:pt x="10" y="18"/>
                  </a:lnTo>
                  <a:lnTo>
                    <a:pt x="17" y="13"/>
                  </a:lnTo>
                  <a:lnTo>
                    <a:pt x="24" y="8"/>
                  </a:lnTo>
                  <a:lnTo>
                    <a:pt x="31" y="5"/>
                  </a:lnTo>
                  <a:lnTo>
                    <a:pt x="38" y="0"/>
                  </a:lnTo>
                  <a:lnTo>
                    <a:pt x="77" y="1"/>
                  </a:lnTo>
                  <a:lnTo>
                    <a:pt x="115" y="3"/>
                  </a:lnTo>
                  <a:lnTo>
                    <a:pt x="154" y="3"/>
                  </a:lnTo>
                  <a:lnTo>
                    <a:pt x="192" y="4"/>
                  </a:lnTo>
                  <a:lnTo>
                    <a:pt x="231" y="5"/>
                  </a:lnTo>
                  <a:lnTo>
                    <a:pt x="271" y="6"/>
                  </a:lnTo>
                  <a:lnTo>
                    <a:pt x="309" y="6"/>
                  </a:lnTo>
                  <a:lnTo>
                    <a:pt x="348" y="7"/>
                  </a:lnTo>
                  <a:lnTo>
                    <a:pt x="387" y="8"/>
                  </a:lnTo>
                  <a:lnTo>
                    <a:pt x="426" y="10"/>
                  </a:lnTo>
                  <a:lnTo>
                    <a:pt x="464" y="11"/>
                  </a:lnTo>
                  <a:lnTo>
                    <a:pt x="503" y="11"/>
                  </a:lnTo>
                  <a:lnTo>
                    <a:pt x="542" y="12"/>
                  </a:lnTo>
                  <a:lnTo>
                    <a:pt x="581" y="13"/>
                  </a:lnTo>
                  <a:lnTo>
                    <a:pt x="619" y="14"/>
                  </a:lnTo>
                  <a:lnTo>
                    <a:pt x="658" y="15"/>
                  </a:lnTo>
                  <a:lnTo>
                    <a:pt x="662" y="20"/>
                  </a:lnTo>
                  <a:lnTo>
                    <a:pt x="664" y="25"/>
                  </a:lnTo>
                  <a:lnTo>
                    <a:pt x="664" y="30"/>
                  </a:lnTo>
                  <a:lnTo>
                    <a:pt x="665" y="36"/>
                  </a:lnTo>
                  <a:lnTo>
                    <a:pt x="665" y="155"/>
                  </a:lnTo>
                  <a:lnTo>
                    <a:pt x="665" y="274"/>
                  </a:lnTo>
                  <a:lnTo>
                    <a:pt x="665" y="393"/>
                  </a:lnTo>
                  <a:lnTo>
                    <a:pt x="665" y="512"/>
                  </a:lnTo>
                  <a:lnTo>
                    <a:pt x="660" y="515"/>
                  </a:lnTo>
                  <a:lnTo>
                    <a:pt x="655" y="517"/>
                  </a:lnTo>
                  <a:lnTo>
                    <a:pt x="649" y="520"/>
                  </a:lnTo>
                  <a:lnTo>
                    <a:pt x="643" y="523"/>
                  </a:lnTo>
                  <a:lnTo>
                    <a:pt x="604" y="520"/>
                  </a:lnTo>
                  <a:lnTo>
                    <a:pt x="565" y="519"/>
                  </a:lnTo>
                  <a:lnTo>
                    <a:pt x="526" y="517"/>
                  </a:lnTo>
                  <a:lnTo>
                    <a:pt x="487" y="515"/>
                  </a:lnTo>
                  <a:lnTo>
                    <a:pt x="448" y="513"/>
                  </a:lnTo>
                  <a:lnTo>
                    <a:pt x="409" y="511"/>
                  </a:lnTo>
                  <a:lnTo>
                    <a:pt x="370" y="510"/>
                  </a:lnTo>
                  <a:lnTo>
                    <a:pt x="330" y="508"/>
                  </a:lnTo>
                  <a:lnTo>
                    <a:pt x="291" y="505"/>
                  </a:lnTo>
                  <a:lnTo>
                    <a:pt x="252" y="504"/>
                  </a:lnTo>
                  <a:lnTo>
                    <a:pt x="213" y="502"/>
                  </a:lnTo>
                  <a:lnTo>
                    <a:pt x="174" y="501"/>
                  </a:lnTo>
                  <a:lnTo>
                    <a:pt x="135" y="499"/>
                  </a:lnTo>
                  <a:lnTo>
                    <a:pt x="96" y="496"/>
                  </a:lnTo>
                  <a:lnTo>
                    <a:pt x="56" y="495"/>
                  </a:lnTo>
                  <a:lnTo>
                    <a:pt x="17" y="493"/>
                  </a:lnTo>
                  <a:lnTo>
                    <a:pt x="13" y="489"/>
                  </a:lnTo>
                  <a:lnTo>
                    <a:pt x="7" y="484"/>
                  </a:lnTo>
                  <a:lnTo>
                    <a:pt x="2" y="474"/>
                  </a:lnTo>
                  <a:lnTo>
                    <a:pt x="0" y="462"/>
                  </a:lnTo>
                  <a:lnTo>
                    <a:pt x="0" y="365"/>
                  </a:lnTo>
                  <a:lnTo>
                    <a:pt x="0" y="256"/>
                  </a:lnTo>
                  <a:lnTo>
                    <a:pt x="0" y="145"/>
                  </a:lnTo>
                  <a:lnTo>
                    <a:pt x="1" y="50"/>
                  </a:lnTo>
                  <a:close/>
                </a:path>
              </a:pathLst>
            </a:custGeom>
            <a:solidFill>
              <a:srgbClr val="E2D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62"/>
            <p:cNvSpPr>
              <a:spLocks/>
            </p:cNvSpPr>
            <p:nvPr/>
          </p:nvSpPr>
          <p:spPr bwMode="auto">
            <a:xfrm>
              <a:off x="3656013" y="3097213"/>
              <a:ext cx="460375" cy="361950"/>
            </a:xfrm>
            <a:custGeom>
              <a:avLst/>
              <a:gdLst>
                <a:gd name="T0" fmla="*/ 1 w 580"/>
                <a:gd name="T1" fmla="*/ 48 h 456"/>
                <a:gd name="T2" fmla="*/ 3 w 580"/>
                <a:gd name="T3" fmla="*/ 39 h 456"/>
                <a:gd name="T4" fmla="*/ 6 w 580"/>
                <a:gd name="T5" fmla="*/ 31 h 456"/>
                <a:gd name="T6" fmla="*/ 8 w 580"/>
                <a:gd name="T7" fmla="*/ 23 h 456"/>
                <a:gd name="T8" fmla="*/ 10 w 580"/>
                <a:gd name="T9" fmla="*/ 15 h 456"/>
                <a:gd name="T10" fmla="*/ 17 w 580"/>
                <a:gd name="T11" fmla="*/ 12 h 456"/>
                <a:gd name="T12" fmla="*/ 24 w 580"/>
                <a:gd name="T13" fmla="*/ 7 h 456"/>
                <a:gd name="T14" fmla="*/ 30 w 580"/>
                <a:gd name="T15" fmla="*/ 4 h 456"/>
                <a:gd name="T16" fmla="*/ 37 w 580"/>
                <a:gd name="T17" fmla="*/ 0 h 456"/>
                <a:gd name="T18" fmla="*/ 70 w 580"/>
                <a:gd name="T19" fmla="*/ 1 h 456"/>
                <a:gd name="T20" fmla="*/ 104 w 580"/>
                <a:gd name="T21" fmla="*/ 1 h 456"/>
                <a:gd name="T22" fmla="*/ 137 w 580"/>
                <a:gd name="T23" fmla="*/ 3 h 456"/>
                <a:gd name="T24" fmla="*/ 170 w 580"/>
                <a:gd name="T25" fmla="*/ 3 h 456"/>
                <a:gd name="T26" fmla="*/ 205 w 580"/>
                <a:gd name="T27" fmla="*/ 4 h 456"/>
                <a:gd name="T28" fmla="*/ 238 w 580"/>
                <a:gd name="T29" fmla="*/ 5 h 456"/>
                <a:gd name="T30" fmla="*/ 272 w 580"/>
                <a:gd name="T31" fmla="*/ 5 h 456"/>
                <a:gd name="T32" fmla="*/ 305 w 580"/>
                <a:gd name="T33" fmla="*/ 6 h 456"/>
                <a:gd name="T34" fmla="*/ 338 w 580"/>
                <a:gd name="T35" fmla="*/ 7 h 456"/>
                <a:gd name="T36" fmla="*/ 372 w 580"/>
                <a:gd name="T37" fmla="*/ 8 h 456"/>
                <a:gd name="T38" fmla="*/ 405 w 580"/>
                <a:gd name="T39" fmla="*/ 8 h 456"/>
                <a:gd name="T40" fmla="*/ 440 w 580"/>
                <a:gd name="T41" fmla="*/ 10 h 456"/>
                <a:gd name="T42" fmla="*/ 473 w 580"/>
                <a:gd name="T43" fmla="*/ 11 h 456"/>
                <a:gd name="T44" fmla="*/ 506 w 580"/>
                <a:gd name="T45" fmla="*/ 12 h 456"/>
                <a:gd name="T46" fmla="*/ 540 w 580"/>
                <a:gd name="T47" fmla="*/ 12 h 456"/>
                <a:gd name="T48" fmla="*/ 573 w 580"/>
                <a:gd name="T49" fmla="*/ 13 h 456"/>
                <a:gd name="T50" fmla="*/ 577 w 580"/>
                <a:gd name="T51" fmla="*/ 18 h 456"/>
                <a:gd name="T52" fmla="*/ 579 w 580"/>
                <a:gd name="T53" fmla="*/ 22 h 456"/>
                <a:gd name="T54" fmla="*/ 579 w 580"/>
                <a:gd name="T55" fmla="*/ 27 h 456"/>
                <a:gd name="T56" fmla="*/ 580 w 580"/>
                <a:gd name="T57" fmla="*/ 33 h 456"/>
                <a:gd name="T58" fmla="*/ 580 w 580"/>
                <a:gd name="T59" fmla="*/ 136 h 456"/>
                <a:gd name="T60" fmla="*/ 580 w 580"/>
                <a:gd name="T61" fmla="*/ 240 h 456"/>
                <a:gd name="T62" fmla="*/ 580 w 580"/>
                <a:gd name="T63" fmla="*/ 343 h 456"/>
                <a:gd name="T64" fmla="*/ 580 w 580"/>
                <a:gd name="T65" fmla="*/ 447 h 456"/>
                <a:gd name="T66" fmla="*/ 576 w 580"/>
                <a:gd name="T67" fmla="*/ 449 h 456"/>
                <a:gd name="T68" fmla="*/ 571 w 580"/>
                <a:gd name="T69" fmla="*/ 451 h 456"/>
                <a:gd name="T70" fmla="*/ 565 w 580"/>
                <a:gd name="T71" fmla="*/ 454 h 456"/>
                <a:gd name="T72" fmla="*/ 561 w 580"/>
                <a:gd name="T73" fmla="*/ 456 h 456"/>
                <a:gd name="T74" fmla="*/ 526 w 580"/>
                <a:gd name="T75" fmla="*/ 455 h 456"/>
                <a:gd name="T76" fmla="*/ 493 w 580"/>
                <a:gd name="T77" fmla="*/ 453 h 456"/>
                <a:gd name="T78" fmla="*/ 458 w 580"/>
                <a:gd name="T79" fmla="*/ 451 h 456"/>
                <a:gd name="T80" fmla="*/ 425 w 580"/>
                <a:gd name="T81" fmla="*/ 450 h 456"/>
                <a:gd name="T82" fmla="*/ 390 w 580"/>
                <a:gd name="T83" fmla="*/ 448 h 456"/>
                <a:gd name="T84" fmla="*/ 357 w 580"/>
                <a:gd name="T85" fmla="*/ 447 h 456"/>
                <a:gd name="T86" fmla="*/ 322 w 580"/>
                <a:gd name="T87" fmla="*/ 444 h 456"/>
                <a:gd name="T88" fmla="*/ 289 w 580"/>
                <a:gd name="T89" fmla="*/ 443 h 456"/>
                <a:gd name="T90" fmla="*/ 254 w 580"/>
                <a:gd name="T91" fmla="*/ 442 h 456"/>
                <a:gd name="T92" fmla="*/ 220 w 580"/>
                <a:gd name="T93" fmla="*/ 440 h 456"/>
                <a:gd name="T94" fmla="*/ 186 w 580"/>
                <a:gd name="T95" fmla="*/ 439 h 456"/>
                <a:gd name="T96" fmla="*/ 152 w 580"/>
                <a:gd name="T97" fmla="*/ 436 h 456"/>
                <a:gd name="T98" fmla="*/ 119 w 580"/>
                <a:gd name="T99" fmla="*/ 435 h 456"/>
                <a:gd name="T100" fmla="*/ 84 w 580"/>
                <a:gd name="T101" fmla="*/ 434 h 456"/>
                <a:gd name="T102" fmla="*/ 51 w 580"/>
                <a:gd name="T103" fmla="*/ 432 h 456"/>
                <a:gd name="T104" fmla="*/ 16 w 580"/>
                <a:gd name="T105" fmla="*/ 431 h 456"/>
                <a:gd name="T106" fmla="*/ 12 w 580"/>
                <a:gd name="T107" fmla="*/ 427 h 456"/>
                <a:gd name="T108" fmla="*/ 7 w 580"/>
                <a:gd name="T109" fmla="*/ 423 h 456"/>
                <a:gd name="T110" fmla="*/ 2 w 580"/>
                <a:gd name="T111" fmla="*/ 415 h 456"/>
                <a:gd name="T112" fmla="*/ 0 w 580"/>
                <a:gd name="T113" fmla="*/ 404 h 456"/>
                <a:gd name="T114" fmla="*/ 0 w 580"/>
                <a:gd name="T115" fmla="*/ 323 h 456"/>
                <a:gd name="T116" fmla="*/ 0 w 580"/>
                <a:gd name="T117" fmla="*/ 226 h 456"/>
                <a:gd name="T118" fmla="*/ 0 w 580"/>
                <a:gd name="T119" fmla="*/ 128 h 456"/>
                <a:gd name="T120" fmla="*/ 1 w 580"/>
                <a:gd name="T121" fmla="*/ 4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0" h="456">
                  <a:moveTo>
                    <a:pt x="1" y="48"/>
                  </a:moveTo>
                  <a:lnTo>
                    <a:pt x="3" y="39"/>
                  </a:lnTo>
                  <a:lnTo>
                    <a:pt x="6" y="31"/>
                  </a:lnTo>
                  <a:lnTo>
                    <a:pt x="8" y="23"/>
                  </a:lnTo>
                  <a:lnTo>
                    <a:pt x="10" y="15"/>
                  </a:lnTo>
                  <a:lnTo>
                    <a:pt x="17" y="12"/>
                  </a:lnTo>
                  <a:lnTo>
                    <a:pt x="24" y="7"/>
                  </a:lnTo>
                  <a:lnTo>
                    <a:pt x="30" y="4"/>
                  </a:lnTo>
                  <a:lnTo>
                    <a:pt x="37" y="0"/>
                  </a:lnTo>
                  <a:lnTo>
                    <a:pt x="70" y="1"/>
                  </a:lnTo>
                  <a:lnTo>
                    <a:pt x="104" y="1"/>
                  </a:lnTo>
                  <a:lnTo>
                    <a:pt x="137" y="3"/>
                  </a:lnTo>
                  <a:lnTo>
                    <a:pt x="170" y="3"/>
                  </a:lnTo>
                  <a:lnTo>
                    <a:pt x="205" y="4"/>
                  </a:lnTo>
                  <a:lnTo>
                    <a:pt x="238" y="5"/>
                  </a:lnTo>
                  <a:lnTo>
                    <a:pt x="272" y="5"/>
                  </a:lnTo>
                  <a:lnTo>
                    <a:pt x="305" y="6"/>
                  </a:lnTo>
                  <a:lnTo>
                    <a:pt x="338" y="7"/>
                  </a:lnTo>
                  <a:lnTo>
                    <a:pt x="372" y="8"/>
                  </a:lnTo>
                  <a:lnTo>
                    <a:pt x="405" y="8"/>
                  </a:lnTo>
                  <a:lnTo>
                    <a:pt x="440" y="10"/>
                  </a:lnTo>
                  <a:lnTo>
                    <a:pt x="473" y="11"/>
                  </a:lnTo>
                  <a:lnTo>
                    <a:pt x="506" y="12"/>
                  </a:lnTo>
                  <a:lnTo>
                    <a:pt x="540" y="12"/>
                  </a:lnTo>
                  <a:lnTo>
                    <a:pt x="573" y="13"/>
                  </a:lnTo>
                  <a:lnTo>
                    <a:pt x="577" y="18"/>
                  </a:lnTo>
                  <a:lnTo>
                    <a:pt x="579" y="22"/>
                  </a:lnTo>
                  <a:lnTo>
                    <a:pt x="579" y="27"/>
                  </a:lnTo>
                  <a:lnTo>
                    <a:pt x="580" y="33"/>
                  </a:lnTo>
                  <a:lnTo>
                    <a:pt x="580" y="136"/>
                  </a:lnTo>
                  <a:lnTo>
                    <a:pt x="580" y="240"/>
                  </a:lnTo>
                  <a:lnTo>
                    <a:pt x="580" y="343"/>
                  </a:lnTo>
                  <a:lnTo>
                    <a:pt x="580" y="447"/>
                  </a:lnTo>
                  <a:lnTo>
                    <a:pt x="576" y="449"/>
                  </a:lnTo>
                  <a:lnTo>
                    <a:pt x="571" y="451"/>
                  </a:lnTo>
                  <a:lnTo>
                    <a:pt x="565" y="454"/>
                  </a:lnTo>
                  <a:lnTo>
                    <a:pt x="561" y="456"/>
                  </a:lnTo>
                  <a:lnTo>
                    <a:pt x="526" y="455"/>
                  </a:lnTo>
                  <a:lnTo>
                    <a:pt x="493" y="453"/>
                  </a:lnTo>
                  <a:lnTo>
                    <a:pt x="458" y="451"/>
                  </a:lnTo>
                  <a:lnTo>
                    <a:pt x="425" y="450"/>
                  </a:lnTo>
                  <a:lnTo>
                    <a:pt x="390" y="448"/>
                  </a:lnTo>
                  <a:lnTo>
                    <a:pt x="357" y="447"/>
                  </a:lnTo>
                  <a:lnTo>
                    <a:pt x="322" y="444"/>
                  </a:lnTo>
                  <a:lnTo>
                    <a:pt x="289" y="443"/>
                  </a:lnTo>
                  <a:lnTo>
                    <a:pt x="254" y="442"/>
                  </a:lnTo>
                  <a:lnTo>
                    <a:pt x="220" y="440"/>
                  </a:lnTo>
                  <a:lnTo>
                    <a:pt x="186" y="439"/>
                  </a:lnTo>
                  <a:lnTo>
                    <a:pt x="152" y="436"/>
                  </a:lnTo>
                  <a:lnTo>
                    <a:pt x="119" y="435"/>
                  </a:lnTo>
                  <a:lnTo>
                    <a:pt x="84" y="434"/>
                  </a:lnTo>
                  <a:lnTo>
                    <a:pt x="51" y="432"/>
                  </a:lnTo>
                  <a:lnTo>
                    <a:pt x="16" y="431"/>
                  </a:lnTo>
                  <a:lnTo>
                    <a:pt x="12" y="427"/>
                  </a:lnTo>
                  <a:lnTo>
                    <a:pt x="7" y="423"/>
                  </a:lnTo>
                  <a:lnTo>
                    <a:pt x="2" y="415"/>
                  </a:lnTo>
                  <a:lnTo>
                    <a:pt x="0" y="404"/>
                  </a:lnTo>
                  <a:lnTo>
                    <a:pt x="0" y="323"/>
                  </a:lnTo>
                  <a:lnTo>
                    <a:pt x="0" y="226"/>
                  </a:lnTo>
                  <a:lnTo>
                    <a:pt x="0" y="128"/>
                  </a:lnTo>
                  <a:lnTo>
                    <a:pt x="1" y="48"/>
                  </a:lnTo>
                  <a:close/>
                </a:path>
              </a:pathLst>
            </a:custGeom>
            <a:solidFill>
              <a:srgbClr val="E8E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63"/>
            <p:cNvSpPr>
              <a:spLocks/>
            </p:cNvSpPr>
            <p:nvPr/>
          </p:nvSpPr>
          <p:spPr bwMode="auto">
            <a:xfrm>
              <a:off x="3656013" y="3097213"/>
              <a:ext cx="392113" cy="309563"/>
            </a:xfrm>
            <a:custGeom>
              <a:avLst/>
              <a:gdLst>
                <a:gd name="T0" fmla="*/ 1 w 495"/>
                <a:gd name="T1" fmla="*/ 46 h 390"/>
                <a:gd name="T2" fmla="*/ 3 w 495"/>
                <a:gd name="T3" fmla="*/ 38 h 390"/>
                <a:gd name="T4" fmla="*/ 6 w 495"/>
                <a:gd name="T5" fmla="*/ 30 h 390"/>
                <a:gd name="T6" fmla="*/ 8 w 495"/>
                <a:gd name="T7" fmla="*/ 22 h 390"/>
                <a:gd name="T8" fmla="*/ 10 w 495"/>
                <a:gd name="T9" fmla="*/ 14 h 390"/>
                <a:gd name="T10" fmla="*/ 17 w 495"/>
                <a:gd name="T11" fmla="*/ 11 h 390"/>
                <a:gd name="T12" fmla="*/ 23 w 495"/>
                <a:gd name="T13" fmla="*/ 7 h 390"/>
                <a:gd name="T14" fmla="*/ 30 w 495"/>
                <a:gd name="T15" fmla="*/ 4 h 390"/>
                <a:gd name="T16" fmla="*/ 36 w 495"/>
                <a:gd name="T17" fmla="*/ 0 h 390"/>
                <a:gd name="T18" fmla="*/ 64 w 495"/>
                <a:gd name="T19" fmla="*/ 1 h 390"/>
                <a:gd name="T20" fmla="*/ 92 w 495"/>
                <a:gd name="T21" fmla="*/ 1 h 390"/>
                <a:gd name="T22" fmla="*/ 121 w 495"/>
                <a:gd name="T23" fmla="*/ 3 h 390"/>
                <a:gd name="T24" fmla="*/ 150 w 495"/>
                <a:gd name="T25" fmla="*/ 3 h 390"/>
                <a:gd name="T26" fmla="*/ 177 w 495"/>
                <a:gd name="T27" fmla="*/ 4 h 390"/>
                <a:gd name="T28" fmla="*/ 206 w 495"/>
                <a:gd name="T29" fmla="*/ 4 h 390"/>
                <a:gd name="T30" fmla="*/ 235 w 495"/>
                <a:gd name="T31" fmla="*/ 5 h 390"/>
                <a:gd name="T32" fmla="*/ 262 w 495"/>
                <a:gd name="T33" fmla="*/ 6 h 390"/>
                <a:gd name="T34" fmla="*/ 291 w 495"/>
                <a:gd name="T35" fmla="*/ 6 h 390"/>
                <a:gd name="T36" fmla="*/ 320 w 495"/>
                <a:gd name="T37" fmla="*/ 7 h 390"/>
                <a:gd name="T38" fmla="*/ 348 w 495"/>
                <a:gd name="T39" fmla="*/ 8 h 390"/>
                <a:gd name="T40" fmla="*/ 376 w 495"/>
                <a:gd name="T41" fmla="*/ 8 h 390"/>
                <a:gd name="T42" fmla="*/ 404 w 495"/>
                <a:gd name="T43" fmla="*/ 10 h 390"/>
                <a:gd name="T44" fmla="*/ 433 w 495"/>
                <a:gd name="T45" fmla="*/ 11 h 390"/>
                <a:gd name="T46" fmla="*/ 460 w 495"/>
                <a:gd name="T47" fmla="*/ 11 h 390"/>
                <a:gd name="T48" fmla="*/ 489 w 495"/>
                <a:gd name="T49" fmla="*/ 12 h 390"/>
                <a:gd name="T50" fmla="*/ 492 w 495"/>
                <a:gd name="T51" fmla="*/ 15 h 390"/>
                <a:gd name="T52" fmla="*/ 493 w 495"/>
                <a:gd name="T53" fmla="*/ 20 h 390"/>
                <a:gd name="T54" fmla="*/ 494 w 495"/>
                <a:gd name="T55" fmla="*/ 25 h 390"/>
                <a:gd name="T56" fmla="*/ 495 w 495"/>
                <a:gd name="T57" fmla="*/ 29 h 390"/>
                <a:gd name="T58" fmla="*/ 495 w 495"/>
                <a:gd name="T59" fmla="*/ 117 h 390"/>
                <a:gd name="T60" fmla="*/ 495 w 495"/>
                <a:gd name="T61" fmla="*/ 205 h 390"/>
                <a:gd name="T62" fmla="*/ 495 w 495"/>
                <a:gd name="T63" fmla="*/ 293 h 390"/>
                <a:gd name="T64" fmla="*/ 495 w 495"/>
                <a:gd name="T65" fmla="*/ 381 h 390"/>
                <a:gd name="T66" fmla="*/ 490 w 495"/>
                <a:gd name="T67" fmla="*/ 383 h 390"/>
                <a:gd name="T68" fmla="*/ 487 w 495"/>
                <a:gd name="T69" fmla="*/ 386 h 390"/>
                <a:gd name="T70" fmla="*/ 483 w 495"/>
                <a:gd name="T71" fmla="*/ 388 h 390"/>
                <a:gd name="T72" fmla="*/ 479 w 495"/>
                <a:gd name="T73" fmla="*/ 390 h 390"/>
                <a:gd name="T74" fmla="*/ 450 w 495"/>
                <a:gd name="T75" fmla="*/ 389 h 390"/>
                <a:gd name="T76" fmla="*/ 420 w 495"/>
                <a:gd name="T77" fmla="*/ 387 h 390"/>
                <a:gd name="T78" fmla="*/ 391 w 495"/>
                <a:gd name="T79" fmla="*/ 386 h 390"/>
                <a:gd name="T80" fmla="*/ 363 w 495"/>
                <a:gd name="T81" fmla="*/ 385 h 390"/>
                <a:gd name="T82" fmla="*/ 334 w 495"/>
                <a:gd name="T83" fmla="*/ 383 h 390"/>
                <a:gd name="T84" fmla="*/ 304 w 495"/>
                <a:gd name="T85" fmla="*/ 381 h 390"/>
                <a:gd name="T86" fmla="*/ 275 w 495"/>
                <a:gd name="T87" fmla="*/ 380 h 390"/>
                <a:gd name="T88" fmla="*/ 246 w 495"/>
                <a:gd name="T89" fmla="*/ 379 h 390"/>
                <a:gd name="T90" fmla="*/ 218 w 495"/>
                <a:gd name="T91" fmla="*/ 378 h 390"/>
                <a:gd name="T92" fmla="*/ 189 w 495"/>
                <a:gd name="T93" fmla="*/ 377 h 390"/>
                <a:gd name="T94" fmla="*/ 159 w 495"/>
                <a:gd name="T95" fmla="*/ 375 h 390"/>
                <a:gd name="T96" fmla="*/ 130 w 495"/>
                <a:gd name="T97" fmla="*/ 374 h 390"/>
                <a:gd name="T98" fmla="*/ 101 w 495"/>
                <a:gd name="T99" fmla="*/ 372 h 390"/>
                <a:gd name="T100" fmla="*/ 73 w 495"/>
                <a:gd name="T101" fmla="*/ 371 h 390"/>
                <a:gd name="T102" fmla="*/ 43 w 495"/>
                <a:gd name="T103" fmla="*/ 370 h 390"/>
                <a:gd name="T104" fmla="*/ 14 w 495"/>
                <a:gd name="T105" fmla="*/ 369 h 390"/>
                <a:gd name="T106" fmla="*/ 10 w 495"/>
                <a:gd name="T107" fmla="*/ 365 h 390"/>
                <a:gd name="T108" fmla="*/ 6 w 495"/>
                <a:gd name="T109" fmla="*/ 360 h 390"/>
                <a:gd name="T110" fmla="*/ 2 w 495"/>
                <a:gd name="T111" fmla="*/ 355 h 390"/>
                <a:gd name="T112" fmla="*/ 0 w 495"/>
                <a:gd name="T113" fmla="*/ 346 h 390"/>
                <a:gd name="T114" fmla="*/ 0 w 495"/>
                <a:gd name="T115" fmla="*/ 280 h 390"/>
                <a:gd name="T116" fmla="*/ 0 w 495"/>
                <a:gd name="T117" fmla="*/ 196 h 390"/>
                <a:gd name="T118" fmla="*/ 0 w 495"/>
                <a:gd name="T119" fmla="*/ 112 h 390"/>
                <a:gd name="T120" fmla="*/ 1 w 495"/>
                <a:gd name="T121" fmla="*/ 4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390">
                  <a:moveTo>
                    <a:pt x="1" y="46"/>
                  </a:moveTo>
                  <a:lnTo>
                    <a:pt x="3" y="38"/>
                  </a:lnTo>
                  <a:lnTo>
                    <a:pt x="6" y="30"/>
                  </a:lnTo>
                  <a:lnTo>
                    <a:pt x="8" y="22"/>
                  </a:lnTo>
                  <a:lnTo>
                    <a:pt x="10" y="14"/>
                  </a:lnTo>
                  <a:lnTo>
                    <a:pt x="17" y="11"/>
                  </a:lnTo>
                  <a:lnTo>
                    <a:pt x="23" y="7"/>
                  </a:lnTo>
                  <a:lnTo>
                    <a:pt x="30" y="4"/>
                  </a:lnTo>
                  <a:lnTo>
                    <a:pt x="36" y="0"/>
                  </a:lnTo>
                  <a:lnTo>
                    <a:pt x="64" y="1"/>
                  </a:lnTo>
                  <a:lnTo>
                    <a:pt x="92" y="1"/>
                  </a:lnTo>
                  <a:lnTo>
                    <a:pt x="121" y="3"/>
                  </a:lnTo>
                  <a:lnTo>
                    <a:pt x="150" y="3"/>
                  </a:lnTo>
                  <a:lnTo>
                    <a:pt x="177" y="4"/>
                  </a:lnTo>
                  <a:lnTo>
                    <a:pt x="206" y="4"/>
                  </a:lnTo>
                  <a:lnTo>
                    <a:pt x="235" y="5"/>
                  </a:lnTo>
                  <a:lnTo>
                    <a:pt x="262" y="6"/>
                  </a:lnTo>
                  <a:lnTo>
                    <a:pt x="291" y="6"/>
                  </a:lnTo>
                  <a:lnTo>
                    <a:pt x="320" y="7"/>
                  </a:lnTo>
                  <a:lnTo>
                    <a:pt x="348" y="8"/>
                  </a:lnTo>
                  <a:lnTo>
                    <a:pt x="376" y="8"/>
                  </a:lnTo>
                  <a:lnTo>
                    <a:pt x="404" y="10"/>
                  </a:lnTo>
                  <a:lnTo>
                    <a:pt x="433" y="11"/>
                  </a:lnTo>
                  <a:lnTo>
                    <a:pt x="460" y="11"/>
                  </a:lnTo>
                  <a:lnTo>
                    <a:pt x="489" y="12"/>
                  </a:lnTo>
                  <a:lnTo>
                    <a:pt x="492" y="15"/>
                  </a:lnTo>
                  <a:lnTo>
                    <a:pt x="493" y="20"/>
                  </a:lnTo>
                  <a:lnTo>
                    <a:pt x="494" y="25"/>
                  </a:lnTo>
                  <a:lnTo>
                    <a:pt x="495" y="29"/>
                  </a:lnTo>
                  <a:lnTo>
                    <a:pt x="495" y="117"/>
                  </a:lnTo>
                  <a:lnTo>
                    <a:pt x="495" y="205"/>
                  </a:lnTo>
                  <a:lnTo>
                    <a:pt x="495" y="293"/>
                  </a:lnTo>
                  <a:lnTo>
                    <a:pt x="495" y="381"/>
                  </a:lnTo>
                  <a:lnTo>
                    <a:pt x="490" y="383"/>
                  </a:lnTo>
                  <a:lnTo>
                    <a:pt x="487" y="386"/>
                  </a:lnTo>
                  <a:lnTo>
                    <a:pt x="483" y="388"/>
                  </a:lnTo>
                  <a:lnTo>
                    <a:pt x="479" y="390"/>
                  </a:lnTo>
                  <a:lnTo>
                    <a:pt x="450" y="389"/>
                  </a:lnTo>
                  <a:lnTo>
                    <a:pt x="420" y="387"/>
                  </a:lnTo>
                  <a:lnTo>
                    <a:pt x="391" y="386"/>
                  </a:lnTo>
                  <a:lnTo>
                    <a:pt x="363" y="385"/>
                  </a:lnTo>
                  <a:lnTo>
                    <a:pt x="334" y="383"/>
                  </a:lnTo>
                  <a:lnTo>
                    <a:pt x="304" y="381"/>
                  </a:lnTo>
                  <a:lnTo>
                    <a:pt x="275" y="380"/>
                  </a:lnTo>
                  <a:lnTo>
                    <a:pt x="246" y="379"/>
                  </a:lnTo>
                  <a:lnTo>
                    <a:pt x="218" y="378"/>
                  </a:lnTo>
                  <a:lnTo>
                    <a:pt x="189" y="377"/>
                  </a:lnTo>
                  <a:lnTo>
                    <a:pt x="159" y="375"/>
                  </a:lnTo>
                  <a:lnTo>
                    <a:pt x="130" y="374"/>
                  </a:lnTo>
                  <a:lnTo>
                    <a:pt x="101" y="372"/>
                  </a:lnTo>
                  <a:lnTo>
                    <a:pt x="73" y="371"/>
                  </a:lnTo>
                  <a:lnTo>
                    <a:pt x="43" y="370"/>
                  </a:lnTo>
                  <a:lnTo>
                    <a:pt x="14" y="369"/>
                  </a:lnTo>
                  <a:lnTo>
                    <a:pt x="10" y="365"/>
                  </a:lnTo>
                  <a:lnTo>
                    <a:pt x="6" y="360"/>
                  </a:lnTo>
                  <a:lnTo>
                    <a:pt x="2" y="355"/>
                  </a:lnTo>
                  <a:lnTo>
                    <a:pt x="0" y="346"/>
                  </a:lnTo>
                  <a:lnTo>
                    <a:pt x="0" y="280"/>
                  </a:lnTo>
                  <a:lnTo>
                    <a:pt x="0" y="196"/>
                  </a:lnTo>
                  <a:lnTo>
                    <a:pt x="0" y="112"/>
                  </a:lnTo>
                  <a:lnTo>
                    <a:pt x="1" y="46"/>
                  </a:lnTo>
                  <a:close/>
                </a:path>
              </a:pathLst>
            </a:custGeom>
            <a:solidFill>
              <a:srgbClr val="EDE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64"/>
            <p:cNvSpPr>
              <a:spLocks/>
            </p:cNvSpPr>
            <p:nvPr/>
          </p:nvSpPr>
          <p:spPr bwMode="auto">
            <a:xfrm>
              <a:off x="3656013" y="3097213"/>
              <a:ext cx="323850" cy="257175"/>
            </a:xfrm>
            <a:custGeom>
              <a:avLst/>
              <a:gdLst>
                <a:gd name="T0" fmla="*/ 1 w 409"/>
                <a:gd name="T1" fmla="*/ 46 h 325"/>
                <a:gd name="T2" fmla="*/ 3 w 409"/>
                <a:gd name="T3" fmla="*/ 38 h 325"/>
                <a:gd name="T4" fmla="*/ 7 w 409"/>
                <a:gd name="T5" fmla="*/ 29 h 325"/>
                <a:gd name="T6" fmla="*/ 9 w 409"/>
                <a:gd name="T7" fmla="*/ 21 h 325"/>
                <a:gd name="T8" fmla="*/ 12 w 409"/>
                <a:gd name="T9" fmla="*/ 13 h 325"/>
                <a:gd name="T10" fmla="*/ 17 w 409"/>
                <a:gd name="T11" fmla="*/ 9 h 325"/>
                <a:gd name="T12" fmla="*/ 24 w 409"/>
                <a:gd name="T13" fmla="*/ 6 h 325"/>
                <a:gd name="T14" fmla="*/ 30 w 409"/>
                <a:gd name="T15" fmla="*/ 4 h 325"/>
                <a:gd name="T16" fmla="*/ 36 w 409"/>
                <a:gd name="T17" fmla="*/ 0 h 325"/>
                <a:gd name="T18" fmla="*/ 59 w 409"/>
                <a:gd name="T19" fmla="*/ 1 h 325"/>
                <a:gd name="T20" fmla="*/ 82 w 409"/>
                <a:gd name="T21" fmla="*/ 1 h 325"/>
                <a:gd name="T22" fmla="*/ 105 w 409"/>
                <a:gd name="T23" fmla="*/ 2 h 325"/>
                <a:gd name="T24" fmla="*/ 128 w 409"/>
                <a:gd name="T25" fmla="*/ 2 h 325"/>
                <a:gd name="T26" fmla="*/ 151 w 409"/>
                <a:gd name="T27" fmla="*/ 4 h 325"/>
                <a:gd name="T28" fmla="*/ 174 w 409"/>
                <a:gd name="T29" fmla="*/ 4 h 325"/>
                <a:gd name="T30" fmla="*/ 197 w 409"/>
                <a:gd name="T31" fmla="*/ 5 h 325"/>
                <a:gd name="T32" fmla="*/ 221 w 409"/>
                <a:gd name="T33" fmla="*/ 5 h 325"/>
                <a:gd name="T34" fmla="*/ 244 w 409"/>
                <a:gd name="T35" fmla="*/ 6 h 325"/>
                <a:gd name="T36" fmla="*/ 267 w 409"/>
                <a:gd name="T37" fmla="*/ 7 h 325"/>
                <a:gd name="T38" fmla="*/ 290 w 409"/>
                <a:gd name="T39" fmla="*/ 7 h 325"/>
                <a:gd name="T40" fmla="*/ 313 w 409"/>
                <a:gd name="T41" fmla="*/ 8 h 325"/>
                <a:gd name="T42" fmla="*/ 336 w 409"/>
                <a:gd name="T43" fmla="*/ 8 h 325"/>
                <a:gd name="T44" fmla="*/ 359 w 409"/>
                <a:gd name="T45" fmla="*/ 9 h 325"/>
                <a:gd name="T46" fmla="*/ 382 w 409"/>
                <a:gd name="T47" fmla="*/ 9 h 325"/>
                <a:gd name="T48" fmla="*/ 405 w 409"/>
                <a:gd name="T49" fmla="*/ 11 h 325"/>
                <a:gd name="T50" fmla="*/ 406 w 409"/>
                <a:gd name="T51" fmla="*/ 15 h 325"/>
                <a:gd name="T52" fmla="*/ 407 w 409"/>
                <a:gd name="T53" fmla="*/ 19 h 325"/>
                <a:gd name="T54" fmla="*/ 409 w 409"/>
                <a:gd name="T55" fmla="*/ 22 h 325"/>
                <a:gd name="T56" fmla="*/ 409 w 409"/>
                <a:gd name="T57" fmla="*/ 27 h 325"/>
                <a:gd name="T58" fmla="*/ 409 w 409"/>
                <a:gd name="T59" fmla="*/ 99 h 325"/>
                <a:gd name="T60" fmla="*/ 409 w 409"/>
                <a:gd name="T61" fmla="*/ 172 h 325"/>
                <a:gd name="T62" fmla="*/ 409 w 409"/>
                <a:gd name="T63" fmla="*/ 244 h 325"/>
                <a:gd name="T64" fmla="*/ 409 w 409"/>
                <a:gd name="T65" fmla="*/ 317 h 325"/>
                <a:gd name="T66" fmla="*/ 406 w 409"/>
                <a:gd name="T67" fmla="*/ 319 h 325"/>
                <a:gd name="T68" fmla="*/ 403 w 409"/>
                <a:gd name="T69" fmla="*/ 320 h 325"/>
                <a:gd name="T70" fmla="*/ 399 w 409"/>
                <a:gd name="T71" fmla="*/ 322 h 325"/>
                <a:gd name="T72" fmla="*/ 396 w 409"/>
                <a:gd name="T73" fmla="*/ 325 h 325"/>
                <a:gd name="T74" fmla="*/ 372 w 409"/>
                <a:gd name="T75" fmla="*/ 324 h 325"/>
                <a:gd name="T76" fmla="*/ 348 w 409"/>
                <a:gd name="T77" fmla="*/ 322 h 325"/>
                <a:gd name="T78" fmla="*/ 323 w 409"/>
                <a:gd name="T79" fmla="*/ 321 h 325"/>
                <a:gd name="T80" fmla="*/ 300 w 409"/>
                <a:gd name="T81" fmla="*/ 320 h 325"/>
                <a:gd name="T82" fmla="*/ 276 w 409"/>
                <a:gd name="T83" fmla="*/ 319 h 325"/>
                <a:gd name="T84" fmla="*/ 252 w 409"/>
                <a:gd name="T85" fmla="*/ 318 h 325"/>
                <a:gd name="T86" fmla="*/ 228 w 409"/>
                <a:gd name="T87" fmla="*/ 317 h 325"/>
                <a:gd name="T88" fmla="*/ 204 w 409"/>
                <a:gd name="T89" fmla="*/ 315 h 325"/>
                <a:gd name="T90" fmla="*/ 180 w 409"/>
                <a:gd name="T91" fmla="*/ 314 h 325"/>
                <a:gd name="T92" fmla="*/ 155 w 409"/>
                <a:gd name="T93" fmla="*/ 313 h 325"/>
                <a:gd name="T94" fmla="*/ 131 w 409"/>
                <a:gd name="T95" fmla="*/ 312 h 325"/>
                <a:gd name="T96" fmla="*/ 107 w 409"/>
                <a:gd name="T97" fmla="*/ 311 h 325"/>
                <a:gd name="T98" fmla="*/ 84 w 409"/>
                <a:gd name="T99" fmla="*/ 310 h 325"/>
                <a:gd name="T100" fmla="*/ 60 w 409"/>
                <a:gd name="T101" fmla="*/ 309 h 325"/>
                <a:gd name="T102" fmla="*/ 36 w 409"/>
                <a:gd name="T103" fmla="*/ 307 h 325"/>
                <a:gd name="T104" fmla="*/ 12 w 409"/>
                <a:gd name="T105" fmla="*/ 306 h 325"/>
                <a:gd name="T106" fmla="*/ 8 w 409"/>
                <a:gd name="T107" fmla="*/ 304 h 325"/>
                <a:gd name="T108" fmla="*/ 6 w 409"/>
                <a:gd name="T109" fmla="*/ 300 h 325"/>
                <a:gd name="T110" fmla="*/ 2 w 409"/>
                <a:gd name="T111" fmla="*/ 295 h 325"/>
                <a:gd name="T112" fmla="*/ 0 w 409"/>
                <a:gd name="T113" fmla="*/ 289 h 325"/>
                <a:gd name="T114" fmla="*/ 0 w 409"/>
                <a:gd name="T115" fmla="*/ 237 h 325"/>
                <a:gd name="T116" fmla="*/ 0 w 409"/>
                <a:gd name="T117" fmla="*/ 167 h 325"/>
                <a:gd name="T118" fmla="*/ 0 w 409"/>
                <a:gd name="T119" fmla="*/ 96 h 325"/>
                <a:gd name="T120" fmla="*/ 1 w 409"/>
                <a:gd name="T121" fmla="*/ 4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325">
                  <a:moveTo>
                    <a:pt x="1" y="46"/>
                  </a:moveTo>
                  <a:lnTo>
                    <a:pt x="3" y="38"/>
                  </a:lnTo>
                  <a:lnTo>
                    <a:pt x="7" y="29"/>
                  </a:lnTo>
                  <a:lnTo>
                    <a:pt x="9" y="21"/>
                  </a:lnTo>
                  <a:lnTo>
                    <a:pt x="12" y="13"/>
                  </a:lnTo>
                  <a:lnTo>
                    <a:pt x="17" y="9"/>
                  </a:lnTo>
                  <a:lnTo>
                    <a:pt x="24" y="6"/>
                  </a:lnTo>
                  <a:lnTo>
                    <a:pt x="30" y="4"/>
                  </a:lnTo>
                  <a:lnTo>
                    <a:pt x="36" y="0"/>
                  </a:lnTo>
                  <a:lnTo>
                    <a:pt x="59" y="1"/>
                  </a:lnTo>
                  <a:lnTo>
                    <a:pt x="82" y="1"/>
                  </a:lnTo>
                  <a:lnTo>
                    <a:pt x="105" y="2"/>
                  </a:lnTo>
                  <a:lnTo>
                    <a:pt x="128" y="2"/>
                  </a:lnTo>
                  <a:lnTo>
                    <a:pt x="151" y="4"/>
                  </a:lnTo>
                  <a:lnTo>
                    <a:pt x="174" y="4"/>
                  </a:lnTo>
                  <a:lnTo>
                    <a:pt x="197" y="5"/>
                  </a:lnTo>
                  <a:lnTo>
                    <a:pt x="221" y="5"/>
                  </a:lnTo>
                  <a:lnTo>
                    <a:pt x="244" y="6"/>
                  </a:lnTo>
                  <a:lnTo>
                    <a:pt x="267" y="7"/>
                  </a:lnTo>
                  <a:lnTo>
                    <a:pt x="290" y="7"/>
                  </a:lnTo>
                  <a:lnTo>
                    <a:pt x="313" y="8"/>
                  </a:lnTo>
                  <a:lnTo>
                    <a:pt x="336" y="8"/>
                  </a:lnTo>
                  <a:lnTo>
                    <a:pt x="359" y="9"/>
                  </a:lnTo>
                  <a:lnTo>
                    <a:pt x="382" y="9"/>
                  </a:lnTo>
                  <a:lnTo>
                    <a:pt x="405" y="11"/>
                  </a:lnTo>
                  <a:lnTo>
                    <a:pt x="406" y="15"/>
                  </a:lnTo>
                  <a:lnTo>
                    <a:pt x="407" y="19"/>
                  </a:lnTo>
                  <a:lnTo>
                    <a:pt x="409" y="22"/>
                  </a:lnTo>
                  <a:lnTo>
                    <a:pt x="409" y="27"/>
                  </a:lnTo>
                  <a:lnTo>
                    <a:pt x="409" y="99"/>
                  </a:lnTo>
                  <a:lnTo>
                    <a:pt x="409" y="172"/>
                  </a:lnTo>
                  <a:lnTo>
                    <a:pt x="409" y="244"/>
                  </a:lnTo>
                  <a:lnTo>
                    <a:pt x="409" y="317"/>
                  </a:lnTo>
                  <a:lnTo>
                    <a:pt x="406" y="319"/>
                  </a:lnTo>
                  <a:lnTo>
                    <a:pt x="403" y="320"/>
                  </a:lnTo>
                  <a:lnTo>
                    <a:pt x="399" y="322"/>
                  </a:lnTo>
                  <a:lnTo>
                    <a:pt x="396" y="325"/>
                  </a:lnTo>
                  <a:lnTo>
                    <a:pt x="372" y="324"/>
                  </a:lnTo>
                  <a:lnTo>
                    <a:pt x="348" y="322"/>
                  </a:lnTo>
                  <a:lnTo>
                    <a:pt x="323" y="321"/>
                  </a:lnTo>
                  <a:lnTo>
                    <a:pt x="300" y="320"/>
                  </a:lnTo>
                  <a:lnTo>
                    <a:pt x="276" y="319"/>
                  </a:lnTo>
                  <a:lnTo>
                    <a:pt x="252" y="318"/>
                  </a:lnTo>
                  <a:lnTo>
                    <a:pt x="228" y="317"/>
                  </a:lnTo>
                  <a:lnTo>
                    <a:pt x="204" y="315"/>
                  </a:lnTo>
                  <a:lnTo>
                    <a:pt x="180" y="314"/>
                  </a:lnTo>
                  <a:lnTo>
                    <a:pt x="155" y="313"/>
                  </a:lnTo>
                  <a:lnTo>
                    <a:pt x="131" y="312"/>
                  </a:lnTo>
                  <a:lnTo>
                    <a:pt x="107" y="311"/>
                  </a:lnTo>
                  <a:lnTo>
                    <a:pt x="84" y="310"/>
                  </a:lnTo>
                  <a:lnTo>
                    <a:pt x="60" y="309"/>
                  </a:lnTo>
                  <a:lnTo>
                    <a:pt x="36" y="307"/>
                  </a:lnTo>
                  <a:lnTo>
                    <a:pt x="12" y="306"/>
                  </a:lnTo>
                  <a:lnTo>
                    <a:pt x="8" y="304"/>
                  </a:lnTo>
                  <a:lnTo>
                    <a:pt x="6" y="300"/>
                  </a:lnTo>
                  <a:lnTo>
                    <a:pt x="2" y="295"/>
                  </a:lnTo>
                  <a:lnTo>
                    <a:pt x="0" y="289"/>
                  </a:lnTo>
                  <a:lnTo>
                    <a:pt x="0" y="237"/>
                  </a:lnTo>
                  <a:lnTo>
                    <a:pt x="0" y="167"/>
                  </a:lnTo>
                  <a:lnTo>
                    <a:pt x="0" y="96"/>
                  </a:lnTo>
                  <a:lnTo>
                    <a:pt x="1" y="46"/>
                  </a:lnTo>
                  <a:close/>
                </a:path>
              </a:pathLst>
            </a:custGeom>
            <a:solidFill>
              <a:srgbClr val="F2E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65"/>
            <p:cNvSpPr>
              <a:spLocks/>
            </p:cNvSpPr>
            <p:nvPr/>
          </p:nvSpPr>
          <p:spPr bwMode="auto">
            <a:xfrm>
              <a:off x="3656013" y="3097213"/>
              <a:ext cx="257175" cy="203200"/>
            </a:xfrm>
            <a:custGeom>
              <a:avLst/>
              <a:gdLst>
                <a:gd name="T0" fmla="*/ 1 w 323"/>
                <a:gd name="T1" fmla="*/ 44 h 258"/>
                <a:gd name="T2" fmla="*/ 3 w 323"/>
                <a:gd name="T3" fmla="*/ 36 h 258"/>
                <a:gd name="T4" fmla="*/ 7 w 323"/>
                <a:gd name="T5" fmla="*/ 28 h 258"/>
                <a:gd name="T6" fmla="*/ 9 w 323"/>
                <a:gd name="T7" fmla="*/ 19 h 258"/>
                <a:gd name="T8" fmla="*/ 12 w 323"/>
                <a:gd name="T9" fmla="*/ 11 h 258"/>
                <a:gd name="T10" fmla="*/ 17 w 323"/>
                <a:gd name="T11" fmla="*/ 8 h 258"/>
                <a:gd name="T12" fmla="*/ 23 w 323"/>
                <a:gd name="T13" fmla="*/ 5 h 258"/>
                <a:gd name="T14" fmla="*/ 29 w 323"/>
                <a:gd name="T15" fmla="*/ 2 h 258"/>
                <a:gd name="T16" fmla="*/ 35 w 323"/>
                <a:gd name="T17" fmla="*/ 0 h 258"/>
                <a:gd name="T18" fmla="*/ 53 w 323"/>
                <a:gd name="T19" fmla="*/ 1 h 258"/>
                <a:gd name="T20" fmla="*/ 70 w 323"/>
                <a:gd name="T21" fmla="*/ 1 h 258"/>
                <a:gd name="T22" fmla="*/ 89 w 323"/>
                <a:gd name="T23" fmla="*/ 2 h 258"/>
                <a:gd name="T24" fmla="*/ 106 w 323"/>
                <a:gd name="T25" fmla="*/ 2 h 258"/>
                <a:gd name="T26" fmla="*/ 124 w 323"/>
                <a:gd name="T27" fmla="*/ 4 h 258"/>
                <a:gd name="T28" fmla="*/ 142 w 323"/>
                <a:gd name="T29" fmla="*/ 4 h 258"/>
                <a:gd name="T30" fmla="*/ 160 w 323"/>
                <a:gd name="T31" fmla="*/ 5 h 258"/>
                <a:gd name="T32" fmla="*/ 177 w 323"/>
                <a:gd name="T33" fmla="*/ 5 h 258"/>
                <a:gd name="T34" fmla="*/ 196 w 323"/>
                <a:gd name="T35" fmla="*/ 5 h 258"/>
                <a:gd name="T36" fmla="*/ 213 w 323"/>
                <a:gd name="T37" fmla="*/ 6 h 258"/>
                <a:gd name="T38" fmla="*/ 231 w 323"/>
                <a:gd name="T39" fmla="*/ 6 h 258"/>
                <a:gd name="T40" fmla="*/ 249 w 323"/>
                <a:gd name="T41" fmla="*/ 7 h 258"/>
                <a:gd name="T42" fmla="*/ 267 w 323"/>
                <a:gd name="T43" fmla="*/ 7 h 258"/>
                <a:gd name="T44" fmla="*/ 284 w 323"/>
                <a:gd name="T45" fmla="*/ 8 h 258"/>
                <a:gd name="T46" fmla="*/ 303 w 323"/>
                <a:gd name="T47" fmla="*/ 8 h 258"/>
                <a:gd name="T48" fmla="*/ 320 w 323"/>
                <a:gd name="T49" fmla="*/ 9 h 258"/>
                <a:gd name="T50" fmla="*/ 321 w 323"/>
                <a:gd name="T51" fmla="*/ 13 h 258"/>
                <a:gd name="T52" fmla="*/ 322 w 323"/>
                <a:gd name="T53" fmla="*/ 16 h 258"/>
                <a:gd name="T54" fmla="*/ 323 w 323"/>
                <a:gd name="T55" fmla="*/ 20 h 258"/>
                <a:gd name="T56" fmla="*/ 323 w 323"/>
                <a:gd name="T57" fmla="*/ 24 h 258"/>
                <a:gd name="T58" fmla="*/ 323 w 323"/>
                <a:gd name="T59" fmla="*/ 81 h 258"/>
                <a:gd name="T60" fmla="*/ 323 w 323"/>
                <a:gd name="T61" fmla="*/ 137 h 258"/>
                <a:gd name="T62" fmla="*/ 323 w 323"/>
                <a:gd name="T63" fmla="*/ 195 h 258"/>
                <a:gd name="T64" fmla="*/ 323 w 323"/>
                <a:gd name="T65" fmla="*/ 251 h 258"/>
                <a:gd name="T66" fmla="*/ 321 w 323"/>
                <a:gd name="T67" fmla="*/ 252 h 258"/>
                <a:gd name="T68" fmla="*/ 319 w 323"/>
                <a:gd name="T69" fmla="*/ 254 h 258"/>
                <a:gd name="T70" fmla="*/ 317 w 323"/>
                <a:gd name="T71" fmla="*/ 256 h 258"/>
                <a:gd name="T72" fmla="*/ 313 w 323"/>
                <a:gd name="T73" fmla="*/ 258 h 258"/>
                <a:gd name="T74" fmla="*/ 295 w 323"/>
                <a:gd name="T75" fmla="*/ 257 h 258"/>
                <a:gd name="T76" fmla="*/ 275 w 323"/>
                <a:gd name="T77" fmla="*/ 256 h 258"/>
                <a:gd name="T78" fmla="*/ 257 w 323"/>
                <a:gd name="T79" fmla="*/ 256 h 258"/>
                <a:gd name="T80" fmla="*/ 237 w 323"/>
                <a:gd name="T81" fmla="*/ 254 h 258"/>
                <a:gd name="T82" fmla="*/ 219 w 323"/>
                <a:gd name="T83" fmla="*/ 253 h 258"/>
                <a:gd name="T84" fmla="*/ 199 w 323"/>
                <a:gd name="T85" fmla="*/ 252 h 258"/>
                <a:gd name="T86" fmla="*/ 181 w 323"/>
                <a:gd name="T87" fmla="*/ 252 h 258"/>
                <a:gd name="T88" fmla="*/ 161 w 323"/>
                <a:gd name="T89" fmla="*/ 251 h 258"/>
                <a:gd name="T90" fmla="*/ 143 w 323"/>
                <a:gd name="T91" fmla="*/ 250 h 258"/>
                <a:gd name="T92" fmla="*/ 123 w 323"/>
                <a:gd name="T93" fmla="*/ 249 h 258"/>
                <a:gd name="T94" fmla="*/ 105 w 323"/>
                <a:gd name="T95" fmla="*/ 249 h 258"/>
                <a:gd name="T96" fmla="*/ 85 w 323"/>
                <a:gd name="T97" fmla="*/ 248 h 258"/>
                <a:gd name="T98" fmla="*/ 67 w 323"/>
                <a:gd name="T99" fmla="*/ 246 h 258"/>
                <a:gd name="T100" fmla="*/ 48 w 323"/>
                <a:gd name="T101" fmla="*/ 245 h 258"/>
                <a:gd name="T102" fmla="*/ 29 w 323"/>
                <a:gd name="T103" fmla="*/ 245 h 258"/>
                <a:gd name="T104" fmla="*/ 10 w 323"/>
                <a:gd name="T105" fmla="*/ 244 h 258"/>
                <a:gd name="T106" fmla="*/ 8 w 323"/>
                <a:gd name="T107" fmla="*/ 242 h 258"/>
                <a:gd name="T108" fmla="*/ 5 w 323"/>
                <a:gd name="T109" fmla="*/ 238 h 258"/>
                <a:gd name="T110" fmla="*/ 2 w 323"/>
                <a:gd name="T111" fmla="*/ 235 h 258"/>
                <a:gd name="T112" fmla="*/ 0 w 323"/>
                <a:gd name="T113" fmla="*/ 230 h 258"/>
                <a:gd name="T114" fmla="*/ 0 w 323"/>
                <a:gd name="T115" fmla="*/ 195 h 258"/>
                <a:gd name="T116" fmla="*/ 0 w 323"/>
                <a:gd name="T117" fmla="*/ 136 h 258"/>
                <a:gd name="T118" fmla="*/ 0 w 323"/>
                <a:gd name="T119" fmla="*/ 78 h 258"/>
                <a:gd name="T120" fmla="*/ 1 w 323"/>
                <a:gd name="T121" fmla="*/ 4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 h="258">
                  <a:moveTo>
                    <a:pt x="1" y="44"/>
                  </a:moveTo>
                  <a:lnTo>
                    <a:pt x="3" y="36"/>
                  </a:lnTo>
                  <a:lnTo>
                    <a:pt x="7" y="28"/>
                  </a:lnTo>
                  <a:lnTo>
                    <a:pt x="9" y="19"/>
                  </a:lnTo>
                  <a:lnTo>
                    <a:pt x="12" y="11"/>
                  </a:lnTo>
                  <a:lnTo>
                    <a:pt x="17" y="8"/>
                  </a:lnTo>
                  <a:lnTo>
                    <a:pt x="23" y="5"/>
                  </a:lnTo>
                  <a:lnTo>
                    <a:pt x="29" y="2"/>
                  </a:lnTo>
                  <a:lnTo>
                    <a:pt x="35" y="0"/>
                  </a:lnTo>
                  <a:lnTo>
                    <a:pt x="53" y="1"/>
                  </a:lnTo>
                  <a:lnTo>
                    <a:pt x="70" y="1"/>
                  </a:lnTo>
                  <a:lnTo>
                    <a:pt x="89" y="2"/>
                  </a:lnTo>
                  <a:lnTo>
                    <a:pt x="106" y="2"/>
                  </a:lnTo>
                  <a:lnTo>
                    <a:pt x="124" y="4"/>
                  </a:lnTo>
                  <a:lnTo>
                    <a:pt x="142" y="4"/>
                  </a:lnTo>
                  <a:lnTo>
                    <a:pt x="160" y="5"/>
                  </a:lnTo>
                  <a:lnTo>
                    <a:pt x="177" y="5"/>
                  </a:lnTo>
                  <a:lnTo>
                    <a:pt x="196" y="5"/>
                  </a:lnTo>
                  <a:lnTo>
                    <a:pt x="213" y="6"/>
                  </a:lnTo>
                  <a:lnTo>
                    <a:pt x="231" y="6"/>
                  </a:lnTo>
                  <a:lnTo>
                    <a:pt x="249" y="7"/>
                  </a:lnTo>
                  <a:lnTo>
                    <a:pt x="267" y="7"/>
                  </a:lnTo>
                  <a:lnTo>
                    <a:pt x="284" y="8"/>
                  </a:lnTo>
                  <a:lnTo>
                    <a:pt x="303" y="8"/>
                  </a:lnTo>
                  <a:lnTo>
                    <a:pt x="320" y="9"/>
                  </a:lnTo>
                  <a:lnTo>
                    <a:pt x="321" y="13"/>
                  </a:lnTo>
                  <a:lnTo>
                    <a:pt x="322" y="16"/>
                  </a:lnTo>
                  <a:lnTo>
                    <a:pt x="323" y="20"/>
                  </a:lnTo>
                  <a:lnTo>
                    <a:pt x="323" y="24"/>
                  </a:lnTo>
                  <a:lnTo>
                    <a:pt x="323" y="81"/>
                  </a:lnTo>
                  <a:lnTo>
                    <a:pt x="323" y="137"/>
                  </a:lnTo>
                  <a:lnTo>
                    <a:pt x="323" y="195"/>
                  </a:lnTo>
                  <a:lnTo>
                    <a:pt x="323" y="251"/>
                  </a:lnTo>
                  <a:lnTo>
                    <a:pt x="321" y="252"/>
                  </a:lnTo>
                  <a:lnTo>
                    <a:pt x="319" y="254"/>
                  </a:lnTo>
                  <a:lnTo>
                    <a:pt x="317" y="256"/>
                  </a:lnTo>
                  <a:lnTo>
                    <a:pt x="313" y="258"/>
                  </a:lnTo>
                  <a:lnTo>
                    <a:pt x="295" y="257"/>
                  </a:lnTo>
                  <a:lnTo>
                    <a:pt x="275" y="256"/>
                  </a:lnTo>
                  <a:lnTo>
                    <a:pt x="257" y="256"/>
                  </a:lnTo>
                  <a:lnTo>
                    <a:pt x="237" y="254"/>
                  </a:lnTo>
                  <a:lnTo>
                    <a:pt x="219" y="253"/>
                  </a:lnTo>
                  <a:lnTo>
                    <a:pt x="199" y="252"/>
                  </a:lnTo>
                  <a:lnTo>
                    <a:pt x="181" y="252"/>
                  </a:lnTo>
                  <a:lnTo>
                    <a:pt x="161" y="251"/>
                  </a:lnTo>
                  <a:lnTo>
                    <a:pt x="143" y="250"/>
                  </a:lnTo>
                  <a:lnTo>
                    <a:pt x="123" y="249"/>
                  </a:lnTo>
                  <a:lnTo>
                    <a:pt x="105" y="249"/>
                  </a:lnTo>
                  <a:lnTo>
                    <a:pt x="85" y="248"/>
                  </a:lnTo>
                  <a:lnTo>
                    <a:pt x="67" y="246"/>
                  </a:lnTo>
                  <a:lnTo>
                    <a:pt x="48" y="245"/>
                  </a:lnTo>
                  <a:lnTo>
                    <a:pt x="29" y="245"/>
                  </a:lnTo>
                  <a:lnTo>
                    <a:pt x="10" y="244"/>
                  </a:lnTo>
                  <a:lnTo>
                    <a:pt x="8" y="242"/>
                  </a:lnTo>
                  <a:lnTo>
                    <a:pt x="5" y="238"/>
                  </a:lnTo>
                  <a:lnTo>
                    <a:pt x="2" y="235"/>
                  </a:lnTo>
                  <a:lnTo>
                    <a:pt x="0" y="230"/>
                  </a:lnTo>
                  <a:lnTo>
                    <a:pt x="0" y="195"/>
                  </a:lnTo>
                  <a:lnTo>
                    <a:pt x="0" y="136"/>
                  </a:lnTo>
                  <a:lnTo>
                    <a:pt x="0" y="78"/>
                  </a:lnTo>
                  <a:lnTo>
                    <a:pt x="1" y="44"/>
                  </a:lnTo>
                  <a:close/>
                </a:path>
              </a:pathLst>
            </a:custGeom>
            <a:solidFill>
              <a:srgbClr val="F9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66"/>
            <p:cNvSpPr>
              <a:spLocks/>
            </p:cNvSpPr>
            <p:nvPr/>
          </p:nvSpPr>
          <p:spPr bwMode="auto">
            <a:xfrm>
              <a:off x="3656013" y="3097213"/>
              <a:ext cx="188913" cy="152400"/>
            </a:xfrm>
            <a:custGeom>
              <a:avLst/>
              <a:gdLst>
                <a:gd name="T0" fmla="*/ 1 w 238"/>
                <a:gd name="T1" fmla="*/ 43 h 192"/>
                <a:gd name="T2" fmla="*/ 13 w 238"/>
                <a:gd name="T3" fmla="*/ 9 h 192"/>
                <a:gd name="T4" fmla="*/ 35 w 238"/>
                <a:gd name="T5" fmla="*/ 0 h 192"/>
                <a:gd name="T6" fmla="*/ 236 w 238"/>
                <a:gd name="T7" fmla="*/ 7 h 192"/>
                <a:gd name="T8" fmla="*/ 238 w 238"/>
                <a:gd name="T9" fmla="*/ 21 h 192"/>
                <a:gd name="T10" fmla="*/ 238 w 238"/>
                <a:gd name="T11" fmla="*/ 185 h 192"/>
                <a:gd name="T12" fmla="*/ 230 w 238"/>
                <a:gd name="T13" fmla="*/ 192 h 192"/>
                <a:gd name="T14" fmla="*/ 8 w 238"/>
                <a:gd name="T15" fmla="*/ 182 h 192"/>
                <a:gd name="T16" fmla="*/ 0 w 238"/>
                <a:gd name="T17" fmla="*/ 173 h 192"/>
                <a:gd name="T18" fmla="*/ 0 w 238"/>
                <a:gd name="T19" fmla="*/ 152 h 192"/>
                <a:gd name="T20" fmla="*/ 0 w 238"/>
                <a:gd name="T21" fmla="*/ 107 h 192"/>
                <a:gd name="T22" fmla="*/ 0 w 238"/>
                <a:gd name="T23" fmla="*/ 62 h 192"/>
                <a:gd name="T24" fmla="*/ 1 w 238"/>
                <a:gd name="T25" fmla="*/ 4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192">
                  <a:moveTo>
                    <a:pt x="1" y="43"/>
                  </a:moveTo>
                  <a:lnTo>
                    <a:pt x="13" y="9"/>
                  </a:lnTo>
                  <a:lnTo>
                    <a:pt x="35" y="0"/>
                  </a:lnTo>
                  <a:lnTo>
                    <a:pt x="236" y="7"/>
                  </a:lnTo>
                  <a:lnTo>
                    <a:pt x="238" y="21"/>
                  </a:lnTo>
                  <a:lnTo>
                    <a:pt x="238" y="185"/>
                  </a:lnTo>
                  <a:lnTo>
                    <a:pt x="230" y="192"/>
                  </a:lnTo>
                  <a:lnTo>
                    <a:pt x="8" y="182"/>
                  </a:lnTo>
                  <a:lnTo>
                    <a:pt x="0" y="173"/>
                  </a:lnTo>
                  <a:lnTo>
                    <a:pt x="0" y="152"/>
                  </a:lnTo>
                  <a:lnTo>
                    <a:pt x="0" y="107"/>
                  </a:lnTo>
                  <a:lnTo>
                    <a:pt x="0" y="62"/>
                  </a:lnTo>
                  <a:lnTo>
                    <a:pt x="1" y="43"/>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67"/>
            <p:cNvSpPr>
              <a:spLocks/>
            </p:cNvSpPr>
            <p:nvPr/>
          </p:nvSpPr>
          <p:spPr bwMode="auto">
            <a:xfrm>
              <a:off x="4598988" y="3117850"/>
              <a:ext cx="220663" cy="715963"/>
            </a:xfrm>
            <a:custGeom>
              <a:avLst/>
              <a:gdLst>
                <a:gd name="T0" fmla="*/ 0 w 279"/>
                <a:gd name="T1" fmla="*/ 25 h 902"/>
                <a:gd name="T2" fmla="*/ 23 w 279"/>
                <a:gd name="T3" fmla="*/ 0 h 902"/>
                <a:gd name="T4" fmla="*/ 260 w 279"/>
                <a:gd name="T5" fmla="*/ 2 h 902"/>
                <a:gd name="T6" fmla="*/ 267 w 279"/>
                <a:gd name="T7" fmla="*/ 7 h 902"/>
                <a:gd name="T8" fmla="*/ 274 w 279"/>
                <a:gd name="T9" fmla="*/ 16 h 902"/>
                <a:gd name="T10" fmla="*/ 277 w 279"/>
                <a:gd name="T11" fmla="*/ 27 h 902"/>
                <a:gd name="T12" fmla="*/ 279 w 279"/>
                <a:gd name="T13" fmla="*/ 45 h 902"/>
                <a:gd name="T14" fmla="*/ 279 w 279"/>
                <a:gd name="T15" fmla="*/ 883 h 902"/>
                <a:gd name="T16" fmla="*/ 253 w 279"/>
                <a:gd name="T17" fmla="*/ 902 h 902"/>
                <a:gd name="T18" fmla="*/ 15 w 279"/>
                <a:gd name="T19" fmla="*/ 890 h 902"/>
                <a:gd name="T20" fmla="*/ 0 w 279"/>
                <a:gd name="T21" fmla="*/ 880 h 902"/>
                <a:gd name="T22" fmla="*/ 0 w 279"/>
                <a:gd name="T23" fmla="*/ 2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902">
                  <a:moveTo>
                    <a:pt x="0" y="25"/>
                  </a:moveTo>
                  <a:lnTo>
                    <a:pt x="23" y="0"/>
                  </a:lnTo>
                  <a:lnTo>
                    <a:pt x="260" y="2"/>
                  </a:lnTo>
                  <a:lnTo>
                    <a:pt x="267" y="7"/>
                  </a:lnTo>
                  <a:lnTo>
                    <a:pt x="274" y="16"/>
                  </a:lnTo>
                  <a:lnTo>
                    <a:pt x="277" y="27"/>
                  </a:lnTo>
                  <a:lnTo>
                    <a:pt x="279" y="45"/>
                  </a:lnTo>
                  <a:lnTo>
                    <a:pt x="279" y="883"/>
                  </a:lnTo>
                  <a:lnTo>
                    <a:pt x="253" y="902"/>
                  </a:lnTo>
                  <a:lnTo>
                    <a:pt x="15" y="890"/>
                  </a:lnTo>
                  <a:lnTo>
                    <a:pt x="0" y="880"/>
                  </a:lnTo>
                  <a:lnTo>
                    <a:pt x="0" y="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68"/>
            <p:cNvSpPr>
              <a:spLocks/>
            </p:cNvSpPr>
            <p:nvPr/>
          </p:nvSpPr>
          <p:spPr bwMode="auto">
            <a:xfrm>
              <a:off x="4598988" y="3117850"/>
              <a:ext cx="207963" cy="706438"/>
            </a:xfrm>
            <a:custGeom>
              <a:avLst/>
              <a:gdLst>
                <a:gd name="T0" fmla="*/ 0 w 262"/>
                <a:gd name="T1" fmla="*/ 25 h 888"/>
                <a:gd name="T2" fmla="*/ 6 w 262"/>
                <a:gd name="T3" fmla="*/ 19 h 888"/>
                <a:gd name="T4" fmla="*/ 13 w 262"/>
                <a:gd name="T5" fmla="*/ 12 h 888"/>
                <a:gd name="T6" fmla="*/ 18 w 262"/>
                <a:gd name="T7" fmla="*/ 6 h 888"/>
                <a:gd name="T8" fmla="*/ 24 w 262"/>
                <a:gd name="T9" fmla="*/ 0 h 888"/>
                <a:gd name="T10" fmla="*/ 38 w 262"/>
                <a:gd name="T11" fmla="*/ 0 h 888"/>
                <a:gd name="T12" fmla="*/ 52 w 262"/>
                <a:gd name="T13" fmla="*/ 0 h 888"/>
                <a:gd name="T14" fmla="*/ 64 w 262"/>
                <a:gd name="T15" fmla="*/ 0 h 888"/>
                <a:gd name="T16" fmla="*/ 78 w 262"/>
                <a:gd name="T17" fmla="*/ 1 h 888"/>
                <a:gd name="T18" fmla="*/ 92 w 262"/>
                <a:gd name="T19" fmla="*/ 1 h 888"/>
                <a:gd name="T20" fmla="*/ 106 w 262"/>
                <a:gd name="T21" fmla="*/ 1 h 888"/>
                <a:gd name="T22" fmla="*/ 120 w 262"/>
                <a:gd name="T23" fmla="*/ 1 h 888"/>
                <a:gd name="T24" fmla="*/ 133 w 262"/>
                <a:gd name="T25" fmla="*/ 1 h 888"/>
                <a:gd name="T26" fmla="*/ 146 w 262"/>
                <a:gd name="T27" fmla="*/ 1 h 888"/>
                <a:gd name="T28" fmla="*/ 160 w 262"/>
                <a:gd name="T29" fmla="*/ 1 h 888"/>
                <a:gd name="T30" fmla="*/ 174 w 262"/>
                <a:gd name="T31" fmla="*/ 1 h 888"/>
                <a:gd name="T32" fmla="*/ 188 w 262"/>
                <a:gd name="T33" fmla="*/ 1 h 888"/>
                <a:gd name="T34" fmla="*/ 201 w 262"/>
                <a:gd name="T35" fmla="*/ 2 h 888"/>
                <a:gd name="T36" fmla="*/ 215 w 262"/>
                <a:gd name="T37" fmla="*/ 2 h 888"/>
                <a:gd name="T38" fmla="*/ 229 w 262"/>
                <a:gd name="T39" fmla="*/ 2 h 888"/>
                <a:gd name="T40" fmla="*/ 243 w 262"/>
                <a:gd name="T41" fmla="*/ 2 h 888"/>
                <a:gd name="T42" fmla="*/ 250 w 262"/>
                <a:gd name="T43" fmla="*/ 9 h 888"/>
                <a:gd name="T44" fmla="*/ 256 w 262"/>
                <a:gd name="T45" fmla="*/ 19 h 888"/>
                <a:gd name="T46" fmla="*/ 259 w 262"/>
                <a:gd name="T47" fmla="*/ 33 h 888"/>
                <a:gd name="T48" fmla="*/ 260 w 262"/>
                <a:gd name="T49" fmla="*/ 50 h 888"/>
                <a:gd name="T50" fmla="*/ 261 w 262"/>
                <a:gd name="T51" fmla="*/ 255 h 888"/>
                <a:gd name="T52" fmla="*/ 261 w 262"/>
                <a:gd name="T53" fmla="*/ 459 h 888"/>
                <a:gd name="T54" fmla="*/ 261 w 262"/>
                <a:gd name="T55" fmla="*/ 664 h 888"/>
                <a:gd name="T56" fmla="*/ 262 w 262"/>
                <a:gd name="T57" fmla="*/ 868 h 888"/>
                <a:gd name="T58" fmla="*/ 257 w 262"/>
                <a:gd name="T59" fmla="*/ 873 h 888"/>
                <a:gd name="T60" fmla="*/ 250 w 262"/>
                <a:gd name="T61" fmla="*/ 878 h 888"/>
                <a:gd name="T62" fmla="*/ 243 w 262"/>
                <a:gd name="T63" fmla="*/ 883 h 888"/>
                <a:gd name="T64" fmla="*/ 237 w 262"/>
                <a:gd name="T65" fmla="*/ 888 h 888"/>
                <a:gd name="T66" fmla="*/ 223 w 262"/>
                <a:gd name="T67" fmla="*/ 887 h 888"/>
                <a:gd name="T68" fmla="*/ 209 w 262"/>
                <a:gd name="T69" fmla="*/ 887 h 888"/>
                <a:gd name="T70" fmla="*/ 196 w 262"/>
                <a:gd name="T71" fmla="*/ 886 h 888"/>
                <a:gd name="T72" fmla="*/ 181 w 262"/>
                <a:gd name="T73" fmla="*/ 885 h 888"/>
                <a:gd name="T74" fmla="*/ 167 w 262"/>
                <a:gd name="T75" fmla="*/ 885 h 888"/>
                <a:gd name="T76" fmla="*/ 153 w 262"/>
                <a:gd name="T77" fmla="*/ 883 h 888"/>
                <a:gd name="T78" fmla="*/ 139 w 262"/>
                <a:gd name="T79" fmla="*/ 882 h 888"/>
                <a:gd name="T80" fmla="*/ 125 w 262"/>
                <a:gd name="T81" fmla="*/ 882 h 888"/>
                <a:gd name="T82" fmla="*/ 112 w 262"/>
                <a:gd name="T83" fmla="*/ 881 h 888"/>
                <a:gd name="T84" fmla="*/ 98 w 262"/>
                <a:gd name="T85" fmla="*/ 880 h 888"/>
                <a:gd name="T86" fmla="*/ 84 w 262"/>
                <a:gd name="T87" fmla="*/ 880 h 888"/>
                <a:gd name="T88" fmla="*/ 70 w 262"/>
                <a:gd name="T89" fmla="*/ 879 h 888"/>
                <a:gd name="T90" fmla="*/ 55 w 262"/>
                <a:gd name="T91" fmla="*/ 879 h 888"/>
                <a:gd name="T92" fmla="*/ 41 w 262"/>
                <a:gd name="T93" fmla="*/ 878 h 888"/>
                <a:gd name="T94" fmla="*/ 28 w 262"/>
                <a:gd name="T95" fmla="*/ 878 h 888"/>
                <a:gd name="T96" fmla="*/ 14 w 262"/>
                <a:gd name="T97" fmla="*/ 877 h 888"/>
                <a:gd name="T98" fmla="*/ 10 w 262"/>
                <a:gd name="T99" fmla="*/ 865 h 888"/>
                <a:gd name="T100" fmla="*/ 7 w 262"/>
                <a:gd name="T101" fmla="*/ 855 h 888"/>
                <a:gd name="T102" fmla="*/ 3 w 262"/>
                <a:gd name="T103" fmla="*/ 844 h 888"/>
                <a:gd name="T104" fmla="*/ 0 w 262"/>
                <a:gd name="T105" fmla="*/ 834 h 888"/>
                <a:gd name="T106" fmla="*/ 0 w 262"/>
                <a:gd name="T107" fmla="*/ 631 h 888"/>
                <a:gd name="T108" fmla="*/ 0 w 262"/>
                <a:gd name="T109" fmla="*/ 429 h 888"/>
                <a:gd name="T110" fmla="*/ 0 w 262"/>
                <a:gd name="T111" fmla="*/ 228 h 888"/>
                <a:gd name="T112" fmla="*/ 0 w 262"/>
                <a:gd name="T113" fmla="*/ 25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2" h="888">
                  <a:moveTo>
                    <a:pt x="0" y="25"/>
                  </a:moveTo>
                  <a:lnTo>
                    <a:pt x="6" y="19"/>
                  </a:lnTo>
                  <a:lnTo>
                    <a:pt x="13" y="12"/>
                  </a:lnTo>
                  <a:lnTo>
                    <a:pt x="18" y="6"/>
                  </a:lnTo>
                  <a:lnTo>
                    <a:pt x="24" y="0"/>
                  </a:lnTo>
                  <a:lnTo>
                    <a:pt x="38" y="0"/>
                  </a:lnTo>
                  <a:lnTo>
                    <a:pt x="52" y="0"/>
                  </a:lnTo>
                  <a:lnTo>
                    <a:pt x="64" y="0"/>
                  </a:lnTo>
                  <a:lnTo>
                    <a:pt x="78" y="1"/>
                  </a:lnTo>
                  <a:lnTo>
                    <a:pt x="92" y="1"/>
                  </a:lnTo>
                  <a:lnTo>
                    <a:pt x="106" y="1"/>
                  </a:lnTo>
                  <a:lnTo>
                    <a:pt x="120" y="1"/>
                  </a:lnTo>
                  <a:lnTo>
                    <a:pt x="133" y="1"/>
                  </a:lnTo>
                  <a:lnTo>
                    <a:pt x="146" y="1"/>
                  </a:lnTo>
                  <a:lnTo>
                    <a:pt x="160" y="1"/>
                  </a:lnTo>
                  <a:lnTo>
                    <a:pt x="174" y="1"/>
                  </a:lnTo>
                  <a:lnTo>
                    <a:pt x="188" y="1"/>
                  </a:lnTo>
                  <a:lnTo>
                    <a:pt x="201" y="2"/>
                  </a:lnTo>
                  <a:lnTo>
                    <a:pt x="215" y="2"/>
                  </a:lnTo>
                  <a:lnTo>
                    <a:pt x="229" y="2"/>
                  </a:lnTo>
                  <a:lnTo>
                    <a:pt x="243" y="2"/>
                  </a:lnTo>
                  <a:lnTo>
                    <a:pt x="250" y="9"/>
                  </a:lnTo>
                  <a:lnTo>
                    <a:pt x="256" y="19"/>
                  </a:lnTo>
                  <a:lnTo>
                    <a:pt x="259" y="33"/>
                  </a:lnTo>
                  <a:lnTo>
                    <a:pt x="260" y="50"/>
                  </a:lnTo>
                  <a:lnTo>
                    <a:pt x="261" y="255"/>
                  </a:lnTo>
                  <a:lnTo>
                    <a:pt x="261" y="459"/>
                  </a:lnTo>
                  <a:lnTo>
                    <a:pt x="261" y="664"/>
                  </a:lnTo>
                  <a:lnTo>
                    <a:pt x="262" y="868"/>
                  </a:lnTo>
                  <a:lnTo>
                    <a:pt x="257" y="873"/>
                  </a:lnTo>
                  <a:lnTo>
                    <a:pt x="250" y="878"/>
                  </a:lnTo>
                  <a:lnTo>
                    <a:pt x="243" y="883"/>
                  </a:lnTo>
                  <a:lnTo>
                    <a:pt x="237" y="888"/>
                  </a:lnTo>
                  <a:lnTo>
                    <a:pt x="223" y="887"/>
                  </a:lnTo>
                  <a:lnTo>
                    <a:pt x="209" y="887"/>
                  </a:lnTo>
                  <a:lnTo>
                    <a:pt x="196" y="886"/>
                  </a:lnTo>
                  <a:lnTo>
                    <a:pt x="181" y="885"/>
                  </a:lnTo>
                  <a:lnTo>
                    <a:pt x="167" y="885"/>
                  </a:lnTo>
                  <a:lnTo>
                    <a:pt x="153" y="883"/>
                  </a:lnTo>
                  <a:lnTo>
                    <a:pt x="139" y="882"/>
                  </a:lnTo>
                  <a:lnTo>
                    <a:pt x="125" y="882"/>
                  </a:lnTo>
                  <a:lnTo>
                    <a:pt x="112" y="881"/>
                  </a:lnTo>
                  <a:lnTo>
                    <a:pt x="98" y="880"/>
                  </a:lnTo>
                  <a:lnTo>
                    <a:pt x="84" y="880"/>
                  </a:lnTo>
                  <a:lnTo>
                    <a:pt x="70" y="879"/>
                  </a:lnTo>
                  <a:lnTo>
                    <a:pt x="55" y="879"/>
                  </a:lnTo>
                  <a:lnTo>
                    <a:pt x="41" y="878"/>
                  </a:lnTo>
                  <a:lnTo>
                    <a:pt x="28" y="878"/>
                  </a:lnTo>
                  <a:lnTo>
                    <a:pt x="14" y="877"/>
                  </a:lnTo>
                  <a:lnTo>
                    <a:pt x="10" y="865"/>
                  </a:lnTo>
                  <a:lnTo>
                    <a:pt x="7" y="855"/>
                  </a:lnTo>
                  <a:lnTo>
                    <a:pt x="3" y="844"/>
                  </a:lnTo>
                  <a:lnTo>
                    <a:pt x="0" y="834"/>
                  </a:lnTo>
                  <a:lnTo>
                    <a:pt x="0" y="631"/>
                  </a:lnTo>
                  <a:lnTo>
                    <a:pt x="0" y="429"/>
                  </a:lnTo>
                  <a:lnTo>
                    <a:pt x="0" y="228"/>
                  </a:lnTo>
                  <a:lnTo>
                    <a:pt x="0" y="25"/>
                  </a:lnTo>
                  <a:close/>
                </a:path>
              </a:pathLst>
            </a:custGeom>
            <a:solidFill>
              <a:srgbClr val="C4C4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69"/>
            <p:cNvSpPr>
              <a:spLocks/>
            </p:cNvSpPr>
            <p:nvPr/>
          </p:nvSpPr>
          <p:spPr bwMode="auto">
            <a:xfrm>
              <a:off x="4598988" y="3117850"/>
              <a:ext cx="195263" cy="693738"/>
            </a:xfrm>
            <a:custGeom>
              <a:avLst/>
              <a:gdLst>
                <a:gd name="T0" fmla="*/ 0 w 246"/>
                <a:gd name="T1" fmla="*/ 25 h 873"/>
                <a:gd name="T2" fmla="*/ 6 w 246"/>
                <a:gd name="T3" fmla="*/ 19 h 873"/>
                <a:gd name="T4" fmla="*/ 13 w 246"/>
                <a:gd name="T5" fmla="*/ 12 h 873"/>
                <a:gd name="T6" fmla="*/ 18 w 246"/>
                <a:gd name="T7" fmla="*/ 6 h 873"/>
                <a:gd name="T8" fmla="*/ 25 w 246"/>
                <a:gd name="T9" fmla="*/ 0 h 873"/>
                <a:gd name="T10" fmla="*/ 38 w 246"/>
                <a:gd name="T11" fmla="*/ 0 h 873"/>
                <a:gd name="T12" fmla="*/ 51 w 246"/>
                <a:gd name="T13" fmla="*/ 0 h 873"/>
                <a:gd name="T14" fmla="*/ 63 w 246"/>
                <a:gd name="T15" fmla="*/ 0 h 873"/>
                <a:gd name="T16" fmla="*/ 76 w 246"/>
                <a:gd name="T17" fmla="*/ 1 h 873"/>
                <a:gd name="T18" fmla="*/ 87 w 246"/>
                <a:gd name="T19" fmla="*/ 1 h 873"/>
                <a:gd name="T20" fmla="*/ 100 w 246"/>
                <a:gd name="T21" fmla="*/ 1 h 873"/>
                <a:gd name="T22" fmla="*/ 113 w 246"/>
                <a:gd name="T23" fmla="*/ 1 h 873"/>
                <a:gd name="T24" fmla="*/ 125 w 246"/>
                <a:gd name="T25" fmla="*/ 1 h 873"/>
                <a:gd name="T26" fmla="*/ 138 w 246"/>
                <a:gd name="T27" fmla="*/ 1 h 873"/>
                <a:gd name="T28" fmla="*/ 151 w 246"/>
                <a:gd name="T29" fmla="*/ 1 h 873"/>
                <a:gd name="T30" fmla="*/ 163 w 246"/>
                <a:gd name="T31" fmla="*/ 1 h 873"/>
                <a:gd name="T32" fmla="*/ 176 w 246"/>
                <a:gd name="T33" fmla="*/ 1 h 873"/>
                <a:gd name="T34" fmla="*/ 188 w 246"/>
                <a:gd name="T35" fmla="*/ 2 h 873"/>
                <a:gd name="T36" fmla="*/ 200 w 246"/>
                <a:gd name="T37" fmla="*/ 2 h 873"/>
                <a:gd name="T38" fmla="*/ 213 w 246"/>
                <a:gd name="T39" fmla="*/ 2 h 873"/>
                <a:gd name="T40" fmla="*/ 226 w 246"/>
                <a:gd name="T41" fmla="*/ 2 h 873"/>
                <a:gd name="T42" fmla="*/ 232 w 246"/>
                <a:gd name="T43" fmla="*/ 11 h 873"/>
                <a:gd name="T44" fmla="*/ 237 w 246"/>
                <a:gd name="T45" fmla="*/ 24 h 873"/>
                <a:gd name="T46" fmla="*/ 241 w 246"/>
                <a:gd name="T47" fmla="*/ 39 h 873"/>
                <a:gd name="T48" fmla="*/ 242 w 246"/>
                <a:gd name="T49" fmla="*/ 57 h 873"/>
                <a:gd name="T50" fmla="*/ 243 w 246"/>
                <a:gd name="T51" fmla="*/ 256 h 873"/>
                <a:gd name="T52" fmla="*/ 244 w 246"/>
                <a:gd name="T53" fmla="*/ 454 h 873"/>
                <a:gd name="T54" fmla="*/ 245 w 246"/>
                <a:gd name="T55" fmla="*/ 653 h 873"/>
                <a:gd name="T56" fmla="*/ 246 w 246"/>
                <a:gd name="T57" fmla="*/ 852 h 873"/>
                <a:gd name="T58" fmla="*/ 239 w 246"/>
                <a:gd name="T59" fmla="*/ 857 h 873"/>
                <a:gd name="T60" fmla="*/ 234 w 246"/>
                <a:gd name="T61" fmla="*/ 863 h 873"/>
                <a:gd name="T62" fmla="*/ 227 w 246"/>
                <a:gd name="T63" fmla="*/ 867 h 873"/>
                <a:gd name="T64" fmla="*/ 220 w 246"/>
                <a:gd name="T65" fmla="*/ 873 h 873"/>
                <a:gd name="T66" fmla="*/ 207 w 246"/>
                <a:gd name="T67" fmla="*/ 872 h 873"/>
                <a:gd name="T68" fmla="*/ 194 w 246"/>
                <a:gd name="T69" fmla="*/ 872 h 873"/>
                <a:gd name="T70" fmla="*/ 181 w 246"/>
                <a:gd name="T71" fmla="*/ 871 h 873"/>
                <a:gd name="T72" fmla="*/ 168 w 246"/>
                <a:gd name="T73" fmla="*/ 871 h 873"/>
                <a:gd name="T74" fmla="*/ 155 w 246"/>
                <a:gd name="T75" fmla="*/ 870 h 873"/>
                <a:gd name="T76" fmla="*/ 143 w 246"/>
                <a:gd name="T77" fmla="*/ 868 h 873"/>
                <a:gd name="T78" fmla="*/ 130 w 246"/>
                <a:gd name="T79" fmla="*/ 868 h 873"/>
                <a:gd name="T80" fmla="*/ 117 w 246"/>
                <a:gd name="T81" fmla="*/ 867 h 873"/>
                <a:gd name="T82" fmla="*/ 104 w 246"/>
                <a:gd name="T83" fmla="*/ 866 h 873"/>
                <a:gd name="T84" fmla="*/ 91 w 246"/>
                <a:gd name="T85" fmla="*/ 866 h 873"/>
                <a:gd name="T86" fmla="*/ 78 w 246"/>
                <a:gd name="T87" fmla="*/ 865 h 873"/>
                <a:gd name="T88" fmla="*/ 66 w 246"/>
                <a:gd name="T89" fmla="*/ 864 h 873"/>
                <a:gd name="T90" fmla="*/ 53 w 246"/>
                <a:gd name="T91" fmla="*/ 864 h 873"/>
                <a:gd name="T92" fmla="*/ 39 w 246"/>
                <a:gd name="T93" fmla="*/ 863 h 873"/>
                <a:gd name="T94" fmla="*/ 26 w 246"/>
                <a:gd name="T95" fmla="*/ 863 h 873"/>
                <a:gd name="T96" fmla="*/ 14 w 246"/>
                <a:gd name="T97" fmla="*/ 862 h 873"/>
                <a:gd name="T98" fmla="*/ 10 w 246"/>
                <a:gd name="T99" fmla="*/ 843 h 873"/>
                <a:gd name="T100" fmla="*/ 7 w 246"/>
                <a:gd name="T101" fmla="*/ 825 h 873"/>
                <a:gd name="T102" fmla="*/ 3 w 246"/>
                <a:gd name="T103" fmla="*/ 806 h 873"/>
                <a:gd name="T104" fmla="*/ 0 w 246"/>
                <a:gd name="T105" fmla="*/ 788 h 873"/>
                <a:gd name="T106" fmla="*/ 0 w 246"/>
                <a:gd name="T107" fmla="*/ 597 h 873"/>
                <a:gd name="T108" fmla="*/ 0 w 246"/>
                <a:gd name="T109" fmla="*/ 407 h 873"/>
                <a:gd name="T110" fmla="*/ 0 w 246"/>
                <a:gd name="T111" fmla="*/ 216 h 873"/>
                <a:gd name="T112" fmla="*/ 0 w 246"/>
                <a:gd name="T113" fmla="*/ 25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 h="873">
                  <a:moveTo>
                    <a:pt x="0" y="25"/>
                  </a:moveTo>
                  <a:lnTo>
                    <a:pt x="6" y="19"/>
                  </a:lnTo>
                  <a:lnTo>
                    <a:pt x="13" y="12"/>
                  </a:lnTo>
                  <a:lnTo>
                    <a:pt x="18" y="6"/>
                  </a:lnTo>
                  <a:lnTo>
                    <a:pt x="25" y="0"/>
                  </a:lnTo>
                  <a:lnTo>
                    <a:pt x="38" y="0"/>
                  </a:lnTo>
                  <a:lnTo>
                    <a:pt x="51" y="0"/>
                  </a:lnTo>
                  <a:lnTo>
                    <a:pt x="63" y="0"/>
                  </a:lnTo>
                  <a:lnTo>
                    <a:pt x="76" y="1"/>
                  </a:lnTo>
                  <a:lnTo>
                    <a:pt x="87" y="1"/>
                  </a:lnTo>
                  <a:lnTo>
                    <a:pt x="100" y="1"/>
                  </a:lnTo>
                  <a:lnTo>
                    <a:pt x="113" y="1"/>
                  </a:lnTo>
                  <a:lnTo>
                    <a:pt x="125" y="1"/>
                  </a:lnTo>
                  <a:lnTo>
                    <a:pt x="138" y="1"/>
                  </a:lnTo>
                  <a:lnTo>
                    <a:pt x="151" y="1"/>
                  </a:lnTo>
                  <a:lnTo>
                    <a:pt x="163" y="1"/>
                  </a:lnTo>
                  <a:lnTo>
                    <a:pt x="176" y="1"/>
                  </a:lnTo>
                  <a:lnTo>
                    <a:pt x="188" y="2"/>
                  </a:lnTo>
                  <a:lnTo>
                    <a:pt x="200" y="2"/>
                  </a:lnTo>
                  <a:lnTo>
                    <a:pt x="213" y="2"/>
                  </a:lnTo>
                  <a:lnTo>
                    <a:pt x="226" y="2"/>
                  </a:lnTo>
                  <a:lnTo>
                    <a:pt x="232" y="11"/>
                  </a:lnTo>
                  <a:lnTo>
                    <a:pt x="237" y="24"/>
                  </a:lnTo>
                  <a:lnTo>
                    <a:pt x="241" y="39"/>
                  </a:lnTo>
                  <a:lnTo>
                    <a:pt x="242" y="57"/>
                  </a:lnTo>
                  <a:lnTo>
                    <a:pt x="243" y="256"/>
                  </a:lnTo>
                  <a:lnTo>
                    <a:pt x="244" y="454"/>
                  </a:lnTo>
                  <a:lnTo>
                    <a:pt x="245" y="653"/>
                  </a:lnTo>
                  <a:lnTo>
                    <a:pt x="246" y="852"/>
                  </a:lnTo>
                  <a:lnTo>
                    <a:pt x="239" y="857"/>
                  </a:lnTo>
                  <a:lnTo>
                    <a:pt x="234" y="863"/>
                  </a:lnTo>
                  <a:lnTo>
                    <a:pt x="227" y="867"/>
                  </a:lnTo>
                  <a:lnTo>
                    <a:pt x="220" y="873"/>
                  </a:lnTo>
                  <a:lnTo>
                    <a:pt x="207" y="872"/>
                  </a:lnTo>
                  <a:lnTo>
                    <a:pt x="194" y="872"/>
                  </a:lnTo>
                  <a:lnTo>
                    <a:pt x="181" y="871"/>
                  </a:lnTo>
                  <a:lnTo>
                    <a:pt x="168" y="871"/>
                  </a:lnTo>
                  <a:lnTo>
                    <a:pt x="155" y="870"/>
                  </a:lnTo>
                  <a:lnTo>
                    <a:pt x="143" y="868"/>
                  </a:lnTo>
                  <a:lnTo>
                    <a:pt x="130" y="868"/>
                  </a:lnTo>
                  <a:lnTo>
                    <a:pt x="117" y="867"/>
                  </a:lnTo>
                  <a:lnTo>
                    <a:pt x="104" y="866"/>
                  </a:lnTo>
                  <a:lnTo>
                    <a:pt x="91" y="866"/>
                  </a:lnTo>
                  <a:lnTo>
                    <a:pt x="78" y="865"/>
                  </a:lnTo>
                  <a:lnTo>
                    <a:pt x="66" y="864"/>
                  </a:lnTo>
                  <a:lnTo>
                    <a:pt x="53" y="864"/>
                  </a:lnTo>
                  <a:lnTo>
                    <a:pt x="39" y="863"/>
                  </a:lnTo>
                  <a:lnTo>
                    <a:pt x="26" y="863"/>
                  </a:lnTo>
                  <a:lnTo>
                    <a:pt x="14" y="862"/>
                  </a:lnTo>
                  <a:lnTo>
                    <a:pt x="10" y="843"/>
                  </a:lnTo>
                  <a:lnTo>
                    <a:pt x="7" y="825"/>
                  </a:lnTo>
                  <a:lnTo>
                    <a:pt x="3" y="806"/>
                  </a:lnTo>
                  <a:lnTo>
                    <a:pt x="0" y="788"/>
                  </a:lnTo>
                  <a:lnTo>
                    <a:pt x="0" y="597"/>
                  </a:lnTo>
                  <a:lnTo>
                    <a:pt x="0" y="407"/>
                  </a:lnTo>
                  <a:lnTo>
                    <a:pt x="0" y="216"/>
                  </a:lnTo>
                  <a:lnTo>
                    <a:pt x="0" y="25"/>
                  </a:lnTo>
                  <a:close/>
                </a:path>
              </a:pathLst>
            </a:custGeom>
            <a:solidFill>
              <a:srgbClr val="CCC9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70"/>
            <p:cNvSpPr>
              <a:spLocks/>
            </p:cNvSpPr>
            <p:nvPr/>
          </p:nvSpPr>
          <p:spPr bwMode="auto">
            <a:xfrm>
              <a:off x="4598988" y="3117850"/>
              <a:ext cx="182563" cy="682625"/>
            </a:xfrm>
            <a:custGeom>
              <a:avLst/>
              <a:gdLst>
                <a:gd name="T0" fmla="*/ 0 w 230"/>
                <a:gd name="T1" fmla="*/ 25 h 859"/>
                <a:gd name="T2" fmla="*/ 6 w 230"/>
                <a:gd name="T3" fmla="*/ 19 h 859"/>
                <a:gd name="T4" fmla="*/ 13 w 230"/>
                <a:gd name="T5" fmla="*/ 12 h 859"/>
                <a:gd name="T6" fmla="*/ 20 w 230"/>
                <a:gd name="T7" fmla="*/ 6 h 859"/>
                <a:gd name="T8" fmla="*/ 25 w 230"/>
                <a:gd name="T9" fmla="*/ 0 h 859"/>
                <a:gd name="T10" fmla="*/ 48 w 230"/>
                <a:gd name="T11" fmla="*/ 0 h 859"/>
                <a:gd name="T12" fmla="*/ 71 w 230"/>
                <a:gd name="T13" fmla="*/ 1 h 859"/>
                <a:gd name="T14" fmla="*/ 94 w 230"/>
                <a:gd name="T15" fmla="*/ 1 h 859"/>
                <a:gd name="T16" fmla="*/ 117 w 230"/>
                <a:gd name="T17" fmla="*/ 1 h 859"/>
                <a:gd name="T18" fmla="*/ 139 w 230"/>
                <a:gd name="T19" fmla="*/ 2 h 859"/>
                <a:gd name="T20" fmla="*/ 162 w 230"/>
                <a:gd name="T21" fmla="*/ 2 h 859"/>
                <a:gd name="T22" fmla="*/ 185 w 230"/>
                <a:gd name="T23" fmla="*/ 2 h 859"/>
                <a:gd name="T24" fmla="*/ 208 w 230"/>
                <a:gd name="T25" fmla="*/ 2 h 859"/>
                <a:gd name="T26" fmla="*/ 214 w 230"/>
                <a:gd name="T27" fmla="*/ 14 h 859"/>
                <a:gd name="T28" fmla="*/ 219 w 230"/>
                <a:gd name="T29" fmla="*/ 27 h 859"/>
                <a:gd name="T30" fmla="*/ 222 w 230"/>
                <a:gd name="T31" fmla="*/ 45 h 859"/>
                <a:gd name="T32" fmla="*/ 223 w 230"/>
                <a:gd name="T33" fmla="*/ 64 h 859"/>
                <a:gd name="T34" fmla="*/ 226 w 230"/>
                <a:gd name="T35" fmla="*/ 258 h 859"/>
                <a:gd name="T36" fmla="*/ 227 w 230"/>
                <a:gd name="T37" fmla="*/ 450 h 859"/>
                <a:gd name="T38" fmla="*/ 229 w 230"/>
                <a:gd name="T39" fmla="*/ 643 h 859"/>
                <a:gd name="T40" fmla="*/ 230 w 230"/>
                <a:gd name="T41" fmla="*/ 836 h 859"/>
                <a:gd name="T42" fmla="*/ 223 w 230"/>
                <a:gd name="T43" fmla="*/ 842 h 859"/>
                <a:gd name="T44" fmla="*/ 216 w 230"/>
                <a:gd name="T45" fmla="*/ 848 h 859"/>
                <a:gd name="T46" fmla="*/ 209 w 230"/>
                <a:gd name="T47" fmla="*/ 854 h 859"/>
                <a:gd name="T48" fmla="*/ 204 w 230"/>
                <a:gd name="T49" fmla="*/ 859 h 859"/>
                <a:gd name="T50" fmla="*/ 192 w 230"/>
                <a:gd name="T51" fmla="*/ 858 h 859"/>
                <a:gd name="T52" fmla="*/ 180 w 230"/>
                <a:gd name="T53" fmla="*/ 858 h 859"/>
                <a:gd name="T54" fmla="*/ 168 w 230"/>
                <a:gd name="T55" fmla="*/ 857 h 859"/>
                <a:gd name="T56" fmla="*/ 155 w 230"/>
                <a:gd name="T57" fmla="*/ 856 h 859"/>
                <a:gd name="T58" fmla="*/ 144 w 230"/>
                <a:gd name="T59" fmla="*/ 855 h 859"/>
                <a:gd name="T60" fmla="*/ 131 w 230"/>
                <a:gd name="T61" fmla="*/ 855 h 859"/>
                <a:gd name="T62" fmla="*/ 120 w 230"/>
                <a:gd name="T63" fmla="*/ 854 h 859"/>
                <a:gd name="T64" fmla="*/ 108 w 230"/>
                <a:gd name="T65" fmla="*/ 852 h 859"/>
                <a:gd name="T66" fmla="*/ 96 w 230"/>
                <a:gd name="T67" fmla="*/ 852 h 859"/>
                <a:gd name="T68" fmla="*/ 84 w 230"/>
                <a:gd name="T69" fmla="*/ 851 h 859"/>
                <a:gd name="T70" fmla="*/ 72 w 230"/>
                <a:gd name="T71" fmla="*/ 851 h 859"/>
                <a:gd name="T72" fmla="*/ 60 w 230"/>
                <a:gd name="T73" fmla="*/ 850 h 859"/>
                <a:gd name="T74" fmla="*/ 48 w 230"/>
                <a:gd name="T75" fmla="*/ 849 h 859"/>
                <a:gd name="T76" fmla="*/ 37 w 230"/>
                <a:gd name="T77" fmla="*/ 848 h 859"/>
                <a:gd name="T78" fmla="*/ 24 w 230"/>
                <a:gd name="T79" fmla="*/ 848 h 859"/>
                <a:gd name="T80" fmla="*/ 13 w 230"/>
                <a:gd name="T81" fmla="*/ 847 h 859"/>
                <a:gd name="T82" fmla="*/ 10 w 230"/>
                <a:gd name="T83" fmla="*/ 820 h 859"/>
                <a:gd name="T84" fmla="*/ 7 w 230"/>
                <a:gd name="T85" fmla="*/ 795 h 859"/>
                <a:gd name="T86" fmla="*/ 3 w 230"/>
                <a:gd name="T87" fmla="*/ 768 h 859"/>
                <a:gd name="T88" fmla="*/ 1 w 230"/>
                <a:gd name="T89" fmla="*/ 743 h 859"/>
                <a:gd name="T90" fmla="*/ 0 w 230"/>
                <a:gd name="T91" fmla="*/ 565 h 859"/>
                <a:gd name="T92" fmla="*/ 0 w 230"/>
                <a:gd name="T93" fmla="*/ 385 h 859"/>
                <a:gd name="T94" fmla="*/ 0 w 230"/>
                <a:gd name="T95" fmla="*/ 206 h 859"/>
                <a:gd name="T96" fmla="*/ 0 w 230"/>
                <a:gd name="T97" fmla="*/ 2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 h="859">
                  <a:moveTo>
                    <a:pt x="0" y="25"/>
                  </a:moveTo>
                  <a:lnTo>
                    <a:pt x="6" y="19"/>
                  </a:lnTo>
                  <a:lnTo>
                    <a:pt x="13" y="12"/>
                  </a:lnTo>
                  <a:lnTo>
                    <a:pt x="20" y="6"/>
                  </a:lnTo>
                  <a:lnTo>
                    <a:pt x="25" y="0"/>
                  </a:lnTo>
                  <a:lnTo>
                    <a:pt x="48" y="0"/>
                  </a:lnTo>
                  <a:lnTo>
                    <a:pt x="71" y="1"/>
                  </a:lnTo>
                  <a:lnTo>
                    <a:pt x="94" y="1"/>
                  </a:lnTo>
                  <a:lnTo>
                    <a:pt x="117" y="1"/>
                  </a:lnTo>
                  <a:lnTo>
                    <a:pt x="139" y="2"/>
                  </a:lnTo>
                  <a:lnTo>
                    <a:pt x="162" y="2"/>
                  </a:lnTo>
                  <a:lnTo>
                    <a:pt x="185" y="2"/>
                  </a:lnTo>
                  <a:lnTo>
                    <a:pt x="208" y="2"/>
                  </a:lnTo>
                  <a:lnTo>
                    <a:pt x="214" y="14"/>
                  </a:lnTo>
                  <a:lnTo>
                    <a:pt x="219" y="27"/>
                  </a:lnTo>
                  <a:lnTo>
                    <a:pt x="222" y="45"/>
                  </a:lnTo>
                  <a:lnTo>
                    <a:pt x="223" y="64"/>
                  </a:lnTo>
                  <a:lnTo>
                    <a:pt x="226" y="258"/>
                  </a:lnTo>
                  <a:lnTo>
                    <a:pt x="227" y="450"/>
                  </a:lnTo>
                  <a:lnTo>
                    <a:pt x="229" y="643"/>
                  </a:lnTo>
                  <a:lnTo>
                    <a:pt x="230" y="836"/>
                  </a:lnTo>
                  <a:lnTo>
                    <a:pt x="223" y="842"/>
                  </a:lnTo>
                  <a:lnTo>
                    <a:pt x="216" y="848"/>
                  </a:lnTo>
                  <a:lnTo>
                    <a:pt x="209" y="854"/>
                  </a:lnTo>
                  <a:lnTo>
                    <a:pt x="204" y="859"/>
                  </a:lnTo>
                  <a:lnTo>
                    <a:pt x="192" y="858"/>
                  </a:lnTo>
                  <a:lnTo>
                    <a:pt x="180" y="858"/>
                  </a:lnTo>
                  <a:lnTo>
                    <a:pt x="168" y="857"/>
                  </a:lnTo>
                  <a:lnTo>
                    <a:pt x="155" y="856"/>
                  </a:lnTo>
                  <a:lnTo>
                    <a:pt x="144" y="855"/>
                  </a:lnTo>
                  <a:lnTo>
                    <a:pt x="131" y="855"/>
                  </a:lnTo>
                  <a:lnTo>
                    <a:pt x="120" y="854"/>
                  </a:lnTo>
                  <a:lnTo>
                    <a:pt x="108" y="852"/>
                  </a:lnTo>
                  <a:lnTo>
                    <a:pt x="96" y="852"/>
                  </a:lnTo>
                  <a:lnTo>
                    <a:pt x="84" y="851"/>
                  </a:lnTo>
                  <a:lnTo>
                    <a:pt x="72" y="851"/>
                  </a:lnTo>
                  <a:lnTo>
                    <a:pt x="60" y="850"/>
                  </a:lnTo>
                  <a:lnTo>
                    <a:pt x="48" y="849"/>
                  </a:lnTo>
                  <a:lnTo>
                    <a:pt x="37" y="848"/>
                  </a:lnTo>
                  <a:lnTo>
                    <a:pt x="24" y="848"/>
                  </a:lnTo>
                  <a:lnTo>
                    <a:pt x="13" y="847"/>
                  </a:lnTo>
                  <a:lnTo>
                    <a:pt x="10" y="820"/>
                  </a:lnTo>
                  <a:lnTo>
                    <a:pt x="7" y="795"/>
                  </a:lnTo>
                  <a:lnTo>
                    <a:pt x="3" y="768"/>
                  </a:lnTo>
                  <a:lnTo>
                    <a:pt x="1" y="743"/>
                  </a:lnTo>
                  <a:lnTo>
                    <a:pt x="0" y="565"/>
                  </a:lnTo>
                  <a:lnTo>
                    <a:pt x="0" y="385"/>
                  </a:lnTo>
                  <a:lnTo>
                    <a:pt x="0" y="206"/>
                  </a:lnTo>
                  <a:lnTo>
                    <a:pt x="0" y="25"/>
                  </a:lnTo>
                  <a:close/>
                </a:path>
              </a:pathLst>
            </a:custGeom>
            <a:solidFill>
              <a:srgbClr val="D1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71"/>
            <p:cNvSpPr>
              <a:spLocks/>
            </p:cNvSpPr>
            <p:nvPr/>
          </p:nvSpPr>
          <p:spPr bwMode="auto">
            <a:xfrm>
              <a:off x="4598988" y="3117850"/>
              <a:ext cx="169863" cy="671513"/>
            </a:xfrm>
            <a:custGeom>
              <a:avLst/>
              <a:gdLst>
                <a:gd name="T0" fmla="*/ 0 w 214"/>
                <a:gd name="T1" fmla="*/ 25 h 844"/>
                <a:gd name="T2" fmla="*/ 7 w 214"/>
                <a:gd name="T3" fmla="*/ 19 h 844"/>
                <a:gd name="T4" fmla="*/ 14 w 214"/>
                <a:gd name="T5" fmla="*/ 12 h 844"/>
                <a:gd name="T6" fmla="*/ 20 w 214"/>
                <a:gd name="T7" fmla="*/ 6 h 844"/>
                <a:gd name="T8" fmla="*/ 26 w 214"/>
                <a:gd name="T9" fmla="*/ 0 h 844"/>
                <a:gd name="T10" fmla="*/ 47 w 214"/>
                <a:gd name="T11" fmla="*/ 0 h 844"/>
                <a:gd name="T12" fmla="*/ 68 w 214"/>
                <a:gd name="T13" fmla="*/ 1 h 844"/>
                <a:gd name="T14" fmla="*/ 89 w 214"/>
                <a:gd name="T15" fmla="*/ 1 h 844"/>
                <a:gd name="T16" fmla="*/ 109 w 214"/>
                <a:gd name="T17" fmla="*/ 1 h 844"/>
                <a:gd name="T18" fmla="*/ 129 w 214"/>
                <a:gd name="T19" fmla="*/ 2 h 844"/>
                <a:gd name="T20" fmla="*/ 150 w 214"/>
                <a:gd name="T21" fmla="*/ 2 h 844"/>
                <a:gd name="T22" fmla="*/ 170 w 214"/>
                <a:gd name="T23" fmla="*/ 2 h 844"/>
                <a:gd name="T24" fmla="*/ 191 w 214"/>
                <a:gd name="T25" fmla="*/ 2 h 844"/>
                <a:gd name="T26" fmla="*/ 197 w 214"/>
                <a:gd name="T27" fmla="*/ 16 h 844"/>
                <a:gd name="T28" fmla="*/ 201 w 214"/>
                <a:gd name="T29" fmla="*/ 32 h 844"/>
                <a:gd name="T30" fmla="*/ 204 w 214"/>
                <a:gd name="T31" fmla="*/ 49 h 844"/>
                <a:gd name="T32" fmla="*/ 204 w 214"/>
                <a:gd name="T33" fmla="*/ 70 h 844"/>
                <a:gd name="T34" fmla="*/ 206 w 214"/>
                <a:gd name="T35" fmla="*/ 259 h 844"/>
                <a:gd name="T36" fmla="*/ 209 w 214"/>
                <a:gd name="T37" fmla="*/ 446 h 844"/>
                <a:gd name="T38" fmla="*/ 212 w 214"/>
                <a:gd name="T39" fmla="*/ 634 h 844"/>
                <a:gd name="T40" fmla="*/ 214 w 214"/>
                <a:gd name="T41" fmla="*/ 821 h 844"/>
                <a:gd name="T42" fmla="*/ 207 w 214"/>
                <a:gd name="T43" fmla="*/ 827 h 844"/>
                <a:gd name="T44" fmla="*/ 200 w 214"/>
                <a:gd name="T45" fmla="*/ 833 h 844"/>
                <a:gd name="T46" fmla="*/ 193 w 214"/>
                <a:gd name="T47" fmla="*/ 839 h 844"/>
                <a:gd name="T48" fmla="*/ 186 w 214"/>
                <a:gd name="T49" fmla="*/ 844 h 844"/>
                <a:gd name="T50" fmla="*/ 165 w 214"/>
                <a:gd name="T51" fmla="*/ 843 h 844"/>
                <a:gd name="T52" fmla="*/ 143 w 214"/>
                <a:gd name="T53" fmla="*/ 842 h 844"/>
                <a:gd name="T54" fmla="*/ 121 w 214"/>
                <a:gd name="T55" fmla="*/ 840 h 844"/>
                <a:gd name="T56" fmla="*/ 99 w 214"/>
                <a:gd name="T57" fmla="*/ 839 h 844"/>
                <a:gd name="T58" fmla="*/ 77 w 214"/>
                <a:gd name="T59" fmla="*/ 837 h 844"/>
                <a:gd name="T60" fmla="*/ 56 w 214"/>
                <a:gd name="T61" fmla="*/ 835 h 844"/>
                <a:gd name="T62" fmla="*/ 34 w 214"/>
                <a:gd name="T63" fmla="*/ 834 h 844"/>
                <a:gd name="T64" fmla="*/ 13 w 214"/>
                <a:gd name="T65" fmla="*/ 833 h 844"/>
                <a:gd name="T66" fmla="*/ 9 w 214"/>
                <a:gd name="T67" fmla="*/ 798 h 844"/>
                <a:gd name="T68" fmla="*/ 7 w 214"/>
                <a:gd name="T69" fmla="*/ 765 h 844"/>
                <a:gd name="T70" fmla="*/ 3 w 214"/>
                <a:gd name="T71" fmla="*/ 730 h 844"/>
                <a:gd name="T72" fmla="*/ 1 w 214"/>
                <a:gd name="T73" fmla="*/ 697 h 844"/>
                <a:gd name="T74" fmla="*/ 0 w 214"/>
                <a:gd name="T75" fmla="*/ 530 h 844"/>
                <a:gd name="T76" fmla="*/ 0 w 214"/>
                <a:gd name="T77" fmla="*/ 362 h 844"/>
                <a:gd name="T78" fmla="*/ 0 w 214"/>
                <a:gd name="T79" fmla="*/ 193 h 844"/>
                <a:gd name="T80" fmla="*/ 0 w 214"/>
                <a:gd name="T81" fmla="*/ 25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 h="844">
                  <a:moveTo>
                    <a:pt x="0" y="25"/>
                  </a:moveTo>
                  <a:lnTo>
                    <a:pt x="7" y="19"/>
                  </a:lnTo>
                  <a:lnTo>
                    <a:pt x="14" y="12"/>
                  </a:lnTo>
                  <a:lnTo>
                    <a:pt x="20" y="6"/>
                  </a:lnTo>
                  <a:lnTo>
                    <a:pt x="26" y="0"/>
                  </a:lnTo>
                  <a:lnTo>
                    <a:pt x="47" y="0"/>
                  </a:lnTo>
                  <a:lnTo>
                    <a:pt x="68" y="1"/>
                  </a:lnTo>
                  <a:lnTo>
                    <a:pt x="89" y="1"/>
                  </a:lnTo>
                  <a:lnTo>
                    <a:pt x="109" y="1"/>
                  </a:lnTo>
                  <a:lnTo>
                    <a:pt x="129" y="2"/>
                  </a:lnTo>
                  <a:lnTo>
                    <a:pt x="150" y="2"/>
                  </a:lnTo>
                  <a:lnTo>
                    <a:pt x="170" y="2"/>
                  </a:lnTo>
                  <a:lnTo>
                    <a:pt x="191" y="2"/>
                  </a:lnTo>
                  <a:lnTo>
                    <a:pt x="197" y="16"/>
                  </a:lnTo>
                  <a:lnTo>
                    <a:pt x="201" y="32"/>
                  </a:lnTo>
                  <a:lnTo>
                    <a:pt x="204" y="49"/>
                  </a:lnTo>
                  <a:lnTo>
                    <a:pt x="204" y="70"/>
                  </a:lnTo>
                  <a:lnTo>
                    <a:pt x="206" y="259"/>
                  </a:lnTo>
                  <a:lnTo>
                    <a:pt x="209" y="446"/>
                  </a:lnTo>
                  <a:lnTo>
                    <a:pt x="212" y="634"/>
                  </a:lnTo>
                  <a:lnTo>
                    <a:pt x="214" y="821"/>
                  </a:lnTo>
                  <a:lnTo>
                    <a:pt x="207" y="827"/>
                  </a:lnTo>
                  <a:lnTo>
                    <a:pt x="200" y="833"/>
                  </a:lnTo>
                  <a:lnTo>
                    <a:pt x="193" y="839"/>
                  </a:lnTo>
                  <a:lnTo>
                    <a:pt x="186" y="844"/>
                  </a:lnTo>
                  <a:lnTo>
                    <a:pt x="165" y="843"/>
                  </a:lnTo>
                  <a:lnTo>
                    <a:pt x="143" y="842"/>
                  </a:lnTo>
                  <a:lnTo>
                    <a:pt x="121" y="840"/>
                  </a:lnTo>
                  <a:lnTo>
                    <a:pt x="99" y="839"/>
                  </a:lnTo>
                  <a:lnTo>
                    <a:pt x="77" y="837"/>
                  </a:lnTo>
                  <a:lnTo>
                    <a:pt x="56" y="835"/>
                  </a:lnTo>
                  <a:lnTo>
                    <a:pt x="34" y="834"/>
                  </a:lnTo>
                  <a:lnTo>
                    <a:pt x="13" y="833"/>
                  </a:lnTo>
                  <a:lnTo>
                    <a:pt x="9" y="798"/>
                  </a:lnTo>
                  <a:lnTo>
                    <a:pt x="7" y="765"/>
                  </a:lnTo>
                  <a:lnTo>
                    <a:pt x="3" y="730"/>
                  </a:lnTo>
                  <a:lnTo>
                    <a:pt x="1" y="697"/>
                  </a:lnTo>
                  <a:lnTo>
                    <a:pt x="0" y="530"/>
                  </a:lnTo>
                  <a:lnTo>
                    <a:pt x="0" y="362"/>
                  </a:lnTo>
                  <a:lnTo>
                    <a:pt x="0" y="193"/>
                  </a:lnTo>
                  <a:lnTo>
                    <a:pt x="0" y="25"/>
                  </a:lnTo>
                  <a:close/>
                </a:path>
              </a:pathLst>
            </a:custGeom>
            <a:solidFill>
              <a:srgbClr val="D6D1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72"/>
            <p:cNvSpPr>
              <a:spLocks/>
            </p:cNvSpPr>
            <p:nvPr/>
          </p:nvSpPr>
          <p:spPr bwMode="auto">
            <a:xfrm>
              <a:off x="4598988" y="3117850"/>
              <a:ext cx="157163" cy="660400"/>
            </a:xfrm>
            <a:custGeom>
              <a:avLst/>
              <a:gdLst>
                <a:gd name="T0" fmla="*/ 0 w 198"/>
                <a:gd name="T1" fmla="*/ 25 h 831"/>
                <a:gd name="T2" fmla="*/ 7 w 198"/>
                <a:gd name="T3" fmla="*/ 19 h 831"/>
                <a:gd name="T4" fmla="*/ 14 w 198"/>
                <a:gd name="T5" fmla="*/ 12 h 831"/>
                <a:gd name="T6" fmla="*/ 21 w 198"/>
                <a:gd name="T7" fmla="*/ 6 h 831"/>
                <a:gd name="T8" fmla="*/ 28 w 198"/>
                <a:gd name="T9" fmla="*/ 0 h 831"/>
                <a:gd name="T10" fmla="*/ 46 w 198"/>
                <a:gd name="T11" fmla="*/ 0 h 831"/>
                <a:gd name="T12" fmla="*/ 64 w 198"/>
                <a:gd name="T13" fmla="*/ 1 h 831"/>
                <a:gd name="T14" fmla="*/ 82 w 198"/>
                <a:gd name="T15" fmla="*/ 1 h 831"/>
                <a:gd name="T16" fmla="*/ 100 w 198"/>
                <a:gd name="T17" fmla="*/ 1 h 831"/>
                <a:gd name="T18" fmla="*/ 119 w 198"/>
                <a:gd name="T19" fmla="*/ 2 h 831"/>
                <a:gd name="T20" fmla="*/ 137 w 198"/>
                <a:gd name="T21" fmla="*/ 2 h 831"/>
                <a:gd name="T22" fmla="*/ 155 w 198"/>
                <a:gd name="T23" fmla="*/ 3 h 831"/>
                <a:gd name="T24" fmla="*/ 174 w 198"/>
                <a:gd name="T25" fmla="*/ 3 h 831"/>
                <a:gd name="T26" fmla="*/ 178 w 198"/>
                <a:gd name="T27" fmla="*/ 18 h 831"/>
                <a:gd name="T28" fmla="*/ 182 w 198"/>
                <a:gd name="T29" fmla="*/ 35 h 831"/>
                <a:gd name="T30" fmla="*/ 184 w 198"/>
                <a:gd name="T31" fmla="*/ 55 h 831"/>
                <a:gd name="T32" fmla="*/ 185 w 198"/>
                <a:gd name="T33" fmla="*/ 77 h 831"/>
                <a:gd name="T34" fmla="*/ 189 w 198"/>
                <a:gd name="T35" fmla="*/ 260 h 831"/>
                <a:gd name="T36" fmla="*/ 192 w 198"/>
                <a:gd name="T37" fmla="*/ 442 h 831"/>
                <a:gd name="T38" fmla="*/ 194 w 198"/>
                <a:gd name="T39" fmla="*/ 623 h 831"/>
                <a:gd name="T40" fmla="*/ 198 w 198"/>
                <a:gd name="T41" fmla="*/ 805 h 831"/>
                <a:gd name="T42" fmla="*/ 191 w 198"/>
                <a:gd name="T43" fmla="*/ 811 h 831"/>
                <a:gd name="T44" fmla="*/ 184 w 198"/>
                <a:gd name="T45" fmla="*/ 818 h 831"/>
                <a:gd name="T46" fmla="*/ 177 w 198"/>
                <a:gd name="T47" fmla="*/ 824 h 831"/>
                <a:gd name="T48" fmla="*/ 170 w 198"/>
                <a:gd name="T49" fmla="*/ 831 h 831"/>
                <a:gd name="T50" fmla="*/ 151 w 198"/>
                <a:gd name="T51" fmla="*/ 829 h 831"/>
                <a:gd name="T52" fmla="*/ 131 w 198"/>
                <a:gd name="T53" fmla="*/ 827 h 831"/>
                <a:gd name="T54" fmla="*/ 110 w 198"/>
                <a:gd name="T55" fmla="*/ 826 h 831"/>
                <a:gd name="T56" fmla="*/ 91 w 198"/>
                <a:gd name="T57" fmla="*/ 824 h 831"/>
                <a:gd name="T58" fmla="*/ 71 w 198"/>
                <a:gd name="T59" fmla="*/ 822 h 831"/>
                <a:gd name="T60" fmla="*/ 52 w 198"/>
                <a:gd name="T61" fmla="*/ 821 h 831"/>
                <a:gd name="T62" fmla="*/ 32 w 198"/>
                <a:gd name="T63" fmla="*/ 819 h 831"/>
                <a:gd name="T64" fmla="*/ 13 w 198"/>
                <a:gd name="T65" fmla="*/ 818 h 831"/>
                <a:gd name="T66" fmla="*/ 9 w 198"/>
                <a:gd name="T67" fmla="*/ 776 h 831"/>
                <a:gd name="T68" fmla="*/ 7 w 198"/>
                <a:gd name="T69" fmla="*/ 734 h 831"/>
                <a:gd name="T70" fmla="*/ 3 w 198"/>
                <a:gd name="T71" fmla="*/ 692 h 831"/>
                <a:gd name="T72" fmla="*/ 1 w 198"/>
                <a:gd name="T73" fmla="*/ 651 h 831"/>
                <a:gd name="T74" fmla="*/ 1 w 198"/>
                <a:gd name="T75" fmla="*/ 496 h 831"/>
                <a:gd name="T76" fmla="*/ 1 w 198"/>
                <a:gd name="T77" fmla="*/ 339 h 831"/>
                <a:gd name="T78" fmla="*/ 0 w 198"/>
                <a:gd name="T79" fmla="*/ 182 h 831"/>
                <a:gd name="T80" fmla="*/ 0 w 198"/>
                <a:gd name="T81" fmla="*/ 25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831">
                  <a:moveTo>
                    <a:pt x="0" y="25"/>
                  </a:moveTo>
                  <a:lnTo>
                    <a:pt x="7" y="19"/>
                  </a:lnTo>
                  <a:lnTo>
                    <a:pt x="14" y="12"/>
                  </a:lnTo>
                  <a:lnTo>
                    <a:pt x="21" y="6"/>
                  </a:lnTo>
                  <a:lnTo>
                    <a:pt x="28" y="0"/>
                  </a:lnTo>
                  <a:lnTo>
                    <a:pt x="46" y="0"/>
                  </a:lnTo>
                  <a:lnTo>
                    <a:pt x="64" y="1"/>
                  </a:lnTo>
                  <a:lnTo>
                    <a:pt x="82" y="1"/>
                  </a:lnTo>
                  <a:lnTo>
                    <a:pt x="100" y="1"/>
                  </a:lnTo>
                  <a:lnTo>
                    <a:pt x="119" y="2"/>
                  </a:lnTo>
                  <a:lnTo>
                    <a:pt x="137" y="2"/>
                  </a:lnTo>
                  <a:lnTo>
                    <a:pt x="155" y="3"/>
                  </a:lnTo>
                  <a:lnTo>
                    <a:pt x="174" y="3"/>
                  </a:lnTo>
                  <a:lnTo>
                    <a:pt x="178" y="18"/>
                  </a:lnTo>
                  <a:lnTo>
                    <a:pt x="182" y="35"/>
                  </a:lnTo>
                  <a:lnTo>
                    <a:pt x="184" y="55"/>
                  </a:lnTo>
                  <a:lnTo>
                    <a:pt x="185" y="77"/>
                  </a:lnTo>
                  <a:lnTo>
                    <a:pt x="189" y="260"/>
                  </a:lnTo>
                  <a:lnTo>
                    <a:pt x="192" y="442"/>
                  </a:lnTo>
                  <a:lnTo>
                    <a:pt x="194" y="623"/>
                  </a:lnTo>
                  <a:lnTo>
                    <a:pt x="198" y="805"/>
                  </a:lnTo>
                  <a:lnTo>
                    <a:pt x="191" y="811"/>
                  </a:lnTo>
                  <a:lnTo>
                    <a:pt x="184" y="818"/>
                  </a:lnTo>
                  <a:lnTo>
                    <a:pt x="177" y="824"/>
                  </a:lnTo>
                  <a:lnTo>
                    <a:pt x="170" y="831"/>
                  </a:lnTo>
                  <a:lnTo>
                    <a:pt x="151" y="829"/>
                  </a:lnTo>
                  <a:lnTo>
                    <a:pt x="131" y="827"/>
                  </a:lnTo>
                  <a:lnTo>
                    <a:pt x="110" y="826"/>
                  </a:lnTo>
                  <a:lnTo>
                    <a:pt x="91" y="824"/>
                  </a:lnTo>
                  <a:lnTo>
                    <a:pt x="71" y="822"/>
                  </a:lnTo>
                  <a:lnTo>
                    <a:pt x="52" y="821"/>
                  </a:lnTo>
                  <a:lnTo>
                    <a:pt x="32" y="819"/>
                  </a:lnTo>
                  <a:lnTo>
                    <a:pt x="13" y="818"/>
                  </a:lnTo>
                  <a:lnTo>
                    <a:pt x="9" y="776"/>
                  </a:lnTo>
                  <a:lnTo>
                    <a:pt x="7" y="734"/>
                  </a:lnTo>
                  <a:lnTo>
                    <a:pt x="3" y="692"/>
                  </a:lnTo>
                  <a:lnTo>
                    <a:pt x="1" y="651"/>
                  </a:lnTo>
                  <a:lnTo>
                    <a:pt x="1" y="496"/>
                  </a:lnTo>
                  <a:lnTo>
                    <a:pt x="1" y="339"/>
                  </a:lnTo>
                  <a:lnTo>
                    <a:pt x="0" y="182"/>
                  </a:lnTo>
                  <a:lnTo>
                    <a:pt x="0" y="25"/>
                  </a:lnTo>
                  <a:close/>
                </a:path>
              </a:pathLst>
            </a:custGeom>
            <a:solidFill>
              <a:srgbClr val="D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3"/>
            <p:cNvSpPr>
              <a:spLocks/>
            </p:cNvSpPr>
            <p:nvPr/>
          </p:nvSpPr>
          <p:spPr bwMode="auto">
            <a:xfrm>
              <a:off x="4598988" y="3117850"/>
              <a:ext cx="144463" cy="647700"/>
            </a:xfrm>
            <a:custGeom>
              <a:avLst/>
              <a:gdLst>
                <a:gd name="T0" fmla="*/ 0 w 182"/>
                <a:gd name="T1" fmla="*/ 25 h 816"/>
                <a:gd name="T2" fmla="*/ 7 w 182"/>
                <a:gd name="T3" fmla="*/ 19 h 816"/>
                <a:gd name="T4" fmla="*/ 15 w 182"/>
                <a:gd name="T5" fmla="*/ 12 h 816"/>
                <a:gd name="T6" fmla="*/ 22 w 182"/>
                <a:gd name="T7" fmla="*/ 6 h 816"/>
                <a:gd name="T8" fmla="*/ 29 w 182"/>
                <a:gd name="T9" fmla="*/ 0 h 816"/>
                <a:gd name="T10" fmla="*/ 45 w 182"/>
                <a:gd name="T11" fmla="*/ 0 h 816"/>
                <a:gd name="T12" fmla="*/ 61 w 182"/>
                <a:gd name="T13" fmla="*/ 1 h 816"/>
                <a:gd name="T14" fmla="*/ 77 w 182"/>
                <a:gd name="T15" fmla="*/ 1 h 816"/>
                <a:gd name="T16" fmla="*/ 93 w 182"/>
                <a:gd name="T17" fmla="*/ 1 h 816"/>
                <a:gd name="T18" fmla="*/ 108 w 182"/>
                <a:gd name="T19" fmla="*/ 2 h 816"/>
                <a:gd name="T20" fmla="*/ 124 w 182"/>
                <a:gd name="T21" fmla="*/ 2 h 816"/>
                <a:gd name="T22" fmla="*/ 140 w 182"/>
                <a:gd name="T23" fmla="*/ 3 h 816"/>
                <a:gd name="T24" fmla="*/ 157 w 182"/>
                <a:gd name="T25" fmla="*/ 3 h 816"/>
                <a:gd name="T26" fmla="*/ 161 w 182"/>
                <a:gd name="T27" fmla="*/ 21 h 816"/>
                <a:gd name="T28" fmla="*/ 163 w 182"/>
                <a:gd name="T29" fmla="*/ 40 h 816"/>
                <a:gd name="T30" fmla="*/ 166 w 182"/>
                <a:gd name="T31" fmla="*/ 61 h 816"/>
                <a:gd name="T32" fmla="*/ 167 w 182"/>
                <a:gd name="T33" fmla="*/ 84 h 816"/>
                <a:gd name="T34" fmla="*/ 170 w 182"/>
                <a:gd name="T35" fmla="*/ 260 h 816"/>
                <a:gd name="T36" fmla="*/ 175 w 182"/>
                <a:gd name="T37" fmla="*/ 437 h 816"/>
                <a:gd name="T38" fmla="*/ 178 w 182"/>
                <a:gd name="T39" fmla="*/ 613 h 816"/>
                <a:gd name="T40" fmla="*/ 182 w 182"/>
                <a:gd name="T41" fmla="*/ 790 h 816"/>
                <a:gd name="T42" fmla="*/ 175 w 182"/>
                <a:gd name="T43" fmla="*/ 796 h 816"/>
                <a:gd name="T44" fmla="*/ 168 w 182"/>
                <a:gd name="T45" fmla="*/ 803 h 816"/>
                <a:gd name="T46" fmla="*/ 160 w 182"/>
                <a:gd name="T47" fmla="*/ 810 h 816"/>
                <a:gd name="T48" fmla="*/ 153 w 182"/>
                <a:gd name="T49" fmla="*/ 816 h 816"/>
                <a:gd name="T50" fmla="*/ 136 w 182"/>
                <a:gd name="T51" fmla="*/ 814 h 816"/>
                <a:gd name="T52" fmla="*/ 117 w 182"/>
                <a:gd name="T53" fmla="*/ 813 h 816"/>
                <a:gd name="T54" fmla="*/ 100 w 182"/>
                <a:gd name="T55" fmla="*/ 811 h 816"/>
                <a:gd name="T56" fmla="*/ 82 w 182"/>
                <a:gd name="T57" fmla="*/ 810 h 816"/>
                <a:gd name="T58" fmla="*/ 63 w 182"/>
                <a:gd name="T59" fmla="*/ 808 h 816"/>
                <a:gd name="T60" fmla="*/ 46 w 182"/>
                <a:gd name="T61" fmla="*/ 806 h 816"/>
                <a:gd name="T62" fmla="*/ 28 w 182"/>
                <a:gd name="T63" fmla="*/ 804 h 816"/>
                <a:gd name="T64" fmla="*/ 10 w 182"/>
                <a:gd name="T65" fmla="*/ 803 h 816"/>
                <a:gd name="T66" fmla="*/ 8 w 182"/>
                <a:gd name="T67" fmla="*/ 753 h 816"/>
                <a:gd name="T68" fmla="*/ 6 w 182"/>
                <a:gd name="T69" fmla="*/ 704 h 816"/>
                <a:gd name="T70" fmla="*/ 3 w 182"/>
                <a:gd name="T71" fmla="*/ 654 h 816"/>
                <a:gd name="T72" fmla="*/ 1 w 182"/>
                <a:gd name="T73" fmla="*/ 605 h 816"/>
                <a:gd name="T74" fmla="*/ 1 w 182"/>
                <a:gd name="T75" fmla="*/ 461 h 816"/>
                <a:gd name="T76" fmla="*/ 1 w 182"/>
                <a:gd name="T77" fmla="*/ 316 h 816"/>
                <a:gd name="T78" fmla="*/ 0 w 182"/>
                <a:gd name="T79" fmla="*/ 171 h 816"/>
                <a:gd name="T80" fmla="*/ 0 w 182"/>
                <a:gd name="T81" fmla="*/ 2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 h="816">
                  <a:moveTo>
                    <a:pt x="0" y="25"/>
                  </a:moveTo>
                  <a:lnTo>
                    <a:pt x="7" y="19"/>
                  </a:lnTo>
                  <a:lnTo>
                    <a:pt x="15" y="12"/>
                  </a:lnTo>
                  <a:lnTo>
                    <a:pt x="22" y="6"/>
                  </a:lnTo>
                  <a:lnTo>
                    <a:pt x="29" y="0"/>
                  </a:lnTo>
                  <a:lnTo>
                    <a:pt x="45" y="0"/>
                  </a:lnTo>
                  <a:lnTo>
                    <a:pt x="61" y="1"/>
                  </a:lnTo>
                  <a:lnTo>
                    <a:pt x="77" y="1"/>
                  </a:lnTo>
                  <a:lnTo>
                    <a:pt x="93" y="1"/>
                  </a:lnTo>
                  <a:lnTo>
                    <a:pt x="108" y="2"/>
                  </a:lnTo>
                  <a:lnTo>
                    <a:pt x="124" y="2"/>
                  </a:lnTo>
                  <a:lnTo>
                    <a:pt x="140" y="3"/>
                  </a:lnTo>
                  <a:lnTo>
                    <a:pt x="157" y="3"/>
                  </a:lnTo>
                  <a:lnTo>
                    <a:pt x="161" y="21"/>
                  </a:lnTo>
                  <a:lnTo>
                    <a:pt x="163" y="40"/>
                  </a:lnTo>
                  <a:lnTo>
                    <a:pt x="166" y="61"/>
                  </a:lnTo>
                  <a:lnTo>
                    <a:pt x="167" y="84"/>
                  </a:lnTo>
                  <a:lnTo>
                    <a:pt x="170" y="260"/>
                  </a:lnTo>
                  <a:lnTo>
                    <a:pt x="175" y="437"/>
                  </a:lnTo>
                  <a:lnTo>
                    <a:pt x="178" y="613"/>
                  </a:lnTo>
                  <a:lnTo>
                    <a:pt x="182" y="790"/>
                  </a:lnTo>
                  <a:lnTo>
                    <a:pt x="175" y="796"/>
                  </a:lnTo>
                  <a:lnTo>
                    <a:pt x="168" y="803"/>
                  </a:lnTo>
                  <a:lnTo>
                    <a:pt x="160" y="810"/>
                  </a:lnTo>
                  <a:lnTo>
                    <a:pt x="153" y="816"/>
                  </a:lnTo>
                  <a:lnTo>
                    <a:pt x="136" y="814"/>
                  </a:lnTo>
                  <a:lnTo>
                    <a:pt x="117" y="813"/>
                  </a:lnTo>
                  <a:lnTo>
                    <a:pt x="100" y="811"/>
                  </a:lnTo>
                  <a:lnTo>
                    <a:pt x="82" y="810"/>
                  </a:lnTo>
                  <a:lnTo>
                    <a:pt x="63" y="808"/>
                  </a:lnTo>
                  <a:lnTo>
                    <a:pt x="46" y="806"/>
                  </a:lnTo>
                  <a:lnTo>
                    <a:pt x="28" y="804"/>
                  </a:lnTo>
                  <a:lnTo>
                    <a:pt x="10" y="803"/>
                  </a:lnTo>
                  <a:lnTo>
                    <a:pt x="8" y="753"/>
                  </a:lnTo>
                  <a:lnTo>
                    <a:pt x="6" y="704"/>
                  </a:lnTo>
                  <a:lnTo>
                    <a:pt x="3" y="654"/>
                  </a:lnTo>
                  <a:lnTo>
                    <a:pt x="1" y="605"/>
                  </a:lnTo>
                  <a:lnTo>
                    <a:pt x="1" y="461"/>
                  </a:lnTo>
                  <a:lnTo>
                    <a:pt x="1" y="316"/>
                  </a:lnTo>
                  <a:lnTo>
                    <a:pt x="0" y="171"/>
                  </a:lnTo>
                  <a:lnTo>
                    <a:pt x="0" y="25"/>
                  </a:lnTo>
                  <a:close/>
                </a:path>
              </a:pathLst>
            </a:custGeom>
            <a:solidFill>
              <a:srgbClr val="E2D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74"/>
            <p:cNvSpPr>
              <a:spLocks/>
            </p:cNvSpPr>
            <p:nvPr/>
          </p:nvSpPr>
          <p:spPr bwMode="auto">
            <a:xfrm>
              <a:off x="4598988" y="3117850"/>
              <a:ext cx="131763" cy="636588"/>
            </a:xfrm>
            <a:custGeom>
              <a:avLst/>
              <a:gdLst>
                <a:gd name="T0" fmla="*/ 0 w 166"/>
                <a:gd name="T1" fmla="*/ 25 h 802"/>
                <a:gd name="T2" fmla="*/ 8 w 166"/>
                <a:gd name="T3" fmla="*/ 19 h 802"/>
                <a:gd name="T4" fmla="*/ 15 w 166"/>
                <a:gd name="T5" fmla="*/ 12 h 802"/>
                <a:gd name="T6" fmla="*/ 22 w 166"/>
                <a:gd name="T7" fmla="*/ 6 h 802"/>
                <a:gd name="T8" fmla="*/ 30 w 166"/>
                <a:gd name="T9" fmla="*/ 0 h 802"/>
                <a:gd name="T10" fmla="*/ 44 w 166"/>
                <a:gd name="T11" fmla="*/ 0 h 802"/>
                <a:gd name="T12" fmla="*/ 56 w 166"/>
                <a:gd name="T13" fmla="*/ 1 h 802"/>
                <a:gd name="T14" fmla="*/ 70 w 166"/>
                <a:gd name="T15" fmla="*/ 1 h 802"/>
                <a:gd name="T16" fmla="*/ 84 w 166"/>
                <a:gd name="T17" fmla="*/ 1 h 802"/>
                <a:gd name="T18" fmla="*/ 98 w 166"/>
                <a:gd name="T19" fmla="*/ 2 h 802"/>
                <a:gd name="T20" fmla="*/ 112 w 166"/>
                <a:gd name="T21" fmla="*/ 2 h 802"/>
                <a:gd name="T22" fmla="*/ 124 w 166"/>
                <a:gd name="T23" fmla="*/ 3 h 802"/>
                <a:gd name="T24" fmla="*/ 138 w 166"/>
                <a:gd name="T25" fmla="*/ 3 h 802"/>
                <a:gd name="T26" fmla="*/ 142 w 166"/>
                <a:gd name="T27" fmla="*/ 23 h 802"/>
                <a:gd name="T28" fmla="*/ 145 w 166"/>
                <a:gd name="T29" fmla="*/ 44 h 802"/>
                <a:gd name="T30" fmla="*/ 147 w 166"/>
                <a:gd name="T31" fmla="*/ 67 h 802"/>
                <a:gd name="T32" fmla="*/ 148 w 166"/>
                <a:gd name="T33" fmla="*/ 90 h 802"/>
                <a:gd name="T34" fmla="*/ 153 w 166"/>
                <a:gd name="T35" fmla="*/ 261 h 802"/>
                <a:gd name="T36" fmla="*/ 158 w 166"/>
                <a:gd name="T37" fmla="*/ 431 h 802"/>
                <a:gd name="T38" fmla="*/ 161 w 166"/>
                <a:gd name="T39" fmla="*/ 603 h 802"/>
                <a:gd name="T40" fmla="*/ 166 w 166"/>
                <a:gd name="T41" fmla="*/ 774 h 802"/>
                <a:gd name="T42" fmla="*/ 159 w 166"/>
                <a:gd name="T43" fmla="*/ 781 h 802"/>
                <a:gd name="T44" fmla="*/ 151 w 166"/>
                <a:gd name="T45" fmla="*/ 788 h 802"/>
                <a:gd name="T46" fmla="*/ 144 w 166"/>
                <a:gd name="T47" fmla="*/ 795 h 802"/>
                <a:gd name="T48" fmla="*/ 136 w 166"/>
                <a:gd name="T49" fmla="*/ 802 h 802"/>
                <a:gd name="T50" fmla="*/ 120 w 166"/>
                <a:gd name="T51" fmla="*/ 801 h 802"/>
                <a:gd name="T52" fmla="*/ 105 w 166"/>
                <a:gd name="T53" fmla="*/ 798 h 802"/>
                <a:gd name="T54" fmla="*/ 89 w 166"/>
                <a:gd name="T55" fmla="*/ 797 h 802"/>
                <a:gd name="T56" fmla="*/ 72 w 166"/>
                <a:gd name="T57" fmla="*/ 795 h 802"/>
                <a:gd name="T58" fmla="*/ 58 w 166"/>
                <a:gd name="T59" fmla="*/ 794 h 802"/>
                <a:gd name="T60" fmla="*/ 41 w 166"/>
                <a:gd name="T61" fmla="*/ 791 h 802"/>
                <a:gd name="T62" fmla="*/ 25 w 166"/>
                <a:gd name="T63" fmla="*/ 790 h 802"/>
                <a:gd name="T64" fmla="*/ 9 w 166"/>
                <a:gd name="T65" fmla="*/ 789 h 802"/>
                <a:gd name="T66" fmla="*/ 8 w 166"/>
                <a:gd name="T67" fmla="*/ 732 h 802"/>
                <a:gd name="T68" fmla="*/ 6 w 166"/>
                <a:gd name="T69" fmla="*/ 674 h 802"/>
                <a:gd name="T70" fmla="*/ 5 w 166"/>
                <a:gd name="T71" fmla="*/ 618 h 802"/>
                <a:gd name="T72" fmla="*/ 2 w 166"/>
                <a:gd name="T73" fmla="*/ 560 h 802"/>
                <a:gd name="T74" fmla="*/ 1 w 166"/>
                <a:gd name="T75" fmla="*/ 427 h 802"/>
                <a:gd name="T76" fmla="*/ 1 w 166"/>
                <a:gd name="T77" fmla="*/ 293 h 802"/>
                <a:gd name="T78" fmla="*/ 0 w 166"/>
                <a:gd name="T79" fmla="*/ 160 h 802"/>
                <a:gd name="T80" fmla="*/ 0 w 166"/>
                <a:gd name="T81" fmla="*/ 25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802">
                  <a:moveTo>
                    <a:pt x="0" y="25"/>
                  </a:moveTo>
                  <a:lnTo>
                    <a:pt x="8" y="19"/>
                  </a:lnTo>
                  <a:lnTo>
                    <a:pt x="15" y="12"/>
                  </a:lnTo>
                  <a:lnTo>
                    <a:pt x="22" y="6"/>
                  </a:lnTo>
                  <a:lnTo>
                    <a:pt x="30" y="0"/>
                  </a:lnTo>
                  <a:lnTo>
                    <a:pt x="44" y="0"/>
                  </a:lnTo>
                  <a:lnTo>
                    <a:pt x="56" y="1"/>
                  </a:lnTo>
                  <a:lnTo>
                    <a:pt x="70" y="1"/>
                  </a:lnTo>
                  <a:lnTo>
                    <a:pt x="84" y="1"/>
                  </a:lnTo>
                  <a:lnTo>
                    <a:pt x="98" y="2"/>
                  </a:lnTo>
                  <a:lnTo>
                    <a:pt x="112" y="2"/>
                  </a:lnTo>
                  <a:lnTo>
                    <a:pt x="124" y="3"/>
                  </a:lnTo>
                  <a:lnTo>
                    <a:pt x="138" y="3"/>
                  </a:lnTo>
                  <a:lnTo>
                    <a:pt x="142" y="23"/>
                  </a:lnTo>
                  <a:lnTo>
                    <a:pt x="145" y="44"/>
                  </a:lnTo>
                  <a:lnTo>
                    <a:pt x="147" y="67"/>
                  </a:lnTo>
                  <a:lnTo>
                    <a:pt x="148" y="90"/>
                  </a:lnTo>
                  <a:lnTo>
                    <a:pt x="153" y="261"/>
                  </a:lnTo>
                  <a:lnTo>
                    <a:pt x="158" y="431"/>
                  </a:lnTo>
                  <a:lnTo>
                    <a:pt x="161" y="603"/>
                  </a:lnTo>
                  <a:lnTo>
                    <a:pt x="166" y="774"/>
                  </a:lnTo>
                  <a:lnTo>
                    <a:pt x="159" y="781"/>
                  </a:lnTo>
                  <a:lnTo>
                    <a:pt x="151" y="788"/>
                  </a:lnTo>
                  <a:lnTo>
                    <a:pt x="144" y="795"/>
                  </a:lnTo>
                  <a:lnTo>
                    <a:pt x="136" y="802"/>
                  </a:lnTo>
                  <a:lnTo>
                    <a:pt x="120" y="801"/>
                  </a:lnTo>
                  <a:lnTo>
                    <a:pt x="105" y="798"/>
                  </a:lnTo>
                  <a:lnTo>
                    <a:pt x="89" y="797"/>
                  </a:lnTo>
                  <a:lnTo>
                    <a:pt x="72" y="795"/>
                  </a:lnTo>
                  <a:lnTo>
                    <a:pt x="58" y="794"/>
                  </a:lnTo>
                  <a:lnTo>
                    <a:pt x="41" y="791"/>
                  </a:lnTo>
                  <a:lnTo>
                    <a:pt x="25" y="790"/>
                  </a:lnTo>
                  <a:lnTo>
                    <a:pt x="9" y="789"/>
                  </a:lnTo>
                  <a:lnTo>
                    <a:pt x="8" y="732"/>
                  </a:lnTo>
                  <a:lnTo>
                    <a:pt x="6" y="674"/>
                  </a:lnTo>
                  <a:lnTo>
                    <a:pt x="5" y="618"/>
                  </a:lnTo>
                  <a:lnTo>
                    <a:pt x="2" y="560"/>
                  </a:lnTo>
                  <a:lnTo>
                    <a:pt x="1" y="427"/>
                  </a:lnTo>
                  <a:lnTo>
                    <a:pt x="1" y="293"/>
                  </a:lnTo>
                  <a:lnTo>
                    <a:pt x="0" y="160"/>
                  </a:lnTo>
                  <a:lnTo>
                    <a:pt x="0" y="25"/>
                  </a:lnTo>
                  <a:close/>
                </a:path>
              </a:pathLst>
            </a:custGeom>
            <a:solidFill>
              <a:srgbClr val="E8E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5"/>
            <p:cNvSpPr>
              <a:spLocks/>
            </p:cNvSpPr>
            <p:nvPr/>
          </p:nvSpPr>
          <p:spPr bwMode="auto">
            <a:xfrm>
              <a:off x="4598988" y="3117850"/>
              <a:ext cx="119063" cy="625475"/>
            </a:xfrm>
            <a:custGeom>
              <a:avLst/>
              <a:gdLst>
                <a:gd name="T0" fmla="*/ 0 w 150"/>
                <a:gd name="T1" fmla="*/ 25 h 787"/>
                <a:gd name="T2" fmla="*/ 8 w 150"/>
                <a:gd name="T3" fmla="*/ 19 h 787"/>
                <a:gd name="T4" fmla="*/ 16 w 150"/>
                <a:gd name="T5" fmla="*/ 12 h 787"/>
                <a:gd name="T6" fmla="*/ 23 w 150"/>
                <a:gd name="T7" fmla="*/ 6 h 787"/>
                <a:gd name="T8" fmla="*/ 31 w 150"/>
                <a:gd name="T9" fmla="*/ 0 h 787"/>
                <a:gd name="T10" fmla="*/ 43 w 150"/>
                <a:gd name="T11" fmla="*/ 0 h 787"/>
                <a:gd name="T12" fmla="*/ 54 w 150"/>
                <a:gd name="T13" fmla="*/ 1 h 787"/>
                <a:gd name="T14" fmla="*/ 66 w 150"/>
                <a:gd name="T15" fmla="*/ 1 h 787"/>
                <a:gd name="T16" fmla="*/ 76 w 150"/>
                <a:gd name="T17" fmla="*/ 1 h 787"/>
                <a:gd name="T18" fmla="*/ 87 w 150"/>
                <a:gd name="T19" fmla="*/ 2 h 787"/>
                <a:gd name="T20" fmla="*/ 99 w 150"/>
                <a:gd name="T21" fmla="*/ 2 h 787"/>
                <a:gd name="T22" fmla="*/ 109 w 150"/>
                <a:gd name="T23" fmla="*/ 3 h 787"/>
                <a:gd name="T24" fmla="*/ 121 w 150"/>
                <a:gd name="T25" fmla="*/ 3 h 787"/>
                <a:gd name="T26" fmla="*/ 124 w 150"/>
                <a:gd name="T27" fmla="*/ 25 h 787"/>
                <a:gd name="T28" fmla="*/ 127 w 150"/>
                <a:gd name="T29" fmla="*/ 48 h 787"/>
                <a:gd name="T30" fmla="*/ 129 w 150"/>
                <a:gd name="T31" fmla="*/ 71 h 787"/>
                <a:gd name="T32" fmla="*/ 130 w 150"/>
                <a:gd name="T33" fmla="*/ 96 h 787"/>
                <a:gd name="T34" fmla="*/ 135 w 150"/>
                <a:gd name="T35" fmla="*/ 262 h 787"/>
                <a:gd name="T36" fmla="*/ 139 w 150"/>
                <a:gd name="T37" fmla="*/ 428 h 787"/>
                <a:gd name="T38" fmla="*/ 145 w 150"/>
                <a:gd name="T39" fmla="*/ 592 h 787"/>
                <a:gd name="T40" fmla="*/ 150 w 150"/>
                <a:gd name="T41" fmla="*/ 758 h 787"/>
                <a:gd name="T42" fmla="*/ 142 w 150"/>
                <a:gd name="T43" fmla="*/ 766 h 787"/>
                <a:gd name="T44" fmla="*/ 135 w 150"/>
                <a:gd name="T45" fmla="*/ 773 h 787"/>
                <a:gd name="T46" fmla="*/ 128 w 150"/>
                <a:gd name="T47" fmla="*/ 780 h 787"/>
                <a:gd name="T48" fmla="*/ 120 w 150"/>
                <a:gd name="T49" fmla="*/ 787 h 787"/>
                <a:gd name="T50" fmla="*/ 106 w 150"/>
                <a:gd name="T51" fmla="*/ 786 h 787"/>
                <a:gd name="T52" fmla="*/ 92 w 150"/>
                <a:gd name="T53" fmla="*/ 783 h 787"/>
                <a:gd name="T54" fmla="*/ 78 w 150"/>
                <a:gd name="T55" fmla="*/ 782 h 787"/>
                <a:gd name="T56" fmla="*/ 64 w 150"/>
                <a:gd name="T57" fmla="*/ 780 h 787"/>
                <a:gd name="T58" fmla="*/ 51 w 150"/>
                <a:gd name="T59" fmla="*/ 779 h 787"/>
                <a:gd name="T60" fmla="*/ 37 w 150"/>
                <a:gd name="T61" fmla="*/ 778 h 787"/>
                <a:gd name="T62" fmla="*/ 22 w 150"/>
                <a:gd name="T63" fmla="*/ 775 h 787"/>
                <a:gd name="T64" fmla="*/ 8 w 150"/>
                <a:gd name="T65" fmla="*/ 774 h 787"/>
                <a:gd name="T66" fmla="*/ 7 w 150"/>
                <a:gd name="T67" fmla="*/ 710 h 787"/>
                <a:gd name="T68" fmla="*/ 6 w 150"/>
                <a:gd name="T69" fmla="*/ 644 h 787"/>
                <a:gd name="T70" fmla="*/ 3 w 150"/>
                <a:gd name="T71" fmla="*/ 580 h 787"/>
                <a:gd name="T72" fmla="*/ 2 w 150"/>
                <a:gd name="T73" fmla="*/ 516 h 787"/>
                <a:gd name="T74" fmla="*/ 1 w 150"/>
                <a:gd name="T75" fmla="*/ 393 h 787"/>
                <a:gd name="T76" fmla="*/ 1 w 150"/>
                <a:gd name="T77" fmla="*/ 270 h 787"/>
                <a:gd name="T78" fmla="*/ 0 w 150"/>
                <a:gd name="T79" fmla="*/ 148 h 787"/>
                <a:gd name="T80" fmla="*/ 0 w 150"/>
                <a:gd name="T81" fmla="*/ 25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787">
                  <a:moveTo>
                    <a:pt x="0" y="25"/>
                  </a:moveTo>
                  <a:lnTo>
                    <a:pt x="8" y="19"/>
                  </a:lnTo>
                  <a:lnTo>
                    <a:pt x="16" y="12"/>
                  </a:lnTo>
                  <a:lnTo>
                    <a:pt x="23" y="6"/>
                  </a:lnTo>
                  <a:lnTo>
                    <a:pt x="31" y="0"/>
                  </a:lnTo>
                  <a:lnTo>
                    <a:pt x="43" y="0"/>
                  </a:lnTo>
                  <a:lnTo>
                    <a:pt x="54" y="1"/>
                  </a:lnTo>
                  <a:lnTo>
                    <a:pt x="66" y="1"/>
                  </a:lnTo>
                  <a:lnTo>
                    <a:pt x="76" y="1"/>
                  </a:lnTo>
                  <a:lnTo>
                    <a:pt x="87" y="2"/>
                  </a:lnTo>
                  <a:lnTo>
                    <a:pt x="99" y="2"/>
                  </a:lnTo>
                  <a:lnTo>
                    <a:pt x="109" y="3"/>
                  </a:lnTo>
                  <a:lnTo>
                    <a:pt x="121" y="3"/>
                  </a:lnTo>
                  <a:lnTo>
                    <a:pt x="124" y="25"/>
                  </a:lnTo>
                  <a:lnTo>
                    <a:pt x="127" y="48"/>
                  </a:lnTo>
                  <a:lnTo>
                    <a:pt x="129" y="71"/>
                  </a:lnTo>
                  <a:lnTo>
                    <a:pt x="130" y="96"/>
                  </a:lnTo>
                  <a:lnTo>
                    <a:pt x="135" y="262"/>
                  </a:lnTo>
                  <a:lnTo>
                    <a:pt x="139" y="428"/>
                  </a:lnTo>
                  <a:lnTo>
                    <a:pt x="145" y="592"/>
                  </a:lnTo>
                  <a:lnTo>
                    <a:pt x="150" y="758"/>
                  </a:lnTo>
                  <a:lnTo>
                    <a:pt x="142" y="766"/>
                  </a:lnTo>
                  <a:lnTo>
                    <a:pt x="135" y="773"/>
                  </a:lnTo>
                  <a:lnTo>
                    <a:pt x="128" y="780"/>
                  </a:lnTo>
                  <a:lnTo>
                    <a:pt x="120" y="787"/>
                  </a:lnTo>
                  <a:lnTo>
                    <a:pt x="106" y="786"/>
                  </a:lnTo>
                  <a:lnTo>
                    <a:pt x="92" y="783"/>
                  </a:lnTo>
                  <a:lnTo>
                    <a:pt x="78" y="782"/>
                  </a:lnTo>
                  <a:lnTo>
                    <a:pt x="64" y="780"/>
                  </a:lnTo>
                  <a:lnTo>
                    <a:pt x="51" y="779"/>
                  </a:lnTo>
                  <a:lnTo>
                    <a:pt x="37" y="778"/>
                  </a:lnTo>
                  <a:lnTo>
                    <a:pt x="22" y="775"/>
                  </a:lnTo>
                  <a:lnTo>
                    <a:pt x="8" y="774"/>
                  </a:lnTo>
                  <a:lnTo>
                    <a:pt x="7" y="710"/>
                  </a:lnTo>
                  <a:lnTo>
                    <a:pt x="6" y="644"/>
                  </a:lnTo>
                  <a:lnTo>
                    <a:pt x="3" y="580"/>
                  </a:lnTo>
                  <a:lnTo>
                    <a:pt x="2" y="516"/>
                  </a:lnTo>
                  <a:lnTo>
                    <a:pt x="1" y="393"/>
                  </a:lnTo>
                  <a:lnTo>
                    <a:pt x="1" y="270"/>
                  </a:lnTo>
                  <a:lnTo>
                    <a:pt x="0" y="148"/>
                  </a:lnTo>
                  <a:lnTo>
                    <a:pt x="0" y="25"/>
                  </a:lnTo>
                  <a:close/>
                </a:path>
              </a:pathLst>
            </a:custGeom>
            <a:solidFill>
              <a:srgbClr val="EDE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76"/>
            <p:cNvSpPr>
              <a:spLocks/>
            </p:cNvSpPr>
            <p:nvPr/>
          </p:nvSpPr>
          <p:spPr bwMode="auto">
            <a:xfrm>
              <a:off x="4598988" y="3117850"/>
              <a:ext cx="106363" cy="612775"/>
            </a:xfrm>
            <a:custGeom>
              <a:avLst/>
              <a:gdLst>
                <a:gd name="T0" fmla="*/ 0 w 133"/>
                <a:gd name="T1" fmla="*/ 25 h 772"/>
                <a:gd name="T2" fmla="*/ 8 w 133"/>
                <a:gd name="T3" fmla="*/ 19 h 772"/>
                <a:gd name="T4" fmla="*/ 16 w 133"/>
                <a:gd name="T5" fmla="*/ 12 h 772"/>
                <a:gd name="T6" fmla="*/ 24 w 133"/>
                <a:gd name="T7" fmla="*/ 6 h 772"/>
                <a:gd name="T8" fmla="*/ 32 w 133"/>
                <a:gd name="T9" fmla="*/ 0 h 772"/>
                <a:gd name="T10" fmla="*/ 41 w 133"/>
                <a:gd name="T11" fmla="*/ 0 h 772"/>
                <a:gd name="T12" fmla="*/ 51 w 133"/>
                <a:gd name="T13" fmla="*/ 1 h 772"/>
                <a:gd name="T14" fmla="*/ 60 w 133"/>
                <a:gd name="T15" fmla="*/ 1 h 772"/>
                <a:gd name="T16" fmla="*/ 68 w 133"/>
                <a:gd name="T17" fmla="*/ 1 h 772"/>
                <a:gd name="T18" fmla="*/ 77 w 133"/>
                <a:gd name="T19" fmla="*/ 2 h 772"/>
                <a:gd name="T20" fmla="*/ 86 w 133"/>
                <a:gd name="T21" fmla="*/ 2 h 772"/>
                <a:gd name="T22" fmla="*/ 94 w 133"/>
                <a:gd name="T23" fmla="*/ 3 h 772"/>
                <a:gd name="T24" fmla="*/ 104 w 133"/>
                <a:gd name="T25" fmla="*/ 3 h 772"/>
                <a:gd name="T26" fmla="*/ 106 w 133"/>
                <a:gd name="T27" fmla="*/ 27 h 772"/>
                <a:gd name="T28" fmla="*/ 108 w 133"/>
                <a:gd name="T29" fmla="*/ 52 h 772"/>
                <a:gd name="T30" fmla="*/ 110 w 133"/>
                <a:gd name="T31" fmla="*/ 77 h 772"/>
                <a:gd name="T32" fmla="*/ 112 w 133"/>
                <a:gd name="T33" fmla="*/ 103 h 772"/>
                <a:gd name="T34" fmla="*/ 117 w 133"/>
                <a:gd name="T35" fmla="*/ 263 h 772"/>
                <a:gd name="T36" fmla="*/ 122 w 133"/>
                <a:gd name="T37" fmla="*/ 423 h 772"/>
                <a:gd name="T38" fmla="*/ 128 w 133"/>
                <a:gd name="T39" fmla="*/ 583 h 772"/>
                <a:gd name="T40" fmla="*/ 133 w 133"/>
                <a:gd name="T41" fmla="*/ 743 h 772"/>
                <a:gd name="T42" fmla="*/ 125 w 133"/>
                <a:gd name="T43" fmla="*/ 750 h 772"/>
                <a:gd name="T44" fmla="*/ 119 w 133"/>
                <a:gd name="T45" fmla="*/ 757 h 772"/>
                <a:gd name="T46" fmla="*/ 110 w 133"/>
                <a:gd name="T47" fmla="*/ 765 h 772"/>
                <a:gd name="T48" fmla="*/ 102 w 133"/>
                <a:gd name="T49" fmla="*/ 772 h 772"/>
                <a:gd name="T50" fmla="*/ 91 w 133"/>
                <a:gd name="T51" fmla="*/ 771 h 772"/>
                <a:gd name="T52" fmla="*/ 79 w 133"/>
                <a:gd name="T53" fmla="*/ 770 h 772"/>
                <a:gd name="T54" fmla="*/ 67 w 133"/>
                <a:gd name="T55" fmla="*/ 767 h 772"/>
                <a:gd name="T56" fmla="*/ 55 w 133"/>
                <a:gd name="T57" fmla="*/ 766 h 772"/>
                <a:gd name="T58" fmla="*/ 44 w 133"/>
                <a:gd name="T59" fmla="*/ 765 h 772"/>
                <a:gd name="T60" fmla="*/ 31 w 133"/>
                <a:gd name="T61" fmla="*/ 763 h 772"/>
                <a:gd name="T62" fmla="*/ 20 w 133"/>
                <a:gd name="T63" fmla="*/ 761 h 772"/>
                <a:gd name="T64" fmla="*/ 8 w 133"/>
                <a:gd name="T65" fmla="*/ 760 h 772"/>
                <a:gd name="T66" fmla="*/ 7 w 133"/>
                <a:gd name="T67" fmla="*/ 687 h 772"/>
                <a:gd name="T68" fmla="*/ 6 w 133"/>
                <a:gd name="T69" fmla="*/ 614 h 772"/>
                <a:gd name="T70" fmla="*/ 3 w 133"/>
                <a:gd name="T71" fmla="*/ 542 h 772"/>
                <a:gd name="T72" fmla="*/ 2 w 133"/>
                <a:gd name="T73" fmla="*/ 470 h 772"/>
                <a:gd name="T74" fmla="*/ 1 w 133"/>
                <a:gd name="T75" fmla="*/ 359 h 772"/>
                <a:gd name="T76" fmla="*/ 1 w 133"/>
                <a:gd name="T77" fmla="*/ 247 h 772"/>
                <a:gd name="T78" fmla="*/ 1 w 133"/>
                <a:gd name="T79" fmla="*/ 137 h 772"/>
                <a:gd name="T80" fmla="*/ 0 w 133"/>
                <a:gd name="T81" fmla="*/ 2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772">
                  <a:moveTo>
                    <a:pt x="0" y="25"/>
                  </a:moveTo>
                  <a:lnTo>
                    <a:pt x="8" y="19"/>
                  </a:lnTo>
                  <a:lnTo>
                    <a:pt x="16" y="12"/>
                  </a:lnTo>
                  <a:lnTo>
                    <a:pt x="24" y="6"/>
                  </a:lnTo>
                  <a:lnTo>
                    <a:pt x="32" y="0"/>
                  </a:lnTo>
                  <a:lnTo>
                    <a:pt x="41" y="0"/>
                  </a:lnTo>
                  <a:lnTo>
                    <a:pt x="51" y="1"/>
                  </a:lnTo>
                  <a:lnTo>
                    <a:pt x="60" y="1"/>
                  </a:lnTo>
                  <a:lnTo>
                    <a:pt x="68" y="1"/>
                  </a:lnTo>
                  <a:lnTo>
                    <a:pt x="77" y="2"/>
                  </a:lnTo>
                  <a:lnTo>
                    <a:pt x="86" y="2"/>
                  </a:lnTo>
                  <a:lnTo>
                    <a:pt x="94" y="3"/>
                  </a:lnTo>
                  <a:lnTo>
                    <a:pt x="104" y="3"/>
                  </a:lnTo>
                  <a:lnTo>
                    <a:pt x="106" y="27"/>
                  </a:lnTo>
                  <a:lnTo>
                    <a:pt x="108" y="52"/>
                  </a:lnTo>
                  <a:lnTo>
                    <a:pt x="110" y="77"/>
                  </a:lnTo>
                  <a:lnTo>
                    <a:pt x="112" y="103"/>
                  </a:lnTo>
                  <a:lnTo>
                    <a:pt x="117" y="263"/>
                  </a:lnTo>
                  <a:lnTo>
                    <a:pt x="122" y="423"/>
                  </a:lnTo>
                  <a:lnTo>
                    <a:pt x="128" y="583"/>
                  </a:lnTo>
                  <a:lnTo>
                    <a:pt x="133" y="743"/>
                  </a:lnTo>
                  <a:lnTo>
                    <a:pt x="125" y="750"/>
                  </a:lnTo>
                  <a:lnTo>
                    <a:pt x="119" y="757"/>
                  </a:lnTo>
                  <a:lnTo>
                    <a:pt x="110" y="765"/>
                  </a:lnTo>
                  <a:lnTo>
                    <a:pt x="102" y="772"/>
                  </a:lnTo>
                  <a:lnTo>
                    <a:pt x="91" y="771"/>
                  </a:lnTo>
                  <a:lnTo>
                    <a:pt x="79" y="770"/>
                  </a:lnTo>
                  <a:lnTo>
                    <a:pt x="67" y="767"/>
                  </a:lnTo>
                  <a:lnTo>
                    <a:pt x="55" y="766"/>
                  </a:lnTo>
                  <a:lnTo>
                    <a:pt x="44" y="765"/>
                  </a:lnTo>
                  <a:lnTo>
                    <a:pt x="31" y="763"/>
                  </a:lnTo>
                  <a:lnTo>
                    <a:pt x="20" y="761"/>
                  </a:lnTo>
                  <a:lnTo>
                    <a:pt x="8" y="760"/>
                  </a:lnTo>
                  <a:lnTo>
                    <a:pt x="7" y="687"/>
                  </a:lnTo>
                  <a:lnTo>
                    <a:pt x="6" y="614"/>
                  </a:lnTo>
                  <a:lnTo>
                    <a:pt x="3" y="542"/>
                  </a:lnTo>
                  <a:lnTo>
                    <a:pt x="2" y="470"/>
                  </a:lnTo>
                  <a:lnTo>
                    <a:pt x="1" y="359"/>
                  </a:lnTo>
                  <a:lnTo>
                    <a:pt x="1" y="247"/>
                  </a:lnTo>
                  <a:lnTo>
                    <a:pt x="1" y="137"/>
                  </a:lnTo>
                  <a:lnTo>
                    <a:pt x="0" y="25"/>
                  </a:lnTo>
                  <a:close/>
                </a:path>
              </a:pathLst>
            </a:custGeom>
            <a:solidFill>
              <a:srgbClr val="F2E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77"/>
            <p:cNvSpPr>
              <a:spLocks/>
            </p:cNvSpPr>
            <p:nvPr/>
          </p:nvSpPr>
          <p:spPr bwMode="auto">
            <a:xfrm>
              <a:off x="4598988" y="3117850"/>
              <a:ext cx="93663" cy="603250"/>
            </a:xfrm>
            <a:custGeom>
              <a:avLst/>
              <a:gdLst>
                <a:gd name="T0" fmla="*/ 0 w 117"/>
                <a:gd name="T1" fmla="*/ 25 h 758"/>
                <a:gd name="T2" fmla="*/ 8 w 117"/>
                <a:gd name="T3" fmla="*/ 19 h 758"/>
                <a:gd name="T4" fmla="*/ 16 w 117"/>
                <a:gd name="T5" fmla="*/ 12 h 758"/>
                <a:gd name="T6" fmla="*/ 25 w 117"/>
                <a:gd name="T7" fmla="*/ 6 h 758"/>
                <a:gd name="T8" fmla="*/ 33 w 117"/>
                <a:gd name="T9" fmla="*/ 0 h 758"/>
                <a:gd name="T10" fmla="*/ 40 w 117"/>
                <a:gd name="T11" fmla="*/ 0 h 758"/>
                <a:gd name="T12" fmla="*/ 46 w 117"/>
                <a:gd name="T13" fmla="*/ 1 h 758"/>
                <a:gd name="T14" fmla="*/ 53 w 117"/>
                <a:gd name="T15" fmla="*/ 1 h 758"/>
                <a:gd name="T16" fmla="*/ 60 w 117"/>
                <a:gd name="T17" fmla="*/ 1 h 758"/>
                <a:gd name="T18" fmla="*/ 67 w 117"/>
                <a:gd name="T19" fmla="*/ 2 h 758"/>
                <a:gd name="T20" fmla="*/ 74 w 117"/>
                <a:gd name="T21" fmla="*/ 2 h 758"/>
                <a:gd name="T22" fmla="*/ 79 w 117"/>
                <a:gd name="T23" fmla="*/ 3 h 758"/>
                <a:gd name="T24" fmla="*/ 86 w 117"/>
                <a:gd name="T25" fmla="*/ 3 h 758"/>
                <a:gd name="T26" fmla="*/ 87 w 117"/>
                <a:gd name="T27" fmla="*/ 30 h 758"/>
                <a:gd name="T28" fmla="*/ 90 w 117"/>
                <a:gd name="T29" fmla="*/ 56 h 758"/>
                <a:gd name="T30" fmla="*/ 91 w 117"/>
                <a:gd name="T31" fmla="*/ 83 h 758"/>
                <a:gd name="T32" fmla="*/ 92 w 117"/>
                <a:gd name="T33" fmla="*/ 110 h 758"/>
                <a:gd name="T34" fmla="*/ 99 w 117"/>
                <a:gd name="T35" fmla="*/ 264 h 758"/>
                <a:gd name="T36" fmla="*/ 105 w 117"/>
                <a:gd name="T37" fmla="*/ 419 h 758"/>
                <a:gd name="T38" fmla="*/ 112 w 117"/>
                <a:gd name="T39" fmla="*/ 573 h 758"/>
                <a:gd name="T40" fmla="*/ 117 w 117"/>
                <a:gd name="T41" fmla="*/ 727 h 758"/>
                <a:gd name="T42" fmla="*/ 109 w 117"/>
                <a:gd name="T43" fmla="*/ 735 h 758"/>
                <a:gd name="T44" fmla="*/ 102 w 117"/>
                <a:gd name="T45" fmla="*/ 742 h 758"/>
                <a:gd name="T46" fmla="*/ 94 w 117"/>
                <a:gd name="T47" fmla="*/ 750 h 758"/>
                <a:gd name="T48" fmla="*/ 86 w 117"/>
                <a:gd name="T49" fmla="*/ 758 h 758"/>
                <a:gd name="T50" fmla="*/ 76 w 117"/>
                <a:gd name="T51" fmla="*/ 757 h 758"/>
                <a:gd name="T52" fmla="*/ 67 w 117"/>
                <a:gd name="T53" fmla="*/ 755 h 758"/>
                <a:gd name="T54" fmla="*/ 56 w 117"/>
                <a:gd name="T55" fmla="*/ 753 h 758"/>
                <a:gd name="T56" fmla="*/ 47 w 117"/>
                <a:gd name="T57" fmla="*/ 751 h 758"/>
                <a:gd name="T58" fmla="*/ 37 w 117"/>
                <a:gd name="T59" fmla="*/ 750 h 758"/>
                <a:gd name="T60" fmla="*/ 26 w 117"/>
                <a:gd name="T61" fmla="*/ 749 h 758"/>
                <a:gd name="T62" fmla="*/ 17 w 117"/>
                <a:gd name="T63" fmla="*/ 747 h 758"/>
                <a:gd name="T64" fmla="*/ 7 w 117"/>
                <a:gd name="T65" fmla="*/ 745 h 758"/>
                <a:gd name="T66" fmla="*/ 6 w 117"/>
                <a:gd name="T67" fmla="*/ 665 h 758"/>
                <a:gd name="T68" fmla="*/ 5 w 117"/>
                <a:gd name="T69" fmla="*/ 584 h 758"/>
                <a:gd name="T70" fmla="*/ 3 w 117"/>
                <a:gd name="T71" fmla="*/ 504 h 758"/>
                <a:gd name="T72" fmla="*/ 2 w 117"/>
                <a:gd name="T73" fmla="*/ 424 h 758"/>
                <a:gd name="T74" fmla="*/ 1 w 117"/>
                <a:gd name="T75" fmla="*/ 325 h 758"/>
                <a:gd name="T76" fmla="*/ 1 w 117"/>
                <a:gd name="T77" fmla="*/ 225 h 758"/>
                <a:gd name="T78" fmla="*/ 1 w 117"/>
                <a:gd name="T79" fmla="*/ 125 h 758"/>
                <a:gd name="T80" fmla="*/ 0 w 117"/>
                <a:gd name="T81" fmla="*/ 25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 h="758">
                  <a:moveTo>
                    <a:pt x="0" y="25"/>
                  </a:moveTo>
                  <a:lnTo>
                    <a:pt x="8" y="19"/>
                  </a:lnTo>
                  <a:lnTo>
                    <a:pt x="16" y="12"/>
                  </a:lnTo>
                  <a:lnTo>
                    <a:pt x="25" y="6"/>
                  </a:lnTo>
                  <a:lnTo>
                    <a:pt x="33" y="0"/>
                  </a:lnTo>
                  <a:lnTo>
                    <a:pt x="40" y="0"/>
                  </a:lnTo>
                  <a:lnTo>
                    <a:pt x="46" y="1"/>
                  </a:lnTo>
                  <a:lnTo>
                    <a:pt x="53" y="1"/>
                  </a:lnTo>
                  <a:lnTo>
                    <a:pt x="60" y="1"/>
                  </a:lnTo>
                  <a:lnTo>
                    <a:pt x="67" y="2"/>
                  </a:lnTo>
                  <a:lnTo>
                    <a:pt x="74" y="2"/>
                  </a:lnTo>
                  <a:lnTo>
                    <a:pt x="79" y="3"/>
                  </a:lnTo>
                  <a:lnTo>
                    <a:pt x="86" y="3"/>
                  </a:lnTo>
                  <a:lnTo>
                    <a:pt x="87" y="30"/>
                  </a:lnTo>
                  <a:lnTo>
                    <a:pt x="90" y="56"/>
                  </a:lnTo>
                  <a:lnTo>
                    <a:pt x="91" y="83"/>
                  </a:lnTo>
                  <a:lnTo>
                    <a:pt x="92" y="110"/>
                  </a:lnTo>
                  <a:lnTo>
                    <a:pt x="99" y="264"/>
                  </a:lnTo>
                  <a:lnTo>
                    <a:pt x="105" y="419"/>
                  </a:lnTo>
                  <a:lnTo>
                    <a:pt x="112" y="573"/>
                  </a:lnTo>
                  <a:lnTo>
                    <a:pt x="117" y="727"/>
                  </a:lnTo>
                  <a:lnTo>
                    <a:pt x="109" y="735"/>
                  </a:lnTo>
                  <a:lnTo>
                    <a:pt x="102" y="742"/>
                  </a:lnTo>
                  <a:lnTo>
                    <a:pt x="94" y="750"/>
                  </a:lnTo>
                  <a:lnTo>
                    <a:pt x="86" y="758"/>
                  </a:lnTo>
                  <a:lnTo>
                    <a:pt x="76" y="757"/>
                  </a:lnTo>
                  <a:lnTo>
                    <a:pt x="67" y="755"/>
                  </a:lnTo>
                  <a:lnTo>
                    <a:pt x="56" y="753"/>
                  </a:lnTo>
                  <a:lnTo>
                    <a:pt x="47" y="751"/>
                  </a:lnTo>
                  <a:lnTo>
                    <a:pt x="37" y="750"/>
                  </a:lnTo>
                  <a:lnTo>
                    <a:pt x="26" y="749"/>
                  </a:lnTo>
                  <a:lnTo>
                    <a:pt x="17" y="747"/>
                  </a:lnTo>
                  <a:lnTo>
                    <a:pt x="7" y="745"/>
                  </a:lnTo>
                  <a:lnTo>
                    <a:pt x="6" y="665"/>
                  </a:lnTo>
                  <a:lnTo>
                    <a:pt x="5" y="584"/>
                  </a:lnTo>
                  <a:lnTo>
                    <a:pt x="3" y="504"/>
                  </a:lnTo>
                  <a:lnTo>
                    <a:pt x="2" y="424"/>
                  </a:lnTo>
                  <a:lnTo>
                    <a:pt x="1" y="325"/>
                  </a:lnTo>
                  <a:lnTo>
                    <a:pt x="1" y="225"/>
                  </a:lnTo>
                  <a:lnTo>
                    <a:pt x="1" y="125"/>
                  </a:lnTo>
                  <a:lnTo>
                    <a:pt x="0" y="25"/>
                  </a:lnTo>
                  <a:close/>
                </a:path>
              </a:pathLst>
            </a:custGeom>
            <a:solidFill>
              <a:srgbClr val="F9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78"/>
            <p:cNvSpPr>
              <a:spLocks/>
            </p:cNvSpPr>
            <p:nvPr/>
          </p:nvSpPr>
          <p:spPr bwMode="auto">
            <a:xfrm>
              <a:off x="4598988" y="3117850"/>
              <a:ext cx="80963" cy="590550"/>
            </a:xfrm>
            <a:custGeom>
              <a:avLst/>
              <a:gdLst>
                <a:gd name="T0" fmla="*/ 0 w 101"/>
                <a:gd name="T1" fmla="*/ 25 h 743"/>
                <a:gd name="T2" fmla="*/ 33 w 101"/>
                <a:gd name="T3" fmla="*/ 0 h 743"/>
                <a:gd name="T4" fmla="*/ 69 w 101"/>
                <a:gd name="T5" fmla="*/ 3 h 743"/>
                <a:gd name="T6" fmla="*/ 74 w 101"/>
                <a:gd name="T7" fmla="*/ 116 h 743"/>
                <a:gd name="T8" fmla="*/ 101 w 101"/>
                <a:gd name="T9" fmla="*/ 712 h 743"/>
                <a:gd name="T10" fmla="*/ 69 w 101"/>
                <a:gd name="T11" fmla="*/ 743 h 743"/>
                <a:gd name="T12" fmla="*/ 6 w 101"/>
                <a:gd name="T13" fmla="*/ 730 h 743"/>
                <a:gd name="T14" fmla="*/ 0 w 101"/>
                <a:gd name="T15" fmla="*/ 25 h 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43">
                  <a:moveTo>
                    <a:pt x="0" y="25"/>
                  </a:moveTo>
                  <a:lnTo>
                    <a:pt x="33" y="0"/>
                  </a:lnTo>
                  <a:lnTo>
                    <a:pt x="69" y="3"/>
                  </a:lnTo>
                  <a:lnTo>
                    <a:pt x="74" y="116"/>
                  </a:lnTo>
                  <a:lnTo>
                    <a:pt x="101" y="712"/>
                  </a:lnTo>
                  <a:lnTo>
                    <a:pt x="69" y="743"/>
                  </a:lnTo>
                  <a:lnTo>
                    <a:pt x="6" y="730"/>
                  </a:lnTo>
                  <a:lnTo>
                    <a:pt x="0" y="25"/>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79"/>
            <p:cNvSpPr>
              <a:spLocks/>
            </p:cNvSpPr>
            <p:nvPr/>
          </p:nvSpPr>
          <p:spPr bwMode="auto">
            <a:xfrm>
              <a:off x="3729038" y="3189288"/>
              <a:ext cx="760413" cy="523875"/>
            </a:xfrm>
            <a:custGeom>
              <a:avLst/>
              <a:gdLst>
                <a:gd name="T0" fmla="*/ 0 w 959"/>
                <a:gd name="T1" fmla="*/ 0 h 662"/>
                <a:gd name="T2" fmla="*/ 959 w 959"/>
                <a:gd name="T3" fmla="*/ 20 h 662"/>
                <a:gd name="T4" fmla="*/ 959 w 959"/>
                <a:gd name="T5" fmla="*/ 662 h 662"/>
                <a:gd name="T6" fmla="*/ 0 w 959"/>
                <a:gd name="T7" fmla="*/ 624 h 662"/>
                <a:gd name="T8" fmla="*/ 0 w 959"/>
                <a:gd name="T9" fmla="*/ 0 h 662"/>
              </a:gdLst>
              <a:ahLst/>
              <a:cxnLst>
                <a:cxn ang="0">
                  <a:pos x="T0" y="T1"/>
                </a:cxn>
                <a:cxn ang="0">
                  <a:pos x="T2" y="T3"/>
                </a:cxn>
                <a:cxn ang="0">
                  <a:pos x="T4" y="T5"/>
                </a:cxn>
                <a:cxn ang="0">
                  <a:pos x="T6" y="T7"/>
                </a:cxn>
                <a:cxn ang="0">
                  <a:pos x="T8" y="T9"/>
                </a:cxn>
              </a:cxnLst>
              <a:rect l="0" t="0" r="r" b="b"/>
              <a:pathLst>
                <a:path w="959" h="662">
                  <a:moveTo>
                    <a:pt x="0" y="0"/>
                  </a:moveTo>
                  <a:lnTo>
                    <a:pt x="959" y="20"/>
                  </a:lnTo>
                  <a:lnTo>
                    <a:pt x="959" y="662"/>
                  </a:lnTo>
                  <a:lnTo>
                    <a:pt x="0" y="624"/>
                  </a:lnTo>
                  <a:lnTo>
                    <a:pt x="0"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80"/>
            <p:cNvSpPr>
              <a:spLocks/>
            </p:cNvSpPr>
            <p:nvPr/>
          </p:nvSpPr>
          <p:spPr bwMode="auto">
            <a:xfrm>
              <a:off x="3754438" y="3214688"/>
              <a:ext cx="709613" cy="473075"/>
            </a:xfrm>
            <a:custGeom>
              <a:avLst/>
              <a:gdLst>
                <a:gd name="T0" fmla="*/ 0 w 895"/>
                <a:gd name="T1" fmla="*/ 0 h 597"/>
                <a:gd name="T2" fmla="*/ 895 w 895"/>
                <a:gd name="T3" fmla="*/ 25 h 597"/>
                <a:gd name="T4" fmla="*/ 895 w 895"/>
                <a:gd name="T5" fmla="*/ 597 h 597"/>
                <a:gd name="T6" fmla="*/ 0 w 895"/>
                <a:gd name="T7" fmla="*/ 559 h 597"/>
                <a:gd name="T8" fmla="*/ 0 w 895"/>
                <a:gd name="T9" fmla="*/ 0 h 597"/>
              </a:gdLst>
              <a:ahLst/>
              <a:cxnLst>
                <a:cxn ang="0">
                  <a:pos x="T0" y="T1"/>
                </a:cxn>
                <a:cxn ang="0">
                  <a:pos x="T2" y="T3"/>
                </a:cxn>
                <a:cxn ang="0">
                  <a:pos x="T4" y="T5"/>
                </a:cxn>
                <a:cxn ang="0">
                  <a:pos x="T6" y="T7"/>
                </a:cxn>
                <a:cxn ang="0">
                  <a:pos x="T8" y="T9"/>
                </a:cxn>
              </a:cxnLst>
              <a:rect l="0" t="0" r="r" b="b"/>
              <a:pathLst>
                <a:path w="895" h="597">
                  <a:moveTo>
                    <a:pt x="0" y="0"/>
                  </a:moveTo>
                  <a:lnTo>
                    <a:pt x="895" y="25"/>
                  </a:lnTo>
                  <a:lnTo>
                    <a:pt x="895" y="597"/>
                  </a:lnTo>
                  <a:lnTo>
                    <a:pt x="0" y="559"/>
                  </a:lnTo>
                  <a:lnTo>
                    <a:pt x="0" y="0"/>
                  </a:lnTo>
                  <a:close/>
                </a:path>
              </a:pathLst>
            </a:custGeom>
            <a:solidFill>
              <a:srgbClr val="001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81"/>
            <p:cNvSpPr>
              <a:spLocks/>
            </p:cNvSpPr>
            <p:nvPr/>
          </p:nvSpPr>
          <p:spPr bwMode="auto">
            <a:xfrm>
              <a:off x="3770313" y="3225800"/>
              <a:ext cx="679450" cy="454025"/>
            </a:xfrm>
            <a:custGeom>
              <a:avLst/>
              <a:gdLst>
                <a:gd name="T0" fmla="*/ 26 w 856"/>
                <a:gd name="T1" fmla="*/ 2 h 572"/>
                <a:gd name="T2" fmla="*/ 80 w 856"/>
                <a:gd name="T3" fmla="*/ 3 h 572"/>
                <a:gd name="T4" fmla="*/ 133 w 856"/>
                <a:gd name="T5" fmla="*/ 4 h 572"/>
                <a:gd name="T6" fmla="*/ 188 w 856"/>
                <a:gd name="T7" fmla="*/ 6 h 572"/>
                <a:gd name="T8" fmla="*/ 240 w 856"/>
                <a:gd name="T9" fmla="*/ 7 h 572"/>
                <a:gd name="T10" fmla="*/ 295 w 856"/>
                <a:gd name="T11" fmla="*/ 8 h 572"/>
                <a:gd name="T12" fmla="*/ 348 w 856"/>
                <a:gd name="T13" fmla="*/ 11 h 572"/>
                <a:gd name="T14" fmla="*/ 402 w 856"/>
                <a:gd name="T15" fmla="*/ 12 h 572"/>
                <a:gd name="T16" fmla="*/ 455 w 856"/>
                <a:gd name="T17" fmla="*/ 13 h 572"/>
                <a:gd name="T18" fmla="*/ 509 w 856"/>
                <a:gd name="T19" fmla="*/ 14 h 572"/>
                <a:gd name="T20" fmla="*/ 562 w 856"/>
                <a:gd name="T21" fmla="*/ 17 h 572"/>
                <a:gd name="T22" fmla="*/ 616 w 856"/>
                <a:gd name="T23" fmla="*/ 18 h 572"/>
                <a:gd name="T24" fmla="*/ 669 w 856"/>
                <a:gd name="T25" fmla="*/ 19 h 572"/>
                <a:gd name="T26" fmla="*/ 723 w 856"/>
                <a:gd name="T27" fmla="*/ 21 h 572"/>
                <a:gd name="T28" fmla="*/ 776 w 856"/>
                <a:gd name="T29" fmla="*/ 22 h 572"/>
                <a:gd name="T30" fmla="*/ 830 w 856"/>
                <a:gd name="T31" fmla="*/ 23 h 572"/>
                <a:gd name="T32" fmla="*/ 856 w 856"/>
                <a:gd name="T33" fmla="*/ 162 h 572"/>
                <a:gd name="T34" fmla="*/ 856 w 856"/>
                <a:gd name="T35" fmla="*/ 434 h 572"/>
                <a:gd name="T36" fmla="*/ 830 w 856"/>
                <a:gd name="T37" fmla="*/ 571 h 572"/>
                <a:gd name="T38" fmla="*/ 776 w 856"/>
                <a:gd name="T39" fmla="*/ 569 h 572"/>
                <a:gd name="T40" fmla="*/ 723 w 856"/>
                <a:gd name="T41" fmla="*/ 567 h 572"/>
                <a:gd name="T42" fmla="*/ 669 w 856"/>
                <a:gd name="T43" fmla="*/ 564 h 572"/>
                <a:gd name="T44" fmla="*/ 616 w 856"/>
                <a:gd name="T45" fmla="*/ 562 h 572"/>
                <a:gd name="T46" fmla="*/ 562 w 856"/>
                <a:gd name="T47" fmla="*/ 560 h 572"/>
                <a:gd name="T48" fmla="*/ 509 w 856"/>
                <a:gd name="T49" fmla="*/ 557 h 572"/>
                <a:gd name="T50" fmla="*/ 455 w 856"/>
                <a:gd name="T51" fmla="*/ 555 h 572"/>
                <a:gd name="T52" fmla="*/ 402 w 856"/>
                <a:gd name="T53" fmla="*/ 553 h 572"/>
                <a:gd name="T54" fmla="*/ 348 w 856"/>
                <a:gd name="T55" fmla="*/ 550 h 572"/>
                <a:gd name="T56" fmla="*/ 295 w 856"/>
                <a:gd name="T57" fmla="*/ 548 h 572"/>
                <a:gd name="T58" fmla="*/ 240 w 856"/>
                <a:gd name="T59" fmla="*/ 546 h 572"/>
                <a:gd name="T60" fmla="*/ 188 w 856"/>
                <a:gd name="T61" fmla="*/ 543 h 572"/>
                <a:gd name="T62" fmla="*/ 133 w 856"/>
                <a:gd name="T63" fmla="*/ 541 h 572"/>
                <a:gd name="T64" fmla="*/ 80 w 856"/>
                <a:gd name="T65" fmla="*/ 539 h 572"/>
                <a:gd name="T66" fmla="*/ 26 w 856"/>
                <a:gd name="T67" fmla="*/ 537 h 572"/>
                <a:gd name="T68" fmla="*/ 0 w 856"/>
                <a:gd name="T69" fmla="*/ 402 h 572"/>
                <a:gd name="T70" fmla="*/ 0 w 856"/>
                <a:gd name="T71" fmla="*/ 13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6" h="572">
                  <a:moveTo>
                    <a:pt x="0" y="0"/>
                  </a:moveTo>
                  <a:lnTo>
                    <a:pt x="26" y="2"/>
                  </a:lnTo>
                  <a:lnTo>
                    <a:pt x="54" y="2"/>
                  </a:lnTo>
                  <a:lnTo>
                    <a:pt x="80" y="3"/>
                  </a:lnTo>
                  <a:lnTo>
                    <a:pt x="107" y="4"/>
                  </a:lnTo>
                  <a:lnTo>
                    <a:pt x="133" y="4"/>
                  </a:lnTo>
                  <a:lnTo>
                    <a:pt x="161" y="5"/>
                  </a:lnTo>
                  <a:lnTo>
                    <a:pt x="188" y="6"/>
                  </a:lnTo>
                  <a:lnTo>
                    <a:pt x="214" y="6"/>
                  </a:lnTo>
                  <a:lnTo>
                    <a:pt x="240" y="7"/>
                  </a:lnTo>
                  <a:lnTo>
                    <a:pt x="268" y="8"/>
                  </a:lnTo>
                  <a:lnTo>
                    <a:pt x="295" y="8"/>
                  </a:lnTo>
                  <a:lnTo>
                    <a:pt x="321" y="10"/>
                  </a:lnTo>
                  <a:lnTo>
                    <a:pt x="348" y="11"/>
                  </a:lnTo>
                  <a:lnTo>
                    <a:pt x="375" y="11"/>
                  </a:lnTo>
                  <a:lnTo>
                    <a:pt x="402" y="12"/>
                  </a:lnTo>
                  <a:lnTo>
                    <a:pt x="428" y="12"/>
                  </a:lnTo>
                  <a:lnTo>
                    <a:pt x="455" y="13"/>
                  </a:lnTo>
                  <a:lnTo>
                    <a:pt x="482" y="14"/>
                  </a:lnTo>
                  <a:lnTo>
                    <a:pt x="509" y="14"/>
                  </a:lnTo>
                  <a:lnTo>
                    <a:pt x="535" y="15"/>
                  </a:lnTo>
                  <a:lnTo>
                    <a:pt x="562" y="17"/>
                  </a:lnTo>
                  <a:lnTo>
                    <a:pt x="589" y="17"/>
                  </a:lnTo>
                  <a:lnTo>
                    <a:pt x="616" y="18"/>
                  </a:lnTo>
                  <a:lnTo>
                    <a:pt x="642" y="19"/>
                  </a:lnTo>
                  <a:lnTo>
                    <a:pt x="669" y="19"/>
                  </a:lnTo>
                  <a:lnTo>
                    <a:pt x="696" y="20"/>
                  </a:lnTo>
                  <a:lnTo>
                    <a:pt x="723" y="21"/>
                  </a:lnTo>
                  <a:lnTo>
                    <a:pt x="749" y="21"/>
                  </a:lnTo>
                  <a:lnTo>
                    <a:pt x="776" y="22"/>
                  </a:lnTo>
                  <a:lnTo>
                    <a:pt x="803" y="23"/>
                  </a:lnTo>
                  <a:lnTo>
                    <a:pt x="830" y="23"/>
                  </a:lnTo>
                  <a:lnTo>
                    <a:pt x="856" y="25"/>
                  </a:lnTo>
                  <a:lnTo>
                    <a:pt x="856" y="162"/>
                  </a:lnTo>
                  <a:lnTo>
                    <a:pt x="856" y="298"/>
                  </a:lnTo>
                  <a:lnTo>
                    <a:pt x="856" y="434"/>
                  </a:lnTo>
                  <a:lnTo>
                    <a:pt x="856" y="572"/>
                  </a:lnTo>
                  <a:lnTo>
                    <a:pt x="830" y="571"/>
                  </a:lnTo>
                  <a:lnTo>
                    <a:pt x="803" y="570"/>
                  </a:lnTo>
                  <a:lnTo>
                    <a:pt x="776" y="569"/>
                  </a:lnTo>
                  <a:lnTo>
                    <a:pt x="749" y="568"/>
                  </a:lnTo>
                  <a:lnTo>
                    <a:pt x="723" y="567"/>
                  </a:lnTo>
                  <a:lnTo>
                    <a:pt x="696" y="565"/>
                  </a:lnTo>
                  <a:lnTo>
                    <a:pt x="669" y="564"/>
                  </a:lnTo>
                  <a:lnTo>
                    <a:pt x="642" y="563"/>
                  </a:lnTo>
                  <a:lnTo>
                    <a:pt x="616" y="562"/>
                  </a:lnTo>
                  <a:lnTo>
                    <a:pt x="589" y="561"/>
                  </a:lnTo>
                  <a:lnTo>
                    <a:pt x="562" y="560"/>
                  </a:lnTo>
                  <a:lnTo>
                    <a:pt x="535" y="558"/>
                  </a:lnTo>
                  <a:lnTo>
                    <a:pt x="509" y="557"/>
                  </a:lnTo>
                  <a:lnTo>
                    <a:pt x="482" y="556"/>
                  </a:lnTo>
                  <a:lnTo>
                    <a:pt x="455" y="555"/>
                  </a:lnTo>
                  <a:lnTo>
                    <a:pt x="428" y="554"/>
                  </a:lnTo>
                  <a:lnTo>
                    <a:pt x="402" y="553"/>
                  </a:lnTo>
                  <a:lnTo>
                    <a:pt x="375" y="552"/>
                  </a:lnTo>
                  <a:lnTo>
                    <a:pt x="348" y="550"/>
                  </a:lnTo>
                  <a:lnTo>
                    <a:pt x="321" y="549"/>
                  </a:lnTo>
                  <a:lnTo>
                    <a:pt x="295" y="548"/>
                  </a:lnTo>
                  <a:lnTo>
                    <a:pt x="268" y="547"/>
                  </a:lnTo>
                  <a:lnTo>
                    <a:pt x="240" y="546"/>
                  </a:lnTo>
                  <a:lnTo>
                    <a:pt x="214" y="545"/>
                  </a:lnTo>
                  <a:lnTo>
                    <a:pt x="188" y="543"/>
                  </a:lnTo>
                  <a:lnTo>
                    <a:pt x="161" y="542"/>
                  </a:lnTo>
                  <a:lnTo>
                    <a:pt x="133" y="541"/>
                  </a:lnTo>
                  <a:lnTo>
                    <a:pt x="107" y="540"/>
                  </a:lnTo>
                  <a:lnTo>
                    <a:pt x="80" y="539"/>
                  </a:lnTo>
                  <a:lnTo>
                    <a:pt x="54" y="538"/>
                  </a:lnTo>
                  <a:lnTo>
                    <a:pt x="26" y="537"/>
                  </a:lnTo>
                  <a:lnTo>
                    <a:pt x="0" y="535"/>
                  </a:lnTo>
                  <a:lnTo>
                    <a:pt x="0" y="402"/>
                  </a:lnTo>
                  <a:lnTo>
                    <a:pt x="0" y="269"/>
                  </a:lnTo>
                  <a:lnTo>
                    <a:pt x="0" y="134"/>
                  </a:lnTo>
                  <a:lnTo>
                    <a:pt x="0" y="0"/>
                  </a:lnTo>
                  <a:close/>
                </a:path>
              </a:pathLst>
            </a:custGeom>
            <a:solidFill>
              <a:srgbClr val="00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82"/>
            <p:cNvSpPr>
              <a:spLocks/>
            </p:cNvSpPr>
            <p:nvPr/>
          </p:nvSpPr>
          <p:spPr bwMode="auto">
            <a:xfrm>
              <a:off x="3786188" y="3235325"/>
              <a:ext cx="649288" cy="434975"/>
            </a:xfrm>
            <a:custGeom>
              <a:avLst/>
              <a:gdLst>
                <a:gd name="T0" fmla="*/ 26 w 819"/>
                <a:gd name="T1" fmla="*/ 1 h 548"/>
                <a:gd name="T2" fmla="*/ 78 w 819"/>
                <a:gd name="T3" fmla="*/ 2 h 548"/>
                <a:gd name="T4" fmla="*/ 128 w 819"/>
                <a:gd name="T5" fmla="*/ 4 h 548"/>
                <a:gd name="T6" fmla="*/ 180 w 819"/>
                <a:gd name="T7" fmla="*/ 6 h 548"/>
                <a:gd name="T8" fmla="*/ 231 w 819"/>
                <a:gd name="T9" fmla="*/ 7 h 548"/>
                <a:gd name="T10" fmla="*/ 281 w 819"/>
                <a:gd name="T11" fmla="*/ 8 h 548"/>
                <a:gd name="T12" fmla="*/ 333 w 819"/>
                <a:gd name="T13" fmla="*/ 10 h 548"/>
                <a:gd name="T14" fmla="*/ 384 w 819"/>
                <a:gd name="T15" fmla="*/ 12 h 548"/>
                <a:gd name="T16" fmla="*/ 436 w 819"/>
                <a:gd name="T17" fmla="*/ 13 h 548"/>
                <a:gd name="T18" fmla="*/ 486 w 819"/>
                <a:gd name="T19" fmla="*/ 14 h 548"/>
                <a:gd name="T20" fmla="*/ 538 w 819"/>
                <a:gd name="T21" fmla="*/ 16 h 548"/>
                <a:gd name="T22" fmla="*/ 589 w 819"/>
                <a:gd name="T23" fmla="*/ 17 h 548"/>
                <a:gd name="T24" fmla="*/ 639 w 819"/>
                <a:gd name="T25" fmla="*/ 18 h 548"/>
                <a:gd name="T26" fmla="*/ 691 w 819"/>
                <a:gd name="T27" fmla="*/ 21 h 548"/>
                <a:gd name="T28" fmla="*/ 742 w 819"/>
                <a:gd name="T29" fmla="*/ 22 h 548"/>
                <a:gd name="T30" fmla="*/ 794 w 819"/>
                <a:gd name="T31" fmla="*/ 23 h 548"/>
                <a:gd name="T32" fmla="*/ 819 w 819"/>
                <a:gd name="T33" fmla="*/ 155 h 548"/>
                <a:gd name="T34" fmla="*/ 819 w 819"/>
                <a:gd name="T35" fmla="*/ 417 h 548"/>
                <a:gd name="T36" fmla="*/ 792 w 819"/>
                <a:gd name="T37" fmla="*/ 547 h 548"/>
                <a:gd name="T38" fmla="*/ 742 w 819"/>
                <a:gd name="T39" fmla="*/ 544 h 548"/>
                <a:gd name="T40" fmla="*/ 690 w 819"/>
                <a:gd name="T41" fmla="*/ 542 h 548"/>
                <a:gd name="T42" fmla="*/ 639 w 819"/>
                <a:gd name="T43" fmla="*/ 540 h 548"/>
                <a:gd name="T44" fmla="*/ 589 w 819"/>
                <a:gd name="T45" fmla="*/ 537 h 548"/>
                <a:gd name="T46" fmla="*/ 537 w 819"/>
                <a:gd name="T47" fmla="*/ 535 h 548"/>
                <a:gd name="T48" fmla="*/ 486 w 819"/>
                <a:gd name="T49" fmla="*/ 533 h 548"/>
                <a:gd name="T50" fmla="*/ 436 w 819"/>
                <a:gd name="T51" fmla="*/ 530 h 548"/>
                <a:gd name="T52" fmla="*/ 384 w 819"/>
                <a:gd name="T53" fmla="*/ 528 h 548"/>
                <a:gd name="T54" fmla="*/ 333 w 819"/>
                <a:gd name="T55" fmla="*/ 526 h 548"/>
                <a:gd name="T56" fmla="*/ 281 w 819"/>
                <a:gd name="T57" fmla="*/ 524 h 548"/>
                <a:gd name="T58" fmla="*/ 231 w 819"/>
                <a:gd name="T59" fmla="*/ 521 h 548"/>
                <a:gd name="T60" fmla="*/ 180 w 819"/>
                <a:gd name="T61" fmla="*/ 519 h 548"/>
                <a:gd name="T62" fmla="*/ 128 w 819"/>
                <a:gd name="T63" fmla="*/ 517 h 548"/>
                <a:gd name="T64" fmla="*/ 78 w 819"/>
                <a:gd name="T65" fmla="*/ 514 h 548"/>
                <a:gd name="T66" fmla="*/ 26 w 819"/>
                <a:gd name="T67" fmla="*/ 512 h 548"/>
                <a:gd name="T68" fmla="*/ 0 w 819"/>
                <a:gd name="T69" fmla="*/ 384 h 548"/>
                <a:gd name="T70" fmla="*/ 0 w 819"/>
                <a:gd name="T71" fmla="*/ 129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9" h="548">
                  <a:moveTo>
                    <a:pt x="0" y="0"/>
                  </a:moveTo>
                  <a:lnTo>
                    <a:pt x="26" y="1"/>
                  </a:lnTo>
                  <a:lnTo>
                    <a:pt x="51" y="1"/>
                  </a:lnTo>
                  <a:lnTo>
                    <a:pt x="78" y="2"/>
                  </a:lnTo>
                  <a:lnTo>
                    <a:pt x="103" y="4"/>
                  </a:lnTo>
                  <a:lnTo>
                    <a:pt x="128" y="4"/>
                  </a:lnTo>
                  <a:lnTo>
                    <a:pt x="154" y="5"/>
                  </a:lnTo>
                  <a:lnTo>
                    <a:pt x="180" y="6"/>
                  </a:lnTo>
                  <a:lnTo>
                    <a:pt x="205" y="6"/>
                  </a:lnTo>
                  <a:lnTo>
                    <a:pt x="231" y="7"/>
                  </a:lnTo>
                  <a:lnTo>
                    <a:pt x="256" y="8"/>
                  </a:lnTo>
                  <a:lnTo>
                    <a:pt x="281" y="8"/>
                  </a:lnTo>
                  <a:lnTo>
                    <a:pt x="308" y="9"/>
                  </a:lnTo>
                  <a:lnTo>
                    <a:pt x="333" y="10"/>
                  </a:lnTo>
                  <a:lnTo>
                    <a:pt x="358" y="10"/>
                  </a:lnTo>
                  <a:lnTo>
                    <a:pt x="384" y="12"/>
                  </a:lnTo>
                  <a:lnTo>
                    <a:pt x="410" y="12"/>
                  </a:lnTo>
                  <a:lnTo>
                    <a:pt x="436" y="13"/>
                  </a:lnTo>
                  <a:lnTo>
                    <a:pt x="461" y="14"/>
                  </a:lnTo>
                  <a:lnTo>
                    <a:pt x="486" y="14"/>
                  </a:lnTo>
                  <a:lnTo>
                    <a:pt x="512" y="15"/>
                  </a:lnTo>
                  <a:lnTo>
                    <a:pt x="538" y="16"/>
                  </a:lnTo>
                  <a:lnTo>
                    <a:pt x="563" y="16"/>
                  </a:lnTo>
                  <a:lnTo>
                    <a:pt x="589" y="17"/>
                  </a:lnTo>
                  <a:lnTo>
                    <a:pt x="614" y="18"/>
                  </a:lnTo>
                  <a:lnTo>
                    <a:pt x="639" y="18"/>
                  </a:lnTo>
                  <a:lnTo>
                    <a:pt x="666" y="20"/>
                  </a:lnTo>
                  <a:lnTo>
                    <a:pt x="691" y="21"/>
                  </a:lnTo>
                  <a:lnTo>
                    <a:pt x="716" y="21"/>
                  </a:lnTo>
                  <a:lnTo>
                    <a:pt x="742" y="22"/>
                  </a:lnTo>
                  <a:lnTo>
                    <a:pt x="768" y="23"/>
                  </a:lnTo>
                  <a:lnTo>
                    <a:pt x="794" y="23"/>
                  </a:lnTo>
                  <a:lnTo>
                    <a:pt x="819" y="24"/>
                  </a:lnTo>
                  <a:lnTo>
                    <a:pt x="819" y="155"/>
                  </a:lnTo>
                  <a:lnTo>
                    <a:pt x="819" y="285"/>
                  </a:lnTo>
                  <a:lnTo>
                    <a:pt x="819" y="417"/>
                  </a:lnTo>
                  <a:lnTo>
                    <a:pt x="818" y="548"/>
                  </a:lnTo>
                  <a:lnTo>
                    <a:pt x="792" y="547"/>
                  </a:lnTo>
                  <a:lnTo>
                    <a:pt x="767" y="545"/>
                  </a:lnTo>
                  <a:lnTo>
                    <a:pt x="742" y="544"/>
                  </a:lnTo>
                  <a:lnTo>
                    <a:pt x="715" y="543"/>
                  </a:lnTo>
                  <a:lnTo>
                    <a:pt x="690" y="542"/>
                  </a:lnTo>
                  <a:lnTo>
                    <a:pt x="665" y="541"/>
                  </a:lnTo>
                  <a:lnTo>
                    <a:pt x="639" y="540"/>
                  </a:lnTo>
                  <a:lnTo>
                    <a:pt x="614" y="539"/>
                  </a:lnTo>
                  <a:lnTo>
                    <a:pt x="589" y="537"/>
                  </a:lnTo>
                  <a:lnTo>
                    <a:pt x="562" y="536"/>
                  </a:lnTo>
                  <a:lnTo>
                    <a:pt x="537" y="535"/>
                  </a:lnTo>
                  <a:lnTo>
                    <a:pt x="512" y="534"/>
                  </a:lnTo>
                  <a:lnTo>
                    <a:pt x="486" y="533"/>
                  </a:lnTo>
                  <a:lnTo>
                    <a:pt x="461" y="532"/>
                  </a:lnTo>
                  <a:lnTo>
                    <a:pt x="436" y="530"/>
                  </a:lnTo>
                  <a:lnTo>
                    <a:pt x="409" y="529"/>
                  </a:lnTo>
                  <a:lnTo>
                    <a:pt x="384" y="528"/>
                  </a:lnTo>
                  <a:lnTo>
                    <a:pt x="358" y="527"/>
                  </a:lnTo>
                  <a:lnTo>
                    <a:pt x="333" y="526"/>
                  </a:lnTo>
                  <a:lnTo>
                    <a:pt x="308" y="525"/>
                  </a:lnTo>
                  <a:lnTo>
                    <a:pt x="281" y="524"/>
                  </a:lnTo>
                  <a:lnTo>
                    <a:pt x="256" y="522"/>
                  </a:lnTo>
                  <a:lnTo>
                    <a:pt x="231" y="521"/>
                  </a:lnTo>
                  <a:lnTo>
                    <a:pt x="205" y="520"/>
                  </a:lnTo>
                  <a:lnTo>
                    <a:pt x="180" y="519"/>
                  </a:lnTo>
                  <a:lnTo>
                    <a:pt x="154" y="518"/>
                  </a:lnTo>
                  <a:lnTo>
                    <a:pt x="128" y="517"/>
                  </a:lnTo>
                  <a:lnTo>
                    <a:pt x="103" y="516"/>
                  </a:lnTo>
                  <a:lnTo>
                    <a:pt x="78" y="514"/>
                  </a:lnTo>
                  <a:lnTo>
                    <a:pt x="51" y="513"/>
                  </a:lnTo>
                  <a:lnTo>
                    <a:pt x="26" y="512"/>
                  </a:lnTo>
                  <a:lnTo>
                    <a:pt x="0" y="511"/>
                  </a:lnTo>
                  <a:lnTo>
                    <a:pt x="0" y="384"/>
                  </a:lnTo>
                  <a:lnTo>
                    <a:pt x="0" y="257"/>
                  </a:lnTo>
                  <a:lnTo>
                    <a:pt x="0" y="129"/>
                  </a:lnTo>
                  <a:lnTo>
                    <a:pt x="0" y="0"/>
                  </a:lnTo>
                  <a:close/>
                </a:path>
              </a:pathLst>
            </a:custGeom>
            <a:solidFill>
              <a:srgbClr val="001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3"/>
            <p:cNvSpPr>
              <a:spLocks/>
            </p:cNvSpPr>
            <p:nvPr/>
          </p:nvSpPr>
          <p:spPr bwMode="auto">
            <a:xfrm>
              <a:off x="3802063" y="3246438"/>
              <a:ext cx="619125" cy="414338"/>
            </a:xfrm>
            <a:custGeom>
              <a:avLst/>
              <a:gdLst>
                <a:gd name="T0" fmla="*/ 24 w 780"/>
                <a:gd name="T1" fmla="*/ 1 h 522"/>
                <a:gd name="T2" fmla="*/ 74 w 780"/>
                <a:gd name="T3" fmla="*/ 2 h 522"/>
                <a:gd name="T4" fmla="*/ 122 w 780"/>
                <a:gd name="T5" fmla="*/ 3 h 522"/>
                <a:gd name="T6" fmla="*/ 170 w 780"/>
                <a:gd name="T7" fmla="*/ 4 h 522"/>
                <a:gd name="T8" fmla="*/ 220 w 780"/>
                <a:gd name="T9" fmla="*/ 6 h 522"/>
                <a:gd name="T10" fmla="*/ 268 w 780"/>
                <a:gd name="T11" fmla="*/ 7 h 522"/>
                <a:gd name="T12" fmla="*/ 317 w 780"/>
                <a:gd name="T13" fmla="*/ 9 h 522"/>
                <a:gd name="T14" fmla="*/ 366 w 780"/>
                <a:gd name="T15" fmla="*/ 10 h 522"/>
                <a:gd name="T16" fmla="*/ 414 w 780"/>
                <a:gd name="T17" fmla="*/ 11 h 522"/>
                <a:gd name="T18" fmla="*/ 464 w 780"/>
                <a:gd name="T19" fmla="*/ 13 h 522"/>
                <a:gd name="T20" fmla="*/ 512 w 780"/>
                <a:gd name="T21" fmla="*/ 15 h 522"/>
                <a:gd name="T22" fmla="*/ 561 w 780"/>
                <a:gd name="T23" fmla="*/ 16 h 522"/>
                <a:gd name="T24" fmla="*/ 610 w 780"/>
                <a:gd name="T25" fmla="*/ 17 h 522"/>
                <a:gd name="T26" fmla="*/ 658 w 780"/>
                <a:gd name="T27" fmla="*/ 18 h 522"/>
                <a:gd name="T28" fmla="*/ 707 w 780"/>
                <a:gd name="T29" fmla="*/ 19 h 522"/>
                <a:gd name="T30" fmla="*/ 756 w 780"/>
                <a:gd name="T31" fmla="*/ 21 h 522"/>
                <a:gd name="T32" fmla="*/ 780 w 780"/>
                <a:gd name="T33" fmla="*/ 147 h 522"/>
                <a:gd name="T34" fmla="*/ 780 w 780"/>
                <a:gd name="T35" fmla="*/ 397 h 522"/>
                <a:gd name="T36" fmla="*/ 756 w 780"/>
                <a:gd name="T37" fmla="*/ 521 h 522"/>
                <a:gd name="T38" fmla="*/ 707 w 780"/>
                <a:gd name="T39" fmla="*/ 519 h 522"/>
                <a:gd name="T40" fmla="*/ 658 w 780"/>
                <a:gd name="T41" fmla="*/ 516 h 522"/>
                <a:gd name="T42" fmla="*/ 609 w 780"/>
                <a:gd name="T43" fmla="*/ 514 h 522"/>
                <a:gd name="T44" fmla="*/ 561 w 780"/>
                <a:gd name="T45" fmla="*/ 512 h 522"/>
                <a:gd name="T46" fmla="*/ 511 w 780"/>
                <a:gd name="T47" fmla="*/ 510 h 522"/>
                <a:gd name="T48" fmla="*/ 463 w 780"/>
                <a:gd name="T49" fmla="*/ 507 h 522"/>
                <a:gd name="T50" fmla="*/ 414 w 780"/>
                <a:gd name="T51" fmla="*/ 505 h 522"/>
                <a:gd name="T52" fmla="*/ 365 w 780"/>
                <a:gd name="T53" fmla="*/ 504 h 522"/>
                <a:gd name="T54" fmla="*/ 317 w 780"/>
                <a:gd name="T55" fmla="*/ 502 h 522"/>
                <a:gd name="T56" fmla="*/ 268 w 780"/>
                <a:gd name="T57" fmla="*/ 499 h 522"/>
                <a:gd name="T58" fmla="*/ 220 w 780"/>
                <a:gd name="T59" fmla="*/ 497 h 522"/>
                <a:gd name="T60" fmla="*/ 170 w 780"/>
                <a:gd name="T61" fmla="*/ 495 h 522"/>
                <a:gd name="T62" fmla="*/ 122 w 780"/>
                <a:gd name="T63" fmla="*/ 492 h 522"/>
                <a:gd name="T64" fmla="*/ 74 w 780"/>
                <a:gd name="T65" fmla="*/ 490 h 522"/>
                <a:gd name="T66" fmla="*/ 24 w 780"/>
                <a:gd name="T67" fmla="*/ 488 h 522"/>
                <a:gd name="T68" fmla="*/ 0 w 780"/>
                <a:gd name="T69" fmla="*/ 366 h 522"/>
                <a:gd name="T70" fmla="*/ 0 w 780"/>
                <a:gd name="T71" fmla="*/ 1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0" h="522">
                  <a:moveTo>
                    <a:pt x="0" y="0"/>
                  </a:moveTo>
                  <a:lnTo>
                    <a:pt x="24" y="1"/>
                  </a:lnTo>
                  <a:lnTo>
                    <a:pt x="48" y="1"/>
                  </a:lnTo>
                  <a:lnTo>
                    <a:pt x="74" y="2"/>
                  </a:lnTo>
                  <a:lnTo>
                    <a:pt x="98" y="2"/>
                  </a:lnTo>
                  <a:lnTo>
                    <a:pt x="122" y="3"/>
                  </a:lnTo>
                  <a:lnTo>
                    <a:pt x="146" y="3"/>
                  </a:lnTo>
                  <a:lnTo>
                    <a:pt x="170" y="4"/>
                  </a:lnTo>
                  <a:lnTo>
                    <a:pt x="196" y="6"/>
                  </a:lnTo>
                  <a:lnTo>
                    <a:pt x="220" y="6"/>
                  </a:lnTo>
                  <a:lnTo>
                    <a:pt x="244" y="7"/>
                  </a:lnTo>
                  <a:lnTo>
                    <a:pt x="268" y="7"/>
                  </a:lnTo>
                  <a:lnTo>
                    <a:pt x="292" y="8"/>
                  </a:lnTo>
                  <a:lnTo>
                    <a:pt x="317" y="9"/>
                  </a:lnTo>
                  <a:lnTo>
                    <a:pt x="342" y="9"/>
                  </a:lnTo>
                  <a:lnTo>
                    <a:pt x="366" y="10"/>
                  </a:lnTo>
                  <a:lnTo>
                    <a:pt x="390" y="10"/>
                  </a:lnTo>
                  <a:lnTo>
                    <a:pt x="414" y="11"/>
                  </a:lnTo>
                  <a:lnTo>
                    <a:pt x="439" y="13"/>
                  </a:lnTo>
                  <a:lnTo>
                    <a:pt x="464" y="13"/>
                  </a:lnTo>
                  <a:lnTo>
                    <a:pt x="488" y="14"/>
                  </a:lnTo>
                  <a:lnTo>
                    <a:pt x="512" y="15"/>
                  </a:lnTo>
                  <a:lnTo>
                    <a:pt x="536" y="15"/>
                  </a:lnTo>
                  <a:lnTo>
                    <a:pt x="561" y="16"/>
                  </a:lnTo>
                  <a:lnTo>
                    <a:pt x="586" y="16"/>
                  </a:lnTo>
                  <a:lnTo>
                    <a:pt x="610" y="17"/>
                  </a:lnTo>
                  <a:lnTo>
                    <a:pt x="634" y="18"/>
                  </a:lnTo>
                  <a:lnTo>
                    <a:pt x="658" y="18"/>
                  </a:lnTo>
                  <a:lnTo>
                    <a:pt x="683" y="19"/>
                  </a:lnTo>
                  <a:lnTo>
                    <a:pt x="707" y="19"/>
                  </a:lnTo>
                  <a:lnTo>
                    <a:pt x="732" y="21"/>
                  </a:lnTo>
                  <a:lnTo>
                    <a:pt x="756" y="21"/>
                  </a:lnTo>
                  <a:lnTo>
                    <a:pt x="780" y="22"/>
                  </a:lnTo>
                  <a:lnTo>
                    <a:pt x="780" y="147"/>
                  </a:lnTo>
                  <a:lnTo>
                    <a:pt x="780" y="273"/>
                  </a:lnTo>
                  <a:lnTo>
                    <a:pt x="780" y="397"/>
                  </a:lnTo>
                  <a:lnTo>
                    <a:pt x="780" y="522"/>
                  </a:lnTo>
                  <a:lnTo>
                    <a:pt x="756" y="521"/>
                  </a:lnTo>
                  <a:lnTo>
                    <a:pt x="731" y="520"/>
                  </a:lnTo>
                  <a:lnTo>
                    <a:pt x="707" y="519"/>
                  </a:lnTo>
                  <a:lnTo>
                    <a:pt x="683" y="518"/>
                  </a:lnTo>
                  <a:lnTo>
                    <a:pt x="658" y="516"/>
                  </a:lnTo>
                  <a:lnTo>
                    <a:pt x="634" y="515"/>
                  </a:lnTo>
                  <a:lnTo>
                    <a:pt x="609" y="514"/>
                  </a:lnTo>
                  <a:lnTo>
                    <a:pt x="585" y="513"/>
                  </a:lnTo>
                  <a:lnTo>
                    <a:pt x="561" y="512"/>
                  </a:lnTo>
                  <a:lnTo>
                    <a:pt x="536" y="511"/>
                  </a:lnTo>
                  <a:lnTo>
                    <a:pt x="511" y="510"/>
                  </a:lnTo>
                  <a:lnTo>
                    <a:pt x="487" y="508"/>
                  </a:lnTo>
                  <a:lnTo>
                    <a:pt x="463" y="507"/>
                  </a:lnTo>
                  <a:lnTo>
                    <a:pt x="439" y="506"/>
                  </a:lnTo>
                  <a:lnTo>
                    <a:pt x="414" y="505"/>
                  </a:lnTo>
                  <a:lnTo>
                    <a:pt x="390" y="504"/>
                  </a:lnTo>
                  <a:lnTo>
                    <a:pt x="365" y="504"/>
                  </a:lnTo>
                  <a:lnTo>
                    <a:pt x="341" y="503"/>
                  </a:lnTo>
                  <a:lnTo>
                    <a:pt x="317" y="502"/>
                  </a:lnTo>
                  <a:lnTo>
                    <a:pt x="292" y="500"/>
                  </a:lnTo>
                  <a:lnTo>
                    <a:pt x="268" y="499"/>
                  </a:lnTo>
                  <a:lnTo>
                    <a:pt x="244" y="498"/>
                  </a:lnTo>
                  <a:lnTo>
                    <a:pt x="220" y="497"/>
                  </a:lnTo>
                  <a:lnTo>
                    <a:pt x="195" y="496"/>
                  </a:lnTo>
                  <a:lnTo>
                    <a:pt x="170" y="495"/>
                  </a:lnTo>
                  <a:lnTo>
                    <a:pt x="146" y="493"/>
                  </a:lnTo>
                  <a:lnTo>
                    <a:pt x="122" y="492"/>
                  </a:lnTo>
                  <a:lnTo>
                    <a:pt x="98" y="491"/>
                  </a:lnTo>
                  <a:lnTo>
                    <a:pt x="74" y="490"/>
                  </a:lnTo>
                  <a:lnTo>
                    <a:pt x="48" y="489"/>
                  </a:lnTo>
                  <a:lnTo>
                    <a:pt x="24" y="488"/>
                  </a:lnTo>
                  <a:lnTo>
                    <a:pt x="0" y="487"/>
                  </a:lnTo>
                  <a:lnTo>
                    <a:pt x="0" y="366"/>
                  </a:lnTo>
                  <a:lnTo>
                    <a:pt x="0" y="244"/>
                  </a:lnTo>
                  <a:lnTo>
                    <a:pt x="0" y="122"/>
                  </a:lnTo>
                  <a:lnTo>
                    <a:pt x="0" y="0"/>
                  </a:lnTo>
                  <a:close/>
                </a:path>
              </a:pathLst>
            </a:custGeom>
            <a:solidFill>
              <a:srgbClr val="001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84"/>
            <p:cNvSpPr>
              <a:spLocks/>
            </p:cNvSpPr>
            <p:nvPr/>
          </p:nvSpPr>
          <p:spPr bwMode="auto">
            <a:xfrm>
              <a:off x="3816351" y="3255963"/>
              <a:ext cx="590550" cy="395288"/>
            </a:xfrm>
            <a:custGeom>
              <a:avLst/>
              <a:gdLst>
                <a:gd name="T0" fmla="*/ 0 w 742"/>
                <a:gd name="T1" fmla="*/ 0 h 498"/>
                <a:gd name="T2" fmla="*/ 46 w 742"/>
                <a:gd name="T3" fmla="*/ 1 h 498"/>
                <a:gd name="T4" fmla="*/ 93 w 742"/>
                <a:gd name="T5" fmla="*/ 3 h 498"/>
                <a:gd name="T6" fmla="*/ 139 w 742"/>
                <a:gd name="T7" fmla="*/ 4 h 498"/>
                <a:gd name="T8" fmla="*/ 185 w 742"/>
                <a:gd name="T9" fmla="*/ 5 h 498"/>
                <a:gd name="T10" fmla="*/ 232 w 742"/>
                <a:gd name="T11" fmla="*/ 6 h 498"/>
                <a:gd name="T12" fmla="*/ 278 w 742"/>
                <a:gd name="T13" fmla="*/ 9 h 498"/>
                <a:gd name="T14" fmla="*/ 325 w 742"/>
                <a:gd name="T15" fmla="*/ 10 h 498"/>
                <a:gd name="T16" fmla="*/ 371 w 742"/>
                <a:gd name="T17" fmla="*/ 11 h 498"/>
                <a:gd name="T18" fmla="*/ 417 w 742"/>
                <a:gd name="T19" fmla="*/ 12 h 498"/>
                <a:gd name="T20" fmla="*/ 465 w 742"/>
                <a:gd name="T21" fmla="*/ 13 h 498"/>
                <a:gd name="T22" fmla="*/ 511 w 742"/>
                <a:gd name="T23" fmla="*/ 15 h 498"/>
                <a:gd name="T24" fmla="*/ 557 w 742"/>
                <a:gd name="T25" fmla="*/ 16 h 498"/>
                <a:gd name="T26" fmla="*/ 603 w 742"/>
                <a:gd name="T27" fmla="*/ 18 h 498"/>
                <a:gd name="T28" fmla="*/ 650 w 742"/>
                <a:gd name="T29" fmla="*/ 19 h 498"/>
                <a:gd name="T30" fmla="*/ 696 w 742"/>
                <a:gd name="T31" fmla="*/ 20 h 498"/>
                <a:gd name="T32" fmla="*/ 742 w 742"/>
                <a:gd name="T33" fmla="*/ 21 h 498"/>
                <a:gd name="T34" fmla="*/ 742 w 742"/>
                <a:gd name="T35" fmla="*/ 141 h 498"/>
                <a:gd name="T36" fmla="*/ 742 w 742"/>
                <a:gd name="T37" fmla="*/ 261 h 498"/>
                <a:gd name="T38" fmla="*/ 741 w 742"/>
                <a:gd name="T39" fmla="*/ 379 h 498"/>
                <a:gd name="T40" fmla="*/ 741 w 742"/>
                <a:gd name="T41" fmla="*/ 498 h 498"/>
                <a:gd name="T42" fmla="*/ 695 w 742"/>
                <a:gd name="T43" fmla="*/ 495 h 498"/>
                <a:gd name="T44" fmla="*/ 648 w 742"/>
                <a:gd name="T45" fmla="*/ 493 h 498"/>
                <a:gd name="T46" fmla="*/ 602 w 742"/>
                <a:gd name="T47" fmla="*/ 491 h 498"/>
                <a:gd name="T48" fmla="*/ 556 w 742"/>
                <a:gd name="T49" fmla="*/ 489 h 498"/>
                <a:gd name="T50" fmla="*/ 508 w 742"/>
                <a:gd name="T51" fmla="*/ 487 h 498"/>
                <a:gd name="T52" fmla="*/ 462 w 742"/>
                <a:gd name="T53" fmla="*/ 485 h 498"/>
                <a:gd name="T54" fmla="*/ 416 w 742"/>
                <a:gd name="T55" fmla="*/ 483 h 498"/>
                <a:gd name="T56" fmla="*/ 370 w 742"/>
                <a:gd name="T57" fmla="*/ 480 h 498"/>
                <a:gd name="T58" fmla="*/ 323 w 742"/>
                <a:gd name="T59" fmla="*/ 478 h 498"/>
                <a:gd name="T60" fmla="*/ 277 w 742"/>
                <a:gd name="T61" fmla="*/ 476 h 498"/>
                <a:gd name="T62" fmla="*/ 231 w 742"/>
                <a:gd name="T63" fmla="*/ 474 h 498"/>
                <a:gd name="T64" fmla="*/ 185 w 742"/>
                <a:gd name="T65" fmla="*/ 471 h 498"/>
                <a:gd name="T66" fmla="*/ 138 w 742"/>
                <a:gd name="T67" fmla="*/ 469 h 498"/>
                <a:gd name="T68" fmla="*/ 92 w 742"/>
                <a:gd name="T69" fmla="*/ 467 h 498"/>
                <a:gd name="T70" fmla="*/ 46 w 742"/>
                <a:gd name="T71" fmla="*/ 464 h 498"/>
                <a:gd name="T72" fmla="*/ 0 w 742"/>
                <a:gd name="T73" fmla="*/ 462 h 498"/>
                <a:gd name="T74" fmla="*/ 0 w 742"/>
                <a:gd name="T75" fmla="*/ 347 h 498"/>
                <a:gd name="T76" fmla="*/ 0 w 742"/>
                <a:gd name="T77" fmla="*/ 232 h 498"/>
                <a:gd name="T78" fmla="*/ 0 w 742"/>
                <a:gd name="T79" fmla="*/ 116 h 498"/>
                <a:gd name="T80" fmla="*/ 0 w 742"/>
                <a:gd name="T81"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2" h="498">
                  <a:moveTo>
                    <a:pt x="0" y="0"/>
                  </a:moveTo>
                  <a:lnTo>
                    <a:pt x="46" y="1"/>
                  </a:lnTo>
                  <a:lnTo>
                    <a:pt x="93" y="3"/>
                  </a:lnTo>
                  <a:lnTo>
                    <a:pt x="139" y="4"/>
                  </a:lnTo>
                  <a:lnTo>
                    <a:pt x="185" y="5"/>
                  </a:lnTo>
                  <a:lnTo>
                    <a:pt x="232" y="6"/>
                  </a:lnTo>
                  <a:lnTo>
                    <a:pt x="278" y="9"/>
                  </a:lnTo>
                  <a:lnTo>
                    <a:pt x="325" y="10"/>
                  </a:lnTo>
                  <a:lnTo>
                    <a:pt x="371" y="11"/>
                  </a:lnTo>
                  <a:lnTo>
                    <a:pt x="417" y="12"/>
                  </a:lnTo>
                  <a:lnTo>
                    <a:pt x="465" y="13"/>
                  </a:lnTo>
                  <a:lnTo>
                    <a:pt x="511" y="15"/>
                  </a:lnTo>
                  <a:lnTo>
                    <a:pt x="557" y="16"/>
                  </a:lnTo>
                  <a:lnTo>
                    <a:pt x="603" y="18"/>
                  </a:lnTo>
                  <a:lnTo>
                    <a:pt x="650" y="19"/>
                  </a:lnTo>
                  <a:lnTo>
                    <a:pt x="696" y="20"/>
                  </a:lnTo>
                  <a:lnTo>
                    <a:pt x="742" y="21"/>
                  </a:lnTo>
                  <a:lnTo>
                    <a:pt x="742" y="141"/>
                  </a:lnTo>
                  <a:lnTo>
                    <a:pt x="742" y="261"/>
                  </a:lnTo>
                  <a:lnTo>
                    <a:pt x="741" y="379"/>
                  </a:lnTo>
                  <a:lnTo>
                    <a:pt x="741" y="498"/>
                  </a:lnTo>
                  <a:lnTo>
                    <a:pt x="695" y="495"/>
                  </a:lnTo>
                  <a:lnTo>
                    <a:pt x="648" y="493"/>
                  </a:lnTo>
                  <a:lnTo>
                    <a:pt x="602" y="491"/>
                  </a:lnTo>
                  <a:lnTo>
                    <a:pt x="556" y="489"/>
                  </a:lnTo>
                  <a:lnTo>
                    <a:pt x="508" y="487"/>
                  </a:lnTo>
                  <a:lnTo>
                    <a:pt x="462" y="485"/>
                  </a:lnTo>
                  <a:lnTo>
                    <a:pt x="416" y="483"/>
                  </a:lnTo>
                  <a:lnTo>
                    <a:pt x="370" y="480"/>
                  </a:lnTo>
                  <a:lnTo>
                    <a:pt x="323" y="478"/>
                  </a:lnTo>
                  <a:lnTo>
                    <a:pt x="277" y="476"/>
                  </a:lnTo>
                  <a:lnTo>
                    <a:pt x="231" y="474"/>
                  </a:lnTo>
                  <a:lnTo>
                    <a:pt x="185" y="471"/>
                  </a:lnTo>
                  <a:lnTo>
                    <a:pt x="138" y="469"/>
                  </a:lnTo>
                  <a:lnTo>
                    <a:pt x="92" y="467"/>
                  </a:lnTo>
                  <a:lnTo>
                    <a:pt x="46" y="464"/>
                  </a:lnTo>
                  <a:lnTo>
                    <a:pt x="0" y="462"/>
                  </a:lnTo>
                  <a:lnTo>
                    <a:pt x="0" y="347"/>
                  </a:lnTo>
                  <a:lnTo>
                    <a:pt x="0" y="232"/>
                  </a:lnTo>
                  <a:lnTo>
                    <a:pt x="0" y="116"/>
                  </a:lnTo>
                  <a:lnTo>
                    <a:pt x="0" y="0"/>
                  </a:lnTo>
                  <a:close/>
                </a:path>
              </a:pathLst>
            </a:custGeom>
            <a:solidFill>
              <a:srgbClr val="002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5"/>
            <p:cNvSpPr>
              <a:spLocks/>
            </p:cNvSpPr>
            <p:nvPr/>
          </p:nvSpPr>
          <p:spPr bwMode="auto">
            <a:xfrm>
              <a:off x="3832226" y="3267075"/>
              <a:ext cx="558800" cy="376238"/>
            </a:xfrm>
            <a:custGeom>
              <a:avLst/>
              <a:gdLst>
                <a:gd name="T0" fmla="*/ 0 w 705"/>
                <a:gd name="T1" fmla="*/ 0 h 473"/>
                <a:gd name="T2" fmla="*/ 44 w 705"/>
                <a:gd name="T3" fmla="*/ 2 h 473"/>
                <a:gd name="T4" fmla="*/ 89 w 705"/>
                <a:gd name="T5" fmla="*/ 3 h 473"/>
                <a:gd name="T6" fmla="*/ 133 w 705"/>
                <a:gd name="T7" fmla="*/ 4 h 473"/>
                <a:gd name="T8" fmla="*/ 176 w 705"/>
                <a:gd name="T9" fmla="*/ 5 h 473"/>
                <a:gd name="T10" fmla="*/ 220 w 705"/>
                <a:gd name="T11" fmla="*/ 7 h 473"/>
                <a:gd name="T12" fmla="*/ 265 w 705"/>
                <a:gd name="T13" fmla="*/ 8 h 473"/>
                <a:gd name="T14" fmla="*/ 309 w 705"/>
                <a:gd name="T15" fmla="*/ 10 h 473"/>
                <a:gd name="T16" fmla="*/ 352 w 705"/>
                <a:gd name="T17" fmla="*/ 11 h 473"/>
                <a:gd name="T18" fmla="*/ 396 w 705"/>
                <a:gd name="T19" fmla="*/ 12 h 473"/>
                <a:gd name="T20" fmla="*/ 441 w 705"/>
                <a:gd name="T21" fmla="*/ 13 h 473"/>
                <a:gd name="T22" fmla="*/ 485 w 705"/>
                <a:gd name="T23" fmla="*/ 14 h 473"/>
                <a:gd name="T24" fmla="*/ 529 w 705"/>
                <a:gd name="T25" fmla="*/ 15 h 473"/>
                <a:gd name="T26" fmla="*/ 572 w 705"/>
                <a:gd name="T27" fmla="*/ 18 h 473"/>
                <a:gd name="T28" fmla="*/ 617 w 705"/>
                <a:gd name="T29" fmla="*/ 19 h 473"/>
                <a:gd name="T30" fmla="*/ 661 w 705"/>
                <a:gd name="T31" fmla="*/ 20 h 473"/>
                <a:gd name="T32" fmla="*/ 705 w 705"/>
                <a:gd name="T33" fmla="*/ 21 h 473"/>
                <a:gd name="T34" fmla="*/ 704 w 705"/>
                <a:gd name="T35" fmla="*/ 134 h 473"/>
                <a:gd name="T36" fmla="*/ 704 w 705"/>
                <a:gd name="T37" fmla="*/ 248 h 473"/>
                <a:gd name="T38" fmla="*/ 704 w 705"/>
                <a:gd name="T39" fmla="*/ 360 h 473"/>
                <a:gd name="T40" fmla="*/ 702 w 705"/>
                <a:gd name="T41" fmla="*/ 473 h 473"/>
                <a:gd name="T42" fmla="*/ 659 w 705"/>
                <a:gd name="T43" fmla="*/ 471 h 473"/>
                <a:gd name="T44" fmla="*/ 615 w 705"/>
                <a:gd name="T45" fmla="*/ 469 h 473"/>
                <a:gd name="T46" fmla="*/ 571 w 705"/>
                <a:gd name="T47" fmla="*/ 466 h 473"/>
                <a:gd name="T48" fmla="*/ 527 w 705"/>
                <a:gd name="T49" fmla="*/ 464 h 473"/>
                <a:gd name="T50" fmla="*/ 482 w 705"/>
                <a:gd name="T51" fmla="*/ 463 h 473"/>
                <a:gd name="T52" fmla="*/ 439 w 705"/>
                <a:gd name="T53" fmla="*/ 461 h 473"/>
                <a:gd name="T54" fmla="*/ 395 w 705"/>
                <a:gd name="T55" fmla="*/ 458 h 473"/>
                <a:gd name="T56" fmla="*/ 351 w 705"/>
                <a:gd name="T57" fmla="*/ 456 h 473"/>
                <a:gd name="T58" fmla="*/ 308 w 705"/>
                <a:gd name="T59" fmla="*/ 454 h 473"/>
                <a:gd name="T60" fmla="*/ 264 w 705"/>
                <a:gd name="T61" fmla="*/ 451 h 473"/>
                <a:gd name="T62" fmla="*/ 220 w 705"/>
                <a:gd name="T63" fmla="*/ 449 h 473"/>
                <a:gd name="T64" fmla="*/ 175 w 705"/>
                <a:gd name="T65" fmla="*/ 447 h 473"/>
                <a:gd name="T66" fmla="*/ 131 w 705"/>
                <a:gd name="T67" fmla="*/ 446 h 473"/>
                <a:gd name="T68" fmla="*/ 88 w 705"/>
                <a:gd name="T69" fmla="*/ 443 h 473"/>
                <a:gd name="T70" fmla="*/ 44 w 705"/>
                <a:gd name="T71" fmla="*/ 441 h 473"/>
                <a:gd name="T72" fmla="*/ 0 w 705"/>
                <a:gd name="T73" fmla="*/ 439 h 473"/>
                <a:gd name="T74" fmla="*/ 0 w 705"/>
                <a:gd name="T75" fmla="*/ 329 h 473"/>
                <a:gd name="T76" fmla="*/ 0 w 705"/>
                <a:gd name="T77" fmla="*/ 220 h 473"/>
                <a:gd name="T78" fmla="*/ 0 w 705"/>
                <a:gd name="T79" fmla="*/ 111 h 473"/>
                <a:gd name="T80" fmla="*/ 0 w 705"/>
                <a:gd name="T8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5" h="473">
                  <a:moveTo>
                    <a:pt x="0" y="0"/>
                  </a:moveTo>
                  <a:lnTo>
                    <a:pt x="44" y="2"/>
                  </a:lnTo>
                  <a:lnTo>
                    <a:pt x="89" y="3"/>
                  </a:lnTo>
                  <a:lnTo>
                    <a:pt x="133" y="4"/>
                  </a:lnTo>
                  <a:lnTo>
                    <a:pt x="176" y="5"/>
                  </a:lnTo>
                  <a:lnTo>
                    <a:pt x="220" y="7"/>
                  </a:lnTo>
                  <a:lnTo>
                    <a:pt x="265" y="8"/>
                  </a:lnTo>
                  <a:lnTo>
                    <a:pt x="309" y="10"/>
                  </a:lnTo>
                  <a:lnTo>
                    <a:pt x="352" y="11"/>
                  </a:lnTo>
                  <a:lnTo>
                    <a:pt x="396" y="12"/>
                  </a:lnTo>
                  <a:lnTo>
                    <a:pt x="441" y="13"/>
                  </a:lnTo>
                  <a:lnTo>
                    <a:pt x="485" y="14"/>
                  </a:lnTo>
                  <a:lnTo>
                    <a:pt x="529" y="15"/>
                  </a:lnTo>
                  <a:lnTo>
                    <a:pt x="572" y="18"/>
                  </a:lnTo>
                  <a:lnTo>
                    <a:pt x="617" y="19"/>
                  </a:lnTo>
                  <a:lnTo>
                    <a:pt x="661" y="20"/>
                  </a:lnTo>
                  <a:lnTo>
                    <a:pt x="705" y="21"/>
                  </a:lnTo>
                  <a:lnTo>
                    <a:pt x="704" y="134"/>
                  </a:lnTo>
                  <a:lnTo>
                    <a:pt x="704" y="248"/>
                  </a:lnTo>
                  <a:lnTo>
                    <a:pt x="704" y="360"/>
                  </a:lnTo>
                  <a:lnTo>
                    <a:pt x="702" y="473"/>
                  </a:lnTo>
                  <a:lnTo>
                    <a:pt x="659" y="471"/>
                  </a:lnTo>
                  <a:lnTo>
                    <a:pt x="615" y="469"/>
                  </a:lnTo>
                  <a:lnTo>
                    <a:pt x="571" y="466"/>
                  </a:lnTo>
                  <a:lnTo>
                    <a:pt x="527" y="464"/>
                  </a:lnTo>
                  <a:lnTo>
                    <a:pt x="482" y="463"/>
                  </a:lnTo>
                  <a:lnTo>
                    <a:pt x="439" y="461"/>
                  </a:lnTo>
                  <a:lnTo>
                    <a:pt x="395" y="458"/>
                  </a:lnTo>
                  <a:lnTo>
                    <a:pt x="351" y="456"/>
                  </a:lnTo>
                  <a:lnTo>
                    <a:pt x="308" y="454"/>
                  </a:lnTo>
                  <a:lnTo>
                    <a:pt x="264" y="451"/>
                  </a:lnTo>
                  <a:lnTo>
                    <a:pt x="220" y="449"/>
                  </a:lnTo>
                  <a:lnTo>
                    <a:pt x="175" y="447"/>
                  </a:lnTo>
                  <a:lnTo>
                    <a:pt x="131" y="446"/>
                  </a:lnTo>
                  <a:lnTo>
                    <a:pt x="88" y="443"/>
                  </a:lnTo>
                  <a:lnTo>
                    <a:pt x="44" y="441"/>
                  </a:lnTo>
                  <a:lnTo>
                    <a:pt x="0" y="439"/>
                  </a:lnTo>
                  <a:lnTo>
                    <a:pt x="0" y="329"/>
                  </a:lnTo>
                  <a:lnTo>
                    <a:pt x="0" y="220"/>
                  </a:lnTo>
                  <a:lnTo>
                    <a:pt x="0" y="111"/>
                  </a:lnTo>
                  <a:lnTo>
                    <a:pt x="0" y="0"/>
                  </a:lnTo>
                  <a:close/>
                </a:path>
              </a:pathLst>
            </a:custGeom>
            <a:solidFill>
              <a:srgbClr val="00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86"/>
            <p:cNvSpPr>
              <a:spLocks/>
            </p:cNvSpPr>
            <p:nvPr/>
          </p:nvSpPr>
          <p:spPr bwMode="auto">
            <a:xfrm>
              <a:off x="3848101" y="3278188"/>
              <a:ext cx="528638" cy="355600"/>
            </a:xfrm>
            <a:custGeom>
              <a:avLst/>
              <a:gdLst>
                <a:gd name="T0" fmla="*/ 0 w 666"/>
                <a:gd name="T1" fmla="*/ 0 h 448"/>
                <a:gd name="T2" fmla="*/ 41 w 666"/>
                <a:gd name="T3" fmla="*/ 1 h 448"/>
                <a:gd name="T4" fmla="*/ 83 w 666"/>
                <a:gd name="T5" fmla="*/ 2 h 448"/>
                <a:gd name="T6" fmla="*/ 125 w 666"/>
                <a:gd name="T7" fmla="*/ 4 h 448"/>
                <a:gd name="T8" fmla="*/ 167 w 666"/>
                <a:gd name="T9" fmla="*/ 5 h 448"/>
                <a:gd name="T10" fmla="*/ 208 w 666"/>
                <a:gd name="T11" fmla="*/ 6 h 448"/>
                <a:gd name="T12" fmla="*/ 250 w 666"/>
                <a:gd name="T13" fmla="*/ 7 h 448"/>
                <a:gd name="T14" fmla="*/ 291 w 666"/>
                <a:gd name="T15" fmla="*/ 8 h 448"/>
                <a:gd name="T16" fmla="*/ 334 w 666"/>
                <a:gd name="T17" fmla="*/ 9 h 448"/>
                <a:gd name="T18" fmla="*/ 375 w 666"/>
                <a:gd name="T19" fmla="*/ 11 h 448"/>
                <a:gd name="T20" fmla="*/ 416 w 666"/>
                <a:gd name="T21" fmla="*/ 12 h 448"/>
                <a:gd name="T22" fmla="*/ 458 w 666"/>
                <a:gd name="T23" fmla="*/ 13 h 448"/>
                <a:gd name="T24" fmla="*/ 499 w 666"/>
                <a:gd name="T25" fmla="*/ 14 h 448"/>
                <a:gd name="T26" fmla="*/ 541 w 666"/>
                <a:gd name="T27" fmla="*/ 15 h 448"/>
                <a:gd name="T28" fmla="*/ 583 w 666"/>
                <a:gd name="T29" fmla="*/ 16 h 448"/>
                <a:gd name="T30" fmla="*/ 625 w 666"/>
                <a:gd name="T31" fmla="*/ 17 h 448"/>
                <a:gd name="T32" fmla="*/ 666 w 666"/>
                <a:gd name="T33" fmla="*/ 19 h 448"/>
                <a:gd name="T34" fmla="*/ 665 w 666"/>
                <a:gd name="T35" fmla="*/ 127 h 448"/>
                <a:gd name="T36" fmla="*/ 665 w 666"/>
                <a:gd name="T37" fmla="*/ 234 h 448"/>
                <a:gd name="T38" fmla="*/ 665 w 666"/>
                <a:gd name="T39" fmla="*/ 341 h 448"/>
                <a:gd name="T40" fmla="*/ 664 w 666"/>
                <a:gd name="T41" fmla="*/ 448 h 448"/>
                <a:gd name="T42" fmla="*/ 622 w 666"/>
                <a:gd name="T43" fmla="*/ 445 h 448"/>
                <a:gd name="T44" fmla="*/ 581 w 666"/>
                <a:gd name="T45" fmla="*/ 443 h 448"/>
                <a:gd name="T46" fmla="*/ 540 w 666"/>
                <a:gd name="T47" fmla="*/ 441 h 448"/>
                <a:gd name="T48" fmla="*/ 498 w 666"/>
                <a:gd name="T49" fmla="*/ 440 h 448"/>
                <a:gd name="T50" fmla="*/ 457 w 666"/>
                <a:gd name="T51" fmla="*/ 437 h 448"/>
                <a:gd name="T52" fmla="*/ 415 w 666"/>
                <a:gd name="T53" fmla="*/ 435 h 448"/>
                <a:gd name="T54" fmla="*/ 374 w 666"/>
                <a:gd name="T55" fmla="*/ 433 h 448"/>
                <a:gd name="T56" fmla="*/ 332 w 666"/>
                <a:gd name="T57" fmla="*/ 430 h 448"/>
                <a:gd name="T58" fmla="*/ 290 w 666"/>
                <a:gd name="T59" fmla="*/ 429 h 448"/>
                <a:gd name="T60" fmla="*/ 248 w 666"/>
                <a:gd name="T61" fmla="*/ 427 h 448"/>
                <a:gd name="T62" fmla="*/ 207 w 666"/>
                <a:gd name="T63" fmla="*/ 425 h 448"/>
                <a:gd name="T64" fmla="*/ 165 w 666"/>
                <a:gd name="T65" fmla="*/ 422 h 448"/>
                <a:gd name="T66" fmla="*/ 124 w 666"/>
                <a:gd name="T67" fmla="*/ 421 h 448"/>
                <a:gd name="T68" fmla="*/ 83 w 666"/>
                <a:gd name="T69" fmla="*/ 419 h 448"/>
                <a:gd name="T70" fmla="*/ 41 w 666"/>
                <a:gd name="T71" fmla="*/ 417 h 448"/>
                <a:gd name="T72" fmla="*/ 0 w 666"/>
                <a:gd name="T73" fmla="*/ 414 h 448"/>
                <a:gd name="T74" fmla="*/ 0 w 666"/>
                <a:gd name="T75" fmla="*/ 311 h 448"/>
                <a:gd name="T76" fmla="*/ 0 w 666"/>
                <a:gd name="T77" fmla="*/ 207 h 448"/>
                <a:gd name="T78" fmla="*/ 0 w 666"/>
                <a:gd name="T79" fmla="*/ 104 h 448"/>
                <a:gd name="T80" fmla="*/ 0 w 666"/>
                <a:gd name="T8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6" h="448">
                  <a:moveTo>
                    <a:pt x="0" y="0"/>
                  </a:moveTo>
                  <a:lnTo>
                    <a:pt x="41" y="1"/>
                  </a:lnTo>
                  <a:lnTo>
                    <a:pt x="83" y="2"/>
                  </a:lnTo>
                  <a:lnTo>
                    <a:pt x="125" y="4"/>
                  </a:lnTo>
                  <a:lnTo>
                    <a:pt x="167" y="5"/>
                  </a:lnTo>
                  <a:lnTo>
                    <a:pt x="208" y="6"/>
                  </a:lnTo>
                  <a:lnTo>
                    <a:pt x="250" y="7"/>
                  </a:lnTo>
                  <a:lnTo>
                    <a:pt x="291" y="8"/>
                  </a:lnTo>
                  <a:lnTo>
                    <a:pt x="334" y="9"/>
                  </a:lnTo>
                  <a:lnTo>
                    <a:pt x="375" y="11"/>
                  </a:lnTo>
                  <a:lnTo>
                    <a:pt x="416" y="12"/>
                  </a:lnTo>
                  <a:lnTo>
                    <a:pt x="458" y="13"/>
                  </a:lnTo>
                  <a:lnTo>
                    <a:pt x="499" y="14"/>
                  </a:lnTo>
                  <a:lnTo>
                    <a:pt x="541" y="15"/>
                  </a:lnTo>
                  <a:lnTo>
                    <a:pt x="583" y="16"/>
                  </a:lnTo>
                  <a:lnTo>
                    <a:pt x="625" y="17"/>
                  </a:lnTo>
                  <a:lnTo>
                    <a:pt x="666" y="19"/>
                  </a:lnTo>
                  <a:lnTo>
                    <a:pt x="665" y="127"/>
                  </a:lnTo>
                  <a:lnTo>
                    <a:pt x="665" y="234"/>
                  </a:lnTo>
                  <a:lnTo>
                    <a:pt x="665" y="341"/>
                  </a:lnTo>
                  <a:lnTo>
                    <a:pt x="664" y="448"/>
                  </a:lnTo>
                  <a:lnTo>
                    <a:pt x="622" y="445"/>
                  </a:lnTo>
                  <a:lnTo>
                    <a:pt x="581" y="443"/>
                  </a:lnTo>
                  <a:lnTo>
                    <a:pt x="540" y="441"/>
                  </a:lnTo>
                  <a:lnTo>
                    <a:pt x="498" y="440"/>
                  </a:lnTo>
                  <a:lnTo>
                    <a:pt x="457" y="437"/>
                  </a:lnTo>
                  <a:lnTo>
                    <a:pt x="415" y="435"/>
                  </a:lnTo>
                  <a:lnTo>
                    <a:pt x="374" y="433"/>
                  </a:lnTo>
                  <a:lnTo>
                    <a:pt x="332" y="430"/>
                  </a:lnTo>
                  <a:lnTo>
                    <a:pt x="290" y="429"/>
                  </a:lnTo>
                  <a:lnTo>
                    <a:pt x="248" y="427"/>
                  </a:lnTo>
                  <a:lnTo>
                    <a:pt x="207" y="425"/>
                  </a:lnTo>
                  <a:lnTo>
                    <a:pt x="165" y="422"/>
                  </a:lnTo>
                  <a:lnTo>
                    <a:pt x="124" y="421"/>
                  </a:lnTo>
                  <a:lnTo>
                    <a:pt x="83" y="419"/>
                  </a:lnTo>
                  <a:lnTo>
                    <a:pt x="41" y="417"/>
                  </a:lnTo>
                  <a:lnTo>
                    <a:pt x="0" y="414"/>
                  </a:lnTo>
                  <a:lnTo>
                    <a:pt x="0" y="311"/>
                  </a:lnTo>
                  <a:lnTo>
                    <a:pt x="0" y="207"/>
                  </a:lnTo>
                  <a:lnTo>
                    <a:pt x="0" y="104"/>
                  </a:lnTo>
                  <a:lnTo>
                    <a:pt x="0" y="0"/>
                  </a:lnTo>
                  <a:close/>
                </a:path>
              </a:pathLst>
            </a:custGeom>
            <a:solidFill>
              <a:srgbClr val="002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87"/>
            <p:cNvSpPr>
              <a:spLocks/>
            </p:cNvSpPr>
            <p:nvPr/>
          </p:nvSpPr>
          <p:spPr bwMode="auto">
            <a:xfrm>
              <a:off x="3862388" y="3287713"/>
              <a:ext cx="500063" cy="336550"/>
            </a:xfrm>
            <a:custGeom>
              <a:avLst/>
              <a:gdLst>
                <a:gd name="T0" fmla="*/ 0 w 630"/>
                <a:gd name="T1" fmla="*/ 0 h 423"/>
                <a:gd name="T2" fmla="*/ 39 w 630"/>
                <a:gd name="T3" fmla="*/ 1 h 423"/>
                <a:gd name="T4" fmla="*/ 80 w 630"/>
                <a:gd name="T5" fmla="*/ 2 h 423"/>
                <a:gd name="T6" fmla="*/ 119 w 630"/>
                <a:gd name="T7" fmla="*/ 3 h 423"/>
                <a:gd name="T8" fmla="*/ 158 w 630"/>
                <a:gd name="T9" fmla="*/ 4 h 423"/>
                <a:gd name="T10" fmla="*/ 197 w 630"/>
                <a:gd name="T11" fmla="*/ 6 h 423"/>
                <a:gd name="T12" fmla="*/ 237 w 630"/>
                <a:gd name="T13" fmla="*/ 7 h 423"/>
                <a:gd name="T14" fmla="*/ 276 w 630"/>
                <a:gd name="T15" fmla="*/ 8 h 423"/>
                <a:gd name="T16" fmla="*/ 316 w 630"/>
                <a:gd name="T17" fmla="*/ 9 h 423"/>
                <a:gd name="T18" fmla="*/ 355 w 630"/>
                <a:gd name="T19" fmla="*/ 10 h 423"/>
                <a:gd name="T20" fmla="*/ 394 w 630"/>
                <a:gd name="T21" fmla="*/ 11 h 423"/>
                <a:gd name="T22" fmla="*/ 433 w 630"/>
                <a:gd name="T23" fmla="*/ 12 h 423"/>
                <a:gd name="T24" fmla="*/ 472 w 630"/>
                <a:gd name="T25" fmla="*/ 14 h 423"/>
                <a:gd name="T26" fmla="*/ 512 w 630"/>
                <a:gd name="T27" fmla="*/ 15 h 423"/>
                <a:gd name="T28" fmla="*/ 552 w 630"/>
                <a:gd name="T29" fmla="*/ 16 h 423"/>
                <a:gd name="T30" fmla="*/ 591 w 630"/>
                <a:gd name="T31" fmla="*/ 17 h 423"/>
                <a:gd name="T32" fmla="*/ 630 w 630"/>
                <a:gd name="T33" fmla="*/ 18 h 423"/>
                <a:gd name="T34" fmla="*/ 629 w 630"/>
                <a:gd name="T35" fmla="*/ 119 h 423"/>
                <a:gd name="T36" fmla="*/ 629 w 630"/>
                <a:gd name="T37" fmla="*/ 222 h 423"/>
                <a:gd name="T38" fmla="*/ 629 w 630"/>
                <a:gd name="T39" fmla="*/ 323 h 423"/>
                <a:gd name="T40" fmla="*/ 628 w 630"/>
                <a:gd name="T41" fmla="*/ 423 h 423"/>
                <a:gd name="T42" fmla="*/ 588 w 630"/>
                <a:gd name="T43" fmla="*/ 421 h 423"/>
                <a:gd name="T44" fmla="*/ 549 w 630"/>
                <a:gd name="T45" fmla="*/ 420 h 423"/>
                <a:gd name="T46" fmla="*/ 510 w 630"/>
                <a:gd name="T47" fmla="*/ 417 h 423"/>
                <a:gd name="T48" fmla="*/ 471 w 630"/>
                <a:gd name="T49" fmla="*/ 415 h 423"/>
                <a:gd name="T50" fmla="*/ 432 w 630"/>
                <a:gd name="T51" fmla="*/ 413 h 423"/>
                <a:gd name="T52" fmla="*/ 393 w 630"/>
                <a:gd name="T53" fmla="*/ 412 h 423"/>
                <a:gd name="T54" fmla="*/ 354 w 630"/>
                <a:gd name="T55" fmla="*/ 409 h 423"/>
                <a:gd name="T56" fmla="*/ 314 w 630"/>
                <a:gd name="T57" fmla="*/ 407 h 423"/>
                <a:gd name="T58" fmla="*/ 274 w 630"/>
                <a:gd name="T59" fmla="*/ 405 h 423"/>
                <a:gd name="T60" fmla="*/ 235 w 630"/>
                <a:gd name="T61" fmla="*/ 403 h 423"/>
                <a:gd name="T62" fmla="*/ 196 w 630"/>
                <a:gd name="T63" fmla="*/ 400 h 423"/>
                <a:gd name="T64" fmla="*/ 157 w 630"/>
                <a:gd name="T65" fmla="*/ 398 h 423"/>
                <a:gd name="T66" fmla="*/ 118 w 630"/>
                <a:gd name="T67" fmla="*/ 397 h 423"/>
                <a:gd name="T68" fmla="*/ 78 w 630"/>
                <a:gd name="T69" fmla="*/ 394 h 423"/>
                <a:gd name="T70" fmla="*/ 39 w 630"/>
                <a:gd name="T71" fmla="*/ 392 h 423"/>
                <a:gd name="T72" fmla="*/ 0 w 630"/>
                <a:gd name="T73" fmla="*/ 390 h 423"/>
                <a:gd name="T74" fmla="*/ 0 w 630"/>
                <a:gd name="T75" fmla="*/ 293 h 423"/>
                <a:gd name="T76" fmla="*/ 0 w 630"/>
                <a:gd name="T77" fmla="*/ 197 h 423"/>
                <a:gd name="T78" fmla="*/ 0 w 630"/>
                <a:gd name="T79" fmla="*/ 98 h 423"/>
                <a:gd name="T80" fmla="*/ 0 w 630"/>
                <a:gd name="T81"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0" h="423">
                  <a:moveTo>
                    <a:pt x="0" y="0"/>
                  </a:moveTo>
                  <a:lnTo>
                    <a:pt x="39" y="1"/>
                  </a:lnTo>
                  <a:lnTo>
                    <a:pt x="80" y="2"/>
                  </a:lnTo>
                  <a:lnTo>
                    <a:pt x="119" y="3"/>
                  </a:lnTo>
                  <a:lnTo>
                    <a:pt x="158" y="4"/>
                  </a:lnTo>
                  <a:lnTo>
                    <a:pt x="197" y="6"/>
                  </a:lnTo>
                  <a:lnTo>
                    <a:pt x="237" y="7"/>
                  </a:lnTo>
                  <a:lnTo>
                    <a:pt x="276" y="8"/>
                  </a:lnTo>
                  <a:lnTo>
                    <a:pt x="316" y="9"/>
                  </a:lnTo>
                  <a:lnTo>
                    <a:pt x="355" y="10"/>
                  </a:lnTo>
                  <a:lnTo>
                    <a:pt x="394" y="11"/>
                  </a:lnTo>
                  <a:lnTo>
                    <a:pt x="433" y="12"/>
                  </a:lnTo>
                  <a:lnTo>
                    <a:pt x="472" y="14"/>
                  </a:lnTo>
                  <a:lnTo>
                    <a:pt x="512" y="15"/>
                  </a:lnTo>
                  <a:lnTo>
                    <a:pt x="552" y="16"/>
                  </a:lnTo>
                  <a:lnTo>
                    <a:pt x="591" y="17"/>
                  </a:lnTo>
                  <a:lnTo>
                    <a:pt x="630" y="18"/>
                  </a:lnTo>
                  <a:lnTo>
                    <a:pt x="629" y="119"/>
                  </a:lnTo>
                  <a:lnTo>
                    <a:pt x="629" y="222"/>
                  </a:lnTo>
                  <a:lnTo>
                    <a:pt x="629" y="323"/>
                  </a:lnTo>
                  <a:lnTo>
                    <a:pt x="628" y="423"/>
                  </a:lnTo>
                  <a:lnTo>
                    <a:pt x="588" y="421"/>
                  </a:lnTo>
                  <a:lnTo>
                    <a:pt x="549" y="420"/>
                  </a:lnTo>
                  <a:lnTo>
                    <a:pt x="510" y="417"/>
                  </a:lnTo>
                  <a:lnTo>
                    <a:pt x="471" y="415"/>
                  </a:lnTo>
                  <a:lnTo>
                    <a:pt x="432" y="413"/>
                  </a:lnTo>
                  <a:lnTo>
                    <a:pt x="393" y="412"/>
                  </a:lnTo>
                  <a:lnTo>
                    <a:pt x="354" y="409"/>
                  </a:lnTo>
                  <a:lnTo>
                    <a:pt x="314" y="407"/>
                  </a:lnTo>
                  <a:lnTo>
                    <a:pt x="274" y="405"/>
                  </a:lnTo>
                  <a:lnTo>
                    <a:pt x="235" y="403"/>
                  </a:lnTo>
                  <a:lnTo>
                    <a:pt x="196" y="400"/>
                  </a:lnTo>
                  <a:lnTo>
                    <a:pt x="157" y="398"/>
                  </a:lnTo>
                  <a:lnTo>
                    <a:pt x="118" y="397"/>
                  </a:lnTo>
                  <a:lnTo>
                    <a:pt x="78" y="394"/>
                  </a:lnTo>
                  <a:lnTo>
                    <a:pt x="39" y="392"/>
                  </a:lnTo>
                  <a:lnTo>
                    <a:pt x="0" y="390"/>
                  </a:lnTo>
                  <a:lnTo>
                    <a:pt x="0" y="293"/>
                  </a:lnTo>
                  <a:lnTo>
                    <a:pt x="0" y="197"/>
                  </a:lnTo>
                  <a:lnTo>
                    <a:pt x="0" y="98"/>
                  </a:lnTo>
                  <a:lnTo>
                    <a:pt x="0" y="0"/>
                  </a:lnTo>
                  <a:close/>
                </a:path>
              </a:pathLst>
            </a:custGeom>
            <a:solidFill>
              <a:srgbClr val="00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88"/>
            <p:cNvSpPr>
              <a:spLocks/>
            </p:cNvSpPr>
            <p:nvPr/>
          </p:nvSpPr>
          <p:spPr bwMode="auto">
            <a:xfrm>
              <a:off x="3878263" y="3298825"/>
              <a:ext cx="469900" cy="315913"/>
            </a:xfrm>
            <a:custGeom>
              <a:avLst/>
              <a:gdLst>
                <a:gd name="T0" fmla="*/ 0 w 591"/>
                <a:gd name="T1" fmla="*/ 0 h 398"/>
                <a:gd name="T2" fmla="*/ 37 w 591"/>
                <a:gd name="T3" fmla="*/ 1 h 398"/>
                <a:gd name="T4" fmla="*/ 73 w 591"/>
                <a:gd name="T5" fmla="*/ 2 h 398"/>
                <a:gd name="T6" fmla="*/ 111 w 591"/>
                <a:gd name="T7" fmla="*/ 3 h 398"/>
                <a:gd name="T8" fmla="*/ 148 w 591"/>
                <a:gd name="T9" fmla="*/ 4 h 398"/>
                <a:gd name="T10" fmla="*/ 185 w 591"/>
                <a:gd name="T11" fmla="*/ 5 h 398"/>
                <a:gd name="T12" fmla="*/ 222 w 591"/>
                <a:gd name="T13" fmla="*/ 7 h 398"/>
                <a:gd name="T14" fmla="*/ 260 w 591"/>
                <a:gd name="T15" fmla="*/ 7 h 398"/>
                <a:gd name="T16" fmla="*/ 297 w 591"/>
                <a:gd name="T17" fmla="*/ 8 h 398"/>
                <a:gd name="T18" fmla="*/ 334 w 591"/>
                <a:gd name="T19" fmla="*/ 9 h 398"/>
                <a:gd name="T20" fmla="*/ 370 w 591"/>
                <a:gd name="T21" fmla="*/ 10 h 398"/>
                <a:gd name="T22" fmla="*/ 407 w 591"/>
                <a:gd name="T23" fmla="*/ 11 h 398"/>
                <a:gd name="T24" fmla="*/ 444 w 591"/>
                <a:gd name="T25" fmla="*/ 12 h 398"/>
                <a:gd name="T26" fmla="*/ 481 w 591"/>
                <a:gd name="T27" fmla="*/ 13 h 398"/>
                <a:gd name="T28" fmla="*/ 518 w 591"/>
                <a:gd name="T29" fmla="*/ 13 h 398"/>
                <a:gd name="T30" fmla="*/ 555 w 591"/>
                <a:gd name="T31" fmla="*/ 15 h 398"/>
                <a:gd name="T32" fmla="*/ 591 w 591"/>
                <a:gd name="T33" fmla="*/ 16 h 398"/>
                <a:gd name="T34" fmla="*/ 590 w 591"/>
                <a:gd name="T35" fmla="*/ 112 h 398"/>
                <a:gd name="T36" fmla="*/ 590 w 591"/>
                <a:gd name="T37" fmla="*/ 208 h 398"/>
                <a:gd name="T38" fmla="*/ 589 w 591"/>
                <a:gd name="T39" fmla="*/ 303 h 398"/>
                <a:gd name="T40" fmla="*/ 589 w 591"/>
                <a:gd name="T41" fmla="*/ 398 h 398"/>
                <a:gd name="T42" fmla="*/ 552 w 591"/>
                <a:gd name="T43" fmla="*/ 395 h 398"/>
                <a:gd name="T44" fmla="*/ 515 w 591"/>
                <a:gd name="T45" fmla="*/ 394 h 398"/>
                <a:gd name="T46" fmla="*/ 479 w 591"/>
                <a:gd name="T47" fmla="*/ 392 h 398"/>
                <a:gd name="T48" fmla="*/ 442 w 591"/>
                <a:gd name="T49" fmla="*/ 390 h 398"/>
                <a:gd name="T50" fmla="*/ 405 w 591"/>
                <a:gd name="T51" fmla="*/ 387 h 398"/>
                <a:gd name="T52" fmla="*/ 368 w 591"/>
                <a:gd name="T53" fmla="*/ 386 h 398"/>
                <a:gd name="T54" fmla="*/ 331 w 591"/>
                <a:gd name="T55" fmla="*/ 384 h 398"/>
                <a:gd name="T56" fmla="*/ 294 w 591"/>
                <a:gd name="T57" fmla="*/ 382 h 398"/>
                <a:gd name="T58" fmla="*/ 258 w 591"/>
                <a:gd name="T59" fmla="*/ 379 h 398"/>
                <a:gd name="T60" fmla="*/ 221 w 591"/>
                <a:gd name="T61" fmla="*/ 377 h 398"/>
                <a:gd name="T62" fmla="*/ 184 w 591"/>
                <a:gd name="T63" fmla="*/ 376 h 398"/>
                <a:gd name="T64" fmla="*/ 147 w 591"/>
                <a:gd name="T65" fmla="*/ 374 h 398"/>
                <a:gd name="T66" fmla="*/ 110 w 591"/>
                <a:gd name="T67" fmla="*/ 371 h 398"/>
                <a:gd name="T68" fmla="*/ 73 w 591"/>
                <a:gd name="T69" fmla="*/ 369 h 398"/>
                <a:gd name="T70" fmla="*/ 37 w 591"/>
                <a:gd name="T71" fmla="*/ 368 h 398"/>
                <a:gd name="T72" fmla="*/ 0 w 591"/>
                <a:gd name="T73" fmla="*/ 365 h 398"/>
                <a:gd name="T74" fmla="*/ 0 w 591"/>
                <a:gd name="T75" fmla="*/ 275 h 398"/>
                <a:gd name="T76" fmla="*/ 0 w 591"/>
                <a:gd name="T77" fmla="*/ 184 h 398"/>
                <a:gd name="T78" fmla="*/ 0 w 591"/>
                <a:gd name="T79" fmla="*/ 92 h 398"/>
                <a:gd name="T80" fmla="*/ 0 w 591"/>
                <a:gd name="T8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1" h="398">
                  <a:moveTo>
                    <a:pt x="0" y="0"/>
                  </a:moveTo>
                  <a:lnTo>
                    <a:pt x="37" y="1"/>
                  </a:lnTo>
                  <a:lnTo>
                    <a:pt x="73" y="2"/>
                  </a:lnTo>
                  <a:lnTo>
                    <a:pt x="111" y="3"/>
                  </a:lnTo>
                  <a:lnTo>
                    <a:pt x="148" y="4"/>
                  </a:lnTo>
                  <a:lnTo>
                    <a:pt x="185" y="5"/>
                  </a:lnTo>
                  <a:lnTo>
                    <a:pt x="222" y="7"/>
                  </a:lnTo>
                  <a:lnTo>
                    <a:pt x="260" y="7"/>
                  </a:lnTo>
                  <a:lnTo>
                    <a:pt x="297" y="8"/>
                  </a:lnTo>
                  <a:lnTo>
                    <a:pt x="334" y="9"/>
                  </a:lnTo>
                  <a:lnTo>
                    <a:pt x="370" y="10"/>
                  </a:lnTo>
                  <a:lnTo>
                    <a:pt x="407" y="11"/>
                  </a:lnTo>
                  <a:lnTo>
                    <a:pt x="444" y="12"/>
                  </a:lnTo>
                  <a:lnTo>
                    <a:pt x="481" y="13"/>
                  </a:lnTo>
                  <a:lnTo>
                    <a:pt x="518" y="13"/>
                  </a:lnTo>
                  <a:lnTo>
                    <a:pt x="555" y="15"/>
                  </a:lnTo>
                  <a:lnTo>
                    <a:pt x="591" y="16"/>
                  </a:lnTo>
                  <a:lnTo>
                    <a:pt x="590" y="112"/>
                  </a:lnTo>
                  <a:lnTo>
                    <a:pt x="590" y="208"/>
                  </a:lnTo>
                  <a:lnTo>
                    <a:pt x="589" y="303"/>
                  </a:lnTo>
                  <a:lnTo>
                    <a:pt x="589" y="398"/>
                  </a:lnTo>
                  <a:lnTo>
                    <a:pt x="552" y="395"/>
                  </a:lnTo>
                  <a:lnTo>
                    <a:pt x="515" y="394"/>
                  </a:lnTo>
                  <a:lnTo>
                    <a:pt x="479" y="392"/>
                  </a:lnTo>
                  <a:lnTo>
                    <a:pt x="442" y="390"/>
                  </a:lnTo>
                  <a:lnTo>
                    <a:pt x="405" y="387"/>
                  </a:lnTo>
                  <a:lnTo>
                    <a:pt x="368" y="386"/>
                  </a:lnTo>
                  <a:lnTo>
                    <a:pt x="331" y="384"/>
                  </a:lnTo>
                  <a:lnTo>
                    <a:pt x="294" y="382"/>
                  </a:lnTo>
                  <a:lnTo>
                    <a:pt x="258" y="379"/>
                  </a:lnTo>
                  <a:lnTo>
                    <a:pt x="221" y="377"/>
                  </a:lnTo>
                  <a:lnTo>
                    <a:pt x="184" y="376"/>
                  </a:lnTo>
                  <a:lnTo>
                    <a:pt x="147" y="374"/>
                  </a:lnTo>
                  <a:lnTo>
                    <a:pt x="110" y="371"/>
                  </a:lnTo>
                  <a:lnTo>
                    <a:pt x="73" y="369"/>
                  </a:lnTo>
                  <a:lnTo>
                    <a:pt x="37" y="368"/>
                  </a:lnTo>
                  <a:lnTo>
                    <a:pt x="0" y="365"/>
                  </a:lnTo>
                  <a:lnTo>
                    <a:pt x="0" y="275"/>
                  </a:lnTo>
                  <a:lnTo>
                    <a:pt x="0" y="184"/>
                  </a:lnTo>
                  <a:lnTo>
                    <a:pt x="0" y="92"/>
                  </a:lnTo>
                  <a:lnTo>
                    <a:pt x="0" y="0"/>
                  </a:lnTo>
                  <a:close/>
                </a:path>
              </a:pathLst>
            </a:custGeom>
            <a:solidFill>
              <a:srgbClr val="003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89"/>
            <p:cNvSpPr>
              <a:spLocks/>
            </p:cNvSpPr>
            <p:nvPr/>
          </p:nvSpPr>
          <p:spPr bwMode="auto">
            <a:xfrm>
              <a:off x="3894138" y="3309938"/>
              <a:ext cx="438150" cy="296863"/>
            </a:xfrm>
            <a:custGeom>
              <a:avLst/>
              <a:gdLst>
                <a:gd name="T0" fmla="*/ 0 w 554"/>
                <a:gd name="T1" fmla="*/ 0 h 374"/>
                <a:gd name="T2" fmla="*/ 35 w 554"/>
                <a:gd name="T3" fmla="*/ 1 h 374"/>
                <a:gd name="T4" fmla="*/ 69 w 554"/>
                <a:gd name="T5" fmla="*/ 3 h 374"/>
                <a:gd name="T6" fmla="*/ 104 w 554"/>
                <a:gd name="T7" fmla="*/ 4 h 374"/>
                <a:gd name="T8" fmla="*/ 140 w 554"/>
                <a:gd name="T9" fmla="*/ 5 h 374"/>
                <a:gd name="T10" fmla="*/ 174 w 554"/>
                <a:gd name="T11" fmla="*/ 6 h 374"/>
                <a:gd name="T12" fmla="*/ 209 w 554"/>
                <a:gd name="T13" fmla="*/ 7 h 374"/>
                <a:gd name="T14" fmla="*/ 243 w 554"/>
                <a:gd name="T15" fmla="*/ 7 h 374"/>
                <a:gd name="T16" fmla="*/ 278 w 554"/>
                <a:gd name="T17" fmla="*/ 8 h 374"/>
                <a:gd name="T18" fmla="*/ 312 w 554"/>
                <a:gd name="T19" fmla="*/ 9 h 374"/>
                <a:gd name="T20" fmla="*/ 347 w 554"/>
                <a:gd name="T21" fmla="*/ 11 h 374"/>
                <a:gd name="T22" fmla="*/ 381 w 554"/>
                <a:gd name="T23" fmla="*/ 12 h 374"/>
                <a:gd name="T24" fmla="*/ 416 w 554"/>
                <a:gd name="T25" fmla="*/ 13 h 374"/>
                <a:gd name="T26" fmla="*/ 450 w 554"/>
                <a:gd name="T27" fmla="*/ 14 h 374"/>
                <a:gd name="T28" fmla="*/ 485 w 554"/>
                <a:gd name="T29" fmla="*/ 14 h 374"/>
                <a:gd name="T30" fmla="*/ 519 w 554"/>
                <a:gd name="T31" fmla="*/ 15 h 374"/>
                <a:gd name="T32" fmla="*/ 554 w 554"/>
                <a:gd name="T33" fmla="*/ 16 h 374"/>
                <a:gd name="T34" fmla="*/ 553 w 554"/>
                <a:gd name="T35" fmla="*/ 107 h 374"/>
                <a:gd name="T36" fmla="*/ 553 w 554"/>
                <a:gd name="T37" fmla="*/ 197 h 374"/>
                <a:gd name="T38" fmla="*/ 552 w 554"/>
                <a:gd name="T39" fmla="*/ 286 h 374"/>
                <a:gd name="T40" fmla="*/ 551 w 554"/>
                <a:gd name="T41" fmla="*/ 374 h 374"/>
                <a:gd name="T42" fmla="*/ 516 w 554"/>
                <a:gd name="T43" fmla="*/ 372 h 374"/>
                <a:gd name="T44" fmla="*/ 481 w 554"/>
                <a:gd name="T45" fmla="*/ 371 h 374"/>
                <a:gd name="T46" fmla="*/ 448 w 554"/>
                <a:gd name="T47" fmla="*/ 368 h 374"/>
                <a:gd name="T48" fmla="*/ 414 w 554"/>
                <a:gd name="T49" fmla="*/ 366 h 374"/>
                <a:gd name="T50" fmla="*/ 379 w 554"/>
                <a:gd name="T51" fmla="*/ 365 h 374"/>
                <a:gd name="T52" fmla="*/ 344 w 554"/>
                <a:gd name="T53" fmla="*/ 363 h 374"/>
                <a:gd name="T54" fmla="*/ 311 w 554"/>
                <a:gd name="T55" fmla="*/ 360 h 374"/>
                <a:gd name="T56" fmla="*/ 277 w 554"/>
                <a:gd name="T57" fmla="*/ 358 h 374"/>
                <a:gd name="T58" fmla="*/ 242 w 554"/>
                <a:gd name="T59" fmla="*/ 357 h 374"/>
                <a:gd name="T60" fmla="*/ 207 w 554"/>
                <a:gd name="T61" fmla="*/ 355 h 374"/>
                <a:gd name="T62" fmla="*/ 173 w 554"/>
                <a:gd name="T63" fmla="*/ 352 h 374"/>
                <a:gd name="T64" fmla="*/ 138 w 554"/>
                <a:gd name="T65" fmla="*/ 351 h 374"/>
                <a:gd name="T66" fmla="*/ 104 w 554"/>
                <a:gd name="T67" fmla="*/ 349 h 374"/>
                <a:gd name="T68" fmla="*/ 69 w 554"/>
                <a:gd name="T69" fmla="*/ 347 h 374"/>
                <a:gd name="T70" fmla="*/ 35 w 554"/>
                <a:gd name="T71" fmla="*/ 345 h 374"/>
                <a:gd name="T72" fmla="*/ 0 w 554"/>
                <a:gd name="T73" fmla="*/ 343 h 374"/>
                <a:gd name="T74" fmla="*/ 0 w 554"/>
                <a:gd name="T75" fmla="*/ 258 h 374"/>
                <a:gd name="T76" fmla="*/ 0 w 554"/>
                <a:gd name="T77" fmla="*/ 173 h 374"/>
                <a:gd name="T78" fmla="*/ 0 w 554"/>
                <a:gd name="T79" fmla="*/ 87 h 374"/>
                <a:gd name="T80" fmla="*/ 0 w 554"/>
                <a:gd name="T8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4" h="374">
                  <a:moveTo>
                    <a:pt x="0" y="0"/>
                  </a:moveTo>
                  <a:lnTo>
                    <a:pt x="35" y="1"/>
                  </a:lnTo>
                  <a:lnTo>
                    <a:pt x="69" y="3"/>
                  </a:lnTo>
                  <a:lnTo>
                    <a:pt x="104" y="4"/>
                  </a:lnTo>
                  <a:lnTo>
                    <a:pt x="140" y="5"/>
                  </a:lnTo>
                  <a:lnTo>
                    <a:pt x="174" y="6"/>
                  </a:lnTo>
                  <a:lnTo>
                    <a:pt x="209" y="7"/>
                  </a:lnTo>
                  <a:lnTo>
                    <a:pt x="243" y="7"/>
                  </a:lnTo>
                  <a:lnTo>
                    <a:pt x="278" y="8"/>
                  </a:lnTo>
                  <a:lnTo>
                    <a:pt x="312" y="9"/>
                  </a:lnTo>
                  <a:lnTo>
                    <a:pt x="347" y="11"/>
                  </a:lnTo>
                  <a:lnTo>
                    <a:pt x="381" y="12"/>
                  </a:lnTo>
                  <a:lnTo>
                    <a:pt x="416" y="13"/>
                  </a:lnTo>
                  <a:lnTo>
                    <a:pt x="450" y="14"/>
                  </a:lnTo>
                  <a:lnTo>
                    <a:pt x="485" y="14"/>
                  </a:lnTo>
                  <a:lnTo>
                    <a:pt x="519" y="15"/>
                  </a:lnTo>
                  <a:lnTo>
                    <a:pt x="554" y="16"/>
                  </a:lnTo>
                  <a:lnTo>
                    <a:pt x="553" y="107"/>
                  </a:lnTo>
                  <a:lnTo>
                    <a:pt x="553" y="197"/>
                  </a:lnTo>
                  <a:lnTo>
                    <a:pt x="552" y="286"/>
                  </a:lnTo>
                  <a:lnTo>
                    <a:pt x="551" y="374"/>
                  </a:lnTo>
                  <a:lnTo>
                    <a:pt x="516" y="372"/>
                  </a:lnTo>
                  <a:lnTo>
                    <a:pt x="481" y="371"/>
                  </a:lnTo>
                  <a:lnTo>
                    <a:pt x="448" y="368"/>
                  </a:lnTo>
                  <a:lnTo>
                    <a:pt x="414" y="366"/>
                  </a:lnTo>
                  <a:lnTo>
                    <a:pt x="379" y="365"/>
                  </a:lnTo>
                  <a:lnTo>
                    <a:pt x="344" y="363"/>
                  </a:lnTo>
                  <a:lnTo>
                    <a:pt x="311" y="360"/>
                  </a:lnTo>
                  <a:lnTo>
                    <a:pt x="277" y="358"/>
                  </a:lnTo>
                  <a:lnTo>
                    <a:pt x="242" y="357"/>
                  </a:lnTo>
                  <a:lnTo>
                    <a:pt x="207" y="355"/>
                  </a:lnTo>
                  <a:lnTo>
                    <a:pt x="173" y="352"/>
                  </a:lnTo>
                  <a:lnTo>
                    <a:pt x="138" y="351"/>
                  </a:lnTo>
                  <a:lnTo>
                    <a:pt x="104" y="349"/>
                  </a:lnTo>
                  <a:lnTo>
                    <a:pt x="69" y="347"/>
                  </a:lnTo>
                  <a:lnTo>
                    <a:pt x="35" y="345"/>
                  </a:lnTo>
                  <a:lnTo>
                    <a:pt x="0" y="343"/>
                  </a:lnTo>
                  <a:lnTo>
                    <a:pt x="0" y="258"/>
                  </a:lnTo>
                  <a:lnTo>
                    <a:pt x="0" y="173"/>
                  </a:lnTo>
                  <a:lnTo>
                    <a:pt x="0" y="87"/>
                  </a:lnTo>
                  <a:lnTo>
                    <a:pt x="0" y="0"/>
                  </a:lnTo>
                  <a:close/>
                </a:path>
              </a:pathLst>
            </a:custGeom>
            <a:solidFill>
              <a:srgbClr val="023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Freeform 190"/>
            <p:cNvSpPr>
              <a:spLocks/>
            </p:cNvSpPr>
            <p:nvPr/>
          </p:nvSpPr>
          <p:spPr bwMode="auto">
            <a:xfrm>
              <a:off x="3908426" y="3321050"/>
              <a:ext cx="409575" cy="276225"/>
            </a:xfrm>
            <a:custGeom>
              <a:avLst/>
              <a:gdLst>
                <a:gd name="T0" fmla="*/ 0 w 516"/>
                <a:gd name="T1" fmla="*/ 0 h 349"/>
                <a:gd name="T2" fmla="*/ 32 w 516"/>
                <a:gd name="T3" fmla="*/ 1 h 349"/>
                <a:gd name="T4" fmla="*/ 64 w 516"/>
                <a:gd name="T5" fmla="*/ 2 h 349"/>
                <a:gd name="T6" fmla="*/ 97 w 516"/>
                <a:gd name="T7" fmla="*/ 2 h 349"/>
                <a:gd name="T8" fmla="*/ 129 w 516"/>
                <a:gd name="T9" fmla="*/ 4 h 349"/>
                <a:gd name="T10" fmla="*/ 161 w 516"/>
                <a:gd name="T11" fmla="*/ 5 h 349"/>
                <a:gd name="T12" fmla="*/ 193 w 516"/>
                <a:gd name="T13" fmla="*/ 6 h 349"/>
                <a:gd name="T14" fmla="*/ 225 w 516"/>
                <a:gd name="T15" fmla="*/ 7 h 349"/>
                <a:gd name="T16" fmla="*/ 258 w 516"/>
                <a:gd name="T17" fmla="*/ 7 h 349"/>
                <a:gd name="T18" fmla="*/ 290 w 516"/>
                <a:gd name="T19" fmla="*/ 8 h 349"/>
                <a:gd name="T20" fmla="*/ 322 w 516"/>
                <a:gd name="T21" fmla="*/ 9 h 349"/>
                <a:gd name="T22" fmla="*/ 354 w 516"/>
                <a:gd name="T23" fmla="*/ 10 h 349"/>
                <a:gd name="T24" fmla="*/ 387 w 516"/>
                <a:gd name="T25" fmla="*/ 12 h 349"/>
                <a:gd name="T26" fmla="*/ 419 w 516"/>
                <a:gd name="T27" fmla="*/ 13 h 349"/>
                <a:gd name="T28" fmla="*/ 451 w 516"/>
                <a:gd name="T29" fmla="*/ 13 h 349"/>
                <a:gd name="T30" fmla="*/ 483 w 516"/>
                <a:gd name="T31" fmla="*/ 14 h 349"/>
                <a:gd name="T32" fmla="*/ 516 w 516"/>
                <a:gd name="T33" fmla="*/ 15 h 349"/>
                <a:gd name="T34" fmla="*/ 514 w 516"/>
                <a:gd name="T35" fmla="*/ 99 h 349"/>
                <a:gd name="T36" fmla="*/ 514 w 516"/>
                <a:gd name="T37" fmla="*/ 183 h 349"/>
                <a:gd name="T38" fmla="*/ 513 w 516"/>
                <a:gd name="T39" fmla="*/ 266 h 349"/>
                <a:gd name="T40" fmla="*/ 512 w 516"/>
                <a:gd name="T41" fmla="*/ 349 h 349"/>
                <a:gd name="T42" fmla="*/ 480 w 516"/>
                <a:gd name="T43" fmla="*/ 346 h 349"/>
                <a:gd name="T44" fmla="*/ 448 w 516"/>
                <a:gd name="T45" fmla="*/ 345 h 349"/>
                <a:gd name="T46" fmla="*/ 417 w 516"/>
                <a:gd name="T47" fmla="*/ 343 h 349"/>
                <a:gd name="T48" fmla="*/ 384 w 516"/>
                <a:gd name="T49" fmla="*/ 341 h 349"/>
                <a:gd name="T50" fmla="*/ 352 w 516"/>
                <a:gd name="T51" fmla="*/ 339 h 349"/>
                <a:gd name="T52" fmla="*/ 320 w 516"/>
                <a:gd name="T53" fmla="*/ 337 h 349"/>
                <a:gd name="T54" fmla="*/ 288 w 516"/>
                <a:gd name="T55" fmla="*/ 335 h 349"/>
                <a:gd name="T56" fmla="*/ 257 w 516"/>
                <a:gd name="T57" fmla="*/ 333 h 349"/>
                <a:gd name="T58" fmla="*/ 224 w 516"/>
                <a:gd name="T59" fmla="*/ 331 h 349"/>
                <a:gd name="T60" fmla="*/ 192 w 516"/>
                <a:gd name="T61" fmla="*/ 329 h 349"/>
                <a:gd name="T62" fmla="*/ 160 w 516"/>
                <a:gd name="T63" fmla="*/ 327 h 349"/>
                <a:gd name="T64" fmla="*/ 128 w 516"/>
                <a:gd name="T65" fmla="*/ 326 h 349"/>
                <a:gd name="T66" fmla="*/ 95 w 516"/>
                <a:gd name="T67" fmla="*/ 323 h 349"/>
                <a:gd name="T68" fmla="*/ 64 w 516"/>
                <a:gd name="T69" fmla="*/ 321 h 349"/>
                <a:gd name="T70" fmla="*/ 32 w 516"/>
                <a:gd name="T71" fmla="*/ 320 h 349"/>
                <a:gd name="T72" fmla="*/ 0 w 516"/>
                <a:gd name="T73" fmla="*/ 318 h 349"/>
                <a:gd name="T74" fmla="*/ 0 w 516"/>
                <a:gd name="T75" fmla="*/ 239 h 349"/>
                <a:gd name="T76" fmla="*/ 0 w 516"/>
                <a:gd name="T77" fmla="*/ 160 h 349"/>
                <a:gd name="T78" fmla="*/ 0 w 516"/>
                <a:gd name="T79" fmla="*/ 81 h 349"/>
                <a:gd name="T80" fmla="*/ 0 w 516"/>
                <a:gd name="T81"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6" h="349">
                  <a:moveTo>
                    <a:pt x="0" y="0"/>
                  </a:moveTo>
                  <a:lnTo>
                    <a:pt x="32" y="1"/>
                  </a:lnTo>
                  <a:lnTo>
                    <a:pt x="64" y="2"/>
                  </a:lnTo>
                  <a:lnTo>
                    <a:pt x="97" y="2"/>
                  </a:lnTo>
                  <a:lnTo>
                    <a:pt x="129" y="4"/>
                  </a:lnTo>
                  <a:lnTo>
                    <a:pt x="161" y="5"/>
                  </a:lnTo>
                  <a:lnTo>
                    <a:pt x="193" y="6"/>
                  </a:lnTo>
                  <a:lnTo>
                    <a:pt x="225" y="7"/>
                  </a:lnTo>
                  <a:lnTo>
                    <a:pt x="258" y="7"/>
                  </a:lnTo>
                  <a:lnTo>
                    <a:pt x="290" y="8"/>
                  </a:lnTo>
                  <a:lnTo>
                    <a:pt x="322" y="9"/>
                  </a:lnTo>
                  <a:lnTo>
                    <a:pt x="354" y="10"/>
                  </a:lnTo>
                  <a:lnTo>
                    <a:pt x="387" y="12"/>
                  </a:lnTo>
                  <a:lnTo>
                    <a:pt x="419" y="13"/>
                  </a:lnTo>
                  <a:lnTo>
                    <a:pt x="451" y="13"/>
                  </a:lnTo>
                  <a:lnTo>
                    <a:pt x="483" y="14"/>
                  </a:lnTo>
                  <a:lnTo>
                    <a:pt x="516" y="15"/>
                  </a:lnTo>
                  <a:lnTo>
                    <a:pt x="514" y="99"/>
                  </a:lnTo>
                  <a:lnTo>
                    <a:pt x="514" y="183"/>
                  </a:lnTo>
                  <a:lnTo>
                    <a:pt x="513" y="266"/>
                  </a:lnTo>
                  <a:lnTo>
                    <a:pt x="512" y="349"/>
                  </a:lnTo>
                  <a:lnTo>
                    <a:pt x="480" y="346"/>
                  </a:lnTo>
                  <a:lnTo>
                    <a:pt x="448" y="345"/>
                  </a:lnTo>
                  <a:lnTo>
                    <a:pt x="417" y="343"/>
                  </a:lnTo>
                  <a:lnTo>
                    <a:pt x="384" y="341"/>
                  </a:lnTo>
                  <a:lnTo>
                    <a:pt x="352" y="339"/>
                  </a:lnTo>
                  <a:lnTo>
                    <a:pt x="320" y="337"/>
                  </a:lnTo>
                  <a:lnTo>
                    <a:pt x="288" y="335"/>
                  </a:lnTo>
                  <a:lnTo>
                    <a:pt x="257" y="333"/>
                  </a:lnTo>
                  <a:lnTo>
                    <a:pt x="224" y="331"/>
                  </a:lnTo>
                  <a:lnTo>
                    <a:pt x="192" y="329"/>
                  </a:lnTo>
                  <a:lnTo>
                    <a:pt x="160" y="327"/>
                  </a:lnTo>
                  <a:lnTo>
                    <a:pt x="128" y="326"/>
                  </a:lnTo>
                  <a:lnTo>
                    <a:pt x="95" y="323"/>
                  </a:lnTo>
                  <a:lnTo>
                    <a:pt x="64" y="321"/>
                  </a:lnTo>
                  <a:lnTo>
                    <a:pt x="32" y="320"/>
                  </a:lnTo>
                  <a:lnTo>
                    <a:pt x="0" y="318"/>
                  </a:lnTo>
                  <a:lnTo>
                    <a:pt x="0" y="239"/>
                  </a:lnTo>
                  <a:lnTo>
                    <a:pt x="0" y="160"/>
                  </a:lnTo>
                  <a:lnTo>
                    <a:pt x="0" y="81"/>
                  </a:lnTo>
                  <a:lnTo>
                    <a:pt x="0" y="0"/>
                  </a:lnTo>
                  <a:close/>
                </a:path>
              </a:pathLst>
            </a:custGeom>
            <a:solidFill>
              <a:srgbClr val="0A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Freeform 191"/>
            <p:cNvSpPr>
              <a:spLocks/>
            </p:cNvSpPr>
            <p:nvPr/>
          </p:nvSpPr>
          <p:spPr bwMode="auto">
            <a:xfrm>
              <a:off x="3924301" y="3330575"/>
              <a:ext cx="379413" cy="257175"/>
            </a:xfrm>
            <a:custGeom>
              <a:avLst/>
              <a:gdLst>
                <a:gd name="T0" fmla="*/ 0 w 478"/>
                <a:gd name="T1" fmla="*/ 0 h 323"/>
                <a:gd name="T2" fmla="*/ 478 w 478"/>
                <a:gd name="T3" fmla="*/ 13 h 323"/>
                <a:gd name="T4" fmla="*/ 475 w 478"/>
                <a:gd name="T5" fmla="*/ 323 h 323"/>
                <a:gd name="T6" fmla="*/ 0 w 478"/>
                <a:gd name="T7" fmla="*/ 293 h 323"/>
                <a:gd name="T8" fmla="*/ 0 w 478"/>
                <a:gd name="T9" fmla="*/ 0 h 323"/>
              </a:gdLst>
              <a:ahLst/>
              <a:cxnLst>
                <a:cxn ang="0">
                  <a:pos x="T0" y="T1"/>
                </a:cxn>
                <a:cxn ang="0">
                  <a:pos x="T2" y="T3"/>
                </a:cxn>
                <a:cxn ang="0">
                  <a:pos x="T4" y="T5"/>
                </a:cxn>
                <a:cxn ang="0">
                  <a:pos x="T6" y="T7"/>
                </a:cxn>
                <a:cxn ang="0">
                  <a:pos x="T8" y="T9"/>
                </a:cxn>
              </a:cxnLst>
              <a:rect l="0" t="0" r="r" b="b"/>
              <a:pathLst>
                <a:path w="478" h="323">
                  <a:moveTo>
                    <a:pt x="0" y="0"/>
                  </a:moveTo>
                  <a:lnTo>
                    <a:pt x="478" y="13"/>
                  </a:lnTo>
                  <a:lnTo>
                    <a:pt x="475" y="323"/>
                  </a:lnTo>
                  <a:lnTo>
                    <a:pt x="0" y="293"/>
                  </a:lnTo>
                  <a:lnTo>
                    <a:pt x="0" y="0"/>
                  </a:lnTo>
                  <a:close/>
                </a:path>
              </a:pathLst>
            </a:custGeom>
            <a:solidFill>
              <a:srgbClr val="14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Freeform 192"/>
            <p:cNvSpPr>
              <a:spLocks/>
            </p:cNvSpPr>
            <p:nvPr/>
          </p:nvSpPr>
          <p:spPr bwMode="auto">
            <a:xfrm>
              <a:off x="4621213" y="3138488"/>
              <a:ext cx="163513" cy="112713"/>
            </a:xfrm>
            <a:custGeom>
              <a:avLst/>
              <a:gdLst>
                <a:gd name="T0" fmla="*/ 25 w 207"/>
                <a:gd name="T1" fmla="*/ 0 h 142"/>
                <a:gd name="T2" fmla="*/ 0 w 207"/>
                <a:gd name="T3" fmla="*/ 20 h 142"/>
                <a:gd name="T4" fmla="*/ 0 w 207"/>
                <a:gd name="T5" fmla="*/ 119 h 142"/>
                <a:gd name="T6" fmla="*/ 12 w 207"/>
                <a:gd name="T7" fmla="*/ 138 h 142"/>
                <a:gd name="T8" fmla="*/ 192 w 207"/>
                <a:gd name="T9" fmla="*/ 142 h 142"/>
                <a:gd name="T10" fmla="*/ 207 w 207"/>
                <a:gd name="T11" fmla="*/ 130 h 142"/>
                <a:gd name="T12" fmla="*/ 207 w 207"/>
                <a:gd name="T13" fmla="*/ 15 h 142"/>
                <a:gd name="T14" fmla="*/ 191 w 207"/>
                <a:gd name="T15" fmla="*/ 2 h 142"/>
                <a:gd name="T16" fmla="*/ 25 w 207"/>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42">
                  <a:moveTo>
                    <a:pt x="25" y="0"/>
                  </a:moveTo>
                  <a:lnTo>
                    <a:pt x="0" y="20"/>
                  </a:lnTo>
                  <a:lnTo>
                    <a:pt x="0" y="119"/>
                  </a:lnTo>
                  <a:lnTo>
                    <a:pt x="12" y="138"/>
                  </a:lnTo>
                  <a:lnTo>
                    <a:pt x="192" y="142"/>
                  </a:lnTo>
                  <a:lnTo>
                    <a:pt x="207" y="130"/>
                  </a:lnTo>
                  <a:lnTo>
                    <a:pt x="207" y="15"/>
                  </a:lnTo>
                  <a:lnTo>
                    <a:pt x="191" y="2"/>
                  </a:lnTo>
                  <a:lnTo>
                    <a:pt x="25" y="0"/>
                  </a:lnTo>
                  <a:close/>
                </a:path>
              </a:pathLst>
            </a:custGeom>
            <a:solidFill>
              <a:srgbClr val="00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Freeform 193"/>
            <p:cNvSpPr>
              <a:spLocks/>
            </p:cNvSpPr>
            <p:nvPr/>
          </p:nvSpPr>
          <p:spPr bwMode="auto">
            <a:xfrm>
              <a:off x="4627563" y="3144838"/>
              <a:ext cx="153988" cy="100013"/>
            </a:xfrm>
            <a:custGeom>
              <a:avLst/>
              <a:gdLst>
                <a:gd name="T0" fmla="*/ 26 w 193"/>
                <a:gd name="T1" fmla="*/ 0 h 128"/>
                <a:gd name="T2" fmla="*/ 0 w 193"/>
                <a:gd name="T3" fmla="*/ 18 h 128"/>
                <a:gd name="T4" fmla="*/ 2 w 193"/>
                <a:gd name="T5" fmla="*/ 104 h 128"/>
                <a:gd name="T6" fmla="*/ 13 w 193"/>
                <a:gd name="T7" fmla="*/ 123 h 128"/>
                <a:gd name="T8" fmla="*/ 179 w 193"/>
                <a:gd name="T9" fmla="*/ 128 h 128"/>
                <a:gd name="T10" fmla="*/ 193 w 193"/>
                <a:gd name="T11" fmla="*/ 115 h 128"/>
                <a:gd name="T12" fmla="*/ 190 w 193"/>
                <a:gd name="T13" fmla="*/ 14 h 128"/>
                <a:gd name="T14" fmla="*/ 177 w 193"/>
                <a:gd name="T15" fmla="*/ 1 h 128"/>
                <a:gd name="T16" fmla="*/ 26 w 193"/>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28">
                  <a:moveTo>
                    <a:pt x="26" y="0"/>
                  </a:moveTo>
                  <a:lnTo>
                    <a:pt x="0" y="18"/>
                  </a:lnTo>
                  <a:lnTo>
                    <a:pt x="2" y="104"/>
                  </a:lnTo>
                  <a:lnTo>
                    <a:pt x="13" y="123"/>
                  </a:lnTo>
                  <a:lnTo>
                    <a:pt x="179" y="128"/>
                  </a:lnTo>
                  <a:lnTo>
                    <a:pt x="193" y="115"/>
                  </a:lnTo>
                  <a:lnTo>
                    <a:pt x="190" y="14"/>
                  </a:lnTo>
                  <a:lnTo>
                    <a:pt x="177" y="1"/>
                  </a:lnTo>
                  <a:lnTo>
                    <a:pt x="26" y="0"/>
                  </a:lnTo>
                  <a:close/>
                </a:path>
              </a:pathLst>
            </a:custGeom>
            <a:solidFill>
              <a:srgbClr val="14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Freeform 194"/>
            <p:cNvSpPr>
              <a:spLocks/>
            </p:cNvSpPr>
            <p:nvPr/>
          </p:nvSpPr>
          <p:spPr bwMode="auto">
            <a:xfrm>
              <a:off x="4637088" y="3278188"/>
              <a:ext cx="38100" cy="17463"/>
            </a:xfrm>
            <a:custGeom>
              <a:avLst/>
              <a:gdLst>
                <a:gd name="T0" fmla="*/ 24 w 50"/>
                <a:gd name="T1" fmla="*/ 0 h 22"/>
                <a:gd name="T2" fmla="*/ 35 w 50"/>
                <a:gd name="T3" fmla="*/ 1 h 22"/>
                <a:gd name="T4" fmla="*/ 43 w 50"/>
                <a:gd name="T5" fmla="*/ 4 h 22"/>
                <a:gd name="T6" fmla="*/ 47 w 50"/>
                <a:gd name="T7" fmla="*/ 7 h 22"/>
                <a:gd name="T8" fmla="*/ 50 w 50"/>
                <a:gd name="T9" fmla="*/ 12 h 22"/>
                <a:gd name="T10" fmla="*/ 47 w 50"/>
                <a:gd name="T11" fmla="*/ 16 h 22"/>
                <a:gd name="T12" fmla="*/ 43 w 50"/>
                <a:gd name="T13" fmla="*/ 19 h 22"/>
                <a:gd name="T14" fmla="*/ 35 w 50"/>
                <a:gd name="T15" fmla="*/ 21 h 22"/>
                <a:gd name="T16" fmla="*/ 24 w 50"/>
                <a:gd name="T17" fmla="*/ 22 h 22"/>
                <a:gd name="T18" fmla="*/ 15 w 50"/>
                <a:gd name="T19" fmla="*/ 21 h 22"/>
                <a:gd name="T20" fmla="*/ 7 w 50"/>
                <a:gd name="T21" fmla="*/ 19 h 22"/>
                <a:gd name="T22" fmla="*/ 2 w 50"/>
                <a:gd name="T23" fmla="*/ 16 h 22"/>
                <a:gd name="T24" fmla="*/ 0 w 50"/>
                <a:gd name="T25" fmla="*/ 12 h 22"/>
                <a:gd name="T26" fmla="*/ 2 w 50"/>
                <a:gd name="T27" fmla="*/ 7 h 22"/>
                <a:gd name="T28" fmla="*/ 7 w 50"/>
                <a:gd name="T29" fmla="*/ 4 h 22"/>
                <a:gd name="T30" fmla="*/ 15 w 50"/>
                <a:gd name="T31" fmla="*/ 1 h 22"/>
                <a:gd name="T32" fmla="*/ 24 w 50"/>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2">
                  <a:moveTo>
                    <a:pt x="24" y="0"/>
                  </a:moveTo>
                  <a:lnTo>
                    <a:pt x="35" y="1"/>
                  </a:lnTo>
                  <a:lnTo>
                    <a:pt x="43" y="4"/>
                  </a:lnTo>
                  <a:lnTo>
                    <a:pt x="47" y="7"/>
                  </a:lnTo>
                  <a:lnTo>
                    <a:pt x="50" y="12"/>
                  </a:lnTo>
                  <a:lnTo>
                    <a:pt x="47" y="16"/>
                  </a:lnTo>
                  <a:lnTo>
                    <a:pt x="43" y="19"/>
                  </a:lnTo>
                  <a:lnTo>
                    <a:pt x="35" y="21"/>
                  </a:lnTo>
                  <a:lnTo>
                    <a:pt x="24" y="22"/>
                  </a:lnTo>
                  <a:lnTo>
                    <a:pt x="15" y="21"/>
                  </a:lnTo>
                  <a:lnTo>
                    <a:pt x="7" y="19"/>
                  </a:lnTo>
                  <a:lnTo>
                    <a:pt x="2" y="16"/>
                  </a:lnTo>
                  <a:lnTo>
                    <a:pt x="0" y="12"/>
                  </a:lnTo>
                  <a:lnTo>
                    <a:pt x="2" y="7"/>
                  </a:lnTo>
                  <a:lnTo>
                    <a:pt x="7" y="4"/>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Freeform 195"/>
            <p:cNvSpPr>
              <a:spLocks/>
            </p:cNvSpPr>
            <p:nvPr/>
          </p:nvSpPr>
          <p:spPr bwMode="auto">
            <a:xfrm>
              <a:off x="4633913" y="3317875"/>
              <a:ext cx="39688" cy="17463"/>
            </a:xfrm>
            <a:custGeom>
              <a:avLst/>
              <a:gdLst>
                <a:gd name="T0" fmla="*/ 24 w 49"/>
                <a:gd name="T1" fmla="*/ 0 h 20"/>
                <a:gd name="T2" fmla="*/ 34 w 49"/>
                <a:gd name="T3" fmla="*/ 1 h 20"/>
                <a:gd name="T4" fmla="*/ 42 w 49"/>
                <a:gd name="T5" fmla="*/ 3 h 20"/>
                <a:gd name="T6" fmla="*/ 47 w 49"/>
                <a:gd name="T7" fmla="*/ 6 h 20"/>
                <a:gd name="T8" fmla="*/ 49 w 49"/>
                <a:gd name="T9" fmla="*/ 10 h 20"/>
                <a:gd name="T10" fmla="*/ 47 w 49"/>
                <a:gd name="T11" fmla="*/ 15 h 20"/>
                <a:gd name="T12" fmla="*/ 42 w 49"/>
                <a:gd name="T13" fmla="*/ 17 h 20"/>
                <a:gd name="T14" fmla="*/ 34 w 49"/>
                <a:gd name="T15" fmla="*/ 19 h 20"/>
                <a:gd name="T16" fmla="*/ 24 w 49"/>
                <a:gd name="T17" fmla="*/ 20 h 20"/>
                <a:gd name="T18" fmla="*/ 15 w 49"/>
                <a:gd name="T19" fmla="*/ 19 h 20"/>
                <a:gd name="T20" fmla="*/ 7 w 49"/>
                <a:gd name="T21" fmla="*/ 17 h 20"/>
                <a:gd name="T22" fmla="*/ 2 w 49"/>
                <a:gd name="T23" fmla="*/ 15 h 20"/>
                <a:gd name="T24" fmla="*/ 0 w 49"/>
                <a:gd name="T25" fmla="*/ 10 h 20"/>
                <a:gd name="T26" fmla="*/ 2 w 49"/>
                <a:gd name="T27" fmla="*/ 6 h 20"/>
                <a:gd name="T28" fmla="*/ 7 w 49"/>
                <a:gd name="T29" fmla="*/ 3 h 20"/>
                <a:gd name="T30" fmla="*/ 15 w 49"/>
                <a:gd name="T31" fmla="*/ 1 h 20"/>
                <a:gd name="T32" fmla="*/ 24 w 49"/>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0">
                  <a:moveTo>
                    <a:pt x="24" y="0"/>
                  </a:moveTo>
                  <a:lnTo>
                    <a:pt x="34" y="1"/>
                  </a:lnTo>
                  <a:lnTo>
                    <a:pt x="42" y="3"/>
                  </a:lnTo>
                  <a:lnTo>
                    <a:pt x="47" y="6"/>
                  </a:lnTo>
                  <a:lnTo>
                    <a:pt x="49" y="10"/>
                  </a:lnTo>
                  <a:lnTo>
                    <a:pt x="47" y="15"/>
                  </a:lnTo>
                  <a:lnTo>
                    <a:pt x="42" y="17"/>
                  </a:lnTo>
                  <a:lnTo>
                    <a:pt x="34" y="19"/>
                  </a:lnTo>
                  <a:lnTo>
                    <a:pt x="24" y="20"/>
                  </a:lnTo>
                  <a:lnTo>
                    <a:pt x="15" y="19"/>
                  </a:lnTo>
                  <a:lnTo>
                    <a:pt x="7" y="17"/>
                  </a:lnTo>
                  <a:lnTo>
                    <a:pt x="2" y="15"/>
                  </a:lnTo>
                  <a:lnTo>
                    <a:pt x="0" y="10"/>
                  </a:lnTo>
                  <a:lnTo>
                    <a:pt x="2" y="6"/>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Freeform 196"/>
            <p:cNvSpPr>
              <a:spLocks/>
            </p:cNvSpPr>
            <p:nvPr/>
          </p:nvSpPr>
          <p:spPr bwMode="auto">
            <a:xfrm>
              <a:off x="4633913" y="3352800"/>
              <a:ext cx="39688" cy="15875"/>
            </a:xfrm>
            <a:custGeom>
              <a:avLst/>
              <a:gdLst>
                <a:gd name="T0" fmla="*/ 24 w 49"/>
                <a:gd name="T1" fmla="*/ 0 h 21"/>
                <a:gd name="T2" fmla="*/ 34 w 49"/>
                <a:gd name="T3" fmla="*/ 2 h 21"/>
                <a:gd name="T4" fmla="*/ 42 w 49"/>
                <a:gd name="T5" fmla="*/ 4 h 21"/>
                <a:gd name="T6" fmla="*/ 47 w 49"/>
                <a:gd name="T7" fmla="*/ 6 h 21"/>
                <a:gd name="T8" fmla="*/ 49 w 49"/>
                <a:gd name="T9" fmla="*/ 11 h 21"/>
                <a:gd name="T10" fmla="*/ 47 w 49"/>
                <a:gd name="T11" fmla="*/ 15 h 21"/>
                <a:gd name="T12" fmla="*/ 42 w 49"/>
                <a:gd name="T13" fmla="*/ 18 h 21"/>
                <a:gd name="T14" fmla="*/ 34 w 49"/>
                <a:gd name="T15" fmla="*/ 20 h 21"/>
                <a:gd name="T16" fmla="*/ 24 w 49"/>
                <a:gd name="T17" fmla="*/ 21 h 21"/>
                <a:gd name="T18" fmla="*/ 15 w 49"/>
                <a:gd name="T19" fmla="*/ 20 h 21"/>
                <a:gd name="T20" fmla="*/ 7 w 49"/>
                <a:gd name="T21" fmla="*/ 18 h 21"/>
                <a:gd name="T22" fmla="*/ 2 w 49"/>
                <a:gd name="T23" fmla="*/ 15 h 21"/>
                <a:gd name="T24" fmla="*/ 0 w 49"/>
                <a:gd name="T25" fmla="*/ 11 h 21"/>
                <a:gd name="T26" fmla="*/ 2 w 49"/>
                <a:gd name="T27" fmla="*/ 6 h 21"/>
                <a:gd name="T28" fmla="*/ 7 w 49"/>
                <a:gd name="T29" fmla="*/ 4 h 21"/>
                <a:gd name="T30" fmla="*/ 15 w 49"/>
                <a:gd name="T31" fmla="*/ 2 h 21"/>
                <a:gd name="T32" fmla="*/ 24 w 4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1">
                  <a:moveTo>
                    <a:pt x="24" y="0"/>
                  </a:moveTo>
                  <a:lnTo>
                    <a:pt x="34" y="2"/>
                  </a:lnTo>
                  <a:lnTo>
                    <a:pt x="42" y="4"/>
                  </a:lnTo>
                  <a:lnTo>
                    <a:pt x="47" y="6"/>
                  </a:lnTo>
                  <a:lnTo>
                    <a:pt x="49" y="11"/>
                  </a:lnTo>
                  <a:lnTo>
                    <a:pt x="47" y="15"/>
                  </a:lnTo>
                  <a:lnTo>
                    <a:pt x="42" y="18"/>
                  </a:lnTo>
                  <a:lnTo>
                    <a:pt x="34" y="20"/>
                  </a:lnTo>
                  <a:lnTo>
                    <a:pt x="24" y="21"/>
                  </a:lnTo>
                  <a:lnTo>
                    <a:pt x="15" y="20"/>
                  </a:lnTo>
                  <a:lnTo>
                    <a:pt x="7" y="18"/>
                  </a:lnTo>
                  <a:lnTo>
                    <a:pt x="2" y="15"/>
                  </a:lnTo>
                  <a:lnTo>
                    <a:pt x="0" y="11"/>
                  </a:lnTo>
                  <a:lnTo>
                    <a:pt x="2" y="6"/>
                  </a:lnTo>
                  <a:lnTo>
                    <a:pt x="7" y="4"/>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Freeform 197"/>
            <p:cNvSpPr>
              <a:spLocks/>
            </p:cNvSpPr>
            <p:nvPr/>
          </p:nvSpPr>
          <p:spPr bwMode="auto">
            <a:xfrm>
              <a:off x="4630738" y="3430588"/>
              <a:ext cx="38100" cy="17463"/>
            </a:xfrm>
            <a:custGeom>
              <a:avLst/>
              <a:gdLst>
                <a:gd name="T0" fmla="*/ 24 w 49"/>
                <a:gd name="T1" fmla="*/ 0 h 21"/>
                <a:gd name="T2" fmla="*/ 34 w 49"/>
                <a:gd name="T3" fmla="*/ 1 h 21"/>
                <a:gd name="T4" fmla="*/ 42 w 49"/>
                <a:gd name="T5" fmla="*/ 4 h 21"/>
                <a:gd name="T6" fmla="*/ 46 w 49"/>
                <a:gd name="T7" fmla="*/ 6 h 21"/>
                <a:gd name="T8" fmla="*/ 49 w 49"/>
                <a:gd name="T9" fmla="*/ 11 h 21"/>
                <a:gd name="T10" fmla="*/ 46 w 49"/>
                <a:gd name="T11" fmla="*/ 15 h 21"/>
                <a:gd name="T12" fmla="*/ 42 w 49"/>
                <a:gd name="T13" fmla="*/ 18 h 21"/>
                <a:gd name="T14" fmla="*/ 34 w 49"/>
                <a:gd name="T15" fmla="*/ 20 h 21"/>
                <a:gd name="T16" fmla="*/ 24 w 49"/>
                <a:gd name="T17" fmla="*/ 21 h 21"/>
                <a:gd name="T18" fmla="*/ 15 w 49"/>
                <a:gd name="T19" fmla="*/ 20 h 21"/>
                <a:gd name="T20" fmla="*/ 7 w 49"/>
                <a:gd name="T21" fmla="*/ 18 h 21"/>
                <a:gd name="T22" fmla="*/ 3 w 49"/>
                <a:gd name="T23" fmla="*/ 15 h 21"/>
                <a:gd name="T24" fmla="*/ 0 w 49"/>
                <a:gd name="T25" fmla="*/ 11 h 21"/>
                <a:gd name="T26" fmla="*/ 3 w 49"/>
                <a:gd name="T27" fmla="*/ 6 h 21"/>
                <a:gd name="T28" fmla="*/ 7 w 49"/>
                <a:gd name="T29" fmla="*/ 4 h 21"/>
                <a:gd name="T30" fmla="*/ 15 w 49"/>
                <a:gd name="T31" fmla="*/ 1 h 21"/>
                <a:gd name="T32" fmla="*/ 24 w 4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1">
                  <a:moveTo>
                    <a:pt x="24" y="0"/>
                  </a:moveTo>
                  <a:lnTo>
                    <a:pt x="34" y="1"/>
                  </a:lnTo>
                  <a:lnTo>
                    <a:pt x="42" y="4"/>
                  </a:lnTo>
                  <a:lnTo>
                    <a:pt x="46" y="6"/>
                  </a:lnTo>
                  <a:lnTo>
                    <a:pt x="49" y="11"/>
                  </a:lnTo>
                  <a:lnTo>
                    <a:pt x="46" y="15"/>
                  </a:lnTo>
                  <a:lnTo>
                    <a:pt x="42" y="18"/>
                  </a:lnTo>
                  <a:lnTo>
                    <a:pt x="34" y="20"/>
                  </a:lnTo>
                  <a:lnTo>
                    <a:pt x="24" y="21"/>
                  </a:lnTo>
                  <a:lnTo>
                    <a:pt x="15" y="20"/>
                  </a:lnTo>
                  <a:lnTo>
                    <a:pt x="7" y="18"/>
                  </a:lnTo>
                  <a:lnTo>
                    <a:pt x="3" y="15"/>
                  </a:lnTo>
                  <a:lnTo>
                    <a:pt x="0" y="11"/>
                  </a:lnTo>
                  <a:lnTo>
                    <a:pt x="3" y="6"/>
                  </a:lnTo>
                  <a:lnTo>
                    <a:pt x="7" y="4"/>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 name="Freeform 198"/>
            <p:cNvSpPr>
              <a:spLocks/>
            </p:cNvSpPr>
            <p:nvPr/>
          </p:nvSpPr>
          <p:spPr bwMode="auto">
            <a:xfrm>
              <a:off x="4692651" y="3279775"/>
              <a:ext cx="38100" cy="17463"/>
            </a:xfrm>
            <a:custGeom>
              <a:avLst/>
              <a:gdLst>
                <a:gd name="T0" fmla="*/ 25 w 50"/>
                <a:gd name="T1" fmla="*/ 0 h 22"/>
                <a:gd name="T2" fmla="*/ 35 w 50"/>
                <a:gd name="T3" fmla="*/ 2 h 22"/>
                <a:gd name="T4" fmla="*/ 43 w 50"/>
                <a:gd name="T5" fmla="*/ 4 h 22"/>
                <a:gd name="T6" fmla="*/ 48 w 50"/>
                <a:gd name="T7" fmla="*/ 6 h 22"/>
                <a:gd name="T8" fmla="*/ 50 w 50"/>
                <a:gd name="T9" fmla="*/ 11 h 22"/>
                <a:gd name="T10" fmla="*/ 48 w 50"/>
                <a:gd name="T11" fmla="*/ 15 h 22"/>
                <a:gd name="T12" fmla="*/ 43 w 50"/>
                <a:gd name="T13" fmla="*/ 19 h 22"/>
                <a:gd name="T14" fmla="*/ 35 w 50"/>
                <a:gd name="T15" fmla="*/ 21 h 22"/>
                <a:gd name="T16" fmla="*/ 25 w 50"/>
                <a:gd name="T17" fmla="*/ 22 h 22"/>
                <a:gd name="T18" fmla="*/ 15 w 50"/>
                <a:gd name="T19" fmla="*/ 21 h 22"/>
                <a:gd name="T20" fmla="*/ 7 w 50"/>
                <a:gd name="T21" fmla="*/ 19 h 22"/>
                <a:gd name="T22" fmla="*/ 3 w 50"/>
                <a:gd name="T23" fmla="*/ 15 h 22"/>
                <a:gd name="T24" fmla="*/ 0 w 50"/>
                <a:gd name="T25" fmla="*/ 11 h 22"/>
                <a:gd name="T26" fmla="*/ 3 w 50"/>
                <a:gd name="T27" fmla="*/ 6 h 22"/>
                <a:gd name="T28" fmla="*/ 7 w 50"/>
                <a:gd name="T29" fmla="*/ 4 h 22"/>
                <a:gd name="T30" fmla="*/ 15 w 50"/>
                <a:gd name="T31" fmla="*/ 2 h 22"/>
                <a:gd name="T32" fmla="*/ 25 w 50"/>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2">
                  <a:moveTo>
                    <a:pt x="25" y="0"/>
                  </a:moveTo>
                  <a:lnTo>
                    <a:pt x="35" y="2"/>
                  </a:lnTo>
                  <a:lnTo>
                    <a:pt x="43" y="4"/>
                  </a:lnTo>
                  <a:lnTo>
                    <a:pt x="48" y="6"/>
                  </a:lnTo>
                  <a:lnTo>
                    <a:pt x="50" y="11"/>
                  </a:lnTo>
                  <a:lnTo>
                    <a:pt x="48" y="15"/>
                  </a:lnTo>
                  <a:lnTo>
                    <a:pt x="43" y="19"/>
                  </a:lnTo>
                  <a:lnTo>
                    <a:pt x="35" y="21"/>
                  </a:lnTo>
                  <a:lnTo>
                    <a:pt x="25" y="22"/>
                  </a:lnTo>
                  <a:lnTo>
                    <a:pt x="15" y="21"/>
                  </a:lnTo>
                  <a:lnTo>
                    <a:pt x="7" y="19"/>
                  </a:lnTo>
                  <a:lnTo>
                    <a:pt x="3" y="15"/>
                  </a:lnTo>
                  <a:lnTo>
                    <a:pt x="0" y="11"/>
                  </a:lnTo>
                  <a:lnTo>
                    <a:pt x="3" y="6"/>
                  </a:lnTo>
                  <a:lnTo>
                    <a:pt x="7" y="4"/>
                  </a:lnTo>
                  <a:lnTo>
                    <a:pt x="15" y="2"/>
                  </a:lnTo>
                  <a:lnTo>
                    <a:pt x="25"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7" name="Freeform 199"/>
            <p:cNvSpPr>
              <a:spLocks/>
            </p:cNvSpPr>
            <p:nvPr/>
          </p:nvSpPr>
          <p:spPr bwMode="auto">
            <a:xfrm>
              <a:off x="4689476" y="3319463"/>
              <a:ext cx="39688" cy="17463"/>
            </a:xfrm>
            <a:custGeom>
              <a:avLst/>
              <a:gdLst>
                <a:gd name="T0" fmla="*/ 24 w 49"/>
                <a:gd name="T1" fmla="*/ 0 h 22"/>
                <a:gd name="T2" fmla="*/ 34 w 49"/>
                <a:gd name="T3" fmla="*/ 1 h 22"/>
                <a:gd name="T4" fmla="*/ 43 w 49"/>
                <a:gd name="T5" fmla="*/ 3 h 22"/>
                <a:gd name="T6" fmla="*/ 47 w 49"/>
                <a:gd name="T7" fmla="*/ 7 h 22"/>
                <a:gd name="T8" fmla="*/ 49 w 49"/>
                <a:gd name="T9" fmla="*/ 11 h 22"/>
                <a:gd name="T10" fmla="*/ 47 w 49"/>
                <a:gd name="T11" fmla="*/ 16 h 22"/>
                <a:gd name="T12" fmla="*/ 43 w 49"/>
                <a:gd name="T13" fmla="*/ 18 h 22"/>
                <a:gd name="T14" fmla="*/ 34 w 49"/>
                <a:gd name="T15" fmla="*/ 21 h 22"/>
                <a:gd name="T16" fmla="*/ 24 w 49"/>
                <a:gd name="T17" fmla="*/ 22 h 22"/>
                <a:gd name="T18" fmla="*/ 15 w 49"/>
                <a:gd name="T19" fmla="*/ 21 h 22"/>
                <a:gd name="T20" fmla="*/ 7 w 49"/>
                <a:gd name="T21" fmla="*/ 18 h 22"/>
                <a:gd name="T22" fmla="*/ 2 w 49"/>
                <a:gd name="T23" fmla="*/ 16 h 22"/>
                <a:gd name="T24" fmla="*/ 0 w 49"/>
                <a:gd name="T25" fmla="*/ 11 h 22"/>
                <a:gd name="T26" fmla="*/ 2 w 49"/>
                <a:gd name="T27" fmla="*/ 7 h 22"/>
                <a:gd name="T28" fmla="*/ 7 w 49"/>
                <a:gd name="T29" fmla="*/ 3 h 22"/>
                <a:gd name="T30" fmla="*/ 15 w 49"/>
                <a:gd name="T31" fmla="*/ 1 h 22"/>
                <a:gd name="T32" fmla="*/ 24 w 49"/>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2">
                  <a:moveTo>
                    <a:pt x="24" y="0"/>
                  </a:moveTo>
                  <a:lnTo>
                    <a:pt x="34" y="1"/>
                  </a:lnTo>
                  <a:lnTo>
                    <a:pt x="43" y="3"/>
                  </a:lnTo>
                  <a:lnTo>
                    <a:pt x="47" y="7"/>
                  </a:lnTo>
                  <a:lnTo>
                    <a:pt x="49" y="11"/>
                  </a:lnTo>
                  <a:lnTo>
                    <a:pt x="47" y="16"/>
                  </a:lnTo>
                  <a:lnTo>
                    <a:pt x="43" y="18"/>
                  </a:lnTo>
                  <a:lnTo>
                    <a:pt x="34" y="21"/>
                  </a:lnTo>
                  <a:lnTo>
                    <a:pt x="24" y="22"/>
                  </a:lnTo>
                  <a:lnTo>
                    <a:pt x="15" y="21"/>
                  </a:lnTo>
                  <a:lnTo>
                    <a:pt x="7" y="18"/>
                  </a:lnTo>
                  <a:lnTo>
                    <a:pt x="2" y="16"/>
                  </a:lnTo>
                  <a:lnTo>
                    <a:pt x="0" y="11"/>
                  </a:lnTo>
                  <a:lnTo>
                    <a:pt x="2" y="7"/>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8" name="Freeform 200"/>
            <p:cNvSpPr>
              <a:spLocks/>
            </p:cNvSpPr>
            <p:nvPr/>
          </p:nvSpPr>
          <p:spPr bwMode="auto">
            <a:xfrm>
              <a:off x="4689476" y="3352800"/>
              <a:ext cx="39688" cy="17463"/>
            </a:xfrm>
            <a:custGeom>
              <a:avLst/>
              <a:gdLst>
                <a:gd name="T0" fmla="*/ 24 w 49"/>
                <a:gd name="T1" fmla="*/ 0 h 21"/>
                <a:gd name="T2" fmla="*/ 34 w 49"/>
                <a:gd name="T3" fmla="*/ 1 h 21"/>
                <a:gd name="T4" fmla="*/ 43 w 49"/>
                <a:gd name="T5" fmla="*/ 3 h 21"/>
                <a:gd name="T6" fmla="*/ 47 w 49"/>
                <a:gd name="T7" fmla="*/ 6 h 21"/>
                <a:gd name="T8" fmla="*/ 49 w 49"/>
                <a:gd name="T9" fmla="*/ 11 h 21"/>
                <a:gd name="T10" fmla="*/ 47 w 49"/>
                <a:gd name="T11" fmla="*/ 16 h 21"/>
                <a:gd name="T12" fmla="*/ 43 w 49"/>
                <a:gd name="T13" fmla="*/ 18 h 21"/>
                <a:gd name="T14" fmla="*/ 34 w 49"/>
                <a:gd name="T15" fmla="*/ 20 h 21"/>
                <a:gd name="T16" fmla="*/ 24 w 49"/>
                <a:gd name="T17" fmla="*/ 21 h 21"/>
                <a:gd name="T18" fmla="*/ 15 w 49"/>
                <a:gd name="T19" fmla="*/ 20 h 21"/>
                <a:gd name="T20" fmla="*/ 7 w 49"/>
                <a:gd name="T21" fmla="*/ 18 h 21"/>
                <a:gd name="T22" fmla="*/ 2 w 49"/>
                <a:gd name="T23" fmla="*/ 16 h 21"/>
                <a:gd name="T24" fmla="*/ 0 w 49"/>
                <a:gd name="T25" fmla="*/ 11 h 21"/>
                <a:gd name="T26" fmla="*/ 2 w 49"/>
                <a:gd name="T27" fmla="*/ 6 h 21"/>
                <a:gd name="T28" fmla="*/ 7 w 49"/>
                <a:gd name="T29" fmla="*/ 3 h 21"/>
                <a:gd name="T30" fmla="*/ 15 w 49"/>
                <a:gd name="T31" fmla="*/ 1 h 21"/>
                <a:gd name="T32" fmla="*/ 24 w 4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1">
                  <a:moveTo>
                    <a:pt x="24" y="0"/>
                  </a:moveTo>
                  <a:lnTo>
                    <a:pt x="34" y="1"/>
                  </a:lnTo>
                  <a:lnTo>
                    <a:pt x="43" y="3"/>
                  </a:lnTo>
                  <a:lnTo>
                    <a:pt x="47" y="6"/>
                  </a:lnTo>
                  <a:lnTo>
                    <a:pt x="49" y="11"/>
                  </a:lnTo>
                  <a:lnTo>
                    <a:pt x="47" y="16"/>
                  </a:lnTo>
                  <a:lnTo>
                    <a:pt x="43" y="18"/>
                  </a:lnTo>
                  <a:lnTo>
                    <a:pt x="34" y="20"/>
                  </a:lnTo>
                  <a:lnTo>
                    <a:pt x="24" y="21"/>
                  </a:lnTo>
                  <a:lnTo>
                    <a:pt x="15" y="20"/>
                  </a:lnTo>
                  <a:lnTo>
                    <a:pt x="7" y="18"/>
                  </a:lnTo>
                  <a:lnTo>
                    <a:pt x="2" y="16"/>
                  </a:lnTo>
                  <a:lnTo>
                    <a:pt x="0" y="11"/>
                  </a:lnTo>
                  <a:lnTo>
                    <a:pt x="2" y="6"/>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Freeform 201"/>
            <p:cNvSpPr>
              <a:spLocks/>
            </p:cNvSpPr>
            <p:nvPr/>
          </p:nvSpPr>
          <p:spPr bwMode="auto">
            <a:xfrm>
              <a:off x="4686301" y="3432175"/>
              <a:ext cx="39688" cy="17463"/>
            </a:xfrm>
            <a:custGeom>
              <a:avLst/>
              <a:gdLst>
                <a:gd name="T0" fmla="*/ 25 w 50"/>
                <a:gd name="T1" fmla="*/ 0 h 20"/>
                <a:gd name="T2" fmla="*/ 35 w 50"/>
                <a:gd name="T3" fmla="*/ 1 h 20"/>
                <a:gd name="T4" fmla="*/ 43 w 50"/>
                <a:gd name="T5" fmla="*/ 3 h 20"/>
                <a:gd name="T6" fmla="*/ 48 w 50"/>
                <a:gd name="T7" fmla="*/ 5 h 20"/>
                <a:gd name="T8" fmla="*/ 50 w 50"/>
                <a:gd name="T9" fmla="*/ 10 h 20"/>
                <a:gd name="T10" fmla="*/ 48 w 50"/>
                <a:gd name="T11" fmla="*/ 15 h 20"/>
                <a:gd name="T12" fmla="*/ 43 w 50"/>
                <a:gd name="T13" fmla="*/ 17 h 20"/>
                <a:gd name="T14" fmla="*/ 35 w 50"/>
                <a:gd name="T15" fmla="*/ 19 h 20"/>
                <a:gd name="T16" fmla="*/ 25 w 50"/>
                <a:gd name="T17" fmla="*/ 20 h 20"/>
                <a:gd name="T18" fmla="*/ 15 w 50"/>
                <a:gd name="T19" fmla="*/ 19 h 20"/>
                <a:gd name="T20" fmla="*/ 7 w 50"/>
                <a:gd name="T21" fmla="*/ 17 h 20"/>
                <a:gd name="T22" fmla="*/ 3 w 50"/>
                <a:gd name="T23" fmla="*/ 15 h 20"/>
                <a:gd name="T24" fmla="*/ 0 w 50"/>
                <a:gd name="T25" fmla="*/ 10 h 20"/>
                <a:gd name="T26" fmla="*/ 3 w 50"/>
                <a:gd name="T27" fmla="*/ 5 h 20"/>
                <a:gd name="T28" fmla="*/ 7 w 50"/>
                <a:gd name="T29" fmla="*/ 3 h 20"/>
                <a:gd name="T30" fmla="*/ 15 w 50"/>
                <a:gd name="T31" fmla="*/ 1 h 20"/>
                <a:gd name="T32" fmla="*/ 25 w 50"/>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0">
                  <a:moveTo>
                    <a:pt x="25" y="0"/>
                  </a:moveTo>
                  <a:lnTo>
                    <a:pt x="35" y="1"/>
                  </a:lnTo>
                  <a:lnTo>
                    <a:pt x="43" y="3"/>
                  </a:lnTo>
                  <a:lnTo>
                    <a:pt x="48" y="5"/>
                  </a:lnTo>
                  <a:lnTo>
                    <a:pt x="50" y="10"/>
                  </a:lnTo>
                  <a:lnTo>
                    <a:pt x="48" y="15"/>
                  </a:lnTo>
                  <a:lnTo>
                    <a:pt x="43" y="17"/>
                  </a:lnTo>
                  <a:lnTo>
                    <a:pt x="35" y="19"/>
                  </a:lnTo>
                  <a:lnTo>
                    <a:pt x="25" y="20"/>
                  </a:lnTo>
                  <a:lnTo>
                    <a:pt x="15" y="19"/>
                  </a:lnTo>
                  <a:lnTo>
                    <a:pt x="7" y="17"/>
                  </a:lnTo>
                  <a:lnTo>
                    <a:pt x="3" y="15"/>
                  </a:lnTo>
                  <a:lnTo>
                    <a:pt x="0" y="10"/>
                  </a:lnTo>
                  <a:lnTo>
                    <a:pt x="3" y="5"/>
                  </a:lnTo>
                  <a:lnTo>
                    <a:pt x="7" y="3"/>
                  </a:lnTo>
                  <a:lnTo>
                    <a:pt x="15" y="1"/>
                  </a:lnTo>
                  <a:lnTo>
                    <a:pt x="25"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0" name="Freeform 202"/>
            <p:cNvSpPr>
              <a:spLocks/>
            </p:cNvSpPr>
            <p:nvPr/>
          </p:nvSpPr>
          <p:spPr bwMode="auto">
            <a:xfrm>
              <a:off x="4743451" y="3279775"/>
              <a:ext cx="38100" cy="17463"/>
            </a:xfrm>
            <a:custGeom>
              <a:avLst/>
              <a:gdLst>
                <a:gd name="T0" fmla="*/ 24 w 48"/>
                <a:gd name="T1" fmla="*/ 0 h 22"/>
                <a:gd name="T2" fmla="*/ 33 w 48"/>
                <a:gd name="T3" fmla="*/ 2 h 22"/>
                <a:gd name="T4" fmla="*/ 41 w 48"/>
                <a:gd name="T5" fmla="*/ 4 h 22"/>
                <a:gd name="T6" fmla="*/ 46 w 48"/>
                <a:gd name="T7" fmla="*/ 6 h 22"/>
                <a:gd name="T8" fmla="*/ 48 w 48"/>
                <a:gd name="T9" fmla="*/ 11 h 22"/>
                <a:gd name="T10" fmla="*/ 46 w 48"/>
                <a:gd name="T11" fmla="*/ 15 h 22"/>
                <a:gd name="T12" fmla="*/ 41 w 48"/>
                <a:gd name="T13" fmla="*/ 19 h 22"/>
                <a:gd name="T14" fmla="*/ 33 w 48"/>
                <a:gd name="T15" fmla="*/ 21 h 22"/>
                <a:gd name="T16" fmla="*/ 24 w 48"/>
                <a:gd name="T17" fmla="*/ 22 h 22"/>
                <a:gd name="T18" fmla="*/ 15 w 48"/>
                <a:gd name="T19" fmla="*/ 21 h 22"/>
                <a:gd name="T20" fmla="*/ 7 w 48"/>
                <a:gd name="T21" fmla="*/ 19 h 22"/>
                <a:gd name="T22" fmla="*/ 2 w 48"/>
                <a:gd name="T23" fmla="*/ 15 h 22"/>
                <a:gd name="T24" fmla="*/ 0 w 48"/>
                <a:gd name="T25" fmla="*/ 11 h 22"/>
                <a:gd name="T26" fmla="*/ 2 w 48"/>
                <a:gd name="T27" fmla="*/ 6 h 22"/>
                <a:gd name="T28" fmla="*/ 7 w 48"/>
                <a:gd name="T29" fmla="*/ 4 h 22"/>
                <a:gd name="T30" fmla="*/ 15 w 48"/>
                <a:gd name="T31" fmla="*/ 2 h 22"/>
                <a:gd name="T32" fmla="*/ 24 w 48"/>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2">
                  <a:moveTo>
                    <a:pt x="24" y="0"/>
                  </a:moveTo>
                  <a:lnTo>
                    <a:pt x="33" y="2"/>
                  </a:lnTo>
                  <a:lnTo>
                    <a:pt x="41" y="4"/>
                  </a:lnTo>
                  <a:lnTo>
                    <a:pt x="46" y="6"/>
                  </a:lnTo>
                  <a:lnTo>
                    <a:pt x="48" y="11"/>
                  </a:lnTo>
                  <a:lnTo>
                    <a:pt x="46" y="15"/>
                  </a:lnTo>
                  <a:lnTo>
                    <a:pt x="41" y="19"/>
                  </a:lnTo>
                  <a:lnTo>
                    <a:pt x="33" y="21"/>
                  </a:lnTo>
                  <a:lnTo>
                    <a:pt x="24" y="22"/>
                  </a:lnTo>
                  <a:lnTo>
                    <a:pt x="15" y="21"/>
                  </a:lnTo>
                  <a:lnTo>
                    <a:pt x="7" y="19"/>
                  </a:lnTo>
                  <a:lnTo>
                    <a:pt x="2" y="15"/>
                  </a:lnTo>
                  <a:lnTo>
                    <a:pt x="0" y="11"/>
                  </a:lnTo>
                  <a:lnTo>
                    <a:pt x="2" y="6"/>
                  </a:lnTo>
                  <a:lnTo>
                    <a:pt x="7" y="4"/>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Freeform 203"/>
            <p:cNvSpPr>
              <a:spLocks/>
            </p:cNvSpPr>
            <p:nvPr/>
          </p:nvSpPr>
          <p:spPr bwMode="auto">
            <a:xfrm>
              <a:off x="4740276" y="3319463"/>
              <a:ext cx="38100" cy="17463"/>
            </a:xfrm>
            <a:custGeom>
              <a:avLst/>
              <a:gdLst>
                <a:gd name="T0" fmla="*/ 25 w 49"/>
                <a:gd name="T1" fmla="*/ 0 h 22"/>
                <a:gd name="T2" fmla="*/ 34 w 49"/>
                <a:gd name="T3" fmla="*/ 1 h 22"/>
                <a:gd name="T4" fmla="*/ 42 w 49"/>
                <a:gd name="T5" fmla="*/ 3 h 22"/>
                <a:gd name="T6" fmla="*/ 46 w 49"/>
                <a:gd name="T7" fmla="*/ 7 h 22"/>
                <a:gd name="T8" fmla="*/ 49 w 49"/>
                <a:gd name="T9" fmla="*/ 11 h 22"/>
                <a:gd name="T10" fmla="*/ 46 w 49"/>
                <a:gd name="T11" fmla="*/ 16 h 22"/>
                <a:gd name="T12" fmla="*/ 42 w 49"/>
                <a:gd name="T13" fmla="*/ 18 h 22"/>
                <a:gd name="T14" fmla="*/ 34 w 49"/>
                <a:gd name="T15" fmla="*/ 21 h 22"/>
                <a:gd name="T16" fmla="*/ 25 w 49"/>
                <a:gd name="T17" fmla="*/ 22 h 22"/>
                <a:gd name="T18" fmla="*/ 15 w 49"/>
                <a:gd name="T19" fmla="*/ 21 h 22"/>
                <a:gd name="T20" fmla="*/ 7 w 49"/>
                <a:gd name="T21" fmla="*/ 18 h 22"/>
                <a:gd name="T22" fmla="*/ 3 w 49"/>
                <a:gd name="T23" fmla="*/ 16 h 22"/>
                <a:gd name="T24" fmla="*/ 0 w 49"/>
                <a:gd name="T25" fmla="*/ 11 h 22"/>
                <a:gd name="T26" fmla="*/ 3 w 49"/>
                <a:gd name="T27" fmla="*/ 7 h 22"/>
                <a:gd name="T28" fmla="*/ 7 w 49"/>
                <a:gd name="T29" fmla="*/ 3 h 22"/>
                <a:gd name="T30" fmla="*/ 15 w 49"/>
                <a:gd name="T31" fmla="*/ 1 h 22"/>
                <a:gd name="T32" fmla="*/ 25 w 49"/>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2">
                  <a:moveTo>
                    <a:pt x="25" y="0"/>
                  </a:moveTo>
                  <a:lnTo>
                    <a:pt x="34" y="1"/>
                  </a:lnTo>
                  <a:lnTo>
                    <a:pt x="42" y="3"/>
                  </a:lnTo>
                  <a:lnTo>
                    <a:pt x="46" y="7"/>
                  </a:lnTo>
                  <a:lnTo>
                    <a:pt x="49" y="11"/>
                  </a:lnTo>
                  <a:lnTo>
                    <a:pt x="46" y="16"/>
                  </a:lnTo>
                  <a:lnTo>
                    <a:pt x="42" y="18"/>
                  </a:lnTo>
                  <a:lnTo>
                    <a:pt x="34" y="21"/>
                  </a:lnTo>
                  <a:lnTo>
                    <a:pt x="25" y="22"/>
                  </a:lnTo>
                  <a:lnTo>
                    <a:pt x="15" y="21"/>
                  </a:lnTo>
                  <a:lnTo>
                    <a:pt x="7" y="18"/>
                  </a:lnTo>
                  <a:lnTo>
                    <a:pt x="3" y="16"/>
                  </a:lnTo>
                  <a:lnTo>
                    <a:pt x="0" y="11"/>
                  </a:lnTo>
                  <a:lnTo>
                    <a:pt x="3" y="7"/>
                  </a:lnTo>
                  <a:lnTo>
                    <a:pt x="7" y="3"/>
                  </a:lnTo>
                  <a:lnTo>
                    <a:pt x="15" y="1"/>
                  </a:lnTo>
                  <a:lnTo>
                    <a:pt x="25"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Freeform 204"/>
            <p:cNvSpPr>
              <a:spLocks/>
            </p:cNvSpPr>
            <p:nvPr/>
          </p:nvSpPr>
          <p:spPr bwMode="auto">
            <a:xfrm>
              <a:off x="4740276" y="3352800"/>
              <a:ext cx="38100" cy="17463"/>
            </a:xfrm>
            <a:custGeom>
              <a:avLst/>
              <a:gdLst>
                <a:gd name="T0" fmla="*/ 25 w 49"/>
                <a:gd name="T1" fmla="*/ 0 h 21"/>
                <a:gd name="T2" fmla="*/ 34 w 49"/>
                <a:gd name="T3" fmla="*/ 1 h 21"/>
                <a:gd name="T4" fmla="*/ 42 w 49"/>
                <a:gd name="T5" fmla="*/ 3 h 21"/>
                <a:gd name="T6" fmla="*/ 46 w 49"/>
                <a:gd name="T7" fmla="*/ 6 h 21"/>
                <a:gd name="T8" fmla="*/ 49 w 49"/>
                <a:gd name="T9" fmla="*/ 11 h 21"/>
                <a:gd name="T10" fmla="*/ 46 w 49"/>
                <a:gd name="T11" fmla="*/ 16 h 21"/>
                <a:gd name="T12" fmla="*/ 42 w 49"/>
                <a:gd name="T13" fmla="*/ 18 h 21"/>
                <a:gd name="T14" fmla="*/ 34 w 49"/>
                <a:gd name="T15" fmla="*/ 20 h 21"/>
                <a:gd name="T16" fmla="*/ 25 w 49"/>
                <a:gd name="T17" fmla="*/ 21 h 21"/>
                <a:gd name="T18" fmla="*/ 15 w 49"/>
                <a:gd name="T19" fmla="*/ 20 h 21"/>
                <a:gd name="T20" fmla="*/ 7 w 49"/>
                <a:gd name="T21" fmla="*/ 18 h 21"/>
                <a:gd name="T22" fmla="*/ 3 w 49"/>
                <a:gd name="T23" fmla="*/ 16 h 21"/>
                <a:gd name="T24" fmla="*/ 0 w 49"/>
                <a:gd name="T25" fmla="*/ 11 h 21"/>
                <a:gd name="T26" fmla="*/ 3 w 49"/>
                <a:gd name="T27" fmla="*/ 6 h 21"/>
                <a:gd name="T28" fmla="*/ 7 w 49"/>
                <a:gd name="T29" fmla="*/ 3 h 21"/>
                <a:gd name="T30" fmla="*/ 15 w 49"/>
                <a:gd name="T31" fmla="*/ 1 h 21"/>
                <a:gd name="T32" fmla="*/ 25 w 4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1">
                  <a:moveTo>
                    <a:pt x="25" y="0"/>
                  </a:moveTo>
                  <a:lnTo>
                    <a:pt x="34" y="1"/>
                  </a:lnTo>
                  <a:lnTo>
                    <a:pt x="42" y="3"/>
                  </a:lnTo>
                  <a:lnTo>
                    <a:pt x="46" y="6"/>
                  </a:lnTo>
                  <a:lnTo>
                    <a:pt x="49" y="11"/>
                  </a:lnTo>
                  <a:lnTo>
                    <a:pt x="46" y="16"/>
                  </a:lnTo>
                  <a:lnTo>
                    <a:pt x="42" y="18"/>
                  </a:lnTo>
                  <a:lnTo>
                    <a:pt x="34" y="20"/>
                  </a:lnTo>
                  <a:lnTo>
                    <a:pt x="25" y="21"/>
                  </a:lnTo>
                  <a:lnTo>
                    <a:pt x="15" y="20"/>
                  </a:lnTo>
                  <a:lnTo>
                    <a:pt x="7" y="18"/>
                  </a:lnTo>
                  <a:lnTo>
                    <a:pt x="3" y="16"/>
                  </a:lnTo>
                  <a:lnTo>
                    <a:pt x="0" y="11"/>
                  </a:lnTo>
                  <a:lnTo>
                    <a:pt x="3" y="6"/>
                  </a:lnTo>
                  <a:lnTo>
                    <a:pt x="7" y="3"/>
                  </a:lnTo>
                  <a:lnTo>
                    <a:pt x="15" y="1"/>
                  </a:lnTo>
                  <a:lnTo>
                    <a:pt x="25"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Freeform 205"/>
            <p:cNvSpPr>
              <a:spLocks/>
            </p:cNvSpPr>
            <p:nvPr/>
          </p:nvSpPr>
          <p:spPr bwMode="auto">
            <a:xfrm>
              <a:off x="4737101" y="3432175"/>
              <a:ext cx="39688" cy="17463"/>
            </a:xfrm>
            <a:custGeom>
              <a:avLst/>
              <a:gdLst>
                <a:gd name="T0" fmla="*/ 25 w 49"/>
                <a:gd name="T1" fmla="*/ 0 h 20"/>
                <a:gd name="T2" fmla="*/ 34 w 49"/>
                <a:gd name="T3" fmla="*/ 1 h 20"/>
                <a:gd name="T4" fmla="*/ 42 w 49"/>
                <a:gd name="T5" fmla="*/ 3 h 20"/>
                <a:gd name="T6" fmla="*/ 47 w 49"/>
                <a:gd name="T7" fmla="*/ 5 h 20"/>
                <a:gd name="T8" fmla="*/ 49 w 49"/>
                <a:gd name="T9" fmla="*/ 10 h 20"/>
                <a:gd name="T10" fmla="*/ 47 w 49"/>
                <a:gd name="T11" fmla="*/ 15 h 20"/>
                <a:gd name="T12" fmla="*/ 42 w 49"/>
                <a:gd name="T13" fmla="*/ 17 h 20"/>
                <a:gd name="T14" fmla="*/ 34 w 49"/>
                <a:gd name="T15" fmla="*/ 19 h 20"/>
                <a:gd name="T16" fmla="*/ 25 w 49"/>
                <a:gd name="T17" fmla="*/ 20 h 20"/>
                <a:gd name="T18" fmla="*/ 16 w 49"/>
                <a:gd name="T19" fmla="*/ 19 h 20"/>
                <a:gd name="T20" fmla="*/ 8 w 49"/>
                <a:gd name="T21" fmla="*/ 17 h 20"/>
                <a:gd name="T22" fmla="*/ 2 w 49"/>
                <a:gd name="T23" fmla="*/ 15 h 20"/>
                <a:gd name="T24" fmla="*/ 0 w 49"/>
                <a:gd name="T25" fmla="*/ 10 h 20"/>
                <a:gd name="T26" fmla="*/ 2 w 49"/>
                <a:gd name="T27" fmla="*/ 5 h 20"/>
                <a:gd name="T28" fmla="*/ 8 w 49"/>
                <a:gd name="T29" fmla="*/ 3 h 20"/>
                <a:gd name="T30" fmla="*/ 16 w 49"/>
                <a:gd name="T31" fmla="*/ 1 h 20"/>
                <a:gd name="T32" fmla="*/ 25 w 49"/>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0">
                  <a:moveTo>
                    <a:pt x="25" y="0"/>
                  </a:moveTo>
                  <a:lnTo>
                    <a:pt x="34" y="1"/>
                  </a:lnTo>
                  <a:lnTo>
                    <a:pt x="42" y="3"/>
                  </a:lnTo>
                  <a:lnTo>
                    <a:pt x="47" y="5"/>
                  </a:lnTo>
                  <a:lnTo>
                    <a:pt x="49" y="10"/>
                  </a:lnTo>
                  <a:lnTo>
                    <a:pt x="47" y="15"/>
                  </a:lnTo>
                  <a:lnTo>
                    <a:pt x="42" y="17"/>
                  </a:lnTo>
                  <a:lnTo>
                    <a:pt x="34" y="19"/>
                  </a:lnTo>
                  <a:lnTo>
                    <a:pt x="25" y="20"/>
                  </a:lnTo>
                  <a:lnTo>
                    <a:pt x="16" y="19"/>
                  </a:lnTo>
                  <a:lnTo>
                    <a:pt x="8" y="17"/>
                  </a:lnTo>
                  <a:lnTo>
                    <a:pt x="2" y="15"/>
                  </a:lnTo>
                  <a:lnTo>
                    <a:pt x="0" y="10"/>
                  </a:lnTo>
                  <a:lnTo>
                    <a:pt x="2" y="5"/>
                  </a:lnTo>
                  <a:lnTo>
                    <a:pt x="8" y="3"/>
                  </a:lnTo>
                  <a:lnTo>
                    <a:pt x="16" y="1"/>
                  </a:lnTo>
                  <a:lnTo>
                    <a:pt x="25"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Freeform 206"/>
            <p:cNvSpPr>
              <a:spLocks/>
            </p:cNvSpPr>
            <p:nvPr/>
          </p:nvSpPr>
          <p:spPr bwMode="auto">
            <a:xfrm>
              <a:off x="4640263" y="3281363"/>
              <a:ext cx="30163" cy="12700"/>
            </a:xfrm>
            <a:custGeom>
              <a:avLst/>
              <a:gdLst>
                <a:gd name="T0" fmla="*/ 18 w 37"/>
                <a:gd name="T1" fmla="*/ 0 h 16"/>
                <a:gd name="T2" fmla="*/ 25 w 37"/>
                <a:gd name="T3" fmla="*/ 1 h 16"/>
                <a:gd name="T4" fmla="*/ 31 w 37"/>
                <a:gd name="T5" fmla="*/ 2 h 16"/>
                <a:gd name="T6" fmla="*/ 36 w 37"/>
                <a:gd name="T7" fmla="*/ 4 h 16"/>
                <a:gd name="T8" fmla="*/ 37 w 37"/>
                <a:gd name="T9" fmla="*/ 8 h 16"/>
                <a:gd name="T10" fmla="*/ 36 w 37"/>
                <a:gd name="T11" fmla="*/ 10 h 16"/>
                <a:gd name="T12" fmla="*/ 31 w 37"/>
                <a:gd name="T13" fmla="*/ 13 h 16"/>
                <a:gd name="T14" fmla="*/ 25 w 37"/>
                <a:gd name="T15" fmla="*/ 15 h 16"/>
                <a:gd name="T16" fmla="*/ 18 w 37"/>
                <a:gd name="T17" fmla="*/ 16 h 16"/>
                <a:gd name="T18" fmla="*/ 11 w 37"/>
                <a:gd name="T19" fmla="*/ 15 h 16"/>
                <a:gd name="T20" fmla="*/ 6 w 37"/>
                <a:gd name="T21" fmla="*/ 13 h 16"/>
                <a:gd name="T22" fmla="*/ 1 w 37"/>
                <a:gd name="T23" fmla="*/ 10 h 16"/>
                <a:gd name="T24" fmla="*/ 0 w 37"/>
                <a:gd name="T25" fmla="*/ 8 h 16"/>
                <a:gd name="T26" fmla="*/ 1 w 37"/>
                <a:gd name="T27" fmla="*/ 4 h 16"/>
                <a:gd name="T28" fmla="*/ 6 w 37"/>
                <a:gd name="T29" fmla="*/ 2 h 16"/>
                <a:gd name="T30" fmla="*/ 11 w 37"/>
                <a:gd name="T31" fmla="*/ 1 h 16"/>
                <a:gd name="T32" fmla="*/ 18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8" y="0"/>
                  </a:moveTo>
                  <a:lnTo>
                    <a:pt x="25" y="1"/>
                  </a:lnTo>
                  <a:lnTo>
                    <a:pt x="31" y="2"/>
                  </a:lnTo>
                  <a:lnTo>
                    <a:pt x="36" y="4"/>
                  </a:lnTo>
                  <a:lnTo>
                    <a:pt x="37" y="8"/>
                  </a:lnTo>
                  <a:lnTo>
                    <a:pt x="36" y="10"/>
                  </a:lnTo>
                  <a:lnTo>
                    <a:pt x="31" y="13"/>
                  </a:lnTo>
                  <a:lnTo>
                    <a:pt x="25" y="15"/>
                  </a:lnTo>
                  <a:lnTo>
                    <a:pt x="18" y="16"/>
                  </a:lnTo>
                  <a:lnTo>
                    <a:pt x="11" y="15"/>
                  </a:lnTo>
                  <a:lnTo>
                    <a:pt x="6" y="13"/>
                  </a:lnTo>
                  <a:lnTo>
                    <a:pt x="1" y="10"/>
                  </a:lnTo>
                  <a:lnTo>
                    <a:pt x="0" y="8"/>
                  </a:lnTo>
                  <a:lnTo>
                    <a:pt x="1" y="4"/>
                  </a:lnTo>
                  <a:lnTo>
                    <a:pt x="6"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207"/>
            <p:cNvSpPr>
              <a:spLocks/>
            </p:cNvSpPr>
            <p:nvPr/>
          </p:nvSpPr>
          <p:spPr bwMode="auto">
            <a:xfrm>
              <a:off x="4638676" y="3321050"/>
              <a:ext cx="28575" cy="12700"/>
            </a:xfrm>
            <a:custGeom>
              <a:avLst/>
              <a:gdLst>
                <a:gd name="T0" fmla="*/ 19 w 37"/>
                <a:gd name="T1" fmla="*/ 0 h 16"/>
                <a:gd name="T2" fmla="*/ 26 w 37"/>
                <a:gd name="T3" fmla="*/ 1 h 16"/>
                <a:gd name="T4" fmla="*/ 32 w 37"/>
                <a:gd name="T5" fmla="*/ 2 h 16"/>
                <a:gd name="T6" fmla="*/ 36 w 37"/>
                <a:gd name="T7" fmla="*/ 5 h 16"/>
                <a:gd name="T8" fmla="*/ 37 w 37"/>
                <a:gd name="T9" fmla="*/ 8 h 16"/>
                <a:gd name="T10" fmla="*/ 36 w 37"/>
                <a:gd name="T11" fmla="*/ 12 h 16"/>
                <a:gd name="T12" fmla="*/ 32 w 37"/>
                <a:gd name="T13" fmla="*/ 14 h 16"/>
                <a:gd name="T14" fmla="*/ 26 w 37"/>
                <a:gd name="T15" fmla="*/ 15 h 16"/>
                <a:gd name="T16" fmla="*/ 19 w 37"/>
                <a:gd name="T17" fmla="*/ 16 h 16"/>
                <a:gd name="T18" fmla="*/ 12 w 37"/>
                <a:gd name="T19" fmla="*/ 15 h 16"/>
                <a:gd name="T20" fmla="*/ 6 w 37"/>
                <a:gd name="T21" fmla="*/ 14 h 16"/>
                <a:gd name="T22" fmla="*/ 2 w 37"/>
                <a:gd name="T23" fmla="*/ 12 h 16"/>
                <a:gd name="T24" fmla="*/ 0 w 37"/>
                <a:gd name="T25" fmla="*/ 8 h 16"/>
                <a:gd name="T26" fmla="*/ 2 w 37"/>
                <a:gd name="T27" fmla="*/ 5 h 16"/>
                <a:gd name="T28" fmla="*/ 6 w 37"/>
                <a:gd name="T29" fmla="*/ 2 h 16"/>
                <a:gd name="T30" fmla="*/ 12 w 37"/>
                <a:gd name="T31" fmla="*/ 1 h 16"/>
                <a:gd name="T32" fmla="*/ 19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9" y="0"/>
                  </a:moveTo>
                  <a:lnTo>
                    <a:pt x="26" y="1"/>
                  </a:lnTo>
                  <a:lnTo>
                    <a:pt x="32" y="2"/>
                  </a:lnTo>
                  <a:lnTo>
                    <a:pt x="36" y="5"/>
                  </a:lnTo>
                  <a:lnTo>
                    <a:pt x="37" y="8"/>
                  </a:lnTo>
                  <a:lnTo>
                    <a:pt x="36" y="12"/>
                  </a:lnTo>
                  <a:lnTo>
                    <a:pt x="32" y="14"/>
                  </a:lnTo>
                  <a:lnTo>
                    <a:pt x="26" y="15"/>
                  </a:lnTo>
                  <a:lnTo>
                    <a:pt x="19" y="16"/>
                  </a:lnTo>
                  <a:lnTo>
                    <a:pt x="12" y="15"/>
                  </a:lnTo>
                  <a:lnTo>
                    <a:pt x="6" y="14"/>
                  </a:lnTo>
                  <a:lnTo>
                    <a:pt x="2" y="12"/>
                  </a:lnTo>
                  <a:lnTo>
                    <a:pt x="0" y="8"/>
                  </a:lnTo>
                  <a:lnTo>
                    <a:pt x="2" y="5"/>
                  </a:lnTo>
                  <a:lnTo>
                    <a:pt x="6" y="2"/>
                  </a:lnTo>
                  <a:lnTo>
                    <a:pt x="12" y="1"/>
                  </a:lnTo>
                  <a:lnTo>
                    <a:pt x="19"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Freeform 208"/>
            <p:cNvSpPr>
              <a:spLocks/>
            </p:cNvSpPr>
            <p:nvPr/>
          </p:nvSpPr>
          <p:spPr bwMode="auto">
            <a:xfrm>
              <a:off x="4638676" y="3354388"/>
              <a:ext cx="28575" cy="12700"/>
            </a:xfrm>
            <a:custGeom>
              <a:avLst/>
              <a:gdLst>
                <a:gd name="T0" fmla="*/ 19 w 37"/>
                <a:gd name="T1" fmla="*/ 0 h 16"/>
                <a:gd name="T2" fmla="*/ 26 w 37"/>
                <a:gd name="T3" fmla="*/ 1 h 16"/>
                <a:gd name="T4" fmla="*/ 32 w 37"/>
                <a:gd name="T5" fmla="*/ 2 h 16"/>
                <a:gd name="T6" fmla="*/ 36 w 37"/>
                <a:gd name="T7" fmla="*/ 4 h 16"/>
                <a:gd name="T8" fmla="*/ 37 w 37"/>
                <a:gd name="T9" fmla="*/ 8 h 16"/>
                <a:gd name="T10" fmla="*/ 36 w 37"/>
                <a:gd name="T11" fmla="*/ 11 h 16"/>
                <a:gd name="T12" fmla="*/ 32 w 37"/>
                <a:gd name="T13" fmla="*/ 13 h 16"/>
                <a:gd name="T14" fmla="*/ 26 w 37"/>
                <a:gd name="T15" fmla="*/ 15 h 16"/>
                <a:gd name="T16" fmla="*/ 19 w 37"/>
                <a:gd name="T17" fmla="*/ 16 h 16"/>
                <a:gd name="T18" fmla="*/ 12 w 37"/>
                <a:gd name="T19" fmla="*/ 15 h 16"/>
                <a:gd name="T20" fmla="*/ 6 w 37"/>
                <a:gd name="T21" fmla="*/ 13 h 16"/>
                <a:gd name="T22" fmla="*/ 2 w 37"/>
                <a:gd name="T23" fmla="*/ 11 h 16"/>
                <a:gd name="T24" fmla="*/ 0 w 37"/>
                <a:gd name="T25" fmla="*/ 8 h 16"/>
                <a:gd name="T26" fmla="*/ 2 w 37"/>
                <a:gd name="T27" fmla="*/ 4 h 16"/>
                <a:gd name="T28" fmla="*/ 6 w 37"/>
                <a:gd name="T29" fmla="*/ 2 h 16"/>
                <a:gd name="T30" fmla="*/ 12 w 37"/>
                <a:gd name="T31" fmla="*/ 1 h 16"/>
                <a:gd name="T32" fmla="*/ 19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9" y="0"/>
                  </a:moveTo>
                  <a:lnTo>
                    <a:pt x="26" y="1"/>
                  </a:lnTo>
                  <a:lnTo>
                    <a:pt x="32" y="2"/>
                  </a:lnTo>
                  <a:lnTo>
                    <a:pt x="36" y="4"/>
                  </a:lnTo>
                  <a:lnTo>
                    <a:pt x="37" y="8"/>
                  </a:lnTo>
                  <a:lnTo>
                    <a:pt x="36" y="11"/>
                  </a:lnTo>
                  <a:lnTo>
                    <a:pt x="32" y="13"/>
                  </a:lnTo>
                  <a:lnTo>
                    <a:pt x="26" y="15"/>
                  </a:lnTo>
                  <a:lnTo>
                    <a:pt x="19" y="16"/>
                  </a:lnTo>
                  <a:lnTo>
                    <a:pt x="12" y="15"/>
                  </a:lnTo>
                  <a:lnTo>
                    <a:pt x="6" y="13"/>
                  </a:lnTo>
                  <a:lnTo>
                    <a:pt x="2" y="11"/>
                  </a:lnTo>
                  <a:lnTo>
                    <a:pt x="0" y="8"/>
                  </a:lnTo>
                  <a:lnTo>
                    <a:pt x="2" y="4"/>
                  </a:lnTo>
                  <a:lnTo>
                    <a:pt x="6" y="2"/>
                  </a:lnTo>
                  <a:lnTo>
                    <a:pt x="12" y="1"/>
                  </a:lnTo>
                  <a:lnTo>
                    <a:pt x="19"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Freeform 209"/>
            <p:cNvSpPr>
              <a:spLocks/>
            </p:cNvSpPr>
            <p:nvPr/>
          </p:nvSpPr>
          <p:spPr bwMode="auto">
            <a:xfrm>
              <a:off x="4635501" y="3432175"/>
              <a:ext cx="28575" cy="12700"/>
            </a:xfrm>
            <a:custGeom>
              <a:avLst/>
              <a:gdLst>
                <a:gd name="T0" fmla="*/ 18 w 37"/>
                <a:gd name="T1" fmla="*/ 0 h 16"/>
                <a:gd name="T2" fmla="*/ 25 w 37"/>
                <a:gd name="T3" fmla="*/ 1 h 16"/>
                <a:gd name="T4" fmla="*/ 31 w 37"/>
                <a:gd name="T5" fmla="*/ 2 h 16"/>
                <a:gd name="T6" fmla="*/ 36 w 37"/>
                <a:gd name="T7" fmla="*/ 5 h 16"/>
                <a:gd name="T8" fmla="*/ 37 w 37"/>
                <a:gd name="T9" fmla="*/ 8 h 16"/>
                <a:gd name="T10" fmla="*/ 36 w 37"/>
                <a:gd name="T11" fmla="*/ 11 h 16"/>
                <a:gd name="T12" fmla="*/ 31 w 37"/>
                <a:gd name="T13" fmla="*/ 13 h 16"/>
                <a:gd name="T14" fmla="*/ 25 w 37"/>
                <a:gd name="T15" fmla="*/ 15 h 16"/>
                <a:gd name="T16" fmla="*/ 18 w 37"/>
                <a:gd name="T17" fmla="*/ 16 h 16"/>
                <a:gd name="T18" fmla="*/ 12 w 37"/>
                <a:gd name="T19" fmla="*/ 15 h 16"/>
                <a:gd name="T20" fmla="*/ 6 w 37"/>
                <a:gd name="T21" fmla="*/ 13 h 16"/>
                <a:gd name="T22" fmla="*/ 1 w 37"/>
                <a:gd name="T23" fmla="*/ 11 h 16"/>
                <a:gd name="T24" fmla="*/ 0 w 37"/>
                <a:gd name="T25" fmla="*/ 8 h 16"/>
                <a:gd name="T26" fmla="*/ 1 w 37"/>
                <a:gd name="T27" fmla="*/ 5 h 16"/>
                <a:gd name="T28" fmla="*/ 6 w 37"/>
                <a:gd name="T29" fmla="*/ 2 h 16"/>
                <a:gd name="T30" fmla="*/ 12 w 37"/>
                <a:gd name="T31" fmla="*/ 1 h 16"/>
                <a:gd name="T32" fmla="*/ 18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8" y="0"/>
                  </a:moveTo>
                  <a:lnTo>
                    <a:pt x="25" y="1"/>
                  </a:lnTo>
                  <a:lnTo>
                    <a:pt x="31" y="2"/>
                  </a:lnTo>
                  <a:lnTo>
                    <a:pt x="36" y="5"/>
                  </a:lnTo>
                  <a:lnTo>
                    <a:pt x="37" y="8"/>
                  </a:lnTo>
                  <a:lnTo>
                    <a:pt x="36" y="11"/>
                  </a:lnTo>
                  <a:lnTo>
                    <a:pt x="31" y="13"/>
                  </a:lnTo>
                  <a:lnTo>
                    <a:pt x="25" y="15"/>
                  </a:lnTo>
                  <a:lnTo>
                    <a:pt x="18" y="16"/>
                  </a:lnTo>
                  <a:lnTo>
                    <a:pt x="12" y="15"/>
                  </a:lnTo>
                  <a:lnTo>
                    <a:pt x="6" y="13"/>
                  </a:lnTo>
                  <a:lnTo>
                    <a:pt x="1" y="11"/>
                  </a:lnTo>
                  <a:lnTo>
                    <a:pt x="0" y="8"/>
                  </a:lnTo>
                  <a:lnTo>
                    <a:pt x="1" y="5"/>
                  </a:lnTo>
                  <a:lnTo>
                    <a:pt x="6" y="2"/>
                  </a:lnTo>
                  <a:lnTo>
                    <a:pt x="12"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Freeform 210"/>
            <p:cNvSpPr>
              <a:spLocks/>
            </p:cNvSpPr>
            <p:nvPr/>
          </p:nvSpPr>
          <p:spPr bwMode="auto">
            <a:xfrm>
              <a:off x="4697413" y="3282950"/>
              <a:ext cx="30163" cy="11113"/>
            </a:xfrm>
            <a:custGeom>
              <a:avLst/>
              <a:gdLst>
                <a:gd name="T0" fmla="*/ 19 w 37"/>
                <a:gd name="T1" fmla="*/ 0 h 15"/>
                <a:gd name="T2" fmla="*/ 26 w 37"/>
                <a:gd name="T3" fmla="*/ 1 h 15"/>
                <a:gd name="T4" fmla="*/ 31 w 37"/>
                <a:gd name="T5" fmla="*/ 2 h 15"/>
                <a:gd name="T6" fmla="*/ 36 w 37"/>
                <a:gd name="T7" fmla="*/ 5 h 15"/>
                <a:gd name="T8" fmla="*/ 37 w 37"/>
                <a:gd name="T9" fmla="*/ 8 h 15"/>
                <a:gd name="T10" fmla="*/ 36 w 37"/>
                <a:gd name="T11" fmla="*/ 10 h 15"/>
                <a:gd name="T12" fmla="*/ 31 w 37"/>
                <a:gd name="T13" fmla="*/ 13 h 15"/>
                <a:gd name="T14" fmla="*/ 26 w 37"/>
                <a:gd name="T15" fmla="*/ 14 h 15"/>
                <a:gd name="T16" fmla="*/ 19 w 37"/>
                <a:gd name="T17" fmla="*/ 15 h 15"/>
                <a:gd name="T18" fmla="*/ 12 w 37"/>
                <a:gd name="T19" fmla="*/ 14 h 15"/>
                <a:gd name="T20" fmla="*/ 6 w 37"/>
                <a:gd name="T21" fmla="*/ 13 h 15"/>
                <a:gd name="T22" fmla="*/ 1 w 37"/>
                <a:gd name="T23" fmla="*/ 10 h 15"/>
                <a:gd name="T24" fmla="*/ 0 w 37"/>
                <a:gd name="T25" fmla="*/ 8 h 15"/>
                <a:gd name="T26" fmla="*/ 1 w 37"/>
                <a:gd name="T27" fmla="*/ 5 h 15"/>
                <a:gd name="T28" fmla="*/ 6 w 37"/>
                <a:gd name="T29" fmla="*/ 2 h 15"/>
                <a:gd name="T30" fmla="*/ 12 w 37"/>
                <a:gd name="T31" fmla="*/ 1 h 15"/>
                <a:gd name="T32" fmla="*/ 19 w 37"/>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5">
                  <a:moveTo>
                    <a:pt x="19" y="0"/>
                  </a:moveTo>
                  <a:lnTo>
                    <a:pt x="26" y="1"/>
                  </a:lnTo>
                  <a:lnTo>
                    <a:pt x="31" y="2"/>
                  </a:lnTo>
                  <a:lnTo>
                    <a:pt x="36" y="5"/>
                  </a:lnTo>
                  <a:lnTo>
                    <a:pt x="37" y="8"/>
                  </a:lnTo>
                  <a:lnTo>
                    <a:pt x="36" y="10"/>
                  </a:lnTo>
                  <a:lnTo>
                    <a:pt x="31" y="13"/>
                  </a:lnTo>
                  <a:lnTo>
                    <a:pt x="26" y="14"/>
                  </a:lnTo>
                  <a:lnTo>
                    <a:pt x="19" y="15"/>
                  </a:lnTo>
                  <a:lnTo>
                    <a:pt x="12" y="14"/>
                  </a:lnTo>
                  <a:lnTo>
                    <a:pt x="6" y="13"/>
                  </a:lnTo>
                  <a:lnTo>
                    <a:pt x="1" y="10"/>
                  </a:lnTo>
                  <a:lnTo>
                    <a:pt x="0" y="8"/>
                  </a:lnTo>
                  <a:lnTo>
                    <a:pt x="1" y="5"/>
                  </a:lnTo>
                  <a:lnTo>
                    <a:pt x="6" y="2"/>
                  </a:lnTo>
                  <a:lnTo>
                    <a:pt x="12" y="1"/>
                  </a:lnTo>
                  <a:lnTo>
                    <a:pt x="19"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Freeform 211"/>
            <p:cNvSpPr>
              <a:spLocks/>
            </p:cNvSpPr>
            <p:nvPr/>
          </p:nvSpPr>
          <p:spPr bwMode="auto">
            <a:xfrm>
              <a:off x="4694238" y="3322638"/>
              <a:ext cx="30163" cy="12700"/>
            </a:xfrm>
            <a:custGeom>
              <a:avLst/>
              <a:gdLst>
                <a:gd name="T0" fmla="*/ 18 w 37"/>
                <a:gd name="T1" fmla="*/ 0 h 16"/>
                <a:gd name="T2" fmla="*/ 25 w 37"/>
                <a:gd name="T3" fmla="*/ 2 h 16"/>
                <a:gd name="T4" fmla="*/ 31 w 37"/>
                <a:gd name="T5" fmla="*/ 3 h 16"/>
                <a:gd name="T6" fmla="*/ 36 w 37"/>
                <a:gd name="T7" fmla="*/ 5 h 16"/>
                <a:gd name="T8" fmla="*/ 37 w 37"/>
                <a:gd name="T9" fmla="*/ 8 h 16"/>
                <a:gd name="T10" fmla="*/ 36 w 37"/>
                <a:gd name="T11" fmla="*/ 12 h 16"/>
                <a:gd name="T12" fmla="*/ 31 w 37"/>
                <a:gd name="T13" fmla="*/ 14 h 16"/>
                <a:gd name="T14" fmla="*/ 25 w 37"/>
                <a:gd name="T15" fmla="*/ 15 h 16"/>
                <a:gd name="T16" fmla="*/ 18 w 37"/>
                <a:gd name="T17" fmla="*/ 16 h 16"/>
                <a:gd name="T18" fmla="*/ 11 w 37"/>
                <a:gd name="T19" fmla="*/ 15 h 16"/>
                <a:gd name="T20" fmla="*/ 6 w 37"/>
                <a:gd name="T21" fmla="*/ 14 h 16"/>
                <a:gd name="T22" fmla="*/ 1 w 37"/>
                <a:gd name="T23" fmla="*/ 12 h 16"/>
                <a:gd name="T24" fmla="*/ 0 w 37"/>
                <a:gd name="T25" fmla="*/ 8 h 16"/>
                <a:gd name="T26" fmla="*/ 1 w 37"/>
                <a:gd name="T27" fmla="*/ 5 h 16"/>
                <a:gd name="T28" fmla="*/ 6 w 37"/>
                <a:gd name="T29" fmla="*/ 3 h 16"/>
                <a:gd name="T30" fmla="*/ 11 w 37"/>
                <a:gd name="T31" fmla="*/ 2 h 16"/>
                <a:gd name="T32" fmla="*/ 18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8" y="0"/>
                  </a:moveTo>
                  <a:lnTo>
                    <a:pt x="25" y="2"/>
                  </a:lnTo>
                  <a:lnTo>
                    <a:pt x="31" y="3"/>
                  </a:lnTo>
                  <a:lnTo>
                    <a:pt x="36" y="5"/>
                  </a:lnTo>
                  <a:lnTo>
                    <a:pt x="37" y="8"/>
                  </a:lnTo>
                  <a:lnTo>
                    <a:pt x="36" y="12"/>
                  </a:lnTo>
                  <a:lnTo>
                    <a:pt x="31" y="14"/>
                  </a:lnTo>
                  <a:lnTo>
                    <a:pt x="25" y="15"/>
                  </a:lnTo>
                  <a:lnTo>
                    <a:pt x="18" y="16"/>
                  </a:lnTo>
                  <a:lnTo>
                    <a:pt x="11" y="15"/>
                  </a:lnTo>
                  <a:lnTo>
                    <a:pt x="6" y="14"/>
                  </a:lnTo>
                  <a:lnTo>
                    <a:pt x="1" y="12"/>
                  </a:lnTo>
                  <a:lnTo>
                    <a:pt x="0" y="8"/>
                  </a:lnTo>
                  <a:lnTo>
                    <a:pt x="1" y="5"/>
                  </a:lnTo>
                  <a:lnTo>
                    <a:pt x="6" y="3"/>
                  </a:lnTo>
                  <a:lnTo>
                    <a:pt x="11" y="2"/>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Freeform 212"/>
            <p:cNvSpPr>
              <a:spLocks/>
            </p:cNvSpPr>
            <p:nvPr/>
          </p:nvSpPr>
          <p:spPr bwMode="auto">
            <a:xfrm>
              <a:off x="4694238" y="3355975"/>
              <a:ext cx="30163" cy="12700"/>
            </a:xfrm>
            <a:custGeom>
              <a:avLst/>
              <a:gdLst>
                <a:gd name="T0" fmla="*/ 18 w 37"/>
                <a:gd name="T1" fmla="*/ 0 h 16"/>
                <a:gd name="T2" fmla="*/ 25 w 37"/>
                <a:gd name="T3" fmla="*/ 1 h 16"/>
                <a:gd name="T4" fmla="*/ 31 w 37"/>
                <a:gd name="T5" fmla="*/ 2 h 16"/>
                <a:gd name="T6" fmla="*/ 36 w 37"/>
                <a:gd name="T7" fmla="*/ 5 h 16"/>
                <a:gd name="T8" fmla="*/ 37 w 37"/>
                <a:gd name="T9" fmla="*/ 8 h 16"/>
                <a:gd name="T10" fmla="*/ 36 w 37"/>
                <a:gd name="T11" fmla="*/ 11 h 16"/>
                <a:gd name="T12" fmla="*/ 31 w 37"/>
                <a:gd name="T13" fmla="*/ 14 h 16"/>
                <a:gd name="T14" fmla="*/ 25 w 37"/>
                <a:gd name="T15" fmla="*/ 15 h 16"/>
                <a:gd name="T16" fmla="*/ 18 w 37"/>
                <a:gd name="T17" fmla="*/ 16 h 16"/>
                <a:gd name="T18" fmla="*/ 11 w 37"/>
                <a:gd name="T19" fmla="*/ 15 h 16"/>
                <a:gd name="T20" fmla="*/ 6 w 37"/>
                <a:gd name="T21" fmla="*/ 14 h 16"/>
                <a:gd name="T22" fmla="*/ 1 w 37"/>
                <a:gd name="T23" fmla="*/ 11 h 16"/>
                <a:gd name="T24" fmla="*/ 0 w 37"/>
                <a:gd name="T25" fmla="*/ 8 h 16"/>
                <a:gd name="T26" fmla="*/ 1 w 37"/>
                <a:gd name="T27" fmla="*/ 5 h 16"/>
                <a:gd name="T28" fmla="*/ 6 w 37"/>
                <a:gd name="T29" fmla="*/ 2 h 16"/>
                <a:gd name="T30" fmla="*/ 11 w 37"/>
                <a:gd name="T31" fmla="*/ 1 h 16"/>
                <a:gd name="T32" fmla="*/ 18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8" y="0"/>
                  </a:moveTo>
                  <a:lnTo>
                    <a:pt x="25" y="1"/>
                  </a:lnTo>
                  <a:lnTo>
                    <a:pt x="31" y="2"/>
                  </a:lnTo>
                  <a:lnTo>
                    <a:pt x="36" y="5"/>
                  </a:lnTo>
                  <a:lnTo>
                    <a:pt x="37" y="8"/>
                  </a:lnTo>
                  <a:lnTo>
                    <a:pt x="36" y="11"/>
                  </a:lnTo>
                  <a:lnTo>
                    <a:pt x="31" y="14"/>
                  </a:lnTo>
                  <a:lnTo>
                    <a:pt x="25" y="15"/>
                  </a:lnTo>
                  <a:lnTo>
                    <a:pt x="18" y="16"/>
                  </a:lnTo>
                  <a:lnTo>
                    <a:pt x="11" y="15"/>
                  </a:lnTo>
                  <a:lnTo>
                    <a:pt x="6" y="14"/>
                  </a:lnTo>
                  <a:lnTo>
                    <a:pt x="1" y="11"/>
                  </a:lnTo>
                  <a:lnTo>
                    <a:pt x="0" y="8"/>
                  </a:lnTo>
                  <a:lnTo>
                    <a:pt x="1" y="5"/>
                  </a:lnTo>
                  <a:lnTo>
                    <a:pt x="6"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Freeform 213"/>
            <p:cNvSpPr>
              <a:spLocks/>
            </p:cNvSpPr>
            <p:nvPr/>
          </p:nvSpPr>
          <p:spPr bwMode="auto">
            <a:xfrm>
              <a:off x="4692651" y="3433763"/>
              <a:ext cx="28575" cy="14288"/>
            </a:xfrm>
            <a:custGeom>
              <a:avLst/>
              <a:gdLst>
                <a:gd name="T0" fmla="*/ 18 w 36"/>
                <a:gd name="T1" fmla="*/ 0 h 16"/>
                <a:gd name="T2" fmla="*/ 25 w 36"/>
                <a:gd name="T3" fmla="*/ 1 h 16"/>
                <a:gd name="T4" fmla="*/ 30 w 36"/>
                <a:gd name="T5" fmla="*/ 2 h 16"/>
                <a:gd name="T6" fmla="*/ 35 w 36"/>
                <a:gd name="T7" fmla="*/ 5 h 16"/>
                <a:gd name="T8" fmla="*/ 36 w 36"/>
                <a:gd name="T9" fmla="*/ 8 h 16"/>
                <a:gd name="T10" fmla="*/ 35 w 36"/>
                <a:gd name="T11" fmla="*/ 11 h 16"/>
                <a:gd name="T12" fmla="*/ 30 w 36"/>
                <a:gd name="T13" fmla="*/ 14 h 16"/>
                <a:gd name="T14" fmla="*/ 25 w 36"/>
                <a:gd name="T15" fmla="*/ 15 h 16"/>
                <a:gd name="T16" fmla="*/ 18 w 36"/>
                <a:gd name="T17" fmla="*/ 16 h 16"/>
                <a:gd name="T18" fmla="*/ 11 w 36"/>
                <a:gd name="T19" fmla="*/ 15 h 16"/>
                <a:gd name="T20" fmla="*/ 6 w 36"/>
                <a:gd name="T21" fmla="*/ 14 h 16"/>
                <a:gd name="T22" fmla="*/ 2 w 36"/>
                <a:gd name="T23" fmla="*/ 11 h 16"/>
                <a:gd name="T24" fmla="*/ 0 w 36"/>
                <a:gd name="T25" fmla="*/ 8 h 16"/>
                <a:gd name="T26" fmla="*/ 2 w 36"/>
                <a:gd name="T27" fmla="*/ 5 h 16"/>
                <a:gd name="T28" fmla="*/ 6 w 36"/>
                <a:gd name="T29" fmla="*/ 2 h 16"/>
                <a:gd name="T30" fmla="*/ 11 w 36"/>
                <a:gd name="T31" fmla="*/ 1 h 16"/>
                <a:gd name="T32" fmla="*/ 18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8" y="0"/>
                  </a:moveTo>
                  <a:lnTo>
                    <a:pt x="25" y="1"/>
                  </a:lnTo>
                  <a:lnTo>
                    <a:pt x="30" y="2"/>
                  </a:lnTo>
                  <a:lnTo>
                    <a:pt x="35" y="5"/>
                  </a:lnTo>
                  <a:lnTo>
                    <a:pt x="36" y="8"/>
                  </a:lnTo>
                  <a:lnTo>
                    <a:pt x="35" y="11"/>
                  </a:lnTo>
                  <a:lnTo>
                    <a:pt x="30" y="14"/>
                  </a:lnTo>
                  <a:lnTo>
                    <a:pt x="25" y="15"/>
                  </a:lnTo>
                  <a:lnTo>
                    <a:pt x="18" y="16"/>
                  </a:lnTo>
                  <a:lnTo>
                    <a:pt x="11" y="15"/>
                  </a:lnTo>
                  <a:lnTo>
                    <a:pt x="6" y="14"/>
                  </a:lnTo>
                  <a:lnTo>
                    <a:pt x="2" y="11"/>
                  </a:lnTo>
                  <a:lnTo>
                    <a:pt x="0" y="8"/>
                  </a:lnTo>
                  <a:lnTo>
                    <a:pt x="2" y="5"/>
                  </a:lnTo>
                  <a:lnTo>
                    <a:pt x="6"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Freeform 214"/>
            <p:cNvSpPr>
              <a:spLocks/>
            </p:cNvSpPr>
            <p:nvPr/>
          </p:nvSpPr>
          <p:spPr bwMode="auto">
            <a:xfrm>
              <a:off x="4748213" y="3282950"/>
              <a:ext cx="28575" cy="11113"/>
            </a:xfrm>
            <a:custGeom>
              <a:avLst/>
              <a:gdLst>
                <a:gd name="T0" fmla="*/ 18 w 36"/>
                <a:gd name="T1" fmla="*/ 0 h 15"/>
                <a:gd name="T2" fmla="*/ 25 w 36"/>
                <a:gd name="T3" fmla="*/ 1 h 15"/>
                <a:gd name="T4" fmla="*/ 31 w 36"/>
                <a:gd name="T5" fmla="*/ 2 h 15"/>
                <a:gd name="T6" fmla="*/ 35 w 36"/>
                <a:gd name="T7" fmla="*/ 5 h 15"/>
                <a:gd name="T8" fmla="*/ 36 w 36"/>
                <a:gd name="T9" fmla="*/ 8 h 15"/>
                <a:gd name="T10" fmla="*/ 35 w 36"/>
                <a:gd name="T11" fmla="*/ 10 h 15"/>
                <a:gd name="T12" fmla="*/ 31 w 36"/>
                <a:gd name="T13" fmla="*/ 13 h 15"/>
                <a:gd name="T14" fmla="*/ 25 w 36"/>
                <a:gd name="T15" fmla="*/ 14 h 15"/>
                <a:gd name="T16" fmla="*/ 18 w 36"/>
                <a:gd name="T17" fmla="*/ 15 h 15"/>
                <a:gd name="T18" fmla="*/ 11 w 36"/>
                <a:gd name="T19" fmla="*/ 14 h 15"/>
                <a:gd name="T20" fmla="*/ 5 w 36"/>
                <a:gd name="T21" fmla="*/ 13 h 15"/>
                <a:gd name="T22" fmla="*/ 1 w 36"/>
                <a:gd name="T23" fmla="*/ 10 h 15"/>
                <a:gd name="T24" fmla="*/ 0 w 36"/>
                <a:gd name="T25" fmla="*/ 8 h 15"/>
                <a:gd name="T26" fmla="*/ 1 w 36"/>
                <a:gd name="T27" fmla="*/ 5 h 15"/>
                <a:gd name="T28" fmla="*/ 5 w 36"/>
                <a:gd name="T29" fmla="*/ 2 h 15"/>
                <a:gd name="T30" fmla="*/ 11 w 36"/>
                <a:gd name="T31" fmla="*/ 1 h 15"/>
                <a:gd name="T32" fmla="*/ 18 w 36"/>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5">
                  <a:moveTo>
                    <a:pt x="18" y="0"/>
                  </a:moveTo>
                  <a:lnTo>
                    <a:pt x="25" y="1"/>
                  </a:lnTo>
                  <a:lnTo>
                    <a:pt x="31" y="2"/>
                  </a:lnTo>
                  <a:lnTo>
                    <a:pt x="35" y="5"/>
                  </a:lnTo>
                  <a:lnTo>
                    <a:pt x="36" y="8"/>
                  </a:lnTo>
                  <a:lnTo>
                    <a:pt x="35" y="10"/>
                  </a:lnTo>
                  <a:lnTo>
                    <a:pt x="31" y="13"/>
                  </a:lnTo>
                  <a:lnTo>
                    <a:pt x="25" y="14"/>
                  </a:lnTo>
                  <a:lnTo>
                    <a:pt x="18" y="15"/>
                  </a:lnTo>
                  <a:lnTo>
                    <a:pt x="11" y="14"/>
                  </a:lnTo>
                  <a:lnTo>
                    <a:pt x="5" y="13"/>
                  </a:lnTo>
                  <a:lnTo>
                    <a:pt x="1" y="10"/>
                  </a:lnTo>
                  <a:lnTo>
                    <a:pt x="0" y="8"/>
                  </a:lnTo>
                  <a:lnTo>
                    <a:pt x="1" y="5"/>
                  </a:lnTo>
                  <a:lnTo>
                    <a:pt x="5"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Freeform 215"/>
            <p:cNvSpPr>
              <a:spLocks/>
            </p:cNvSpPr>
            <p:nvPr/>
          </p:nvSpPr>
          <p:spPr bwMode="auto">
            <a:xfrm>
              <a:off x="4745038" y="3322638"/>
              <a:ext cx="28575" cy="12700"/>
            </a:xfrm>
            <a:custGeom>
              <a:avLst/>
              <a:gdLst>
                <a:gd name="T0" fmla="*/ 19 w 37"/>
                <a:gd name="T1" fmla="*/ 0 h 16"/>
                <a:gd name="T2" fmla="*/ 25 w 37"/>
                <a:gd name="T3" fmla="*/ 2 h 16"/>
                <a:gd name="T4" fmla="*/ 31 w 37"/>
                <a:gd name="T5" fmla="*/ 3 h 16"/>
                <a:gd name="T6" fmla="*/ 36 w 37"/>
                <a:gd name="T7" fmla="*/ 5 h 16"/>
                <a:gd name="T8" fmla="*/ 37 w 37"/>
                <a:gd name="T9" fmla="*/ 8 h 16"/>
                <a:gd name="T10" fmla="*/ 36 w 37"/>
                <a:gd name="T11" fmla="*/ 12 h 16"/>
                <a:gd name="T12" fmla="*/ 31 w 37"/>
                <a:gd name="T13" fmla="*/ 14 h 16"/>
                <a:gd name="T14" fmla="*/ 25 w 37"/>
                <a:gd name="T15" fmla="*/ 15 h 16"/>
                <a:gd name="T16" fmla="*/ 19 w 37"/>
                <a:gd name="T17" fmla="*/ 16 h 16"/>
                <a:gd name="T18" fmla="*/ 12 w 37"/>
                <a:gd name="T19" fmla="*/ 15 h 16"/>
                <a:gd name="T20" fmla="*/ 6 w 37"/>
                <a:gd name="T21" fmla="*/ 14 h 16"/>
                <a:gd name="T22" fmla="*/ 1 w 37"/>
                <a:gd name="T23" fmla="*/ 12 h 16"/>
                <a:gd name="T24" fmla="*/ 0 w 37"/>
                <a:gd name="T25" fmla="*/ 8 h 16"/>
                <a:gd name="T26" fmla="*/ 1 w 37"/>
                <a:gd name="T27" fmla="*/ 5 h 16"/>
                <a:gd name="T28" fmla="*/ 6 w 37"/>
                <a:gd name="T29" fmla="*/ 3 h 16"/>
                <a:gd name="T30" fmla="*/ 12 w 37"/>
                <a:gd name="T31" fmla="*/ 2 h 16"/>
                <a:gd name="T32" fmla="*/ 19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9" y="0"/>
                  </a:moveTo>
                  <a:lnTo>
                    <a:pt x="25" y="2"/>
                  </a:lnTo>
                  <a:lnTo>
                    <a:pt x="31" y="3"/>
                  </a:lnTo>
                  <a:lnTo>
                    <a:pt x="36" y="5"/>
                  </a:lnTo>
                  <a:lnTo>
                    <a:pt x="37" y="8"/>
                  </a:lnTo>
                  <a:lnTo>
                    <a:pt x="36" y="12"/>
                  </a:lnTo>
                  <a:lnTo>
                    <a:pt x="31" y="14"/>
                  </a:lnTo>
                  <a:lnTo>
                    <a:pt x="25" y="15"/>
                  </a:lnTo>
                  <a:lnTo>
                    <a:pt x="19" y="16"/>
                  </a:lnTo>
                  <a:lnTo>
                    <a:pt x="12" y="15"/>
                  </a:lnTo>
                  <a:lnTo>
                    <a:pt x="6" y="14"/>
                  </a:lnTo>
                  <a:lnTo>
                    <a:pt x="1" y="12"/>
                  </a:lnTo>
                  <a:lnTo>
                    <a:pt x="0" y="8"/>
                  </a:lnTo>
                  <a:lnTo>
                    <a:pt x="1" y="5"/>
                  </a:lnTo>
                  <a:lnTo>
                    <a:pt x="6" y="3"/>
                  </a:lnTo>
                  <a:lnTo>
                    <a:pt x="12" y="2"/>
                  </a:lnTo>
                  <a:lnTo>
                    <a:pt x="19"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Freeform 216"/>
            <p:cNvSpPr>
              <a:spLocks/>
            </p:cNvSpPr>
            <p:nvPr/>
          </p:nvSpPr>
          <p:spPr bwMode="auto">
            <a:xfrm>
              <a:off x="4745038" y="3355975"/>
              <a:ext cx="28575" cy="12700"/>
            </a:xfrm>
            <a:custGeom>
              <a:avLst/>
              <a:gdLst>
                <a:gd name="T0" fmla="*/ 19 w 37"/>
                <a:gd name="T1" fmla="*/ 0 h 16"/>
                <a:gd name="T2" fmla="*/ 25 w 37"/>
                <a:gd name="T3" fmla="*/ 1 h 16"/>
                <a:gd name="T4" fmla="*/ 31 w 37"/>
                <a:gd name="T5" fmla="*/ 2 h 16"/>
                <a:gd name="T6" fmla="*/ 36 w 37"/>
                <a:gd name="T7" fmla="*/ 5 h 16"/>
                <a:gd name="T8" fmla="*/ 37 w 37"/>
                <a:gd name="T9" fmla="*/ 8 h 16"/>
                <a:gd name="T10" fmla="*/ 36 w 37"/>
                <a:gd name="T11" fmla="*/ 11 h 16"/>
                <a:gd name="T12" fmla="*/ 31 w 37"/>
                <a:gd name="T13" fmla="*/ 14 h 16"/>
                <a:gd name="T14" fmla="*/ 25 w 37"/>
                <a:gd name="T15" fmla="*/ 15 h 16"/>
                <a:gd name="T16" fmla="*/ 19 w 37"/>
                <a:gd name="T17" fmla="*/ 16 h 16"/>
                <a:gd name="T18" fmla="*/ 12 w 37"/>
                <a:gd name="T19" fmla="*/ 15 h 16"/>
                <a:gd name="T20" fmla="*/ 6 w 37"/>
                <a:gd name="T21" fmla="*/ 14 h 16"/>
                <a:gd name="T22" fmla="*/ 1 w 37"/>
                <a:gd name="T23" fmla="*/ 11 h 16"/>
                <a:gd name="T24" fmla="*/ 0 w 37"/>
                <a:gd name="T25" fmla="*/ 8 h 16"/>
                <a:gd name="T26" fmla="*/ 1 w 37"/>
                <a:gd name="T27" fmla="*/ 5 h 16"/>
                <a:gd name="T28" fmla="*/ 6 w 37"/>
                <a:gd name="T29" fmla="*/ 2 h 16"/>
                <a:gd name="T30" fmla="*/ 12 w 37"/>
                <a:gd name="T31" fmla="*/ 1 h 16"/>
                <a:gd name="T32" fmla="*/ 19 w 3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6">
                  <a:moveTo>
                    <a:pt x="19" y="0"/>
                  </a:moveTo>
                  <a:lnTo>
                    <a:pt x="25" y="1"/>
                  </a:lnTo>
                  <a:lnTo>
                    <a:pt x="31" y="2"/>
                  </a:lnTo>
                  <a:lnTo>
                    <a:pt x="36" y="5"/>
                  </a:lnTo>
                  <a:lnTo>
                    <a:pt x="37" y="8"/>
                  </a:lnTo>
                  <a:lnTo>
                    <a:pt x="36" y="11"/>
                  </a:lnTo>
                  <a:lnTo>
                    <a:pt x="31" y="14"/>
                  </a:lnTo>
                  <a:lnTo>
                    <a:pt x="25" y="15"/>
                  </a:lnTo>
                  <a:lnTo>
                    <a:pt x="19" y="16"/>
                  </a:lnTo>
                  <a:lnTo>
                    <a:pt x="12" y="15"/>
                  </a:lnTo>
                  <a:lnTo>
                    <a:pt x="6" y="14"/>
                  </a:lnTo>
                  <a:lnTo>
                    <a:pt x="1" y="11"/>
                  </a:lnTo>
                  <a:lnTo>
                    <a:pt x="0" y="8"/>
                  </a:lnTo>
                  <a:lnTo>
                    <a:pt x="1" y="5"/>
                  </a:lnTo>
                  <a:lnTo>
                    <a:pt x="6" y="2"/>
                  </a:lnTo>
                  <a:lnTo>
                    <a:pt x="12" y="1"/>
                  </a:lnTo>
                  <a:lnTo>
                    <a:pt x="19"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Freeform 217"/>
            <p:cNvSpPr>
              <a:spLocks/>
            </p:cNvSpPr>
            <p:nvPr/>
          </p:nvSpPr>
          <p:spPr bwMode="auto">
            <a:xfrm>
              <a:off x="4743451" y="3433763"/>
              <a:ext cx="28575" cy="14288"/>
            </a:xfrm>
            <a:custGeom>
              <a:avLst/>
              <a:gdLst>
                <a:gd name="T0" fmla="*/ 17 w 36"/>
                <a:gd name="T1" fmla="*/ 0 h 16"/>
                <a:gd name="T2" fmla="*/ 24 w 36"/>
                <a:gd name="T3" fmla="*/ 1 h 16"/>
                <a:gd name="T4" fmla="*/ 30 w 36"/>
                <a:gd name="T5" fmla="*/ 2 h 16"/>
                <a:gd name="T6" fmla="*/ 34 w 36"/>
                <a:gd name="T7" fmla="*/ 5 h 16"/>
                <a:gd name="T8" fmla="*/ 36 w 36"/>
                <a:gd name="T9" fmla="*/ 8 h 16"/>
                <a:gd name="T10" fmla="*/ 34 w 36"/>
                <a:gd name="T11" fmla="*/ 11 h 16"/>
                <a:gd name="T12" fmla="*/ 30 w 36"/>
                <a:gd name="T13" fmla="*/ 14 h 16"/>
                <a:gd name="T14" fmla="*/ 24 w 36"/>
                <a:gd name="T15" fmla="*/ 15 h 16"/>
                <a:gd name="T16" fmla="*/ 17 w 36"/>
                <a:gd name="T17" fmla="*/ 16 h 16"/>
                <a:gd name="T18" fmla="*/ 10 w 36"/>
                <a:gd name="T19" fmla="*/ 15 h 16"/>
                <a:gd name="T20" fmla="*/ 4 w 36"/>
                <a:gd name="T21" fmla="*/ 14 h 16"/>
                <a:gd name="T22" fmla="*/ 1 w 36"/>
                <a:gd name="T23" fmla="*/ 11 h 16"/>
                <a:gd name="T24" fmla="*/ 0 w 36"/>
                <a:gd name="T25" fmla="*/ 8 h 16"/>
                <a:gd name="T26" fmla="*/ 1 w 36"/>
                <a:gd name="T27" fmla="*/ 5 h 16"/>
                <a:gd name="T28" fmla="*/ 4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4" y="5"/>
                  </a:lnTo>
                  <a:lnTo>
                    <a:pt x="36" y="8"/>
                  </a:lnTo>
                  <a:lnTo>
                    <a:pt x="34" y="11"/>
                  </a:lnTo>
                  <a:lnTo>
                    <a:pt x="30" y="14"/>
                  </a:lnTo>
                  <a:lnTo>
                    <a:pt x="24" y="15"/>
                  </a:lnTo>
                  <a:lnTo>
                    <a:pt x="17" y="16"/>
                  </a:lnTo>
                  <a:lnTo>
                    <a:pt x="10" y="15"/>
                  </a:lnTo>
                  <a:lnTo>
                    <a:pt x="4" y="14"/>
                  </a:lnTo>
                  <a:lnTo>
                    <a:pt x="1" y="11"/>
                  </a:lnTo>
                  <a:lnTo>
                    <a:pt x="0" y="8"/>
                  </a:lnTo>
                  <a:lnTo>
                    <a:pt x="1" y="5"/>
                  </a:lnTo>
                  <a:lnTo>
                    <a:pt x="4"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Freeform 218"/>
            <p:cNvSpPr>
              <a:spLocks/>
            </p:cNvSpPr>
            <p:nvPr/>
          </p:nvSpPr>
          <p:spPr bwMode="auto">
            <a:xfrm>
              <a:off x="4643438" y="3281363"/>
              <a:ext cx="20638" cy="9525"/>
            </a:xfrm>
            <a:custGeom>
              <a:avLst/>
              <a:gdLst>
                <a:gd name="T0" fmla="*/ 14 w 27"/>
                <a:gd name="T1" fmla="*/ 0 h 11"/>
                <a:gd name="T2" fmla="*/ 19 w 27"/>
                <a:gd name="T3" fmla="*/ 0 h 11"/>
                <a:gd name="T4" fmla="*/ 23 w 27"/>
                <a:gd name="T5" fmla="*/ 1 h 11"/>
                <a:gd name="T6" fmla="*/ 26 w 27"/>
                <a:gd name="T7" fmla="*/ 3 h 11"/>
                <a:gd name="T8" fmla="*/ 27 w 27"/>
                <a:gd name="T9" fmla="*/ 5 h 11"/>
                <a:gd name="T10" fmla="*/ 26 w 27"/>
                <a:gd name="T11" fmla="*/ 8 h 11"/>
                <a:gd name="T12" fmla="*/ 23 w 27"/>
                <a:gd name="T13" fmla="*/ 10 h 11"/>
                <a:gd name="T14" fmla="*/ 19 w 27"/>
                <a:gd name="T15" fmla="*/ 11 h 11"/>
                <a:gd name="T16" fmla="*/ 14 w 27"/>
                <a:gd name="T17" fmla="*/ 11 h 11"/>
                <a:gd name="T18" fmla="*/ 10 w 27"/>
                <a:gd name="T19" fmla="*/ 11 h 11"/>
                <a:gd name="T20" fmla="*/ 5 w 27"/>
                <a:gd name="T21" fmla="*/ 10 h 11"/>
                <a:gd name="T22" fmla="*/ 2 w 27"/>
                <a:gd name="T23" fmla="*/ 8 h 11"/>
                <a:gd name="T24" fmla="*/ 0 w 27"/>
                <a:gd name="T25" fmla="*/ 5 h 11"/>
                <a:gd name="T26" fmla="*/ 2 w 27"/>
                <a:gd name="T27" fmla="*/ 3 h 11"/>
                <a:gd name="T28" fmla="*/ 5 w 27"/>
                <a:gd name="T29" fmla="*/ 1 h 11"/>
                <a:gd name="T30" fmla="*/ 10 w 27"/>
                <a:gd name="T31" fmla="*/ 0 h 11"/>
                <a:gd name="T32" fmla="*/ 14 w 2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1">
                  <a:moveTo>
                    <a:pt x="14" y="0"/>
                  </a:moveTo>
                  <a:lnTo>
                    <a:pt x="19" y="0"/>
                  </a:lnTo>
                  <a:lnTo>
                    <a:pt x="23" y="1"/>
                  </a:lnTo>
                  <a:lnTo>
                    <a:pt x="26" y="3"/>
                  </a:lnTo>
                  <a:lnTo>
                    <a:pt x="27" y="5"/>
                  </a:lnTo>
                  <a:lnTo>
                    <a:pt x="26" y="8"/>
                  </a:lnTo>
                  <a:lnTo>
                    <a:pt x="23" y="10"/>
                  </a:lnTo>
                  <a:lnTo>
                    <a:pt x="19" y="11"/>
                  </a:lnTo>
                  <a:lnTo>
                    <a:pt x="14" y="11"/>
                  </a:lnTo>
                  <a:lnTo>
                    <a:pt x="10" y="11"/>
                  </a:lnTo>
                  <a:lnTo>
                    <a:pt x="5" y="10"/>
                  </a:lnTo>
                  <a:lnTo>
                    <a:pt x="2" y="8"/>
                  </a:lnTo>
                  <a:lnTo>
                    <a:pt x="0" y="5"/>
                  </a:lnTo>
                  <a:lnTo>
                    <a:pt x="2" y="3"/>
                  </a:lnTo>
                  <a:lnTo>
                    <a:pt x="5" y="1"/>
                  </a:lnTo>
                  <a:lnTo>
                    <a:pt x="10" y="0"/>
                  </a:lnTo>
                  <a:lnTo>
                    <a:pt x="14"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Freeform 219"/>
            <p:cNvSpPr>
              <a:spLocks/>
            </p:cNvSpPr>
            <p:nvPr/>
          </p:nvSpPr>
          <p:spPr bwMode="auto">
            <a:xfrm>
              <a:off x="4640263" y="3321050"/>
              <a:ext cx="22225" cy="7938"/>
            </a:xfrm>
            <a:custGeom>
              <a:avLst/>
              <a:gdLst>
                <a:gd name="T0" fmla="*/ 14 w 26"/>
                <a:gd name="T1" fmla="*/ 0 h 12"/>
                <a:gd name="T2" fmla="*/ 18 w 26"/>
                <a:gd name="T3" fmla="*/ 0 h 12"/>
                <a:gd name="T4" fmla="*/ 23 w 26"/>
                <a:gd name="T5" fmla="*/ 1 h 12"/>
                <a:gd name="T6" fmla="*/ 25 w 26"/>
                <a:gd name="T7" fmla="*/ 4 h 12"/>
                <a:gd name="T8" fmla="*/ 26 w 26"/>
                <a:gd name="T9" fmla="*/ 6 h 12"/>
                <a:gd name="T10" fmla="*/ 25 w 26"/>
                <a:gd name="T11" fmla="*/ 8 h 12"/>
                <a:gd name="T12" fmla="*/ 23 w 26"/>
                <a:gd name="T13" fmla="*/ 10 h 12"/>
                <a:gd name="T14" fmla="*/ 18 w 26"/>
                <a:gd name="T15" fmla="*/ 12 h 12"/>
                <a:gd name="T16" fmla="*/ 14 w 26"/>
                <a:gd name="T17" fmla="*/ 12 h 12"/>
                <a:gd name="T18" fmla="*/ 8 w 26"/>
                <a:gd name="T19" fmla="*/ 12 h 12"/>
                <a:gd name="T20" fmla="*/ 3 w 26"/>
                <a:gd name="T21" fmla="*/ 10 h 12"/>
                <a:gd name="T22" fmla="*/ 1 w 26"/>
                <a:gd name="T23" fmla="*/ 8 h 12"/>
                <a:gd name="T24" fmla="*/ 0 w 26"/>
                <a:gd name="T25" fmla="*/ 6 h 12"/>
                <a:gd name="T26" fmla="*/ 1 w 26"/>
                <a:gd name="T27" fmla="*/ 4 h 12"/>
                <a:gd name="T28" fmla="*/ 3 w 26"/>
                <a:gd name="T29" fmla="*/ 1 h 12"/>
                <a:gd name="T30" fmla="*/ 8 w 26"/>
                <a:gd name="T31" fmla="*/ 0 h 12"/>
                <a:gd name="T32" fmla="*/ 14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4" y="0"/>
                  </a:moveTo>
                  <a:lnTo>
                    <a:pt x="18" y="0"/>
                  </a:lnTo>
                  <a:lnTo>
                    <a:pt x="23" y="1"/>
                  </a:lnTo>
                  <a:lnTo>
                    <a:pt x="25" y="4"/>
                  </a:lnTo>
                  <a:lnTo>
                    <a:pt x="26" y="6"/>
                  </a:lnTo>
                  <a:lnTo>
                    <a:pt x="25" y="8"/>
                  </a:lnTo>
                  <a:lnTo>
                    <a:pt x="23" y="10"/>
                  </a:lnTo>
                  <a:lnTo>
                    <a:pt x="18" y="12"/>
                  </a:lnTo>
                  <a:lnTo>
                    <a:pt x="14" y="12"/>
                  </a:lnTo>
                  <a:lnTo>
                    <a:pt x="8" y="12"/>
                  </a:lnTo>
                  <a:lnTo>
                    <a:pt x="3" y="10"/>
                  </a:lnTo>
                  <a:lnTo>
                    <a:pt x="1" y="8"/>
                  </a:lnTo>
                  <a:lnTo>
                    <a:pt x="0" y="6"/>
                  </a:lnTo>
                  <a:lnTo>
                    <a:pt x="1" y="4"/>
                  </a:lnTo>
                  <a:lnTo>
                    <a:pt x="3" y="1"/>
                  </a:lnTo>
                  <a:lnTo>
                    <a:pt x="8" y="0"/>
                  </a:lnTo>
                  <a:lnTo>
                    <a:pt x="14"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Freeform 220"/>
            <p:cNvSpPr>
              <a:spLocks/>
            </p:cNvSpPr>
            <p:nvPr/>
          </p:nvSpPr>
          <p:spPr bwMode="auto">
            <a:xfrm>
              <a:off x="4640263" y="3354388"/>
              <a:ext cx="22225" cy="9525"/>
            </a:xfrm>
            <a:custGeom>
              <a:avLst/>
              <a:gdLst>
                <a:gd name="T0" fmla="*/ 14 w 26"/>
                <a:gd name="T1" fmla="*/ 0 h 11"/>
                <a:gd name="T2" fmla="*/ 18 w 26"/>
                <a:gd name="T3" fmla="*/ 0 h 11"/>
                <a:gd name="T4" fmla="*/ 23 w 26"/>
                <a:gd name="T5" fmla="*/ 2 h 11"/>
                <a:gd name="T6" fmla="*/ 25 w 26"/>
                <a:gd name="T7" fmla="*/ 3 h 11"/>
                <a:gd name="T8" fmla="*/ 26 w 26"/>
                <a:gd name="T9" fmla="*/ 5 h 11"/>
                <a:gd name="T10" fmla="*/ 25 w 26"/>
                <a:gd name="T11" fmla="*/ 8 h 11"/>
                <a:gd name="T12" fmla="*/ 23 w 26"/>
                <a:gd name="T13" fmla="*/ 10 h 11"/>
                <a:gd name="T14" fmla="*/ 18 w 26"/>
                <a:gd name="T15" fmla="*/ 11 h 11"/>
                <a:gd name="T16" fmla="*/ 14 w 26"/>
                <a:gd name="T17" fmla="*/ 11 h 11"/>
                <a:gd name="T18" fmla="*/ 8 w 26"/>
                <a:gd name="T19" fmla="*/ 11 h 11"/>
                <a:gd name="T20" fmla="*/ 3 w 26"/>
                <a:gd name="T21" fmla="*/ 10 h 11"/>
                <a:gd name="T22" fmla="*/ 1 w 26"/>
                <a:gd name="T23" fmla="*/ 8 h 11"/>
                <a:gd name="T24" fmla="*/ 0 w 26"/>
                <a:gd name="T25" fmla="*/ 5 h 11"/>
                <a:gd name="T26" fmla="*/ 1 w 26"/>
                <a:gd name="T27" fmla="*/ 3 h 11"/>
                <a:gd name="T28" fmla="*/ 3 w 26"/>
                <a:gd name="T29" fmla="*/ 2 h 11"/>
                <a:gd name="T30" fmla="*/ 8 w 26"/>
                <a:gd name="T31" fmla="*/ 0 h 11"/>
                <a:gd name="T32" fmla="*/ 14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4" y="0"/>
                  </a:moveTo>
                  <a:lnTo>
                    <a:pt x="18" y="0"/>
                  </a:lnTo>
                  <a:lnTo>
                    <a:pt x="23" y="2"/>
                  </a:lnTo>
                  <a:lnTo>
                    <a:pt x="25" y="3"/>
                  </a:lnTo>
                  <a:lnTo>
                    <a:pt x="26" y="5"/>
                  </a:lnTo>
                  <a:lnTo>
                    <a:pt x="25" y="8"/>
                  </a:lnTo>
                  <a:lnTo>
                    <a:pt x="23" y="10"/>
                  </a:lnTo>
                  <a:lnTo>
                    <a:pt x="18" y="11"/>
                  </a:lnTo>
                  <a:lnTo>
                    <a:pt x="14" y="11"/>
                  </a:lnTo>
                  <a:lnTo>
                    <a:pt x="8" y="11"/>
                  </a:lnTo>
                  <a:lnTo>
                    <a:pt x="3" y="10"/>
                  </a:lnTo>
                  <a:lnTo>
                    <a:pt x="1" y="8"/>
                  </a:lnTo>
                  <a:lnTo>
                    <a:pt x="0" y="5"/>
                  </a:lnTo>
                  <a:lnTo>
                    <a:pt x="1" y="3"/>
                  </a:lnTo>
                  <a:lnTo>
                    <a:pt x="3" y="2"/>
                  </a:lnTo>
                  <a:lnTo>
                    <a:pt x="8" y="0"/>
                  </a:lnTo>
                  <a:lnTo>
                    <a:pt x="14"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Freeform 221"/>
            <p:cNvSpPr>
              <a:spLocks/>
            </p:cNvSpPr>
            <p:nvPr/>
          </p:nvSpPr>
          <p:spPr bwMode="auto">
            <a:xfrm>
              <a:off x="4638676" y="3433763"/>
              <a:ext cx="20638" cy="9525"/>
            </a:xfrm>
            <a:custGeom>
              <a:avLst/>
              <a:gdLst>
                <a:gd name="T0" fmla="*/ 14 w 27"/>
                <a:gd name="T1" fmla="*/ 0 h 11"/>
                <a:gd name="T2" fmla="*/ 19 w 27"/>
                <a:gd name="T3" fmla="*/ 0 h 11"/>
                <a:gd name="T4" fmla="*/ 23 w 27"/>
                <a:gd name="T5" fmla="*/ 1 h 11"/>
                <a:gd name="T6" fmla="*/ 26 w 27"/>
                <a:gd name="T7" fmla="*/ 3 h 11"/>
                <a:gd name="T8" fmla="*/ 27 w 27"/>
                <a:gd name="T9" fmla="*/ 6 h 11"/>
                <a:gd name="T10" fmla="*/ 26 w 27"/>
                <a:gd name="T11" fmla="*/ 8 h 11"/>
                <a:gd name="T12" fmla="*/ 23 w 27"/>
                <a:gd name="T13" fmla="*/ 9 h 11"/>
                <a:gd name="T14" fmla="*/ 19 w 27"/>
                <a:gd name="T15" fmla="*/ 10 h 11"/>
                <a:gd name="T16" fmla="*/ 14 w 27"/>
                <a:gd name="T17" fmla="*/ 11 h 11"/>
                <a:gd name="T18" fmla="*/ 9 w 27"/>
                <a:gd name="T19" fmla="*/ 10 h 11"/>
                <a:gd name="T20" fmla="*/ 4 w 27"/>
                <a:gd name="T21" fmla="*/ 9 h 11"/>
                <a:gd name="T22" fmla="*/ 2 w 27"/>
                <a:gd name="T23" fmla="*/ 8 h 11"/>
                <a:gd name="T24" fmla="*/ 0 w 27"/>
                <a:gd name="T25" fmla="*/ 6 h 11"/>
                <a:gd name="T26" fmla="*/ 2 w 27"/>
                <a:gd name="T27" fmla="*/ 3 h 11"/>
                <a:gd name="T28" fmla="*/ 4 w 27"/>
                <a:gd name="T29" fmla="*/ 1 h 11"/>
                <a:gd name="T30" fmla="*/ 9 w 27"/>
                <a:gd name="T31" fmla="*/ 0 h 11"/>
                <a:gd name="T32" fmla="*/ 14 w 2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1">
                  <a:moveTo>
                    <a:pt x="14" y="0"/>
                  </a:moveTo>
                  <a:lnTo>
                    <a:pt x="19" y="0"/>
                  </a:lnTo>
                  <a:lnTo>
                    <a:pt x="23" y="1"/>
                  </a:lnTo>
                  <a:lnTo>
                    <a:pt x="26" y="3"/>
                  </a:lnTo>
                  <a:lnTo>
                    <a:pt x="27" y="6"/>
                  </a:lnTo>
                  <a:lnTo>
                    <a:pt x="26" y="8"/>
                  </a:lnTo>
                  <a:lnTo>
                    <a:pt x="23" y="9"/>
                  </a:lnTo>
                  <a:lnTo>
                    <a:pt x="19" y="10"/>
                  </a:lnTo>
                  <a:lnTo>
                    <a:pt x="14" y="11"/>
                  </a:lnTo>
                  <a:lnTo>
                    <a:pt x="9" y="10"/>
                  </a:lnTo>
                  <a:lnTo>
                    <a:pt x="4" y="9"/>
                  </a:lnTo>
                  <a:lnTo>
                    <a:pt x="2" y="8"/>
                  </a:lnTo>
                  <a:lnTo>
                    <a:pt x="0" y="6"/>
                  </a:lnTo>
                  <a:lnTo>
                    <a:pt x="2" y="3"/>
                  </a:lnTo>
                  <a:lnTo>
                    <a:pt x="4" y="1"/>
                  </a:lnTo>
                  <a:lnTo>
                    <a:pt x="9" y="0"/>
                  </a:lnTo>
                  <a:lnTo>
                    <a:pt x="14"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Freeform 222"/>
            <p:cNvSpPr>
              <a:spLocks/>
            </p:cNvSpPr>
            <p:nvPr/>
          </p:nvSpPr>
          <p:spPr bwMode="auto">
            <a:xfrm>
              <a:off x="4700588" y="3282950"/>
              <a:ext cx="20638" cy="9525"/>
            </a:xfrm>
            <a:custGeom>
              <a:avLst/>
              <a:gdLst>
                <a:gd name="T0" fmla="*/ 12 w 25"/>
                <a:gd name="T1" fmla="*/ 0 h 11"/>
                <a:gd name="T2" fmla="*/ 17 w 25"/>
                <a:gd name="T3" fmla="*/ 0 h 11"/>
                <a:gd name="T4" fmla="*/ 22 w 25"/>
                <a:gd name="T5" fmla="*/ 1 h 11"/>
                <a:gd name="T6" fmla="*/ 24 w 25"/>
                <a:gd name="T7" fmla="*/ 3 h 11"/>
                <a:gd name="T8" fmla="*/ 25 w 25"/>
                <a:gd name="T9" fmla="*/ 6 h 11"/>
                <a:gd name="T10" fmla="*/ 24 w 25"/>
                <a:gd name="T11" fmla="*/ 8 h 11"/>
                <a:gd name="T12" fmla="*/ 22 w 25"/>
                <a:gd name="T13" fmla="*/ 10 h 11"/>
                <a:gd name="T14" fmla="*/ 17 w 25"/>
                <a:gd name="T15" fmla="*/ 11 h 11"/>
                <a:gd name="T16" fmla="*/ 12 w 25"/>
                <a:gd name="T17" fmla="*/ 11 h 11"/>
                <a:gd name="T18" fmla="*/ 8 w 25"/>
                <a:gd name="T19" fmla="*/ 11 h 11"/>
                <a:gd name="T20" fmla="*/ 3 w 25"/>
                <a:gd name="T21" fmla="*/ 10 h 11"/>
                <a:gd name="T22" fmla="*/ 1 w 25"/>
                <a:gd name="T23" fmla="*/ 8 h 11"/>
                <a:gd name="T24" fmla="*/ 0 w 25"/>
                <a:gd name="T25" fmla="*/ 6 h 11"/>
                <a:gd name="T26" fmla="*/ 1 w 25"/>
                <a:gd name="T27" fmla="*/ 3 h 11"/>
                <a:gd name="T28" fmla="*/ 3 w 25"/>
                <a:gd name="T29" fmla="*/ 1 h 11"/>
                <a:gd name="T30" fmla="*/ 8 w 25"/>
                <a:gd name="T31" fmla="*/ 0 h 11"/>
                <a:gd name="T32" fmla="*/ 12 w 25"/>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1">
                  <a:moveTo>
                    <a:pt x="12" y="0"/>
                  </a:moveTo>
                  <a:lnTo>
                    <a:pt x="17" y="0"/>
                  </a:lnTo>
                  <a:lnTo>
                    <a:pt x="22" y="1"/>
                  </a:lnTo>
                  <a:lnTo>
                    <a:pt x="24" y="3"/>
                  </a:lnTo>
                  <a:lnTo>
                    <a:pt x="25" y="6"/>
                  </a:lnTo>
                  <a:lnTo>
                    <a:pt x="24" y="8"/>
                  </a:lnTo>
                  <a:lnTo>
                    <a:pt x="22" y="10"/>
                  </a:lnTo>
                  <a:lnTo>
                    <a:pt x="17" y="11"/>
                  </a:lnTo>
                  <a:lnTo>
                    <a:pt x="12" y="11"/>
                  </a:lnTo>
                  <a:lnTo>
                    <a:pt x="8" y="11"/>
                  </a:lnTo>
                  <a:lnTo>
                    <a:pt x="3" y="10"/>
                  </a:lnTo>
                  <a:lnTo>
                    <a:pt x="1" y="8"/>
                  </a:lnTo>
                  <a:lnTo>
                    <a:pt x="0" y="6"/>
                  </a:lnTo>
                  <a:lnTo>
                    <a:pt x="1" y="3"/>
                  </a:lnTo>
                  <a:lnTo>
                    <a:pt x="3" y="1"/>
                  </a:lnTo>
                  <a:lnTo>
                    <a:pt x="8" y="0"/>
                  </a:lnTo>
                  <a:lnTo>
                    <a:pt x="12"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Freeform 223"/>
            <p:cNvSpPr>
              <a:spLocks/>
            </p:cNvSpPr>
            <p:nvPr/>
          </p:nvSpPr>
          <p:spPr bwMode="auto">
            <a:xfrm>
              <a:off x="4697413" y="3322638"/>
              <a:ext cx="20638" cy="7938"/>
            </a:xfrm>
            <a:custGeom>
              <a:avLst/>
              <a:gdLst>
                <a:gd name="T0" fmla="*/ 13 w 26"/>
                <a:gd name="T1" fmla="*/ 0 h 12"/>
                <a:gd name="T2" fmla="*/ 18 w 26"/>
                <a:gd name="T3" fmla="*/ 0 h 12"/>
                <a:gd name="T4" fmla="*/ 22 w 26"/>
                <a:gd name="T5" fmla="*/ 2 h 12"/>
                <a:gd name="T6" fmla="*/ 24 w 26"/>
                <a:gd name="T7" fmla="*/ 4 h 12"/>
                <a:gd name="T8" fmla="*/ 26 w 26"/>
                <a:gd name="T9" fmla="*/ 6 h 12"/>
                <a:gd name="T10" fmla="*/ 24 w 26"/>
                <a:gd name="T11" fmla="*/ 8 h 12"/>
                <a:gd name="T12" fmla="*/ 22 w 26"/>
                <a:gd name="T13" fmla="*/ 11 h 12"/>
                <a:gd name="T14" fmla="*/ 18 w 26"/>
                <a:gd name="T15" fmla="*/ 12 h 12"/>
                <a:gd name="T16" fmla="*/ 13 w 26"/>
                <a:gd name="T17" fmla="*/ 12 h 12"/>
                <a:gd name="T18" fmla="*/ 8 w 26"/>
                <a:gd name="T19" fmla="*/ 12 h 12"/>
                <a:gd name="T20" fmla="*/ 4 w 26"/>
                <a:gd name="T21" fmla="*/ 11 h 12"/>
                <a:gd name="T22" fmla="*/ 1 w 26"/>
                <a:gd name="T23" fmla="*/ 8 h 12"/>
                <a:gd name="T24" fmla="*/ 0 w 26"/>
                <a:gd name="T25" fmla="*/ 6 h 12"/>
                <a:gd name="T26" fmla="*/ 1 w 26"/>
                <a:gd name="T27" fmla="*/ 4 h 12"/>
                <a:gd name="T28" fmla="*/ 4 w 26"/>
                <a:gd name="T29" fmla="*/ 2 h 12"/>
                <a:gd name="T30" fmla="*/ 8 w 26"/>
                <a:gd name="T31" fmla="*/ 0 h 12"/>
                <a:gd name="T32" fmla="*/ 13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3" y="0"/>
                  </a:moveTo>
                  <a:lnTo>
                    <a:pt x="18" y="0"/>
                  </a:lnTo>
                  <a:lnTo>
                    <a:pt x="22" y="2"/>
                  </a:lnTo>
                  <a:lnTo>
                    <a:pt x="24" y="4"/>
                  </a:lnTo>
                  <a:lnTo>
                    <a:pt x="26" y="6"/>
                  </a:lnTo>
                  <a:lnTo>
                    <a:pt x="24" y="8"/>
                  </a:lnTo>
                  <a:lnTo>
                    <a:pt x="22" y="11"/>
                  </a:lnTo>
                  <a:lnTo>
                    <a:pt x="18" y="12"/>
                  </a:lnTo>
                  <a:lnTo>
                    <a:pt x="13" y="12"/>
                  </a:lnTo>
                  <a:lnTo>
                    <a:pt x="8" y="12"/>
                  </a:lnTo>
                  <a:lnTo>
                    <a:pt x="4" y="11"/>
                  </a:lnTo>
                  <a:lnTo>
                    <a:pt x="1" y="8"/>
                  </a:lnTo>
                  <a:lnTo>
                    <a:pt x="0" y="6"/>
                  </a:lnTo>
                  <a:lnTo>
                    <a:pt x="1" y="4"/>
                  </a:lnTo>
                  <a:lnTo>
                    <a:pt x="4" y="2"/>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Freeform 224"/>
            <p:cNvSpPr>
              <a:spLocks/>
            </p:cNvSpPr>
            <p:nvPr/>
          </p:nvSpPr>
          <p:spPr bwMode="auto">
            <a:xfrm>
              <a:off x="4697413" y="3355975"/>
              <a:ext cx="20638" cy="9525"/>
            </a:xfrm>
            <a:custGeom>
              <a:avLst/>
              <a:gdLst>
                <a:gd name="T0" fmla="*/ 13 w 26"/>
                <a:gd name="T1" fmla="*/ 0 h 11"/>
                <a:gd name="T2" fmla="*/ 18 w 26"/>
                <a:gd name="T3" fmla="*/ 0 h 11"/>
                <a:gd name="T4" fmla="*/ 22 w 26"/>
                <a:gd name="T5" fmla="*/ 1 h 11"/>
                <a:gd name="T6" fmla="*/ 24 w 26"/>
                <a:gd name="T7" fmla="*/ 3 h 11"/>
                <a:gd name="T8" fmla="*/ 26 w 26"/>
                <a:gd name="T9" fmla="*/ 6 h 11"/>
                <a:gd name="T10" fmla="*/ 24 w 26"/>
                <a:gd name="T11" fmla="*/ 8 h 11"/>
                <a:gd name="T12" fmla="*/ 22 w 26"/>
                <a:gd name="T13" fmla="*/ 10 h 11"/>
                <a:gd name="T14" fmla="*/ 18 w 26"/>
                <a:gd name="T15" fmla="*/ 11 h 11"/>
                <a:gd name="T16" fmla="*/ 13 w 26"/>
                <a:gd name="T17" fmla="*/ 11 h 11"/>
                <a:gd name="T18" fmla="*/ 8 w 26"/>
                <a:gd name="T19" fmla="*/ 11 h 11"/>
                <a:gd name="T20" fmla="*/ 4 w 26"/>
                <a:gd name="T21" fmla="*/ 10 h 11"/>
                <a:gd name="T22" fmla="*/ 1 w 26"/>
                <a:gd name="T23" fmla="*/ 8 h 11"/>
                <a:gd name="T24" fmla="*/ 0 w 26"/>
                <a:gd name="T25" fmla="*/ 6 h 11"/>
                <a:gd name="T26" fmla="*/ 1 w 26"/>
                <a:gd name="T27" fmla="*/ 3 h 11"/>
                <a:gd name="T28" fmla="*/ 4 w 26"/>
                <a:gd name="T29" fmla="*/ 1 h 11"/>
                <a:gd name="T30" fmla="*/ 8 w 26"/>
                <a:gd name="T31" fmla="*/ 0 h 11"/>
                <a:gd name="T32" fmla="*/ 13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3" y="0"/>
                  </a:moveTo>
                  <a:lnTo>
                    <a:pt x="18" y="0"/>
                  </a:lnTo>
                  <a:lnTo>
                    <a:pt x="22" y="1"/>
                  </a:lnTo>
                  <a:lnTo>
                    <a:pt x="24" y="3"/>
                  </a:lnTo>
                  <a:lnTo>
                    <a:pt x="26" y="6"/>
                  </a:lnTo>
                  <a:lnTo>
                    <a:pt x="24" y="8"/>
                  </a:lnTo>
                  <a:lnTo>
                    <a:pt x="22" y="10"/>
                  </a:lnTo>
                  <a:lnTo>
                    <a:pt x="18" y="11"/>
                  </a:lnTo>
                  <a:lnTo>
                    <a:pt x="13" y="11"/>
                  </a:lnTo>
                  <a:lnTo>
                    <a:pt x="8" y="11"/>
                  </a:lnTo>
                  <a:lnTo>
                    <a:pt x="4" y="10"/>
                  </a:lnTo>
                  <a:lnTo>
                    <a:pt x="1" y="8"/>
                  </a:lnTo>
                  <a:lnTo>
                    <a:pt x="0" y="6"/>
                  </a:lnTo>
                  <a:lnTo>
                    <a:pt x="1" y="3"/>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Freeform 225"/>
            <p:cNvSpPr>
              <a:spLocks/>
            </p:cNvSpPr>
            <p:nvPr/>
          </p:nvSpPr>
          <p:spPr bwMode="auto">
            <a:xfrm>
              <a:off x="4694238" y="3435350"/>
              <a:ext cx="20638" cy="7938"/>
            </a:xfrm>
            <a:custGeom>
              <a:avLst/>
              <a:gdLst>
                <a:gd name="T0" fmla="*/ 13 w 26"/>
                <a:gd name="T1" fmla="*/ 0 h 10"/>
                <a:gd name="T2" fmla="*/ 18 w 26"/>
                <a:gd name="T3" fmla="*/ 0 h 10"/>
                <a:gd name="T4" fmla="*/ 23 w 26"/>
                <a:gd name="T5" fmla="*/ 1 h 10"/>
                <a:gd name="T6" fmla="*/ 25 w 26"/>
                <a:gd name="T7" fmla="*/ 4 h 10"/>
                <a:gd name="T8" fmla="*/ 26 w 26"/>
                <a:gd name="T9" fmla="*/ 5 h 10"/>
                <a:gd name="T10" fmla="*/ 25 w 26"/>
                <a:gd name="T11" fmla="*/ 7 h 10"/>
                <a:gd name="T12" fmla="*/ 23 w 26"/>
                <a:gd name="T13" fmla="*/ 9 h 10"/>
                <a:gd name="T14" fmla="*/ 18 w 26"/>
                <a:gd name="T15" fmla="*/ 10 h 10"/>
                <a:gd name="T16" fmla="*/ 13 w 26"/>
                <a:gd name="T17" fmla="*/ 10 h 10"/>
                <a:gd name="T18" fmla="*/ 9 w 26"/>
                <a:gd name="T19" fmla="*/ 10 h 10"/>
                <a:gd name="T20" fmla="*/ 4 w 26"/>
                <a:gd name="T21" fmla="*/ 9 h 10"/>
                <a:gd name="T22" fmla="*/ 1 w 26"/>
                <a:gd name="T23" fmla="*/ 7 h 10"/>
                <a:gd name="T24" fmla="*/ 0 w 26"/>
                <a:gd name="T25" fmla="*/ 5 h 10"/>
                <a:gd name="T26" fmla="*/ 1 w 26"/>
                <a:gd name="T27" fmla="*/ 4 h 10"/>
                <a:gd name="T28" fmla="*/ 4 w 26"/>
                <a:gd name="T29" fmla="*/ 1 h 10"/>
                <a:gd name="T30" fmla="*/ 9 w 26"/>
                <a:gd name="T31" fmla="*/ 0 h 10"/>
                <a:gd name="T32" fmla="*/ 13 w 26"/>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0">
                  <a:moveTo>
                    <a:pt x="13" y="0"/>
                  </a:moveTo>
                  <a:lnTo>
                    <a:pt x="18" y="0"/>
                  </a:lnTo>
                  <a:lnTo>
                    <a:pt x="23" y="1"/>
                  </a:lnTo>
                  <a:lnTo>
                    <a:pt x="25" y="4"/>
                  </a:lnTo>
                  <a:lnTo>
                    <a:pt x="26" y="5"/>
                  </a:lnTo>
                  <a:lnTo>
                    <a:pt x="25" y="7"/>
                  </a:lnTo>
                  <a:lnTo>
                    <a:pt x="23" y="9"/>
                  </a:lnTo>
                  <a:lnTo>
                    <a:pt x="18" y="10"/>
                  </a:lnTo>
                  <a:lnTo>
                    <a:pt x="13" y="10"/>
                  </a:lnTo>
                  <a:lnTo>
                    <a:pt x="9" y="10"/>
                  </a:lnTo>
                  <a:lnTo>
                    <a:pt x="4" y="9"/>
                  </a:lnTo>
                  <a:lnTo>
                    <a:pt x="1" y="7"/>
                  </a:lnTo>
                  <a:lnTo>
                    <a:pt x="0" y="5"/>
                  </a:lnTo>
                  <a:lnTo>
                    <a:pt x="1" y="4"/>
                  </a:lnTo>
                  <a:lnTo>
                    <a:pt x="4" y="1"/>
                  </a:lnTo>
                  <a:lnTo>
                    <a:pt x="9"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Freeform 226"/>
            <p:cNvSpPr>
              <a:spLocks/>
            </p:cNvSpPr>
            <p:nvPr/>
          </p:nvSpPr>
          <p:spPr bwMode="auto">
            <a:xfrm>
              <a:off x="4751388" y="3282950"/>
              <a:ext cx="20638" cy="9525"/>
            </a:xfrm>
            <a:custGeom>
              <a:avLst/>
              <a:gdLst>
                <a:gd name="T0" fmla="*/ 15 w 27"/>
                <a:gd name="T1" fmla="*/ 0 h 11"/>
                <a:gd name="T2" fmla="*/ 20 w 27"/>
                <a:gd name="T3" fmla="*/ 0 h 11"/>
                <a:gd name="T4" fmla="*/ 23 w 27"/>
                <a:gd name="T5" fmla="*/ 1 h 11"/>
                <a:gd name="T6" fmla="*/ 25 w 27"/>
                <a:gd name="T7" fmla="*/ 3 h 11"/>
                <a:gd name="T8" fmla="*/ 27 w 27"/>
                <a:gd name="T9" fmla="*/ 6 h 11"/>
                <a:gd name="T10" fmla="*/ 25 w 27"/>
                <a:gd name="T11" fmla="*/ 8 h 11"/>
                <a:gd name="T12" fmla="*/ 23 w 27"/>
                <a:gd name="T13" fmla="*/ 10 h 11"/>
                <a:gd name="T14" fmla="*/ 20 w 27"/>
                <a:gd name="T15" fmla="*/ 11 h 11"/>
                <a:gd name="T16" fmla="*/ 15 w 27"/>
                <a:gd name="T17" fmla="*/ 11 h 11"/>
                <a:gd name="T18" fmla="*/ 9 w 27"/>
                <a:gd name="T19" fmla="*/ 11 h 11"/>
                <a:gd name="T20" fmla="*/ 5 w 27"/>
                <a:gd name="T21" fmla="*/ 10 h 11"/>
                <a:gd name="T22" fmla="*/ 1 w 27"/>
                <a:gd name="T23" fmla="*/ 8 h 11"/>
                <a:gd name="T24" fmla="*/ 0 w 27"/>
                <a:gd name="T25" fmla="*/ 6 h 11"/>
                <a:gd name="T26" fmla="*/ 1 w 27"/>
                <a:gd name="T27" fmla="*/ 3 h 11"/>
                <a:gd name="T28" fmla="*/ 5 w 27"/>
                <a:gd name="T29" fmla="*/ 1 h 11"/>
                <a:gd name="T30" fmla="*/ 9 w 27"/>
                <a:gd name="T31" fmla="*/ 0 h 11"/>
                <a:gd name="T32" fmla="*/ 15 w 27"/>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1">
                  <a:moveTo>
                    <a:pt x="15" y="0"/>
                  </a:moveTo>
                  <a:lnTo>
                    <a:pt x="20" y="0"/>
                  </a:lnTo>
                  <a:lnTo>
                    <a:pt x="23" y="1"/>
                  </a:lnTo>
                  <a:lnTo>
                    <a:pt x="25" y="3"/>
                  </a:lnTo>
                  <a:lnTo>
                    <a:pt x="27" y="6"/>
                  </a:lnTo>
                  <a:lnTo>
                    <a:pt x="25" y="8"/>
                  </a:lnTo>
                  <a:lnTo>
                    <a:pt x="23" y="10"/>
                  </a:lnTo>
                  <a:lnTo>
                    <a:pt x="20" y="11"/>
                  </a:lnTo>
                  <a:lnTo>
                    <a:pt x="15" y="11"/>
                  </a:lnTo>
                  <a:lnTo>
                    <a:pt x="9" y="11"/>
                  </a:lnTo>
                  <a:lnTo>
                    <a:pt x="5" y="10"/>
                  </a:lnTo>
                  <a:lnTo>
                    <a:pt x="1" y="8"/>
                  </a:lnTo>
                  <a:lnTo>
                    <a:pt x="0" y="6"/>
                  </a:lnTo>
                  <a:lnTo>
                    <a:pt x="1" y="3"/>
                  </a:lnTo>
                  <a:lnTo>
                    <a:pt x="5" y="1"/>
                  </a:lnTo>
                  <a:lnTo>
                    <a:pt x="9" y="0"/>
                  </a:lnTo>
                  <a:lnTo>
                    <a:pt x="15"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Freeform 227"/>
            <p:cNvSpPr>
              <a:spLocks/>
            </p:cNvSpPr>
            <p:nvPr/>
          </p:nvSpPr>
          <p:spPr bwMode="auto">
            <a:xfrm>
              <a:off x="4748213" y="3322638"/>
              <a:ext cx="20638" cy="7938"/>
            </a:xfrm>
            <a:custGeom>
              <a:avLst/>
              <a:gdLst>
                <a:gd name="T0" fmla="*/ 12 w 26"/>
                <a:gd name="T1" fmla="*/ 0 h 12"/>
                <a:gd name="T2" fmla="*/ 18 w 26"/>
                <a:gd name="T3" fmla="*/ 0 h 12"/>
                <a:gd name="T4" fmla="*/ 23 w 26"/>
                <a:gd name="T5" fmla="*/ 2 h 12"/>
                <a:gd name="T6" fmla="*/ 25 w 26"/>
                <a:gd name="T7" fmla="*/ 4 h 12"/>
                <a:gd name="T8" fmla="*/ 26 w 26"/>
                <a:gd name="T9" fmla="*/ 6 h 12"/>
                <a:gd name="T10" fmla="*/ 25 w 26"/>
                <a:gd name="T11" fmla="*/ 8 h 12"/>
                <a:gd name="T12" fmla="*/ 23 w 26"/>
                <a:gd name="T13" fmla="*/ 11 h 12"/>
                <a:gd name="T14" fmla="*/ 18 w 26"/>
                <a:gd name="T15" fmla="*/ 12 h 12"/>
                <a:gd name="T16" fmla="*/ 12 w 26"/>
                <a:gd name="T17" fmla="*/ 12 h 12"/>
                <a:gd name="T18" fmla="*/ 8 w 26"/>
                <a:gd name="T19" fmla="*/ 12 h 12"/>
                <a:gd name="T20" fmla="*/ 3 w 26"/>
                <a:gd name="T21" fmla="*/ 11 h 12"/>
                <a:gd name="T22" fmla="*/ 1 w 26"/>
                <a:gd name="T23" fmla="*/ 8 h 12"/>
                <a:gd name="T24" fmla="*/ 0 w 26"/>
                <a:gd name="T25" fmla="*/ 6 h 12"/>
                <a:gd name="T26" fmla="*/ 1 w 26"/>
                <a:gd name="T27" fmla="*/ 4 h 12"/>
                <a:gd name="T28" fmla="*/ 3 w 26"/>
                <a:gd name="T29" fmla="*/ 2 h 12"/>
                <a:gd name="T30" fmla="*/ 8 w 26"/>
                <a:gd name="T31" fmla="*/ 0 h 12"/>
                <a:gd name="T32" fmla="*/ 12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2" y="0"/>
                  </a:moveTo>
                  <a:lnTo>
                    <a:pt x="18" y="0"/>
                  </a:lnTo>
                  <a:lnTo>
                    <a:pt x="23" y="2"/>
                  </a:lnTo>
                  <a:lnTo>
                    <a:pt x="25" y="4"/>
                  </a:lnTo>
                  <a:lnTo>
                    <a:pt x="26" y="6"/>
                  </a:lnTo>
                  <a:lnTo>
                    <a:pt x="25" y="8"/>
                  </a:lnTo>
                  <a:lnTo>
                    <a:pt x="23" y="11"/>
                  </a:lnTo>
                  <a:lnTo>
                    <a:pt x="18" y="12"/>
                  </a:lnTo>
                  <a:lnTo>
                    <a:pt x="12" y="12"/>
                  </a:lnTo>
                  <a:lnTo>
                    <a:pt x="8" y="12"/>
                  </a:lnTo>
                  <a:lnTo>
                    <a:pt x="3" y="11"/>
                  </a:lnTo>
                  <a:lnTo>
                    <a:pt x="1" y="8"/>
                  </a:lnTo>
                  <a:lnTo>
                    <a:pt x="0" y="6"/>
                  </a:lnTo>
                  <a:lnTo>
                    <a:pt x="1" y="4"/>
                  </a:lnTo>
                  <a:lnTo>
                    <a:pt x="3" y="2"/>
                  </a:lnTo>
                  <a:lnTo>
                    <a:pt x="8" y="0"/>
                  </a:lnTo>
                  <a:lnTo>
                    <a:pt x="12"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 name="Freeform 228"/>
            <p:cNvSpPr>
              <a:spLocks/>
            </p:cNvSpPr>
            <p:nvPr/>
          </p:nvSpPr>
          <p:spPr bwMode="auto">
            <a:xfrm>
              <a:off x="4748213" y="3355975"/>
              <a:ext cx="20638" cy="9525"/>
            </a:xfrm>
            <a:custGeom>
              <a:avLst/>
              <a:gdLst>
                <a:gd name="T0" fmla="*/ 12 w 26"/>
                <a:gd name="T1" fmla="*/ 0 h 11"/>
                <a:gd name="T2" fmla="*/ 18 w 26"/>
                <a:gd name="T3" fmla="*/ 0 h 11"/>
                <a:gd name="T4" fmla="*/ 23 w 26"/>
                <a:gd name="T5" fmla="*/ 1 h 11"/>
                <a:gd name="T6" fmla="*/ 25 w 26"/>
                <a:gd name="T7" fmla="*/ 3 h 11"/>
                <a:gd name="T8" fmla="*/ 26 w 26"/>
                <a:gd name="T9" fmla="*/ 6 h 11"/>
                <a:gd name="T10" fmla="*/ 25 w 26"/>
                <a:gd name="T11" fmla="*/ 8 h 11"/>
                <a:gd name="T12" fmla="*/ 23 w 26"/>
                <a:gd name="T13" fmla="*/ 10 h 11"/>
                <a:gd name="T14" fmla="*/ 18 w 26"/>
                <a:gd name="T15" fmla="*/ 11 h 11"/>
                <a:gd name="T16" fmla="*/ 12 w 26"/>
                <a:gd name="T17" fmla="*/ 11 h 11"/>
                <a:gd name="T18" fmla="*/ 8 w 26"/>
                <a:gd name="T19" fmla="*/ 11 h 11"/>
                <a:gd name="T20" fmla="*/ 3 w 26"/>
                <a:gd name="T21" fmla="*/ 10 h 11"/>
                <a:gd name="T22" fmla="*/ 1 w 26"/>
                <a:gd name="T23" fmla="*/ 8 h 11"/>
                <a:gd name="T24" fmla="*/ 0 w 26"/>
                <a:gd name="T25" fmla="*/ 6 h 11"/>
                <a:gd name="T26" fmla="*/ 1 w 26"/>
                <a:gd name="T27" fmla="*/ 3 h 11"/>
                <a:gd name="T28" fmla="*/ 3 w 26"/>
                <a:gd name="T29" fmla="*/ 1 h 11"/>
                <a:gd name="T30" fmla="*/ 8 w 26"/>
                <a:gd name="T31" fmla="*/ 0 h 11"/>
                <a:gd name="T32" fmla="*/ 12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2" y="0"/>
                  </a:moveTo>
                  <a:lnTo>
                    <a:pt x="18" y="0"/>
                  </a:lnTo>
                  <a:lnTo>
                    <a:pt x="23" y="1"/>
                  </a:lnTo>
                  <a:lnTo>
                    <a:pt x="25" y="3"/>
                  </a:lnTo>
                  <a:lnTo>
                    <a:pt x="26" y="6"/>
                  </a:lnTo>
                  <a:lnTo>
                    <a:pt x="25" y="8"/>
                  </a:lnTo>
                  <a:lnTo>
                    <a:pt x="23" y="10"/>
                  </a:lnTo>
                  <a:lnTo>
                    <a:pt x="18" y="11"/>
                  </a:lnTo>
                  <a:lnTo>
                    <a:pt x="12" y="11"/>
                  </a:lnTo>
                  <a:lnTo>
                    <a:pt x="8" y="11"/>
                  </a:lnTo>
                  <a:lnTo>
                    <a:pt x="3" y="10"/>
                  </a:lnTo>
                  <a:lnTo>
                    <a:pt x="1" y="8"/>
                  </a:lnTo>
                  <a:lnTo>
                    <a:pt x="0" y="6"/>
                  </a:lnTo>
                  <a:lnTo>
                    <a:pt x="1" y="3"/>
                  </a:lnTo>
                  <a:lnTo>
                    <a:pt x="3" y="1"/>
                  </a:lnTo>
                  <a:lnTo>
                    <a:pt x="8" y="0"/>
                  </a:lnTo>
                  <a:lnTo>
                    <a:pt x="12"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Freeform 229"/>
            <p:cNvSpPr>
              <a:spLocks/>
            </p:cNvSpPr>
            <p:nvPr/>
          </p:nvSpPr>
          <p:spPr bwMode="auto">
            <a:xfrm>
              <a:off x="4745038" y="3435350"/>
              <a:ext cx="20638" cy="7938"/>
            </a:xfrm>
            <a:custGeom>
              <a:avLst/>
              <a:gdLst>
                <a:gd name="T0" fmla="*/ 13 w 27"/>
                <a:gd name="T1" fmla="*/ 0 h 10"/>
                <a:gd name="T2" fmla="*/ 19 w 27"/>
                <a:gd name="T3" fmla="*/ 0 h 10"/>
                <a:gd name="T4" fmla="*/ 23 w 27"/>
                <a:gd name="T5" fmla="*/ 1 h 10"/>
                <a:gd name="T6" fmla="*/ 25 w 27"/>
                <a:gd name="T7" fmla="*/ 4 h 10"/>
                <a:gd name="T8" fmla="*/ 27 w 27"/>
                <a:gd name="T9" fmla="*/ 5 h 10"/>
                <a:gd name="T10" fmla="*/ 25 w 27"/>
                <a:gd name="T11" fmla="*/ 7 h 10"/>
                <a:gd name="T12" fmla="*/ 23 w 27"/>
                <a:gd name="T13" fmla="*/ 9 h 10"/>
                <a:gd name="T14" fmla="*/ 19 w 27"/>
                <a:gd name="T15" fmla="*/ 10 h 10"/>
                <a:gd name="T16" fmla="*/ 13 w 27"/>
                <a:gd name="T17" fmla="*/ 10 h 10"/>
                <a:gd name="T18" fmla="*/ 8 w 27"/>
                <a:gd name="T19" fmla="*/ 10 h 10"/>
                <a:gd name="T20" fmla="*/ 4 w 27"/>
                <a:gd name="T21" fmla="*/ 9 h 10"/>
                <a:gd name="T22" fmla="*/ 1 w 27"/>
                <a:gd name="T23" fmla="*/ 7 h 10"/>
                <a:gd name="T24" fmla="*/ 0 w 27"/>
                <a:gd name="T25" fmla="*/ 5 h 10"/>
                <a:gd name="T26" fmla="*/ 1 w 27"/>
                <a:gd name="T27" fmla="*/ 4 h 10"/>
                <a:gd name="T28" fmla="*/ 4 w 27"/>
                <a:gd name="T29" fmla="*/ 1 h 10"/>
                <a:gd name="T30" fmla="*/ 8 w 27"/>
                <a:gd name="T31" fmla="*/ 0 h 10"/>
                <a:gd name="T32" fmla="*/ 13 w 27"/>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0">
                  <a:moveTo>
                    <a:pt x="13" y="0"/>
                  </a:moveTo>
                  <a:lnTo>
                    <a:pt x="19" y="0"/>
                  </a:lnTo>
                  <a:lnTo>
                    <a:pt x="23" y="1"/>
                  </a:lnTo>
                  <a:lnTo>
                    <a:pt x="25" y="4"/>
                  </a:lnTo>
                  <a:lnTo>
                    <a:pt x="27" y="5"/>
                  </a:lnTo>
                  <a:lnTo>
                    <a:pt x="25" y="7"/>
                  </a:lnTo>
                  <a:lnTo>
                    <a:pt x="23" y="9"/>
                  </a:lnTo>
                  <a:lnTo>
                    <a:pt x="19" y="10"/>
                  </a:lnTo>
                  <a:lnTo>
                    <a:pt x="13" y="10"/>
                  </a:lnTo>
                  <a:lnTo>
                    <a:pt x="8" y="10"/>
                  </a:lnTo>
                  <a:lnTo>
                    <a:pt x="4" y="9"/>
                  </a:lnTo>
                  <a:lnTo>
                    <a:pt x="1" y="7"/>
                  </a:lnTo>
                  <a:lnTo>
                    <a:pt x="0" y="5"/>
                  </a:lnTo>
                  <a:lnTo>
                    <a:pt x="1" y="4"/>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Freeform 230"/>
            <p:cNvSpPr>
              <a:spLocks/>
            </p:cNvSpPr>
            <p:nvPr/>
          </p:nvSpPr>
          <p:spPr bwMode="auto">
            <a:xfrm>
              <a:off x="4624388" y="3492500"/>
              <a:ext cx="157163" cy="195263"/>
            </a:xfrm>
            <a:custGeom>
              <a:avLst/>
              <a:gdLst>
                <a:gd name="T0" fmla="*/ 0 w 198"/>
                <a:gd name="T1" fmla="*/ 0 h 246"/>
                <a:gd name="T2" fmla="*/ 198 w 198"/>
                <a:gd name="T3" fmla="*/ 6 h 246"/>
                <a:gd name="T4" fmla="*/ 198 w 198"/>
                <a:gd name="T5" fmla="*/ 246 h 246"/>
                <a:gd name="T6" fmla="*/ 0 w 198"/>
                <a:gd name="T7" fmla="*/ 240 h 246"/>
                <a:gd name="T8" fmla="*/ 0 w 198"/>
                <a:gd name="T9" fmla="*/ 0 h 246"/>
              </a:gdLst>
              <a:ahLst/>
              <a:cxnLst>
                <a:cxn ang="0">
                  <a:pos x="T0" y="T1"/>
                </a:cxn>
                <a:cxn ang="0">
                  <a:pos x="T2" y="T3"/>
                </a:cxn>
                <a:cxn ang="0">
                  <a:pos x="T4" y="T5"/>
                </a:cxn>
                <a:cxn ang="0">
                  <a:pos x="T6" y="T7"/>
                </a:cxn>
                <a:cxn ang="0">
                  <a:pos x="T8" y="T9"/>
                </a:cxn>
              </a:cxnLst>
              <a:rect l="0" t="0" r="r" b="b"/>
              <a:pathLst>
                <a:path w="198" h="246">
                  <a:moveTo>
                    <a:pt x="0" y="0"/>
                  </a:moveTo>
                  <a:lnTo>
                    <a:pt x="198" y="6"/>
                  </a:lnTo>
                  <a:lnTo>
                    <a:pt x="198" y="246"/>
                  </a:lnTo>
                  <a:lnTo>
                    <a:pt x="0" y="240"/>
                  </a:lnTo>
                  <a:lnTo>
                    <a:pt x="0"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Freeform 231"/>
            <p:cNvSpPr>
              <a:spLocks/>
            </p:cNvSpPr>
            <p:nvPr/>
          </p:nvSpPr>
          <p:spPr bwMode="auto">
            <a:xfrm>
              <a:off x="4630738" y="3521075"/>
              <a:ext cx="38100" cy="14288"/>
            </a:xfrm>
            <a:custGeom>
              <a:avLst/>
              <a:gdLst>
                <a:gd name="T0" fmla="*/ 24 w 48"/>
                <a:gd name="T1" fmla="*/ 0 h 18"/>
                <a:gd name="T2" fmla="*/ 33 w 48"/>
                <a:gd name="T3" fmla="*/ 1 h 18"/>
                <a:gd name="T4" fmla="*/ 42 w 48"/>
                <a:gd name="T5" fmla="*/ 4 h 18"/>
                <a:gd name="T6" fmla="*/ 46 w 48"/>
                <a:gd name="T7" fmla="*/ 6 h 18"/>
                <a:gd name="T8" fmla="*/ 48 w 48"/>
                <a:gd name="T9" fmla="*/ 10 h 18"/>
                <a:gd name="T10" fmla="*/ 46 w 48"/>
                <a:gd name="T11" fmla="*/ 13 h 18"/>
                <a:gd name="T12" fmla="*/ 42 w 48"/>
                <a:gd name="T13" fmla="*/ 16 h 18"/>
                <a:gd name="T14" fmla="*/ 33 w 48"/>
                <a:gd name="T15" fmla="*/ 17 h 18"/>
                <a:gd name="T16" fmla="*/ 24 w 48"/>
                <a:gd name="T17" fmla="*/ 18 h 18"/>
                <a:gd name="T18" fmla="*/ 15 w 48"/>
                <a:gd name="T19" fmla="*/ 17 h 18"/>
                <a:gd name="T20" fmla="*/ 7 w 48"/>
                <a:gd name="T21" fmla="*/ 16 h 18"/>
                <a:gd name="T22" fmla="*/ 2 w 48"/>
                <a:gd name="T23" fmla="*/ 13 h 18"/>
                <a:gd name="T24" fmla="*/ 0 w 48"/>
                <a:gd name="T25" fmla="*/ 10 h 18"/>
                <a:gd name="T26" fmla="*/ 2 w 48"/>
                <a:gd name="T27" fmla="*/ 6 h 18"/>
                <a:gd name="T28" fmla="*/ 7 w 48"/>
                <a:gd name="T29" fmla="*/ 4 h 18"/>
                <a:gd name="T30" fmla="*/ 15 w 48"/>
                <a:gd name="T31" fmla="*/ 1 h 18"/>
                <a:gd name="T32" fmla="*/ 24 w 48"/>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18">
                  <a:moveTo>
                    <a:pt x="24" y="0"/>
                  </a:moveTo>
                  <a:lnTo>
                    <a:pt x="33" y="1"/>
                  </a:lnTo>
                  <a:lnTo>
                    <a:pt x="42" y="4"/>
                  </a:lnTo>
                  <a:lnTo>
                    <a:pt x="46" y="6"/>
                  </a:lnTo>
                  <a:lnTo>
                    <a:pt x="48" y="10"/>
                  </a:lnTo>
                  <a:lnTo>
                    <a:pt x="46" y="13"/>
                  </a:lnTo>
                  <a:lnTo>
                    <a:pt x="42" y="16"/>
                  </a:lnTo>
                  <a:lnTo>
                    <a:pt x="33" y="17"/>
                  </a:lnTo>
                  <a:lnTo>
                    <a:pt x="24" y="18"/>
                  </a:lnTo>
                  <a:lnTo>
                    <a:pt x="15" y="17"/>
                  </a:lnTo>
                  <a:lnTo>
                    <a:pt x="7" y="16"/>
                  </a:lnTo>
                  <a:lnTo>
                    <a:pt x="2" y="13"/>
                  </a:lnTo>
                  <a:lnTo>
                    <a:pt x="0" y="10"/>
                  </a:lnTo>
                  <a:lnTo>
                    <a:pt x="2" y="6"/>
                  </a:lnTo>
                  <a:lnTo>
                    <a:pt x="7" y="4"/>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Freeform 232"/>
            <p:cNvSpPr>
              <a:spLocks/>
            </p:cNvSpPr>
            <p:nvPr/>
          </p:nvSpPr>
          <p:spPr bwMode="auto">
            <a:xfrm>
              <a:off x="4630738" y="3597275"/>
              <a:ext cx="38100" cy="15875"/>
            </a:xfrm>
            <a:custGeom>
              <a:avLst/>
              <a:gdLst>
                <a:gd name="T0" fmla="*/ 24 w 48"/>
                <a:gd name="T1" fmla="*/ 0 h 20"/>
                <a:gd name="T2" fmla="*/ 33 w 48"/>
                <a:gd name="T3" fmla="*/ 1 h 20"/>
                <a:gd name="T4" fmla="*/ 42 w 48"/>
                <a:gd name="T5" fmla="*/ 3 h 20"/>
                <a:gd name="T6" fmla="*/ 46 w 48"/>
                <a:gd name="T7" fmla="*/ 5 h 20"/>
                <a:gd name="T8" fmla="*/ 48 w 48"/>
                <a:gd name="T9" fmla="*/ 10 h 20"/>
                <a:gd name="T10" fmla="*/ 46 w 48"/>
                <a:gd name="T11" fmla="*/ 15 h 20"/>
                <a:gd name="T12" fmla="*/ 42 w 48"/>
                <a:gd name="T13" fmla="*/ 17 h 20"/>
                <a:gd name="T14" fmla="*/ 33 w 48"/>
                <a:gd name="T15" fmla="*/ 19 h 20"/>
                <a:gd name="T16" fmla="*/ 24 w 48"/>
                <a:gd name="T17" fmla="*/ 20 h 20"/>
                <a:gd name="T18" fmla="*/ 15 w 48"/>
                <a:gd name="T19" fmla="*/ 19 h 20"/>
                <a:gd name="T20" fmla="*/ 7 w 48"/>
                <a:gd name="T21" fmla="*/ 17 h 20"/>
                <a:gd name="T22" fmla="*/ 2 w 48"/>
                <a:gd name="T23" fmla="*/ 15 h 20"/>
                <a:gd name="T24" fmla="*/ 0 w 48"/>
                <a:gd name="T25" fmla="*/ 10 h 20"/>
                <a:gd name="T26" fmla="*/ 2 w 48"/>
                <a:gd name="T27" fmla="*/ 5 h 20"/>
                <a:gd name="T28" fmla="*/ 7 w 48"/>
                <a:gd name="T29" fmla="*/ 3 h 20"/>
                <a:gd name="T30" fmla="*/ 15 w 48"/>
                <a:gd name="T31" fmla="*/ 1 h 20"/>
                <a:gd name="T32" fmla="*/ 24 w 48"/>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0">
                  <a:moveTo>
                    <a:pt x="24" y="0"/>
                  </a:moveTo>
                  <a:lnTo>
                    <a:pt x="33" y="1"/>
                  </a:lnTo>
                  <a:lnTo>
                    <a:pt x="42" y="3"/>
                  </a:lnTo>
                  <a:lnTo>
                    <a:pt x="46" y="5"/>
                  </a:lnTo>
                  <a:lnTo>
                    <a:pt x="48" y="10"/>
                  </a:lnTo>
                  <a:lnTo>
                    <a:pt x="46" y="15"/>
                  </a:lnTo>
                  <a:lnTo>
                    <a:pt x="42" y="17"/>
                  </a:lnTo>
                  <a:lnTo>
                    <a:pt x="33" y="19"/>
                  </a:lnTo>
                  <a:lnTo>
                    <a:pt x="24" y="20"/>
                  </a:lnTo>
                  <a:lnTo>
                    <a:pt x="15" y="19"/>
                  </a:lnTo>
                  <a:lnTo>
                    <a:pt x="7" y="17"/>
                  </a:lnTo>
                  <a:lnTo>
                    <a:pt x="2" y="15"/>
                  </a:lnTo>
                  <a:lnTo>
                    <a:pt x="0" y="10"/>
                  </a:lnTo>
                  <a:lnTo>
                    <a:pt x="2" y="5"/>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Freeform 233"/>
            <p:cNvSpPr>
              <a:spLocks/>
            </p:cNvSpPr>
            <p:nvPr/>
          </p:nvSpPr>
          <p:spPr bwMode="auto">
            <a:xfrm>
              <a:off x="4630738" y="3552825"/>
              <a:ext cx="38100" cy="15875"/>
            </a:xfrm>
            <a:custGeom>
              <a:avLst/>
              <a:gdLst>
                <a:gd name="T0" fmla="*/ 24 w 48"/>
                <a:gd name="T1" fmla="*/ 0 h 21"/>
                <a:gd name="T2" fmla="*/ 33 w 48"/>
                <a:gd name="T3" fmla="*/ 1 h 21"/>
                <a:gd name="T4" fmla="*/ 42 w 48"/>
                <a:gd name="T5" fmla="*/ 4 h 21"/>
                <a:gd name="T6" fmla="*/ 46 w 48"/>
                <a:gd name="T7" fmla="*/ 6 h 21"/>
                <a:gd name="T8" fmla="*/ 48 w 48"/>
                <a:gd name="T9" fmla="*/ 11 h 21"/>
                <a:gd name="T10" fmla="*/ 46 w 48"/>
                <a:gd name="T11" fmla="*/ 15 h 21"/>
                <a:gd name="T12" fmla="*/ 42 w 48"/>
                <a:gd name="T13" fmla="*/ 18 h 21"/>
                <a:gd name="T14" fmla="*/ 33 w 48"/>
                <a:gd name="T15" fmla="*/ 20 h 21"/>
                <a:gd name="T16" fmla="*/ 24 w 48"/>
                <a:gd name="T17" fmla="*/ 21 h 21"/>
                <a:gd name="T18" fmla="*/ 15 w 48"/>
                <a:gd name="T19" fmla="*/ 20 h 21"/>
                <a:gd name="T20" fmla="*/ 7 w 48"/>
                <a:gd name="T21" fmla="*/ 18 h 21"/>
                <a:gd name="T22" fmla="*/ 2 w 48"/>
                <a:gd name="T23" fmla="*/ 15 h 21"/>
                <a:gd name="T24" fmla="*/ 0 w 48"/>
                <a:gd name="T25" fmla="*/ 11 h 21"/>
                <a:gd name="T26" fmla="*/ 2 w 48"/>
                <a:gd name="T27" fmla="*/ 6 h 21"/>
                <a:gd name="T28" fmla="*/ 7 w 48"/>
                <a:gd name="T29" fmla="*/ 4 h 21"/>
                <a:gd name="T30" fmla="*/ 15 w 48"/>
                <a:gd name="T31" fmla="*/ 1 h 21"/>
                <a:gd name="T32" fmla="*/ 24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24" y="0"/>
                  </a:moveTo>
                  <a:lnTo>
                    <a:pt x="33" y="1"/>
                  </a:lnTo>
                  <a:lnTo>
                    <a:pt x="42" y="4"/>
                  </a:lnTo>
                  <a:lnTo>
                    <a:pt x="46" y="6"/>
                  </a:lnTo>
                  <a:lnTo>
                    <a:pt x="48" y="11"/>
                  </a:lnTo>
                  <a:lnTo>
                    <a:pt x="46" y="15"/>
                  </a:lnTo>
                  <a:lnTo>
                    <a:pt x="42" y="18"/>
                  </a:lnTo>
                  <a:lnTo>
                    <a:pt x="33" y="20"/>
                  </a:lnTo>
                  <a:lnTo>
                    <a:pt x="24" y="21"/>
                  </a:lnTo>
                  <a:lnTo>
                    <a:pt x="15" y="20"/>
                  </a:lnTo>
                  <a:lnTo>
                    <a:pt x="7" y="18"/>
                  </a:lnTo>
                  <a:lnTo>
                    <a:pt x="2" y="15"/>
                  </a:lnTo>
                  <a:lnTo>
                    <a:pt x="0" y="11"/>
                  </a:lnTo>
                  <a:lnTo>
                    <a:pt x="2" y="6"/>
                  </a:lnTo>
                  <a:lnTo>
                    <a:pt x="7" y="4"/>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Freeform 234"/>
            <p:cNvSpPr>
              <a:spLocks/>
            </p:cNvSpPr>
            <p:nvPr/>
          </p:nvSpPr>
          <p:spPr bwMode="auto">
            <a:xfrm>
              <a:off x="4630738" y="3630613"/>
              <a:ext cx="38100" cy="15875"/>
            </a:xfrm>
            <a:custGeom>
              <a:avLst/>
              <a:gdLst>
                <a:gd name="T0" fmla="*/ 24 w 48"/>
                <a:gd name="T1" fmla="*/ 0 h 21"/>
                <a:gd name="T2" fmla="*/ 33 w 48"/>
                <a:gd name="T3" fmla="*/ 1 h 21"/>
                <a:gd name="T4" fmla="*/ 42 w 48"/>
                <a:gd name="T5" fmla="*/ 4 h 21"/>
                <a:gd name="T6" fmla="*/ 46 w 48"/>
                <a:gd name="T7" fmla="*/ 6 h 21"/>
                <a:gd name="T8" fmla="*/ 48 w 48"/>
                <a:gd name="T9" fmla="*/ 11 h 21"/>
                <a:gd name="T10" fmla="*/ 46 w 48"/>
                <a:gd name="T11" fmla="*/ 15 h 21"/>
                <a:gd name="T12" fmla="*/ 42 w 48"/>
                <a:gd name="T13" fmla="*/ 18 h 21"/>
                <a:gd name="T14" fmla="*/ 33 w 48"/>
                <a:gd name="T15" fmla="*/ 20 h 21"/>
                <a:gd name="T16" fmla="*/ 24 w 48"/>
                <a:gd name="T17" fmla="*/ 21 h 21"/>
                <a:gd name="T18" fmla="*/ 15 w 48"/>
                <a:gd name="T19" fmla="*/ 20 h 21"/>
                <a:gd name="T20" fmla="*/ 7 w 48"/>
                <a:gd name="T21" fmla="*/ 18 h 21"/>
                <a:gd name="T22" fmla="*/ 2 w 48"/>
                <a:gd name="T23" fmla="*/ 15 h 21"/>
                <a:gd name="T24" fmla="*/ 0 w 48"/>
                <a:gd name="T25" fmla="*/ 11 h 21"/>
                <a:gd name="T26" fmla="*/ 2 w 48"/>
                <a:gd name="T27" fmla="*/ 6 h 21"/>
                <a:gd name="T28" fmla="*/ 7 w 48"/>
                <a:gd name="T29" fmla="*/ 4 h 21"/>
                <a:gd name="T30" fmla="*/ 15 w 48"/>
                <a:gd name="T31" fmla="*/ 1 h 21"/>
                <a:gd name="T32" fmla="*/ 24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24" y="0"/>
                  </a:moveTo>
                  <a:lnTo>
                    <a:pt x="33" y="1"/>
                  </a:lnTo>
                  <a:lnTo>
                    <a:pt x="42" y="4"/>
                  </a:lnTo>
                  <a:lnTo>
                    <a:pt x="46" y="6"/>
                  </a:lnTo>
                  <a:lnTo>
                    <a:pt x="48" y="11"/>
                  </a:lnTo>
                  <a:lnTo>
                    <a:pt x="46" y="15"/>
                  </a:lnTo>
                  <a:lnTo>
                    <a:pt x="42" y="18"/>
                  </a:lnTo>
                  <a:lnTo>
                    <a:pt x="33" y="20"/>
                  </a:lnTo>
                  <a:lnTo>
                    <a:pt x="24" y="21"/>
                  </a:lnTo>
                  <a:lnTo>
                    <a:pt x="15" y="20"/>
                  </a:lnTo>
                  <a:lnTo>
                    <a:pt x="7" y="18"/>
                  </a:lnTo>
                  <a:lnTo>
                    <a:pt x="2" y="15"/>
                  </a:lnTo>
                  <a:lnTo>
                    <a:pt x="0" y="11"/>
                  </a:lnTo>
                  <a:lnTo>
                    <a:pt x="2" y="6"/>
                  </a:lnTo>
                  <a:lnTo>
                    <a:pt x="7" y="4"/>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Freeform 235"/>
            <p:cNvSpPr>
              <a:spLocks/>
            </p:cNvSpPr>
            <p:nvPr/>
          </p:nvSpPr>
          <p:spPr bwMode="auto">
            <a:xfrm>
              <a:off x="4684713" y="3522663"/>
              <a:ext cx="38100" cy="14288"/>
            </a:xfrm>
            <a:custGeom>
              <a:avLst/>
              <a:gdLst>
                <a:gd name="T0" fmla="*/ 24 w 50"/>
                <a:gd name="T1" fmla="*/ 0 h 19"/>
                <a:gd name="T2" fmla="*/ 33 w 50"/>
                <a:gd name="T3" fmla="*/ 2 h 19"/>
                <a:gd name="T4" fmla="*/ 41 w 50"/>
                <a:gd name="T5" fmla="*/ 3 h 19"/>
                <a:gd name="T6" fmla="*/ 47 w 50"/>
                <a:gd name="T7" fmla="*/ 6 h 19"/>
                <a:gd name="T8" fmla="*/ 50 w 50"/>
                <a:gd name="T9" fmla="*/ 8 h 19"/>
                <a:gd name="T10" fmla="*/ 47 w 50"/>
                <a:gd name="T11" fmla="*/ 13 h 19"/>
                <a:gd name="T12" fmla="*/ 41 w 50"/>
                <a:gd name="T13" fmla="*/ 15 h 19"/>
                <a:gd name="T14" fmla="*/ 33 w 50"/>
                <a:gd name="T15" fmla="*/ 18 h 19"/>
                <a:gd name="T16" fmla="*/ 24 w 50"/>
                <a:gd name="T17" fmla="*/ 19 h 19"/>
                <a:gd name="T18" fmla="*/ 15 w 50"/>
                <a:gd name="T19" fmla="*/ 18 h 19"/>
                <a:gd name="T20" fmla="*/ 7 w 50"/>
                <a:gd name="T21" fmla="*/ 15 h 19"/>
                <a:gd name="T22" fmla="*/ 2 w 50"/>
                <a:gd name="T23" fmla="*/ 13 h 19"/>
                <a:gd name="T24" fmla="*/ 0 w 50"/>
                <a:gd name="T25" fmla="*/ 8 h 19"/>
                <a:gd name="T26" fmla="*/ 2 w 50"/>
                <a:gd name="T27" fmla="*/ 6 h 19"/>
                <a:gd name="T28" fmla="*/ 7 w 50"/>
                <a:gd name="T29" fmla="*/ 3 h 19"/>
                <a:gd name="T30" fmla="*/ 15 w 50"/>
                <a:gd name="T31" fmla="*/ 2 h 19"/>
                <a:gd name="T32" fmla="*/ 24 w 5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9">
                  <a:moveTo>
                    <a:pt x="24" y="0"/>
                  </a:moveTo>
                  <a:lnTo>
                    <a:pt x="33" y="2"/>
                  </a:lnTo>
                  <a:lnTo>
                    <a:pt x="41" y="3"/>
                  </a:lnTo>
                  <a:lnTo>
                    <a:pt x="47" y="6"/>
                  </a:lnTo>
                  <a:lnTo>
                    <a:pt x="50" y="8"/>
                  </a:lnTo>
                  <a:lnTo>
                    <a:pt x="47" y="13"/>
                  </a:lnTo>
                  <a:lnTo>
                    <a:pt x="41" y="15"/>
                  </a:lnTo>
                  <a:lnTo>
                    <a:pt x="33" y="18"/>
                  </a:lnTo>
                  <a:lnTo>
                    <a:pt x="24" y="19"/>
                  </a:lnTo>
                  <a:lnTo>
                    <a:pt x="15" y="18"/>
                  </a:lnTo>
                  <a:lnTo>
                    <a:pt x="7" y="15"/>
                  </a:lnTo>
                  <a:lnTo>
                    <a:pt x="2" y="13"/>
                  </a:lnTo>
                  <a:lnTo>
                    <a:pt x="0" y="8"/>
                  </a:lnTo>
                  <a:lnTo>
                    <a:pt x="2" y="6"/>
                  </a:lnTo>
                  <a:lnTo>
                    <a:pt x="7" y="3"/>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Freeform 236"/>
            <p:cNvSpPr>
              <a:spLocks/>
            </p:cNvSpPr>
            <p:nvPr/>
          </p:nvSpPr>
          <p:spPr bwMode="auto">
            <a:xfrm>
              <a:off x="4684713" y="3597275"/>
              <a:ext cx="38100" cy="17463"/>
            </a:xfrm>
            <a:custGeom>
              <a:avLst/>
              <a:gdLst>
                <a:gd name="T0" fmla="*/ 24 w 50"/>
                <a:gd name="T1" fmla="*/ 0 h 22"/>
                <a:gd name="T2" fmla="*/ 33 w 50"/>
                <a:gd name="T3" fmla="*/ 1 h 22"/>
                <a:gd name="T4" fmla="*/ 41 w 50"/>
                <a:gd name="T5" fmla="*/ 3 h 22"/>
                <a:gd name="T6" fmla="*/ 47 w 50"/>
                <a:gd name="T7" fmla="*/ 7 h 22"/>
                <a:gd name="T8" fmla="*/ 50 w 50"/>
                <a:gd name="T9" fmla="*/ 11 h 22"/>
                <a:gd name="T10" fmla="*/ 47 w 50"/>
                <a:gd name="T11" fmla="*/ 16 h 22"/>
                <a:gd name="T12" fmla="*/ 41 w 50"/>
                <a:gd name="T13" fmla="*/ 18 h 22"/>
                <a:gd name="T14" fmla="*/ 33 w 50"/>
                <a:gd name="T15" fmla="*/ 21 h 22"/>
                <a:gd name="T16" fmla="*/ 24 w 50"/>
                <a:gd name="T17" fmla="*/ 22 h 22"/>
                <a:gd name="T18" fmla="*/ 15 w 50"/>
                <a:gd name="T19" fmla="*/ 21 h 22"/>
                <a:gd name="T20" fmla="*/ 7 w 50"/>
                <a:gd name="T21" fmla="*/ 18 h 22"/>
                <a:gd name="T22" fmla="*/ 2 w 50"/>
                <a:gd name="T23" fmla="*/ 16 h 22"/>
                <a:gd name="T24" fmla="*/ 0 w 50"/>
                <a:gd name="T25" fmla="*/ 11 h 22"/>
                <a:gd name="T26" fmla="*/ 2 w 50"/>
                <a:gd name="T27" fmla="*/ 7 h 22"/>
                <a:gd name="T28" fmla="*/ 7 w 50"/>
                <a:gd name="T29" fmla="*/ 3 h 22"/>
                <a:gd name="T30" fmla="*/ 15 w 50"/>
                <a:gd name="T31" fmla="*/ 1 h 22"/>
                <a:gd name="T32" fmla="*/ 24 w 50"/>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2">
                  <a:moveTo>
                    <a:pt x="24" y="0"/>
                  </a:moveTo>
                  <a:lnTo>
                    <a:pt x="33" y="1"/>
                  </a:lnTo>
                  <a:lnTo>
                    <a:pt x="41" y="3"/>
                  </a:lnTo>
                  <a:lnTo>
                    <a:pt x="47" y="7"/>
                  </a:lnTo>
                  <a:lnTo>
                    <a:pt x="50" y="11"/>
                  </a:lnTo>
                  <a:lnTo>
                    <a:pt x="47" y="16"/>
                  </a:lnTo>
                  <a:lnTo>
                    <a:pt x="41" y="18"/>
                  </a:lnTo>
                  <a:lnTo>
                    <a:pt x="33" y="21"/>
                  </a:lnTo>
                  <a:lnTo>
                    <a:pt x="24" y="22"/>
                  </a:lnTo>
                  <a:lnTo>
                    <a:pt x="15" y="21"/>
                  </a:lnTo>
                  <a:lnTo>
                    <a:pt x="7" y="18"/>
                  </a:lnTo>
                  <a:lnTo>
                    <a:pt x="2" y="16"/>
                  </a:lnTo>
                  <a:lnTo>
                    <a:pt x="0" y="11"/>
                  </a:lnTo>
                  <a:lnTo>
                    <a:pt x="2" y="7"/>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Freeform 237"/>
            <p:cNvSpPr>
              <a:spLocks/>
            </p:cNvSpPr>
            <p:nvPr/>
          </p:nvSpPr>
          <p:spPr bwMode="auto">
            <a:xfrm>
              <a:off x="4684713" y="3554413"/>
              <a:ext cx="38100" cy="15875"/>
            </a:xfrm>
            <a:custGeom>
              <a:avLst/>
              <a:gdLst>
                <a:gd name="T0" fmla="*/ 24 w 50"/>
                <a:gd name="T1" fmla="*/ 0 h 20"/>
                <a:gd name="T2" fmla="*/ 33 w 50"/>
                <a:gd name="T3" fmla="*/ 1 h 20"/>
                <a:gd name="T4" fmla="*/ 41 w 50"/>
                <a:gd name="T5" fmla="*/ 3 h 20"/>
                <a:gd name="T6" fmla="*/ 47 w 50"/>
                <a:gd name="T7" fmla="*/ 5 h 20"/>
                <a:gd name="T8" fmla="*/ 50 w 50"/>
                <a:gd name="T9" fmla="*/ 10 h 20"/>
                <a:gd name="T10" fmla="*/ 47 w 50"/>
                <a:gd name="T11" fmla="*/ 15 h 20"/>
                <a:gd name="T12" fmla="*/ 41 w 50"/>
                <a:gd name="T13" fmla="*/ 17 h 20"/>
                <a:gd name="T14" fmla="*/ 33 w 50"/>
                <a:gd name="T15" fmla="*/ 19 h 20"/>
                <a:gd name="T16" fmla="*/ 24 w 50"/>
                <a:gd name="T17" fmla="*/ 20 h 20"/>
                <a:gd name="T18" fmla="*/ 15 w 50"/>
                <a:gd name="T19" fmla="*/ 19 h 20"/>
                <a:gd name="T20" fmla="*/ 7 w 50"/>
                <a:gd name="T21" fmla="*/ 17 h 20"/>
                <a:gd name="T22" fmla="*/ 2 w 50"/>
                <a:gd name="T23" fmla="*/ 15 h 20"/>
                <a:gd name="T24" fmla="*/ 0 w 50"/>
                <a:gd name="T25" fmla="*/ 10 h 20"/>
                <a:gd name="T26" fmla="*/ 2 w 50"/>
                <a:gd name="T27" fmla="*/ 5 h 20"/>
                <a:gd name="T28" fmla="*/ 7 w 50"/>
                <a:gd name="T29" fmla="*/ 3 h 20"/>
                <a:gd name="T30" fmla="*/ 15 w 50"/>
                <a:gd name="T31" fmla="*/ 1 h 20"/>
                <a:gd name="T32" fmla="*/ 24 w 50"/>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0">
                  <a:moveTo>
                    <a:pt x="24" y="0"/>
                  </a:moveTo>
                  <a:lnTo>
                    <a:pt x="33" y="1"/>
                  </a:lnTo>
                  <a:lnTo>
                    <a:pt x="41" y="3"/>
                  </a:lnTo>
                  <a:lnTo>
                    <a:pt x="47" y="5"/>
                  </a:lnTo>
                  <a:lnTo>
                    <a:pt x="50" y="10"/>
                  </a:lnTo>
                  <a:lnTo>
                    <a:pt x="47" y="15"/>
                  </a:lnTo>
                  <a:lnTo>
                    <a:pt x="41" y="17"/>
                  </a:lnTo>
                  <a:lnTo>
                    <a:pt x="33" y="19"/>
                  </a:lnTo>
                  <a:lnTo>
                    <a:pt x="24" y="20"/>
                  </a:lnTo>
                  <a:lnTo>
                    <a:pt x="15" y="19"/>
                  </a:lnTo>
                  <a:lnTo>
                    <a:pt x="7" y="17"/>
                  </a:lnTo>
                  <a:lnTo>
                    <a:pt x="2" y="15"/>
                  </a:lnTo>
                  <a:lnTo>
                    <a:pt x="0" y="10"/>
                  </a:lnTo>
                  <a:lnTo>
                    <a:pt x="2" y="5"/>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Freeform 238"/>
            <p:cNvSpPr>
              <a:spLocks/>
            </p:cNvSpPr>
            <p:nvPr/>
          </p:nvSpPr>
          <p:spPr bwMode="auto">
            <a:xfrm>
              <a:off x="4684713" y="3632200"/>
              <a:ext cx="38100" cy="17463"/>
            </a:xfrm>
            <a:custGeom>
              <a:avLst/>
              <a:gdLst>
                <a:gd name="T0" fmla="*/ 24 w 50"/>
                <a:gd name="T1" fmla="*/ 0 h 22"/>
                <a:gd name="T2" fmla="*/ 33 w 50"/>
                <a:gd name="T3" fmla="*/ 2 h 22"/>
                <a:gd name="T4" fmla="*/ 41 w 50"/>
                <a:gd name="T5" fmla="*/ 4 h 22"/>
                <a:gd name="T6" fmla="*/ 47 w 50"/>
                <a:gd name="T7" fmla="*/ 7 h 22"/>
                <a:gd name="T8" fmla="*/ 50 w 50"/>
                <a:gd name="T9" fmla="*/ 12 h 22"/>
                <a:gd name="T10" fmla="*/ 47 w 50"/>
                <a:gd name="T11" fmla="*/ 17 h 22"/>
                <a:gd name="T12" fmla="*/ 41 w 50"/>
                <a:gd name="T13" fmla="*/ 19 h 22"/>
                <a:gd name="T14" fmla="*/ 33 w 50"/>
                <a:gd name="T15" fmla="*/ 21 h 22"/>
                <a:gd name="T16" fmla="*/ 24 w 50"/>
                <a:gd name="T17" fmla="*/ 22 h 22"/>
                <a:gd name="T18" fmla="*/ 15 w 50"/>
                <a:gd name="T19" fmla="*/ 21 h 22"/>
                <a:gd name="T20" fmla="*/ 7 w 50"/>
                <a:gd name="T21" fmla="*/ 19 h 22"/>
                <a:gd name="T22" fmla="*/ 2 w 50"/>
                <a:gd name="T23" fmla="*/ 17 h 22"/>
                <a:gd name="T24" fmla="*/ 0 w 50"/>
                <a:gd name="T25" fmla="*/ 12 h 22"/>
                <a:gd name="T26" fmla="*/ 2 w 50"/>
                <a:gd name="T27" fmla="*/ 7 h 22"/>
                <a:gd name="T28" fmla="*/ 7 w 50"/>
                <a:gd name="T29" fmla="*/ 4 h 22"/>
                <a:gd name="T30" fmla="*/ 15 w 50"/>
                <a:gd name="T31" fmla="*/ 2 h 22"/>
                <a:gd name="T32" fmla="*/ 24 w 50"/>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2">
                  <a:moveTo>
                    <a:pt x="24" y="0"/>
                  </a:moveTo>
                  <a:lnTo>
                    <a:pt x="33" y="2"/>
                  </a:lnTo>
                  <a:lnTo>
                    <a:pt x="41" y="4"/>
                  </a:lnTo>
                  <a:lnTo>
                    <a:pt x="47" y="7"/>
                  </a:lnTo>
                  <a:lnTo>
                    <a:pt x="50" y="12"/>
                  </a:lnTo>
                  <a:lnTo>
                    <a:pt x="47" y="17"/>
                  </a:lnTo>
                  <a:lnTo>
                    <a:pt x="41" y="19"/>
                  </a:lnTo>
                  <a:lnTo>
                    <a:pt x="33" y="21"/>
                  </a:lnTo>
                  <a:lnTo>
                    <a:pt x="24" y="22"/>
                  </a:lnTo>
                  <a:lnTo>
                    <a:pt x="15" y="21"/>
                  </a:lnTo>
                  <a:lnTo>
                    <a:pt x="7" y="19"/>
                  </a:lnTo>
                  <a:lnTo>
                    <a:pt x="2" y="17"/>
                  </a:lnTo>
                  <a:lnTo>
                    <a:pt x="0" y="12"/>
                  </a:lnTo>
                  <a:lnTo>
                    <a:pt x="2" y="7"/>
                  </a:lnTo>
                  <a:lnTo>
                    <a:pt x="7" y="4"/>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Freeform 239"/>
            <p:cNvSpPr>
              <a:spLocks/>
            </p:cNvSpPr>
            <p:nvPr/>
          </p:nvSpPr>
          <p:spPr bwMode="auto">
            <a:xfrm>
              <a:off x="4733926" y="3522663"/>
              <a:ext cx="36513" cy="14288"/>
            </a:xfrm>
            <a:custGeom>
              <a:avLst/>
              <a:gdLst>
                <a:gd name="T0" fmla="*/ 24 w 47"/>
                <a:gd name="T1" fmla="*/ 0 h 19"/>
                <a:gd name="T2" fmla="*/ 34 w 47"/>
                <a:gd name="T3" fmla="*/ 2 h 19"/>
                <a:gd name="T4" fmla="*/ 40 w 47"/>
                <a:gd name="T5" fmla="*/ 3 h 19"/>
                <a:gd name="T6" fmla="*/ 45 w 47"/>
                <a:gd name="T7" fmla="*/ 6 h 19"/>
                <a:gd name="T8" fmla="*/ 47 w 47"/>
                <a:gd name="T9" fmla="*/ 8 h 19"/>
                <a:gd name="T10" fmla="*/ 45 w 47"/>
                <a:gd name="T11" fmla="*/ 13 h 19"/>
                <a:gd name="T12" fmla="*/ 40 w 47"/>
                <a:gd name="T13" fmla="*/ 15 h 19"/>
                <a:gd name="T14" fmla="*/ 34 w 47"/>
                <a:gd name="T15" fmla="*/ 18 h 19"/>
                <a:gd name="T16" fmla="*/ 24 w 47"/>
                <a:gd name="T17" fmla="*/ 19 h 19"/>
                <a:gd name="T18" fmla="*/ 15 w 47"/>
                <a:gd name="T19" fmla="*/ 18 h 19"/>
                <a:gd name="T20" fmla="*/ 7 w 47"/>
                <a:gd name="T21" fmla="*/ 15 h 19"/>
                <a:gd name="T22" fmla="*/ 2 w 47"/>
                <a:gd name="T23" fmla="*/ 13 h 19"/>
                <a:gd name="T24" fmla="*/ 0 w 47"/>
                <a:gd name="T25" fmla="*/ 8 h 19"/>
                <a:gd name="T26" fmla="*/ 2 w 47"/>
                <a:gd name="T27" fmla="*/ 6 h 19"/>
                <a:gd name="T28" fmla="*/ 7 w 47"/>
                <a:gd name="T29" fmla="*/ 3 h 19"/>
                <a:gd name="T30" fmla="*/ 15 w 47"/>
                <a:gd name="T31" fmla="*/ 2 h 19"/>
                <a:gd name="T32" fmla="*/ 24 w 47"/>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9">
                  <a:moveTo>
                    <a:pt x="24" y="0"/>
                  </a:moveTo>
                  <a:lnTo>
                    <a:pt x="34" y="2"/>
                  </a:lnTo>
                  <a:lnTo>
                    <a:pt x="40" y="3"/>
                  </a:lnTo>
                  <a:lnTo>
                    <a:pt x="45" y="6"/>
                  </a:lnTo>
                  <a:lnTo>
                    <a:pt x="47" y="8"/>
                  </a:lnTo>
                  <a:lnTo>
                    <a:pt x="45" y="13"/>
                  </a:lnTo>
                  <a:lnTo>
                    <a:pt x="40" y="15"/>
                  </a:lnTo>
                  <a:lnTo>
                    <a:pt x="34" y="18"/>
                  </a:lnTo>
                  <a:lnTo>
                    <a:pt x="24" y="19"/>
                  </a:lnTo>
                  <a:lnTo>
                    <a:pt x="15" y="18"/>
                  </a:lnTo>
                  <a:lnTo>
                    <a:pt x="7" y="15"/>
                  </a:lnTo>
                  <a:lnTo>
                    <a:pt x="2" y="13"/>
                  </a:lnTo>
                  <a:lnTo>
                    <a:pt x="0" y="8"/>
                  </a:lnTo>
                  <a:lnTo>
                    <a:pt x="2" y="6"/>
                  </a:lnTo>
                  <a:lnTo>
                    <a:pt x="7" y="3"/>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Freeform 240"/>
            <p:cNvSpPr>
              <a:spLocks/>
            </p:cNvSpPr>
            <p:nvPr/>
          </p:nvSpPr>
          <p:spPr bwMode="auto">
            <a:xfrm>
              <a:off x="4733926" y="3597275"/>
              <a:ext cx="36513" cy="17463"/>
            </a:xfrm>
            <a:custGeom>
              <a:avLst/>
              <a:gdLst>
                <a:gd name="T0" fmla="*/ 24 w 47"/>
                <a:gd name="T1" fmla="*/ 0 h 22"/>
                <a:gd name="T2" fmla="*/ 34 w 47"/>
                <a:gd name="T3" fmla="*/ 1 h 22"/>
                <a:gd name="T4" fmla="*/ 40 w 47"/>
                <a:gd name="T5" fmla="*/ 3 h 22"/>
                <a:gd name="T6" fmla="*/ 45 w 47"/>
                <a:gd name="T7" fmla="*/ 7 h 22"/>
                <a:gd name="T8" fmla="*/ 47 w 47"/>
                <a:gd name="T9" fmla="*/ 11 h 22"/>
                <a:gd name="T10" fmla="*/ 45 w 47"/>
                <a:gd name="T11" fmla="*/ 16 h 22"/>
                <a:gd name="T12" fmla="*/ 40 w 47"/>
                <a:gd name="T13" fmla="*/ 18 h 22"/>
                <a:gd name="T14" fmla="*/ 34 w 47"/>
                <a:gd name="T15" fmla="*/ 21 h 22"/>
                <a:gd name="T16" fmla="*/ 24 w 47"/>
                <a:gd name="T17" fmla="*/ 22 h 22"/>
                <a:gd name="T18" fmla="*/ 15 w 47"/>
                <a:gd name="T19" fmla="*/ 21 h 22"/>
                <a:gd name="T20" fmla="*/ 7 w 47"/>
                <a:gd name="T21" fmla="*/ 18 h 22"/>
                <a:gd name="T22" fmla="*/ 2 w 47"/>
                <a:gd name="T23" fmla="*/ 16 h 22"/>
                <a:gd name="T24" fmla="*/ 0 w 47"/>
                <a:gd name="T25" fmla="*/ 11 h 22"/>
                <a:gd name="T26" fmla="*/ 2 w 47"/>
                <a:gd name="T27" fmla="*/ 7 h 22"/>
                <a:gd name="T28" fmla="*/ 7 w 47"/>
                <a:gd name="T29" fmla="*/ 3 h 22"/>
                <a:gd name="T30" fmla="*/ 15 w 47"/>
                <a:gd name="T31" fmla="*/ 1 h 22"/>
                <a:gd name="T32" fmla="*/ 24 w 4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2">
                  <a:moveTo>
                    <a:pt x="24" y="0"/>
                  </a:moveTo>
                  <a:lnTo>
                    <a:pt x="34" y="1"/>
                  </a:lnTo>
                  <a:lnTo>
                    <a:pt x="40" y="3"/>
                  </a:lnTo>
                  <a:lnTo>
                    <a:pt x="45" y="7"/>
                  </a:lnTo>
                  <a:lnTo>
                    <a:pt x="47" y="11"/>
                  </a:lnTo>
                  <a:lnTo>
                    <a:pt x="45" y="16"/>
                  </a:lnTo>
                  <a:lnTo>
                    <a:pt x="40" y="18"/>
                  </a:lnTo>
                  <a:lnTo>
                    <a:pt x="34" y="21"/>
                  </a:lnTo>
                  <a:lnTo>
                    <a:pt x="24" y="22"/>
                  </a:lnTo>
                  <a:lnTo>
                    <a:pt x="15" y="21"/>
                  </a:lnTo>
                  <a:lnTo>
                    <a:pt x="7" y="18"/>
                  </a:lnTo>
                  <a:lnTo>
                    <a:pt x="2" y="16"/>
                  </a:lnTo>
                  <a:lnTo>
                    <a:pt x="0" y="11"/>
                  </a:lnTo>
                  <a:lnTo>
                    <a:pt x="2" y="7"/>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Freeform 241"/>
            <p:cNvSpPr>
              <a:spLocks/>
            </p:cNvSpPr>
            <p:nvPr/>
          </p:nvSpPr>
          <p:spPr bwMode="auto">
            <a:xfrm>
              <a:off x="4733926" y="3554413"/>
              <a:ext cx="36513" cy="15875"/>
            </a:xfrm>
            <a:custGeom>
              <a:avLst/>
              <a:gdLst>
                <a:gd name="T0" fmla="*/ 24 w 47"/>
                <a:gd name="T1" fmla="*/ 0 h 20"/>
                <a:gd name="T2" fmla="*/ 34 w 47"/>
                <a:gd name="T3" fmla="*/ 1 h 20"/>
                <a:gd name="T4" fmla="*/ 40 w 47"/>
                <a:gd name="T5" fmla="*/ 3 h 20"/>
                <a:gd name="T6" fmla="*/ 45 w 47"/>
                <a:gd name="T7" fmla="*/ 5 h 20"/>
                <a:gd name="T8" fmla="*/ 47 w 47"/>
                <a:gd name="T9" fmla="*/ 10 h 20"/>
                <a:gd name="T10" fmla="*/ 45 w 47"/>
                <a:gd name="T11" fmla="*/ 15 h 20"/>
                <a:gd name="T12" fmla="*/ 40 w 47"/>
                <a:gd name="T13" fmla="*/ 17 h 20"/>
                <a:gd name="T14" fmla="*/ 34 w 47"/>
                <a:gd name="T15" fmla="*/ 19 h 20"/>
                <a:gd name="T16" fmla="*/ 24 w 47"/>
                <a:gd name="T17" fmla="*/ 20 h 20"/>
                <a:gd name="T18" fmla="*/ 15 w 47"/>
                <a:gd name="T19" fmla="*/ 19 h 20"/>
                <a:gd name="T20" fmla="*/ 7 w 47"/>
                <a:gd name="T21" fmla="*/ 17 h 20"/>
                <a:gd name="T22" fmla="*/ 2 w 47"/>
                <a:gd name="T23" fmla="*/ 15 h 20"/>
                <a:gd name="T24" fmla="*/ 0 w 47"/>
                <a:gd name="T25" fmla="*/ 10 h 20"/>
                <a:gd name="T26" fmla="*/ 2 w 47"/>
                <a:gd name="T27" fmla="*/ 5 h 20"/>
                <a:gd name="T28" fmla="*/ 7 w 47"/>
                <a:gd name="T29" fmla="*/ 3 h 20"/>
                <a:gd name="T30" fmla="*/ 15 w 47"/>
                <a:gd name="T31" fmla="*/ 1 h 20"/>
                <a:gd name="T32" fmla="*/ 24 w 4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0">
                  <a:moveTo>
                    <a:pt x="24" y="0"/>
                  </a:moveTo>
                  <a:lnTo>
                    <a:pt x="34" y="1"/>
                  </a:lnTo>
                  <a:lnTo>
                    <a:pt x="40" y="3"/>
                  </a:lnTo>
                  <a:lnTo>
                    <a:pt x="45" y="5"/>
                  </a:lnTo>
                  <a:lnTo>
                    <a:pt x="47" y="10"/>
                  </a:lnTo>
                  <a:lnTo>
                    <a:pt x="45" y="15"/>
                  </a:lnTo>
                  <a:lnTo>
                    <a:pt x="40" y="17"/>
                  </a:lnTo>
                  <a:lnTo>
                    <a:pt x="34" y="19"/>
                  </a:lnTo>
                  <a:lnTo>
                    <a:pt x="24" y="20"/>
                  </a:lnTo>
                  <a:lnTo>
                    <a:pt x="15" y="19"/>
                  </a:lnTo>
                  <a:lnTo>
                    <a:pt x="7" y="17"/>
                  </a:lnTo>
                  <a:lnTo>
                    <a:pt x="2" y="15"/>
                  </a:lnTo>
                  <a:lnTo>
                    <a:pt x="0" y="10"/>
                  </a:lnTo>
                  <a:lnTo>
                    <a:pt x="2" y="5"/>
                  </a:lnTo>
                  <a:lnTo>
                    <a:pt x="7" y="3"/>
                  </a:lnTo>
                  <a:lnTo>
                    <a:pt x="15" y="1"/>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Freeform 242"/>
            <p:cNvSpPr>
              <a:spLocks/>
            </p:cNvSpPr>
            <p:nvPr/>
          </p:nvSpPr>
          <p:spPr bwMode="auto">
            <a:xfrm>
              <a:off x="4733926" y="3632200"/>
              <a:ext cx="36513" cy="17463"/>
            </a:xfrm>
            <a:custGeom>
              <a:avLst/>
              <a:gdLst>
                <a:gd name="T0" fmla="*/ 24 w 47"/>
                <a:gd name="T1" fmla="*/ 0 h 22"/>
                <a:gd name="T2" fmla="*/ 34 w 47"/>
                <a:gd name="T3" fmla="*/ 2 h 22"/>
                <a:gd name="T4" fmla="*/ 40 w 47"/>
                <a:gd name="T5" fmla="*/ 4 h 22"/>
                <a:gd name="T6" fmla="*/ 45 w 47"/>
                <a:gd name="T7" fmla="*/ 7 h 22"/>
                <a:gd name="T8" fmla="*/ 47 w 47"/>
                <a:gd name="T9" fmla="*/ 12 h 22"/>
                <a:gd name="T10" fmla="*/ 45 w 47"/>
                <a:gd name="T11" fmla="*/ 17 h 22"/>
                <a:gd name="T12" fmla="*/ 40 w 47"/>
                <a:gd name="T13" fmla="*/ 19 h 22"/>
                <a:gd name="T14" fmla="*/ 34 w 47"/>
                <a:gd name="T15" fmla="*/ 21 h 22"/>
                <a:gd name="T16" fmla="*/ 24 w 47"/>
                <a:gd name="T17" fmla="*/ 22 h 22"/>
                <a:gd name="T18" fmla="*/ 15 w 47"/>
                <a:gd name="T19" fmla="*/ 21 h 22"/>
                <a:gd name="T20" fmla="*/ 7 w 47"/>
                <a:gd name="T21" fmla="*/ 19 h 22"/>
                <a:gd name="T22" fmla="*/ 2 w 47"/>
                <a:gd name="T23" fmla="*/ 17 h 22"/>
                <a:gd name="T24" fmla="*/ 0 w 47"/>
                <a:gd name="T25" fmla="*/ 12 h 22"/>
                <a:gd name="T26" fmla="*/ 2 w 47"/>
                <a:gd name="T27" fmla="*/ 7 h 22"/>
                <a:gd name="T28" fmla="*/ 7 w 47"/>
                <a:gd name="T29" fmla="*/ 4 h 22"/>
                <a:gd name="T30" fmla="*/ 15 w 47"/>
                <a:gd name="T31" fmla="*/ 2 h 22"/>
                <a:gd name="T32" fmla="*/ 24 w 4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2">
                  <a:moveTo>
                    <a:pt x="24" y="0"/>
                  </a:moveTo>
                  <a:lnTo>
                    <a:pt x="34" y="2"/>
                  </a:lnTo>
                  <a:lnTo>
                    <a:pt x="40" y="4"/>
                  </a:lnTo>
                  <a:lnTo>
                    <a:pt x="45" y="7"/>
                  </a:lnTo>
                  <a:lnTo>
                    <a:pt x="47" y="12"/>
                  </a:lnTo>
                  <a:lnTo>
                    <a:pt x="45" y="17"/>
                  </a:lnTo>
                  <a:lnTo>
                    <a:pt x="40" y="19"/>
                  </a:lnTo>
                  <a:lnTo>
                    <a:pt x="34" y="21"/>
                  </a:lnTo>
                  <a:lnTo>
                    <a:pt x="24" y="22"/>
                  </a:lnTo>
                  <a:lnTo>
                    <a:pt x="15" y="21"/>
                  </a:lnTo>
                  <a:lnTo>
                    <a:pt x="7" y="19"/>
                  </a:lnTo>
                  <a:lnTo>
                    <a:pt x="2" y="17"/>
                  </a:lnTo>
                  <a:lnTo>
                    <a:pt x="0" y="12"/>
                  </a:lnTo>
                  <a:lnTo>
                    <a:pt x="2" y="7"/>
                  </a:lnTo>
                  <a:lnTo>
                    <a:pt x="7" y="4"/>
                  </a:lnTo>
                  <a:lnTo>
                    <a:pt x="15" y="2"/>
                  </a:lnTo>
                  <a:lnTo>
                    <a:pt x="24"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Freeform 243"/>
            <p:cNvSpPr>
              <a:spLocks/>
            </p:cNvSpPr>
            <p:nvPr/>
          </p:nvSpPr>
          <p:spPr bwMode="auto">
            <a:xfrm>
              <a:off x="4635501" y="3522663"/>
              <a:ext cx="28575" cy="11113"/>
            </a:xfrm>
            <a:custGeom>
              <a:avLst/>
              <a:gdLst>
                <a:gd name="T0" fmla="*/ 17 w 36"/>
                <a:gd name="T1" fmla="*/ 0 h 14"/>
                <a:gd name="T2" fmla="*/ 24 w 36"/>
                <a:gd name="T3" fmla="*/ 2 h 14"/>
                <a:gd name="T4" fmla="*/ 30 w 36"/>
                <a:gd name="T5" fmla="*/ 3 h 14"/>
                <a:gd name="T6" fmla="*/ 35 w 36"/>
                <a:gd name="T7" fmla="*/ 6 h 14"/>
                <a:gd name="T8" fmla="*/ 36 w 36"/>
                <a:gd name="T9" fmla="*/ 8 h 14"/>
                <a:gd name="T10" fmla="*/ 35 w 36"/>
                <a:gd name="T11" fmla="*/ 11 h 14"/>
                <a:gd name="T12" fmla="*/ 30 w 36"/>
                <a:gd name="T13" fmla="*/ 12 h 14"/>
                <a:gd name="T14" fmla="*/ 24 w 36"/>
                <a:gd name="T15" fmla="*/ 13 h 14"/>
                <a:gd name="T16" fmla="*/ 17 w 36"/>
                <a:gd name="T17" fmla="*/ 14 h 14"/>
                <a:gd name="T18" fmla="*/ 10 w 36"/>
                <a:gd name="T19" fmla="*/ 13 h 14"/>
                <a:gd name="T20" fmla="*/ 6 w 36"/>
                <a:gd name="T21" fmla="*/ 12 h 14"/>
                <a:gd name="T22" fmla="*/ 1 w 36"/>
                <a:gd name="T23" fmla="*/ 11 h 14"/>
                <a:gd name="T24" fmla="*/ 0 w 36"/>
                <a:gd name="T25" fmla="*/ 8 h 14"/>
                <a:gd name="T26" fmla="*/ 1 w 36"/>
                <a:gd name="T27" fmla="*/ 6 h 14"/>
                <a:gd name="T28" fmla="*/ 6 w 36"/>
                <a:gd name="T29" fmla="*/ 3 h 14"/>
                <a:gd name="T30" fmla="*/ 10 w 36"/>
                <a:gd name="T31" fmla="*/ 2 h 14"/>
                <a:gd name="T32" fmla="*/ 17 w 36"/>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4">
                  <a:moveTo>
                    <a:pt x="17" y="0"/>
                  </a:moveTo>
                  <a:lnTo>
                    <a:pt x="24" y="2"/>
                  </a:lnTo>
                  <a:lnTo>
                    <a:pt x="30" y="3"/>
                  </a:lnTo>
                  <a:lnTo>
                    <a:pt x="35" y="6"/>
                  </a:lnTo>
                  <a:lnTo>
                    <a:pt x="36" y="8"/>
                  </a:lnTo>
                  <a:lnTo>
                    <a:pt x="35" y="11"/>
                  </a:lnTo>
                  <a:lnTo>
                    <a:pt x="30" y="12"/>
                  </a:lnTo>
                  <a:lnTo>
                    <a:pt x="24" y="13"/>
                  </a:lnTo>
                  <a:lnTo>
                    <a:pt x="17" y="14"/>
                  </a:lnTo>
                  <a:lnTo>
                    <a:pt x="10" y="13"/>
                  </a:lnTo>
                  <a:lnTo>
                    <a:pt x="6" y="12"/>
                  </a:lnTo>
                  <a:lnTo>
                    <a:pt x="1" y="11"/>
                  </a:lnTo>
                  <a:lnTo>
                    <a:pt x="0" y="8"/>
                  </a:lnTo>
                  <a:lnTo>
                    <a:pt x="1" y="6"/>
                  </a:lnTo>
                  <a:lnTo>
                    <a:pt x="6" y="3"/>
                  </a:lnTo>
                  <a:lnTo>
                    <a:pt x="10" y="2"/>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2" name="Freeform 244"/>
            <p:cNvSpPr>
              <a:spLocks/>
            </p:cNvSpPr>
            <p:nvPr/>
          </p:nvSpPr>
          <p:spPr bwMode="auto">
            <a:xfrm>
              <a:off x="4635501" y="3598863"/>
              <a:ext cx="28575" cy="12700"/>
            </a:xfrm>
            <a:custGeom>
              <a:avLst/>
              <a:gdLst>
                <a:gd name="T0" fmla="*/ 17 w 36"/>
                <a:gd name="T1" fmla="*/ 0 h 16"/>
                <a:gd name="T2" fmla="*/ 24 w 36"/>
                <a:gd name="T3" fmla="*/ 1 h 16"/>
                <a:gd name="T4" fmla="*/ 30 w 36"/>
                <a:gd name="T5" fmla="*/ 2 h 16"/>
                <a:gd name="T6" fmla="*/ 35 w 36"/>
                <a:gd name="T7" fmla="*/ 5 h 16"/>
                <a:gd name="T8" fmla="*/ 36 w 36"/>
                <a:gd name="T9" fmla="*/ 8 h 16"/>
                <a:gd name="T10" fmla="*/ 35 w 36"/>
                <a:gd name="T11" fmla="*/ 12 h 16"/>
                <a:gd name="T12" fmla="*/ 30 w 36"/>
                <a:gd name="T13" fmla="*/ 14 h 16"/>
                <a:gd name="T14" fmla="*/ 24 w 36"/>
                <a:gd name="T15" fmla="*/ 15 h 16"/>
                <a:gd name="T16" fmla="*/ 17 w 36"/>
                <a:gd name="T17" fmla="*/ 16 h 16"/>
                <a:gd name="T18" fmla="*/ 10 w 36"/>
                <a:gd name="T19" fmla="*/ 15 h 16"/>
                <a:gd name="T20" fmla="*/ 6 w 36"/>
                <a:gd name="T21" fmla="*/ 14 h 16"/>
                <a:gd name="T22" fmla="*/ 1 w 36"/>
                <a:gd name="T23" fmla="*/ 12 h 16"/>
                <a:gd name="T24" fmla="*/ 0 w 36"/>
                <a:gd name="T25" fmla="*/ 8 h 16"/>
                <a:gd name="T26" fmla="*/ 1 w 36"/>
                <a:gd name="T27" fmla="*/ 5 h 16"/>
                <a:gd name="T28" fmla="*/ 6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5" y="5"/>
                  </a:lnTo>
                  <a:lnTo>
                    <a:pt x="36" y="8"/>
                  </a:lnTo>
                  <a:lnTo>
                    <a:pt x="35" y="12"/>
                  </a:lnTo>
                  <a:lnTo>
                    <a:pt x="30" y="14"/>
                  </a:lnTo>
                  <a:lnTo>
                    <a:pt x="24" y="15"/>
                  </a:lnTo>
                  <a:lnTo>
                    <a:pt x="17" y="16"/>
                  </a:lnTo>
                  <a:lnTo>
                    <a:pt x="10" y="15"/>
                  </a:lnTo>
                  <a:lnTo>
                    <a:pt x="6" y="14"/>
                  </a:lnTo>
                  <a:lnTo>
                    <a:pt x="1" y="12"/>
                  </a:lnTo>
                  <a:lnTo>
                    <a:pt x="0" y="8"/>
                  </a:lnTo>
                  <a:lnTo>
                    <a:pt x="1" y="5"/>
                  </a:lnTo>
                  <a:lnTo>
                    <a:pt x="6"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Freeform 245"/>
            <p:cNvSpPr>
              <a:spLocks/>
            </p:cNvSpPr>
            <p:nvPr/>
          </p:nvSpPr>
          <p:spPr bwMode="auto">
            <a:xfrm>
              <a:off x="4635501" y="3554413"/>
              <a:ext cx="28575" cy="12700"/>
            </a:xfrm>
            <a:custGeom>
              <a:avLst/>
              <a:gdLst>
                <a:gd name="T0" fmla="*/ 17 w 36"/>
                <a:gd name="T1" fmla="*/ 0 h 16"/>
                <a:gd name="T2" fmla="*/ 24 w 36"/>
                <a:gd name="T3" fmla="*/ 1 h 16"/>
                <a:gd name="T4" fmla="*/ 30 w 36"/>
                <a:gd name="T5" fmla="*/ 2 h 16"/>
                <a:gd name="T6" fmla="*/ 35 w 36"/>
                <a:gd name="T7" fmla="*/ 5 h 16"/>
                <a:gd name="T8" fmla="*/ 36 w 36"/>
                <a:gd name="T9" fmla="*/ 8 h 16"/>
                <a:gd name="T10" fmla="*/ 35 w 36"/>
                <a:gd name="T11" fmla="*/ 11 h 16"/>
                <a:gd name="T12" fmla="*/ 30 w 36"/>
                <a:gd name="T13" fmla="*/ 13 h 16"/>
                <a:gd name="T14" fmla="*/ 24 w 36"/>
                <a:gd name="T15" fmla="*/ 15 h 16"/>
                <a:gd name="T16" fmla="*/ 17 w 36"/>
                <a:gd name="T17" fmla="*/ 16 h 16"/>
                <a:gd name="T18" fmla="*/ 10 w 36"/>
                <a:gd name="T19" fmla="*/ 15 h 16"/>
                <a:gd name="T20" fmla="*/ 6 w 36"/>
                <a:gd name="T21" fmla="*/ 13 h 16"/>
                <a:gd name="T22" fmla="*/ 1 w 36"/>
                <a:gd name="T23" fmla="*/ 11 h 16"/>
                <a:gd name="T24" fmla="*/ 0 w 36"/>
                <a:gd name="T25" fmla="*/ 8 h 16"/>
                <a:gd name="T26" fmla="*/ 1 w 36"/>
                <a:gd name="T27" fmla="*/ 5 h 16"/>
                <a:gd name="T28" fmla="*/ 6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5" y="5"/>
                  </a:lnTo>
                  <a:lnTo>
                    <a:pt x="36" y="8"/>
                  </a:lnTo>
                  <a:lnTo>
                    <a:pt x="35" y="11"/>
                  </a:lnTo>
                  <a:lnTo>
                    <a:pt x="30" y="13"/>
                  </a:lnTo>
                  <a:lnTo>
                    <a:pt x="24" y="15"/>
                  </a:lnTo>
                  <a:lnTo>
                    <a:pt x="17" y="16"/>
                  </a:lnTo>
                  <a:lnTo>
                    <a:pt x="10" y="15"/>
                  </a:lnTo>
                  <a:lnTo>
                    <a:pt x="6" y="13"/>
                  </a:lnTo>
                  <a:lnTo>
                    <a:pt x="1" y="11"/>
                  </a:lnTo>
                  <a:lnTo>
                    <a:pt x="0" y="8"/>
                  </a:lnTo>
                  <a:lnTo>
                    <a:pt x="1" y="5"/>
                  </a:lnTo>
                  <a:lnTo>
                    <a:pt x="6"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Freeform 246"/>
            <p:cNvSpPr>
              <a:spLocks/>
            </p:cNvSpPr>
            <p:nvPr/>
          </p:nvSpPr>
          <p:spPr bwMode="auto">
            <a:xfrm>
              <a:off x="4635501" y="3632200"/>
              <a:ext cx="28575" cy="12700"/>
            </a:xfrm>
            <a:custGeom>
              <a:avLst/>
              <a:gdLst>
                <a:gd name="T0" fmla="*/ 17 w 36"/>
                <a:gd name="T1" fmla="*/ 0 h 16"/>
                <a:gd name="T2" fmla="*/ 24 w 36"/>
                <a:gd name="T3" fmla="*/ 1 h 16"/>
                <a:gd name="T4" fmla="*/ 30 w 36"/>
                <a:gd name="T5" fmla="*/ 2 h 16"/>
                <a:gd name="T6" fmla="*/ 35 w 36"/>
                <a:gd name="T7" fmla="*/ 4 h 16"/>
                <a:gd name="T8" fmla="*/ 36 w 36"/>
                <a:gd name="T9" fmla="*/ 8 h 16"/>
                <a:gd name="T10" fmla="*/ 35 w 36"/>
                <a:gd name="T11" fmla="*/ 11 h 16"/>
                <a:gd name="T12" fmla="*/ 30 w 36"/>
                <a:gd name="T13" fmla="*/ 13 h 16"/>
                <a:gd name="T14" fmla="*/ 24 w 36"/>
                <a:gd name="T15" fmla="*/ 15 h 16"/>
                <a:gd name="T16" fmla="*/ 17 w 36"/>
                <a:gd name="T17" fmla="*/ 16 h 16"/>
                <a:gd name="T18" fmla="*/ 10 w 36"/>
                <a:gd name="T19" fmla="*/ 15 h 16"/>
                <a:gd name="T20" fmla="*/ 6 w 36"/>
                <a:gd name="T21" fmla="*/ 13 h 16"/>
                <a:gd name="T22" fmla="*/ 1 w 36"/>
                <a:gd name="T23" fmla="*/ 11 h 16"/>
                <a:gd name="T24" fmla="*/ 0 w 36"/>
                <a:gd name="T25" fmla="*/ 8 h 16"/>
                <a:gd name="T26" fmla="*/ 1 w 36"/>
                <a:gd name="T27" fmla="*/ 4 h 16"/>
                <a:gd name="T28" fmla="*/ 6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5" y="4"/>
                  </a:lnTo>
                  <a:lnTo>
                    <a:pt x="36" y="8"/>
                  </a:lnTo>
                  <a:lnTo>
                    <a:pt x="35" y="11"/>
                  </a:lnTo>
                  <a:lnTo>
                    <a:pt x="30" y="13"/>
                  </a:lnTo>
                  <a:lnTo>
                    <a:pt x="24" y="15"/>
                  </a:lnTo>
                  <a:lnTo>
                    <a:pt x="17" y="16"/>
                  </a:lnTo>
                  <a:lnTo>
                    <a:pt x="10" y="15"/>
                  </a:lnTo>
                  <a:lnTo>
                    <a:pt x="6" y="13"/>
                  </a:lnTo>
                  <a:lnTo>
                    <a:pt x="1" y="11"/>
                  </a:lnTo>
                  <a:lnTo>
                    <a:pt x="0" y="8"/>
                  </a:lnTo>
                  <a:lnTo>
                    <a:pt x="1" y="4"/>
                  </a:lnTo>
                  <a:lnTo>
                    <a:pt x="6"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5" name="Freeform 247"/>
            <p:cNvSpPr>
              <a:spLocks/>
            </p:cNvSpPr>
            <p:nvPr/>
          </p:nvSpPr>
          <p:spPr bwMode="auto">
            <a:xfrm>
              <a:off x="4689476" y="3524250"/>
              <a:ext cx="28575" cy="11113"/>
            </a:xfrm>
            <a:custGeom>
              <a:avLst/>
              <a:gdLst>
                <a:gd name="T0" fmla="*/ 17 w 36"/>
                <a:gd name="T1" fmla="*/ 0 h 13"/>
                <a:gd name="T2" fmla="*/ 24 w 36"/>
                <a:gd name="T3" fmla="*/ 0 h 13"/>
                <a:gd name="T4" fmla="*/ 30 w 36"/>
                <a:gd name="T5" fmla="*/ 2 h 13"/>
                <a:gd name="T6" fmla="*/ 34 w 36"/>
                <a:gd name="T7" fmla="*/ 3 h 13"/>
                <a:gd name="T8" fmla="*/ 36 w 36"/>
                <a:gd name="T9" fmla="*/ 5 h 13"/>
                <a:gd name="T10" fmla="*/ 34 w 36"/>
                <a:gd name="T11" fmla="*/ 9 h 13"/>
                <a:gd name="T12" fmla="*/ 30 w 36"/>
                <a:gd name="T13" fmla="*/ 11 h 13"/>
                <a:gd name="T14" fmla="*/ 24 w 36"/>
                <a:gd name="T15" fmla="*/ 12 h 13"/>
                <a:gd name="T16" fmla="*/ 17 w 36"/>
                <a:gd name="T17" fmla="*/ 13 h 13"/>
                <a:gd name="T18" fmla="*/ 10 w 36"/>
                <a:gd name="T19" fmla="*/ 12 h 13"/>
                <a:gd name="T20" fmla="*/ 6 w 36"/>
                <a:gd name="T21" fmla="*/ 11 h 13"/>
                <a:gd name="T22" fmla="*/ 1 w 36"/>
                <a:gd name="T23" fmla="*/ 9 h 13"/>
                <a:gd name="T24" fmla="*/ 0 w 36"/>
                <a:gd name="T25" fmla="*/ 5 h 13"/>
                <a:gd name="T26" fmla="*/ 1 w 36"/>
                <a:gd name="T27" fmla="*/ 3 h 13"/>
                <a:gd name="T28" fmla="*/ 6 w 36"/>
                <a:gd name="T29" fmla="*/ 2 h 13"/>
                <a:gd name="T30" fmla="*/ 10 w 36"/>
                <a:gd name="T31" fmla="*/ 0 h 13"/>
                <a:gd name="T32" fmla="*/ 17 w 36"/>
                <a:gd name="T3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3">
                  <a:moveTo>
                    <a:pt x="17" y="0"/>
                  </a:moveTo>
                  <a:lnTo>
                    <a:pt x="24" y="0"/>
                  </a:lnTo>
                  <a:lnTo>
                    <a:pt x="30" y="2"/>
                  </a:lnTo>
                  <a:lnTo>
                    <a:pt x="34" y="3"/>
                  </a:lnTo>
                  <a:lnTo>
                    <a:pt x="36" y="5"/>
                  </a:lnTo>
                  <a:lnTo>
                    <a:pt x="34" y="9"/>
                  </a:lnTo>
                  <a:lnTo>
                    <a:pt x="30" y="11"/>
                  </a:lnTo>
                  <a:lnTo>
                    <a:pt x="24" y="12"/>
                  </a:lnTo>
                  <a:lnTo>
                    <a:pt x="17" y="13"/>
                  </a:lnTo>
                  <a:lnTo>
                    <a:pt x="10" y="12"/>
                  </a:lnTo>
                  <a:lnTo>
                    <a:pt x="6" y="11"/>
                  </a:lnTo>
                  <a:lnTo>
                    <a:pt x="1" y="9"/>
                  </a:lnTo>
                  <a:lnTo>
                    <a:pt x="0" y="5"/>
                  </a:lnTo>
                  <a:lnTo>
                    <a:pt x="1" y="3"/>
                  </a:lnTo>
                  <a:lnTo>
                    <a:pt x="6" y="2"/>
                  </a:lnTo>
                  <a:lnTo>
                    <a:pt x="10" y="0"/>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Freeform 248"/>
            <p:cNvSpPr>
              <a:spLocks/>
            </p:cNvSpPr>
            <p:nvPr/>
          </p:nvSpPr>
          <p:spPr bwMode="auto">
            <a:xfrm>
              <a:off x="4689476" y="3600450"/>
              <a:ext cx="28575" cy="12700"/>
            </a:xfrm>
            <a:custGeom>
              <a:avLst/>
              <a:gdLst>
                <a:gd name="T0" fmla="*/ 17 w 36"/>
                <a:gd name="T1" fmla="*/ 0 h 16"/>
                <a:gd name="T2" fmla="*/ 24 w 36"/>
                <a:gd name="T3" fmla="*/ 1 h 16"/>
                <a:gd name="T4" fmla="*/ 30 w 36"/>
                <a:gd name="T5" fmla="*/ 3 h 16"/>
                <a:gd name="T6" fmla="*/ 34 w 36"/>
                <a:gd name="T7" fmla="*/ 5 h 16"/>
                <a:gd name="T8" fmla="*/ 36 w 36"/>
                <a:gd name="T9" fmla="*/ 8 h 16"/>
                <a:gd name="T10" fmla="*/ 34 w 36"/>
                <a:gd name="T11" fmla="*/ 11 h 16"/>
                <a:gd name="T12" fmla="*/ 30 w 36"/>
                <a:gd name="T13" fmla="*/ 14 h 16"/>
                <a:gd name="T14" fmla="*/ 24 w 36"/>
                <a:gd name="T15" fmla="*/ 15 h 16"/>
                <a:gd name="T16" fmla="*/ 17 w 36"/>
                <a:gd name="T17" fmla="*/ 16 h 16"/>
                <a:gd name="T18" fmla="*/ 10 w 36"/>
                <a:gd name="T19" fmla="*/ 15 h 16"/>
                <a:gd name="T20" fmla="*/ 6 w 36"/>
                <a:gd name="T21" fmla="*/ 14 h 16"/>
                <a:gd name="T22" fmla="*/ 1 w 36"/>
                <a:gd name="T23" fmla="*/ 11 h 16"/>
                <a:gd name="T24" fmla="*/ 0 w 36"/>
                <a:gd name="T25" fmla="*/ 8 h 16"/>
                <a:gd name="T26" fmla="*/ 1 w 36"/>
                <a:gd name="T27" fmla="*/ 5 h 16"/>
                <a:gd name="T28" fmla="*/ 6 w 36"/>
                <a:gd name="T29" fmla="*/ 3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3"/>
                  </a:lnTo>
                  <a:lnTo>
                    <a:pt x="34" y="5"/>
                  </a:lnTo>
                  <a:lnTo>
                    <a:pt x="36" y="8"/>
                  </a:lnTo>
                  <a:lnTo>
                    <a:pt x="34" y="11"/>
                  </a:lnTo>
                  <a:lnTo>
                    <a:pt x="30" y="14"/>
                  </a:lnTo>
                  <a:lnTo>
                    <a:pt x="24" y="15"/>
                  </a:lnTo>
                  <a:lnTo>
                    <a:pt x="17" y="16"/>
                  </a:lnTo>
                  <a:lnTo>
                    <a:pt x="10" y="15"/>
                  </a:lnTo>
                  <a:lnTo>
                    <a:pt x="6" y="14"/>
                  </a:lnTo>
                  <a:lnTo>
                    <a:pt x="1" y="11"/>
                  </a:lnTo>
                  <a:lnTo>
                    <a:pt x="0" y="8"/>
                  </a:lnTo>
                  <a:lnTo>
                    <a:pt x="1" y="5"/>
                  </a:lnTo>
                  <a:lnTo>
                    <a:pt x="6" y="3"/>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Freeform 249"/>
            <p:cNvSpPr>
              <a:spLocks/>
            </p:cNvSpPr>
            <p:nvPr/>
          </p:nvSpPr>
          <p:spPr bwMode="auto">
            <a:xfrm>
              <a:off x="4689476" y="3556000"/>
              <a:ext cx="28575" cy="12700"/>
            </a:xfrm>
            <a:custGeom>
              <a:avLst/>
              <a:gdLst>
                <a:gd name="T0" fmla="*/ 17 w 36"/>
                <a:gd name="T1" fmla="*/ 0 h 16"/>
                <a:gd name="T2" fmla="*/ 24 w 36"/>
                <a:gd name="T3" fmla="*/ 1 h 16"/>
                <a:gd name="T4" fmla="*/ 30 w 36"/>
                <a:gd name="T5" fmla="*/ 2 h 16"/>
                <a:gd name="T6" fmla="*/ 34 w 36"/>
                <a:gd name="T7" fmla="*/ 5 h 16"/>
                <a:gd name="T8" fmla="*/ 36 w 36"/>
                <a:gd name="T9" fmla="*/ 8 h 16"/>
                <a:gd name="T10" fmla="*/ 34 w 36"/>
                <a:gd name="T11" fmla="*/ 11 h 16"/>
                <a:gd name="T12" fmla="*/ 30 w 36"/>
                <a:gd name="T13" fmla="*/ 14 h 16"/>
                <a:gd name="T14" fmla="*/ 24 w 36"/>
                <a:gd name="T15" fmla="*/ 15 h 16"/>
                <a:gd name="T16" fmla="*/ 17 w 36"/>
                <a:gd name="T17" fmla="*/ 16 h 16"/>
                <a:gd name="T18" fmla="*/ 10 w 36"/>
                <a:gd name="T19" fmla="*/ 15 h 16"/>
                <a:gd name="T20" fmla="*/ 6 w 36"/>
                <a:gd name="T21" fmla="*/ 14 h 16"/>
                <a:gd name="T22" fmla="*/ 1 w 36"/>
                <a:gd name="T23" fmla="*/ 11 h 16"/>
                <a:gd name="T24" fmla="*/ 0 w 36"/>
                <a:gd name="T25" fmla="*/ 8 h 16"/>
                <a:gd name="T26" fmla="*/ 1 w 36"/>
                <a:gd name="T27" fmla="*/ 5 h 16"/>
                <a:gd name="T28" fmla="*/ 6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4" y="5"/>
                  </a:lnTo>
                  <a:lnTo>
                    <a:pt x="36" y="8"/>
                  </a:lnTo>
                  <a:lnTo>
                    <a:pt x="34" y="11"/>
                  </a:lnTo>
                  <a:lnTo>
                    <a:pt x="30" y="14"/>
                  </a:lnTo>
                  <a:lnTo>
                    <a:pt x="24" y="15"/>
                  </a:lnTo>
                  <a:lnTo>
                    <a:pt x="17" y="16"/>
                  </a:lnTo>
                  <a:lnTo>
                    <a:pt x="10" y="15"/>
                  </a:lnTo>
                  <a:lnTo>
                    <a:pt x="6" y="14"/>
                  </a:lnTo>
                  <a:lnTo>
                    <a:pt x="1" y="11"/>
                  </a:lnTo>
                  <a:lnTo>
                    <a:pt x="0" y="8"/>
                  </a:lnTo>
                  <a:lnTo>
                    <a:pt x="1" y="5"/>
                  </a:lnTo>
                  <a:lnTo>
                    <a:pt x="6"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8" name="Freeform 250"/>
            <p:cNvSpPr>
              <a:spLocks/>
            </p:cNvSpPr>
            <p:nvPr/>
          </p:nvSpPr>
          <p:spPr bwMode="auto">
            <a:xfrm>
              <a:off x="4689476" y="3633788"/>
              <a:ext cx="28575" cy="12700"/>
            </a:xfrm>
            <a:custGeom>
              <a:avLst/>
              <a:gdLst>
                <a:gd name="T0" fmla="*/ 17 w 36"/>
                <a:gd name="T1" fmla="*/ 0 h 16"/>
                <a:gd name="T2" fmla="*/ 24 w 36"/>
                <a:gd name="T3" fmla="*/ 1 h 16"/>
                <a:gd name="T4" fmla="*/ 30 w 36"/>
                <a:gd name="T5" fmla="*/ 2 h 16"/>
                <a:gd name="T6" fmla="*/ 34 w 36"/>
                <a:gd name="T7" fmla="*/ 4 h 16"/>
                <a:gd name="T8" fmla="*/ 36 w 36"/>
                <a:gd name="T9" fmla="*/ 8 h 16"/>
                <a:gd name="T10" fmla="*/ 34 w 36"/>
                <a:gd name="T11" fmla="*/ 10 h 16"/>
                <a:gd name="T12" fmla="*/ 30 w 36"/>
                <a:gd name="T13" fmla="*/ 14 h 16"/>
                <a:gd name="T14" fmla="*/ 24 w 36"/>
                <a:gd name="T15" fmla="*/ 15 h 16"/>
                <a:gd name="T16" fmla="*/ 17 w 36"/>
                <a:gd name="T17" fmla="*/ 16 h 16"/>
                <a:gd name="T18" fmla="*/ 10 w 36"/>
                <a:gd name="T19" fmla="*/ 15 h 16"/>
                <a:gd name="T20" fmla="*/ 6 w 36"/>
                <a:gd name="T21" fmla="*/ 14 h 16"/>
                <a:gd name="T22" fmla="*/ 1 w 36"/>
                <a:gd name="T23" fmla="*/ 10 h 16"/>
                <a:gd name="T24" fmla="*/ 0 w 36"/>
                <a:gd name="T25" fmla="*/ 8 h 16"/>
                <a:gd name="T26" fmla="*/ 1 w 36"/>
                <a:gd name="T27" fmla="*/ 4 h 16"/>
                <a:gd name="T28" fmla="*/ 6 w 36"/>
                <a:gd name="T29" fmla="*/ 2 h 16"/>
                <a:gd name="T30" fmla="*/ 10 w 36"/>
                <a:gd name="T31" fmla="*/ 1 h 16"/>
                <a:gd name="T32" fmla="*/ 17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7" y="0"/>
                  </a:moveTo>
                  <a:lnTo>
                    <a:pt x="24" y="1"/>
                  </a:lnTo>
                  <a:lnTo>
                    <a:pt x="30" y="2"/>
                  </a:lnTo>
                  <a:lnTo>
                    <a:pt x="34" y="4"/>
                  </a:lnTo>
                  <a:lnTo>
                    <a:pt x="36" y="8"/>
                  </a:lnTo>
                  <a:lnTo>
                    <a:pt x="34" y="10"/>
                  </a:lnTo>
                  <a:lnTo>
                    <a:pt x="30" y="14"/>
                  </a:lnTo>
                  <a:lnTo>
                    <a:pt x="24" y="15"/>
                  </a:lnTo>
                  <a:lnTo>
                    <a:pt x="17" y="16"/>
                  </a:lnTo>
                  <a:lnTo>
                    <a:pt x="10" y="15"/>
                  </a:lnTo>
                  <a:lnTo>
                    <a:pt x="6" y="14"/>
                  </a:lnTo>
                  <a:lnTo>
                    <a:pt x="1" y="10"/>
                  </a:lnTo>
                  <a:lnTo>
                    <a:pt x="0" y="8"/>
                  </a:lnTo>
                  <a:lnTo>
                    <a:pt x="1" y="4"/>
                  </a:lnTo>
                  <a:lnTo>
                    <a:pt x="6" y="2"/>
                  </a:lnTo>
                  <a:lnTo>
                    <a:pt x="10" y="1"/>
                  </a:lnTo>
                  <a:lnTo>
                    <a:pt x="1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Freeform 251"/>
            <p:cNvSpPr>
              <a:spLocks/>
            </p:cNvSpPr>
            <p:nvPr/>
          </p:nvSpPr>
          <p:spPr bwMode="auto">
            <a:xfrm>
              <a:off x="4737101" y="3524250"/>
              <a:ext cx="28575" cy="11113"/>
            </a:xfrm>
            <a:custGeom>
              <a:avLst/>
              <a:gdLst>
                <a:gd name="T0" fmla="*/ 18 w 36"/>
                <a:gd name="T1" fmla="*/ 0 h 13"/>
                <a:gd name="T2" fmla="*/ 25 w 36"/>
                <a:gd name="T3" fmla="*/ 0 h 13"/>
                <a:gd name="T4" fmla="*/ 31 w 36"/>
                <a:gd name="T5" fmla="*/ 2 h 13"/>
                <a:gd name="T6" fmla="*/ 34 w 36"/>
                <a:gd name="T7" fmla="*/ 3 h 13"/>
                <a:gd name="T8" fmla="*/ 36 w 36"/>
                <a:gd name="T9" fmla="*/ 5 h 13"/>
                <a:gd name="T10" fmla="*/ 34 w 36"/>
                <a:gd name="T11" fmla="*/ 9 h 13"/>
                <a:gd name="T12" fmla="*/ 31 w 36"/>
                <a:gd name="T13" fmla="*/ 11 h 13"/>
                <a:gd name="T14" fmla="*/ 25 w 36"/>
                <a:gd name="T15" fmla="*/ 12 h 13"/>
                <a:gd name="T16" fmla="*/ 18 w 36"/>
                <a:gd name="T17" fmla="*/ 13 h 13"/>
                <a:gd name="T18" fmla="*/ 11 w 36"/>
                <a:gd name="T19" fmla="*/ 12 h 13"/>
                <a:gd name="T20" fmla="*/ 6 w 36"/>
                <a:gd name="T21" fmla="*/ 11 h 13"/>
                <a:gd name="T22" fmla="*/ 1 w 36"/>
                <a:gd name="T23" fmla="*/ 9 h 13"/>
                <a:gd name="T24" fmla="*/ 0 w 36"/>
                <a:gd name="T25" fmla="*/ 5 h 13"/>
                <a:gd name="T26" fmla="*/ 1 w 36"/>
                <a:gd name="T27" fmla="*/ 3 h 13"/>
                <a:gd name="T28" fmla="*/ 6 w 36"/>
                <a:gd name="T29" fmla="*/ 2 h 13"/>
                <a:gd name="T30" fmla="*/ 11 w 36"/>
                <a:gd name="T31" fmla="*/ 0 h 13"/>
                <a:gd name="T32" fmla="*/ 18 w 36"/>
                <a:gd name="T3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3">
                  <a:moveTo>
                    <a:pt x="18" y="0"/>
                  </a:moveTo>
                  <a:lnTo>
                    <a:pt x="25" y="0"/>
                  </a:lnTo>
                  <a:lnTo>
                    <a:pt x="31" y="2"/>
                  </a:lnTo>
                  <a:lnTo>
                    <a:pt x="34" y="3"/>
                  </a:lnTo>
                  <a:lnTo>
                    <a:pt x="36" y="5"/>
                  </a:lnTo>
                  <a:lnTo>
                    <a:pt x="34" y="9"/>
                  </a:lnTo>
                  <a:lnTo>
                    <a:pt x="31" y="11"/>
                  </a:lnTo>
                  <a:lnTo>
                    <a:pt x="25" y="12"/>
                  </a:lnTo>
                  <a:lnTo>
                    <a:pt x="18" y="13"/>
                  </a:lnTo>
                  <a:lnTo>
                    <a:pt x="11" y="12"/>
                  </a:lnTo>
                  <a:lnTo>
                    <a:pt x="6" y="11"/>
                  </a:lnTo>
                  <a:lnTo>
                    <a:pt x="1" y="9"/>
                  </a:lnTo>
                  <a:lnTo>
                    <a:pt x="0" y="5"/>
                  </a:lnTo>
                  <a:lnTo>
                    <a:pt x="1" y="3"/>
                  </a:lnTo>
                  <a:lnTo>
                    <a:pt x="6" y="2"/>
                  </a:lnTo>
                  <a:lnTo>
                    <a:pt x="11" y="0"/>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Freeform 252"/>
            <p:cNvSpPr>
              <a:spLocks/>
            </p:cNvSpPr>
            <p:nvPr/>
          </p:nvSpPr>
          <p:spPr bwMode="auto">
            <a:xfrm>
              <a:off x="4737101" y="3600450"/>
              <a:ext cx="28575" cy="12700"/>
            </a:xfrm>
            <a:custGeom>
              <a:avLst/>
              <a:gdLst>
                <a:gd name="T0" fmla="*/ 18 w 36"/>
                <a:gd name="T1" fmla="*/ 0 h 16"/>
                <a:gd name="T2" fmla="*/ 25 w 36"/>
                <a:gd name="T3" fmla="*/ 1 h 16"/>
                <a:gd name="T4" fmla="*/ 31 w 36"/>
                <a:gd name="T5" fmla="*/ 3 h 16"/>
                <a:gd name="T6" fmla="*/ 34 w 36"/>
                <a:gd name="T7" fmla="*/ 5 h 16"/>
                <a:gd name="T8" fmla="*/ 36 w 36"/>
                <a:gd name="T9" fmla="*/ 8 h 16"/>
                <a:gd name="T10" fmla="*/ 34 w 36"/>
                <a:gd name="T11" fmla="*/ 11 h 16"/>
                <a:gd name="T12" fmla="*/ 31 w 36"/>
                <a:gd name="T13" fmla="*/ 14 h 16"/>
                <a:gd name="T14" fmla="*/ 25 w 36"/>
                <a:gd name="T15" fmla="*/ 15 h 16"/>
                <a:gd name="T16" fmla="*/ 18 w 36"/>
                <a:gd name="T17" fmla="*/ 16 h 16"/>
                <a:gd name="T18" fmla="*/ 11 w 36"/>
                <a:gd name="T19" fmla="*/ 15 h 16"/>
                <a:gd name="T20" fmla="*/ 6 w 36"/>
                <a:gd name="T21" fmla="*/ 14 h 16"/>
                <a:gd name="T22" fmla="*/ 1 w 36"/>
                <a:gd name="T23" fmla="*/ 11 h 16"/>
                <a:gd name="T24" fmla="*/ 0 w 36"/>
                <a:gd name="T25" fmla="*/ 8 h 16"/>
                <a:gd name="T26" fmla="*/ 1 w 36"/>
                <a:gd name="T27" fmla="*/ 5 h 16"/>
                <a:gd name="T28" fmla="*/ 6 w 36"/>
                <a:gd name="T29" fmla="*/ 3 h 16"/>
                <a:gd name="T30" fmla="*/ 11 w 36"/>
                <a:gd name="T31" fmla="*/ 1 h 16"/>
                <a:gd name="T32" fmla="*/ 18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8" y="0"/>
                  </a:moveTo>
                  <a:lnTo>
                    <a:pt x="25" y="1"/>
                  </a:lnTo>
                  <a:lnTo>
                    <a:pt x="31" y="3"/>
                  </a:lnTo>
                  <a:lnTo>
                    <a:pt x="34" y="5"/>
                  </a:lnTo>
                  <a:lnTo>
                    <a:pt x="36" y="8"/>
                  </a:lnTo>
                  <a:lnTo>
                    <a:pt x="34" y="11"/>
                  </a:lnTo>
                  <a:lnTo>
                    <a:pt x="31" y="14"/>
                  </a:lnTo>
                  <a:lnTo>
                    <a:pt x="25" y="15"/>
                  </a:lnTo>
                  <a:lnTo>
                    <a:pt x="18" y="16"/>
                  </a:lnTo>
                  <a:lnTo>
                    <a:pt x="11" y="15"/>
                  </a:lnTo>
                  <a:lnTo>
                    <a:pt x="6" y="14"/>
                  </a:lnTo>
                  <a:lnTo>
                    <a:pt x="1" y="11"/>
                  </a:lnTo>
                  <a:lnTo>
                    <a:pt x="0" y="8"/>
                  </a:lnTo>
                  <a:lnTo>
                    <a:pt x="1" y="5"/>
                  </a:lnTo>
                  <a:lnTo>
                    <a:pt x="6" y="3"/>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1" name="Freeform 253"/>
            <p:cNvSpPr>
              <a:spLocks/>
            </p:cNvSpPr>
            <p:nvPr/>
          </p:nvSpPr>
          <p:spPr bwMode="auto">
            <a:xfrm>
              <a:off x="4737101" y="3556000"/>
              <a:ext cx="28575" cy="12700"/>
            </a:xfrm>
            <a:custGeom>
              <a:avLst/>
              <a:gdLst>
                <a:gd name="T0" fmla="*/ 18 w 36"/>
                <a:gd name="T1" fmla="*/ 0 h 16"/>
                <a:gd name="T2" fmla="*/ 25 w 36"/>
                <a:gd name="T3" fmla="*/ 1 h 16"/>
                <a:gd name="T4" fmla="*/ 31 w 36"/>
                <a:gd name="T5" fmla="*/ 2 h 16"/>
                <a:gd name="T6" fmla="*/ 34 w 36"/>
                <a:gd name="T7" fmla="*/ 5 h 16"/>
                <a:gd name="T8" fmla="*/ 36 w 36"/>
                <a:gd name="T9" fmla="*/ 8 h 16"/>
                <a:gd name="T10" fmla="*/ 34 w 36"/>
                <a:gd name="T11" fmla="*/ 11 h 16"/>
                <a:gd name="T12" fmla="*/ 31 w 36"/>
                <a:gd name="T13" fmla="*/ 14 h 16"/>
                <a:gd name="T14" fmla="*/ 25 w 36"/>
                <a:gd name="T15" fmla="*/ 15 h 16"/>
                <a:gd name="T16" fmla="*/ 18 w 36"/>
                <a:gd name="T17" fmla="*/ 16 h 16"/>
                <a:gd name="T18" fmla="*/ 11 w 36"/>
                <a:gd name="T19" fmla="*/ 15 h 16"/>
                <a:gd name="T20" fmla="*/ 6 w 36"/>
                <a:gd name="T21" fmla="*/ 14 h 16"/>
                <a:gd name="T22" fmla="*/ 1 w 36"/>
                <a:gd name="T23" fmla="*/ 11 h 16"/>
                <a:gd name="T24" fmla="*/ 0 w 36"/>
                <a:gd name="T25" fmla="*/ 8 h 16"/>
                <a:gd name="T26" fmla="*/ 1 w 36"/>
                <a:gd name="T27" fmla="*/ 5 h 16"/>
                <a:gd name="T28" fmla="*/ 6 w 36"/>
                <a:gd name="T29" fmla="*/ 2 h 16"/>
                <a:gd name="T30" fmla="*/ 11 w 36"/>
                <a:gd name="T31" fmla="*/ 1 h 16"/>
                <a:gd name="T32" fmla="*/ 18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8" y="0"/>
                  </a:moveTo>
                  <a:lnTo>
                    <a:pt x="25" y="1"/>
                  </a:lnTo>
                  <a:lnTo>
                    <a:pt x="31" y="2"/>
                  </a:lnTo>
                  <a:lnTo>
                    <a:pt x="34" y="5"/>
                  </a:lnTo>
                  <a:lnTo>
                    <a:pt x="36" y="8"/>
                  </a:lnTo>
                  <a:lnTo>
                    <a:pt x="34" y="11"/>
                  </a:lnTo>
                  <a:lnTo>
                    <a:pt x="31" y="14"/>
                  </a:lnTo>
                  <a:lnTo>
                    <a:pt x="25" y="15"/>
                  </a:lnTo>
                  <a:lnTo>
                    <a:pt x="18" y="16"/>
                  </a:lnTo>
                  <a:lnTo>
                    <a:pt x="11" y="15"/>
                  </a:lnTo>
                  <a:lnTo>
                    <a:pt x="6" y="14"/>
                  </a:lnTo>
                  <a:lnTo>
                    <a:pt x="1" y="11"/>
                  </a:lnTo>
                  <a:lnTo>
                    <a:pt x="0" y="8"/>
                  </a:lnTo>
                  <a:lnTo>
                    <a:pt x="1" y="5"/>
                  </a:lnTo>
                  <a:lnTo>
                    <a:pt x="6"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Freeform 254"/>
            <p:cNvSpPr>
              <a:spLocks/>
            </p:cNvSpPr>
            <p:nvPr/>
          </p:nvSpPr>
          <p:spPr bwMode="auto">
            <a:xfrm>
              <a:off x="4737101" y="3633788"/>
              <a:ext cx="28575" cy="12700"/>
            </a:xfrm>
            <a:custGeom>
              <a:avLst/>
              <a:gdLst>
                <a:gd name="T0" fmla="*/ 18 w 36"/>
                <a:gd name="T1" fmla="*/ 0 h 16"/>
                <a:gd name="T2" fmla="*/ 25 w 36"/>
                <a:gd name="T3" fmla="*/ 1 h 16"/>
                <a:gd name="T4" fmla="*/ 31 w 36"/>
                <a:gd name="T5" fmla="*/ 2 h 16"/>
                <a:gd name="T6" fmla="*/ 34 w 36"/>
                <a:gd name="T7" fmla="*/ 4 h 16"/>
                <a:gd name="T8" fmla="*/ 36 w 36"/>
                <a:gd name="T9" fmla="*/ 8 h 16"/>
                <a:gd name="T10" fmla="*/ 34 w 36"/>
                <a:gd name="T11" fmla="*/ 10 h 16"/>
                <a:gd name="T12" fmla="*/ 31 w 36"/>
                <a:gd name="T13" fmla="*/ 14 h 16"/>
                <a:gd name="T14" fmla="*/ 25 w 36"/>
                <a:gd name="T15" fmla="*/ 15 h 16"/>
                <a:gd name="T16" fmla="*/ 18 w 36"/>
                <a:gd name="T17" fmla="*/ 16 h 16"/>
                <a:gd name="T18" fmla="*/ 11 w 36"/>
                <a:gd name="T19" fmla="*/ 15 h 16"/>
                <a:gd name="T20" fmla="*/ 6 w 36"/>
                <a:gd name="T21" fmla="*/ 14 h 16"/>
                <a:gd name="T22" fmla="*/ 1 w 36"/>
                <a:gd name="T23" fmla="*/ 10 h 16"/>
                <a:gd name="T24" fmla="*/ 0 w 36"/>
                <a:gd name="T25" fmla="*/ 8 h 16"/>
                <a:gd name="T26" fmla="*/ 1 w 36"/>
                <a:gd name="T27" fmla="*/ 4 h 16"/>
                <a:gd name="T28" fmla="*/ 6 w 36"/>
                <a:gd name="T29" fmla="*/ 2 h 16"/>
                <a:gd name="T30" fmla="*/ 11 w 36"/>
                <a:gd name="T31" fmla="*/ 1 h 16"/>
                <a:gd name="T32" fmla="*/ 18 w 3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18" y="0"/>
                  </a:moveTo>
                  <a:lnTo>
                    <a:pt x="25" y="1"/>
                  </a:lnTo>
                  <a:lnTo>
                    <a:pt x="31" y="2"/>
                  </a:lnTo>
                  <a:lnTo>
                    <a:pt x="34" y="4"/>
                  </a:lnTo>
                  <a:lnTo>
                    <a:pt x="36" y="8"/>
                  </a:lnTo>
                  <a:lnTo>
                    <a:pt x="34" y="10"/>
                  </a:lnTo>
                  <a:lnTo>
                    <a:pt x="31" y="14"/>
                  </a:lnTo>
                  <a:lnTo>
                    <a:pt x="25" y="15"/>
                  </a:lnTo>
                  <a:lnTo>
                    <a:pt x="18" y="16"/>
                  </a:lnTo>
                  <a:lnTo>
                    <a:pt x="11" y="15"/>
                  </a:lnTo>
                  <a:lnTo>
                    <a:pt x="6" y="14"/>
                  </a:lnTo>
                  <a:lnTo>
                    <a:pt x="1" y="10"/>
                  </a:lnTo>
                  <a:lnTo>
                    <a:pt x="0" y="8"/>
                  </a:lnTo>
                  <a:lnTo>
                    <a:pt x="1" y="4"/>
                  </a:lnTo>
                  <a:lnTo>
                    <a:pt x="6" y="2"/>
                  </a:lnTo>
                  <a:lnTo>
                    <a:pt x="11" y="1"/>
                  </a:lnTo>
                  <a:lnTo>
                    <a:pt x="18"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Freeform 255"/>
            <p:cNvSpPr>
              <a:spLocks/>
            </p:cNvSpPr>
            <p:nvPr/>
          </p:nvSpPr>
          <p:spPr bwMode="auto">
            <a:xfrm>
              <a:off x="4638676" y="3522663"/>
              <a:ext cx="19050" cy="6350"/>
            </a:xfrm>
            <a:custGeom>
              <a:avLst/>
              <a:gdLst>
                <a:gd name="T0" fmla="*/ 13 w 26"/>
                <a:gd name="T1" fmla="*/ 0 h 8"/>
                <a:gd name="T2" fmla="*/ 18 w 26"/>
                <a:gd name="T3" fmla="*/ 0 h 8"/>
                <a:gd name="T4" fmla="*/ 22 w 26"/>
                <a:gd name="T5" fmla="*/ 1 h 8"/>
                <a:gd name="T6" fmla="*/ 25 w 26"/>
                <a:gd name="T7" fmla="*/ 3 h 8"/>
                <a:gd name="T8" fmla="*/ 26 w 26"/>
                <a:gd name="T9" fmla="*/ 5 h 8"/>
                <a:gd name="T10" fmla="*/ 25 w 26"/>
                <a:gd name="T11" fmla="*/ 6 h 8"/>
                <a:gd name="T12" fmla="*/ 22 w 26"/>
                <a:gd name="T13" fmla="*/ 6 h 8"/>
                <a:gd name="T14" fmla="*/ 18 w 26"/>
                <a:gd name="T15" fmla="*/ 8 h 8"/>
                <a:gd name="T16" fmla="*/ 13 w 26"/>
                <a:gd name="T17" fmla="*/ 8 h 8"/>
                <a:gd name="T18" fmla="*/ 9 w 26"/>
                <a:gd name="T19" fmla="*/ 8 h 8"/>
                <a:gd name="T20" fmla="*/ 4 w 26"/>
                <a:gd name="T21" fmla="*/ 6 h 8"/>
                <a:gd name="T22" fmla="*/ 2 w 26"/>
                <a:gd name="T23" fmla="*/ 6 h 8"/>
                <a:gd name="T24" fmla="*/ 0 w 26"/>
                <a:gd name="T25" fmla="*/ 5 h 8"/>
                <a:gd name="T26" fmla="*/ 2 w 26"/>
                <a:gd name="T27" fmla="*/ 3 h 8"/>
                <a:gd name="T28" fmla="*/ 4 w 26"/>
                <a:gd name="T29" fmla="*/ 1 h 8"/>
                <a:gd name="T30" fmla="*/ 9 w 26"/>
                <a:gd name="T31" fmla="*/ 0 h 8"/>
                <a:gd name="T32" fmla="*/ 13 w 26"/>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8">
                  <a:moveTo>
                    <a:pt x="13" y="0"/>
                  </a:moveTo>
                  <a:lnTo>
                    <a:pt x="18" y="0"/>
                  </a:lnTo>
                  <a:lnTo>
                    <a:pt x="22" y="1"/>
                  </a:lnTo>
                  <a:lnTo>
                    <a:pt x="25" y="3"/>
                  </a:lnTo>
                  <a:lnTo>
                    <a:pt x="26" y="5"/>
                  </a:lnTo>
                  <a:lnTo>
                    <a:pt x="25" y="6"/>
                  </a:lnTo>
                  <a:lnTo>
                    <a:pt x="22" y="6"/>
                  </a:lnTo>
                  <a:lnTo>
                    <a:pt x="18" y="8"/>
                  </a:lnTo>
                  <a:lnTo>
                    <a:pt x="13" y="8"/>
                  </a:lnTo>
                  <a:lnTo>
                    <a:pt x="9" y="8"/>
                  </a:lnTo>
                  <a:lnTo>
                    <a:pt x="4" y="6"/>
                  </a:lnTo>
                  <a:lnTo>
                    <a:pt x="2" y="6"/>
                  </a:lnTo>
                  <a:lnTo>
                    <a:pt x="0" y="5"/>
                  </a:lnTo>
                  <a:lnTo>
                    <a:pt x="2" y="3"/>
                  </a:lnTo>
                  <a:lnTo>
                    <a:pt x="4" y="1"/>
                  </a:lnTo>
                  <a:lnTo>
                    <a:pt x="9"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4" name="Freeform 256"/>
            <p:cNvSpPr>
              <a:spLocks/>
            </p:cNvSpPr>
            <p:nvPr/>
          </p:nvSpPr>
          <p:spPr bwMode="auto">
            <a:xfrm>
              <a:off x="4638676" y="3598863"/>
              <a:ext cx="19050" cy="9525"/>
            </a:xfrm>
            <a:custGeom>
              <a:avLst/>
              <a:gdLst>
                <a:gd name="T0" fmla="*/ 13 w 26"/>
                <a:gd name="T1" fmla="*/ 0 h 12"/>
                <a:gd name="T2" fmla="*/ 18 w 26"/>
                <a:gd name="T3" fmla="*/ 0 h 12"/>
                <a:gd name="T4" fmla="*/ 22 w 26"/>
                <a:gd name="T5" fmla="*/ 1 h 12"/>
                <a:gd name="T6" fmla="*/ 25 w 26"/>
                <a:gd name="T7" fmla="*/ 3 h 12"/>
                <a:gd name="T8" fmla="*/ 26 w 26"/>
                <a:gd name="T9" fmla="*/ 6 h 12"/>
                <a:gd name="T10" fmla="*/ 25 w 26"/>
                <a:gd name="T11" fmla="*/ 8 h 12"/>
                <a:gd name="T12" fmla="*/ 22 w 26"/>
                <a:gd name="T13" fmla="*/ 10 h 12"/>
                <a:gd name="T14" fmla="*/ 18 w 26"/>
                <a:gd name="T15" fmla="*/ 12 h 12"/>
                <a:gd name="T16" fmla="*/ 13 w 26"/>
                <a:gd name="T17" fmla="*/ 12 h 12"/>
                <a:gd name="T18" fmla="*/ 9 w 26"/>
                <a:gd name="T19" fmla="*/ 12 h 12"/>
                <a:gd name="T20" fmla="*/ 4 w 26"/>
                <a:gd name="T21" fmla="*/ 10 h 12"/>
                <a:gd name="T22" fmla="*/ 2 w 26"/>
                <a:gd name="T23" fmla="*/ 8 h 12"/>
                <a:gd name="T24" fmla="*/ 0 w 26"/>
                <a:gd name="T25" fmla="*/ 6 h 12"/>
                <a:gd name="T26" fmla="*/ 2 w 26"/>
                <a:gd name="T27" fmla="*/ 3 h 12"/>
                <a:gd name="T28" fmla="*/ 4 w 26"/>
                <a:gd name="T29" fmla="*/ 1 h 12"/>
                <a:gd name="T30" fmla="*/ 9 w 26"/>
                <a:gd name="T31" fmla="*/ 0 h 12"/>
                <a:gd name="T32" fmla="*/ 13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3" y="0"/>
                  </a:moveTo>
                  <a:lnTo>
                    <a:pt x="18" y="0"/>
                  </a:lnTo>
                  <a:lnTo>
                    <a:pt x="22" y="1"/>
                  </a:lnTo>
                  <a:lnTo>
                    <a:pt x="25" y="3"/>
                  </a:lnTo>
                  <a:lnTo>
                    <a:pt x="26" y="6"/>
                  </a:lnTo>
                  <a:lnTo>
                    <a:pt x="25" y="8"/>
                  </a:lnTo>
                  <a:lnTo>
                    <a:pt x="22" y="10"/>
                  </a:lnTo>
                  <a:lnTo>
                    <a:pt x="18" y="12"/>
                  </a:lnTo>
                  <a:lnTo>
                    <a:pt x="13" y="12"/>
                  </a:lnTo>
                  <a:lnTo>
                    <a:pt x="9" y="12"/>
                  </a:lnTo>
                  <a:lnTo>
                    <a:pt x="4" y="10"/>
                  </a:lnTo>
                  <a:lnTo>
                    <a:pt x="2" y="8"/>
                  </a:lnTo>
                  <a:lnTo>
                    <a:pt x="0" y="6"/>
                  </a:lnTo>
                  <a:lnTo>
                    <a:pt x="2" y="3"/>
                  </a:lnTo>
                  <a:lnTo>
                    <a:pt x="4" y="1"/>
                  </a:lnTo>
                  <a:lnTo>
                    <a:pt x="9"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Freeform 257"/>
            <p:cNvSpPr>
              <a:spLocks/>
            </p:cNvSpPr>
            <p:nvPr/>
          </p:nvSpPr>
          <p:spPr bwMode="auto">
            <a:xfrm>
              <a:off x="4638676" y="3554413"/>
              <a:ext cx="19050" cy="9525"/>
            </a:xfrm>
            <a:custGeom>
              <a:avLst/>
              <a:gdLst>
                <a:gd name="T0" fmla="*/ 13 w 26"/>
                <a:gd name="T1" fmla="*/ 0 h 11"/>
                <a:gd name="T2" fmla="*/ 18 w 26"/>
                <a:gd name="T3" fmla="*/ 0 h 11"/>
                <a:gd name="T4" fmla="*/ 22 w 26"/>
                <a:gd name="T5" fmla="*/ 1 h 11"/>
                <a:gd name="T6" fmla="*/ 25 w 26"/>
                <a:gd name="T7" fmla="*/ 3 h 11"/>
                <a:gd name="T8" fmla="*/ 26 w 26"/>
                <a:gd name="T9" fmla="*/ 6 h 11"/>
                <a:gd name="T10" fmla="*/ 25 w 26"/>
                <a:gd name="T11" fmla="*/ 8 h 11"/>
                <a:gd name="T12" fmla="*/ 22 w 26"/>
                <a:gd name="T13" fmla="*/ 9 h 11"/>
                <a:gd name="T14" fmla="*/ 18 w 26"/>
                <a:gd name="T15" fmla="*/ 10 h 11"/>
                <a:gd name="T16" fmla="*/ 13 w 26"/>
                <a:gd name="T17" fmla="*/ 11 h 11"/>
                <a:gd name="T18" fmla="*/ 9 w 26"/>
                <a:gd name="T19" fmla="*/ 10 h 11"/>
                <a:gd name="T20" fmla="*/ 4 w 26"/>
                <a:gd name="T21" fmla="*/ 9 h 11"/>
                <a:gd name="T22" fmla="*/ 2 w 26"/>
                <a:gd name="T23" fmla="*/ 8 h 11"/>
                <a:gd name="T24" fmla="*/ 0 w 26"/>
                <a:gd name="T25" fmla="*/ 6 h 11"/>
                <a:gd name="T26" fmla="*/ 2 w 26"/>
                <a:gd name="T27" fmla="*/ 3 h 11"/>
                <a:gd name="T28" fmla="*/ 4 w 26"/>
                <a:gd name="T29" fmla="*/ 1 h 11"/>
                <a:gd name="T30" fmla="*/ 9 w 26"/>
                <a:gd name="T31" fmla="*/ 0 h 11"/>
                <a:gd name="T32" fmla="*/ 13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3" y="0"/>
                  </a:moveTo>
                  <a:lnTo>
                    <a:pt x="18" y="0"/>
                  </a:lnTo>
                  <a:lnTo>
                    <a:pt x="22" y="1"/>
                  </a:lnTo>
                  <a:lnTo>
                    <a:pt x="25" y="3"/>
                  </a:lnTo>
                  <a:lnTo>
                    <a:pt x="26" y="6"/>
                  </a:lnTo>
                  <a:lnTo>
                    <a:pt x="25" y="8"/>
                  </a:lnTo>
                  <a:lnTo>
                    <a:pt x="22" y="9"/>
                  </a:lnTo>
                  <a:lnTo>
                    <a:pt x="18" y="10"/>
                  </a:lnTo>
                  <a:lnTo>
                    <a:pt x="13" y="11"/>
                  </a:lnTo>
                  <a:lnTo>
                    <a:pt x="9" y="10"/>
                  </a:lnTo>
                  <a:lnTo>
                    <a:pt x="4" y="9"/>
                  </a:lnTo>
                  <a:lnTo>
                    <a:pt x="2" y="8"/>
                  </a:lnTo>
                  <a:lnTo>
                    <a:pt x="0" y="6"/>
                  </a:lnTo>
                  <a:lnTo>
                    <a:pt x="2" y="3"/>
                  </a:lnTo>
                  <a:lnTo>
                    <a:pt x="4" y="1"/>
                  </a:lnTo>
                  <a:lnTo>
                    <a:pt x="9"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Freeform 258"/>
            <p:cNvSpPr>
              <a:spLocks/>
            </p:cNvSpPr>
            <p:nvPr/>
          </p:nvSpPr>
          <p:spPr bwMode="auto">
            <a:xfrm>
              <a:off x="4638676" y="3632200"/>
              <a:ext cx="19050" cy="9525"/>
            </a:xfrm>
            <a:custGeom>
              <a:avLst/>
              <a:gdLst>
                <a:gd name="T0" fmla="*/ 13 w 26"/>
                <a:gd name="T1" fmla="*/ 0 h 11"/>
                <a:gd name="T2" fmla="*/ 18 w 26"/>
                <a:gd name="T3" fmla="*/ 0 h 11"/>
                <a:gd name="T4" fmla="*/ 22 w 26"/>
                <a:gd name="T5" fmla="*/ 1 h 11"/>
                <a:gd name="T6" fmla="*/ 25 w 26"/>
                <a:gd name="T7" fmla="*/ 3 h 11"/>
                <a:gd name="T8" fmla="*/ 26 w 26"/>
                <a:gd name="T9" fmla="*/ 5 h 11"/>
                <a:gd name="T10" fmla="*/ 25 w 26"/>
                <a:gd name="T11" fmla="*/ 8 h 11"/>
                <a:gd name="T12" fmla="*/ 22 w 26"/>
                <a:gd name="T13" fmla="*/ 10 h 11"/>
                <a:gd name="T14" fmla="*/ 18 w 26"/>
                <a:gd name="T15" fmla="*/ 11 h 11"/>
                <a:gd name="T16" fmla="*/ 13 w 26"/>
                <a:gd name="T17" fmla="*/ 11 h 11"/>
                <a:gd name="T18" fmla="*/ 9 w 26"/>
                <a:gd name="T19" fmla="*/ 11 h 11"/>
                <a:gd name="T20" fmla="*/ 4 w 26"/>
                <a:gd name="T21" fmla="*/ 10 h 11"/>
                <a:gd name="T22" fmla="*/ 2 w 26"/>
                <a:gd name="T23" fmla="*/ 8 h 11"/>
                <a:gd name="T24" fmla="*/ 0 w 26"/>
                <a:gd name="T25" fmla="*/ 5 h 11"/>
                <a:gd name="T26" fmla="*/ 2 w 26"/>
                <a:gd name="T27" fmla="*/ 3 h 11"/>
                <a:gd name="T28" fmla="*/ 4 w 26"/>
                <a:gd name="T29" fmla="*/ 1 h 11"/>
                <a:gd name="T30" fmla="*/ 9 w 26"/>
                <a:gd name="T31" fmla="*/ 0 h 11"/>
                <a:gd name="T32" fmla="*/ 13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3" y="0"/>
                  </a:moveTo>
                  <a:lnTo>
                    <a:pt x="18" y="0"/>
                  </a:lnTo>
                  <a:lnTo>
                    <a:pt x="22" y="1"/>
                  </a:lnTo>
                  <a:lnTo>
                    <a:pt x="25" y="3"/>
                  </a:lnTo>
                  <a:lnTo>
                    <a:pt x="26" y="5"/>
                  </a:lnTo>
                  <a:lnTo>
                    <a:pt x="25" y="8"/>
                  </a:lnTo>
                  <a:lnTo>
                    <a:pt x="22" y="10"/>
                  </a:lnTo>
                  <a:lnTo>
                    <a:pt x="18" y="11"/>
                  </a:lnTo>
                  <a:lnTo>
                    <a:pt x="13" y="11"/>
                  </a:lnTo>
                  <a:lnTo>
                    <a:pt x="9" y="11"/>
                  </a:lnTo>
                  <a:lnTo>
                    <a:pt x="4" y="10"/>
                  </a:lnTo>
                  <a:lnTo>
                    <a:pt x="2" y="8"/>
                  </a:lnTo>
                  <a:lnTo>
                    <a:pt x="0" y="5"/>
                  </a:lnTo>
                  <a:lnTo>
                    <a:pt x="2" y="3"/>
                  </a:lnTo>
                  <a:lnTo>
                    <a:pt x="4" y="1"/>
                  </a:lnTo>
                  <a:lnTo>
                    <a:pt x="9"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7" name="Freeform 259"/>
            <p:cNvSpPr>
              <a:spLocks/>
            </p:cNvSpPr>
            <p:nvPr/>
          </p:nvSpPr>
          <p:spPr bwMode="auto">
            <a:xfrm>
              <a:off x="4692651" y="3524250"/>
              <a:ext cx="19050" cy="6350"/>
            </a:xfrm>
            <a:custGeom>
              <a:avLst/>
              <a:gdLst>
                <a:gd name="T0" fmla="*/ 13 w 26"/>
                <a:gd name="T1" fmla="*/ 0 h 8"/>
                <a:gd name="T2" fmla="*/ 18 w 26"/>
                <a:gd name="T3" fmla="*/ 0 h 8"/>
                <a:gd name="T4" fmla="*/ 22 w 26"/>
                <a:gd name="T5" fmla="*/ 1 h 8"/>
                <a:gd name="T6" fmla="*/ 25 w 26"/>
                <a:gd name="T7" fmla="*/ 3 h 8"/>
                <a:gd name="T8" fmla="*/ 26 w 26"/>
                <a:gd name="T9" fmla="*/ 4 h 8"/>
                <a:gd name="T10" fmla="*/ 25 w 26"/>
                <a:gd name="T11" fmla="*/ 6 h 8"/>
                <a:gd name="T12" fmla="*/ 22 w 26"/>
                <a:gd name="T13" fmla="*/ 7 h 8"/>
                <a:gd name="T14" fmla="*/ 18 w 26"/>
                <a:gd name="T15" fmla="*/ 8 h 8"/>
                <a:gd name="T16" fmla="*/ 13 w 26"/>
                <a:gd name="T17" fmla="*/ 8 h 8"/>
                <a:gd name="T18" fmla="*/ 8 w 26"/>
                <a:gd name="T19" fmla="*/ 8 h 8"/>
                <a:gd name="T20" fmla="*/ 4 w 26"/>
                <a:gd name="T21" fmla="*/ 7 h 8"/>
                <a:gd name="T22" fmla="*/ 2 w 26"/>
                <a:gd name="T23" fmla="*/ 6 h 8"/>
                <a:gd name="T24" fmla="*/ 0 w 26"/>
                <a:gd name="T25" fmla="*/ 4 h 8"/>
                <a:gd name="T26" fmla="*/ 2 w 26"/>
                <a:gd name="T27" fmla="*/ 3 h 8"/>
                <a:gd name="T28" fmla="*/ 4 w 26"/>
                <a:gd name="T29" fmla="*/ 1 h 8"/>
                <a:gd name="T30" fmla="*/ 8 w 26"/>
                <a:gd name="T31" fmla="*/ 0 h 8"/>
                <a:gd name="T32" fmla="*/ 13 w 26"/>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8">
                  <a:moveTo>
                    <a:pt x="13" y="0"/>
                  </a:moveTo>
                  <a:lnTo>
                    <a:pt x="18" y="0"/>
                  </a:lnTo>
                  <a:lnTo>
                    <a:pt x="22" y="1"/>
                  </a:lnTo>
                  <a:lnTo>
                    <a:pt x="25" y="3"/>
                  </a:lnTo>
                  <a:lnTo>
                    <a:pt x="26" y="4"/>
                  </a:lnTo>
                  <a:lnTo>
                    <a:pt x="25" y="6"/>
                  </a:lnTo>
                  <a:lnTo>
                    <a:pt x="22" y="7"/>
                  </a:lnTo>
                  <a:lnTo>
                    <a:pt x="18" y="8"/>
                  </a:lnTo>
                  <a:lnTo>
                    <a:pt x="13" y="8"/>
                  </a:lnTo>
                  <a:lnTo>
                    <a:pt x="8" y="8"/>
                  </a:lnTo>
                  <a:lnTo>
                    <a:pt x="4" y="7"/>
                  </a:lnTo>
                  <a:lnTo>
                    <a:pt x="2" y="6"/>
                  </a:lnTo>
                  <a:lnTo>
                    <a:pt x="0" y="4"/>
                  </a:lnTo>
                  <a:lnTo>
                    <a:pt x="2" y="3"/>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Freeform 260"/>
            <p:cNvSpPr>
              <a:spLocks/>
            </p:cNvSpPr>
            <p:nvPr/>
          </p:nvSpPr>
          <p:spPr bwMode="auto">
            <a:xfrm>
              <a:off x="4692651" y="3600450"/>
              <a:ext cx="19050" cy="9525"/>
            </a:xfrm>
            <a:custGeom>
              <a:avLst/>
              <a:gdLst>
                <a:gd name="T0" fmla="*/ 13 w 26"/>
                <a:gd name="T1" fmla="*/ 0 h 12"/>
                <a:gd name="T2" fmla="*/ 18 w 26"/>
                <a:gd name="T3" fmla="*/ 0 h 12"/>
                <a:gd name="T4" fmla="*/ 22 w 26"/>
                <a:gd name="T5" fmla="*/ 1 h 12"/>
                <a:gd name="T6" fmla="*/ 25 w 26"/>
                <a:gd name="T7" fmla="*/ 4 h 12"/>
                <a:gd name="T8" fmla="*/ 26 w 26"/>
                <a:gd name="T9" fmla="*/ 6 h 12"/>
                <a:gd name="T10" fmla="*/ 25 w 26"/>
                <a:gd name="T11" fmla="*/ 8 h 12"/>
                <a:gd name="T12" fmla="*/ 22 w 26"/>
                <a:gd name="T13" fmla="*/ 11 h 12"/>
                <a:gd name="T14" fmla="*/ 18 w 26"/>
                <a:gd name="T15" fmla="*/ 12 h 12"/>
                <a:gd name="T16" fmla="*/ 13 w 26"/>
                <a:gd name="T17" fmla="*/ 12 h 12"/>
                <a:gd name="T18" fmla="*/ 8 w 26"/>
                <a:gd name="T19" fmla="*/ 12 h 12"/>
                <a:gd name="T20" fmla="*/ 4 w 26"/>
                <a:gd name="T21" fmla="*/ 11 h 12"/>
                <a:gd name="T22" fmla="*/ 2 w 26"/>
                <a:gd name="T23" fmla="*/ 8 h 12"/>
                <a:gd name="T24" fmla="*/ 0 w 26"/>
                <a:gd name="T25" fmla="*/ 6 h 12"/>
                <a:gd name="T26" fmla="*/ 2 w 26"/>
                <a:gd name="T27" fmla="*/ 4 h 12"/>
                <a:gd name="T28" fmla="*/ 4 w 26"/>
                <a:gd name="T29" fmla="*/ 1 h 12"/>
                <a:gd name="T30" fmla="*/ 8 w 26"/>
                <a:gd name="T31" fmla="*/ 0 h 12"/>
                <a:gd name="T32" fmla="*/ 13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3" y="0"/>
                  </a:moveTo>
                  <a:lnTo>
                    <a:pt x="18" y="0"/>
                  </a:lnTo>
                  <a:lnTo>
                    <a:pt x="22" y="1"/>
                  </a:lnTo>
                  <a:lnTo>
                    <a:pt x="25" y="4"/>
                  </a:lnTo>
                  <a:lnTo>
                    <a:pt x="26" y="6"/>
                  </a:lnTo>
                  <a:lnTo>
                    <a:pt x="25" y="8"/>
                  </a:lnTo>
                  <a:lnTo>
                    <a:pt x="22" y="11"/>
                  </a:lnTo>
                  <a:lnTo>
                    <a:pt x="18" y="12"/>
                  </a:lnTo>
                  <a:lnTo>
                    <a:pt x="13" y="12"/>
                  </a:lnTo>
                  <a:lnTo>
                    <a:pt x="8" y="12"/>
                  </a:lnTo>
                  <a:lnTo>
                    <a:pt x="4" y="11"/>
                  </a:lnTo>
                  <a:lnTo>
                    <a:pt x="2" y="8"/>
                  </a:lnTo>
                  <a:lnTo>
                    <a:pt x="0" y="6"/>
                  </a:lnTo>
                  <a:lnTo>
                    <a:pt x="2" y="4"/>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Freeform 261"/>
            <p:cNvSpPr>
              <a:spLocks/>
            </p:cNvSpPr>
            <p:nvPr/>
          </p:nvSpPr>
          <p:spPr bwMode="auto">
            <a:xfrm>
              <a:off x="4692651" y="3557588"/>
              <a:ext cx="19050" cy="7938"/>
            </a:xfrm>
            <a:custGeom>
              <a:avLst/>
              <a:gdLst>
                <a:gd name="T0" fmla="*/ 13 w 26"/>
                <a:gd name="T1" fmla="*/ 0 h 10"/>
                <a:gd name="T2" fmla="*/ 18 w 26"/>
                <a:gd name="T3" fmla="*/ 0 h 10"/>
                <a:gd name="T4" fmla="*/ 22 w 26"/>
                <a:gd name="T5" fmla="*/ 1 h 10"/>
                <a:gd name="T6" fmla="*/ 25 w 26"/>
                <a:gd name="T7" fmla="*/ 4 h 10"/>
                <a:gd name="T8" fmla="*/ 26 w 26"/>
                <a:gd name="T9" fmla="*/ 5 h 10"/>
                <a:gd name="T10" fmla="*/ 25 w 26"/>
                <a:gd name="T11" fmla="*/ 7 h 10"/>
                <a:gd name="T12" fmla="*/ 22 w 26"/>
                <a:gd name="T13" fmla="*/ 9 h 10"/>
                <a:gd name="T14" fmla="*/ 18 w 26"/>
                <a:gd name="T15" fmla="*/ 10 h 10"/>
                <a:gd name="T16" fmla="*/ 13 w 26"/>
                <a:gd name="T17" fmla="*/ 10 h 10"/>
                <a:gd name="T18" fmla="*/ 8 w 26"/>
                <a:gd name="T19" fmla="*/ 10 h 10"/>
                <a:gd name="T20" fmla="*/ 4 w 26"/>
                <a:gd name="T21" fmla="*/ 9 h 10"/>
                <a:gd name="T22" fmla="*/ 2 w 26"/>
                <a:gd name="T23" fmla="*/ 7 h 10"/>
                <a:gd name="T24" fmla="*/ 0 w 26"/>
                <a:gd name="T25" fmla="*/ 5 h 10"/>
                <a:gd name="T26" fmla="*/ 2 w 26"/>
                <a:gd name="T27" fmla="*/ 4 h 10"/>
                <a:gd name="T28" fmla="*/ 4 w 26"/>
                <a:gd name="T29" fmla="*/ 1 h 10"/>
                <a:gd name="T30" fmla="*/ 8 w 26"/>
                <a:gd name="T31" fmla="*/ 0 h 10"/>
                <a:gd name="T32" fmla="*/ 13 w 26"/>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0">
                  <a:moveTo>
                    <a:pt x="13" y="0"/>
                  </a:moveTo>
                  <a:lnTo>
                    <a:pt x="18" y="0"/>
                  </a:lnTo>
                  <a:lnTo>
                    <a:pt x="22" y="1"/>
                  </a:lnTo>
                  <a:lnTo>
                    <a:pt x="25" y="4"/>
                  </a:lnTo>
                  <a:lnTo>
                    <a:pt x="26" y="5"/>
                  </a:lnTo>
                  <a:lnTo>
                    <a:pt x="25" y="7"/>
                  </a:lnTo>
                  <a:lnTo>
                    <a:pt x="22" y="9"/>
                  </a:lnTo>
                  <a:lnTo>
                    <a:pt x="18" y="10"/>
                  </a:lnTo>
                  <a:lnTo>
                    <a:pt x="13" y="10"/>
                  </a:lnTo>
                  <a:lnTo>
                    <a:pt x="8" y="10"/>
                  </a:lnTo>
                  <a:lnTo>
                    <a:pt x="4" y="9"/>
                  </a:lnTo>
                  <a:lnTo>
                    <a:pt x="2" y="7"/>
                  </a:lnTo>
                  <a:lnTo>
                    <a:pt x="0" y="5"/>
                  </a:lnTo>
                  <a:lnTo>
                    <a:pt x="2" y="4"/>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0" name="Freeform 262"/>
            <p:cNvSpPr>
              <a:spLocks/>
            </p:cNvSpPr>
            <p:nvPr/>
          </p:nvSpPr>
          <p:spPr bwMode="auto">
            <a:xfrm>
              <a:off x="4692651" y="3633788"/>
              <a:ext cx="19050" cy="9525"/>
            </a:xfrm>
            <a:custGeom>
              <a:avLst/>
              <a:gdLst>
                <a:gd name="T0" fmla="*/ 13 w 26"/>
                <a:gd name="T1" fmla="*/ 0 h 11"/>
                <a:gd name="T2" fmla="*/ 18 w 26"/>
                <a:gd name="T3" fmla="*/ 0 h 11"/>
                <a:gd name="T4" fmla="*/ 22 w 26"/>
                <a:gd name="T5" fmla="*/ 1 h 11"/>
                <a:gd name="T6" fmla="*/ 25 w 26"/>
                <a:gd name="T7" fmla="*/ 3 h 11"/>
                <a:gd name="T8" fmla="*/ 26 w 26"/>
                <a:gd name="T9" fmla="*/ 6 h 11"/>
                <a:gd name="T10" fmla="*/ 25 w 26"/>
                <a:gd name="T11" fmla="*/ 8 h 11"/>
                <a:gd name="T12" fmla="*/ 22 w 26"/>
                <a:gd name="T13" fmla="*/ 10 h 11"/>
                <a:gd name="T14" fmla="*/ 18 w 26"/>
                <a:gd name="T15" fmla="*/ 11 h 11"/>
                <a:gd name="T16" fmla="*/ 13 w 26"/>
                <a:gd name="T17" fmla="*/ 11 h 11"/>
                <a:gd name="T18" fmla="*/ 8 w 26"/>
                <a:gd name="T19" fmla="*/ 11 h 11"/>
                <a:gd name="T20" fmla="*/ 4 w 26"/>
                <a:gd name="T21" fmla="*/ 10 h 11"/>
                <a:gd name="T22" fmla="*/ 2 w 26"/>
                <a:gd name="T23" fmla="*/ 8 h 11"/>
                <a:gd name="T24" fmla="*/ 0 w 26"/>
                <a:gd name="T25" fmla="*/ 6 h 11"/>
                <a:gd name="T26" fmla="*/ 2 w 26"/>
                <a:gd name="T27" fmla="*/ 3 h 11"/>
                <a:gd name="T28" fmla="*/ 4 w 26"/>
                <a:gd name="T29" fmla="*/ 1 h 11"/>
                <a:gd name="T30" fmla="*/ 8 w 26"/>
                <a:gd name="T31" fmla="*/ 0 h 11"/>
                <a:gd name="T32" fmla="*/ 13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3" y="0"/>
                  </a:moveTo>
                  <a:lnTo>
                    <a:pt x="18" y="0"/>
                  </a:lnTo>
                  <a:lnTo>
                    <a:pt x="22" y="1"/>
                  </a:lnTo>
                  <a:lnTo>
                    <a:pt x="25" y="3"/>
                  </a:lnTo>
                  <a:lnTo>
                    <a:pt x="26" y="6"/>
                  </a:lnTo>
                  <a:lnTo>
                    <a:pt x="25" y="8"/>
                  </a:lnTo>
                  <a:lnTo>
                    <a:pt x="22" y="10"/>
                  </a:lnTo>
                  <a:lnTo>
                    <a:pt x="18" y="11"/>
                  </a:lnTo>
                  <a:lnTo>
                    <a:pt x="13" y="11"/>
                  </a:lnTo>
                  <a:lnTo>
                    <a:pt x="8" y="11"/>
                  </a:lnTo>
                  <a:lnTo>
                    <a:pt x="4" y="10"/>
                  </a:lnTo>
                  <a:lnTo>
                    <a:pt x="2" y="8"/>
                  </a:lnTo>
                  <a:lnTo>
                    <a:pt x="0" y="6"/>
                  </a:lnTo>
                  <a:lnTo>
                    <a:pt x="2" y="3"/>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Freeform 263"/>
            <p:cNvSpPr>
              <a:spLocks/>
            </p:cNvSpPr>
            <p:nvPr/>
          </p:nvSpPr>
          <p:spPr bwMode="auto">
            <a:xfrm>
              <a:off x="4740276" y="3524250"/>
              <a:ext cx="20638" cy="6350"/>
            </a:xfrm>
            <a:custGeom>
              <a:avLst/>
              <a:gdLst>
                <a:gd name="T0" fmla="*/ 13 w 26"/>
                <a:gd name="T1" fmla="*/ 0 h 8"/>
                <a:gd name="T2" fmla="*/ 18 w 26"/>
                <a:gd name="T3" fmla="*/ 0 h 8"/>
                <a:gd name="T4" fmla="*/ 22 w 26"/>
                <a:gd name="T5" fmla="*/ 1 h 8"/>
                <a:gd name="T6" fmla="*/ 25 w 26"/>
                <a:gd name="T7" fmla="*/ 3 h 8"/>
                <a:gd name="T8" fmla="*/ 26 w 26"/>
                <a:gd name="T9" fmla="*/ 4 h 8"/>
                <a:gd name="T10" fmla="*/ 25 w 26"/>
                <a:gd name="T11" fmla="*/ 6 h 8"/>
                <a:gd name="T12" fmla="*/ 22 w 26"/>
                <a:gd name="T13" fmla="*/ 7 h 8"/>
                <a:gd name="T14" fmla="*/ 18 w 26"/>
                <a:gd name="T15" fmla="*/ 8 h 8"/>
                <a:gd name="T16" fmla="*/ 13 w 26"/>
                <a:gd name="T17" fmla="*/ 8 h 8"/>
                <a:gd name="T18" fmla="*/ 8 w 26"/>
                <a:gd name="T19" fmla="*/ 8 h 8"/>
                <a:gd name="T20" fmla="*/ 4 w 26"/>
                <a:gd name="T21" fmla="*/ 7 h 8"/>
                <a:gd name="T22" fmla="*/ 2 w 26"/>
                <a:gd name="T23" fmla="*/ 6 h 8"/>
                <a:gd name="T24" fmla="*/ 0 w 26"/>
                <a:gd name="T25" fmla="*/ 4 h 8"/>
                <a:gd name="T26" fmla="*/ 2 w 26"/>
                <a:gd name="T27" fmla="*/ 3 h 8"/>
                <a:gd name="T28" fmla="*/ 4 w 26"/>
                <a:gd name="T29" fmla="*/ 1 h 8"/>
                <a:gd name="T30" fmla="*/ 8 w 26"/>
                <a:gd name="T31" fmla="*/ 0 h 8"/>
                <a:gd name="T32" fmla="*/ 13 w 26"/>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8">
                  <a:moveTo>
                    <a:pt x="13" y="0"/>
                  </a:moveTo>
                  <a:lnTo>
                    <a:pt x="18" y="0"/>
                  </a:lnTo>
                  <a:lnTo>
                    <a:pt x="22" y="1"/>
                  </a:lnTo>
                  <a:lnTo>
                    <a:pt x="25" y="3"/>
                  </a:lnTo>
                  <a:lnTo>
                    <a:pt x="26" y="4"/>
                  </a:lnTo>
                  <a:lnTo>
                    <a:pt x="25" y="6"/>
                  </a:lnTo>
                  <a:lnTo>
                    <a:pt x="22" y="7"/>
                  </a:lnTo>
                  <a:lnTo>
                    <a:pt x="18" y="8"/>
                  </a:lnTo>
                  <a:lnTo>
                    <a:pt x="13" y="8"/>
                  </a:lnTo>
                  <a:lnTo>
                    <a:pt x="8" y="8"/>
                  </a:lnTo>
                  <a:lnTo>
                    <a:pt x="4" y="7"/>
                  </a:lnTo>
                  <a:lnTo>
                    <a:pt x="2" y="6"/>
                  </a:lnTo>
                  <a:lnTo>
                    <a:pt x="0" y="4"/>
                  </a:lnTo>
                  <a:lnTo>
                    <a:pt x="2" y="3"/>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Freeform 264"/>
            <p:cNvSpPr>
              <a:spLocks/>
            </p:cNvSpPr>
            <p:nvPr/>
          </p:nvSpPr>
          <p:spPr bwMode="auto">
            <a:xfrm>
              <a:off x="4740276" y="3600450"/>
              <a:ext cx="20638" cy="9525"/>
            </a:xfrm>
            <a:custGeom>
              <a:avLst/>
              <a:gdLst>
                <a:gd name="T0" fmla="*/ 13 w 26"/>
                <a:gd name="T1" fmla="*/ 0 h 12"/>
                <a:gd name="T2" fmla="*/ 18 w 26"/>
                <a:gd name="T3" fmla="*/ 0 h 12"/>
                <a:gd name="T4" fmla="*/ 22 w 26"/>
                <a:gd name="T5" fmla="*/ 1 h 12"/>
                <a:gd name="T6" fmla="*/ 25 w 26"/>
                <a:gd name="T7" fmla="*/ 4 h 12"/>
                <a:gd name="T8" fmla="*/ 26 w 26"/>
                <a:gd name="T9" fmla="*/ 6 h 12"/>
                <a:gd name="T10" fmla="*/ 25 w 26"/>
                <a:gd name="T11" fmla="*/ 8 h 12"/>
                <a:gd name="T12" fmla="*/ 22 w 26"/>
                <a:gd name="T13" fmla="*/ 11 h 12"/>
                <a:gd name="T14" fmla="*/ 18 w 26"/>
                <a:gd name="T15" fmla="*/ 12 h 12"/>
                <a:gd name="T16" fmla="*/ 13 w 26"/>
                <a:gd name="T17" fmla="*/ 12 h 12"/>
                <a:gd name="T18" fmla="*/ 8 w 26"/>
                <a:gd name="T19" fmla="*/ 12 h 12"/>
                <a:gd name="T20" fmla="*/ 4 w 26"/>
                <a:gd name="T21" fmla="*/ 11 h 12"/>
                <a:gd name="T22" fmla="*/ 2 w 26"/>
                <a:gd name="T23" fmla="*/ 8 h 12"/>
                <a:gd name="T24" fmla="*/ 0 w 26"/>
                <a:gd name="T25" fmla="*/ 6 h 12"/>
                <a:gd name="T26" fmla="*/ 2 w 26"/>
                <a:gd name="T27" fmla="*/ 4 h 12"/>
                <a:gd name="T28" fmla="*/ 4 w 26"/>
                <a:gd name="T29" fmla="*/ 1 h 12"/>
                <a:gd name="T30" fmla="*/ 8 w 26"/>
                <a:gd name="T31" fmla="*/ 0 h 12"/>
                <a:gd name="T32" fmla="*/ 13 w 2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2">
                  <a:moveTo>
                    <a:pt x="13" y="0"/>
                  </a:moveTo>
                  <a:lnTo>
                    <a:pt x="18" y="0"/>
                  </a:lnTo>
                  <a:lnTo>
                    <a:pt x="22" y="1"/>
                  </a:lnTo>
                  <a:lnTo>
                    <a:pt x="25" y="4"/>
                  </a:lnTo>
                  <a:lnTo>
                    <a:pt x="26" y="6"/>
                  </a:lnTo>
                  <a:lnTo>
                    <a:pt x="25" y="8"/>
                  </a:lnTo>
                  <a:lnTo>
                    <a:pt x="22" y="11"/>
                  </a:lnTo>
                  <a:lnTo>
                    <a:pt x="18" y="12"/>
                  </a:lnTo>
                  <a:lnTo>
                    <a:pt x="13" y="12"/>
                  </a:lnTo>
                  <a:lnTo>
                    <a:pt x="8" y="12"/>
                  </a:lnTo>
                  <a:lnTo>
                    <a:pt x="4" y="11"/>
                  </a:lnTo>
                  <a:lnTo>
                    <a:pt x="2" y="8"/>
                  </a:lnTo>
                  <a:lnTo>
                    <a:pt x="0" y="6"/>
                  </a:lnTo>
                  <a:lnTo>
                    <a:pt x="2" y="4"/>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3" name="Freeform 265"/>
            <p:cNvSpPr>
              <a:spLocks/>
            </p:cNvSpPr>
            <p:nvPr/>
          </p:nvSpPr>
          <p:spPr bwMode="auto">
            <a:xfrm>
              <a:off x="4740276" y="3557588"/>
              <a:ext cx="20638" cy="7938"/>
            </a:xfrm>
            <a:custGeom>
              <a:avLst/>
              <a:gdLst>
                <a:gd name="T0" fmla="*/ 13 w 26"/>
                <a:gd name="T1" fmla="*/ 0 h 10"/>
                <a:gd name="T2" fmla="*/ 18 w 26"/>
                <a:gd name="T3" fmla="*/ 0 h 10"/>
                <a:gd name="T4" fmla="*/ 22 w 26"/>
                <a:gd name="T5" fmla="*/ 1 h 10"/>
                <a:gd name="T6" fmla="*/ 25 w 26"/>
                <a:gd name="T7" fmla="*/ 4 h 10"/>
                <a:gd name="T8" fmla="*/ 26 w 26"/>
                <a:gd name="T9" fmla="*/ 5 h 10"/>
                <a:gd name="T10" fmla="*/ 25 w 26"/>
                <a:gd name="T11" fmla="*/ 7 h 10"/>
                <a:gd name="T12" fmla="*/ 22 w 26"/>
                <a:gd name="T13" fmla="*/ 9 h 10"/>
                <a:gd name="T14" fmla="*/ 18 w 26"/>
                <a:gd name="T15" fmla="*/ 10 h 10"/>
                <a:gd name="T16" fmla="*/ 13 w 26"/>
                <a:gd name="T17" fmla="*/ 10 h 10"/>
                <a:gd name="T18" fmla="*/ 8 w 26"/>
                <a:gd name="T19" fmla="*/ 10 h 10"/>
                <a:gd name="T20" fmla="*/ 4 w 26"/>
                <a:gd name="T21" fmla="*/ 9 h 10"/>
                <a:gd name="T22" fmla="*/ 2 w 26"/>
                <a:gd name="T23" fmla="*/ 7 h 10"/>
                <a:gd name="T24" fmla="*/ 0 w 26"/>
                <a:gd name="T25" fmla="*/ 5 h 10"/>
                <a:gd name="T26" fmla="*/ 2 w 26"/>
                <a:gd name="T27" fmla="*/ 4 h 10"/>
                <a:gd name="T28" fmla="*/ 4 w 26"/>
                <a:gd name="T29" fmla="*/ 1 h 10"/>
                <a:gd name="T30" fmla="*/ 8 w 26"/>
                <a:gd name="T31" fmla="*/ 0 h 10"/>
                <a:gd name="T32" fmla="*/ 13 w 26"/>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0">
                  <a:moveTo>
                    <a:pt x="13" y="0"/>
                  </a:moveTo>
                  <a:lnTo>
                    <a:pt x="18" y="0"/>
                  </a:lnTo>
                  <a:lnTo>
                    <a:pt x="22" y="1"/>
                  </a:lnTo>
                  <a:lnTo>
                    <a:pt x="25" y="4"/>
                  </a:lnTo>
                  <a:lnTo>
                    <a:pt x="26" y="5"/>
                  </a:lnTo>
                  <a:lnTo>
                    <a:pt x="25" y="7"/>
                  </a:lnTo>
                  <a:lnTo>
                    <a:pt x="22" y="9"/>
                  </a:lnTo>
                  <a:lnTo>
                    <a:pt x="18" y="10"/>
                  </a:lnTo>
                  <a:lnTo>
                    <a:pt x="13" y="10"/>
                  </a:lnTo>
                  <a:lnTo>
                    <a:pt x="8" y="10"/>
                  </a:lnTo>
                  <a:lnTo>
                    <a:pt x="4" y="9"/>
                  </a:lnTo>
                  <a:lnTo>
                    <a:pt x="2" y="7"/>
                  </a:lnTo>
                  <a:lnTo>
                    <a:pt x="0" y="5"/>
                  </a:lnTo>
                  <a:lnTo>
                    <a:pt x="2" y="4"/>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Freeform 266"/>
            <p:cNvSpPr>
              <a:spLocks/>
            </p:cNvSpPr>
            <p:nvPr/>
          </p:nvSpPr>
          <p:spPr bwMode="auto">
            <a:xfrm>
              <a:off x="4740276" y="3633788"/>
              <a:ext cx="20638" cy="9525"/>
            </a:xfrm>
            <a:custGeom>
              <a:avLst/>
              <a:gdLst>
                <a:gd name="T0" fmla="*/ 13 w 26"/>
                <a:gd name="T1" fmla="*/ 0 h 11"/>
                <a:gd name="T2" fmla="*/ 18 w 26"/>
                <a:gd name="T3" fmla="*/ 0 h 11"/>
                <a:gd name="T4" fmla="*/ 22 w 26"/>
                <a:gd name="T5" fmla="*/ 1 h 11"/>
                <a:gd name="T6" fmla="*/ 25 w 26"/>
                <a:gd name="T7" fmla="*/ 3 h 11"/>
                <a:gd name="T8" fmla="*/ 26 w 26"/>
                <a:gd name="T9" fmla="*/ 6 h 11"/>
                <a:gd name="T10" fmla="*/ 25 w 26"/>
                <a:gd name="T11" fmla="*/ 8 h 11"/>
                <a:gd name="T12" fmla="*/ 22 w 26"/>
                <a:gd name="T13" fmla="*/ 10 h 11"/>
                <a:gd name="T14" fmla="*/ 18 w 26"/>
                <a:gd name="T15" fmla="*/ 11 h 11"/>
                <a:gd name="T16" fmla="*/ 13 w 26"/>
                <a:gd name="T17" fmla="*/ 11 h 11"/>
                <a:gd name="T18" fmla="*/ 8 w 26"/>
                <a:gd name="T19" fmla="*/ 11 h 11"/>
                <a:gd name="T20" fmla="*/ 4 w 26"/>
                <a:gd name="T21" fmla="*/ 10 h 11"/>
                <a:gd name="T22" fmla="*/ 2 w 26"/>
                <a:gd name="T23" fmla="*/ 8 h 11"/>
                <a:gd name="T24" fmla="*/ 0 w 26"/>
                <a:gd name="T25" fmla="*/ 6 h 11"/>
                <a:gd name="T26" fmla="*/ 2 w 26"/>
                <a:gd name="T27" fmla="*/ 3 h 11"/>
                <a:gd name="T28" fmla="*/ 4 w 26"/>
                <a:gd name="T29" fmla="*/ 1 h 11"/>
                <a:gd name="T30" fmla="*/ 8 w 26"/>
                <a:gd name="T31" fmla="*/ 0 h 11"/>
                <a:gd name="T32" fmla="*/ 13 w 26"/>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1">
                  <a:moveTo>
                    <a:pt x="13" y="0"/>
                  </a:moveTo>
                  <a:lnTo>
                    <a:pt x="18" y="0"/>
                  </a:lnTo>
                  <a:lnTo>
                    <a:pt x="22" y="1"/>
                  </a:lnTo>
                  <a:lnTo>
                    <a:pt x="25" y="3"/>
                  </a:lnTo>
                  <a:lnTo>
                    <a:pt x="26" y="6"/>
                  </a:lnTo>
                  <a:lnTo>
                    <a:pt x="25" y="8"/>
                  </a:lnTo>
                  <a:lnTo>
                    <a:pt x="22" y="10"/>
                  </a:lnTo>
                  <a:lnTo>
                    <a:pt x="18" y="11"/>
                  </a:lnTo>
                  <a:lnTo>
                    <a:pt x="13" y="11"/>
                  </a:lnTo>
                  <a:lnTo>
                    <a:pt x="8" y="11"/>
                  </a:lnTo>
                  <a:lnTo>
                    <a:pt x="4" y="10"/>
                  </a:lnTo>
                  <a:lnTo>
                    <a:pt x="2" y="8"/>
                  </a:lnTo>
                  <a:lnTo>
                    <a:pt x="0" y="6"/>
                  </a:lnTo>
                  <a:lnTo>
                    <a:pt x="2" y="3"/>
                  </a:lnTo>
                  <a:lnTo>
                    <a:pt x="4" y="1"/>
                  </a:lnTo>
                  <a:lnTo>
                    <a:pt x="8" y="0"/>
                  </a:lnTo>
                  <a:lnTo>
                    <a:pt x="13" y="0"/>
                  </a:lnTo>
                  <a:close/>
                </a:path>
              </a:pathLst>
            </a:custGeom>
            <a:solidFill>
              <a:srgbClr val="C6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5" name="Freeform 267"/>
            <p:cNvSpPr>
              <a:spLocks/>
            </p:cNvSpPr>
            <p:nvPr/>
          </p:nvSpPr>
          <p:spPr bwMode="auto">
            <a:xfrm>
              <a:off x="4624388" y="3736975"/>
              <a:ext cx="146050" cy="60325"/>
            </a:xfrm>
            <a:custGeom>
              <a:avLst/>
              <a:gdLst>
                <a:gd name="T0" fmla="*/ 2 w 185"/>
                <a:gd name="T1" fmla="*/ 0 h 76"/>
                <a:gd name="T2" fmla="*/ 185 w 185"/>
                <a:gd name="T3" fmla="*/ 8 h 76"/>
                <a:gd name="T4" fmla="*/ 185 w 185"/>
                <a:gd name="T5" fmla="*/ 76 h 76"/>
                <a:gd name="T6" fmla="*/ 0 w 185"/>
                <a:gd name="T7" fmla="*/ 68 h 76"/>
                <a:gd name="T8" fmla="*/ 2 w 185"/>
                <a:gd name="T9" fmla="*/ 0 h 76"/>
              </a:gdLst>
              <a:ahLst/>
              <a:cxnLst>
                <a:cxn ang="0">
                  <a:pos x="T0" y="T1"/>
                </a:cxn>
                <a:cxn ang="0">
                  <a:pos x="T2" y="T3"/>
                </a:cxn>
                <a:cxn ang="0">
                  <a:pos x="T4" y="T5"/>
                </a:cxn>
                <a:cxn ang="0">
                  <a:pos x="T6" y="T7"/>
                </a:cxn>
                <a:cxn ang="0">
                  <a:pos x="T8" y="T9"/>
                </a:cxn>
              </a:cxnLst>
              <a:rect l="0" t="0" r="r" b="b"/>
              <a:pathLst>
                <a:path w="185" h="76">
                  <a:moveTo>
                    <a:pt x="2" y="0"/>
                  </a:moveTo>
                  <a:lnTo>
                    <a:pt x="185" y="8"/>
                  </a:lnTo>
                  <a:lnTo>
                    <a:pt x="185" y="76"/>
                  </a:lnTo>
                  <a:lnTo>
                    <a:pt x="0" y="68"/>
                  </a:lnTo>
                  <a:lnTo>
                    <a:pt x="2" y="0"/>
                  </a:lnTo>
                  <a:close/>
                </a:path>
              </a:pathLst>
            </a:custGeom>
            <a:solidFill>
              <a:srgbClr val="5E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6" name="Freeform 268"/>
            <p:cNvSpPr>
              <a:spLocks/>
            </p:cNvSpPr>
            <p:nvPr/>
          </p:nvSpPr>
          <p:spPr bwMode="auto">
            <a:xfrm>
              <a:off x="4621213" y="3743325"/>
              <a:ext cx="146050" cy="44450"/>
            </a:xfrm>
            <a:custGeom>
              <a:avLst/>
              <a:gdLst>
                <a:gd name="T0" fmla="*/ 7 w 183"/>
                <a:gd name="T1" fmla="*/ 0 h 55"/>
                <a:gd name="T2" fmla="*/ 0 w 183"/>
                <a:gd name="T3" fmla="*/ 48 h 55"/>
                <a:gd name="T4" fmla="*/ 177 w 183"/>
                <a:gd name="T5" fmla="*/ 55 h 55"/>
                <a:gd name="T6" fmla="*/ 183 w 183"/>
                <a:gd name="T7" fmla="*/ 3 h 55"/>
                <a:gd name="T8" fmla="*/ 7 w 183"/>
                <a:gd name="T9" fmla="*/ 0 h 55"/>
              </a:gdLst>
              <a:ahLst/>
              <a:cxnLst>
                <a:cxn ang="0">
                  <a:pos x="T0" y="T1"/>
                </a:cxn>
                <a:cxn ang="0">
                  <a:pos x="T2" y="T3"/>
                </a:cxn>
                <a:cxn ang="0">
                  <a:pos x="T4" y="T5"/>
                </a:cxn>
                <a:cxn ang="0">
                  <a:pos x="T6" y="T7"/>
                </a:cxn>
                <a:cxn ang="0">
                  <a:pos x="T8" y="T9"/>
                </a:cxn>
              </a:cxnLst>
              <a:rect l="0" t="0" r="r" b="b"/>
              <a:pathLst>
                <a:path w="183" h="55">
                  <a:moveTo>
                    <a:pt x="7" y="0"/>
                  </a:moveTo>
                  <a:lnTo>
                    <a:pt x="0" y="48"/>
                  </a:lnTo>
                  <a:lnTo>
                    <a:pt x="177" y="55"/>
                  </a:lnTo>
                  <a:lnTo>
                    <a:pt x="183" y="3"/>
                  </a:lnTo>
                  <a:lnTo>
                    <a:pt x="7" y="0"/>
                  </a:lnTo>
                  <a:close/>
                </a:path>
              </a:pathLst>
            </a:custGeom>
            <a:solidFill>
              <a:srgbClr val="7F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Freeform 269"/>
            <p:cNvSpPr>
              <a:spLocks/>
            </p:cNvSpPr>
            <p:nvPr/>
          </p:nvSpPr>
          <p:spPr bwMode="auto">
            <a:xfrm>
              <a:off x="4464051" y="3214688"/>
              <a:ext cx="25400" cy="493713"/>
            </a:xfrm>
            <a:custGeom>
              <a:avLst/>
              <a:gdLst>
                <a:gd name="T0" fmla="*/ 0 w 32"/>
                <a:gd name="T1" fmla="*/ 38 h 622"/>
                <a:gd name="T2" fmla="*/ 0 w 32"/>
                <a:gd name="T3" fmla="*/ 604 h 622"/>
                <a:gd name="T4" fmla="*/ 32 w 32"/>
                <a:gd name="T5" fmla="*/ 622 h 622"/>
                <a:gd name="T6" fmla="*/ 32 w 32"/>
                <a:gd name="T7" fmla="*/ 0 h 622"/>
                <a:gd name="T8" fmla="*/ 0 w 32"/>
                <a:gd name="T9" fmla="*/ 38 h 622"/>
              </a:gdLst>
              <a:ahLst/>
              <a:cxnLst>
                <a:cxn ang="0">
                  <a:pos x="T0" y="T1"/>
                </a:cxn>
                <a:cxn ang="0">
                  <a:pos x="T2" y="T3"/>
                </a:cxn>
                <a:cxn ang="0">
                  <a:pos x="T4" y="T5"/>
                </a:cxn>
                <a:cxn ang="0">
                  <a:pos x="T6" y="T7"/>
                </a:cxn>
                <a:cxn ang="0">
                  <a:pos x="T8" y="T9"/>
                </a:cxn>
              </a:cxnLst>
              <a:rect l="0" t="0" r="r" b="b"/>
              <a:pathLst>
                <a:path w="32" h="622">
                  <a:moveTo>
                    <a:pt x="0" y="38"/>
                  </a:moveTo>
                  <a:lnTo>
                    <a:pt x="0" y="604"/>
                  </a:lnTo>
                  <a:lnTo>
                    <a:pt x="32" y="622"/>
                  </a:lnTo>
                  <a:lnTo>
                    <a:pt x="32" y="0"/>
                  </a:lnTo>
                  <a:lnTo>
                    <a:pt x="0" y="38"/>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8" name="Freeform 270"/>
            <p:cNvSpPr>
              <a:spLocks/>
            </p:cNvSpPr>
            <p:nvPr/>
          </p:nvSpPr>
          <p:spPr bwMode="auto">
            <a:xfrm>
              <a:off x="4840288" y="3048000"/>
              <a:ext cx="146050" cy="757238"/>
            </a:xfrm>
            <a:custGeom>
              <a:avLst/>
              <a:gdLst>
                <a:gd name="T0" fmla="*/ 13 w 184"/>
                <a:gd name="T1" fmla="*/ 90 h 955"/>
                <a:gd name="T2" fmla="*/ 171 w 184"/>
                <a:gd name="T3" fmla="*/ 0 h 955"/>
                <a:gd name="T4" fmla="*/ 184 w 184"/>
                <a:gd name="T5" fmla="*/ 52 h 955"/>
                <a:gd name="T6" fmla="*/ 184 w 184"/>
                <a:gd name="T7" fmla="*/ 808 h 955"/>
                <a:gd name="T8" fmla="*/ 0 w 184"/>
                <a:gd name="T9" fmla="*/ 955 h 955"/>
                <a:gd name="T10" fmla="*/ 7 w 184"/>
                <a:gd name="T11" fmla="*/ 122 h 955"/>
                <a:gd name="T12" fmla="*/ 6 w 184"/>
                <a:gd name="T13" fmla="*/ 117 h 955"/>
                <a:gd name="T14" fmla="*/ 4 w 184"/>
                <a:gd name="T15" fmla="*/ 106 h 955"/>
                <a:gd name="T16" fmla="*/ 7 w 184"/>
                <a:gd name="T17" fmla="*/ 94 h 955"/>
                <a:gd name="T18" fmla="*/ 13 w 184"/>
                <a:gd name="T19" fmla="*/ 90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955">
                  <a:moveTo>
                    <a:pt x="13" y="90"/>
                  </a:moveTo>
                  <a:lnTo>
                    <a:pt x="171" y="0"/>
                  </a:lnTo>
                  <a:lnTo>
                    <a:pt x="184" y="52"/>
                  </a:lnTo>
                  <a:lnTo>
                    <a:pt x="184" y="808"/>
                  </a:lnTo>
                  <a:lnTo>
                    <a:pt x="0" y="955"/>
                  </a:lnTo>
                  <a:lnTo>
                    <a:pt x="7" y="122"/>
                  </a:lnTo>
                  <a:lnTo>
                    <a:pt x="6" y="117"/>
                  </a:lnTo>
                  <a:lnTo>
                    <a:pt x="4" y="106"/>
                  </a:lnTo>
                  <a:lnTo>
                    <a:pt x="7" y="94"/>
                  </a:lnTo>
                  <a:lnTo>
                    <a:pt x="13" y="90"/>
                  </a:lnTo>
                  <a:close/>
                </a:path>
              </a:pathLst>
            </a:custGeom>
            <a:solidFill>
              <a:srgbClr val="919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9" name="Freeform 271"/>
            <p:cNvSpPr>
              <a:spLocks/>
            </p:cNvSpPr>
            <p:nvPr/>
          </p:nvSpPr>
          <p:spPr bwMode="auto">
            <a:xfrm>
              <a:off x="4848226" y="3048000"/>
              <a:ext cx="138113" cy="749300"/>
            </a:xfrm>
            <a:custGeom>
              <a:avLst/>
              <a:gdLst>
                <a:gd name="T0" fmla="*/ 13 w 174"/>
                <a:gd name="T1" fmla="*/ 85 h 945"/>
                <a:gd name="T2" fmla="*/ 31 w 174"/>
                <a:gd name="T3" fmla="*/ 75 h 945"/>
                <a:gd name="T4" fmla="*/ 50 w 174"/>
                <a:gd name="T5" fmla="*/ 63 h 945"/>
                <a:gd name="T6" fmla="*/ 68 w 174"/>
                <a:gd name="T7" fmla="*/ 53 h 945"/>
                <a:gd name="T8" fmla="*/ 88 w 174"/>
                <a:gd name="T9" fmla="*/ 43 h 945"/>
                <a:gd name="T10" fmla="*/ 106 w 174"/>
                <a:gd name="T11" fmla="*/ 32 h 945"/>
                <a:gd name="T12" fmla="*/ 125 w 174"/>
                <a:gd name="T13" fmla="*/ 22 h 945"/>
                <a:gd name="T14" fmla="*/ 143 w 174"/>
                <a:gd name="T15" fmla="*/ 10 h 945"/>
                <a:gd name="T16" fmla="*/ 161 w 174"/>
                <a:gd name="T17" fmla="*/ 0 h 945"/>
                <a:gd name="T18" fmla="*/ 165 w 174"/>
                <a:gd name="T19" fmla="*/ 13 h 945"/>
                <a:gd name="T20" fmla="*/ 168 w 174"/>
                <a:gd name="T21" fmla="*/ 25 h 945"/>
                <a:gd name="T22" fmla="*/ 171 w 174"/>
                <a:gd name="T23" fmla="*/ 38 h 945"/>
                <a:gd name="T24" fmla="*/ 174 w 174"/>
                <a:gd name="T25" fmla="*/ 52 h 945"/>
                <a:gd name="T26" fmla="*/ 174 w 174"/>
                <a:gd name="T27" fmla="*/ 241 h 945"/>
                <a:gd name="T28" fmla="*/ 174 w 174"/>
                <a:gd name="T29" fmla="*/ 430 h 945"/>
                <a:gd name="T30" fmla="*/ 174 w 174"/>
                <a:gd name="T31" fmla="*/ 619 h 945"/>
                <a:gd name="T32" fmla="*/ 174 w 174"/>
                <a:gd name="T33" fmla="*/ 808 h 945"/>
                <a:gd name="T34" fmla="*/ 152 w 174"/>
                <a:gd name="T35" fmla="*/ 825 h 945"/>
                <a:gd name="T36" fmla="*/ 130 w 174"/>
                <a:gd name="T37" fmla="*/ 842 h 945"/>
                <a:gd name="T38" fmla="*/ 110 w 174"/>
                <a:gd name="T39" fmla="*/ 860 h 945"/>
                <a:gd name="T40" fmla="*/ 88 w 174"/>
                <a:gd name="T41" fmla="*/ 876 h 945"/>
                <a:gd name="T42" fmla="*/ 66 w 174"/>
                <a:gd name="T43" fmla="*/ 893 h 945"/>
                <a:gd name="T44" fmla="*/ 44 w 174"/>
                <a:gd name="T45" fmla="*/ 910 h 945"/>
                <a:gd name="T46" fmla="*/ 22 w 174"/>
                <a:gd name="T47" fmla="*/ 927 h 945"/>
                <a:gd name="T48" fmla="*/ 0 w 174"/>
                <a:gd name="T49" fmla="*/ 945 h 945"/>
                <a:gd name="T50" fmla="*/ 1 w 174"/>
                <a:gd name="T51" fmla="*/ 738 h 945"/>
                <a:gd name="T52" fmla="*/ 4 w 174"/>
                <a:gd name="T53" fmla="*/ 532 h 945"/>
                <a:gd name="T54" fmla="*/ 5 w 174"/>
                <a:gd name="T55" fmla="*/ 326 h 945"/>
                <a:gd name="T56" fmla="*/ 6 w 174"/>
                <a:gd name="T57" fmla="*/ 119 h 945"/>
                <a:gd name="T58" fmla="*/ 5 w 174"/>
                <a:gd name="T59" fmla="*/ 113 h 945"/>
                <a:gd name="T60" fmla="*/ 5 w 174"/>
                <a:gd name="T61" fmla="*/ 101 h 945"/>
                <a:gd name="T62" fmla="*/ 6 w 174"/>
                <a:gd name="T63" fmla="*/ 91 h 945"/>
                <a:gd name="T64" fmla="*/ 13 w 174"/>
                <a:gd name="T65" fmla="*/ 8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945">
                  <a:moveTo>
                    <a:pt x="13" y="85"/>
                  </a:moveTo>
                  <a:lnTo>
                    <a:pt x="31" y="75"/>
                  </a:lnTo>
                  <a:lnTo>
                    <a:pt x="50" y="63"/>
                  </a:lnTo>
                  <a:lnTo>
                    <a:pt x="68" y="53"/>
                  </a:lnTo>
                  <a:lnTo>
                    <a:pt x="88" y="43"/>
                  </a:lnTo>
                  <a:lnTo>
                    <a:pt x="106" y="32"/>
                  </a:lnTo>
                  <a:lnTo>
                    <a:pt x="125" y="22"/>
                  </a:lnTo>
                  <a:lnTo>
                    <a:pt x="143" y="10"/>
                  </a:lnTo>
                  <a:lnTo>
                    <a:pt x="161" y="0"/>
                  </a:lnTo>
                  <a:lnTo>
                    <a:pt x="165" y="13"/>
                  </a:lnTo>
                  <a:lnTo>
                    <a:pt x="168" y="25"/>
                  </a:lnTo>
                  <a:lnTo>
                    <a:pt x="171" y="38"/>
                  </a:lnTo>
                  <a:lnTo>
                    <a:pt x="174" y="52"/>
                  </a:lnTo>
                  <a:lnTo>
                    <a:pt x="174" y="241"/>
                  </a:lnTo>
                  <a:lnTo>
                    <a:pt x="174" y="430"/>
                  </a:lnTo>
                  <a:lnTo>
                    <a:pt x="174" y="619"/>
                  </a:lnTo>
                  <a:lnTo>
                    <a:pt x="174" y="808"/>
                  </a:lnTo>
                  <a:lnTo>
                    <a:pt x="152" y="825"/>
                  </a:lnTo>
                  <a:lnTo>
                    <a:pt x="130" y="842"/>
                  </a:lnTo>
                  <a:lnTo>
                    <a:pt x="110" y="860"/>
                  </a:lnTo>
                  <a:lnTo>
                    <a:pt x="88" y="876"/>
                  </a:lnTo>
                  <a:lnTo>
                    <a:pt x="66" y="893"/>
                  </a:lnTo>
                  <a:lnTo>
                    <a:pt x="44" y="910"/>
                  </a:lnTo>
                  <a:lnTo>
                    <a:pt x="22" y="927"/>
                  </a:lnTo>
                  <a:lnTo>
                    <a:pt x="0" y="945"/>
                  </a:lnTo>
                  <a:lnTo>
                    <a:pt x="1" y="738"/>
                  </a:lnTo>
                  <a:lnTo>
                    <a:pt x="4" y="532"/>
                  </a:lnTo>
                  <a:lnTo>
                    <a:pt x="5" y="326"/>
                  </a:lnTo>
                  <a:lnTo>
                    <a:pt x="6" y="119"/>
                  </a:lnTo>
                  <a:lnTo>
                    <a:pt x="5" y="113"/>
                  </a:lnTo>
                  <a:lnTo>
                    <a:pt x="5" y="101"/>
                  </a:lnTo>
                  <a:lnTo>
                    <a:pt x="6" y="91"/>
                  </a:lnTo>
                  <a:lnTo>
                    <a:pt x="13" y="85"/>
                  </a:lnTo>
                  <a:close/>
                </a:path>
              </a:pathLst>
            </a:custGeom>
            <a:solidFill>
              <a:srgbClr val="919B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Freeform 272"/>
            <p:cNvSpPr>
              <a:spLocks/>
            </p:cNvSpPr>
            <p:nvPr/>
          </p:nvSpPr>
          <p:spPr bwMode="auto">
            <a:xfrm>
              <a:off x="4856163" y="3048000"/>
              <a:ext cx="130175" cy="741363"/>
            </a:xfrm>
            <a:custGeom>
              <a:avLst/>
              <a:gdLst>
                <a:gd name="T0" fmla="*/ 11 w 163"/>
                <a:gd name="T1" fmla="*/ 79 h 934"/>
                <a:gd name="T2" fmla="*/ 28 w 163"/>
                <a:gd name="T3" fmla="*/ 69 h 934"/>
                <a:gd name="T4" fmla="*/ 47 w 163"/>
                <a:gd name="T5" fmla="*/ 60 h 934"/>
                <a:gd name="T6" fmla="*/ 64 w 163"/>
                <a:gd name="T7" fmla="*/ 50 h 934"/>
                <a:gd name="T8" fmla="*/ 81 w 163"/>
                <a:gd name="T9" fmla="*/ 39 h 934"/>
                <a:gd name="T10" fmla="*/ 99 w 163"/>
                <a:gd name="T11" fmla="*/ 30 h 934"/>
                <a:gd name="T12" fmla="*/ 116 w 163"/>
                <a:gd name="T13" fmla="*/ 20 h 934"/>
                <a:gd name="T14" fmla="*/ 133 w 163"/>
                <a:gd name="T15" fmla="*/ 10 h 934"/>
                <a:gd name="T16" fmla="*/ 150 w 163"/>
                <a:gd name="T17" fmla="*/ 0 h 934"/>
                <a:gd name="T18" fmla="*/ 154 w 163"/>
                <a:gd name="T19" fmla="*/ 13 h 934"/>
                <a:gd name="T20" fmla="*/ 157 w 163"/>
                <a:gd name="T21" fmla="*/ 25 h 934"/>
                <a:gd name="T22" fmla="*/ 160 w 163"/>
                <a:gd name="T23" fmla="*/ 38 h 934"/>
                <a:gd name="T24" fmla="*/ 163 w 163"/>
                <a:gd name="T25" fmla="*/ 52 h 934"/>
                <a:gd name="T26" fmla="*/ 163 w 163"/>
                <a:gd name="T27" fmla="*/ 241 h 934"/>
                <a:gd name="T28" fmla="*/ 163 w 163"/>
                <a:gd name="T29" fmla="*/ 430 h 934"/>
                <a:gd name="T30" fmla="*/ 163 w 163"/>
                <a:gd name="T31" fmla="*/ 619 h 934"/>
                <a:gd name="T32" fmla="*/ 163 w 163"/>
                <a:gd name="T33" fmla="*/ 808 h 934"/>
                <a:gd name="T34" fmla="*/ 142 w 163"/>
                <a:gd name="T35" fmla="*/ 824 h 934"/>
                <a:gd name="T36" fmla="*/ 123 w 163"/>
                <a:gd name="T37" fmla="*/ 840 h 934"/>
                <a:gd name="T38" fmla="*/ 102 w 163"/>
                <a:gd name="T39" fmla="*/ 856 h 934"/>
                <a:gd name="T40" fmla="*/ 81 w 163"/>
                <a:gd name="T41" fmla="*/ 871 h 934"/>
                <a:gd name="T42" fmla="*/ 62 w 163"/>
                <a:gd name="T43" fmla="*/ 887 h 934"/>
                <a:gd name="T44" fmla="*/ 41 w 163"/>
                <a:gd name="T45" fmla="*/ 903 h 934"/>
                <a:gd name="T46" fmla="*/ 20 w 163"/>
                <a:gd name="T47" fmla="*/ 918 h 934"/>
                <a:gd name="T48" fmla="*/ 0 w 163"/>
                <a:gd name="T49" fmla="*/ 934 h 934"/>
                <a:gd name="T50" fmla="*/ 1 w 163"/>
                <a:gd name="T51" fmla="*/ 730 h 934"/>
                <a:gd name="T52" fmla="*/ 3 w 163"/>
                <a:gd name="T53" fmla="*/ 525 h 934"/>
                <a:gd name="T54" fmla="*/ 4 w 163"/>
                <a:gd name="T55" fmla="*/ 320 h 934"/>
                <a:gd name="T56" fmla="*/ 5 w 163"/>
                <a:gd name="T57" fmla="*/ 115 h 934"/>
                <a:gd name="T58" fmla="*/ 4 w 163"/>
                <a:gd name="T59" fmla="*/ 109 h 934"/>
                <a:gd name="T60" fmla="*/ 3 w 163"/>
                <a:gd name="T61" fmla="*/ 97 h 934"/>
                <a:gd name="T62" fmla="*/ 5 w 163"/>
                <a:gd name="T63" fmla="*/ 85 h 934"/>
                <a:gd name="T64" fmla="*/ 11 w 163"/>
                <a:gd name="T65" fmla="*/ 7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934">
                  <a:moveTo>
                    <a:pt x="11" y="79"/>
                  </a:moveTo>
                  <a:lnTo>
                    <a:pt x="28" y="69"/>
                  </a:lnTo>
                  <a:lnTo>
                    <a:pt x="47" y="60"/>
                  </a:lnTo>
                  <a:lnTo>
                    <a:pt x="64" y="50"/>
                  </a:lnTo>
                  <a:lnTo>
                    <a:pt x="81" y="39"/>
                  </a:lnTo>
                  <a:lnTo>
                    <a:pt x="99" y="30"/>
                  </a:lnTo>
                  <a:lnTo>
                    <a:pt x="116" y="20"/>
                  </a:lnTo>
                  <a:lnTo>
                    <a:pt x="133" y="10"/>
                  </a:lnTo>
                  <a:lnTo>
                    <a:pt x="150" y="0"/>
                  </a:lnTo>
                  <a:lnTo>
                    <a:pt x="154" y="13"/>
                  </a:lnTo>
                  <a:lnTo>
                    <a:pt x="157" y="25"/>
                  </a:lnTo>
                  <a:lnTo>
                    <a:pt x="160" y="38"/>
                  </a:lnTo>
                  <a:lnTo>
                    <a:pt x="163" y="52"/>
                  </a:lnTo>
                  <a:lnTo>
                    <a:pt x="163" y="241"/>
                  </a:lnTo>
                  <a:lnTo>
                    <a:pt x="163" y="430"/>
                  </a:lnTo>
                  <a:lnTo>
                    <a:pt x="163" y="619"/>
                  </a:lnTo>
                  <a:lnTo>
                    <a:pt x="163" y="808"/>
                  </a:lnTo>
                  <a:lnTo>
                    <a:pt x="142" y="824"/>
                  </a:lnTo>
                  <a:lnTo>
                    <a:pt x="123" y="840"/>
                  </a:lnTo>
                  <a:lnTo>
                    <a:pt x="102" y="856"/>
                  </a:lnTo>
                  <a:lnTo>
                    <a:pt x="81" y="871"/>
                  </a:lnTo>
                  <a:lnTo>
                    <a:pt x="62" y="887"/>
                  </a:lnTo>
                  <a:lnTo>
                    <a:pt x="41" y="903"/>
                  </a:lnTo>
                  <a:lnTo>
                    <a:pt x="20" y="918"/>
                  </a:lnTo>
                  <a:lnTo>
                    <a:pt x="0" y="934"/>
                  </a:lnTo>
                  <a:lnTo>
                    <a:pt x="1" y="730"/>
                  </a:lnTo>
                  <a:lnTo>
                    <a:pt x="3" y="525"/>
                  </a:lnTo>
                  <a:lnTo>
                    <a:pt x="4" y="320"/>
                  </a:lnTo>
                  <a:lnTo>
                    <a:pt x="5" y="115"/>
                  </a:lnTo>
                  <a:lnTo>
                    <a:pt x="4" y="109"/>
                  </a:lnTo>
                  <a:lnTo>
                    <a:pt x="3" y="97"/>
                  </a:lnTo>
                  <a:lnTo>
                    <a:pt x="5" y="85"/>
                  </a:lnTo>
                  <a:lnTo>
                    <a:pt x="11" y="79"/>
                  </a:lnTo>
                  <a:close/>
                </a:path>
              </a:pathLst>
            </a:custGeom>
            <a:solidFill>
              <a:srgbClr val="919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Freeform 273"/>
            <p:cNvSpPr>
              <a:spLocks/>
            </p:cNvSpPr>
            <p:nvPr/>
          </p:nvSpPr>
          <p:spPr bwMode="auto">
            <a:xfrm>
              <a:off x="4864101" y="3048000"/>
              <a:ext cx="122238" cy="733425"/>
            </a:xfrm>
            <a:custGeom>
              <a:avLst/>
              <a:gdLst>
                <a:gd name="T0" fmla="*/ 11 w 153"/>
                <a:gd name="T1" fmla="*/ 75 h 925"/>
                <a:gd name="T2" fmla="*/ 28 w 153"/>
                <a:gd name="T3" fmla="*/ 66 h 925"/>
                <a:gd name="T4" fmla="*/ 44 w 153"/>
                <a:gd name="T5" fmla="*/ 56 h 925"/>
                <a:gd name="T6" fmla="*/ 60 w 153"/>
                <a:gd name="T7" fmla="*/ 47 h 925"/>
                <a:gd name="T8" fmla="*/ 76 w 153"/>
                <a:gd name="T9" fmla="*/ 38 h 925"/>
                <a:gd name="T10" fmla="*/ 92 w 153"/>
                <a:gd name="T11" fmla="*/ 29 h 925"/>
                <a:gd name="T12" fmla="*/ 108 w 153"/>
                <a:gd name="T13" fmla="*/ 18 h 925"/>
                <a:gd name="T14" fmla="*/ 124 w 153"/>
                <a:gd name="T15" fmla="*/ 9 h 925"/>
                <a:gd name="T16" fmla="*/ 140 w 153"/>
                <a:gd name="T17" fmla="*/ 0 h 925"/>
                <a:gd name="T18" fmla="*/ 144 w 153"/>
                <a:gd name="T19" fmla="*/ 12 h 925"/>
                <a:gd name="T20" fmla="*/ 147 w 153"/>
                <a:gd name="T21" fmla="*/ 24 h 925"/>
                <a:gd name="T22" fmla="*/ 150 w 153"/>
                <a:gd name="T23" fmla="*/ 38 h 925"/>
                <a:gd name="T24" fmla="*/ 153 w 153"/>
                <a:gd name="T25" fmla="*/ 52 h 925"/>
                <a:gd name="T26" fmla="*/ 153 w 153"/>
                <a:gd name="T27" fmla="*/ 241 h 925"/>
                <a:gd name="T28" fmla="*/ 153 w 153"/>
                <a:gd name="T29" fmla="*/ 430 h 925"/>
                <a:gd name="T30" fmla="*/ 153 w 153"/>
                <a:gd name="T31" fmla="*/ 619 h 925"/>
                <a:gd name="T32" fmla="*/ 153 w 153"/>
                <a:gd name="T33" fmla="*/ 808 h 925"/>
                <a:gd name="T34" fmla="*/ 133 w 153"/>
                <a:gd name="T35" fmla="*/ 823 h 925"/>
                <a:gd name="T36" fmla="*/ 115 w 153"/>
                <a:gd name="T37" fmla="*/ 837 h 925"/>
                <a:gd name="T38" fmla="*/ 95 w 153"/>
                <a:gd name="T39" fmla="*/ 851 h 925"/>
                <a:gd name="T40" fmla="*/ 77 w 153"/>
                <a:gd name="T41" fmla="*/ 866 h 925"/>
                <a:gd name="T42" fmla="*/ 57 w 153"/>
                <a:gd name="T43" fmla="*/ 881 h 925"/>
                <a:gd name="T44" fmla="*/ 39 w 153"/>
                <a:gd name="T45" fmla="*/ 895 h 925"/>
                <a:gd name="T46" fmla="*/ 20 w 153"/>
                <a:gd name="T47" fmla="*/ 910 h 925"/>
                <a:gd name="T48" fmla="*/ 0 w 153"/>
                <a:gd name="T49" fmla="*/ 925 h 925"/>
                <a:gd name="T50" fmla="*/ 1 w 153"/>
                <a:gd name="T51" fmla="*/ 721 h 925"/>
                <a:gd name="T52" fmla="*/ 2 w 153"/>
                <a:gd name="T53" fmla="*/ 519 h 925"/>
                <a:gd name="T54" fmla="*/ 3 w 153"/>
                <a:gd name="T55" fmla="*/ 316 h 925"/>
                <a:gd name="T56" fmla="*/ 5 w 153"/>
                <a:gd name="T57" fmla="*/ 113 h 925"/>
                <a:gd name="T58" fmla="*/ 3 w 153"/>
                <a:gd name="T59" fmla="*/ 107 h 925"/>
                <a:gd name="T60" fmla="*/ 3 w 153"/>
                <a:gd name="T61" fmla="*/ 93 h 925"/>
                <a:gd name="T62" fmla="*/ 5 w 153"/>
                <a:gd name="T63" fmla="*/ 81 h 925"/>
                <a:gd name="T64" fmla="*/ 11 w 153"/>
                <a:gd name="T65" fmla="*/ 7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925">
                  <a:moveTo>
                    <a:pt x="11" y="75"/>
                  </a:moveTo>
                  <a:lnTo>
                    <a:pt x="28" y="66"/>
                  </a:lnTo>
                  <a:lnTo>
                    <a:pt x="44" y="56"/>
                  </a:lnTo>
                  <a:lnTo>
                    <a:pt x="60" y="47"/>
                  </a:lnTo>
                  <a:lnTo>
                    <a:pt x="76" y="38"/>
                  </a:lnTo>
                  <a:lnTo>
                    <a:pt x="92" y="29"/>
                  </a:lnTo>
                  <a:lnTo>
                    <a:pt x="108" y="18"/>
                  </a:lnTo>
                  <a:lnTo>
                    <a:pt x="124" y="9"/>
                  </a:lnTo>
                  <a:lnTo>
                    <a:pt x="140" y="0"/>
                  </a:lnTo>
                  <a:lnTo>
                    <a:pt x="144" y="12"/>
                  </a:lnTo>
                  <a:lnTo>
                    <a:pt x="147" y="24"/>
                  </a:lnTo>
                  <a:lnTo>
                    <a:pt x="150" y="38"/>
                  </a:lnTo>
                  <a:lnTo>
                    <a:pt x="153" y="52"/>
                  </a:lnTo>
                  <a:lnTo>
                    <a:pt x="153" y="241"/>
                  </a:lnTo>
                  <a:lnTo>
                    <a:pt x="153" y="430"/>
                  </a:lnTo>
                  <a:lnTo>
                    <a:pt x="153" y="619"/>
                  </a:lnTo>
                  <a:lnTo>
                    <a:pt x="153" y="808"/>
                  </a:lnTo>
                  <a:lnTo>
                    <a:pt x="133" y="823"/>
                  </a:lnTo>
                  <a:lnTo>
                    <a:pt x="115" y="837"/>
                  </a:lnTo>
                  <a:lnTo>
                    <a:pt x="95" y="851"/>
                  </a:lnTo>
                  <a:lnTo>
                    <a:pt x="77" y="866"/>
                  </a:lnTo>
                  <a:lnTo>
                    <a:pt x="57" y="881"/>
                  </a:lnTo>
                  <a:lnTo>
                    <a:pt x="39" y="895"/>
                  </a:lnTo>
                  <a:lnTo>
                    <a:pt x="20" y="910"/>
                  </a:lnTo>
                  <a:lnTo>
                    <a:pt x="0" y="925"/>
                  </a:lnTo>
                  <a:lnTo>
                    <a:pt x="1" y="721"/>
                  </a:lnTo>
                  <a:lnTo>
                    <a:pt x="2" y="519"/>
                  </a:lnTo>
                  <a:lnTo>
                    <a:pt x="3" y="316"/>
                  </a:lnTo>
                  <a:lnTo>
                    <a:pt x="5" y="113"/>
                  </a:lnTo>
                  <a:lnTo>
                    <a:pt x="3" y="107"/>
                  </a:lnTo>
                  <a:lnTo>
                    <a:pt x="3" y="93"/>
                  </a:lnTo>
                  <a:lnTo>
                    <a:pt x="5" y="81"/>
                  </a:lnTo>
                  <a:lnTo>
                    <a:pt x="11" y="75"/>
                  </a:lnTo>
                  <a:close/>
                </a:path>
              </a:pathLst>
            </a:custGeom>
            <a:solidFill>
              <a:srgbClr val="91A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2" name="Freeform 274"/>
            <p:cNvSpPr>
              <a:spLocks/>
            </p:cNvSpPr>
            <p:nvPr/>
          </p:nvSpPr>
          <p:spPr bwMode="auto">
            <a:xfrm>
              <a:off x="4873626" y="3048000"/>
              <a:ext cx="112713" cy="725488"/>
            </a:xfrm>
            <a:custGeom>
              <a:avLst/>
              <a:gdLst>
                <a:gd name="T0" fmla="*/ 11 w 143"/>
                <a:gd name="T1" fmla="*/ 70 h 915"/>
                <a:gd name="T2" fmla="*/ 26 w 143"/>
                <a:gd name="T3" fmla="*/ 61 h 915"/>
                <a:gd name="T4" fmla="*/ 42 w 143"/>
                <a:gd name="T5" fmla="*/ 53 h 915"/>
                <a:gd name="T6" fmla="*/ 56 w 143"/>
                <a:gd name="T7" fmla="*/ 44 h 915"/>
                <a:gd name="T8" fmla="*/ 71 w 143"/>
                <a:gd name="T9" fmla="*/ 36 h 915"/>
                <a:gd name="T10" fmla="*/ 85 w 143"/>
                <a:gd name="T11" fmla="*/ 27 h 915"/>
                <a:gd name="T12" fmla="*/ 100 w 143"/>
                <a:gd name="T13" fmla="*/ 18 h 915"/>
                <a:gd name="T14" fmla="*/ 115 w 143"/>
                <a:gd name="T15" fmla="*/ 9 h 915"/>
                <a:gd name="T16" fmla="*/ 130 w 143"/>
                <a:gd name="T17" fmla="*/ 0 h 915"/>
                <a:gd name="T18" fmla="*/ 135 w 143"/>
                <a:gd name="T19" fmla="*/ 12 h 915"/>
                <a:gd name="T20" fmla="*/ 137 w 143"/>
                <a:gd name="T21" fmla="*/ 24 h 915"/>
                <a:gd name="T22" fmla="*/ 140 w 143"/>
                <a:gd name="T23" fmla="*/ 37 h 915"/>
                <a:gd name="T24" fmla="*/ 143 w 143"/>
                <a:gd name="T25" fmla="*/ 52 h 915"/>
                <a:gd name="T26" fmla="*/ 143 w 143"/>
                <a:gd name="T27" fmla="*/ 241 h 915"/>
                <a:gd name="T28" fmla="*/ 143 w 143"/>
                <a:gd name="T29" fmla="*/ 430 h 915"/>
                <a:gd name="T30" fmla="*/ 143 w 143"/>
                <a:gd name="T31" fmla="*/ 619 h 915"/>
                <a:gd name="T32" fmla="*/ 143 w 143"/>
                <a:gd name="T33" fmla="*/ 808 h 915"/>
                <a:gd name="T34" fmla="*/ 126 w 143"/>
                <a:gd name="T35" fmla="*/ 822 h 915"/>
                <a:gd name="T36" fmla="*/ 107 w 143"/>
                <a:gd name="T37" fmla="*/ 834 h 915"/>
                <a:gd name="T38" fmla="*/ 90 w 143"/>
                <a:gd name="T39" fmla="*/ 848 h 915"/>
                <a:gd name="T40" fmla="*/ 72 w 143"/>
                <a:gd name="T41" fmla="*/ 861 h 915"/>
                <a:gd name="T42" fmla="*/ 54 w 143"/>
                <a:gd name="T43" fmla="*/ 874 h 915"/>
                <a:gd name="T44" fmla="*/ 36 w 143"/>
                <a:gd name="T45" fmla="*/ 888 h 915"/>
                <a:gd name="T46" fmla="*/ 19 w 143"/>
                <a:gd name="T47" fmla="*/ 901 h 915"/>
                <a:gd name="T48" fmla="*/ 0 w 143"/>
                <a:gd name="T49" fmla="*/ 915 h 915"/>
                <a:gd name="T50" fmla="*/ 1 w 143"/>
                <a:gd name="T51" fmla="*/ 713 h 915"/>
                <a:gd name="T52" fmla="*/ 3 w 143"/>
                <a:gd name="T53" fmla="*/ 512 h 915"/>
                <a:gd name="T54" fmla="*/ 4 w 143"/>
                <a:gd name="T55" fmla="*/ 311 h 915"/>
                <a:gd name="T56" fmla="*/ 5 w 143"/>
                <a:gd name="T57" fmla="*/ 109 h 915"/>
                <a:gd name="T58" fmla="*/ 4 w 143"/>
                <a:gd name="T59" fmla="*/ 104 h 915"/>
                <a:gd name="T60" fmla="*/ 3 w 143"/>
                <a:gd name="T61" fmla="*/ 90 h 915"/>
                <a:gd name="T62" fmla="*/ 5 w 143"/>
                <a:gd name="T63" fmla="*/ 76 h 915"/>
                <a:gd name="T64" fmla="*/ 11 w 143"/>
                <a:gd name="T65" fmla="*/ 7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915">
                  <a:moveTo>
                    <a:pt x="11" y="70"/>
                  </a:moveTo>
                  <a:lnTo>
                    <a:pt x="26" y="61"/>
                  </a:lnTo>
                  <a:lnTo>
                    <a:pt x="42" y="53"/>
                  </a:lnTo>
                  <a:lnTo>
                    <a:pt x="56" y="44"/>
                  </a:lnTo>
                  <a:lnTo>
                    <a:pt x="71" y="36"/>
                  </a:lnTo>
                  <a:lnTo>
                    <a:pt x="85" y="27"/>
                  </a:lnTo>
                  <a:lnTo>
                    <a:pt x="100" y="18"/>
                  </a:lnTo>
                  <a:lnTo>
                    <a:pt x="115" y="9"/>
                  </a:lnTo>
                  <a:lnTo>
                    <a:pt x="130" y="0"/>
                  </a:lnTo>
                  <a:lnTo>
                    <a:pt x="135" y="12"/>
                  </a:lnTo>
                  <a:lnTo>
                    <a:pt x="137" y="24"/>
                  </a:lnTo>
                  <a:lnTo>
                    <a:pt x="140" y="37"/>
                  </a:lnTo>
                  <a:lnTo>
                    <a:pt x="143" y="52"/>
                  </a:lnTo>
                  <a:lnTo>
                    <a:pt x="143" y="241"/>
                  </a:lnTo>
                  <a:lnTo>
                    <a:pt x="143" y="430"/>
                  </a:lnTo>
                  <a:lnTo>
                    <a:pt x="143" y="619"/>
                  </a:lnTo>
                  <a:lnTo>
                    <a:pt x="143" y="808"/>
                  </a:lnTo>
                  <a:lnTo>
                    <a:pt x="126" y="822"/>
                  </a:lnTo>
                  <a:lnTo>
                    <a:pt x="107" y="834"/>
                  </a:lnTo>
                  <a:lnTo>
                    <a:pt x="90" y="848"/>
                  </a:lnTo>
                  <a:lnTo>
                    <a:pt x="72" y="861"/>
                  </a:lnTo>
                  <a:lnTo>
                    <a:pt x="54" y="874"/>
                  </a:lnTo>
                  <a:lnTo>
                    <a:pt x="36" y="888"/>
                  </a:lnTo>
                  <a:lnTo>
                    <a:pt x="19" y="901"/>
                  </a:lnTo>
                  <a:lnTo>
                    <a:pt x="0" y="915"/>
                  </a:lnTo>
                  <a:lnTo>
                    <a:pt x="1" y="713"/>
                  </a:lnTo>
                  <a:lnTo>
                    <a:pt x="3" y="512"/>
                  </a:lnTo>
                  <a:lnTo>
                    <a:pt x="4" y="311"/>
                  </a:lnTo>
                  <a:lnTo>
                    <a:pt x="5" y="109"/>
                  </a:lnTo>
                  <a:lnTo>
                    <a:pt x="4" y="104"/>
                  </a:lnTo>
                  <a:lnTo>
                    <a:pt x="3" y="90"/>
                  </a:lnTo>
                  <a:lnTo>
                    <a:pt x="5" y="76"/>
                  </a:lnTo>
                  <a:lnTo>
                    <a:pt x="11" y="70"/>
                  </a:lnTo>
                  <a:close/>
                </a:path>
              </a:pathLst>
            </a:custGeom>
            <a:solidFill>
              <a:srgbClr val="91A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275"/>
            <p:cNvSpPr>
              <a:spLocks/>
            </p:cNvSpPr>
            <p:nvPr/>
          </p:nvSpPr>
          <p:spPr bwMode="auto">
            <a:xfrm>
              <a:off x="4881563" y="3048000"/>
              <a:ext cx="104775" cy="717550"/>
            </a:xfrm>
            <a:custGeom>
              <a:avLst/>
              <a:gdLst>
                <a:gd name="T0" fmla="*/ 10 w 132"/>
                <a:gd name="T1" fmla="*/ 66 h 906"/>
                <a:gd name="T2" fmla="*/ 24 w 132"/>
                <a:gd name="T3" fmla="*/ 58 h 906"/>
                <a:gd name="T4" fmla="*/ 38 w 132"/>
                <a:gd name="T5" fmla="*/ 50 h 906"/>
                <a:gd name="T6" fmla="*/ 51 w 132"/>
                <a:gd name="T7" fmla="*/ 41 h 906"/>
                <a:gd name="T8" fmla="*/ 65 w 132"/>
                <a:gd name="T9" fmla="*/ 32 h 906"/>
                <a:gd name="T10" fmla="*/ 78 w 132"/>
                <a:gd name="T11" fmla="*/ 24 h 906"/>
                <a:gd name="T12" fmla="*/ 92 w 132"/>
                <a:gd name="T13" fmla="*/ 16 h 906"/>
                <a:gd name="T14" fmla="*/ 106 w 132"/>
                <a:gd name="T15" fmla="*/ 8 h 906"/>
                <a:gd name="T16" fmla="*/ 119 w 132"/>
                <a:gd name="T17" fmla="*/ 0 h 906"/>
                <a:gd name="T18" fmla="*/ 124 w 132"/>
                <a:gd name="T19" fmla="*/ 12 h 906"/>
                <a:gd name="T20" fmla="*/ 127 w 132"/>
                <a:gd name="T21" fmla="*/ 23 h 906"/>
                <a:gd name="T22" fmla="*/ 130 w 132"/>
                <a:gd name="T23" fmla="*/ 37 h 906"/>
                <a:gd name="T24" fmla="*/ 132 w 132"/>
                <a:gd name="T25" fmla="*/ 52 h 906"/>
                <a:gd name="T26" fmla="*/ 132 w 132"/>
                <a:gd name="T27" fmla="*/ 241 h 906"/>
                <a:gd name="T28" fmla="*/ 132 w 132"/>
                <a:gd name="T29" fmla="*/ 430 h 906"/>
                <a:gd name="T30" fmla="*/ 132 w 132"/>
                <a:gd name="T31" fmla="*/ 619 h 906"/>
                <a:gd name="T32" fmla="*/ 132 w 132"/>
                <a:gd name="T33" fmla="*/ 808 h 906"/>
                <a:gd name="T34" fmla="*/ 116 w 132"/>
                <a:gd name="T35" fmla="*/ 820 h 906"/>
                <a:gd name="T36" fmla="*/ 99 w 132"/>
                <a:gd name="T37" fmla="*/ 832 h 906"/>
                <a:gd name="T38" fmla="*/ 83 w 132"/>
                <a:gd name="T39" fmla="*/ 845 h 906"/>
                <a:gd name="T40" fmla="*/ 66 w 132"/>
                <a:gd name="T41" fmla="*/ 856 h 906"/>
                <a:gd name="T42" fmla="*/ 50 w 132"/>
                <a:gd name="T43" fmla="*/ 869 h 906"/>
                <a:gd name="T44" fmla="*/ 33 w 132"/>
                <a:gd name="T45" fmla="*/ 881 h 906"/>
                <a:gd name="T46" fmla="*/ 17 w 132"/>
                <a:gd name="T47" fmla="*/ 893 h 906"/>
                <a:gd name="T48" fmla="*/ 0 w 132"/>
                <a:gd name="T49" fmla="*/ 906 h 906"/>
                <a:gd name="T50" fmla="*/ 1 w 132"/>
                <a:gd name="T51" fmla="*/ 705 h 906"/>
                <a:gd name="T52" fmla="*/ 2 w 132"/>
                <a:gd name="T53" fmla="*/ 506 h 906"/>
                <a:gd name="T54" fmla="*/ 2 w 132"/>
                <a:gd name="T55" fmla="*/ 307 h 906"/>
                <a:gd name="T56" fmla="*/ 3 w 132"/>
                <a:gd name="T57" fmla="*/ 107 h 906"/>
                <a:gd name="T58" fmla="*/ 2 w 132"/>
                <a:gd name="T59" fmla="*/ 100 h 906"/>
                <a:gd name="T60" fmla="*/ 2 w 132"/>
                <a:gd name="T61" fmla="*/ 86 h 906"/>
                <a:gd name="T62" fmla="*/ 3 w 132"/>
                <a:gd name="T63" fmla="*/ 73 h 906"/>
                <a:gd name="T64" fmla="*/ 10 w 132"/>
                <a:gd name="T65" fmla="*/ 6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906">
                  <a:moveTo>
                    <a:pt x="10" y="66"/>
                  </a:moveTo>
                  <a:lnTo>
                    <a:pt x="24" y="58"/>
                  </a:lnTo>
                  <a:lnTo>
                    <a:pt x="38" y="50"/>
                  </a:lnTo>
                  <a:lnTo>
                    <a:pt x="51" y="41"/>
                  </a:lnTo>
                  <a:lnTo>
                    <a:pt x="65" y="32"/>
                  </a:lnTo>
                  <a:lnTo>
                    <a:pt x="78" y="24"/>
                  </a:lnTo>
                  <a:lnTo>
                    <a:pt x="92" y="16"/>
                  </a:lnTo>
                  <a:lnTo>
                    <a:pt x="106" y="8"/>
                  </a:lnTo>
                  <a:lnTo>
                    <a:pt x="119" y="0"/>
                  </a:lnTo>
                  <a:lnTo>
                    <a:pt x="124" y="12"/>
                  </a:lnTo>
                  <a:lnTo>
                    <a:pt x="127" y="23"/>
                  </a:lnTo>
                  <a:lnTo>
                    <a:pt x="130" y="37"/>
                  </a:lnTo>
                  <a:lnTo>
                    <a:pt x="132" y="52"/>
                  </a:lnTo>
                  <a:lnTo>
                    <a:pt x="132" y="241"/>
                  </a:lnTo>
                  <a:lnTo>
                    <a:pt x="132" y="430"/>
                  </a:lnTo>
                  <a:lnTo>
                    <a:pt x="132" y="619"/>
                  </a:lnTo>
                  <a:lnTo>
                    <a:pt x="132" y="808"/>
                  </a:lnTo>
                  <a:lnTo>
                    <a:pt x="116" y="820"/>
                  </a:lnTo>
                  <a:lnTo>
                    <a:pt x="99" y="832"/>
                  </a:lnTo>
                  <a:lnTo>
                    <a:pt x="83" y="845"/>
                  </a:lnTo>
                  <a:lnTo>
                    <a:pt x="66" y="856"/>
                  </a:lnTo>
                  <a:lnTo>
                    <a:pt x="50" y="869"/>
                  </a:lnTo>
                  <a:lnTo>
                    <a:pt x="33" y="881"/>
                  </a:lnTo>
                  <a:lnTo>
                    <a:pt x="17" y="893"/>
                  </a:lnTo>
                  <a:lnTo>
                    <a:pt x="0" y="906"/>
                  </a:lnTo>
                  <a:lnTo>
                    <a:pt x="1" y="705"/>
                  </a:lnTo>
                  <a:lnTo>
                    <a:pt x="2" y="506"/>
                  </a:lnTo>
                  <a:lnTo>
                    <a:pt x="2" y="307"/>
                  </a:lnTo>
                  <a:lnTo>
                    <a:pt x="3" y="107"/>
                  </a:lnTo>
                  <a:lnTo>
                    <a:pt x="2" y="100"/>
                  </a:lnTo>
                  <a:lnTo>
                    <a:pt x="2" y="86"/>
                  </a:lnTo>
                  <a:lnTo>
                    <a:pt x="3" y="73"/>
                  </a:lnTo>
                  <a:lnTo>
                    <a:pt x="10" y="66"/>
                  </a:lnTo>
                  <a:close/>
                </a:path>
              </a:pathLst>
            </a:custGeom>
            <a:solidFill>
              <a:srgbClr val="8EA3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276"/>
            <p:cNvSpPr>
              <a:spLocks/>
            </p:cNvSpPr>
            <p:nvPr/>
          </p:nvSpPr>
          <p:spPr bwMode="auto">
            <a:xfrm>
              <a:off x="4889501" y="3048000"/>
              <a:ext cx="96838" cy="709613"/>
            </a:xfrm>
            <a:custGeom>
              <a:avLst/>
              <a:gdLst>
                <a:gd name="T0" fmla="*/ 9 w 122"/>
                <a:gd name="T1" fmla="*/ 61 h 895"/>
                <a:gd name="T2" fmla="*/ 22 w 122"/>
                <a:gd name="T3" fmla="*/ 53 h 895"/>
                <a:gd name="T4" fmla="*/ 35 w 122"/>
                <a:gd name="T5" fmla="*/ 46 h 895"/>
                <a:gd name="T6" fmla="*/ 47 w 122"/>
                <a:gd name="T7" fmla="*/ 38 h 895"/>
                <a:gd name="T8" fmla="*/ 60 w 122"/>
                <a:gd name="T9" fmla="*/ 30 h 895"/>
                <a:gd name="T10" fmla="*/ 71 w 122"/>
                <a:gd name="T11" fmla="*/ 23 h 895"/>
                <a:gd name="T12" fmla="*/ 84 w 122"/>
                <a:gd name="T13" fmla="*/ 15 h 895"/>
                <a:gd name="T14" fmla="*/ 97 w 122"/>
                <a:gd name="T15" fmla="*/ 8 h 895"/>
                <a:gd name="T16" fmla="*/ 109 w 122"/>
                <a:gd name="T17" fmla="*/ 0 h 895"/>
                <a:gd name="T18" fmla="*/ 114 w 122"/>
                <a:gd name="T19" fmla="*/ 10 h 895"/>
                <a:gd name="T20" fmla="*/ 117 w 122"/>
                <a:gd name="T21" fmla="*/ 22 h 895"/>
                <a:gd name="T22" fmla="*/ 120 w 122"/>
                <a:gd name="T23" fmla="*/ 36 h 895"/>
                <a:gd name="T24" fmla="*/ 122 w 122"/>
                <a:gd name="T25" fmla="*/ 52 h 895"/>
                <a:gd name="T26" fmla="*/ 122 w 122"/>
                <a:gd name="T27" fmla="*/ 241 h 895"/>
                <a:gd name="T28" fmla="*/ 122 w 122"/>
                <a:gd name="T29" fmla="*/ 430 h 895"/>
                <a:gd name="T30" fmla="*/ 122 w 122"/>
                <a:gd name="T31" fmla="*/ 619 h 895"/>
                <a:gd name="T32" fmla="*/ 122 w 122"/>
                <a:gd name="T33" fmla="*/ 808 h 895"/>
                <a:gd name="T34" fmla="*/ 107 w 122"/>
                <a:gd name="T35" fmla="*/ 819 h 895"/>
                <a:gd name="T36" fmla="*/ 92 w 122"/>
                <a:gd name="T37" fmla="*/ 830 h 895"/>
                <a:gd name="T38" fmla="*/ 77 w 122"/>
                <a:gd name="T39" fmla="*/ 841 h 895"/>
                <a:gd name="T40" fmla="*/ 61 w 122"/>
                <a:gd name="T41" fmla="*/ 851 h 895"/>
                <a:gd name="T42" fmla="*/ 46 w 122"/>
                <a:gd name="T43" fmla="*/ 863 h 895"/>
                <a:gd name="T44" fmla="*/ 31 w 122"/>
                <a:gd name="T45" fmla="*/ 873 h 895"/>
                <a:gd name="T46" fmla="*/ 15 w 122"/>
                <a:gd name="T47" fmla="*/ 885 h 895"/>
                <a:gd name="T48" fmla="*/ 0 w 122"/>
                <a:gd name="T49" fmla="*/ 895 h 895"/>
                <a:gd name="T50" fmla="*/ 1 w 122"/>
                <a:gd name="T51" fmla="*/ 697 h 895"/>
                <a:gd name="T52" fmla="*/ 2 w 122"/>
                <a:gd name="T53" fmla="*/ 499 h 895"/>
                <a:gd name="T54" fmla="*/ 2 w 122"/>
                <a:gd name="T55" fmla="*/ 302 h 895"/>
                <a:gd name="T56" fmla="*/ 3 w 122"/>
                <a:gd name="T57" fmla="*/ 104 h 895"/>
                <a:gd name="T58" fmla="*/ 2 w 122"/>
                <a:gd name="T59" fmla="*/ 97 h 895"/>
                <a:gd name="T60" fmla="*/ 1 w 122"/>
                <a:gd name="T61" fmla="*/ 82 h 895"/>
                <a:gd name="T62" fmla="*/ 3 w 122"/>
                <a:gd name="T63" fmla="*/ 68 h 895"/>
                <a:gd name="T64" fmla="*/ 9 w 122"/>
                <a:gd name="T65" fmla="*/ 6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895">
                  <a:moveTo>
                    <a:pt x="9" y="61"/>
                  </a:moveTo>
                  <a:lnTo>
                    <a:pt x="22" y="53"/>
                  </a:lnTo>
                  <a:lnTo>
                    <a:pt x="35" y="46"/>
                  </a:lnTo>
                  <a:lnTo>
                    <a:pt x="47" y="38"/>
                  </a:lnTo>
                  <a:lnTo>
                    <a:pt x="60" y="30"/>
                  </a:lnTo>
                  <a:lnTo>
                    <a:pt x="71" y="23"/>
                  </a:lnTo>
                  <a:lnTo>
                    <a:pt x="84" y="15"/>
                  </a:lnTo>
                  <a:lnTo>
                    <a:pt x="97" y="8"/>
                  </a:lnTo>
                  <a:lnTo>
                    <a:pt x="109" y="0"/>
                  </a:lnTo>
                  <a:lnTo>
                    <a:pt x="114" y="10"/>
                  </a:lnTo>
                  <a:lnTo>
                    <a:pt x="117" y="22"/>
                  </a:lnTo>
                  <a:lnTo>
                    <a:pt x="120" y="36"/>
                  </a:lnTo>
                  <a:lnTo>
                    <a:pt x="122" y="52"/>
                  </a:lnTo>
                  <a:lnTo>
                    <a:pt x="122" y="241"/>
                  </a:lnTo>
                  <a:lnTo>
                    <a:pt x="122" y="430"/>
                  </a:lnTo>
                  <a:lnTo>
                    <a:pt x="122" y="619"/>
                  </a:lnTo>
                  <a:lnTo>
                    <a:pt x="122" y="808"/>
                  </a:lnTo>
                  <a:lnTo>
                    <a:pt x="107" y="819"/>
                  </a:lnTo>
                  <a:lnTo>
                    <a:pt x="92" y="830"/>
                  </a:lnTo>
                  <a:lnTo>
                    <a:pt x="77" y="841"/>
                  </a:lnTo>
                  <a:lnTo>
                    <a:pt x="61" y="851"/>
                  </a:lnTo>
                  <a:lnTo>
                    <a:pt x="46" y="863"/>
                  </a:lnTo>
                  <a:lnTo>
                    <a:pt x="31" y="873"/>
                  </a:lnTo>
                  <a:lnTo>
                    <a:pt x="15" y="885"/>
                  </a:lnTo>
                  <a:lnTo>
                    <a:pt x="0" y="895"/>
                  </a:lnTo>
                  <a:lnTo>
                    <a:pt x="1" y="697"/>
                  </a:lnTo>
                  <a:lnTo>
                    <a:pt x="2" y="499"/>
                  </a:lnTo>
                  <a:lnTo>
                    <a:pt x="2" y="302"/>
                  </a:lnTo>
                  <a:lnTo>
                    <a:pt x="3" y="104"/>
                  </a:lnTo>
                  <a:lnTo>
                    <a:pt x="2" y="97"/>
                  </a:lnTo>
                  <a:lnTo>
                    <a:pt x="1" y="82"/>
                  </a:lnTo>
                  <a:lnTo>
                    <a:pt x="3" y="68"/>
                  </a:lnTo>
                  <a:lnTo>
                    <a:pt x="9" y="61"/>
                  </a:lnTo>
                  <a:close/>
                </a:path>
              </a:pathLst>
            </a:custGeom>
            <a:solidFill>
              <a:srgbClr val="91A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277"/>
            <p:cNvSpPr>
              <a:spLocks/>
            </p:cNvSpPr>
            <p:nvPr/>
          </p:nvSpPr>
          <p:spPr bwMode="auto">
            <a:xfrm>
              <a:off x="4897438" y="3048000"/>
              <a:ext cx="88900" cy="701675"/>
            </a:xfrm>
            <a:custGeom>
              <a:avLst/>
              <a:gdLst>
                <a:gd name="T0" fmla="*/ 10 w 112"/>
                <a:gd name="T1" fmla="*/ 56 h 886"/>
                <a:gd name="T2" fmla="*/ 21 w 112"/>
                <a:gd name="T3" fmla="*/ 50 h 886"/>
                <a:gd name="T4" fmla="*/ 33 w 112"/>
                <a:gd name="T5" fmla="*/ 41 h 886"/>
                <a:gd name="T6" fmla="*/ 43 w 112"/>
                <a:gd name="T7" fmla="*/ 35 h 886"/>
                <a:gd name="T8" fmla="*/ 54 w 112"/>
                <a:gd name="T9" fmla="*/ 28 h 886"/>
                <a:gd name="T10" fmla="*/ 66 w 112"/>
                <a:gd name="T11" fmla="*/ 21 h 886"/>
                <a:gd name="T12" fmla="*/ 78 w 112"/>
                <a:gd name="T13" fmla="*/ 14 h 886"/>
                <a:gd name="T14" fmla="*/ 88 w 112"/>
                <a:gd name="T15" fmla="*/ 7 h 886"/>
                <a:gd name="T16" fmla="*/ 99 w 112"/>
                <a:gd name="T17" fmla="*/ 0 h 886"/>
                <a:gd name="T18" fmla="*/ 105 w 112"/>
                <a:gd name="T19" fmla="*/ 10 h 886"/>
                <a:gd name="T20" fmla="*/ 107 w 112"/>
                <a:gd name="T21" fmla="*/ 22 h 886"/>
                <a:gd name="T22" fmla="*/ 110 w 112"/>
                <a:gd name="T23" fmla="*/ 36 h 886"/>
                <a:gd name="T24" fmla="*/ 112 w 112"/>
                <a:gd name="T25" fmla="*/ 52 h 886"/>
                <a:gd name="T26" fmla="*/ 112 w 112"/>
                <a:gd name="T27" fmla="*/ 241 h 886"/>
                <a:gd name="T28" fmla="*/ 112 w 112"/>
                <a:gd name="T29" fmla="*/ 430 h 886"/>
                <a:gd name="T30" fmla="*/ 112 w 112"/>
                <a:gd name="T31" fmla="*/ 619 h 886"/>
                <a:gd name="T32" fmla="*/ 112 w 112"/>
                <a:gd name="T33" fmla="*/ 808 h 886"/>
                <a:gd name="T34" fmla="*/ 98 w 112"/>
                <a:gd name="T35" fmla="*/ 818 h 886"/>
                <a:gd name="T36" fmla="*/ 84 w 112"/>
                <a:gd name="T37" fmla="*/ 827 h 886"/>
                <a:gd name="T38" fmla="*/ 71 w 112"/>
                <a:gd name="T39" fmla="*/ 838 h 886"/>
                <a:gd name="T40" fmla="*/ 57 w 112"/>
                <a:gd name="T41" fmla="*/ 847 h 886"/>
                <a:gd name="T42" fmla="*/ 43 w 112"/>
                <a:gd name="T43" fmla="*/ 856 h 886"/>
                <a:gd name="T44" fmla="*/ 29 w 112"/>
                <a:gd name="T45" fmla="*/ 866 h 886"/>
                <a:gd name="T46" fmla="*/ 14 w 112"/>
                <a:gd name="T47" fmla="*/ 876 h 886"/>
                <a:gd name="T48" fmla="*/ 0 w 112"/>
                <a:gd name="T49" fmla="*/ 886 h 886"/>
                <a:gd name="T50" fmla="*/ 2 w 112"/>
                <a:gd name="T51" fmla="*/ 689 h 886"/>
                <a:gd name="T52" fmla="*/ 2 w 112"/>
                <a:gd name="T53" fmla="*/ 494 h 886"/>
                <a:gd name="T54" fmla="*/ 3 w 112"/>
                <a:gd name="T55" fmla="*/ 298 h 886"/>
                <a:gd name="T56" fmla="*/ 3 w 112"/>
                <a:gd name="T57" fmla="*/ 101 h 886"/>
                <a:gd name="T58" fmla="*/ 2 w 112"/>
                <a:gd name="T59" fmla="*/ 94 h 886"/>
                <a:gd name="T60" fmla="*/ 2 w 112"/>
                <a:gd name="T61" fmla="*/ 78 h 886"/>
                <a:gd name="T62" fmla="*/ 3 w 112"/>
                <a:gd name="T63" fmla="*/ 63 h 886"/>
                <a:gd name="T64" fmla="*/ 10 w 112"/>
                <a:gd name="T65" fmla="*/ 5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886">
                  <a:moveTo>
                    <a:pt x="10" y="56"/>
                  </a:moveTo>
                  <a:lnTo>
                    <a:pt x="21" y="50"/>
                  </a:lnTo>
                  <a:lnTo>
                    <a:pt x="33" y="41"/>
                  </a:lnTo>
                  <a:lnTo>
                    <a:pt x="43" y="35"/>
                  </a:lnTo>
                  <a:lnTo>
                    <a:pt x="54" y="28"/>
                  </a:lnTo>
                  <a:lnTo>
                    <a:pt x="66" y="21"/>
                  </a:lnTo>
                  <a:lnTo>
                    <a:pt x="78" y="14"/>
                  </a:lnTo>
                  <a:lnTo>
                    <a:pt x="88" y="7"/>
                  </a:lnTo>
                  <a:lnTo>
                    <a:pt x="99" y="0"/>
                  </a:lnTo>
                  <a:lnTo>
                    <a:pt x="105" y="10"/>
                  </a:lnTo>
                  <a:lnTo>
                    <a:pt x="107" y="22"/>
                  </a:lnTo>
                  <a:lnTo>
                    <a:pt x="110" y="36"/>
                  </a:lnTo>
                  <a:lnTo>
                    <a:pt x="112" y="52"/>
                  </a:lnTo>
                  <a:lnTo>
                    <a:pt x="112" y="241"/>
                  </a:lnTo>
                  <a:lnTo>
                    <a:pt x="112" y="430"/>
                  </a:lnTo>
                  <a:lnTo>
                    <a:pt x="112" y="619"/>
                  </a:lnTo>
                  <a:lnTo>
                    <a:pt x="112" y="808"/>
                  </a:lnTo>
                  <a:lnTo>
                    <a:pt x="98" y="818"/>
                  </a:lnTo>
                  <a:lnTo>
                    <a:pt x="84" y="827"/>
                  </a:lnTo>
                  <a:lnTo>
                    <a:pt x="71" y="838"/>
                  </a:lnTo>
                  <a:lnTo>
                    <a:pt x="57" y="847"/>
                  </a:lnTo>
                  <a:lnTo>
                    <a:pt x="43" y="856"/>
                  </a:lnTo>
                  <a:lnTo>
                    <a:pt x="29" y="866"/>
                  </a:lnTo>
                  <a:lnTo>
                    <a:pt x="14" y="876"/>
                  </a:lnTo>
                  <a:lnTo>
                    <a:pt x="0" y="886"/>
                  </a:lnTo>
                  <a:lnTo>
                    <a:pt x="2" y="689"/>
                  </a:lnTo>
                  <a:lnTo>
                    <a:pt x="2" y="494"/>
                  </a:lnTo>
                  <a:lnTo>
                    <a:pt x="3" y="298"/>
                  </a:lnTo>
                  <a:lnTo>
                    <a:pt x="3" y="101"/>
                  </a:lnTo>
                  <a:lnTo>
                    <a:pt x="2" y="94"/>
                  </a:lnTo>
                  <a:lnTo>
                    <a:pt x="2" y="78"/>
                  </a:lnTo>
                  <a:lnTo>
                    <a:pt x="3" y="63"/>
                  </a:lnTo>
                  <a:lnTo>
                    <a:pt x="10" y="56"/>
                  </a:lnTo>
                  <a:close/>
                </a:path>
              </a:pathLst>
            </a:custGeom>
            <a:solidFill>
              <a:srgbClr val="8EA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278"/>
            <p:cNvSpPr>
              <a:spLocks/>
            </p:cNvSpPr>
            <p:nvPr/>
          </p:nvSpPr>
          <p:spPr bwMode="auto">
            <a:xfrm>
              <a:off x="4905376" y="3048000"/>
              <a:ext cx="80963" cy="693738"/>
            </a:xfrm>
            <a:custGeom>
              <a:avLst/>
              <a:gdLst>
                <a:gd name="T0" fmla="*/ 8 w 101"/>
                <a:gd name="T1" fmla="*/ 51 h 876"/>
                <a:gd name="T2" fmla="*/ 18 w 101"/>
                <a:gd name="T3" fmla="*/ 45 h 876"/>
                <a:gd name="T4" fmla="*/ 29 w 101"/>
                <a:gd name="T5" fmla="*/ 38 h 876"/>
                <a:gd name="T6" fmla="*/ 39 w 101"/>
                <a:gd name="T7" fmla="*/ 32 h 876"/>
                <a:gd name="T8" fmla="*/ 48 w 101"/>
                <a:gd name="T9" fmla="*/ 25 h 876"/>
                <a:gd name="T10" fmla="*/ 58 w 101"/>
                <a:gd name="T11" fmla="*/ 20 h 876"/>
                <a:gd name="T12" fmla="*/ 69 w 101"/>
                <a:gd name="T13" fmla="*/ 13 h 876"/>
                <a:gd name="T14" fmla="*/ 78 w 101"/>
                <a:gd name="T15" fmla="*/ 7 h 876"/>
                <a:gd name="T16" fmla="*/ 88 w 101"/>
                <a:gd name="T17" fmla="*/ 0 h 876"/>
                <a:gd name="T18" fmla="*/ 94 w 101"/>
                <a:gd name="T19" fmla="*/ 9 h 876"/>
                <a:gd name="T20" fmla="*/ 96 w 101"/>
                <a:gd name="T21" fmla="*/ 22 h 876"/>
                <a:gd name="T22" fmla="*/ 99 w 101"/>
                <a:gd name="T23" fmla="*/ 36 h 876"/>
                <a:gd name="T24" fmla="*/ 101 w 101"/>
                <a:gd name="T25" fmla="*/ 52 h 876"/>
                <a:gd name="T26" fmla="*/ 101 w 101"/>
                <a:gd name="T27" fmla="*/ 241 h 876"/>
                <a:gd name="T28" fmla="*/ 101 w 101"/>
                <a:gd name="T29" fmla="*/ 430 h 876"/>
                <a:gd name="T30" fmla="*/ 101 w 101"/>
                <a:gd name="T31" fmla="*/ 619 h 876"/>
                <a:gd name="T32" fmla="*/ 101 w 101"/>
                <a:gd name="T33" fmla="*/ 808 h 876"/>
                <a:gd name="T34" fmla="*/ 88 w 101"/>
                <a:gd name="T35" fmla="*/ 816 h 876"/>
                <a:gd name="T36" fmla="*/ 76 w 101"/>
                <a:gd name="T37" fmla="*/ 825 h 876"/>
                <a:gd name="T38" fmla="*/ 63 w 101"/>
                <a:gd name="T39" fmla="*/ 833 h 876"/>
                <a:gd name="T40" fmla="*/ 50 w 101"/>
                <a:gd name="T41" fmla="*/ 841 h 876"/>
                <a:gd name="T42" fmla="*/ 38 w 101"/>
                <a:gd name="T43" fmla="*/ 850 h 876"/>
                <a:gd name="T44" fmla="*/ 25 w 101"/>
                <a:gd name="T45" fmla="*/ 858 h 876"/>
                <a:gd name="T46" fmla="*/ 12 w 101"/>
                <a:gd name="T47" fmla="*/ 868 h 876"/>
                <a:gd name="T48" fmla="*/ 0 w 101"/>
                <a:gd name="T49" fmla="*/ 876 h 876"/>
                <a:gd name="T50" fmla="*/ 1 w 101"/>
                <a:gd name="T51" fmla="*/ 681 h 876"/>
                <a:gd name="T52" fmla="*/ 1 w 101"/>
                <a:gd name="T53" fmla="*/ 487 h 876"/>
                <a:gd name="T54" fmla="*/ 1 w 101"/>
                <a:gd name="T55" fmla="*/ 292 h 876"/>
                <a:gd name="T56" fmla="*/ 2 w 101"/>
                <a:gd name="T57" fmla="*/ 98 h 876"/>
                <a:gd name="T58" fmla="*/ 1 w 101"/>
                <a:gd name="T59" fmla="*/ 91 h 876"/>
                <a:gd name="T60" fmla="*/ 0 w 101"/>
                <a:gd name="T61" fmla="*/ 74 h 876"/>
                <a:gd name="T62" fmla="*/ 2 w 101"/>
                <a:gd name="T63" fmla="*/ 58 h 876"/>
                <a:gd name="T64" fmla="*/ 8 w 101"/>
                <a:gd name="T65" fmla="*/ 5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876">
                  <a:moveTo>
                    <a:pt x="8" y="51"/>
                  </a:moveTo>
                  <a:lnTo>
                    <a:pt x="18" y="45"/>
                  </a:lnTo>
                  <a:lnTo>
                    <a:pt x="29" y="38"/>
                  </a:lnTo>
                  <a:lnTo>
                    <a:pt x="39" y="32"/>
                  </a:lnTo>
                  <a:lnTo>
                    <a:pt x="48" y="25"/>
                  </a:lnTo>
                  <a:lnTo>
                    <a:pt x="58" y="20"/>
                  </a:lnTo>
                  <a:lnTo>
                    <a:pt x="69" y="13"/>
                  </a:lnTo>
                  <a:lnTo>
                    <a:pt x="78" y="7"/>
                  </a:lnTo>
                  <a:lnTo>
                    <a:pt x="88" y="0"/>
                  </a:lnTo>
                  <a:lnTo>
                    <a:pt x="94" y="9"/>
                  </a:lnTo>
                  <a:lnTo>
                    <a:pt x="96" y="22"/>
                  </a:lnTo>
                  <a:lnTo>
                    <a:pt x="99" y="36"/>
                  </a:lnTo>
                  <a:lnTo>
                    <a:pt x="101" y="52"/>
                  </a:lnTo>
                  <a:lnTo>
                    <a:pt x="101" y="241"/>
                  </a:lnTo>
                  <a:lnTo>
                    <a:pt x="101" y="430"/>
                  </a:lnTo>
                  <a:lnTo>
                    <a:pt x="101" y="619"/>
                  </a:lnTo>
                  <a:lnTo>
                    <a:pt x="101" y="808"/>
                  </a:lnTo>
                  <a:lnTo>
                    <a:pt x="88" y="816"/>
                  </a:lnTo>
                  <a:lnTo>
                    <a:pt x="76" y="825"/>
                  </a:lnTo>
                  <a:lnTo>
                    <a:pt x="63" y="833"/>
                  </a:lnTo>
                  <a:lnTo>
                    <a:pt x="50" y="841"/>
                  </a:lnTo>
                  <a:lnTo>
                    <a:pt x="38" y="850"/>
                  </a:lnTo>
                  <a:lnTo>
                    <a:pt x="25" y="858"/>
                  </a:lnTo>
                  <a:lnTo>
                    <a:pt x="12" y="868"/>
                  </a:lnTo>
                  <a:lnTo>
                    <a:pt x="0" y="876"/>
                  </a:lnTo>
                  <a:lnTo>
                    <a:pt x="1" y="681"/>
                  </a:lnTo>
                  <a:lnTo>
                    <a:pt x="1" y="487"/>
                  </a:lnTo>
                  <a:lnTo>
                    <a:pt x="1" y="292"/>
                  </a:lnTo>
                  <a:lnTo>
                    <a:pt x="2" y="98"/>
                  </a:lnTo>
                  <a:lnTo>
                    <a:pt x="1" y="91"/>
                  </a:lnTo>
                  <a:lnTo>
                    <a:pt x="0" y="74"/>
                  </a:lnTo>
                  <a:lnTo>
                    <a:pt x="2" y="58"/>
                  </a:lnTo>
                  <a:lnTo>
                    <a:pt x="8" y="51"/>
                  </a:lnTo>
                  <a:close/>
                </a:path>
              </a:pathLst>
            </a:custGeom>
            <a:solidFill>
              <a:srgbClr val="8EA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279"/>
            <p:cNvSpPr>
              <a:spLocks/>
            </p:cNvSpPr>
            <p:nvPr/>
          </p:nvSpPr>
          <p:spPr bwMode="auto">
            <a:xfrm>
              <a:off x="4914901" y="3048000"/>
              <a:ext cx="71438" cy="687388"/>
            </a:xfrm>
            <a:custGeom>
              <a:avLst/>
              <a:gdLst>
                <a:gd name="T0" fmla="*/ 8 w 91"/>
                <a:gd name="T1" fmla="*/ 46 h 866"/>
                <a:gd name="T2" fmla="*/ 17 w 91"/>
                <a:gd name="T3" fmla="*/ 40 h 866"/>
                <a:gd name="T4" fmla="*/ 25 w 91"/>
                <a:gd name="T5" fmla="*/ 35 h 866"/>
                <a:gd name="T6" fmla="*/ 35 w 91"/>
                <a:gd name="T7" fmla="*/ 29 h 866"/>
                <a:gd name="T8" fmla="*/ 44 w 91"/>
                <a:gd name="T9" fmla="*/ 23 h 866"/>
                <a:gd name="T10" fmla="*/ 52 w 91"/>
                <a:gd name="T11" fmla="*/ 17 h 866"/>
                <a:gd name="T12" fmla="*/ 61 w 91"/>
                <a:gd name="T13" fmla="*/ 12 h 866"/>
                <a:gd name="T14" fmla="*/ 69 w 91"/>
                <a:gd name="T15" fmla="*/ 6 h 866"/>
                <a:gd name="T16" fmla="*/ 78 w 91"/>
                <a:gd name="T17" fmla="*/ 0 h 866"/>
                <a:gd name="T18" fmla="*/ 84 w 91"/>
                <a:gd name="T19" fmla="*/ 9 h 866"/>
                <a:gd name="T20" fmla="*/ 88 w 91"/>
                <a:gd name="T21" fmla="*/ 22 h 866"/>
                <a:gd name="T22" fmla="*/ 89 w 91"/>
                <a:gd name="T23" fmla="*/ 36 h 866"/>
                <a:gd name="T24" fmla="*/ 91 w 91"/>
                <a:gd name="T25" fmla="*/ 52 h 866"/>
                <a:gd name="T26" fmla="*/ 91 w 91"/>
                <a:gd name="T27" fmla="*/ 241 h 866"/>
                <a:gd name="T28" fmla="*/ 91 w 91"/>
                <a:gd name="T29" fmla="*/ 430 h 866"/>
                <a:gd name="T30" fmla="*/ 91 w 91"/>
                <a:gd name="T31" fmla="*/ 619 h 866"/>
                <a:gd name="T32" fmla="*/ 91 w 91"/>
                <a:gd name="T33" fmla="*/ 808 h 866"/>
                <a:gd name="T34" fmla="*/ 80 w 91"/>
                <a:gd name="T35" fmla="*/ 815 h 866"/>
                <a:gd name="T36" fmla="*/ 68 w 91"/>
                <a:gd name="T37" fmla="*/ 823 h 866"/>
                <a:gd name="T38" fmla="*/ 58 w 91"/>
                <a:gd name="T39" fmla="*/ 830 h 866"/>
                <a:gd name="T40" fmla="*/ 46 w 91"/>
                <a:gd name="T41" fmla="*/ 837 h 866"/>
                <a:gd name="T42" fmla="*/ 35 w 91"/>
                <a:gd name="T43" fmla="*/ 845 h 866"/>
                <a:gd name="T44" fmla="*/ 23 w 91"/>
                <a:gd name="T45" fmla="*/ 851 h 866"/>
                <a:gd name="T46" fmla="*/ 12 w 91"/>
                <a:gd name="T47" fmla="*/ 860 h 866"/>
                <a:gd name="T48" fmla="*/ 0 w 91"/>
                <a:gd name="T49" fmla="*/ 866 h 866"/>
                <a:gd name="T50" fmla="*/ 1 w 91"/>
                <a:gd name="T51" fmla="*/ 673 h 866"/>
                <a:gd name="T52" fmla="*/ 1 w 91"/>
                <a:gd name="T53" fmla="*/ 481 h 866"/>
                <a:gd name="T54" fmla="*/ 1 w 91"/>
                <a:gd name="T55" fmla="*/ 289 h 866"/>
                <a:gd name="T56" fmla="*/ 1 w 91"/>
                <a:gd name="T57" fmla="*/ 96 h 866"/>
                <a:gd name="T58" fmla="*/ 0 w 91"/>
                <a:gd name="T59" fmla="*/ 88 h 866"/>
                <a:gd name="T60" fmla="*/ 0 w 91"/>
                <a:gd name="T61" fmla="*/ 70 h 866"/>
                <a:gd name="T62" fmla="*/ 1 w 91"/>
                <a:gd name="T63" fmla="*/ 54 h 866"/>
                <a:gd name="T64" fmla="*/ 8 w 91"/>
                <a:gd name="T65" fmla="*/ 46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866">
                  <a:moveTo>
                    <a:pt x="8" y="46"/>
                  </a:moveTo>
                  <a:lnTo>
                    <a:pt x="17" y="40"/>
                  </a:lnTo>
                  <a:lnTo>
                    <a:pt x="25" y="35"/>
                  </a:lnTo>
                  <a:lnTo>
                    <a:pt x="35" y="29"/>
                  </a:lnTo>
                  <a:lnTo>
                    <a:pt x="44" y="23"/>
                  </a:lnTo>
                  <a:lnTo>
                    <a:pt x="52" y="17"/>
                  </a:lnTo>
                  <a:lnTo>
                    <a:pt x="61" y="12"/>
                  </a:lnTo>
                  <a:lnTo>
                    <a:pt x="69" y="6"/>
                  </a:lnTo>
                  <a:lnTo>
                    <a:pt x="78" y="0"/>
                  </a:lnTo>
                  <a:lnTo>
                    <a:pt x="84" y="9"/>
                  </a:lnTo>
                  <a:lnTo>
                    <a:pt x="88" y="22"/>
                  </a:lnTo>
                  <a:lnTo>
                    <a:pt x="89" y="36"/>
                  </a:lnTo>
                  <a:lnTo>
                    <a:pt x="91" y="52"/>
                  </a:lnTo>
                  <a:lnTo>
                    <a:pt x="91" y="241"/>
                  </a:lnTo>
                  <a:lnTo>
                    <a:pt x="91" y="430"/>
                  </a:lnTo>
                  <a:lnTo>
                    <a:pt x="91" y="619"/>
                  </a:lnTo>
                  <a:lnTo>
                    <a:pt x="91" y="808"/>
                  </a:lnTo>
                  <a:lnTo>
                    <a:pt x="80" y="815"/>
                  </a:lnTo>
                  <a:lnTo>
                    <a:pt x="68" y="823"/>
                  </a:lnTo>
                  <a:lnTo>
                    <a:pt x="58" y="830"/>
                  </a:lnTo>
                  <a:lnTo>
                    <a:pt x="46" y="837"/>
                  </a:lnTo>
                  <a:lnTo>
                    <a:pt x="35" y="845"/>
                  </a:lnTo>
                  <a:lnTo>
                    <a:pt x="23" y="851"/>
                  </a:lnTo>
                  <a:lnTo>
                    <a:pt x="12" y="860"/>
                  </a:lnTo>
                  <a:lnTo>
                    <a:pt x="0" y="866"/>
                  </a:lnTo>
                  <a:lnTo>
                    <a:pt x="1" y="673"/>
                  </a:lnTo>
                  <a:lnTo>
                    <a:pt x="1" y="481"/>
                  </a:lnTo>
                  <a:lnTo>
                    <a:pt x="1" y="289"/>
                  </a:lnTo>
                  <a:lnTo>
                    <a:pt x="1" y="96"/>
                  </a:lnTo>
                  <a:lnTo>
                    <a:pt x="0" y="88"/>
                  </a:lnTo>
                  <a:lnTo>
                    <a:pt x="0" y="70"/>
                  </a:lnTo>
                  <a:lnTo>
                    <a:pt x="1" y="54"/>
                  </a:lnTo>
                  <a:lnTo>
                    <a:pt x="8" y="46"/>
                  </a:lnTo>
                  <a:close/>
                </a:path>
              </a:pathLst>
            </a:custGeom>
            <a:solidFill>
              <a:srgbClr val="8EAD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280"/>
            <p:cNvSpPr>
              <a:spLocks/>
            </p:cNvSpPr>
            <p:nvPr/>
          </p:nvSpPr>
          <p:spPr bwMode="auto">
            <a:xfrm>
              <a:off x="4921251" y="3048000"/>
              <a:ext cx="65088" cy="679450"/>
            </a:xfrm>
            <a:custGeom>
              <a:avLst/>
              <a:gdLst>
                <a:gd name="T0" fmla="*/ 8 w 82"/>
                <a:gd name="T1" fmla="*/ 41 h 856"/>
                <a:gd name="T2" fmla="*/ 16 w 82"/>
                <a:gd name="T3" fmla="*/ 36 h 856"/>
                <a:gd name="T4" fmla="*/ 23 w 82"/>
                <a:gd name="T5" fmla="*/ 31 h 856"/>
                <a:gd name="T6" fmla="*/ 31 w 82"/>
                <a:gd name="T7" fmla="*/ 25 h 856"/>
                <a:gd name="T8" fmla="*/ 39 w 82"/>
                <a:gd name="T9" fmla="*/ 21 h 856"/>
                <a:gd name="T10" fmla="*/ 48 w 82"/>
                <a:gd name="T11" fmla="*/ 15 h 856"/>
                <a:gd name="T12" fmla="*/ 54 w 82"/>
                <a:gd name="T13" fmla="*/ 10 h 856"/>
                <a:gd name="T14" fmla="*/ 62 w 82"/>
                <a:gd name="T15" fmla="*/ 5 h 856"/>
                <a:gd name="T16" fmla="*/ 69 w 82"/>
                <a:gd name="T17" fmla="*/ 0 h 856"/>
                <a:gd name="T18" fmla="*/ 76 w 82"/>
                <a:gd name="T19" fmla="*/ 9 h 856"/>
                <a:gd name="T20" fmla="*/ 79 w 82"/>
                <a:gd name="T21" fmla="*/ 21 h 856"/>
                <a:gd name="T22" fmla="*/ 80 w 82"/>
                <a:gd name="T23" fmla="*/ 35 h 856"/>
                <a:gd name="T24" fmla="*/ 82 w 82"/>
                <a:gd name="T25" fmla="*/ 52 h 856"/>
                <a:gd name="T26" fmla="*/ 82 w 82"/>
                <a:gd name="T27" fmla="*/ 241 h 856"/>
                <a:gd name="T28" fmla="*/ 82 w 82"/>
                <a:gd name="T29" fmla="*/ 430 h 856"/>
                <a:gd name="T30" fmla="*/ 82 w 82"/>
                <a:gd name="T31" fmla="*/ 619 h 856"/>
                <a:gd name="T32" fmla="*/ 82 w 82"/>
                <a:gd name="T33" fmla="*/ 808 h 856"/>
                <a:gd name="T34" fmla="*/ 72 w 82"/>
                <a:gd name="T35" fmla="*/ 814 h 856"/>
                <a:gd name="T36" fmla="*/ 62 w 82"/>
                <a:gd name="T37" fmla="*/ 819 h 856"/>
                <a:gd name="T38" fmla="*/ 52 w 82"/>
                <a:gd name="T39" fmla="*/ 826 h 856"/>
                <a:gd name="T40" fmla="*/ 42 w 82"/>
                <a:gd name="T41" fmla="*/ 832 h 856"/>
                <a:gd name="T42" fmla="*/ 33 w 82"/>
                <a:gd name="T43" fmla="*/ 838 h 856"/>
                <a:gd name="T44" fmla="*/ 22 w 82"/>
                <a:gd name="T45" fmla="*/ 843 h 856"/>
                <a:gd name="T46" fmla="*/ 12 w 82"/>
                <a:gd name="T47" fmla="*/ 850 h 856"/>
                <a:gd name="T48" fmla="*/ 1 w 82"/>
                <a:gd name="T49" fmla="*/ 856 h 856"/>
                <a:gd name="T50" fmla="*/ 3 w 82"/>
                <a:gd name="T51" fmla="*/ 666 h 856"/>
                <a:gd name="T52" fmla="*/ 3 w 82"/>
                <a:gd name="T53" fmla="*/ 475 h 856"/>
                <a:gd name="T54" fmla="*/ 3 w 82"/>
                <a:gd name="T55" fmla="*/ 283 h 856"/>
                <a:gd name="T56" fmla="*/ 3 w 82"/>
                <a:gd name="T57" fmla="*/ 92 h 856"/>
                <a:gd name="T58" fmla="*/ 1 w 82"/>
                <a:gd name="T59" fmla="*/ 84 h 856"/>
                <a:gd name="T60" fmla="*/ 0 w 82"/>
                <a:gd name="T61" fmla="*/ 67 h 856"/>
                <a:gd name="T62" fmla="*/ 3 w 82"/>
                <a:gd name="T63" fmla="*/ 50 h 856"/>
                <a:gd name="T64" fmla="*/ 8 w 82"/>
                <a:gd name="T65" fmla="*/ 41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56">
                  <a:moveTo>
                    <a:pt x="8" y="41"/>
                  </a:moveTo>
                  <a:lnTo>
                    <a:pt x="16" y="36"/>
                  </a:lnTo>
                  <a:lnTo>
                    <a:pt x="23" y="31"/>
                  </a:lnTo>
                  <a:lnTo>
                    <a:pt x="31" y="25"/>
                  </a:lnTo>
                  <a:lnTo>
                    <a:pt x="39" y="21"/>
                  </a:lnTo>
                  <a:lnTo>
                    <a:pt x="48" y="15"/>
                  </a:lnTo>
                  <a:lnTo>
                    <a:pt x="54" y="10"/>
                  </a:lnTo>
                  <a:lnTo>
                    <a:pt x="62" y="5"/>
                  </a:lnTo>
                  <a:lnTo>
                    <a:pt x="69" y="0"/>
                  </a:lnTo>
                  <a:lnTo>
                    <a:pt x="76" y="9"/>
                  </a:lnTo>
                  <a:lnTo>
                    <a:pt x="79" y="21"/>
                  </a:lnTo>
                  <a:lnTo>
                    <a:pt x="80" y="35"/>
                  </a:lnTo>
                  <a:lnTo>
                    <a:pt x="82" y="52"/>
                  </a:lnTo>
                  <a:lnTo>
                    <a:pt x="82" y="241"/>
                  </a:lnTo>
                  <a:lnTo>
                    <a:pt x="82" y="430"/>
                  </a:lnTo>
                  <a:lnTo>
                    <a:pt x="82" y="619"/>
                  </a:lnTo>
                  <a:lnTo>
                    <a:pt x="82" y="808"/>
                  </a:lnTo>
                  <a:lnTo>
                    <a:pt x="72" y="814"/>
                  </a:lnTo>
                  <a:lnTo>
                    <a:pt x="62" y="819"/>
                  </a:lnTo>
                  <a:lnTo>
                    <a:pt x="52" y="826"/>
                  </a:lnTo>
                  <a:lnTo>
                    <a:pt x="42" y="832"/>
                  </a:lnTo>
                  <a:lnTo>
                    <a:pt x="33" y="838"/>
                  </a:lnTo>
                  <a:lnTo>
                    <a:pt x="22" y="843"/>
                  </a:lnTo>
                  <a:lnTo>
                    <a:pt x="12" y="850"/>
                  </a:lnTo>
                  <a:lnTo>
                    <a:pt x="1" y="856"/>
                  </a:lnTo>
                  <a:lnTo>
                    <a:pt x="3" y="666"/>
                  </a:lnTo>
                  <a:lnTo>
                    <a:pt x="3" y="475"/>
                  </a:lnTo>
                  <a:lnTo>
                    <a:pt x="3" y="283"/>
                  </a:lnTo>
                  <a:lnTo>
                    <a:pt x="3" y="92"/>
                  </a:lnTo>
                  <a:lnTo>
                    <a:pt x="1" y="84"/>
                  </a:lnTo>
                  <a:lnTo>
                    <a:pt x="0" y="67"/>
                  </a:lnTo>
                  <a:lnTo>
                    <a:pt x="3" y="50"/>
                  </a:lnTo>
                  <a:lnTo>
                    <a:pt x="8" y="41"/>
                  </a:lnTo>
                  <a:close/>
                </a:path>
              </a:pathLst>
            </a:custGeom>
            <a:solidFill>
              <a:srgbClr val="8EA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281"/>
            <p:cNvSpPr>
              <a:spLocks/>
            </p:cNvSpPr>
            <p:nvPr/>
          </p:nvSpPr>
          <p:spPr bwMode="auto">
            <a:xfrm>
              <a:off x="4929188" y="3048000"/>
              <a:ext cx="57150" cy="669925"/>
            </a:xfrm>
            <a:custGeom>
              <a:avLst/>
              <a:gdLst>
                <a:gd name="T0" fmla="*/ 8 w 71"/>
                <a:gd name="T1" fmla="*/ 37 h 846"/>
                <a:gd name="T2" fmla="*/ 58 w 71"/>
                <a:gd name="T3" fmla="*/ 0 h 846"/>
                <a:gd name="T4" fmla="*/ 65 w 71"/>
                <a:gd name="T5" fmla="*/ 9 h 846"/>
                <a:gd name="T6" fmla="*/ 68 w 71"/>
                <a:gd name="T7" fmla="*/ 21 h 846"/>
                <a:gd name="T8" fmla="*/ 69 w 71"/>
                <a:gd name="T9" fmla="*/ 35 h 846"/>
                <a:gd name="T10" fmla="*/ 71 w 71"/>
                <a:gd name="T11" fmla="*/ 52 h 846"/>
                <a:gd name="T12" fmla="*/ 71 w 71"/>
                <a:gd name="T13" fmla="*/ 808 h 846"/>
                <a:gd name="T14" fmla="*/ 1 w 71"/>
                <a:gd name="T15" fmla="*/ 846 h 846"/>
                <a:gd name="T16" fmla="*/ 1 w 71"/>
                <a:gd name="T17" fmla="*/ 90 h 846"/>
                <a:gd name="T18" fmla="*/ 0 w 71"/>
                <a:gd name="T19" fmla="*/ 82 h 846"/>
                <a:gd name="T20" fmla="*/ 0 w 71"/>
                <a:gd name="T21" fmla="*/ 63 h 846"/>
                <a:gd name="T22" fmla="*/ 1 w 71"/>
                <a:gd name="T23" fmla="*/ 45 h 846"/>
                <a:gd name="T24" fmla="*/ 8 w 71"/>
                <a:gd name="T25" fmla="*/ 37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846">
                  <a:moveTo>
                    <a:pt x="8" y="37"/>
                  </a:moveTo>
                  <a:lnTo>
                    <a:pt x="58" y="0"/>
                  </a:lnTo>
                  <a:lnTo>
                    <a:pt x="65" y="9"/>
                  </a:lnTo>
                  <a:lnTo>
                    <a:pt x="68" y="21"/>
                  </a:lnTo>
                  <a:lnTo>
                    <a:pt x="69" y="35"/>
                  </a:lnTo>
                  <a:lnTo>
                    <a:pt x="71" y="52"/>
                  </a:lnTo>
                  <a:lnTo>
                    <a:pt x="71" y="808"/>
                  </a:lnTo>
                  <a:lnTo>
                    <a:pt x="1" y="846"/>
                  </a:lnTo>
                  <a:lnTo>
                    <a:pt x="1" y="90"/>
                  </a:lnTo>
                  <a:lnTo>
                    <a:pt x="0" y="82"/>
                  </a:lnTo>
                  <a:lnTo>
                    <a:pt x="0" y="63"/>
                  </a:lnTo>
                  <a:lnTo>
                    <a:pt x="1" y="45"/>
                  </a:lnTo>
                  <a:lnTo>
                    <a:pt x="8" y="37"/>
                  </a:lnTo>
                  <a:close/>
                </a:path>
              </a:pathLst>
            </a:custGeom>
            <a:solidFill>
              <a:srgbClr val="8EAF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282"/>
            <p:cNvSpPr>
              <a:spLocks/>
            </p:cNvSpPr>
            <p:nvPr/>
          </p:nvSpPr>
          <p:spPr bwMode="auto">
            <a:xfrm>
              <a:off x="3690938" y="3036888"/>
              <a:ext cx="1277938" cy="79375"/>
            </a:xfrm>
            <a:custGeom>
              <a:avLst/>
              <a:gdLst>
                <a:gd name="T0" fmla="*/ 0 w 1609"/>
                <a:gd name="T1" fmla="*/ 68 h 99"/>
                <a:gd name="T2" fmla="*/ 1436 w 1609"/>
                <a:gd name="T3" fmla="*/ 99 h 99"/>
                <a:gd name="T4" fmla="*/ 1609 w 1609"/>
                <a:gd name="T5" fmla="*/ 10 h 99"/>
                <a:gd name="T6" fmla="*/ 324 w 1609"/>
                <a:gd name="T7" fmla="*/ 0 h 99"/>
                <a:gd name="T8" fmla="*/ 321 w 1609"/>
                <a:gd name="T9" fmla="*/ 0 h 99"/>
                <a:gd name="T10" fmla="*/ 311 w 1609"/>
                <a:gd name="T11" fmla="*/ 3 h 99"/>
                <a:gd name="T12" fmla="*/ 294 w 1609"/>
                <a:gd name="T13" fmla="*/ 6 h 99"/>
                <a:gd name="T14" fmla="*/ 274 w 1609"/>
                <a:gd name="T15" fmla="*/ 10 h 99"/>
                <a:gd name="T16" fmla="*/ 250 w 1609"/>
                <a:gd name="T17" fmla="*/ 15 h 99"/>
                <a:gd name="T18" fmla="*/ 222 w 1609"/>
                <a:gd name="T19" fmla="*/ 21 h 99"/>
                <a:gd name="T20" fmla="*/ 192 w 1609"/>
                <a:gd name="T21" fmla="*/ 27 h 99"/>
                <a:gd name="T22" fmla="*/ 162 w 1609"/>
                <a:gd name="T23" fmla="*/ 33 h 99"/>
                <a:gd name="T24" fmla="*/ 132 w 1609"/>
                <a:gd name="T25" fmla="*/ 40 h 99"/>
                <a:gd name="T26" fmla="*/ 102 w 1609"/>
                <a:gd name="T27" fmla="*/ 45 h 99"/>
                <a:gd name="T28" fmla="*/ 75 w 1609"/>
                <a:gd name="T29" fmla="*/ 51 h 99"/>
                <a:gd name="T30" fmla="*/ 50 w 1609"/>
                <a:gd name="T31" fmla="*/ 57 h 99"/>
                <a:gd name="T32" fmla="*/ 30 w 1609"/>
                <a:gd name="T33" fmla="*/ 61 h 99"/>
                <a:gd name="T34" fmla="*/ 14 w 1609"/>
                <a:gd name="T35" fmla="*/ 65 h 99"/>
                <a:gd name="T36" fmla="*/ 3 w 1609"/>
                <a:gd name="T37" fmla="*/ 67 h 99"/>
                <a:gd name="T38" fmla="*/ 0 w 1609"/>
                <a:gd name="T39"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99">
                  <a:moveTo>
                    <a:pt x="0" y="68"/>
                  </a:moveTo>
                  <a:lnTo>
                    <a:pt x="1436" y="99"/>
                  </a:lnTo>
                  <a:lnTo>
                    <a:pt x="1609" y="10"/>
                  </a:lnTo>
                  <a:lnTo>
                    <a:pt x="324" y="0"/>
                  </a:lnTo>
                  <a:lnTo>
                    <a:pt x="321" y="0"/>
                  </a:lnTo>
                  <a:lnTo>
                    <a:pt x="311" y="3"/>
                  </a:lnTo>
                  <a:lnTo>
                    <a:pt x="294" y="6"/>
                  </a:lnTo>
                  <a:lnTo>
                    <a:pt x="274" y="10"/>
                  </a:lnTo>
                  <a:lnTo>
                    <a:pt x="250" y="15"/>
                  </a:lnTo>
                  <a:lnTo>
                    <a:pt x="222" y="21"/>
                  </a:lnTo>
                  <a:lnTo>
                    <a:pt x="192" y="27"/>
                  </a:lnTo>
                  <a:lnTo>
                    <a:pt x="162" y="33"/>
                  </a:lnTo>
                  <a:lnTo>
                    <a:pt x="132" y="40"/>
                  </a:lnTo>
                  <a:lnTo>
                    <a:pt x="102" y="45"/>
                  </a:lnTo>
                  <a:lnTo>
                    <a:pt x="75" y="51"/>
                  </a:lnTo>
                  <a:lnTo>
                    <a:pt x="50" y="57"/>
                  </a:lnTo>
                  <a:lnTo>
                    <a:pt x="30" y="61"/>
                  </a:lnTo>
                  <a:lnTo>
                    <a:pt x="14" y="65"/>
                  </a:lnTo>
                  <a:lnTo>
                    <a:pt x="3" y="67"/>
                  </a:lnTo>
                  <a:lnTo>
                    <a:pt x="0" y="68"/>
                  </a:lnTo>
                  <a:close/>
                </a:path>
              </a:pathLst>
            </a:custGeom>
            <a:solidFill>
              <a:srgbClr val="919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283"/>
            <p:cNvSpPr>
              <a:spLocks/>
            </p:cNvSpPr>
            <p:nvPr/>
          </p:nvSpPr>
          <p:spPr bwMode="auto">
            <a:xfrm>
              <a:off x="3697288" y="3038475"/>
              <a:ext cx="1260475" cy="76200"/>
            </a:xfrm>
            <a:custGeom>
              <a:avLst/>
              <a:gdLst>
                <a:gd name="T0" fmla="*/ 45 w 1588"/>
                <a:gd name="T1" fmla="*/ 64 h 94"/>
                <a:gd name="T2" fmla="*/ 134 w 1588"/>
                <a:gd name="T3" fmla="*/ 66 h 94"/>
                <a:gd name="T4" fmla="*/ 224 w 1588"/>
                <a:gd name="T5" fmla="*/ 68 h 94"/>
                <a:gd name="T6" fmla="*/ 313 w 1588"/>
                <a:gd name="T7" fmla="*/ 70 h 94"/>
                <a:gd name="T8" fmla="*/ 403 w 1588"/>
                <a:gd name="T9" fmla="*/ 72 h 94"/>
                <a:gd name="T10" fmla="*/ 492 w 1588"/>
                <a:gd name="T11" fmla="*/ 73 h 94"/>
                <a:gd name="T12" fmla="*/ 582 w 1588"/>
                <a:gd name="T13" fmla="*/ 76 h 94"/>
                <a:gd name="T14" fmla="*/ 671 w 1588"/>
                <a:gd name="T15" fmla="*/ 78 h 94"/>
                <a:gd name="T16" fmla="*/ 761 w 1588"/>
                <a:gd name="T17" fmla="*/ 79 h 94"/>
                <a:gd name="T18" fmla="*/ 850 w 1588"/>
                <a:gd name="T19" fmla="*/ 81 h 94"/>
                <a:gd name="T20" fmla="*/ 939 w 1588"/>
                <a:gd name="T21" fmla="*/ 84 h 94"/>
                <a:gd name="T22" fmla="*/ 1029 w 1588"/>
                <a:gd name="T23" fmla="*/ 85 h 94"/>
                <a:gd name="T24" fmla="*/ 1118 w 1588"/>
                <a:gd name="T25" fmla="*/ 87 h 94"/>
                <a:gd name="T26" fmla="*/ 1207 w 1588"/>
                <a:gd name="T27" fmla="*/ 89 h 94"/>
                <a:gd name="T28" fmla="*/ 1296 w 1588"/>
                <a:gd name="T29" fmla="*/ 91 h 94"/>
                <a:gd name="T30" fmla="*/ 1385 w 1588"/>
                <a:gd name="T31" fmla="*/ 93 h 94"/>
                <a:gd name="T32" fmla="*/ 1449 w 1588"/>
                <a:gd name="T33" fmla="*/ 84 h 94"/>
                <a:gd name="T34" fmla="*/ 1489 w 1588"/>
                <a:gd name="T35" fmla="*/ 63 h 94"/>
                <a:gd name="T36" fmla="*/ 1528 w 1588"/>
                <a:gd name="T37" fmla="*/ 42 h 94"/>
                <a:gd name="T38" fmla="*/ 1569 w 1588"/>
                <a:gd name="T39" fmla="*/ 22 h 94"/>
                <a:gd name="T40" fmla="*/ 1548 w 1588"/>
                <a:gd name="T41" fmla="*/ 11 h 94"/>
                <a:gd name="T42" fmla="*/ 1467 w 1588"/>
                <a:gd name="T43" fmla="*/ 10 h 94"/>
                <a:gd name="T44" fmla="*/ 1388 w 1588"/>
                <a:gd name="T45" fmla="*/ 9 h 94"/>
                <a:gd name="T46" fmla="*/ 1307 w 1588"/>
                <a:gd name="T47" fmla="*/ 9 h 94"/>
                <a:gd name="T48" fmla="*/ 1228 w 1588"/>
                <a:gd name="T49" fmla="*/ 8 h 94"/>
                <a:gd name="T50" fmla="*/ 1147 w 1588"/>
                <a:gd name="T51" fmla="*/ 7 h 94"/>
                <a:gd name="T52" fmla="*/ 1067 w 1588"/>
                <a:gd name="T53" fmla="*/ 7 h 94"/>
                <a:gd name="T54" fmla="*/ 987 w 1588"/>
                <a:gd name="T55" fmla="*/ 5 h 94"/>
                <a:gd name="T56" fmla="*/ 907 w 1588"/>
                <a:gd name="T57" fmla="*/ 4 h 94"/>
                <a:gd name="T58" fmla="*/ 827 w 1588"/>
                <a:gd name="T59" fmla="*/ 4 h 94"/>
                <a:gd name="T60" fmla="*/ 747 w 1588"/>
                <a:gd name="T61" fmla="*/ 3 h 94"/>
                <a:gd name="T62" fmla="*/ 666 w 1588"/>
                <a:gd name="T63" fmla="*/ 3 h 94"/>
                <a:gd name="T64" fmla="*/ 587 w 1588"/>
                <a:gd name="T65" fmla="*/ 2 h 94"/>
                <a:gd name="T66" fmla="*/ 506 w 1588"/>
                <a:gd name="T67" fmla="*/ 1 h 94"/>
                <a:gd name="T68" fmla="*/ 427 w 1588"/>
                <a:gd name="T69" fmla="*/ 1 h 94"/>
                <a:gd name="T70" fmla="*/ 346 w 1588"/>
                <a:gd name="T71" fmla="*/ 0 h 94"/>
                <a:gd name="T72" fmla="*/ 303 w 1588"/>
                <a:gd name="T73" fmla="*/ 0 h 94"/>
                <a:gd name="T74" fmla="*/ 278 w 1588"/>
                <a:gd name="T75" fmla="*/ 4 h 94"/>
                <a:gd name="T76" fmla="*/ 236 w 1588"/>
                <a:gd name="T77" fmla="*/ 14 h 94"/>
                <a:gd name="T78" fmla="*/ 182 w 1588"/>
                <a:gd name="T79" fmla="*/ 25 h 94"/>
                <a:gd name="T80" fmla="*/ 124 w 1588"/>
                <a:gd name="T81" fmla="*/ 37 h 94"/>
                <a:gd name="T82" fmla="*/ 71 w 1588"/>
                <a:gd name="T83" fmla="*/ 48 h 94"/>
                <a:gd name="T84" fmla="*/ 27 w 1588"/>
                <a:gd name="T85" fmla="*/ 57 h 94"/>
                <a:gd name="T86" fmla="*/ 3 w 1588"/>
                <a:gd name="T87"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8" h="94">
                  <a:moveTo>
                    <a:pt x="0" y="63"/>
                  </a:moveTo>
                  <a:lnTo>
                    <a:pt x="45" y="64"/>
                  </a:lnTo>
                  <a:lnTo>
                    <a:pt x="90" y="65"/>
                  </a:lnTo>
                  <a:lnTo>
                    <a:pt x="134" y="66"/>
                  </a:lnTo>
                  <a:lnTo>
                    <a:pt x="179" y="66"/>
                  </a:lnTo>
                  <a:lnTo>
                    <a:pt x="224" y="68"/>
                  </a:lnTo>
                  <a:lnTo>
                    <a:pt x="268" y="69"/>
                  </a:lnTo>
                  <a:lnTo>
                    <a:pt x="313" y="70"/>
                  </a:lnTo>
                  <a:lnTo>
                    <a:pt x="358" y="71"/>
                  </a:lnTo>
                  <a:lnTo>
                    <a:pt x="403" y="72"/>
                  </a:lnTo>
                  <a:lnTo>
                    <a:pt x="448" y="72"/>
                  </a:lnTo>
                  <a:lnTo>
                    <a:pt x="492" y="73"/>
                  </a:lnTo>
                  <a:lnTo>
                    <a:pt x="537" y="74"/>
                  </a:lnTo>
                  <a:lnTo>
                    <a:pt x="582" y="76"/>
                  </a:lnTo>
                  <a:lnTo>
                    <a:pt x="626" y="77"/>
                  </a:lnTo>
                  <a:lnTo>
                    <a:pt x="671" y="78"/>
                  </a:lnTo>
                  <a:lnTo>
                    <a:pt x="716" y="78"/>
                  </a:lnTo>
                  <a:lnTo>
                    <a:pt x="761" y="79"/>
                  </a:lnTo>
                  <a:lnTo>
                    <a:pt x="806" y="80"/>
                  </a:lnTo>
                  <a:lnTo>
                    <a:pt x="850" y="81"/>
                  </a:lnTo>
                  <a:lnTo>
                    <a:pt x="894" y="83"/>
                  </a:lnTo>
                  <a:lnTo>
                    <a:pt x="939" y="84"/>
                  </a:lnTo>
                  <a:lnTo>
                    <a:pt x="984" y="85"/>
                  </a:lnTo>
                  <a:lnTo>
                    <a:pt x="1029" y="85"/>
                  </a:lnTo>
                  <a:lnTo>
                    <a:pt x="1073" y="86"/>
                  </a:lnTo>
                  <a:lnTo>
                    <a:pt x="1118" y="87"/>
                  </a:lnTo>
                  <a:lnTo>
                    <a:pt x="1162" y="88"/>
                  </a:lnTo>
                  <a:lnTo>
                    <a:pt x="1207" y="89"/>
                  </a:lnTo>
                  <a:lnTo>
                    <a:pt x="1251" y="91"/>
                  </a:lnTo>
                  <a:lnTo>
                    <a:pt x="1296" y="91"/>
                  </a:lnTo>
                  <a:lnTo>
                    <a:pt x="1341" y="92"/>
                  </a:lnTo>
                  <a:lnTo>
                    <a:pt x="1385" y="93"/>
                  </a:lnTo>
                  <a:lnTo>
                    <a:pt x="1429" y="94"/>
                  </a:lnTo>
                  <a:lnTo>
                    <a:pt x="1449" y="84"/>
                  </a:lnTo>
                  <a:lnTo>
                    <a:pt x="1470" y="73"/>
                  </a:lnTo>
                  <a:lnTo>
                    <a:pt x="1489" y="63"/>
                  </a:lnTo>
                  <a:lnTo>
                    <a:pt x="1509" y="53"/>
                  </a:lnTo>
                  <a:lnTo>
                    <a:pt x="1528" y="42"/>
                  </a:lnTo>
                  <a:lnTo>
                    <a:pt x="1549" y="32"/>
                  </a:lnTo>
                  <a:lnTo>
                    <a:pt x="1569" y="22"/>
                  </a:lnTo>
                  <a:lnTo>
                    <a:pt x="1588" y="11"/>
                  </a:lnTo>
                  <a:lnTo>
                    <a:pt x="1548" y="11"/>
                  </a:lnTo>
                  <a:lnTo>
                    <a:pt x="1508" y="10"/>
                  </a:lnTo>
                  <a:lnTo>
                    <a:pt x="1467" y="10"/>
                  </a:lnTo>
                  <a:lnTo>
                    <a:pt x="1428" y="10"/>
                  </a:lnTo>
                  <a:lnTo>
                    <a:pt x="1388" y="9"/>
                  </a:lnTo>
                  <a:lnTo>
                    <a:pt x="1348" y="9"/>
                  </a:lnTo>
                  <a:lnTo>
                    <a:pt x="1307" y="9"/>
                  </a:lnTo>
                  <a:lnTo>
                    <a:pt x="1267" y="8"/>
                  </a:lnTo>
                  <a:lnTo>
                    <a:pt x="1228" y="8"/>
                  </a:lnTo>
                  <a:lnTo>
                    <a:pt x="1188" y="8"/>
                  </a:lnTo>
                  <a:lnTo>
                    <a:pt x="1147" y="7"/>
                  </a:lnTo>
                  <a:lnTo>
                    <a:pt x="1107" y="7"/>
                  </a:lnTo>
                  <a:lnTo>
                    <a:pt x="1067" y="7"/>
                  </a:lnTo>
                  <a:lnTo>
                    <a:pt x="1028" y="5"/>
                  </a:lnTo>
                  <a:lnTo>
                    <a:pt x="987" y="5"/>
                  </a:lnTo>
                  <a:lnTo>
                    <a:pt x="947" y="5"/>
                  </a:lnTo>
                  <a:lnTo>
                    <a:pt x="907" y="4"/>
                  </a:lnTo>
                  <a:lnTo>
                    <a:pt x="867" y="4"/>
                  </a:lnTo>
                  <a:lnTo>
                    <a:pt x="827" y="4"/>
                  </a:lnTo>
                  <a:lnTo>
                    <a:pt x="787" y="3"/>
                  </a:lnTo>
                  <a:lnTo>
                    <a:pt x="747" y="3"/>
                  </a:lnTo>
                  <a:lnTo>
                    <a:pt x="707" y="3"/>
                  </a:lnTo>
                  <a:lnTo>
                    <a:pt x="666" y="3"/>
                  </a:lnTo>
                  <a:lnTo>
                    <a:pt x="627" y="2"/>
                  </a:lnTo>
                  <a:lnTo>
                    <a:pt x="587" y="2"/>
                  </a:lnTo>
                  <a:lnTo>
                    <a:pt x="547" y="2"/>
                  </a:lnTo>
                  <a:lnTo>
                    <a:pt x="506" y="1"/>
                  </a:lnTo>
                  <a:lnTo>
                    <a:pt x="466" y="1"/>
                  </a:lnTo>
                  <a:lnTo>
                    <a:pt x="427" y="1"/>
                  </a:lnTo>
                  <a:lnTo>
                    <a:pt x="387" y="1"/>
                  </a:lnTo>
                  <a:lnTo>
                    <a:pt x="346" y="0"/>
                  </a:lnTo>
                  <a:lnTo>
                    <a:pt x="306" y="0"/>
                  </a:lnTo>
                  <a:lnTo>
                    <a:pt x="303" y="0"/>
                  </a:lnTo>
                  <a:lnTo>
                    <a:pt x="293" y="2"/>
                  </a:lnTo>
                  <a:lnTo>
                    <a:pt x="278" y="4"/>
                  </a:lnTo>
                  <a:lnTo>
                    <a:pt x="259" y="9"/>
                  </a:lnTo>
                  <a:lnTo>
                    <a:pt x="236" y="14"/>
                  </a:lnTo>
                  <a:lnTo>
                    <a:pt x="209" y="19"/>
                  </a:lnTo>
                  <a:lnTo>
                    <a:pt x="182" y="25"/>
                  </a:lnTo>
                  <a:lnTo>
                    <a:pt x="153" y="31"/>
                  </a:lnTo>
                  <a:lnTo>
                    <a:pt x="124" y="37"/>
                  </a:lnTo>
                  <a:lnTo>
                    <a:pt x="96" y="42"/>
                  </a:lnTo>
                  <a:lnTo>
                    <a:pt x="71" y="48"/>
                  </a:lnTo>
                  <a:lnTo>
                    <a:pt x="47" y="53"/>
                  </a:lnTo>
                  <a:lnTo>
                    <a:pt x="27" y="57"/>
                  </a:lnTo>
                  <a:lnTo>
                    <a:pt x="12" y="61"/>
                  </a:lnTo>
                  <a:lnTo>
                    <a:pt x="3" y="62"/>
                  </a:lnTo>
                  <a:lnTo>
                    <a:pt x="0" y="63"/>
                  </a:lnTo>
                  <a:close/>
                </a:path>
              </a:pathLst>
            </a:custGeom>
            <a:solidFill>
              <a:srgbClr val="8C9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284"/>
            <p:cNvSpPr>
              <a:spLocks/>
            </p:cNvSpPr>
            <p:nvPr/>
          </p:nvSpPr>
          <p:spPr bwMode="auto">
            <a:xfrm>
              <a:off x="3705226" y="3040063"/>
              <a:ext cx="1243013" cy="71438"/>
            </a:xfrm>
            <a:custGeom>
              <a:avLst/>
              <a:gdLst>
                <a:gd name="T0" fmla="*/ 45 w 1567"/>
                <a:gd name="T1" fmla="*/ 61 h 91"/>
                <a:gd name="T2" fmla="*/ 134 w 1567"/>
                <a:gd name="T3" fmla="*/ 63 h 91"/>
                <a:gd name="T4" fmla="*/ 222 w 1567"/>
                <a:gd name="T5" fmla="*/ 64 h 91"/>
                <a:gd name="T6" fmla="*/ 311 w 1567"/>
                <a:gd name="T7" fmla="*/ 67 h 91"/>
                <a:gd name="T8" fmla="*/ 401 w 1567"/>
                <a:gd name="T9" fmla="*/ 69 h 91"/>
                <a:gd name="T10" fmla="*/ 489 w 1567"/>
                <a:gd name="T11" fmla="*/ 70 h 91"/>
                <a:gd name="T12" fmla="*/ 578 w 1567"/>
                <a:gd name="T13" fmla="*/ 72 h 91"/>
                <a:gd name="T14" fmla="*/ 668 w 1567"/>
                <a:gd name="T15" fmla="*/ 75 h 91"/>
                <a:gd name="T16" fmla="*/ 756 w 1567"/>
                <a:gd name="T17" fmla="*/ 76 h 91"/>
                <a:gd name="T18" fmla="*/ 845 w 1567"/>
                <a:gd name="T19" fmla="*/ 78 h 91"/>
                <a:gd name="T20" fmla="*/ 935 w 1567"/>
                <a:gd name="T21" fmla="*/ 80 h 91"/>
                <a:gd name="T22" fmla="*/ 1023 w 1567"/>
                <a:gd name="T23" fmla="*/ 82 h 91"/>
                <a:gd name="T24" fmla="*/ 1112 w 1567"/>
                <a:gd name="T25" fmla="*/ 84 h 91"/>
                <a:gd name="T26" fmla="*/ 1201 w 1567"/>
                <a:gd name="T27" fmla="*/ 86 h 91"/>
                <a:gd name="T28" fmla="*/ 1289 w 1567"/>
                <a:gd name="T29" fmla="*/ 87 h 91"/>
                <a:gd name="T30" fmla="*/ 1378 w 1567"/>
                <a:gd name="T31" fmla="*/ 90 h 91"/>
                <a:gd name="T32" fmla="*/ 1440 w 1567"/>
                <a:gd name="T33" fmla="*/ 82 h 91"/>
                <a:gd name="T34" fmla="*/ 1476 w 1567"/>
                <a:gd name="T35" fmla="*/ 62 h 91"/>
                <a:gd name="T36" fmla="*/ 1513 w 1567"/>
                <a:gd name="T37" fmla="*/ 44 h 91"/>
                <a:gd name="T38" fmla="*/ 1548 w 1567"/>
                <a:gd name="T39" fmla="*/ 24 h 91"/>
                <a:gd name="T40" fmla="*/ 1526 w 1567"/>
                <a:gd name="T41" fmla="*/ 15 h 91"/>
                <a:gd name="T42" fmla="*/ 1447 w 1567"/>
                <a:gd name="T43" fmla="*/ 14 h 91"/>
                <a:gd name="T44" fmla="*/ 1366 w 1567"/>
                <a:gd name="T45" fmla="*/ 13 h 91"/>
                <a:gd name="T46" fmla="*/ 1287 w 1567"/>
                <a:gd name="T47" fmla="*/ 11 h 91"/>
                <a:gd name="T48" fmla="*/ 1206 w 1567"/>
                <a:gd name="T49" fmla="*/ 10 h 91"/>
                <a:gd name="T50" fmla="*/ 1127 w 1567"/>
                <a:gd name="T51" fmla="*/ 9 h 91"/>
                <a:gd name="T52" fmla="*/ 1048 w 1567"/>
                <a:gd name="T53" fmla="*/ 8 h 91"/>
                <a:gd name="T54" fmla="*/ 967 w 1567"/>
                <a:gd name="T55" fmla="*/ 8 h 91"/>
                <a:gd name="T56" fmla="*/ 888 w 1567"/>
                <a:gd name="T57" fmla="*/ 7 h 91"/>
                <a:gd name="T58" fmla="*/ 807 w 1567"/>
                <a:gd name="T59" fmla="*/ 6 h 91"/>
                <a:gd name="T60" fmla="*/ 728 w 1567"/>
                <a:gd name="T61" fmla="*/ 4 h 91"/>
                <a:gd name="T62" fmla="*/ 648 w 1567"/>
                <a:gd name="T63" fmla="*/ 3 h 91"/>
                <a:gd name="T64" fmla="*/ 568 w 1567"/>
                <a:gd name="T65" fmla="*/ 3 h 91"/>
                <a:gd name="T66" fmla="*/ 488 w 1567"/>
                <a:gd name="T67" fmla="*/ 2 h 91"/>
                <a:gd name="T68" fmla="*/ 408 w 1567"/>
                <a:gd name="T69" fmla="*/ 1 h 91"/>
                <a:gd name="T70" fmla="*/ 328 w 1567"/>
                <a:gd name="T71" fmla="*/ 0 h 91"/>
                <a:gd name="T72" fmla="*/ 284 w 1567"/>
                <a:gd name="T73" fmla="*/ 0 h 91"/>
                <a:gd name="T74" fmla="*/ 261 w 1567"/>
                <a:gd name="T75" fmla="*/ 4 h 91"/>
                <a:gd name="T76" fmla="*/ 221 w 1567"/>
                <a:gd name="T77" fmla="*/ 13 h 91"/>
                <a:gd name="T78" fmla="*/ 170 w 1567"/>
                <a:gd name="T79" fmla="*/ 23 h 91"/>
                <a:gd name="T80" fmla="*/ 116 w 1567"/>
                <a:gd name="T81" fmla="*/ 34 h 91"/>
                <a:gd name="T82" fmla="*/ 66 w 1567"/>
                <a:gd name="T83" fmla="*/ 46 h 91"/>
                <a:gd name="T84" fmla="*/ 25 w 1567"/>
                <a:gd name="T85" fmla="*/ 54 h 91"/>
                <a:gd name="T86" fmla="*/ 2 w 1567"/>
                <a:gd name="T87" fmla="*/ 5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7" h="91">
                  <a:moveTo>
                    <a:pt x="0" y="60"/>
                  </a:moveTo>
                  <a:lnTo>
                    <a:pt x="45" y="61"/>
                  </a:lnTo>
                  <a:lnTo>
                    <a:pt x="89" y="62"/>
                  </a:lnTo>
                  <a:lnTo>
                    <a:pt x="134" y="63"/>
                  </a:lnTo>
                  <a:lnTo>
                    <a:pt x="178" y="63"/>
                  </a:lnTo>
                  <a:lnTo>
                    <a:pt x="222" y="64"/>
                  </a:lnTo>
                  <a:lnTo>
                    <a:pt x="267" y="65"/>
                  </a:lnTo>
                  <a:lnTo>
                    <a:pt x="311" y="67"/>
                  </a:lnTo>
                  <a:lnTo>
                    <a:pt x="356" y="68"/>
                  </a:lnTo>
                  <a:lnTo>
                    <a:pt x="401" y="69"/>
                  </a:lnTo>
                  <a:lnTo>
                    <a:pt x="444" y="69"/>
                  </a:lnTo>
                  <a:lnTo>
                    <a:pt x="489" y="70"/>
                  </a:lnTo>
                  <a:lnTo>
                    <a:pt x="534" y="71"/>
                  </a:lnTo>
                  <a:lnTo>
                    <a:pt x="578" y="72"/>
                  </a:lnTo>
                  <a:lnTo>
                    <a:pt x="623" y="73"/>
                  </a:lnTo>
                  <a:lnTo>
                    <a:pt x="668" y="75"/>
                  </a:lnTo>
                  <a:lnTo>
                    <a:pt x="711" y="75"/>
                  </a:lnTo>
                  <a:lnTo>
                    <a:pt x="756" y="76"/>
                  </a:lnTo>
                  <a:lnTo>
                    <a:pt x="801" y="77"/>
                  </a:lnTo>
                  <a:lnTo>
                    <a:pt x="845" y="78"/>
                  </a:lnTo>
                  <a:lnTo>
                    <a:pt x="890" y="79"/>
                  </a:lnTo>
                  <a:lnTo>
                    <a:pt x="935" y="80"/>
                  </a:lnTo>
                  <a:lnTo>
                    <a:pt x="978" y="82"/>
                  </a:lnTo>
                  <a:lnTo>
                    <a:pt x="1023" y="82"/>
                  </a:lnTo>
                  <a:lnTo>
                    <a:pt x="1067" y="83"/>
                  </a:lnTo>
                  <a:lnTo>
                    <a:pt x="1112" y="84"/>
                  </a:lnTo>
                  <a:lnTo>
                    <a:pt x="1157" y="85"/>
                  </a:lnTo>
                  <a:lnTo>
                    <a:pt x="1201" y="86"/>
                  </a:lnTo>
                  <a:lnTo>
                    <a:pt x="1246" y="87"/>
                  </a:lnTo>
                  <a:lnTo>
                    <a:pt x="1289" y="87"/>
                  </a:lnTo>
                  <a:lnTo>
                    <a:pt x="1334" y="88"/>
                  </a:lnTo>
                  <a:lnTo>
                    <a:pt x="1378" y="90"/>
                  </a:lnTo>
                  <a:lnTo>
                    <a:pt x="1423" y="91"/>
                  </a:lnTo>
                  <a:lnTo>
                    <a:pt x="1440" y="82"/>
                  </a:lnTo>
                  <a:lnTo>
                    <a:pt x="1458" y="71"/>
                  </a:lnTo>
                  <a:lnTo>
                    <a:pt x="1476" y="62"/>
                  </a:lnTo>
                  <a:lnTo>
                    <a:pt x="1494" y="53"/>
                  </a:lnTo>
                  <a:lnTo>
                    <a:pt x="1513" y="44"/>
                  </a:lnTo>
                  <a:lnTo>
                    <a:pt x="1531" y="33"/>
                  </a:lnTo>
                  <a:lnTo>
                    <a:pt x="1548" y="24"/>
                  </a:lnTo>
                  <a:lnTo>
                    <a:pt x="1567" y="15"/>
                  </a:lnTo>
                  <a:lnTo>
                    <a:pt x="1526" y="15"/>
                  </a:lnTo>
                  <a:lnTo>
                    <a:pt x="1486" y="14"/>
                  </a:lnTo>
                  <a:lnTo>
                    <a:pt x="1447" y="14"/>
                  </a:lnTo>
                  <a:lnTo>
                    <a:pt x="1407" y="13"/>
                  </a:lnTo>
                  <a:lnTo>
                    <a:pt x="1366" y="13"/>
                  </a:lnTo>
                  <a:lnTo>
                    <a:pt x="1326" y="11"/>
                  </a:lnTo>
                  <a:lnTo>
                    <a:pt x="1287" y="11"/>
                  </a:lnTo>
                  <a:lnTo>
                    <a:pt x="1247" y="10"/>
                  </a:lnTo>
                  <a:lnTo>
                    <a:pt x="1206" y="10"/>
                  </a:lnTo>
                  <a:lnTo>
                    <a:pt x="1167" y="10"/>
                  </a:lnTo>
                  <a:lnTo>
                    <a:pt x="1127" y="9"/>
                  </a:lnTo>
                  <a:lnTo>
                    <a:pt x="1087" y="9"/>
                  </a:lnTo>
                  <a:lnTo>
                    <a:pt x="1048" y="8"/>
                  </a:lnTo>
                  <a:lnTo>
                    <a:pt x="1007" y="8"/>
                  </a:lnTo>
                  <a:lnTo>
                    <a:pt x="967" y="8"/>
                  </a:lnTo>
                  <a:lnTo>
                    <a:pt x="928" y="7"/>
                  </a:lnTo>
                  <a:lnTo>
                    <a:pt x="888" y="7"/>
                  </a:lnTo>
                  <a:lnTo>
                    <a:pt x="847" y="6"/>
                  </a:lnTo>
                  <a:lnTo>
                    <a:pt x="807" y="6"/>
                  </a:lnTo>
                  <a:lnTo>
                    <a:pt x="768" y="6"/>
                  </a:lnTo>
                  <a:lnTo>
                    <a:pt x="728" y="4"/>
                  </a:lnTo>
                  <a:lnTo>
                    <a:pt x="687" y="4"/>
                  </a:lnTo>
                  <a:lnTo>
                    <a:pt x="648" y="3"/>
                  </a:lnTo>
                  <a:lnTo>
                    <a:pt x="608" y="3"/>
                  </a:lnTo>
                  <a:lnTo>
                    <a:pt x="568" y="3"/>
                  </a:lnTo>
                  <a:lnTo>
                    <a:pt x="528" y="2"/>
                  </a:lnTo>
                  <a:lnTo>
                    <a:pt x="488" y="2"/>
                  </a:lnTo>
                  <a:lnTo>
                    <a:pt x="448" y="2"/>
                  </a:lnTo>
                  <a:lnTo>
                    <a:pt x="408" y="1"/>
                  </a:lnTo>
                  <a:lnTo>
                    <a:pt x="368" y="1"/>
                  </a:lnTo>
                  <a:lnTo>
                    <a:pt x="328" y="0"/>
                  </a:lnTo>
                  <a:lnTo>
                    <a:pt x="288" y="0"/>
                  </a:lnTo>
                  <a:lnTo>
                    <a:pt x="284" y="0"/>
                  </a:lnTo>
                  <a:lnTo>
                    <a:pt x="275" y="2"/>
                  </a:lnTo>
                  <a:lnTo>
                    <a:pt x="261" y="4"/>
                  </a:lnTo>
                  <a:lnTo>
                    <a:pt x="243" y="8"/>
                  </a:lnTo>
                  <a:lnTo>
                    <a:pt x="221" y="13"/>
                  </a:lnTo>
                  <a:lnTo>
                    <a:pt x="197" y="18"/>
                  </a:lnTo>
                  <a:lnTo>
                    <a:pt x="170" y="23"/>
                  </a:lnTo>
                  <a:lnTo>
                    <a:pt x="144" y="29"/>
                  </a:lnTo>
                  <a:lnTo>
                    <a:pt x="116" y="34"/>
                  </a:lnTo>
                  <a:lnTo>
                    <a:pt x="90" y="40"/>
                  </a:lnTo>
                  <a:lnTo>
                    <a:pt x="66" y="46"/>
                  </a:lnTo>
                  <a:lnTo>
                    <a:pt x="44" y="50"/>
                  </a:lnTo>
                  <a:lnTo>
                    <a:pt x="25" y="54"/>
                  </a:lnTo>
                  <a:lnTo>
                    <a:pt x="12" y="57"/>
                  </a:lnTo>
                  <a:lnTo>
                    <a:pt x="2" y="59"/>
                  </a:lnTo>
                  <a:lnTo>
                    <a:pt x="0" y="60"/>
                  </a:lnTo>
                  <a:close/>
                </a:path>
              </a:pathLst>
            </a:custGeom>
            <a:solidFill>
              <a:srgbClr val="8C8E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285"/>
            <p:cNvSpPr>
              <a:spLocks/>
            </p:cNvSpPr>
            <p:nvPr/>
          </p:nvSpPr>
          <p:spPr bwMode="auto">
            <a:xfrm>
              <a:off x="3711576" y="3041650"/>
              <a:ext cx="1227138" cy="68263"/>
            </a:xfrm>
            <a:custGeom>
              <a:avLst/>
              <a:gdLst>
                <a:gd name="T0" fmla="*/ 44 w 1546"/>
                <a:gd name="T1" fmla="*/ 57 h 85"/>
                <a:gd name="T2" fmla="*/ 132 w 1546"/>
                <a:gd name="T3" fmla="*/ 59 h 85"/>
                <a:gd name="T4" fmla="*/ 221 w 1546"/>
                <a:gd name="T5" fmla="*/ 60 h 85"/>
                <a:gd name="T6" fmla="*/ 310 w 1546"/>
                <a:gd name="T7" fmla="*/ 62 h 85"/>
                <a:gd name="T8" fmla="*/ 398 w 1546"/>
                <a:gd name="T9" fmla="*/ 63 h 85"/>
                <a:gd name="T10" fmla="*/ 487 w 1546"/>
                <a:gd name="T11" fmla="*/ 66 h 85"/>
                <a:gd name="T12" fmla="*/ 576 w 1546"/>
                <a:gd name="T13" fmla="*/ 68 h 85"/>
                <a:gd name="T14" fmla="*/ 664 w 1546"/>
                <a:gd name="T15" fmla="*/ 69 h 85"/>
                <a:gd name="T16" fmla="*/ 753 w 1546"/>
                <a:gd name="T17" fmla="*/ 71 h 85"/>
                <a:gd name="T18" fmla="*/ 842 w 1546"/>
                <a:gd name="T19" fmla="*/ 73 h 85"/>
                <a:gd name="T20" fmla="*/ 930 w 1546"/>
                <a:gd name="T21" fmla="*/ 75 h 85"/>
                <a:gd name="T22" fmla="*/ 1018 w 1546"/>
                <a:gd name="T23" fmla="*/ 77 h 85"/>
                <a:gd name="T24" fmla="*/ 1106 w 1546"/>
                <a:gd name="T25" fmla="*/ 78 h 85"/>
                <a:gd name="T26" fmla="*/ 1195 w 1546"/>
                <a:gd name="T27" fmla="*/ 81 h 85"/>
                <a:gd name="T28" fmla="*/ 1284 w 1546"/>
                <a:gd name="T29" fmla="*/ 82 h 85"/>
                <a:gd name="T30" fmla="*/ 1372 w 1546"/>
                <a:gd name="T31" fmla="*/ 84 h 85"/>
                <a:gd name="T32" fmla="*/ 1432 w 1546"/>
                <a:gd name="T33" fmla="*/ 77 h 85"/>
                <a:gd name="T34" fmla="*/ 1464 w 1546"/>
                <a:gd name="T35" fmla="*/ 60 h 85"/>
                <a:gd name="T36" fmla="*/ 1498 w 1546"/>
                <a:gd name="T37" fmla="*/ 43 h 85"/>
                <a:gd name="T38" fmla="*/ 1530 w 1546"/>
                <a:gd name="T39" fmla="*/ 25 h 85"/>
                <a:gd name="T40" fmla="*/ 1506 w 1546"/>
                <a:gd name="T41" fmla="*/ 17 h 85"/>
                <a:gd name="T42" fmla="*/ 1426 w 1546"/>
                <a:gd name="T43" fmla="*/ 16 h 85"/>
                <a:gd name="T44" fmla="*/ 1347 w 1546"/>
                <a:gd name="T45" fmla="*/ 15 h 85"/>
                <a:gd name="T46" fmla="*/ 1266 w 1546"/>
                <a:gd name="T47" fmla="*/ 14 h 85"/>
                <a:gd name="T48" fmla="*/ 1187 w 1546"/>
                <a:gd name="T49" fmla="*/ 13 h 85"/>
                <a:gd name="T50" fmla="*/ 1107 w 1546"/>
                <a:gd name="T51" fmla="*/ 12 h 85"/>
                <a:gd name="T52" fmla="*/ 1028 w 1546"/>
                <a:gd name="T53" fmla="*/ 11 h 85"/>
                <a:gd name="T54" fmla="*/ 949 w 1546"/>
                <a:gd name="T55" fmla="*/ 9 h 85"/>
                <a:gd name="T56" fmla="*/ 869 w 1546"/>
                <a:gd name="T57" fmla="*/ 8 h 85"/>
                <a:gd name="T58" fmla="*/ 789 w 1546"/>
                <a:gd name="T59" fmla="*/ 7 h 85"/>
                <a:gd name="T60" fmla="*/ 709 w 1546"/>
                <a:gd name="T61" fmla="*/ 6 h 85"/>
                <a:gd name="T62" fmla="*/ 630 w 1546"/>
                <a:gd name="T63" fmla="*/ 5 h 85"/>
                <a:gd name="T64" fmla="*/ 550 w 1546"/>
                <a:gd name="T65" fmla="*/ 4 h 85"/>
                <a:gd name="T66" fmla="*/ 471 w 1546"/>
                <a:gd name="T67" fmla="*/ 2 h 85"/>
                <a:gd name="T68" fmla="*/ 391 w 1546"/>
                <a:gd name="T69" fmla="*/ 1 h 85"/>
                <a:gd name="T70" fmla="*/ 312 w 1546"/>
                <a:gd name="T71" fmla="*/ 0 h 85"/>
                <a:gd name="T72" fmla="*/ 268 w 1546"/>
                <a:gd name="T73" fmla="*/ 0 h 85"/>
                <a:gd name="T74" fmla="*/ 246 w 1546"/>
                <a:gd name="T75" fmla="*/ 5 h 85"/>
                <a:gd name="T76" fmla="*/ 208 w 1546"/>
                <a:gd name="T77" fmla="*/ 12 h 85"/>
                <a:gd name="T78" fmla="*/ 161 w 1546"/>
                <a:gd name="T79" fmla="*/ 22 h 85"/>
                <a:gd name="T80" fmla="*/ 109 w 1546"/>
                <a:gd name="T81" fmla="*/ 32 h 85"/>
                <a:gd name="T82" fmla="*/ 62 w 1546"/>
                <a:gd name="T83" fmla="*/ 43 h 85"/>
                <a:gd name="T84" fmla="*/ 24 w 1546"/>
                <a:gd name="T85" fmla="*/ 51 h 85"/>
                <a:gd name="T86" fmla="*/ 2 w 1546"/>
                <a:gd name="T87" fmla="*/ 5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6" h="85">
                  <a:moveTo>
                    <a:pt x="0" y="55"/>
                  </a:moveTo>
                  <a:lnTo>
                    <a:pt x="44" y="57"/>
                  </a:lnTo>
                  <a:lnTo>
                    <a:pt x="89" y="58"/>
                  </a:lnTo>
                  <a:lnTo>
                    <a:pt x="132" y="59"/>
                  </a:lnTo>
                  <a:lnTo>
                    <a:pt x="177" y="59"/>
                  </a:lnTo>
                  <a:lnTo>
                    <a:pt x="221" y="60"/>
                  </a:lnTo>
                  <a:lnTo>
                    <a:pt x="266" y="61"/>
                  </a:lnTo>
                  <a:lnTo>
                    <a:pt x="310" y="62"/>
                  </a:lnTo>
                  <a:lnTo>
                    <a:pt x="355" y="63"/>
                  </a:lnTo>
                  <a:lnTo>
                    <a:pt x="398" y="63"/>
                  </a:lnTo>
                  <a:lnTo>
                    <a:pt x="443" y="65"/>
                  </a:lnTo>
                  <a:lnTo>
                    <a:pt x="487" y="66"/>
                  </a:lnTo>
                  <a:lnTo>
                    <a:pt x="532" y="67"/>
                  </a:lnTo>
                  <a:lnTo>
                    <a:pt x="576" y="68"/>
                  </a:lnTo>
                  <a:lnTo>
                    <a:pt x="619" y="68"/>
                  </a:lnTo>
                  <a:lnTo>
                    <a:pt x="664" y="69"/>
                  </a:lnTo>
                  <a:lnTo>
                    <a:pt x="708" y="70"/>
                  </a:lnTo>
                  <a:lnTo>
                    <a:pt x="753" y="71"/>
                  </a:lnTo>
                  <a:lnTo>
                    <a:pt x="797" y="73"/>
                  </a:lnTo>
                  <a:lnTo>
                    <a:pt x="842" y="73"/>
                  </a:lnTo>
                  <a:lnTo>
                    <a:pt x="885" y="74"/>
                  </a:lnTo>
                  <a:lnTo>
                    <a:pt x="930" y="75"/>
                  </a:lnTo>
                  <a:lnTo>
                    <a:pt x="974" y="76"/>
                  </a:lnTo>
                  <a:lnTo>
                    <a:pt x="1018" y="77"/>
                  </a:lnTo>
                  <a:lnTo>
                    <a:pt x="1063" y="77"/>
                  </a:lnTo>
                  <a:lnTo>
                    <a:pt x="1106" y="78"/>
                  </a:lnTo>
                  <a:lnTo>
                    <a:pt x="1151" y="80"/>
                  </a:lnTo>
                  <a:lnTo>
                    <a:pt x="1195" y="81"/>
                  </a:lnTo>
                  <a:lnTo>
                    <a:pt x="1240" y="82"/>
                  </a:lnTo>
                  <a:lnTo>
                    <a:pt x="1284" y="82"/>
                  </a:lnTo>
                  <a:lnTo>
                    <a:pt x="1327" y="83"/>
                  </a:lnTo>
                  <a:lnTo>
                    <a:pt x="1372" y="84"/>
                  </a:lnTo>
                  <a:lnTo>
                    <a:pt x="1416" y="85"/>
                  </a:lnTo>
                  <a:lnTo>
                    <a:pt x="1432" y="77"/>
                  </a:lnTo>
                  <a:lnTo>
                    <a:pt x="1448" y="68"/>
                  </a:lnTo>
                  <a:lnTo>
                    <a:pt x="1464" y="60"/>
                  </a:lnTo>
                  <a:lnTo>
                    <a:pt x="1482" y="51"/>
                  </a:lnTo>
                  <a:lnTo>
                    <a:pt x="1498" y="43"/>
                  </a:lnTo>
                  <a:lnTo>
                    <a:pt x="1514" y="34"/>
                  </a:lnTo>
                  <a:lnTo>
                    <a:pt x="1530" y="25"/>
                  </a:lnTo>
                  <a:lnTo>
                    <a:pt x="1546" y="17"/>
                  </a:lnTo>
                  <a:lnTo>
                    <a:pt x="1506" y="17"/>
                  </a:lnTo>
                  <a:lnTo>
                    <a:pt x="1467" y="16"/>
                  </a:lnTo>
                  <a:lnTo>
                    <a:pt x="1426" y="16"/>
                  </a:lnTo>
                  <a:lnTo>
                    <a:pt x="1386" y="15"/>
                  </a:lnTo>
                  <a:lnTo>
                    <a:pt x="1347" y="15"/>
                  </a:lnTo>
                  <a:lnTo>
                    <a:pt x="1307" y="14"/>
                  </a:lnTo>
                  <a:lnTo>
                    <a:pt x="1266" y="14"/>
                  </a:lnTo>
                  <a:lnTo>
                    <a:pt x="1227" y="13"/>
                  </a:lnTo>
                  <a:lnTo>
                    <a:pt x="1187" y="13"/>
                  </a:lnTo>
                  <a:lnTo>
                    <a:pt x="1148" y="12"/>
                  </a:lnTo>
                  <a:lnTo>
                    <a:pt x="1107" y="12"/>
                  </a:lnTo>
                  <a:lnTo>
                    <a:pt x="1067" y="11"/>
                  </a:lnTo>
                  <a:lnTo>
                    <a:pt x="1028" y="11"/>
                  </a:lnTo>
                  <a:lnTo>
                    <a:pt x="988" y="9"/>
                  </a:lnTo>
                  <a:lnTo>
                    <a:pt x="949" y="9"/>
                  </a:lnTo>
                  <a:lnTo>
                    <a:pt x="908" y="8"/>
                  </a:lnTo>
                  <a:lnTo>
                    <a:pt x="869" y="8"/>
                  </a:lnTo>
                  <a:lnTo>
                    <a:pt x="829" y="8"/>
                  </a:lnTo>
                  <a:lnTo>
                    <a:pt x="789" y="7"/>
                  </a:lnTo>
                  <a:lnTo>
                    <a:pt x="749" y="7"/>
                  </a:lnTo>
                  <a:lnTo>
                    <a:pt x="709" y="6"/>
                  </a:lnTo>
                  <a:lnTo>
                    <a:pt x="670" y="6"/>
                  </a:lnTo>
                  <a:lnTo>
                    <a:pt x="630" y="5"/>
                  </a:lnTo>
                  <a:lnTo>
                    <a:pt x="591" y="5"/>
                  </a:lnTo>
                  <a:lnTo>
                    <a:pt x="550" y="4"/>
                  </a:lnTo>
                  <a:lnTo>
                    <a:pt x="510" y="4"/>
                  </a:lnTo>
                  <a:lnTo>
                    <a:pt x="471" y="2"/>
                  </a:lnTo>
                  <a:lnTo>
                    <a:pt x="431" y="2"/>
                  </a:lnTo>
                  <a:lnTo>
                    <a:pt x="391" y="1"/>
                  </a:lnTo>
                  <a:lnTo>
                    <a:pt x="351" y="1"/>
                  </a:lnTo>
                  <a:lnTo>
                    <a:pt x="312" y="0"/>
                  </a:lnTo>
                  <a:lnTo>
                    <a:pt x="272" y="0"/>
                  </a:lnTo>
                  <a:lnTo>
                    <a:pt x="268" y="0"/>
                  </a:lnTo>
                  <a:lnTo>
                    <a:pt x="260" y="2"/>
                  </a:lnTo>
                  <a:lnTo>
                    <a:pt x="246" y="5"/>
                  </a:lnTo>
                  <a:lnTo>
                    <a:pt x="229" y="8"/>
                  </a:lnTo>
                  <a:lnTo>
                    <a:pt x="208" y="12"/>
                  </a:lnTo>
                  <a:lnTo>
                    <a:pt x="185" y="17"/>
                  </a:lnTo>
                  <a:lnTo>
                    <a:pt x="161" y="22"/>
                  </a:lnTo>
                  <a:lnTo>
                    <a:pt x="136" y="28"/>
                  </a:lnTo>
                  <a:lnTo>
                    <a:pt x="109" y="32"/>
                  </a:lnTo>
                  <a:lnTo>
                    <a:pt x="85" y="38"/>
                  </a:lnTo>
                  <a:lnTo>
                    <a:pt x="62" y="43"/>
                  </a:lnTo>
                  <a:lnTo>
                    <a:pt x="42" y="47"/>
                  </a:lnTo>
                  <a:lnTo>
                    <a:pt x="24" y="51"/>
                  </a:lnTo>
                  <a:lnTo>
                    <a:pt x="12" y="53"/>
                  </a:lnTo>
                  <a:lnTo>
                    <a:pt x="2" y="55"/>
                  </a:lnTo>
                  <a:lnTo>
                    <a:pt x="0" y="55"/>
                  </a:lnTo>
                  <a:close/>
                </a:path>
              </a:pathLst>
            </a:custGeom>
            <a:solidFill>
              <a:srgbClr val="878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286"/>
            <p:cNvSpPr>
              <a:spLocks/>
            </p:cNvSpPr>
            <p:nvPr/>
          </p:nvSpPr>
          <p:spPr bwMode="auto">
            <a:xfrm>
              <a:off x="3717926" y="3043238"/>
              <a:ext cx="1209675" cy="65088"/>
            </a:xfrm>
            <a:custGeom>
              <a:avLst/>
              <a:gdLst>
                <a:gd name="T0" fmla="*/ 44 w 1525"/>
                <a:gd name="T1" fmla="*/ 53 h 82"/>
                <a:gd name="T2" fmla="*/ 133 w 1525"/>
                <a:gd name="T3" fmla="*/ 56 h 82"/>
                <a:gd name="T4" fmla="*/ 221 w 1525"/>
                <a:gd name="T5" fmla="*/ 57 h 82"/>
                <a:gd name="T6" fmla="*/ 309 w 1525"/>
                <a:gd name="T7" fmla="*/ 59 h 82"/>
                <a:gd name="T8" fmla="*/ 397 w 1525"/>
                <a:gd name="T9" fmla="*/ 60 h 82"/>
                <a:gd name="T10" fmla="*/ 485 w 1525"/>
                <a:gd name="T11" fmla="*/ 62 h 82"/>
                <a:gd name="T12" fmla="*/ 573 w 1525"/>
                <a:gd name="T13" fmla="*/ 65 h 82"/>
                <a:gd name="T14" fmla="*/ 661 w 1525"/>
                <a:gd name="T15" fmla="*/ 66 h 82"/>
                <a:gd name="T16" fmla="*/ 750 w 1525"/>
                <a:gd name="T17" fmla="*/ 68 h 82"/>
                <a:gd name="T18" fmla="*/ 837 w 1525"/>
                <a:gd name="T19" fmla="*/ 69 h 82"/>
                <a:gd name="T20" fmla="*/ 926 w 1525"/>
                <a:gd name="T21" fmla="*/ 72 h 82"/>
                <a:gd name="T22" fmla="*/ 1013 w 1525"/>
                <a:gd name="T23" fmla="*/ 74 h 82"/>
                <a:gd name="T24" fmla="*/ 1102 w 1525"/>
                <a:gd name="T25" fmla="*/ 75 h 82"/>
                <a:gd name="T26" fmla="*/ 1189 w 1525"/>
                <a:gd name="T27" fmla="*/ 77 h 82"/>
                <a:gd name="T28" fmla="*/ 1278 w 1525"/>
                <a:gd name="T29" fmla="*/ 79 h 82"/>
                <a:gd name="T30" fmla="*/ 1365 w 1525"/>
                <a:gd name="T31" fmla="*/ 81 h 82"/>
                <a:gd name="T32" fmla="*/ 1424 w 1525"/>
                <a:gd name="T33" fmla="*/ 74 h 82"/>
                <a:gd name="T34" fmla="*/ 1453 w 1525"/>
                <a:gd name="T35" fmla="*/ 59 h 82"/>
                <a:gd name="T36" fmla="*/ 1483 w 1525"/>
                <a:gd name="T37" fmla="*/ 43 h 82"/>
                <a:gd name="T38" fmla="*/ 1512 w 1525"/>
                <a:gd name="T39" fmla="*/ 28 h 82"/>
                <a:gd name="T40" fmla="*/ 1485 w 1525"/>
                <a:gd name="T41" fmla="*/ 20 h 82"/>
                <a:gd name="T42" fmla="*/ 1406 w 1525"/>
                <a:gd name="T43" fmla="*/ 19 h 82"/>
                <a:gd name="T44" fmla="*/ 1326 w 1525"/>
                <a:gd name="T45" fmla="*/ 18 h 82"/>
                <a:gd name="T46" fmla="*/ 1247 w 1525"/>
                <a:gd name="T47" fmla="*/ 16 h 82"/>
                <a:gd name="T48" fmla="*/ 1167 w 1525"/>
                <a:gd name="T49" fmla="*/ 15 h 82"/>
                <a:gd name="T50" fmla="*/ 1088 w 1525"/>
                <a:gd name="T51" fmla="*/ 14 h 82"/>
                <a:gd name="T52" fmla="*/ 1009 w 1525"/>
                <a:gd name="T53" fmla="*/ 13 h 82"/>
                <a:gd name="T54" fmla="*/ 929 w 1525"/>
                <a:gd name="T55" fmla="*/ 12 h 82"/>
                <a:gd name="T56" fmla="*/ 850 w 1525"/>
                <a:gd name="T57" fmla="*/ 10 h 82"/>
                <a:gd name="T58" fmla="*/ 770 w 1525"/>
                <a:gd name="T59" fmla="*/ 8 h 82"/>
                <a:gd name="T60" fmla="*/ 691 w 1525"/>
                <a:gd name="T61" fmla="*/ 7 h 82"/>
                <a:gd name="T62" fmla="*/ 611 w 1525"/>
                <a:gd name="T63" fmla="*/ 6 h 82"/>
                <a:gd name="T64" fmla="*/ 532 w 1525"/>
                <a:gd name="T65" fmla="*/ 5 h 82"/>
                <a:gd name="T66" fmla="*/ 453 w 1525"/>
                <a:gd name="T67" fmla="*/ 4 h 82"/>
                <a:gd name="T68" fmla="*/ 373 w 1525"/>
                <a:gd name="T69" fmla="*/ 3 h 82"/>
                <a:gd name="T70" fmla="*/ 294 w 1525"/>
                <a:gd name="T71" fmla="*/ 1 h 82"/>
                <a:gd name="T72" fmla="*/ 251 w 1525"/>
                <a:gd name="T73" fmla="*/ 0 h 82"/>
                <a:gd name="T74" fmla="*/ 230 w 1525"/>
                <a:gd name="T75" fmla="*/ 5 h 82"/>
                <a:gd name="T76" fmla="*/ 195 w 1525"/>
                <a:gd name="T77" fmla="*/ 12 h 82"/>
                <a:gd name="T78" fmla="*/ 150 w 1525"/>
                <a:gd name="T79" fmla="*/ 22 h 82"/>
                <a:gd name="T80" fmla="*/ 103 w 1525"/>
                <a:gd name="T81" fmla="*/ 31 h 82"/>
                <a:gd name="T82" fmla="*/ 58 w 1525"/>
                <a:gd name="T83" fmla="*/ 41 h 82"/>
                <a:gd name="T84" fmla="*/ 22 w 1525"/>
                <a:gd name="T85" fmla="*/ 49 h 82"/>
                <a:gd name="T86" fmla="*/ 2 w 1525"/>
                <a:gd name="T87"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5" h="82">
                  <a:moveTo>
                    <a:pt x="0" y="52"/>
                  </a:moveTo>
                  <a:lnTo>
                    <a:pt x="44" y="53"/>
                  </a:lnTo>
                  <a:lnTo>
                    <a:pt x="89" y="54"/>
                  </a:lnTo>
                  <a:lnTo>
                    <a:pt x="133" y="56"/>
                  </a:lnTo>
                  <a:lnTo>
                    <a:pt x="176" y="56"/>
                  </a:lnTo>
                  <a:lnTo>
                    <a:pt x="221" y="57"/>
                  </a:lnTo>
                  <a:lnTo>
                    <a:pt x="265" y="58"/>
                  </a:lnTo>
                  <a:lnTo>
                    <a:pt x="309" y="59"/>
                  </a:lnTo>
                  <a:lnTo>
                    <a:pt x="354" y="60"/>
                  </a:lnTo>
                  <a:lnTo>
                    <a:pt x="397" y="60"/>
                  </a:lnTo>
                  <a:lnTo>
                    <a:pt x="441" y="61"/>
                  </a:lnTo>
                  <a:lnTo>
                    <a:pt x="485" y="62"/>
                  </a:lnTo>
                  <a:lnTo>
                    <a:pt x="530" y="64"/>
                  </a:lnTo>
                  <a:lnTo>
                    <a:pt x="573" y="65"/>
                  </a:lnTo>
                  <a:lnTo>
                    <a:pt x="617" y="65"/>
                  </a:lnTo>
                  <a:lnTo>
                    <a:pt x="661" y="66"/>
                  </a:lnTo>
                  <a:lnTo>
                    <a:pt x="706" y="67"/>
                  </a:lnTo>
                  <a:lnTo>
                    <a:pt x="750" y="68"/>
                  </a:lnTo>
                  <a:lnTo>
                    <a:pt x="793" y="69"/>
                  </a:lnTo>
                  <a:lnTo>
                    <a:pt x="837" y="69"/>
                  </a:lnTo>
                  <a:lnTo>
                    <a:pt x="882" y="70"/>
                  </a:lnTo>
                  <a:lnTo>
                    <a:pt x="926" y="72"/>
                  </a:lnTo>
                  <a:lnTo>
                    <a:pt x="969" y="73"/>
                  </a:lnTo>
                  <a:lnTo>
                    <a:pt x="1013" y="74"/>
                  </a:lnTo>
                  <a:lnTo>
                    <a:pt x="1058" y="74"/>
                  </a:lnTo>
                  <a:lnTo>
                    <a:pt x="1102" y="75"/>
                  </a:lnTo>
                  <a:lnTo>
                    <a:pt x="1145" y="76"/>
                  </a:lnTo>
                  <a:lnTo>
                    <a:pt x="1189" y="77"/>
                  </a:lnTo>
                  <a:lnTo>
                    <a:pt x="1233" y="79"/>
                  </a:lnTo>
                  <a:lnTo>
                    <a:pt x="1278" y="79"/>
                  </a:lnTo>
                  <a:lnTo>
                    <a:pt x="1322" y="80"/>
                  </a:lnTo>
                  <a:lnTo>
                    <a:pt x="1365" y="81"/>
                  </a:lnTo>
                  <a:lnTo>
                    <a:pt x="1409" y="82"/>
                  </a:lnTo>
                  <a:lnTo>
                    <a:pt x="1424" y="74"/>
                  </a:lnTo>
                  <a:lnTo>
                    <a:pt x="1438" y="67"/>
                  </a:lnTo>
                  <a:lnTo>
                    <a:pt x="1453" y="59"/>
                  </a:lnTo>
                  <a:lnTo>
                    <a:pt x="1468" y="51"/>
                  </a:lnTo>
                  <a:lnTo>
                    <a:pt x="1483" y="43"/>
                  </a:lnTo>
                  <a:lnTo>
                    <a:pt x="1497" y="36"/>
                  </a:lnTo>
                  <a:lnTo>
                    <a:pt x="1512" y="28"/>
                  </a:lnTo>
                  <a:lnTo>
                    <a:pt x="1525" y="21"/>
                  </a:lnTo>
                  <a:lnTo>
                    <a:pt x="1485" y="20"/>
                  </a:lnTo>
                  <a:lnTo>
                    <a:pt x="1446" y="20"/>
                  </a:lnTo>
                  <a:lnTo>
                    <a:pt x="1406" y="19"/>
                  </a:lnTo>
                  <a:lnTo>
                    <a:pt x="1367" y="19"/>
                  </a:lnTo>
                  <a:lnTo>
                    <a:pt x="1326" y="18"/>
                  </a:lnTo>
                  <a:lnTo>
                    <a:pt x="1287" y="18"/>
                  </a:lnTo>
                  <a:lnTo>
                    <a:pt x="1247" y="16"/>
                  </a:lnTo>
                  <a:lnTo>
                    <a:pt x="1208" y="15"/>
                  </a:lnTo>
                  <a:lnTo>
                    <a:pt x="1167" y="15"/>
                  </a:lnTo>
                  <a:lnTo>
                    <a:pt x="1128" y="14"/>
                  </a:lnTo>
                  <a:lnTo>
                    <a:pt x="1088" y="14"/>
                  </a:lnTo>
                  <a:lnTo>
                    <a:pt x="1049" y="13"/>
                  </a:lnTo>
                  <a:lnTo>
                    <a:pt x="1009" y="13"/>
                  </a:lnTo>
                  <a:lnTo>
                    <a:pt x="969" y="12"/>
                  </a:lnTo>
                  <a:lnTo>
                    <a:pt x="929" y="12"/>
                  </a:lnTo>
                  <a:lnTo>
                    <a:pt x="890" y="11"/>
                  </a:lnTo>
                  <a:lnTo>
                    <a:pt x="850" y="10"/>
                  </a:lnTo>
                  <a:lnTo>
                    <a:pt x="809" y="10"/>
                  </a:lnTo>
                  <a:lnTo>
                    <a:pt x="770" y="8"/>
                  </a:lnTo>
                  <a:lnTo>
                    <a:pt x="730" y="8"/>
                  </a:lnTo>
                  <a:lnTo>
                    <a:pt x="691" y="7"/>
                  </a:lnTo>
                  <a:lnTo>
                    <a:pt x="651" y="7"/>
                  </a:lnTo>
                  <a:lnTo>
                    <a:pt x="611" y="6"/>
                  </a:lnTo>
                  <a:lnTo>
                    <a:pt x="571" y="5"/>
                  </a:lnTo>
                  <a:lnTo>
                    <a:pt x="532" y="5"/>
                  </a:lnTo>
                  <a:lnTo>
                    <a:pt x="492" y="4"/>
                  </a:lnTo>
                  <a:lnTo>
                    <a:pt x="453" y="4"/>
                  </a:lnTo>
                  <a:lnTo>
                    <a:pt x="412" y="3"/>
                  </a:lnTo>
                  <a:lnTo>
                    <a:pt x="373" y="3"/>
                  </a:lnTo>
                  <a:lnTo>
                    <a:pt x="333" y="1"/>
                  </a:lnTo>
                  <a:lnTo>
                    <a:pt x="294" y="1"/>
                  </a:lnTo>
                  <a:lnTo>
                    <a:pt x="253" y="0"/>
                  </a:lnTo>
                  <a:lnTo>
                    <a:pt x="251" y="0"/>
                  </a:lnTo>
                  <a:lnTo>
                    <a:pt x="243" y="3"/>
                  </a:lnTo>
                  <a:lnTo>
                    <a:pt x="230" y="5"/>
                  </a:lnTo>
                  <a:lnTo>
                    <a:pt x="214" y="8"/>
                  </a:lnTo>
                  <a:lnTo>
                    <a:pt x="195" y="12"/>
                  </a:lnTo>
                  <a:lnTo>
                    <a:pt x="173" y="16"/>
                  </a:lnTo>
                  <a:lnTo>
                    <a:pt x="150" y="22"/>
                  </a:lnTo>
                  <a:lnTo>
                    <a:pt x="126" y="27"/>
                  </a:lnTo>
                  <a:lnTo>
                    <a:pt x="103" y="31"/>
                  </a:lnTo>
                  <a:lnTo>
                    <a:pt x="80" y="36"/>
                  </a:lnTo>
                  <a:lnTo>
                    <a:pt x="58" y="41"/>
                  </a:lnTo>
                  <a:lnTo>
                    <a:pt x="38" y="45"/>
                  </a:lnTo>
                  <a:lnTo>
                    <a:pt x="22" y="49"/>
                  </a:lnTo>
                  <a:lnTo>
                    <a:pt x="10" y="51"/>
                  </a:lnTo>
                  <a:lnTo>
                    <a:pt x="2" y="52"/>
                  </a:lnTo>
                  <a:lnTo>
                    <a:pt x="0" y="52"/>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287"/>
            <p:cNvSpPr>
              <a:spLocks/>
            </p:cNvSpPr>
            <p:nvPr/>
          </p:nvSpPr>
          <p:spPr bwMode="auto">
            <a:xfrm>
              <a:off x="3724276" y="3043238"/>
              <a:ext cx="1193800" cy="61913"/>
            </a:xfrm>
            <a:custGeom>
              <a:avLst/>
              <a:gdLst>
                <a:gd name="T0" fmla="*/ 44 w 1505"/>
                <a:gd name="T1" fmla="*/ 50 h 79"/>
                <a:gd name="T2" fmla="*/ 133 w 1505"/>
                <a:gd name="T3" fmla="*/ 52 h 79"/>
                <a:gd name="T4" fmla="*/ 220 w 1505"/>
                <a:gd name="T5" fmla="*/ 53 h 79"/>
                <a:gd name="T6" fmla="*/ 308 w 1505"/>
                <a:gd name="T7" fmla="*/ 56 h 79"/>
                <a:gd name="T8" fmla="*/ 396 w 1505"/>
                <a:gd name="T9" fmla="*/ 57 h 79"/>
                <a:gd name="T10" fmla="*/ 484 w 1505"/>
                <a:gd name="T11" fmla="*/ 59 h 79"/>
                <a:gd name="T12" fmla="*/ 571 w 1505"/>
                <a:gd name="T13" fmla="*/ 61 h 79"/>
                <a:gd name="T14" fmla="*/ 660 w 1505"/>
                <a:gd name="T15" fmla="*/ 63 h 79"/>
                <a:gd name="T16" fmla="*/ 747 w 1505"/>
                <a:gd name="T17" fmla="*/ 65 h 79"/>
                <a:gd name="T18" fmla="*/ 835 w 1505"/>
                <a:gd name="T19" fmla="*/ 66 h 79"/>
                <a:gd name="T20" fmla="*/ 922 w 1505"/>
                <a:gd name="T21" fmla="*/ 68 h 79"/>
                <a:gd name="T22" fmla="*/ 1010 w 1505"/>
                <a:gd name="T23" fmla="*/ 71 h 79"/>
                <a:gd name="T24" fmla="*/ 1097 w 1505"/>
                <a:gd name="T25" fmla="*/ 72 h 79"/>
                <a:gd name="T26" fmla="*/ 1185 w 1505"/>
                <a:gd name="T27" fmla="*/ 74 h 79"/>
                <a:gd name="T28" fmla="*/ 1272 w 1505"/>
                <a:gd name="T29" fmla="*/ 75 h 79"/>
                <a:gd name="T30" fmla="*/ 1360 w 1505"/>
                <a:gd name="T31" fmla="*/ 78 h 79"/>
                <a:gd name="T32" fmla="*/ 1416 w 1505"/>
                <a:gd name="T33" fmla="*/ 72 h 79"/>
                <a:gd name="T34" fmla="*/ 1441 w 1505"/>
                <a:gd name="T35" fmla="*/ 58 h 79"/>
                <a:gd name="T36" fmla="*/ 1467 w 1505"/>
                <a:gd name="T37" fmla="*/ 44 h 79"/>
                <a:gd name="T38" fmla="*/ 1492 w 1505"/>
                <a:gd name="T39" fmla="*/ 32 h 79"/>
                <a:gd name="T40" fmla="*/ 1466 w 1505"/>
                <a:gd name="T41" fmla="*/ 23 h 79"/>
                <a:gd name="T42" fmla="*/ 1386 w 1505"/>
                <a:gd name="T43" fmla="*/ 22 h 79"/>
                <a:gd name="T44" fmla="*/ 1307 w 1505"/>
                <a:gd name="T45" fmla="*/ 21 h 79"/>
                <a:gd name="T46" fmla="*/ 1227 w 1505"/>
                <a:gd name="T47" fmla="*/ 19 h 79"/>
                <a:gd name="T48" fmla="*/ 1148 w 1505"/>
                <a:gd name="T49" fmla="*/ 18 h 79"/>
                <a:gd name="T50" fmla="*/ 1068 w 1505"/>
                <a:gd name="T51" fmla="*/ 17 h 79"/>
                <a:gd name="T52" fmla="*/ 989 w 1505"/>
                <a:gd name="T53" fmla="*/ 14 h 79"/>
                <a:gd name="T54" fmla="*/ 910 w 1505"/>
                <a:gd name="T55" fmla="*/ 13 h 79"/>
                <a:gd name="T56" fmla="*/ 830 w 1505"/>
                <a:gd name="T57" fmla="*/ 12 h 79"/>
                <a:gd name="T58" fmla="*/ 752 w 1505"/>
                <a:gd name="T59" fmla="*/ 11 h 79"/>
                <a:gd name="T60" fmla="*/ 672 w 1505"/>
                <a:gd name="T61" fmla="*/ 9 h 79"/>
                <a:gd name="T62" fmla="*/ 593 w 1505"/>
                <a:gd name="T63" fmla="*/ 7 h 79"/>
                <a:gd name="T64" fmla="*/ 514 w 1505"/>
                <a:gd name="T65" fmla="*/ 6 h 79"/>
                <a:gd name="T66" fmla="*/ 434 w 1505"/>
                <a:gd name="T67" fmla="*/ 4 h 79"/>
                <a:gd name="T68" fmla="*/ 355 w 1505"/>
                <a:gd name="T69" fmla="*/ 3 h 79"/>
                <a:gd name="T70" fmla="*/ 275 w 1505"/>
                <a:gd name="T71" fmla="*/ 2 h 79"/>
                <a:gd name="T72" fmla="*/ 233 w 1505"/>
                <a:gd name="T73" fmla="*/ 0 h 79"/>
                <a:gd name="T74" fmla="*/ 213 w 1505"/>
                <a:gd name="T75" fmla="*/ 5 h 79"/>
                <a:gd name="T76" fmla="*/ 181 w 1505"/>
                <a:gd name="T77" fmla="*/ 12 h 79"/>
                <a:gd name="T78" fmla="*/ 138 w 1505"/>
                <a:gd name="T79" fmla="*/ 20 h 79"/>
                <a:gd name="T80" fmla="*/ 95 w 1505"/>
                <a:gd name="T81" fmla="*/ 29 h 79"/>
                <a:gd name="T82" fmla="*/ 53 w 1505"/>
                <a:gd name="T83" fmla="*/ 38 h 79"/>
                <a:gd name="T84" fmla="*/ 21 w 1505"/>
                <a:gd name="T85" fmla="*/ 45 h 79"/>
                <a:gd name="T86" fmla="*/ 2 w 1505"/>
                <a:gd name="T87"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5" h="79">
                  <a:moveTo>
                    <a:pt x="0" y="49"/>
                  </a:moveTo>
                  <a:lnTo>
                    <a:pt x="44" y="50"/>
                  </a:lnTo>
                  <a:lnTo>
                    <a:pt x="88" y="51"/>
                  </a:lnTo>
                  <a:lnTo>
                    <a:pt x="133" y="52"/>
                  </a:lnTo>
                  <a:lnTo>
                    <a:pt x="176" y="52"/>
                  </a:lnTo>
                  <a:lnTo>
                    <a:pt x="220" y="53"/>
                  </a:lnTo>
                  <a:lnTo>
                    <a:pt x="264" y="55"/>
                  </a:lnTo>
                  <a:lnTo>
                    <a:pt x="308" y="56"/>
                  </a:lnTo>
                  <a:lnTo>
                    <a:pt x="352" y="57"/>
                  </a:lnTo>
                  <a:lnTo>
                    <a:pt x="396" y="57"/>
                  </a:lnTo>
                  <a:lnTo>
                    <a:pt x="440" y="58"/>
                  </a:lnTo>
                  <a:lnTo>
                    <a:pt x="484" y="59"/>
                  </a:lnTo>
                  <a:lnTo>
                    <a:pt x="527" y="60"/>
                  </a:lnTo>
                  <a:lnTo>
                    <a:pt x="571" y="61"/>
                  </a:lnTo>
                  <a:lnTo>
                    <a:pt x="615" y="61"/>
                  </a:lnTo>
                  <a:lnTo>
                    <a:pt x="660" y="63"/>
                  </a:lnTo>
                  <a:lnTo>
                    <a:pt x="704" y="64"/>
                  </a:lnTo>
                  <a:lnTo>
                    <a:pt x="747" y="65"/>
                  </a:lnTo>
                  <a:lnTo>
                    <a:pt x="791" y="66"/>
                  </a:lnTo>
                  <a:lnTo>
                    <a:pt x="835" y="66"/>
                  </a:lnTo>
                  <a:lnTo>
                    <a:pt x="878" y="67"/>
                  </a:lnTo>
                  <a:lnTo>
                    <a:pt x="922" y="68"/>
                  </a:lnTo>
                  <a:lnTo>
                    <a:pt x="966" y="69"/>
                  </a:lnTo>
                  <a:lnTo>
                    <a:pt x="1010" y="71"/>
                  </a:lnTo>
                  <a:lnTo>
                    <a:pt x="1053" y="71"/>
                  </a:lnTo>
                  <a:lnTo>
                    <a:pt x="1097" y="72"/>
                  </a:lnTo>
                  <a:lnTo>
                    <a:pt x="1141" y="73"/>
                  </a:lnTo>
                  <a:lnTo>
                    <a:pt x="1185" y="74"/>
                  </a:lnTo>
                  <a:lnTo>
                    <a:pt x="1228" y="75"/>
                  </a:lnTo>
                  <a:lnTo>
                    <a:pt x="1272" y="75"/>
                  </a:lnTo>
                  <a:lnTo>
                    <a:pt x="1316" y="76"/>
                  </a:lnTo>
                  <a:lnTo>
                    <a:pt x="1360" y="78"/>
                  </a:lnTo>
                  <a:lnTo>
                    <a:pt x="1403" y="79"/>
                  </a:lnTo>
                  <a:lnTo>
                    <a:pt x="1416" y="72"/>
                  </a:lnTo>
                  <a:lnTo>
                    <a:pt x="1429" y="65"/>
                  </a:lnTo>
                  <a:lnTo>
                    <a:pt x="1441" y="58"/>
                  </a:lnTo>
                  <a:lnTo>
                    <a:pt x="1454" y="51"/>
                  </a:lnTo>
                  <a:lnTo>
                    <a:pt x="1467" y="44"/>
                  </a:lnTo>
                  <a:lnTo>
                    <a:pt x="1479" y="37"/>
                  </a:lnTo>
                  <a:lnTo>
                    <a:pt x="1492" y="32"/>
                  </a:lnTo>
                  <a:lnTo>
                    <a:pt x="1505" y="25"/>
                  </a:lnTo>
                  <a:lnTo>
                    <a:pt x="1466" y="23"/>
                  </a:lnTo>
                  <a:lnTo>
                    <a:pt x="1425" y="23"/>
                  </a:lnTo>
                  <a:lnTo>
                    <a:pt x="1386" y="22"/>
                  </a:lnTo>
                  <a:lnTo>
                    <a:pt x="1346" y="21"/>
                  </a:lnTo>
                  <a:lnTo>
                    <a:pt x="1307" y="21"/>
                  </a:lnTo>
                  <a:lnTo>
                    <a:pt x="1266" y="20"/>
                  </a:lnTo>
                  <a:lnTo>
                    <a:pt x="1227" y="19"/>
                  </a:lnTo>
                  <a:lnTo>
                    <a:pt x="1187" y="19"/>
                  </a:lnTo>
                  <a:lnTo>
                    <a:pt x="1148" y="18"/>
                  </a:lnTo>
                  <a:lnTo>
                    <a:pt x="1108" y="17"/>
                  </a:lnTo>
                  <a:lnTo>
                    <a:pt x="1068" y="17"/>
                  </a:lnTo>
                  <a:lnTo>
                    <a:pt x="1029" y="15"/>
                  </a:lnTo>
                  <a:lnTo>
                    <a:pt x="989" y="14"/>
                  </a:lnTo>
                  <a:lnTo>
                    <a:pt x="950" y="14"/>
                  </a:lnTo>
                  <a:lnTo>
                    <a:pt x="910" y="13"/>
                  </a:lnTo>
                  <a:lnTo>
                    <a:pt x="870" y="12"/>
                  </a:lnTo>
                  <a:lnTo>
                    <a:pt x="830" y="12"/>
                  </a:lnTo>
                  <a:lnTo>
                    <a:pt x="791" y="11"/>
                  </a:lnTo>
                  <a:lnTo>
                    <a:pt x="752" y="11"/>
                  </a:lnTo>
                  <a:lnTo>
                    <a:pt x="712" y="10"/>
                  </a:lnTo>
                  <a:lnTo>
                    <a:pt x="672" y="9"/>
                  </a:lnTo>
                  <a:lnTo>
                    <a:pt x="632" y="9"/>
                  </a:lnTo>
                  <a:lnTo>
                    <a:pt x="593" y="7"/>
                  </a:lnTo>
                  <a:lnTo>
                    <a:pt x="553" y="6"/>
                  </a:lnTo>
                  <a:lnTo>
                    <a:pt x="514" y="6"/>
                  </a:lnTo>
                  <a:lnTo>
                    <a:pt x="473" y="5"/>
                  </a:lnTo>
                  <a:lnTo>
                    <a:pt x="434" y="4"/>
                  </a:lnTo>
                  <a:lnTo>
                    <a:pt x="394" y="4"/>
                  </a:lnTo>
                  <a:lnTo>
                    <a:pt x="355" y="3"/>
                  </a:lnTo>
                  <a:lnTo>
                    <a:pt x="314" y="2"/>
                  </a:lnTo>
                  <a:lnTo>
                    <a:pt x="275" y="2"/>
                  </a:lnTo>
                  <a:lnTo>
                    <a:pt x="235" y="0"/>
                  </a:lnTo>
                  <a:lnTo>
                    <a:pt x="233" y="0"/>
                  </a:lnTo>
                  <a:lnTo>
                    <a:pt x="225" y="3"/>
                  </a:lnTo>
                  <a:lnTo>
                    <a:pt x="213" y="5"/>
                  </a:lnTo>
                  <a:lnTo>
                    <a:pt x="198" y="7"/>
                  </a:lnTo>
                  <a:lnTo>
                    <a:pt x="181" y="12"/>
                  </a:lnTo>
                  <a:lnTo>
                    <a:pt x="160" y="15"/>
                  </a:lnTo>
                  <a:lnTo>
                    <a:pt x="138" y="20"/>
                  </a:lnTo>
                  <a:lnTo>
                    <a:pt x="116" y="25"/>
                  </a:lnTo>
                  <a:lnTo>
                    <a:pt x="95" y="29"/>
                  </a:lnTo>
                  <a:lnTo>
                    <a:pt x="73" y="34"/>
                  </a:lnTo>
                  <a:lnTo>
                    <a:pt x="53" y="38"/>
                  </a:lnTo>
                  <a:lnTo>
                    <a:pt x="36" y="42"/>
                  </a:lnTo>
                  <a:lnTo>
                    <a:pt x="21" y="45"/>
                  </a:lnTo>
                  <a:lnTo>
                    <a:pt x="9" y="48"/>
                  </a:lnTo>
                  <a:lnTo>
                    <a:pt x="2" y="49"/>
                  </a:lnTo>
                  <a:lnTo>
                    <a:pt x="0" y="49"/>
                  </a:lnTo>
                  <a:close/>
                </a:path>
              </a:pathLst>
            </a:custGeom>
            <a:solidFill>
              <a:srgbClr val="7F7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288"/>
            <p:cNvSpPr>
              <a:spLocks/>
            </p:cNvSpPr>
            <p:nvPr/>
          </p:nvSpPr>
          <p:spPr bwMode="auto">
            <a:xfrm>
              <a:off x="3730626" y="3044825"/>
              <a:ext cx="1177925" cy="58738"/>
            </a:xfrm>
            <a:custGeom>
              <a:avLst/>
              <a:gdLst>
                <a:gd name="T0" fmla="*/ 44 w 1484"/>
                <a:gd name="T1" fmla="*/ 45 h 72"/>
                <a:gd name="T2" fmla="*/ 131 w 1484"/>
                <a:gd name="T3" fmla="*/ 47 h 72"/>
                <a:gd name="T4" fmla="*/ 219 w 1484"/>
                <a:gd name="T5" fmla="*/ 48 h 72"/>
                <a:gd name="T6" fmla="*/ 306 w 1484"/>
                <a:gd name="T7" fmla="*/ 50 h 72"/>
                <a:gd name="T8" fmla="*/ 394 w 1484"/>
                <a:gd name="T9" fmla="*/ 52 h 72"/>
                <a:gd name="T10" fmla="*/ 481 w 1484"/>
                <a:gd name="T11" fmla="*/ 54 h 72"/>
                <a:gd name="T12" fmla="*/ 568 w 1484"/>
                <a:gd name="T13" fmla="*/ 56 h 72"/>
                <a:gd name="T14" fmla="*/ 655 w 1484"/>
                <a:gd name="T15" fmla="*/ 57 h 72"/>
                <a:gd name="T16" fmla="*/ 743 w 1484"/>
                <a:gd name="T17" fmla="*/ 60 h 72"/>
                <a:gd name="T18" fmla="*/ 830 w 1484"/>
                <a:gd name="T19" fmla="*/ 61 h 72"/>
                <a:gd name="T20" fmla="*/ 918 w 1484"/>
                <a:gd name="T21" fmla="*/ 63 h 72"/>
                <a:gd name="T22" fmla="*/ 1005 w 1484"/>
                <a:gd name="T23" fmla="*/ 64 h 72"/>
                <a:gd name="T24" fmla="*/ 1092 w 1484"/>
                <a:gd name="T25" fmla="*/ 66 h 72"/>
                <a:gd name="T26" fmla="*/ 1179 w 1484"/>
                <a:gd name="T27" fmla="*/ 68 h 72"/>
                <a:gd name="T28" fmla="*/ 1266 w 1484"/>
                <a:gd name="T29" fmla="*/ 70 h 72"/>
                <a:gd name="T30" fmla="*/ 1353 w 1484"/>
                <a:gd name="T31" fmla="*/ 71 h 72"/>
                <a:gd name="T32" fmla="*/ 1407 w 1484"/>
                <a:gd name="T33" fmla="*/ 66 h 72"/>
                <a:gd name="T34" fmla="*/ 1429 w 1484"/>
                <a:gd name="T35" fmla="*/ 55 h 72"/>
                <a:gd name="T36" fmla="*/ 1452 w 1484"/>
                <a:gd name="T37" fmla="*/ 43 h 72"/>
                <a:gd name="T38" fmla="*/ 1474 w 1484"/>
                <a:gd name="T39" fmla="*/ 32 h 72"/>
                <a:gd name="T40" fmla="*/ 1445 w 1484"/>
                <a:gd name="T41" fmla="*/ 25 h 72"/>
                <a:gd name="T42" fmla="*/ 1365 w 1484"/>
                <a:gd name="T43" fmla="*/ 24 h 72"/>
                <a:gd name="T44" fmla="*/ 1286 w 1484"/>
                <a:gd name="T45" fmla="*/ 22 h 72"/>
                <a:gd name="T46" fmla="*/ 1207 w 1484"/>
                <a:gd name="T47" fmla="*/ 20 h 72"/>
                <a:gd name="T48" fmla="*/ 1128 w 1484"/>
                <a:gd name="T49" fmla="*/ 18 h 72"/>
                <a:gd name="T50" fmla="*/ 1049 w 1484"/>
                <a:gd name="T51" fmla="*/ 17 h 72"/>
                <a:gd name="T52" fmla="*/ 969 w 1484"/>
                <a:gd name="T53" fmla="*/ 15 h 72"/>
                <a:gd name="T54" fmla="*/ 891 w 1484"/>
                <a:gd name="T55" fmla="*/ 14 h 72"/>
                <a:gd name="T56" fmla="*/ 812 w 1484"/>
                <a:gd name="T57" fmla="*/ 11 h 72"/>
                <a:gd name="T58" fmla="*/ 732 w 1484"/>
                <a:gd name="T59" fmla="*/ 10 h 72"/>
                <a:gd name="T60" fmla="*/ 654 w 1484"/>
                <a:gd name="T61" fmla="*/ 9 h 72"/>
                <a:gd name="T62" fmla="*/ 575 w 1484"/>
                <a:gd name="T63" fmla="*/ 7 h 72"/>
                <a:gd name="T64" fmla="*/ 495 w 1484"/>
                <a:gd name="T65" fmla="*/ 6 h 72"/>
                <a:gd name="T66" fmla="*/ 416 w 1484"/>
                <a:gd name="T67" fmla="*/ 3 h 72"/>
                <a:gd name="T68" fmla="*/ 336 w 1484"/>
                <a:gd name="T69" fmla="*/ 2 h 72"/>
                <a:gd name="T70" fmla="*/ 257 w 1484"/>
                <a:gd name="T71" fmla="*/ 1 h 72"/>
                <a:gd name="T72" fmla="*/ 216 w 1484"/>
                <a:gd name="T73" fmla="*/ 0 h 72"/>
                <a:gd name="T74" fmla="*/ 198 w 1484"/>
                <a:gd name="T75" fmla="*/ 3 h 72"/>
                <a:gd name="T76" fmla="*/ 167 w 1484"/>
                <a:gd name="T77" fmla="*/ 10 h 72"/>
                <a:gd name="T78" fmla="*/ 129 w 1484"/>
                <a:gd name="T79" fmla="*/ 18 h 72"/>
                <a:gd name="T80" fmla="*/ 88 w 1484"/>
                <a:gd name="T81" fmla="*/ 26 h 72"/>
                <a:gd name="T82" fmla="*/ 50 w 1484"/>
                <a:gd name="T83" fmla="*/ 34 h 72"/>
                <a:gd name="T84" fmla="*/ 19 w 1484"/>
                <a:gd name="T85" fmla="*/ 41 h 72"/>
                <a:gd name="T86" fmla="*/ 3 w 1484"/>
                <a:gd name="T87" fmla="*/ 4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4" h="72">
                  <a:moveTo>
                    <a:pt x="0" y="43"/>
                  </a:moveTo>
                  <a:lnTo>
                    <a:pt x="44" y="45"/>
                  </a:lnTo>
                  <a:lnTo>
                    <a:pt x="88" y="46"/>
                  </a:lnTo>
                  <a:lnTo>
                    <a:pt x="131" y="47"/>
                  </a:lnTo>
                  <a:lnTo>
                    <a:pt x="175" y="47"/>
                  </a:lnTo>
                  <a:lnTo>
                    <a:pt x="219" y="48"/>
                  </a:lnTo>
                  <a:lnTo>
                    <a:pt x="263" y="49"/>
                  </a:lnTo>
                  <a:lnTo>
                    <a:pt x="306" y="50"/>
                  </a:lnTo>
                  <a:lnTo>
                    <a:pt x="350" y="52"/>
                  </a:lnTo>
                  <a:lnTo>
                    <a:pt x="394" y="52"/>
                  </a:lnTo>
                  <a:lnTo>
                    <a:pt x="438" y="53"/>
                  </a:lnTo>
                  <a:lnTo>
                    <a:pt x="481" y="54"/>
                  </a:lnTo>
                  <a:lnTo>
                    <a:pt x="525" y="55"/>
                  </a:lnTo>
                  <a:lnTo>
                    <a:pt x="568" y="56"/>
                  </a:lnTo>
                  <a:lnTo>
                    <a:pt x="611" y="56"/>
                  </a:lnTo>
                  <a:lnTo>
                    <a:pt x="655" y="57"/>
                  </a:lnTo>
                  <a:lnTo>
                    <a:pt x="699" y="58"/>
                  </a:lnTo>
                  <a:lnTo>
                    <a:pt x="743" y="60"/>
                  </a:lnTo>
                  <a:lnTo>
                    <a:pt x="786" y="60"/>
                  </a:lnTo>
                  <a:lnTo>
                    <a:pt x="830" y="61"/>
                  </a:lnTo>
                  <a:lnTo>
                    <a:pt x="874" y="62"/>
                  </a:lnTo>
                  <a:lnTo>
                    <a:pt x="918" y="63"/>
                  </a:lnTo>
                  <a:lnTo>
                    <a:pt x="961" y="63"/>
                  </a:lnTo>
                  <a:lnTo>
                    <a:pt x="1005" y="64"/>
                  </a:lnTo>
                  <a:lnTo>
                    <a:pt x="1048" y="65"/>
                  </a:lnTo>
                  <a:lnTo>
                    <a:pt x="1092" y="66"/>
                  </a:lnTo>
                  <a:lnTo>
                    <a:pt x="1135" y="66"/>
                  </a:lnTo>
                  <a:lnTo>
                    <a:pt x="1179" y="68"/>
                  </a:lnTo>
                  <a:lnTo>
                    <a:pt x="1223" y="69"/>
                  </a:lnTo>
                  <a:lnTo>
                    <a:pt x="1266" y="70"/>
                  </a:lnTo>
                  <a:lnTo>
                    <a:pt x="1309" y="70"/>
                  </a:lnTo>
                  <a:lnTo>
                    <a:pt x="1353" y="71"/>
                  </a:lnTo>
                  <a:lnTo>
                    <a:pt x="1397" y="72"/>
                  </a:lnTo>
                  <a:lnTo>
                    <a:pt x="1407" y="66"/>
                  </a:lnTo>
                  <a:lnTo>
                    <a:pt x="1418" y="61"/>
                  </a:lnTo>
                  <a:lnTo>
                    <a:pt x="1429" y="55"/>
                  </a:lnTo>
                  <a:lnTo>
                    <a:pt x="1440" y="49"/>
                  </a:lnTo>
                  <a:lnTo>
                    <a:pt x="1452" y="43"/>
                  </a:lnTo>
                  <a:lnTo>
                    <a:pt x="1462" y="38"/>
                  </a:lnTo>
                  <a:lnTo>
                    <a:pt x="1474" y="32"/>
                  </a:lnTo>
                  <a:lnTo>
                    <a:pt x="1484" y="26"/>
                  </a:lnTo>
                  <a:lnTo>
                    <a:pt x="1445" y="25"/>
                  </a:lnTo>
                  <a:lnTo>
                    <a:pt x="1405" y="25"/>
                  </a:lnTo>
                  <a:lnTo>
                    <a:pt x="1365" y="24"/>
                  </a:lnTo>
                  <a:lnTo>
                    <a:pt x="1325" y="23"/>
                  </a:lnTo>
                  <a:lnTo>
                    <a:pt x="1286" y="22"/>
                  </a:lnTo>
                  <a:lnTo>
                    <a:pt x="1247" y="22"/>
                  </a:lnTo>
                  <a:lnTo>
                    <a:pt x="1207" y="20"/>
                  </a:lnTo>
                  <a:lnTo>
                    <a:pt x="1167" y="19"/>
                  </a:lnTo>
                  <a:lnTo>
                    <a:pt x="1128" y="18"/>
                  </a:lnTo>
                  <a:lnTo>
                    <a:pt x="1088" y="18"/>
                  </a:lnTo>
                  <a:lnTo>
                    <a:pt x="1049" y="17"/>
                  </a:lnTo>
                  <a:lnTo>
                    <a:pt x="1010" y="16"/>
                  </a:lnTo>
                  <a:lnTo>
                    <a:pt x="969" y="15"/>
                  </a:lnTo>
                  <a:lnTo>
                    <a:pt x="930" y="15"/>
                  </a:lnTo>
                  <a:lnTo>
                    <a:pt x="891" y="14"/>
                  </a:lnTo>
                  <a:lnTo>
                    <a:pt x="851" y="12"/>
                  </a:lnTo>
                  <a:lnTo>
                    <a:pt x="812" y="11"/>
                  </a:lnTo>
                  <a:lnTo>
                    <a:pt x="773" y="11"/>
                  </a:lnTo>
                  <a:lnTo>
                    <a:pt x="732" y="10"/>
                  </a:lnTo>
                  <a:lnTo>
                    <a:pt x="693" y="9"/>
                  </a:lnTo>
                  <a:lnTo>
                    <a:pt x="654" y="9"/>
                  </a:lnTo>
                  <a:lnTo>
                    <a:pt x="614" y="8"/>
                  </a:lnTo>
                  <a:lnTo>
                    <a:pt x="575" y="7"/>
                  </a:lnTo>
                  <a:lnTo>
                    <a:pt x="536" y="6"/>
                  </a:lnTo>
                  <a:lnTo>
                    <a:pt x="495" y="6"/>
                  </a:lnTo>
                  <a:lnTo>
                    <a:pt x="456" y="4"/>
                  </a:lnTo>
                  <a:lnTo>
                    <a:pt x="416" y="3"/>
                  </a:lnTo>
                  <a:lnTo>
                    <a:pt x="377" y="3"/>
                  </a:lnTo>
                  <a:lnTo>
                    <a:pt x="336" y="2"/>
                  </a:lnTo>
                  <a:lnTo>
                    <a:pt x="297" y="1"/>
                  </a:lnTo>
                  <a:lnTo>
                    <a:pt x="257" y="1"/>
                  </a:lnTo>
                  <a:lnTo>
                    <a:pt x="218" y="0"/>
                  </a:lnTo>
                  <a:lnTo>
                    <a:pt x="216" y="0"/>
                  </a:lnTo>
                  <a:lnTo>
                    <a:pt x="209" y="1"/>
                  </a:lnTo>
                  <a:lnTo>
                    <a:pt x="198" y="3"/>
                  </a:lnTo>
                  <a:lnTo>
                    <a:pt x="183" y="7"/>
                  </a:lnTo>
                  <a:lnTo>
                    <a:pt x="167" y="10"/>
                  </a:lnTo>
                  <a:lnTo>
                    <a:pt x="149" y="14"/>
                  </a:lnTo>
                  <a:lnTo>
                    <a:pt x="129" y="18"/>
                  </a:lnTo>
                  <a:lnTo>
                    <a:pt x="108" y="23"/>
                  </a:lnTo>
                  <a:lnTo>
                    <a:pt x="88" y="26"/>
                  </a:lnTo>
                  <a:lnTo>
                    <a:pt x="68" y="31"/>
                  </a:lnTo>
                  <a:lnTo>
                    <a:pt x="50" y="34"/>
                  </a:lnTo>
                  <a:lnTo>
                    <a:pt x="32" y="38"/>
                  </a:lnTo>
                  <a:lnTo>
                    <a:pt x="19" y="41"/>
                  </a:lnTo>
                  <a:lnTo>
                    <a:pt x="8" y="42"/>
                  </a:lnTo>
                  <a:lnTo>
                    <a:pt x="3" y="43"/>
                  </a:lnTo>
                  <a:lnTo>
                    <a:pt x="0" y="43"/>
                  </a:lnTo>
                  <a:close/>
                </a:path>
              </a:pathLst>
            </a:custGeom>
            <a:solidFill>
              <a:srgbClr val="7F7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289"/>
            <p:cNvSpPr>
              <a:spLocks/>
            </p:cNvSpPr>
            <p:nvPr/>
          </p:nvSpPr>
          <p:spPr bwMode="auto">
            <a:xfrm>
              <a:off x="3736976" y="3046413"/>
              <a:ext cx="1160463" cy="53975"/>
            </a:xfrm>
            <a:custGeom>
              <a:avLst/>
              <a:gdLst>
                <a:gd name="T0" fmla="*/ 44 w 1463"/>
                <a:gd name="T1" fmla="*/ 41 h 69"/>
                <a:gd name="T2" fmla="*/ 130 w 1463"/>
                <a:gd name="T3" fmla="*/ 44 h 69"/>
                <a:gd name="T4" fmla="*/ 218 w 1463"/>
                <a:gd name="T5" fmla="*/ 45 h 69"/>
                <a:gd name="T6" fmla="*/ 304 w 1463"/>
                <a:gd name="T7" fmla="*/ 47 h 69"/>
                <a:gd name="T8" fmla="*/ 392 w 1463"/>
                <a:gd name="T9" fmla="*/ 48 h 69"/>
                <a:gd name="T10" fmla="*/ 479 w 1463"/>
                <a:gd name="T11" fmla="*/ 51 h 69"/>
                <a:gd name="T12" fmla="*/ 565 w 1463"/>
                <a:gd name="T13" fmla="*/ 53 h 69"/>
                <a:gd name="T14" fmla="*/ 653 w 1463"/>
                <a:gd name="T15" fmla="*/ 54 h 69"/>
                <a:gd name="T16" fmla="*/ 739 w 1463"/>
                <a:gd name="T17" fmla="*/ 56 h 69"/>
                <a:gd name="T18" fmla="*/ 826 w 1463"/>
                <a:gd name="T19" fmla="*/ 57 h 69"/>
                <a:gd name="T20" fmla="*/ 913 w 1463"/>
                <a:gd name="T21" fmla="*/ 60 h 69"/>
                <a:gd name="T22" fmla="*/ 999 w 1463"/>
                <a:gd name="T23" fmla="*/ 61 h 69"/>
                <a:gd name="T24" fmla="*/ 1087 w 1463"/>
                <a:gd name="T25" fmla="*/ 63 h 69"/>
                <a:gd name="T26" fmla="*/ 1173 w 1463"/>
                <a:gd name="T27" fmla="*/ 64 h 69"/>
                <a:gd name="T28" fmla="*/ 1260 w 1463"/>
                <a:gd name="T29" fmla="*/ 67 h 69"/>
                <a:gd name="T30" fmla="*/ 1346 w 1463"/>
                <a:gd name="T31" fmla="*/ 68 h 69"/>
                <a:gd name="T32" fmla="*/ 1399 w 1463"/>
                <a:gd name="T33" fmla="*/ 64 h 69"/>
                <a:gd name="T34" fmla="*/ 1417 w 1463"/>
                <a:gd name="T35" fmla="*/ 54 h 69"/>
                <a:gd name="T36" fmla="*/ 1436 w 1463"/>
                <a:gd name="T37" fmla="*/ 45 h 69"/>
                <a:gd name="T38" fmla="*/ 1454 w 1463"/>
                <a:gd name="T39" fmla="*/ 34 h 69"/>
                <a:gd name="T40" fmla="*/ 1424 w 1463"/>
                <a:gd name="T41" fmla="*/ 29 h 69"/>
                <a:gd name="T42" fmla="*/ 1345 w 1463"/>
                <a:gd name="T43" fmla="*/ 26 h 69"/>
                <a:gd name="T44" fmla="*/ 1267 w 1463"/>
                <a:gd name="T45" fmla="*/ 25 h 69"/>
                <a:gd name="T46" fmla="*/ 1187 w 1463"/>
                <a:gd name="T47" fmla="*/ 23 h 69"/>
                <a:gd name="T48" fmla="*/ 1108 w 1463"/>
                <a:gd name="T49" fmla="*/ 22 h 69"/>
                <a:gd name="T50" fmla="*/ 1029 w 1463"/>
                <a:gd name="T51" fmla="*/ 19 h 69"/>
                <a:gd name="T52" fmla="*/ 950 w 1463"/>
                <a:gd name="T53" fmla="*/ 17 h 69"/>
                <a:gd name="T54" fmla="*/ 872 w 1463"/>
                <a:gd name="T55" fmla="*/ 16 h 69"/>
                <a:gd name="T56" fmla="*/ 792 w 1463"/>
                <a:gd name="T57" fmla="*/ 14 h 69"/>
                <a:gd name="T58" fmla="*/ 714 w 1463"/>
                <a:gd name="T59" fmla="*/ 13 h 69"/>
                <a:gd name="T60" fmla="*/ 635 w 1463"/>
                <a:gd name="T61" fmla="*/ 10 h 69"/>
                <a:gd name="T62" fmla="*/ 556 w 1463"/>
                <a:gd name="T63" fmla="*/ 8 h 69"/>
                <a:gd name="T64" fmla="*/ 477 w 1463"/>
                <a:gd name="T65" fmla="*/ 7 h 69"/>
                <a:gd name="T66" fmla="*/ 397 w 1463"/>
                <a:gd name="T67" fmla="*/ 5 h 69"/>
                <a:gd name="T68" fmla="*/ 319 w 1463"/>
                <a:gd name="T69" fmla="*/ 3 h 69"/>
                <a:gd name="T70" fmla="*/ 240 w 1463"/>
                <a:gd name="T71" fmla="*/ 1 h 69"/>
                <a:gd name="T72" fmla="*/ 198 w 1463"/>
                <a:gd name="T73" fmla="*/ 0 h 69"/>
                <a:gd name="T74" fmla="*/ 182 w 1463"/>
                <a:gd name="T75" fmla="*/ 3 h 69"/>
                <a:gd name="T76" fmla="*/ 153 w 1463"/>
                <a:gd name="T77" fmla="*/ 9 h 69"/>
                <a:gd name="T78" fmla="*/ 118 w 1463"/>
                <a:gd name="T79" fmla="*/ 17 h 69"/>
                <a:gd name="T80" fmla="*/ 81 w 1463"/>
                <a:gd name="T81" fmla="*/ 25 h 69"/>
                <a:gd name="T82" fmla="*/ 45 w 1463"/>
                <a:gd name="T83" fmla="*/ 32 h 69"/>
                <a:gd name="T84" fmla="*/ 18 w 1463"/>
                <a:gd name="T85" fmla="*/ 38 h 69"/>
                <a:gd name="T86" fmla="*/ 1 w 1463"/>
                <a:gd name="T87" fmla="*/ 4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3" h="69">
                  <a:moveTo>
                    <a:pt x="0" y="40"/>
                  </a:moveTo>
                  <a:lnTo>
                    <a:pt x="44" y="41"/>
                  </a:lnTo>
                  <a:lnTo>
                    <a:pt x="88" y="42"/>
                  </a:lnTo>
                  <a:lnTo>
                    <a:pt x="130" y="44"/>
                  </a:lnTo>
                  <a:lnTo>
                    <a:pt x="174" y="44"/>
                  </a:lnTo>
                  <a:lnTo>
                    <a:pt x="218" y="45"/>
                  </a:lnTo>
                  <a:lnTo>
                    <a:pt x="262" y="46"/>
                  </a:lnTo>
                  <a:lnTo>
                    <a:pt x="304" y="47"/>
                  </a:lnTo>
                  <a:lnTo>
                    <a:pt x="348" y="48"/>
                  </a:lnTo>
                  <a:lnTo>
                    <a:pt x="392" y="48"/>
                  </a:lnTo>
                  <a:lnTo>
                    <a:pt x="435" y="49"/>
                  </a:lnTo>
                  <a:lnTo>
                    <a:pt x="479" y="51"/>
                  </a:lnTo>
                  <a:lnTo>
                    <a:pt x="522" y="52"/>
                  </a:lnTo>
                  <a:lnTo>
                    <a:pt x="565" y="53"/>
                  </a:lnTo>
                  <a:lnTo>
                    <a:pt x="609" y="53"/>
                  </a:lnTo>
                  <a:lnTo>
                    <a:pt x="653" y="54"/>
                  </a:lnTo>
                  <a:lnTo>
                    <a:pt x="696" y="55"/>
                  </a:lnTo>
                  <a:lnTo>
                    <a:pt x="739" y="56"/>
                  </a:lnTo>
                  <a:lnTo>
                    <a:pt x="783" y="56"/>
                  </a:lnTo>
                  <a:lnTo>
                    <a:pt x="826" y="57"/>
                  </a:lnTo>
                  <a:lnTo>
                    <a:pt x="869" y="59"/>
                  </a:lnTo>
                  <a:lnTo>
                    <a:pt x="913" y="60"/>
                  </a:lnTo>
                  <a:lnTo>
                    <a:pt x="957" y="60"/>
                  </a:lnTo>
                  <a:lnTo>
                    <a:pt x="999" y="61"/>
                  </a:lnTo>
                  <a:lnTo>
                    <a:pt x="1043" y="62"/>
                  </a:lnTo>
                  <a:lnTo>
                    <a:pt x="1087" y="63"/>
                  </a:lnTo>
                  <a:lnTo>
                    <a:pt x="1130" y="63"/>
                  </a:lnTo>
                  <a:lnTo>
                    <a:pt x="1173" y="64"/>
                  </a:lnTo>
                  <a:lnTo>
                    <a:pt x="1217" y="65"/>
                  </a:lnTo>
                  <a:lnTo>
                    <a:pt x="1260" y="67"/>
                  </a:lnTo>
                  <a:lnTo>
                    <a:pt x="1303" y="67"/>
                  </a:lnTo>
                  <a:lnTo>
                    <a:pt x="1346" y="68"/>
                  </a:lnTo>
                  <a:lnTo>
                    <a:pt x="1390" y="69"/>
                  </a:lnTo>
                  <a:lnTo>
                    <a:pt x="1399" y="64"/>
                  </a:lnTo>
                  <a:lnTo>
                    <a:pt x="1408" y="60"/>
                  </a:lnTo>
                  <a:lnTo>
                    <a:pt x="1417" y="54"/>
                  </a:lnTo>
                  <a:lnTo>
                    <a:pt x="1427" y="49"/>
                  </a:lnTo>
                  <a:lnTo>
                    <a:pt x="1436" y="45"/>
                  </a:lnTo>
                  <a:lnTo>
                    <a:pt x="1445" y="39"/>
                  </a:lnTo>
                  <a:lnTo>
                    <a:pt x="1454" y="34"/>
                  </a:lnTo>
                  <a:lnTo>
                    <a:pt x="1463" y="30"/>
                  </a:lnTo>
                  <a:lnTo>
                    <a:pt x="1424" y="29"/>
                  </a:lnTo>
                  <a:lnTo>
                    <a:pt x="1384" y="28"/>
                  </a:lnTo>
                  <a:lnTo>
                    <a:pt x="1345" y="26"/>
                  </a:lnTo>
                  <a:lnTo>
                    <a:pt x="1306" y="26"/>
                  </a:lnTo>
                  <a:lnTo>
                    <a:pt x="1267" y="25"/>
                  </a:lnTo>
                  <a:lnTo>
                    <a:pt x="1226" y="24"/>
                  </a:lnTo>
                  <a:lnTo>
                    <a:pt x="1187" y="23"/>
                  </a:lnTo>
                  <a:lnTo>
                    <a:pt x="1148" y="22"/>
                  </a:lnTo>
                  <a:lnTo>
                    <a:pt x="1108" y="22"/>
                  </a:lnTo>
                  <a:lnTo>
                    <a:pt x="1069" y="21"/>
                  </a:lnTo>
                  <a:lnTo>
                    <a:pt x="1029" y="19"/>
                  </a:lnTo>
                  <a:lnTo>
                    <a:pt x="990" y="18"/>
                  </a:lnTo>
                  <a:lnTo>
                    <a:pt x="950" y="17"/>
                  </a:lnTo>
                  <a:lnTo>
                    <a:pt x="911" y="17"/>
                  </a:lnTo>
                  <a:lnTo>
                    <a:pt x="872" y="16"/>
                  </a:lnTo>
                  <a:lnTo>
                    <a:pt x="833" y="15"/>
                  </a:lnTo>
                  <a:lnTo>
                    <a:pt x="792" y="14"/>
                  </a:lnTo>
                  <a:lnTo>
                    <a:pt x="753" y="13"/>
                  </a:lnTo>
                  <a:lnTo>
                    <a:pt x="714" y="13"/>
                  </a:lnTo>
                  <a:lnTo>
                    <a:pt x="674" y="11"/>
                  </a:lnTo>
                  <a:lnTo>
                    <a:pt x="635" y="10"/>
                  </a:lnTo>
                  <a:lnTo>
                    <a:pt x="595" y="9"/>
                  </a:lnTo>
                  <a:lnTo>
                    <a:pt x="556" y="8"/>
                  </a:lnTo>
                  <a:lnTo>
                    <a:pt x="516" y="8"/>
                  </a:lnTo>
                  <a:lnTo>
                    <a:pt x="477" y="7"/>
                  </a:lnTo>
                  <a:lnTo>
                    <a:pt x="438" y="6"/>
                  </a:lnTo>
                  <a:lnTo>
                    <a:pt x="397" y="5"/>
                  </a:lnTo>
                  <a:lnTo>
                    <a:pt x="358" y="3"/>
                  </a:lnTo>
                  <a:lnTo>
                    <a:pt x="319" y="3"/>
                  </a:lnTo>
                  <a:lnTo>
                    <a:pt x="280" y="2"/>
                  </a:lnTo>
                  <a:lnTo>
                    <a:pt x="240" y="1"/>
                  </a:lnTo>
                  <a:lnTo>
                    <a:pt x="201" y="0"/>
                  </a:lnTo>
                  <a:lnTo>
                    <a:pt x="198" y="0"/>
                  </a:lnTo>
                  <a:lnTo>
                    <a:pt x="191" y="1"/>
                  </a:lnTo>
                  <a:lnTo>
                    <a:pt x="182" y="3"/>
                  </a:lnTo>
                  <a:lnTo>
                    <a:pt x="168" y="6"/>
                  </a:lnTo>
                  <a:lnTo>
                    <a:pt x="153" y="9"/>
                  </a:lnTo>
                  <a:lnTo>
                    <a:pt x="136" y="13"/>
                  </a:lnTo>
                  <a:lnTo>
                    <a:pt x="118" y="17"/>
                  </a:lnTo>
                  <a:lnTo>
                    <a:pt x="99" y="21"/>
                  </a:lnTo>
                  <a:lnTo>
                    <a:pt x="81" y="25"/>
                  </a:lnTo>
                  <a:lnTo>
                    <a:pt x="62" y="29"/>
                  </a:lnTo>
                  <a:lnTo>
                    <a:pt x="45" y="32"/>
                  </a:lnTo>
                  <a:lnTo>
                    <a:pt x="30" y="36"/>
                  </a:lnTo>
                  <a:lnTo>
                    <a:pt x="18" y="38"/>
                  </a:lnTo>
                  <a:lnTo>
                    <a:pt x="8" y="39"/>
                  </a:lnTo>
                  <a:lnTo>
                    <a:pt x="1" y="40"/>
                  </a:lnTo>
                  <a:lnTo>
                    <a:pt x="0" y="40"/>
                  </a:lnTo>
                  <a:close/>
                </a:path>
              </a:pathLst>
            </a:custGeom>
            <a:solidFill>
              <a:srgbClr val="7A7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290"/>
            <p:cNvSpPr>
              <a:spLocks/>
            </p:cNvSpPr>
            <p:nvPr/>
          </p:nvSpPr>
          <p:spPr bwMode="auto">
            <a:xfrm>
              <a:off x="3743326" y="3048000"/>
              <a:ext cx="1144588" cy="50800"/>
            </a:xfrm>
            <a:custGeom>
              <a:avLst/>
              <a:gdLst>
                <a:gd name="T0" fmla="*/ 44 w 1444"/>
                <a:gd name="T1" fmla="*/ 37 h 65"/>
                <a:gd name="T2" fmla="*/ 130 w 1444"/>
                <a:gd name="T3" fmla="*/ 39 h 65"/>
                <a:gd name="T4" fmla="*/ 217 w 1444"/>
                <a:gd name="T5" fmla="*/ 40 h 65"/>
                <a:gd name="T6" fmla="*/ 303 w 1444"/>
                <a:gd name="T7" fmla="*/ 43 h 65"/>
                <a:gd name="T8" fmla="*/ 389 w 1444"/>
                <a:gd name="T9" fmla="*/ 44 h 65"/>
                <a:gd name="T10" fmla="*/ 476 w 1444"/>
                <a:gd name="T11" fmla="*/ 46 h 65"/>
                <a:gd name="T12" fmla="*/ 563 w 1444"/>
                <a:gd name="T13" fmla="*/ 49 h 65"/>
                <a:gd name="T14" fmla="*/ 650 w 1444"/>
                <a:gd name="T15" fmla="*/ 50 h 65"/>
                <a:gd name="T16" fmla="*/ 736 w 1444"/>
                <a:gd name="T17" fmla="*/ 52 h 65"/>
                <a:gd name="T18" fmla="*/ 822 w 1444"/>
                <a:gd name="T19" fmla="*/ 53 h 65"/>
                <a:gd name="T20" fmla="*/ 909 w 1444"/>
                <a:gd name="T21" fmla="*/ 55 h 65"/>
                <a:gd name="T22" fmla="*/ 995 w 1444"/>
                <a:gd name="T23" fmla="*/ 57 h 65"/>
                <a:gd name="T24" fmla="*/ 1081 w 1444"/>
                <a:gd name="T25" fmla="*/ 59 h 65"/>
                <a:gd name="T26" fmla="*/ 1168 w 1444"/>
                <a:gd name="T27" fmla="*/ 60 h 65"/>
                <a:gd name="T28" fmla="*/ 1254 w 1444"/>
                <a:gd name="T29" fmla="*/ 62 h 65"/>
                <a:gd name="T30" fmla="*/ 1340 w 1444"/>
                <a:gd name="T31" fmla="*/ 63 h 65"/>
                <a:gd name="T32" fmla="*/ 1391 w 1444"/>
                <a:gd name="T33" fmla="*/ 60 h 65"/>
                <a:gd name="T34" fmla="*/ 1406 w 1444"/>
                <a:gd name="T35" fmla="*/ 52 h 65"/>
                <a:gd name="T36" fmla="*/ 1421 w 1444"/>
                <a:gd name="T37" fmla="*/ 44 h 65"/>
                <a:gd name="T38" fmla="*/ 1436 w 1444"/>
                <a:gd name="T39" fmla="*/ 36 h 65"/>
                <a:gd name="T40" fmla="*/ 1405 w 1444"/>
                <a:gd name="T41" fmla="*/ 31 h 65"/>
                <a:gd name="T42" fmla="*/ 1325 w 1444"/>
                <a:gd name="T43" fmla="*/ 29 h 65"/>
                <a:gd name="T44" fmla="*/ 1247 w 1444"/>
                <a:gd name="T45" fmla="*/ 27 h 65"/>
                <a:gd name="T46" fmla="*/ 1168 w 1444"/>
                <a:gd name="T47" fmla="*/ 26 h 65"/>
                <a:gd name="T48" fmla="*/ 1089 w 1444"/>
                <a:gd name="T49" fmla="*/ 23 h 65"/>
                <a:gd name="T50" fmla="*/ 1010 w 1444"/>
                <a:gd name="T51" fmla="*/ 21 h 65"/>
                <a:gd name="T52" fmla="*/ 932 w 1444"/>
                <a:gd name="T53" fmla="*/ 19 h 65"/>
                <a:gd name="T54" fmla="*/ 852 w 1444"/>
                <a:gd name="T55" fmla="*/ 16 h 65"/>
                <a:gd name="T56" fmla="*/ 774 w 1444"/>
                <a:gd name="T57" fmla="*/ 15 h 65"/>
                <a:gd name="T58" fmla="*/ 696 w 1444"/>
                <a:gd name="T59" fmla="*/ 13 h 65"/>
                <a:gd name="T60" fmla="*/ 616 w 1444"/>
                <a:gd name="T61" fmla="*/ 11 h 65"/>
                <a:gd name="T62" fmla="*/ 538 w 1444"/>
                <a:gd name="T63" fmla="*/ 9 h 65"/>
                <a:gd name="T64" fmla="*/ 459 w 1444"/>
                <a:gd name="T65" fmla="*/ 7 h 65"/>
                <a:gd name="T66" fmla="*/ 380 w 1444"/>
                <a:gd name="T67" fmla="*/ 5 h 65"/>
                <a:gd name="T68" fmla="*/ 302 w 1444"/>
                <a:gd name="T69" fmla="*/ 4 h 65"/>
                <a:gd name="T70" fmla="*/ 223 w 1444"/>
                <a:gd name="T71" fmla="*/ 1 h 65"/>
                <a:gd name="T72" fmla="*/ 181 w 1444"/>
                <a:gd name="T73" fmla="*/ 0 h 65"/>
                <a:gd name="T74" fmla="*/ 166 w 1444"/>
                <a:gd name="T75" fmla="*/ 4 h 65"/>
                <a:gd name="T76" fmla="*/ 140 w 1444"/>
                <a:gd name="T77" fmla="*/ 9 h 65"/>
                <a:gd name="T78" fmla="*/ 107 w 1444"/>
                <a:gd name="T79" fmla="*/ 15 h 65"/>
                <a:gd name="T80" fmla="*/ 73 w 1444"/>
                <a:gd name="T81" fmla="*/ 23 h 65"/>
                <a:gd name="T82" fmla="*/ 41 w 1444"/>
                <a:gd name="T83" fmla="*/ 29 h 65"/>
                <a:gd name="T84" fmla="*/ 15 w 1444"/>
                <a:gd name="T85" fmla="*/ 35 h 65"/>
                <a:gd name="T86" fmla="*/ 2 w 1444"/>
                <a:gd name="T8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4" h="65">
                  <a:moveTo>
                    <a:pt x="0" y="36"/>
                  </a:moveTo>
                  <a:lnTo>
                    <a:pt x="44" y="37"/>
                  </a:lnTo>
                  <a:lnTo>
                    <a:pt x="87" y="38"/>
                  </a:lnTo>
                  <a:lnTo>
                    <a:pt x="130" y="39"/>
                  </a:lnTo>
                  <a:lnTo>
                    <a:pt x="173" y="39"/>
                  </a:lnTo>
                  <a:lnTo>
                    <a:pt x="217" y="40"/>
                  </a:lnTo>
                  <a:lnTo>
                    <a:pt x="261" y="42"/>
                  </a:lnTo>
                  <a:lnTo>
                    <a:pt x="303" y="43"/>
                  </a:lnTo>
                  <a:lnTo>
                    <a:pt x="347" y="44"/>
                  </a:lnTo>
                  <a:lnTo>
                    <a:pt x="389" y="44"/>
                  </a:lnTo>
                  <a:lnTo>
                    <a:pt x="433" y="45"/>
                  </a:lnTo>
                  <a:lnTo>
                    <a:pt x="476" y="46"/>
                  </a:lnTo>
                  <a:lnTo>
                    <a:pt x="520" y="47"/>
                  </a:lnTo>
                  <a:lnTo>
                    <a:pt x="563" y="49"/>
                  </a:lnTo>
                  <a:lnTo>
                    <a:pt x="606" y="49"/>
                  </a:lnTo>
                  <a:lnTo>
                    <a:pt x="650" y="50"/>
                  </a:lnTo>
                  <a:lnTo>
                    <a:pt x="692" y="51"/>
                  </a:lnTo>
                  <a:lnTo>
                    <a:pt x="736" y="52"/>
                  </a:lnTo>
                  <a:lnTo>
                    <a:pt x="780" y="52"/>
                  </a:lnTo>
                  <a:lnTo>
                    <a:pt x="822" y="53"/>
                  </a:lnTo>
                  <a:lnTo>
                    <a:pt x="866" y="54"/>
                  </a:lnTo>
                  <a:lnTo>
                    <a:pt x="909" y="55"/>
                  </a:lnTo>
                  <a:lnTo>
                    <a:pt x="952" y="55"/>
                  </a:lnTo>
                  <a:lnTo>
                    <a:pt x="995" y="57"/>
                  </a:lnTo>
                  <a:lnTo>
                    <a:pt x="1039" y="58"/>
                  </a:lnTo>
                  <a:lnTo>
                    <a:pt x="1081" y="59"/>
                  </a:lnTo>
                  <a:lnTo>
                    <a:pt x="1125" y="59"/>
                  </a:lnTo>
                  <a:lnTo>
                    <a:pt x="1168" y="60"/>
                  </a:lnTo>
                  <a:lnTo>
                    <a:pt x="1211" y="61"/>
                  </a:lnTo>
                  <a:lnTo>
                    <a:pt x="1254" y="62"/>
                  </a:lnTo>
                  <a:lnTo>
                    <a:pt x="1298" y="62"/>
                  </a:lnTo>
                  <a:lnTo>
                    <a:pt x="1340" y="63"/>
                  </a:lnTo>
                  <a:lnTo>
                    <a:pt x="1384" y="65"/>
                  </a:lnTo>
                  <a:lnTo>
                    <a:pt x="1391" y="60"/>
                  </a:lnTo>
                  <a:lnTo>
                    <a:pt x="1399" y="57"/>
                  </a:lnTo>
                  <a:lnTo>
                    <a:pt x="1406" y="52"/>
                  </a:lnTo>
                  <a:lnTo>
                    <a:pt x="1414" y="49"/>
                  </a:lnTo>
                  <a:lnTo>
                    <a:pt x="1421" y="44"/>
                  </a:lnTo>
                  <a:lnTo>
                    <a:pt x="1429" y="40"/>
                  </a:lnTo>
                  <a:lnTo>
                    <a:pt x="1436" y="36"/>
                  </a:lnTo>
                  <a:lnTo>
                    <a:pt x="1444" y="32"/>
                  </a:lnTo>
                  <a:lnTo>
                    <a:pt x="1405" y="31"/>
                  </a:lnTo>
                  <a:lnTo>
                    <a:pt x="1364" y="30"/>
                  </a:lnTo>
                  <a:lnTo>
                    <a:pt x="1325" y="29"/>
                  </a:lnTo>
                  <a:lnTo>
                    <a:pt x="1286" y="28"/>
                  </a:lnTo>
                  <a:lnTo>
                    <a:pt x="1247" y="27"/>
                  </a:lnTo>
                  <a:lnTo>
                    <a:pt x="1207" y="26"/>
                  </a:lnTo>
                  <a:lnTo>
                    <a:pt x="1168" y="26"/>
                  </a:lnTo>
                  <a:lnTo>
                    <a:pt x="1128" y="24"/>
                  </a:lnTo>
                  <a:lnTo>
                    <a:pt x="1089" y="23"/>
                  </a:lnTo>
                  <a:lnTo>
                    <a:pt x="1049" y="22"/>
                  </a:lnTo>
                  <a:lnTo>
                    <a:pt x="1010" y="21"/>
                  </a:lnTo>
                  <a:lnTo>
                    <a:pt x="971" y="20"/>
                  </a:lnTo>
                  <a:lnTo>
                    <a:pt x="932" y="19"/>
                  </a:lnTo>
                  <a:lnTo>
                    <a:pt x="892" y="17"/>
                  </a:lnTo>
                  <a:lnTo>
                    <a:pt x="852" y="16"/>
                  </a:lnTo>
                  <a:lnTo>
                    <a:pt x="813" y="16"/>
                  </a:lnTo>
                  <a:lnTo>
                    <a:pt x="774" y="15"/>
                  </a:lnTo>
                  <a:lnTo>
                    <a:pt x="735" y="14"/>
                  </a:lnTo>
                  <a:lnTo>
                    <a:pt x="696" y="13"/>
                  </a:lnTo>
                  <a:lnTo>
                    <a:pt x="655" y="12"/>
                  </a:lnTo>
                  <a:lnTo>
                    <a:pt x="616" y="11"/>
                  </a:lnTo>
                  <a:lnTo>
                    <a:pt x="577" y="9"/>
                  </a:lnTo>
                  <a:lnTo>
                    <a:pt x="538" y="9"/>
                  </a:lnTo>
                  <a:lnTo>
                    <a:pt x="499" y="8"/>
                  </a:lnTo>
                  <a:lnTo>
                    <a:pt x="459" y="7"/>
                  </a:lnTo>
                  <a:lnTo>
                    <a:pt x="419" y="6"/>
                  </a:lnTo>
                  <a:lnTo>
                    <a:pt x="380" y="5"/>
                  </a:lnTo>
                  <a:lnTo>
                    <a:pt x="341" y="4"/>
                  </a:lnTo>
                  <a:lnTo>
                    <a:pt x="302" y="4"/>
                  </a:lnTo>
                  <a:lnTo>
                    <a:pt x="262" y="3"/>
                  </a:lnTo>
                  <a:lnTo>
                    <a:pt x="223" y="1"/>
                  </a:lnTo>
                  <a:lnTo>
                    <a:pt x="183" y="0"/>
                  </a:lnTo>
                  <a:lnTo>
                    <a:pt x="181" y="0"/>
                  </a:lnTo>
                  <a:lnTo>
                    <a:pt x="175" y="1"/>
                  </a:lnTo>
                  <a:lnTo>
                    <a:pt x="166" y="4"/>
                  </a:lnTo>
                  <a:lnTo>
                    <a:pt x="155" y="6"/>
                  </a:lnTo>
                  <a:lnTo>
                    <a:pt x="140" y="9"/>
                  </a:lnTo>
                  <a:lnTo>
                    <a:pt x="125" y="12"/>
                  </a:lnTo>
                  <a:lnTo>
                    <a:pt x="107" y="15"/>
                  </a:lnTo>
                  <a:lnTo>
                    <a:pt x="90" y="20"/>
                  </a:lnTo>
                  <a:lnTo>
                    <a:pt x="73" y="23"/>
                  </a:lnTo>
                  <a:lnTo>
                    <a:pt x="57" y="27"/>
                  </a:lnTo>
                  <a:lnTo>
                    <a:pt x="41" y="29"/>
                  </a:lnTo>
                  <a:lnTo>
                    <a:pt x="27" y="32"/>
                  </a:lnTo>
                  <a:lnTo>
                    <a:pt x="15" y="35"/>
                  </a:lnTo>
                  <a:lnTo>
                    <a:pt x="7" y="36"/>
                  </a:lnTo>
                  <a:lnTo>
                    <a:pt x="2" y="36"/>
                  </a:lnTo>
                  <a:lnTo>
                    <a:pt x="0" y="36"/>
                  </a:lnTo>
                  <a:close/>
                </a:path>
              </a:pathLst>
            </a:custGeom>
            <a:solidFill>
              <a:srgbClr val="776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291"/>
            <p:cNvSpPr>
              <a:spLocks/>
            </p:cNvSpPr>
            <p:nvPr/>
          </p:nvSpPr>
          <p:spPr bwMode="auto">
            <a:xfrm>
              <a:off x="3749676" y="3049588"/>
              <a:ext cx="1128713" cy="47625"/>
            </a:xfrm>
            <a:custGeom>
              <a:avLst/>
              <a:gdLst>
                <a:gd name="T0" fmla="*/ 43 w 1423"/>
                <a:gd name="T1" fmla="*/ 34 h 61"/>
                <a:gd name="T2" fmla="*/ 129 w 1423"/>
                <a:gd name="T3" fmla="*/ 35 h 61"/>
                <a:gd name="T4" fmla="*/ 216 w 1423"/>
                <a:gd name="T5" fmla="*/ 37 h 61"/>
                <a:gd name="T6" fmla="*/ 302 w 1423"/>
                <a:gd name="T7" fmla="*/ 38 h 61"/>
                <a:gd name="T8" fmla="*/ 388 w 1423"/>
                <a:gd name="T9" fmla="*/ 41 h 61"/>
                <a:gd name="T10" fmla="*/ 475 w 1423"/>
                <a:gd name="T11" fmla="*/ 43 h 61"/>
                <a:gd name="T12" fmla="*/ 561 w 1423"/>
                <a:gd name="T13" fmla="*/ 44 h 61"/>
                <a:gd name="T14" fmla="*/ 646 w 1423"/>
                <a:gd name="T15" fmla="*/ 46 h 61"/>
                <a:gd name="T16" fmla="*/ 733 w 1423"/>
                <a:gd name="T17" fmla="*/ 48 h 61"/>
                <a:gd name="T18" fmla="*/ 819 w 1423"/>
                <a:gd name="T19" fmla="*/ 50 h 61"/>
                <a:gd name="T20" fmla="*/ 905 w 1423"/>
                <a:gd name="T21" fmla="*/ 51 h 61"/>
                <a:gd name="T22" fmla="*/ 990 w 1423"/>
                <a:gd name="T23" fmla="*/ 53 h 61"/>
                <a:gd name="T24" fmla="*/ 1077 w 1423"/>
                <a:gd name="T25" fmla="*/ 56 h 61"/>
                <a:gd name="T26" fmla="*/ 1163 w 1423"/>
                <a:gd name="T27" fmla="*/ 57 h 61"/>
                <a:gd name="T28" fmla="*/ 1248 w 1423"/>
                <a:gd name="T29" fmla="*/ 59 h 61"/>
                <a:gd name="T30" fmla="*/ 1335 w 1423"/>
                <a:gd name="T31" fmla="*/ 60 h 61"/>
                <a:gd name="T32" fmla="*/ 1383 w 1423"/>
                <a:gd name="T33" fmla="*/ 58 h 61"/>
                <a:gd name="T34" fmla="*/ 1394 w 1423"/>
                <a:gd name="T35" fmla="*/ 51 h 61"/>
                <a:gd name="T36" fmla="*/ 1406 w 1423"/>
                <a:gd name="T37" fmla="*/ 45 h 61"/>
                <a:gd name="T38" fmla="*/ 1417 w 1423"/>
                <a:gd name="T39" fmla="*/ 39 h 61"/>
                <a:gd name="T40" fmla="*/ 1384 w 1423"/>
                <a:gd name="T41" fmla="*/ 35 h 61"/>
                <a:gd name="T42" fmla="*/ 1305 w 1423"/>
                <a:gd name="T43" fmla="*/ 33 h 61"/>
                <a:gd name="T44" fmla="*/ 1226 w 1423"/>
                <a:gd name="T45" fmla="*/ 30 h 61"/>
                <a:gd name="T46" fmla="*/ 1148 w 1423"/>
                <a:gd name="T47" fmla="*/ 28 h 61"/>
                <a:gd name="T48" fmla="*/ 1069 w 1423"/>
                <a:gd name="T49" fmla="*/ 26 h 61"/>
                <a:gd name="T50" fmla="*/ 990 w 1423"/>
                <a:gd name="T51" fmla="*/ 23 h 61"/>
                <a:gd name="T52" fmla="*/ 912 w 1423"/>
                <a:gd name="T53" fmla="*/ 21 h 61"/>
                <a:gd name="T54" fmla="*/ 834 w 1423"/>
                <a:gd name="T55" fmla="*/ 19 h 61"/>
                <a:gd name="T56" fmla="*/ 754 w 1423"/>
                <a:gd name="T57" fmla="*/ 16 h 61"/>
                <a:gd name="T58" fmla="*/ 676 w 1423"/>
                <a:gd name="T59" fmla="*/ 14 h 61"/>
                <a:gd name="T60" fmla="*/ 598 w 1423"/>
                <a:gd name="T61" fmla="*/ 12 h 61"/>
                <a:gd name="T62" fmla="*/ 520 w 1423"/>
                <a:gd name="T63" fmla="*/ 10 h 61"/>
                <a:gd name="T64" fmla="*/ 440 w 1423"/>
                <a:gd name="T65" fmla="*/ 8 h 61"/>
                <a:gd name="T66" fmla="*/ 362 w 1423"/>
                <a:gd name="T67" fmla="*/ 6 h 61"/>
                <a:gd name="T68" fmla="*/ 284 w 1423"/>
                <a:gd name="T69" fmla="*/ 4 h 61"/>
                <a:gd name="T70" fmla="*/ 204 w 1423"/>
                <a:gd name="T71" fmla="*/ 2 h 61"/>
                <a:gd name="T72" fmla="*/ 158 w 1423"/>
                <a:gd name="T73" fmla="*/ 2 h 61"/>
                <a:gd name="T74" fmla="*/ 112 w 1423"/>
                <a:gd name="T75" fmla="*/ 12 h 61"/>
                <a:gd name="T76" fmla="*/ 51 w 1423"/>
                <a:gd name="T77" fmla="*/ 25 h 61"/>
                <a:gd name="T78" fmla="*/ 6 w 1423"/>
                <a:gd name="T79"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3" h="61">
                  <a:moveTo>
                    <a:pt x="0" y="33"/>
                  </a:moveTo>
                  <a:lnTo>
                    <a:pt x="43" y="34"/>
                  </a:lnTo>
                  <a:lnTo>
                    <a:pt x="87" y="35"/>
                  </a:lnTo>
                  <a:lnTo>
                    <a:pt x="129" y="35"/>
                  </a:lnTo>
                  <a:lnTo>
                    <a:pt x="173" y="36"/>
                  </a:lnTo>
                  <a:lnTo>
                    <a:pt x="216" y="37"/>
                  </a:lnTo>
                  <a:lnTo>
                    <a:pt x="259" y="38"/>
                  </a:lnTo>
                  <a:lnTo>
                    <a:pt x="302" y="38"/>
                  </a:lnTo>
                  <a:lnTo>
                    <a:pt x="345" y="39"/>
                  </a:lnTo>
                  <a:lnTo>
                    <a:pt x="388" y="41"/>
                  </a:lnTo>
                  <a:lnTo>
                    <a:pt x="431" y="42"/>
                  </a:lnTo>
                  <a:lnTo>
                    <a:pt x="475" y="43"/>
                  </a:lnTo>
                  <a:lnTo>
                    <a:pt x="517" y="43"/>
                  </a:lnTo>
                  <a:lnTo>
                    <a:pt x="561" y="44"/>
                  </a:lnTo>
                  <a:lnTo>
                    <a:pt x="604" y="45"/>
                  </a:lnTo>
                  <a:lnTo>
                    <a:pt x="646" y="46"/>
                  </a:lnTo>
                  <a:lnTo>
                    <a:pt x="690" y="46"/>
                  </a:lnTo>
                  <a:lnTo>
                    <a:pt x="733" y="48"/>
                  </a:lnTo>
                  <a:lnTo>
                    <a:pt x="776" y="49"/>
                  </a:lnTo>
                  <a:lnTo>
                    <a:pt x="819" y="50"/>
                  </a:lnTo>
                  <a:lnTo>
                    <a:pt x="861" y="51"/>
                  </a:lnTo>
                  <a:lnTo>
                    <a:pt x="905" y="51"/>
                  </a:lnTo>
                  <a:lnTo>
                    <a:pt x="948" y="52"/>
                  </a:lnTo>
                  <a:lnTo>
                    <a:pt x="990" y="53"/>
                  </a:lnTo>
                  <a:lnTo>
                    <a:pt x="1034" y="54"/>
                  </a:lnTo>
                  <a:lnTo>
                    <a:pt x="1077" y="56"/>
                  </a:lnTo>
                  <a:lnTo>
                    <a:pt x="1119" y="56"/>
                  </a:lnTo>
                  <a:lnTo>
                    <a:pt x="1163" y="57"/>
                  </a:lnTo>
                  <a:lnTo>
                    <a:pt x="1206" y="58"/>
                  </a:lnTo>
                  <a:lnTo>
                    <a:pt x="1248" y="59"/>
                  </a:lnTo>
                  <a:lnTo>
                    <a:pt x="1292" y="59"/>
                  </a:lnTo>
                  <a:lnTo>
                    <a:pt x="1335" y="60"/>
                  </a:lnTo>
                  <a:lnTo>
                    <a:pt x="1377" y="61"/>
                  </a:lnTo>
                  <a:lnTo>
                    <a:pt x="1383" y="58"/>
                  </a:lnTo>
                  <a:lnTo>
                    <a:pt x="1389" y="54"/>
                  </a:lnTo>
                  <a:lnTo>
                    <a:pt x="1394" y="51"/>
                  </a:lnTo>
                  <a:lnTo>
                    <a:pt x="1400" y="49"/>
                  </a:lnTo>
                  <a:lnTo>
                    <a:pt x="1406" y="45"/>
                  </a:lnTo>
                  <a:lnTo>
                    <a:pt x="1412" y="42"/>
                  </a:lnTo>
                  <a:lnTo>
                    <a:pt x="1417" y="39"/>
                  </a:lnTo>
                  <a:lnTo>
                    <a:pt x="1423" y="36"/>
                  </a:lnTo>
                  <a:lnTo>
                    <a:pt x="1384" y="35"/>
                  </a:lnTo>
                  <a:lnTo>
                    <a:pt x="1345" y="34"/>
                  </a:lnTo>
                  <a:lnTo>
                    <a:pt x="1305" y="33"/>
                  </a:lnTo>
                  <a:lnTo>
                    <a:pt x="1265" y="31"/>
                  </a:lnTo>
                  <a:lnTo>
                    <a:pt x="1226" y="30"/>
                  </a:lnTo>
                  <a:lnTo>
                    <a:pt x="1187" y="29"/>
                  </a:lnTo>
                  <a:lnTo>
                    <a:pt x="1148" y="28"/>
                  </a:lnTo>
                  <a:lnTo>
                    <a:pt x="1109" y="27"/>
                  </a:lnTo>
                  <a:lnTo>
                    <a:pt x="1069" y="26"/>
                  </a:lnTo>
                  <a:lnTo>
                    <a:pt x="1030" y="25"/>
                  </a:lnTo>
                  <a:lnTo>
                    <a:pt x="990" y="23"/>
                  </a:lnTo>
                  <a:lnTo>
                    <a:pt x="951" y="22"/>
                  </a:lnTo>
                  <a:lnTo>
                    <a:pt x="912" y="21"/>
                  </a:lnTo>
                  <a:lnTo>
                    <a:pt x="873" y="20"/>
                  </a:lnTo>
                  <a:lnTo>
                    <a:pt x="834" y="19"/>
                  </a:lnTo>
                  <a:lnTo>
                    <a:pt x="795" y="18"/>
                  </a:lnTo>
                  <a:lnTo>
                    <a:pt x="754" y="16"/>
                  </a:lnTo>
                  <a:lnTo>
                    <a:pt x="715" y="15"/>
                  </a:lnTo>
                  <a:lnTo>
                    <a:pt x="676" y="14"/>
                  </a:lnTo>
                  <a:lnTo>
                    <a:pt x="637" y="13"/>
                  </a:lnTo>
                  <a:lnTo>
                    <a:pt x="598" y="12"/>
                  </a:lnTo>
                  <a:lnTo>
                    <a:pt x="559" y="11"/>
                  </a:lnTo>
                  <a:lnTo>
                    <a:pt x="520" y="10"/>
                  </a:lnTo>
                  <a:lnTo>
                    <a:pt x="479" y="10"/>
                  </a:lnTo>
                  <a:lnTo>
                    <a:pt x="440" y="8"/>
                  </a:lnTo>
                  <a:lnTo>
                    <a:pt x="401" y="7"/>
                  </a:lnTo>
                  <a:lnTo>
                    <a:pt x="362" y="6"/>
                  </a:lnTo>
                  <a:lnTo>
                    <a:pt x="323" y="5"/>
                  </a:lnTo>
                  <a:lnTo>
                    <a:pt x="284" y="4"/>
                  </a:lnTo>
                  <a:lnTo>
                    <a:pt x="243" y="3"/>
                  </a:lnTo>
                  <a:lnTo>
                    <a:pt x="204" y="2"/>
                  </a:lnTo>
                  <a:lnTo>
                    <a:pt x="165" y="0"/>
                  </a:lnTo>
                  <a:lnTo>
                    <a:pt x="158" y="2"/>
                  </a:lnTo>
                  <a:lnTo>
                    <a:pt x="140" y="6"/>
                  </a:lnTo>
                  <a:lnTo>
                    <a:pt x="112" y="12"/>
                  </a:lnTo>
                  <a:lnTo>
                    <a:pt x="81" y="18"/>
                  </a:lnTo>
                  <a:lnTo>
                    <a:pt x="51" y="25"/>
                  </a:lnTo>
                  <a:lnTo>
                    <a:pt x="25" y="29"/>
                  </a:lnTo>
                  <a:lnTo>
                    <a:pt x="6" y="33"/>
                  </a:lnTo>
                  <a:lnTo>
                    <a:pt x="0" y="33"/>
                  </a:lnTo>
                  <a:close/>
                </a:path>
              </a:pathLst>
            </a:custGeom>
            <a:solidFill>
              <a:srgbClr val="726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292"/>
            <p:cNvSpPr>
              <a:spLocks/>
            </p:cNvSpPr>
            <p:nvPr/>
          </p:nvSpPr>
          <p:spPr bwMode="auto">
            <a:xfrm>
              <a:off x="3756026" y="3051175"/>
              <a:ext cx="1112838" cy="42863"/>
            </a:xfrm>
            <a:custGeom>
              <a:avLst/>
              <a:gdLst>
                <a:gd name="T0" fmla="*/ 43 w 1403"/>
                <a:gd name="T1" fmla="*/ 30 h 55"/>
                <a:gd name="T2" fmla="*/ 129 w 1403"/>
                <a:gd name="T3" fmla="*/ 31 h 55"/>
                <a:gd name="T4" fmla="*/ 215 w 1403"/>
                <a:gd name="T5" fmla="*/ 32 h 55"/>
                <a:gd name="T6" fmla="*/ 301 w 1403"/>
                <a:gd name="T7" fmla="*/ 34 h 55"/>
                <a:gd name="T8" fmla="*/ 387 w 1403"/>
                <a:gd name="T9" fmla="*/ 35 h 55"/>
                <a:gd name="T10" fmla="*/ 472 w 1403"/>
                <a:gd name="T11" fmla="*/ 38 h 55"/>
                <a:gd name="T12" fmla="*/ 559 w 1403"/>
                <a:gd name="T13" fmla="*/ 39 h 55"/>
                <a:gd name="T14" fmla="*/ 644 w 1403"/>
                <a:gd name="T15" fmla="*/ 40 h 55"/>
                <a:gd name="T16" fmla="*/ 729 w 1403"/>
                <a:gd name="T17" fmla="*/ 42 h 55"/>
                <a:gd name="T18" fmla="*/ 815 w 1403"/>
                <a:gd name="T19" fmla="*/ 43 h 55"/>
                <a:gd name="T20" fmla="*/ 901 w 1403"/>
                <a:gd name="T21" fmla="*/ 46 h 55"/>
                <a:gd name="T22" fmla="*/ 986 w 1403"/>
                <a:gd name="T23" fmla="*/ 47 h 55"/>
                <a:gd name="T24" fmla="*/ 1072 w 1403"/>
                <a:gd name="T25" fmla="*/ 49 h 55"/>
                <a:gd name="T26" fmla="*/ 1157 w 1403"/>
                <a:gd name="T27" fmla="*/ 50 h 55"/>
                <a:gd name="T28" fmla="*/ 1243 w 1403"/>
                <a:gd name="T29" fmla="*/ 53 h 55"/>
                <a:gd name="T30" fmla="*/ 1328 w 1403"/>
                <a:gd name="T31" fmla="*/ 54 h 55"/>
                <a:gd name="T32" fmla="*/ 1378 w 1403"/>
                <a:gd name="T33" fmla="*/ 50 h 55"/>
                <a:gd name="T34" fmla="*/ 1394 w 1403"/>
                <a:gd name="T35" fmla="*/ 42 h 55"/>
                <a:gd name="T36" fmla="*/ 1363 w 1403"/>
                <a:gd name="T37" fmla="*/ 36 h 55"/>
                <a:gd name="T38" fmla="*/ 1285 w 1403"/>
                <a:gd name="T39" fmla="*/ 34 h 55"/>
                <a:gd name="T40" fmla="*/ 1207 w 1403"/>
                <a:gd name="T41" fmla="*/ 32 h 55"/>
                <a:gd name="T42" fmla="*/ 1127 w 1403"/>
                <a:gd name="T43" fmla="*/ 30 h 55"/>
                <a:gd name="T44" fmla="*/ 1049 w 1403"/>
                <a:gd name="T45" fmla="*/ 27 h 55"/>
                <a:gd name="T46" fmla="*/ 971 w 1403"/>
                <a:gd name="T47" fmla="*/ 25 h 55"/>
                <a:gd name="T48" fmla="*/ 893 w 1403"/>
                <a:gd name="T49" fmla="*/ 23 h 55"/>
                <a:gd name="T50" fmla="*/ 814 w 1403"/>
                <a:gd name="T51" fmla="*/ 20 h 55"/>
                <a:gd name="T52" fmla="*/ 736 w 1403"/>
                <a:gd name="T53" fmla="*/ 17 h 55"/>
                <a:gd name="T54" fmla="*/ 658 w 1403"/>
                <a:gd name="T55" fmla="*/ 15 h 55"/>
                <a:gd name="T56" fmla="*/ 579 w 1403"/>
                <a:gd name="T57" fmla="*/ 12 h 55"/>
                <a:gd name="T58" fmla="*/ 501 w 1403"/>
                <a:gd name="T59" fmla="*/ 10 h 55"/>
                <a:gd name="T60" fmla="*/ 423 w 1403"/>
                <a:gd name="T61" fmla="*/ 8 h 55"/>
                <a:gd name="T62" fmla="*/ 344 w 1403"/>
                <a:gd name="T63" fmla="*/ 5 h 55"/>
                <a:gd name="T64" fmla="*/ 265 w 1403"/>
                <a:gd name="T65" fmla="*/ 3 h 55"/>
                <a:gd name="T66" fmla="*/ 187 w 1403"/>
                <a:gd name="T67" fmla="*/ 1 h 55"/>
                <a:gd name="T68" fmla="*/ 141 w 1403"/>
                <a:gd name="T69" fmla="*/ 1 h 55"/>
                <a:gd name="T70" fmla="*/ 99 w 1403"/>
                <a:gd name="T71" fmla="*/ 10 h 55"/>
                <a:gd name="T72" fmla="*/ 45 w 1403"/>
                <a:gd name="T73" fmla="*/ 22 h 55"/>
                <a:gd name="T74" fmla="*/ 5 w 1403"/>
                <a:gd name="T7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3" h="55">
                  <a:moveTo>
                    <a:pt x="0" y="28"/>
                  </a:moveTo>
                  <a:lnTo>
                    <a:pt x="43" y="30"/>
                  </a:lnTo>
                  <a:lnTo>
                    <a:pt x="87" y="30"/>
                  </a:lnTo>
                  <a:lnTo>
                    <a:pt x="129" y="31"/>
                  </a:lnTo>
                  <a:lnTo>
                    <a:pt x="172" y="32"/>
                  </a:lnTo>
                  <a:lnTo>
                    <a:pt x="215" y="32"/>
                  </a:lnTo>
                  <a:lnTo>
                    <a:pt x="258" y="33"/>
                  </a:lnTo>
                  <a:lnTo>
                    <a:pt x="301" y="34"/>
                  </a:lnTo>
                  <a:lnTo>
                    <a:pt x="344" y="34"/>
                  </a:lnTo>
                  <a:lnTo>
                    <a:pt x="387" y="35"/>
                  </a:lnTo>
                  <a:lnTo>
                    <a:pt x="430" y="36"/>
                  </a:lnTo>
                  <a:lnTo>
                    <a:pt x="472" y="38"/>
                  </a:lnTo>
                  <a:lnTo>
                    <a:pt x="515" y="38"/>
                  </a:lnTo>
                  <a:lnTo>
                    <a:pt x="559" y="39"/>
                  </a:lnTo>
                  <a:lnTo>
                    <a:pt x="601" y="40"/>
                  </a:lnTo>
                  <a:lnTo>
                    <a:pt x="644" y="40"/>
                  </a:lnTo>
                  <a:lnTo>
                    <a:pt x="687" y="41"/>
                  </a:lnTo>
                  <a:lnTo>
                    <a:pt x="729" y="42"/>
                  </a:lnTo>
                  <a:lnTo>
                    <a:pt x="772" y="43"/>
                  </a:lnTo>
                  <a:lnTo>
                    <a:pt x="815" y="43"/>
                  </a:lnTo>
                  <a:lnTo>
                    <a:pt x="858" y="45"/>
                  </a:lnTo>
                  <a:lnTo>
                    <a:pt x="901" y="46"/>
                  </a:lnTo>
                  <a:lnTo>
                    <a:pt x="943" y="47"/>
                  </a:lnTo>
                  <a:lnTo>
                    <a:pt x="986" y="47"/>
                  </a:lnTo>
                  <a:lnTo>
                    <a:pt x="1028" y="48"/>
                  </a:lnTo>
                  <a:lnTo>
                    <a:pt x="1072" y="49"/>
                  </a:lnTo>
                  <a:lnTo>
                    <a:pt x="1115" y="50"/>
                  </a:lnTo>
                  <a:lnTo>
                    <a:pt x="1157" y="50"/>
                  </a:lnTo>
                  <a:lnTo>
                    <a:pt x="1200" y="51"/>
                  </a:lnTo>
                  <a:lnTo>
                    <a:pt x="1243" y="53"/>
                  </a:lnTo>
                  <a:lnTo>
                    <a:pt x="1285" y="54"/>
                  </a:lnTo>
                  <a:lnTo>
                    <a:pt x="1328" y="54"/>
                  </a:lnTo>
                  <a:lnTo>
                    <a:pt x="1370" y="55"/>
                  </a:lnTo>
                  <a:lnTo>
                    <a:pt x="1378" y="50"/>
                  </a:lnTo>
                  <a:lnTo>
                    <a:pt x="1386" y="46"/>
                  </a:lnTo>
                  <a:lnTo>
                    <a:pt x="1394" y="42"/>
                  </a:lnTo>
                  <a:lnTo>
                    <a:pt x="1403" y="38"/>
                  </a:lnTo>
                  <a:lnTo>
                    <a:pt x="1363" y="36"/>
                  </a:lnTo>
                  <a:lnTo>
                    <a:pt x="1324" y="35"/>
                  </a:lnTo>
                  <a:lnTo>
                    <a:pt x="1285" y="34"/>
                  </a:lnTo>
                  <a:lnTo>
                    <a:pt x="1246" y="33"/>
                  </a:lnTo>
                  <a:lnTo>
                    <a:pt x="1207" y="32"/>
                  </a:lnTo>
                  <a:lnTo>
                    <a:pt x="1167" y="31"/>
                  </a:lnTo>
                  <a:lnTo>
                    <a:pt x="1127" y="30"/>
                  </a:lnTo>
                  <a:lnTo>
                    <a:pt x="1088" y="28"/>
                  </a:lnTo>
                  <a:lnTo>
                    <a:pt x="1049" y="27"/>
                  </a:lnTo>
                  <a:lnTo>
                    <a:pt x="1010" y="26"/>
                  </a:lnTo>
                  <a:lnTo>
                    <a:pt x="971" y="25"/>
                  </a:lnTo>
                  <a:lnTo>
                    <a:pt x="932" y="24"/>
                  </a:lnTo>
                  <a:lnTo>
                    <a:pt x="893" y="23"/>
                  </a:lnTo>
                  <a:lnTo>
                    <a:pt x="853" y="22"/>
                  </a:lnTo>
                  <a:lnTo>
                    <a:pt x="814" y="20"/>
                  </a:lnTo>
                  <a:lnTo>
                    <a:pt x="775" y="18"/>
                  </a:lnTo>
                  <a:lnTo>
                    <a:pt x="736" y="17"/>
                  </a:lnTo>
                  <a:lnTo>
                    <a:pt x="697" y="16"/>
                  </a:lnTo>
                  <a:lnTo>
                    <a:pt x="658" y="15"/>
                  </a:lnTo>
                  <a:lnTo>
                    <a:pt x="619" y="13"/>
                  </a:lnTo>
                  <a:lnTo>
                    <a:pt x="579" y="12"/>
                  </a:lnTo>
                  <a:lnTo>
                    <a:pt x="540" y="11"/>
                  </a:lnTo>
                  <a:lnTo>
                    <a:pt x="501" y="10"/>
                  </a:lnTo>
                  <a:lnTo>
                    <a:pt x="462" y="9"/>
                  </a:lnTo>
                  <a:lnTo>
                    <a:pt x="423" y="8"/>
                  </a:lnTo>
                  <a:lnTo>
                    <a:pt x="384" y="7"/>
                  </a:lnTo>
                  <a:lnTo>
                    <a:pt x="344" y="5"/>
                  </a:lnTo>
                  <a:lnTo>
                    <a:pt x="304" y="4"/>
                  </a:lnTo>
                  <a:lnTo>
                    <a:pt x="265" y="3"/>
                  </a:lnTo>
                  <a:lnTo>
                    <a:pt x="226" y="2"/>
                  </a:lnTo>
                  <a:lnTo>
                    <a:pt x="187" y="1"/>
                  </a:lnTo>
                  <a:lnTo>
                    <a:pt x="148" y="0"/>
                  </a:lnTo>
                  <a:lnTo>
                    <a:pt x="141" y="1"/>
                  </a:lnTo>
                  <a:lnTo>
                    <a:pt x="124" y="4"/>
                  </a:lnTo>
                  <a:lnTo>
                    <a:pt x="99" y="10"/>
                  </a:lnTo>
                  <a:lnTo>
                    <a:pt x="73" y="16"/>
                  </a:lnTo>
                  <a:lnTo>
                    <a:pt x="45" y="22"/>
                  </a:lnTo>
                  <a:lnTo>
                    <a:pt x="21" y="26"/>
                  </a:lnTo>
                  <a:lnTo>
                    <a:pt x="5" y="28"/>
                  </a:lnTo>
                  <a:lnTo>
                    <a:pt x="0" y="28"/>
                  </a:lnTo>
                  <a:close/>
                </a:path>
              </a:pathLst>
            </a:custGeom>
            <a:solidFill>
              <a:srgbClr val="726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293"/>
            <p:cNvSpPr>
              <a:spLocks/>
            </p:cNvSpPr>
            <p:nvPr/>
          </p:nvSpPr>
          <p:spPr bwMode="auto">
            <a:xfrm>
              <a:off x="3762376" y="3051175"/>
              <a:ext cx="1095375" cy="41275"/>
            </a:xfrm>
            <a:custGeom>
              <a:avLst/>
              <a:gdLst>
                <a:gd name="T0" fmla="*/ 0 w 1381"/>
                <a:gd name="T1" fmla="*/ 25 h 52"/>
                <a:gd name="T2" fmla="*/ 1364 w 1381"/>
                <a:gd name="T3" fmla="*/ 52 h 52"/>
                <a:gd name="T4" fmla="*/ 1381 w 1381"/>
                <a:gd name="T5" fmla="*/ 41 h 52"/>
                <a:gd name="T6" fmla="*/ 130 w 1381"/>
                <a:gd name="T7" fmla="*/ 0 h 52"/>
                <a:gd name="T8" fmla="*/ 124 w 1381"/>
                <a:gd name="T9" fmla="*/ 1 h 52"/>
                <a:gd name="T10" fmla="*/ 109 w 1381"/>
                <a:gd name="T11" fmla="*/ 4 h 52"/>
                <a:gd name="T12" fmla="*/ 87 w 1381"/>
                <a:gd name="T13" fmla="*/ 9 h 52"/>
                <a:gd name="T14" fmla="*/ 63 w 1381"/>
                <a:gd name="T15" fmla="*/ 14 h 52"/>
                <a:gd name="T16" fmla="*/ 39 w 1381"/>
                <a:gd name="T17" fmla="*/ 19 h 52"/>
                <a:gd name="T18" fmla="*/ 18 w 1381"/>
                <a:gd name="T19" fmla="*/ 23 h 52"/>
                <a:gd name="T20" fmla="*/ 4 w 1381"/>
                <a:gd name="T21" fmla="*/ 25 h 52"/>
                <a:gd name="T22" fmla="*/ 0 w 1381"/>
                <a:gd name="T23"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1" h="52">
                  <a:moveTo>
                    <a:pt x="0" y="25"/>
                  </a:moveTo>
                  <a:lnTo>
                    <a:pt x="1364" y="52"/>
                  </a:lnTo>
                  <a:lnTo>
                    <a:pt x="1381" y="41"/>
                  </a:lnTo>
                  <a:lnTo>
                    <a:pt x="130" y="0"/>
                  </a:lnTo>
                  <a:lnTo>
                    <a:pt x="124" y="1"/>
                  </a:lnTo>
                  <a:lnTo>
                    <a:pt x="109" y="4"/>
                  </a:lnTo>
                  <a:lnTo>
                    <a:pt x="87" y="9"/>
                  </a:lnTo>
                  <a:lnTo>
                    <a:pt x="63" y="14"/>
                  </a:lnTo>
                  <a:lnTo>
                    <a:pt x="39" y="19"/>
                  </a:lnTo>
                  <a:lnTo>
                    <a:pt x="18" y="23"/>
                  </a:lnTo>
                  <a:lnTo>
                    <a:pt x="4" y="25"/>
                  </a:lnTo>
                  <a:lnTo>
                    <a:pt x="0" y="25"/>
                  </a:lnTo>
                  <a:close/>
                </a:path>
              </a:pathLst>
            </a:custGeom>
            <a:solidFill>
              <a:srgbClr val="6D5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294"/>
            <p:cNvSpPr>
              <a:spLocks/>
            </p:cNvSpPr>
            <p:nvPr/>
          </p:nvSpPr>
          <p:spPr bwMode="auto">
            <a:xfrm>
              <a:off x="3727451" y="3187700"/>
              <a:ext cx="28575" cy="492125"/>
            </a:xfrm>
            <a:custGeom>
              <a:avLst/>
              <a:gdLst>
                <a:gd name="T0" fmla="*/ 36 w 36"/>
                <a:gd name="T1" fmla="*/ 34 h 619"/>
                <a:gd name="T2" fmla="*/ 33 w 36"/>
                <a:gd name="T3" fmla="*/ 592 h 619"/>
                <a:gd name="T4" fmla="*/ 0 w 36"/>
                <a:gd name="T5" fmla="*/ 619 h 619"/>
                <a:gd name="T6" fmla="*/ 0 w 36"/>
                <a:gd name="T7" fmla="*/ 0 h 619"/>
                <a:gd name="T8" fmla="*/ 36 w 36"/>
                <a:gd name="T9" fmla="*/ 34 h 619"/>
              </a:gdLst>
              <a:ahLst/>
              <a:cxnLst>
                <a:cxn ang="0">
                  <a:pos x="T0" y="T1"/>
                </a:cxn>
                <a:cxn ang="0">
                  <a:pos x="T2" y="T3"/>
                </a:cxn>
                <a:cxn ang="0">
                  <a:pos x="T4" y="T5"/>
                </a:cxn>
                <a:cxn ang="0">
                  <a:pos x="T6" y="T7"/>
                </a:cxn>
                <a:cxn ang="0">
                  <a:pos x="T8" y="T9"/>
                </a:cxn>
              </a:cxnLst>
              <a:rect l="0" t="0" r="r" b="b"/>
              <a:pathLst>
                <a:path w="36" h="619">
                  <a:moveTo>
                    <a:pt x="36" y="34"/>
                  </a:moveTo>
                  <a:lnTo>
                    <a:pt x="33" y="592"/>
                  </a:lnTo>
                  <a:lnTo>
                    <a:pt x="0" y="619"/>
                  </a:lnTo>
                  <a:lnTo>
                    <a:pt x="0" y="0"/>
                  </a:lnTo>
                  <a:lnTo>
                    <a:pt x="36" y="34"/>
                  </a:lnTo>
                  <a:close/>
                </a:path>
              </a:pathLst>
            </a:custGeom>
            <a:solidFill>
              <a:srgbClr val="4C5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67" name="Group 1266"/>
          <p:cNvGrpSpPr/>
          <p:nvPr/>
        </p:nvGrpSpPr>
        <p:grpSpPr>
          <a:xfrm>
            <a:off x="2809301" y="1246781"/>
            <a:ext cx="752867" cy="1214555"/>
            <a:chOff x="3593813" y="174508"/>
            <a:chExt cx="1075639" cy="1735264"/>
          </a:xfrm>
        </p:grpSpPr>
        <p:grpSp>
          <p:nvGrpSpPr>
            <p:cNvPr id="1240" name="Group 1239"/>
            <p:cNvGrpSpPr/>
            <p:nvPr/>
          </p:nvGrpSpPr>
          <p:grpSpPr>
            <a:xfrm>
              <a:off x="3593813" y="520553"/>
              <a:ext cx="1075639" cy="1389219"/>
              <a:chOff x="7061200" y="-325437"/>
              <a:chExt cx="1443038" cy="1863725"/>
            </a:xfrm>
          </p:grpSpPr>
          <p:sp>
            <p:nvSpPr>
              <p:cNvPr id="1197" name="Freeform 298"/>
              <p:cNvSpPr>
                <a:spLocks/>
              </p:cNvSpPr>
              <p:nvPr/>
            </p:nvSpPr>
            <p:spPr bwMode="auto">
              <a:xfrm>
                <a:off x="8337550" y="-180975"/>
                <a:ext cx="166688" cy="171450"/>
              </a:xfrm>
              <a:custGeom>
                <a:avLst/>
                <a:gdLst>
                  <a:gd name="T0" fmla="*/ 183 w 210"/>
                  <a:gd name="T1" fmla="*/ 196 h 215"/>
                  <a:gd name="T2" fmla="*/ 196 w 210"/>
                  <a:gd name="T3" fmla="*/ 181 h 215"/>
                  <a:gd name="T4" fmla="*/ 205 w 210"/>
                  <a:gd name="T5" fmla="*/ 165 h 215"/>
                  <a:gd name="T6" fmla="*/ 209 w 210"/>
                  <a:gd name="T7" fmla="*/ 145 h 215"/>
                  <a:gd name="T8" fmla="*/ 210 w 210"/>
                  <a:gd name="T9" fmla="*/ 125 h 215"/>
                  <a:gd name="T10" fmla="*/ 207 w 210"/>
                  <a:gd name="T11" fmla="*/ 105 h 215"/>
                  <a:gd name="T12" fmla="*/ 200 w 210"/>
                  <a:gd name="T13" fmla="*/ 84 h 215"/>
                  <a:gd name="T14" fmla="*/ 190 w 210"/>
                  <a:gd name="T15" fmla="*/ 63 h 215"/>
                  <a:gd name="T16" fmla="*/ 176 w 210"/>
                  <a:gd name="T17" fmla="*/ 45 h 215"/>
                  <a:gd name="T18" fmla="*/ 159 w 210"/>
                  <a:gd name="T19" fmla="*/ 29 h 215"/>
                  <a:gd name="T20" fmla="*/ 140 w 210"/>
                  <a:gd name="T21" fmla="*/ 16 h 215"/>
                  <a:gd name="T22" fmla="*/ 121 w 210"/>
                  <a:gd name="T23" fmla="*/ 7 h 215"/>
                  <a:gd name="T24" fmla="*/ 100 w 210"/>
                  <a:gd name="T25" fmla="*/ 1 h 215"/>
                  <a:gd name="T26" fmla="*/ 80 w 210"/>
                  <a:gd name="T27" fmla="*/ 0 h 215"/>
                  <a:gd name="T28" fmla="*/ 61 w 210"/>
                  <a:gd name="T29" fmla="*/ 2 h 215"/>
                  <a:gd name="T30" fmla="*/ 44 w 210"/>
                  <a:gd name="T31" fmla="*/ 9 h 215"/>
                  <a:gd name="T32" fmla="*/ 27 w 210"/>
                  <a:gd name="T33" fmla="*/ 19 h 215"/>
                  <a:gd name="T34" fmla="*/ 15 w 210"/>
                  <a:gd name="T35" fmla="*/ 34 h 215"/>
                  <a:gd name="T36" fmla="*/ 6 w 210"/>
                  <a:gd name="T37" fmla="*/ 51 h 215"/>
                  <a:gd name="T38" fmla="*/ 0 w 210"/>
                  <a:gd name="T39" fmla="*/ 70 h 215"/>
                  <a:gd name="T40" fmla="*/ 0 w 210"/>
                  <a:gd name="T41" fmla="*/ 90 h 215"/>
                  <a:gd name="T42" fmla="*/ 2 w 210"/>
                  <a:gd name="T43" fmla="*/ 110 h 215"/>
                  <a:gd name="T44" fmla="*/ 9 w 210"/>
                  <a:gd name="T45" fmla="*/ 131 h 215"/>
                  <a:gd name="T46" fmla="*/ 19 w 210"/>
                  <a:gd name="T47" fmla="*/ 152 h 215"/>
                  <a:gd name="T48" fmla="*/ 33 w 210"/>
                  <a:gd name="T49" fmla="*/ 170 h 215"/>
                  <a:gd name="T50" fmla="*/ 50 w 210"/>
                  <a:gd name="T51" fmla="*/ 187 h 215"/>
                  <a:gd name="T52" fmla="*/ 69 w 210"/>
                  <a:gd name="T53" fmla="*/ 199 h 215"/>
                  <a:gd name="T54" fmla="*/ 88 w 210"/>
                  <a:gd name="T55" fmla="*/ 208 h 215"/>
                  <a:gd name="T56" fmla="*/ 109 w 210"/>
                  <a:gd name="T57" fmla="*/ 214 h 215"/>
                  <a:gd name="T58" fmla="*/ 129 w 210"/>
                  <a:gd name="T59" fmla="*/ 215 h 215"/>
                  <a:gd name="T60" fmla="*/ 148 w 210"/>
                  <a:gd name="T61" fmla="*/ 213 h 215"/>
                  <a:gd name="T62" fmla="*/ 167 w 210"/>
                  <a:gd name="T63" fmla="*/ 206 h 215"/>
                  <a:gd name="T64" fmla="*/ 183 w 210"/>
                  <a:gd name="T65" fmla="*/ 19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0" h="215">
                    <a:moveTo>
                      <a:pt x="183" y="196"/>
                    </a:moveTo>
                    <a:lnTo>
                      <a:pt x="196" y="181"/>
                    </a:lnTo>
                    <a:lnTo>
                      <a:pt x="205" y="165"/>
                    </a:lnTo>
                    <a:lnTo>
                      <a:pt x="209" y="145"/>
                    </a:lnTo>
                    <a:lnTo>
                      <a:pt x="210" y="125"/>
                    </a:lnTo>
                    <a:lnTo>
                      <a:pt x="207" y="105"/>
                    </a:lnTo>
                    <a:lnTo>
                      <a:pt x="200" y="84"/>
                    </a:lnTo>
                    <a:lnTo>
                      <a:pt x="190" y="63"/>
                    </a:lnTo>
                    <a:lnTo>
                      <a:pt x="176" y="45"/>
                    </a:lnTo>
                    <a:lnTo>
                      <a:pt x="159" y="29"/>
                    </a:lnTo>
                    <a:lnTo>
                      <a:pt x="140" y="16"/>
                    </a:lnTo>
                    <a:lnTo>
                      <a:pt x="121" y="7"/>
                    </a:lnTo>
                    <a:lnTo>
                      <a:pt x="100" y="1"/>
                    </a:lnTo>
                    <a:lnTo>
                      <a:pt x="80" y="0"/>
                    </a:lnTo>
                    <a:lnTo>
                      <a:pt x="61" y="2"/>
                    </a:lnTo>
                    <a:lnTo>
                      <a:pt x="44" y="9"/>
                    </a:lnTo>
                    <a:lnTo>
                      <a:pt x="27" y="19"/>
                    </a:lnTo>
                    <a:lnTo>
                      <a:pt x="15" y="34"/>
                    </a:lnTo>
                    <a:lnTo>
                      <a:pt x="6" y="51"/>
                    </a:lnTo>
                    <a:lnTo>
                      <a:pt x="0" y="70"/>
                    </a:lnTo>
                    <a:lnTo>
                      <a:pt x="0" y="90"/>
                    </a:lnTo>
                    <a:lnTo>
                      <a:pt x="2" y="110"/>
                    </a:lnTo>
                    <a:lnTo>
                      <a:pt x="9" y="131"/>
                    </a:lnTo>
                    <a:lnTo>
                      <a:pt x="19" y="152"/>
                    </a:lnTo>
                    <a:lnTo>
                      <a:pt x="33" y="170"/>
                    </a:lnTo>
                    <a:lnTo>
                      <a:pt x="50" y="187"/>
                    </a:lnTo>
                    <a:lnTo>
                      <a:pt x="69" y="199"/>
                    </a:lnTo>
                    <a:lnTo>
                      <a:pt x="88" y="208"/>
                    </a:lnTo>
                    <a:lnTo>
                      <a:pt x="109" y="214"/>
                    </a:lnTo>
                    <a:lnTo>
                      <a:pt x="129" y="215"/>
                    </a:lnTo>
                    <a:lnTo>
                      <a:pt x="148" y="213"/>
                    </a:lnTo>
                    <a:lnTo>
                      <a:pt x="167" y="206"/>
                    </a:lnTo>
                    <a:lnTo>
                      <a:pt x="183"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Freeform 299"/>
              <p:cNvSpPr>
                <a:spLocks/>
              </p:cNvSpPr>
              <p:nvPr/>
            </p:nvSpPr>
            <p:spPr bwMode="auto">
              <a:xfrm>
                <a:off x="8366125" y="-153987"/>
                <a:ext cx="111125" cy="115888"/>
              </a:xfrm>
              <a:custGeom>
                <a:avLst/>
                <a:gdLst>
                  <a:gd name="T0" fmla="*/ 123 w 141"/>
                  <a:gd name="T1" fmla="*/ 133 h 147"/>
                  <a:gd name="T2" fmla="*/ 137 w 141"/>
                  <a:gd name="T3" fmla="*/ 112 h 147"/>
                  <a:gd name="T4" fmla="*/ 141 w 141"/>
                  <a:gd name="T5" fmla="*/ 86 h 147"/>
                  <a:gd name="T6" fmla="*/ 134 w 141"/>
                  <a:gd name="T7" fmla="*/ 58 h 147"/>
                  <a:gd name="T8" fmla="*/ 118 w 141"/>
                  <a:gd name="T9" fmla="*/ 32 h 147"/>
                  <a:gd name="T10" fmla="*/ 106 w 141"/>
                  <a:gd name="T11" fmla="*/ 20 h 147"/>
                  <a:gd name="T12" fmla="*/ 95 w 141"/>
                  <a:gd name="T13" fmla="*/ 12 h 147"/>
                  <a:gd name="T14" fmla="*/ 81 w 141"/>
                  <a:gd name="T15" fmla="*/ 5 h 147"/>
                  <a:gd name="T16" fmla="*/ 68 w 141"/>
                  <a:gd name="T17" fmla="*/ 2 h 147"/>
                  <a:gd name="T18" fmla="*/ 55 w 141"/>
                  <a:gd name="T19" fmla="*/ 0 h 147"/>
                  <a:gd name="T20" fmla="*/ 42 w 141"/>
                  <a:gd name="T21" fmla="*/ 3 h 147"/>
                  <a:gd name="T22" fmla="*/ 29 w 141"/>
                  <a:gd name="T23" fmla="*/ 7 h 147"/>
                  <a:gd name="T24" fmla="*/ 19 w 141"/>
                  <a:gd name="T25" fmla="*/ 14 h 147"/>
                  <a:gd name="T26" fmla="*/ 4 w 141"/>
                  <a:gd name="T27" fmla="*/ 36 h 147"/>
                  <a:gd name="T28" fmla="*/ 0 w 141"/>
                  <a:gd name="T29" fmla="*/ 62 h 147"/>
                  <a:gd name="T30" fmla="*/ 7 w 141"/>
                  <a:gd name="T31" fmla="*/ 89 h 147"/>
                  <a:gd name="T32" fmla="*/ 23 w 141"/>
                  <a:gd name="T33" fmla="*/ 116 h 147"/>
                  <a:gd name="T34" fmla="*/ 35 w 141"/>
                  <a:gd name="T35" fmla="*/ 127 h 147"/>
                  <a:gd name="T36" fmla="*/ 48 w 141"/>
                  <a:gd name="T37" fmla="*/ 135 h 147"/>
                  <a:gd name="T38" fmla="*/ 60 w 141"/>
                  <a:gd name="T39" fmla="*/ 142 h 147"/>
                  <a:gd name="T40" fmla="*/ 74 w 141"/>
                  <a:gd name="T41" fmla="*/ 146 h 147"/>
                  <a:gd name="T42" fmla="*/ 87 w 141"/>
                  <a:gd name="T43" fmla="*/ 147 h 147"/>
                  <a:gd name="T44" fmla="*/ 99 w 141"/>
                  <a:gd name="T45" fmla="*/ 144 h 147"/>
                  <a:gd name="T46" fmla="*/ 112 w 141"/>
                  <a:gd name="T47" fmla="*/ 140 h 147"/>
                  <a:gd name="T48" fmla="*/ 123 w 141"/>
                  <a:gd name="T49" fmla="*/ 13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47">
                    <a:moveTo>
                      <a:pt x="123" y="133"/>
                    </a:moveTo>
                    <a:lnTo>
                      <a:pt x="137" y="112"/>
                    </a:lnTo>
                    <a:lnTo>
                      <a:pt x="141" y="86"/>
                    </a:lnTo>
                    <a:lnTo>
                      <a:pt x="134" y="58"/>
                    </a:lnTo>
                    <a:lnTo>
                      <a:pt x="118" y="32"/>
                    </a:lnTo>
                    <a:lnTo>
                      <a:pt x="106" y="20"/>
                    </a:lnTo>
                    <a:lnTo>
                      <a:pt x="95" y="12"/>
                    </a:lnTo>
                    <a:lnTo>
                      <a:pt x="81" y="5"/>
                    </a:lnTo>
                    <a:lnTo>
                      <a:pt x="68" y="2"/>
                    </a:lnTo>
                    <a:lnTo>
                      <a:pt x="55" y="0"/>
                    </a:lnTo>
                    <a:lnTo>
                      <a:pt x="42" y="3"/>
                    </a:lnTo>
                    <a:lnTo>
                      <a:pt x="29" y="7"/>
                    </a:lnTo>
                    <a:lnTo>
                      <a:pt x="19" y="14"/>
                    </a:lnTo>
                    <a:lnTo>
                      <a:pt x="4" y="36"/>
                    </a:lnTo>
                    <a:lnTo>
                      <a:pt x="0" y="62"/>
                    </a:lnTo>
                    <a:lnTo>
                      <a:pt x="7" y="89"/>
                    </a:lnTo>
                    <a:lnTo>
                      <a:pt x="23" y="116"/>
                    </a:lnTo>
                    <a:lnTo>
                      <a:pt x="35" y="127"/>
                    </a:lnTo>
                    <a:lnTo>
                      <a:pt x="48" y="135"/>
                    </a:lnTo>
                    <a:lnTo>
                      <a:pt x="60" y="142"/>
                    </a:lnTo>
                    <a:lnTo>
                      <a:pt x="74" y="146"/>
                    </a:lnTo>
                    <a:lnTo>
                      <a:pt x="87" y="147"/>
                    </a:lnTo>
                    <a:lnTo>
                      <a:pt x="99" y="144"/>
                    </a:lnTo>
                    <a:lnTo>
                      <a:pt x="112" y="140"/>
                    </a:lnTo>
                    <a:lnTo>
                      <a:pt x="123"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9" name="Freeform 300"/>
              <p:cNvSpPr>
                <a:spLocks/>
              </p:cNvSpPr>
              <p:nvPr/>
            </p:nvSpPr>
            <p:spPr bwMode="auto">
              <a:xfrm>
                <a:off x="8215313" y="-271462"/>
                <a:ext cx="227013" cy="1247775"/>
              </a:xfrm>
              <a:custGeom>
                <a:avLst/>
                <a:gdLst>
                  <a:gd name="T0" fmla="*/ 0 w 285"/>
                  <a:gd name="T1" fmla="*/ 1448 h 1573"/>
                  <a:gd name="T2" fmla="*/ 16 w 285"/>
                  <a:gd name="T3" fmla="*/ 0 h 1573"/>
                  <a:gd name="T4" fmla="*/ 175 w 285"/>
                  <a:gd name="T5" fmla="*/ 8 h 1573"/>
                  <a:gd name="T6" fmla="*/ 285 w 285"/>
                  <a:gd name="T7" fmla="*/ 87 h 1573"/>
                  <a:gd name="T8" fmla="*/ 269 w 285"/>
                  <a:gd name="T9" fmla="*/ 1552 h 1573"/>
                  <a:gd name="T10" fmla="*/ 268 w 285"/>
                  <a:gd name="T11" fmla="*/ 1554 h 1573"/>
                  <a:gd name="T12" fmla="*/ 262 w 285"/>
                  <a:gd name="T13" fmla="*/ 1559 h 1573"/>
                  <a:gd name="T14" fmla="*/ 254 w 285"/>
                  <a:gd name="T15" fmla="*/ 1564 h 1573"/>
                  <a:gd name="T16" fmla="*/ 241 w 285"/>
                  <a:gd name="T17" fmla="*/ 1569 h 1573"/>
                  <a:gd name="T18" fmla="*/ 224 w 285"/>
                  <a:gd name="T19" fmla="*/ 1573 h 1573"/>
                  <a:gd name="T20" fmla="*/ 202 w 285"/>
                  <a:gd name="T21" fmla="*/ 1571 h 1573"/>
                  <a:gd name="T22" fmla="*/ 176 w 285"/>
                  <a:gd name="T23" fmla="*/ 1566 h 1573"/>
                  <a:gd name="T24" fmla="*/ 142 w 285"/>
                  <a:gd name="T25" fmla="*/ 1552 h 1573"/>
                  <a:gd name="T26" fmla="*/ 109 w 285"/>
                  <a:gd name="T27" fmla="*/ 1533 h 1573"/>
                  <a:gd name="T28" fmla="*/ 80 w 285"/>
                  <a:gd name="T29" fmla="*/ 1515 h 1573"/>
                  <a:gd name="T30" fmla="*/ 56 w 285"/>
                  <a:gd name="T31" fmla="*/ 1498 h 1573"/>
                  <a:gd name="T32" fmla="*/ 35 w 285"/>
                  <a:gd name="T33" fmla="*/ 1482 h 1573"/>
                  <a:gd name="T34" fmla="*/ 20 w 285"/>
                  <a:gd name="T35" fmla="*/ 1468 h 1573"/>
                  <a:gd name="T36" fmla="*/ 9 w 285"/>
                  <a:gd name="T37" fmla="*/ 1457 h 1573"/>
                  <a:gd name="T38" fmla="*/ 2 w 285"/>
                  <a:gd name="T39" fmla="*/ 1450 h 1573"/>
                  <a:gd name="T40" fmla="*/ 0 w 285"/>
                  <a:gd name="T41" fmla="*/ 1448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3">
                    <a:moveTo>
                      <a:pt x="0" y="1448"/>
                    </a:moveTo>
                    <a:lnTo>
                      <a:pt x="16" y="0"/>
                    </a:lnTo>
                    <a:lnTo>
                      <a:pt x="175" y="8"/>
                    </a:lnTo>
                    <a:lnTo>
                      <a:pt x="285" y="87"/>
                    </a:lnTo>
                    <a:lnTo>
                      <a:pt x="269" y="1552"/>
                    </a:lnTo>
                    <a:lnTo>
                      <a:pt x="268" y="1554"/>
                    </a:lnTo>
                    <a:lnTo>
                      <a:pt x="262" y="1559"/>
                    </a:lnTo>
                    <a:lnTo>
                      <a:pt x="254" y="1564"/>
                    </a:lnTo>
                    <a:lnTo>
                      <a:pt x="241" y="1569"/>
                    </a:lnTo>
                    <a:lnTo>
                      <a:pt x="224" y="1573"/>
                    </a:lnTo>
                    <a:lnTo>
                      <a:pt x="202" y="1571"/>
                    </a:lnTo>
                    <a:lnTo>
                      <a:pt x="176" y="1566"/>
                    </a:lnTo>
                    <a:lnTo>
                      <a:pt x="142" y="1552"/>
                    </a:lnTo>
                    <a:lnTo>
                      <a:pt x="109" y="1533"/>
                    </a:lnTo>
                    <a:lnTo>
                      <a:pt x="80" y="1515"/>
                    </a:lnTo>
                    <a:lnTo>
                      <a:pt x="56" y="1498"/>
                    </a:lnTo>
                    <a:lnTo>
                      <a:pt x="35" y="1482"/>
                    </a:lnTo>
                    <a:lnTo>
                      <a:pt x="20" y="1468"/>
                    </a:lnTo>
                    <a:lnTo>
                      <a:pt x="9" y="1457"/>
                    </a:lnTo>
                    <a:lnTo>
                      <a:pt x="2"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Freeform 301"/>
              <p:cNvSpPr>
                <a:spLocks/>
              </p:cNvSpPr>
              <p:nvPr/>
            </p:nvSpPr>
            <p:spPr bwMode="auto">
              <a:xfrm>
                <a:off x="8193088" y="-325437"/>
                <a:ext cx="255588" cy="1314450"/>
              </a:xfrm>
              <a:custGeom>
                <a:avLst/>
                <a:gdLst>
                  <a:gd name="T0" fmla="*/ 16 w 321"/>
                  <a:gd name="T1" fmla="*/ 1509 h 1656"/>
                  <a:gd name="T2" fmla="*/ 23 w 321"/>
                  <a:gd name="T3" fmla="*/ 1527 h 1656"/>
                  <a:gd name="T4" fmla="*/ 47 w 321"/>
                  <a:gd name="T5" fmla="*/ 1566 h 1656"/>
                  <a:gd name="T6" fmla="*/ 88 w 321"/>
                  <a:gd name="T7" fmla="*/ 1610 h 1656"/>
                  <a:gd name="T8" fmla="*/ 153 w 321"/>
                  <a:gd name="T9" fmla="*/ 1643 h 1656"/>
                  <a:gd name="T10" fmla="*/ 220 w 321"/>
                  <a:gd name="T11" fmla="*/ 1655 h 1656"/>
                  <a:gd name="T12" fmla="*/ 268 w 321"/>
                  <a:gd name="T13" fmla="*/ 1653 h 1656"/>
                  <a:gd name="T14" fmla="*/ 297 w 321"/>
                  <a:gd name="T15" fmla="*/ 1646 h 1656"/>
                  <a:gd name="T16" fmla="*/ 306 w 321"/>
                  <a:gd name="T17" fmla="*/ 1643 h 1656"/>
                  <a:gd name="T18" fmla="*/ 312 w 321"/>
                  <a:gd name="T19" fmla="*/ 1345 h 1656"/>
                  <a:gd name="T20" fmla="*/ 321 w 321"/>
                  <a:gd name="T21" fmla="*/ 783 h 1656"/>
                  <a:gd name="T22" fmla="*/ 315 w 321"/>
                  <a:gd name="T23" fmla="*/ 350 h 1656"/>
                  <a:gd name="T24" fmla="*/ 306 w 321"/>
                  <a:gd name="T25" fmla="*/ 181 h 1656"/>
                  <a:gd name="T26" fmla="*/ 302 w 321"/>
                  <a:gd name="T27" fmla="*/ 385 h 1656"/>
                  <a:gd name="T28" fmla="*/ 296 w 321"/>
                  <a:gd name="T29" fmla="*/ 909 h 1656"/>
                  <a:gd name="T30" fmla="*/ 285 w 321"/>
                  <a:gd name="T31" fmla="*/ 1421 h 1656"/>
                  <a:gd name="T32" fmla="*/ 275 w 321"/>
                  <a:gd name="T33" fmla="*/ 1614 h 1656"/>
                  <a:gd name="T34" fmla="*/ 265 w 321"/>
                  <a:gd name="T35" fmla="*/ 1615 h 1656"/>
                  <a:gd name="T36" fmla="*/ 236 w 321"/>
                  <a:gd name="T37" fmla="*/ 1617 h 1656"/>
                  <a:gd name="T38" fmla="*/ 193 w 321"/>
                  <a:gd name="T39" fmla="*/ 1611 h 1656"/>
                  <a:gd name="T40" fmla="*/ 143 w 321"/>
                  <a:gd name="T41" fmla="*/ 1593 h 1656"/>
                  <a:gd name="T42" fmla="*/ 95 w 321"/>
                  <a:gd name="T43" fmla="*/ 1567 h 1656"/>
                  <a:gd name="T44" fmla="*/ 62 w 321"/>
                  <a:gd name="T45" fmla="*/ 1542 h 1656"/>
                  <a:gd name="T46" fmla="*/ 42 w 321"/>
                  <a:gd name="T47" fmla="*/ 1523 h 1656"/>
                  <a:gd name="T48" fmla="*/ 35 w 321"/>
                  <a:gd name="T49" fmla="*/ 1516 h 1656"/>
                  <a:gd name="T50" fmla="*/ 31 w 321"/>
                  <a:gd name="T51" fmla="*/ 1135 h 1656"/>
                  <a:gd name="T52" fmla="*/ 31 w 321"/>
                  <a:gd name="T53" fmla="*/ 581 h 1656"/>
                  <a:gd name="T54" fmla="*/ 39 w 321"/>
                  <a:gd name="T55" fmla="*/ 258 h 1656"/>
                  <a:gd name="T56" fmla="*/ 52 w 321"/>
                  <a:gd name="T57" fmla="*/ 83 h 1656"/>
                  <a:gd name="T58" fmla="*/ 67 w 321"/>
                  <a:gd name="T59" fmla="*/ 61 h 1656"/>
                  <a:gd name="T60" fmla="*/ 95 w 321"/>
                  <a:gd name="T61" fmla="*/ 50 h 1656"/>
                  <a:gd name="T62" fmla="*/ 132 w 321"/>
                  <a:gd name="T63" fmla="*/ 52 h 1656"/>
                  <a:gd name="T64" fmla="*/ 174 w 321"/>
                  <a:gd name="T65" fmla="*/ 69 h 1656"/>
                  <a:gd name="T66" fmla="*/ 214 w 321"/>
                  <a:gd name="T67" fmla="*/ 98 h 1656"/>
                  <a:gd name="T68" fmla="*/ 249 w 321"/>
                  <a:gd name="T69" fmla="*/ 128 h 1656"/>
                  <a:gd name="T70" fmla="*/ 272 w 321"/>
                  <a:gd name="T71" fmla="*/ 151 h 1656"/>
                  <a:gd name="T72" fmla="*/ 281 w 321"/>
                  <a:gd name="T73" fmla="*/ 160 h 1656"/>
                  <a:gd name="T74" fmla="*/ 273 w 321"/>
                  <a:gd name="T75" fmla="*/ 142 h 1656"/>
                  <a:gd name="T76" fmla="*/ 250 w 321"/>
                  <a:gd name="T77" fmla="*/ 97 h 1656"/>
                  <a:gd name="T78" fmla="*/ 214 w 321"/>
                  <a:gd name="T79" fmla="*/ 48 h 1656"/>
                  <a:gd name="T80" fmla="*/ 168 w 321"/>
                  <a:gd name="T81" fmla="*/ 14 h 1656"/>
                  <a:gd name="T82" fmla="*/ 115 w 321"/>
                  <a:gd name="T83" fmla="*/ 0 h 1656"/>
                  <a:gd name="T84" fmla="*/ 63 w 321"/>
                  <a:gd name="T85" fmla="*/ 7 h 1656"/>
                  <a:gd name="T86" fmla="*/ 22 w 321"/>
                  <a:gd name="T87" fmla="*/ 39 h 1656"/>
                  <a:gd name="T88" fmla="*/ 0 w 321"/>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6">
                    <a:moveTo>
                      <a:pt x="0" y="105"/>
                    </a:moveTo>
                    <a:lnTo>
                      <a:pt x="16" y="1509"/>
                    </a:lnTo>
                    <a:lnTo>
                      <a:pt x="18" y="1514"/>
                    </a:lnTo>
                    <a:lnTo>
                      <a:pt x="23" y="1527"/>
                    </a:lnTo>
                    <a:lnTo>
                      <a:pt x="32" y="1544"/>
                    </a:lnTo>
                    <a:lnTo>
                      <a:pt x="47" y="1566"/>
                    </a:lnTo>
                    <a:lnTo>
                      <a:pt x="65" y="1588"/>
                    </a:lnTo>
                    <a:lnTo>
                      <a:pt x="88" y="1610"/>
                    </a:lnTo>
                    <a:lnTo>
                      <a:pt x="118" y="1629"/>
                    </a:lnTo>
                    <a:lnTo>
                      <a:pt x="153" y="1643"/>
                    </a:lnTo>
                    <a:lnTo>
                      <a:pt x="189" y="1651"/>
                    </a:lnTo>
                    <a:lnTo>
                      <a:pt x="220" y="1655"/>
                    </a:lnTo>
                    <a:lnTo>
                      <a:pt x="246" y="1656"/>
                    </a:lnTo>
                    <a:lnTo>
                      <a:pt x="268" y="1653"/>
                    </a:lnTo>
                    <a:lnTo>
                      <a:pt x="284" y="1650"/>
                    </a:lnTo>
                    <a:lnTo>
                      <a:pt x="297" y="1646"/>
                    </a:lnTo>
                    <a:lnTo>
                      <a:pt x="304" y="1644"/>
                    </a:lnTo>
                    <a:lnTo>
                      <a:pt x="306" y="1643"/>
                    </a:lnTo>
                    <a:lnTo>
                      <a:pt x="307" y="1558"/>
                    </a:lnTo>
                    <a:lnTo>
                      <a:pt x="312" y="1345"/>
                    </a:lnTo>
                    <a:lnTo>
                      <a:pt x="316" y="1065"/>
                    </a:lnTo>
                    <a:lnTo>
                      <a:pt x="321" y="783"/>
                    </a:lnTo>
                    <a:lnTo>
                      <a:pt x="321" y="542"/>
                    </a:lnTo>
                    <a:lnTo>
                      <a:pt x="315" y="350"/>
                    </a:lnTo>
                    <a:lnTo>
                      <a:pt x="310" y="226"/>
                    </a:lnTo>
                    <a:lnTo>
                      <a:pt x="306" y="181"/>
                    </a:lnTo>
                    <a:lnTo>
                      <a:pt x="305" y="235"/>
                    </a:lnTo>
                    <a:lnTo>
                      <a:pt x="302" y="385"/>
                    </a:lnTo>
                    <a:lnTo>
                      <a:pt x="297" y="615"/>
                    </a:lnTo>
                    <a:lnTo>
                      <a:pt x="296" y="909"/>
                    </a:lnTo>
                    <a:lnTo>
                      <a:pt x="292" y="1198"/>
                    </a:lnTo>
                    <a:lnTo>
                      <a:pt x="285" y="1421"/>
                    </a:lnTo>
                    <a:lnTo>
                      <a:pt x="278" y="1564"/>
                    </a:lnTo>
                    <a:lnTo>
                      <a:pt x="275" y="1614"/>
                    </a:lnTo>
                    <a:lnTo>
                      <a:pt x="273" y="1614"/>
                    </a:lnTo>
                    <a:lnTo>
                      <a:pt x="265" y="1615"/>
                    </a:lnTo>
                    <a:lnTo>
                      <a:pt x="252" y="1617"/>
                    </a:lnTo>
                    <a:lnTo>
                      <a:pt x="236" y="1617"/>
                    </a:lnTo>
                    <a:lnTo>
                      <a:pt x="216" y="1615"/>
                    </a:lnTo>
                    <a:lnTo>
                      <a:pt x="193" y="1611"/>
                    </a:lnTo>
                    <a:lnTo>
                      <a:pt x="169" y="1604"/>
                    </a:lnTo>
                    <a:lnTo>
                      <a:pt x="143" y="1593"/>
                    </a:lnTo>
                    <a:lnTo>
                      <a:pt x="117" y="1581"/>
                    </a:lnTo>
                    <a:lnTo>
                      <a:pt x="95" y="1567"/>
                    </a:lnTo>
                    <a:lnTo>
                      <a:pt x="77" y="1554"/>
                    </a:lnTo>
                    <a:lnTo>
                      <a:pt x="62" y="1542"/>
                    </a:lnTo>
                    <a:lnTo>
                      <a:pt x="50" y="1531"/>
                    </a:lnTo>
                    <a:lnTo>
                      <a:pt x="42" y="1523"/>
                    </a:lnTo>
                    <a:lnTo>
                      <a:pt x="37" y="1519"/>
                    </a:lnTo>
                    <a:lnTo>
                      <a:pt x="35" y="1516"/>
                    </a:lnTo>
                    <a:lnTo>
                      <a:pt x="34" y="1402"/>
                    </a:lnTo>
                    <a:lnTo>
                      <a:pt x="31" y="1135"/>
                    </a:lnTo>
                    <a:lnTo>
                      <a:pt x="30" y="824"/>
                    </a:lnTo>
                    <a:lnTo>
                      <a:pt x="31" y="581"/>
                    </a:lnTo>
                    <a:lnTo>
                      <a:pt x="34" y="410"/>
                    </a:lnTo>
                    <a:lnTo>
                      <a:pt x="39" y="258"/>
                    </a:lnTo>
                    <a:lnTo>
                      <a:pt x="45" y="143"/>
                    </a:lnTo>
                    <a:lnTo>
                      <a:pt x="52" y="83"/>
                    </a:lnTo>
                    <a:lnTo>
                      <a:pt x="57" y="71"/>
                    </a:lnTo>
                    <a:lnTo>
                      <a:pt x="67" y="61"/>
                    </a:lnTo>
                    <a:lnTo>
                      <a:pt x="79" y="54"/>
                    </a:lnTo>
                    <a:lnTo>
                      <a:pt x="95" y="50"/>
                    </a:lnTo>
                    <a:lnTo>
                      <a:pt x="113" y="50"/>
                    </a:lnTo>
                    <a:lnTo>
                      <a:pt x="132" y="52"/>
                    </a:lnTo>
                    <a:lnTo>
                      <a:pt x="153" y="59"/>
                    </a:lnTo>
                    <a:lnTo>
                      <a:pt x="174" y="69"/>
                    </a:lnTo>
                    <a:lnTo>
                      <a:pt x="194" y="83"/>
                    </a:lnTo>
                    <a:lnTo>
                      <a:pt x="214" y="98"/>
                    </a:lnTo>
                    <a:lnTo>
                      <a:pt x="232" y="114"/>
                    </a:lnTo>
                    <a:lnTo>
                      <a:pt x="249" y="128"/>
                    </a:lnTo>
                    <a:lnTo>
                      <a:pt x="261" y="141"/>
                    </a:lnTo>
                    <a:lnTo>
                      <a:pt x="272" y="151"/>
                    </a:lnTo>
                    <a:lnTo>
                      <a:pt x="278" y="158"/>
                    </a:lnTo>
                    <a:lnTo>
                      <a:pt x="281" y="160"/>
                    </a:lnTo>
                    <a:lnTo>
                      <a:pt x="278" y="156"/>
                    </a:lnTo>
                    <a:lnTo>
                      <a:pt x="273" y="142"/>
                    </a:lnTo>
                    <a:lnTo>
                      <a:pt x="262" y="121"/>
                    </a:lnTo>
                    <a:lnTo>
                      <a:pt x="250" y="97"/>
                    </a:lnTo>
                    <a:lnTo>
                      <a:pt x="232" y="73"/>
                    </a:lnTo>
                    <a:lnTo>
                      <a:pt x="214" y="48"/>
                    </a:lnTo>
                    <a:lnTo>
                      <a:pt x="192" y="28"/>
                    </a:lnTo>
                    <a:lnTo>
                      <a:pt x="168" y="14"/>
                    </a:lnTo>
                    <a:lnTo>
                      <a:pt x="143" y="5"/>
                    </a:lnTo>
                    <a:lnTo>
                      <a:pt x="115" y="0"/>
                    </a:lnTo>
                    <a:lnTo>
                      <a:pt x="88" y="0"/>
                    </a:lnTo>
                    <a:lnTo>
                      <a:pt x="63" y="7"/>
                    </a:lnTo>
                    <a:lnTo>
                      <a:pt x="40" y="20"/>
                    </a:lnTo>
                    <a:lnTo>
                      <a:pt x="22" y="39"/>
                    </a:lnTo>
                    <a:lnTo>
                      <a:pt x="8"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Freeform 302"/>
              <p:cNvSpPr>
                <a:spLocks/>
              </p:cNvSpPr>
              <p:nvPr/>
            </p:nvSpPr>
            <p:spPr bwMode="auto">
              <a:xfrm>
                <a:off x="8147050" y="-246062"/>
                <a:ext cx="225425" cy="1247775"/>
              </a:xfrm>
              <a:custGeom>
                <a:avLst/>
                <a:gdLst>
                  <a:gd name="T0" fmla="*/ 0 w 285"/>
                  <a:gd name="T1" fmla="*/ 1448 h 1572"/>
                  <a:gd name="T2" fmla="*/ 16 w 285"/>
                  <a:gd name="T3" fmla="*/ 0 h 1572"/>
                  <a:gd name="T4" fmla="*/ 174 w 285"/>
                  <a:gd name="T5" fmla="*/ 8 h 1572"/>
                  <a:gd name="T6" fmla="*/ 285 w 285"/>
                  <a:gd name="T7" fmla="*/ 86 h 1572"/>
                  <a:gd name="T8" fmla="*/ 270 w 285"/>
                  <a:gd name="T9" fmla="*/ 1551 h 1572"/>
                  <a:gd name="T10" fmla="*/ 269 w 285"/>
                  <a:gd name="T11" fmla="*/ 1553 h 1572"/>
                  <a:gd name="T12" fmla="*/ 263 w 285"/>
                  <a:gd name="T13" fmla="*/ 1558 h 1572"/>
                  <a:gd name="T14" fmla="*/ 255 w 285"/>
                  <a:gd name="T15" fmla="*/ 1564 h 1572"/>
                  <a:gd name="T16" fmla="*/ 242 w 285"/>
                  <a:gd name="T17" fmla="*/ 1568 h 1572"/>
                  <a:gd name="T18" fmla="*/ 225 w 285"/>
                  <a:gd name="T19" fmla="*/ 1572 h 1572"/>
                  <a:gd name="T20" fmla="*/ 203 w 285"/>
                  <a:gd name="T21" fmla="*/ 1571 h 1572"/>
                  <a:gd name="T22" fmla="*/ 175 w 285"/>
                  <a:gd name="T23" fmla="*/ 1565 h 1572"/>
                  <a:gd name="T24" fmla="*/ 143 w 285"/>
                  <a:gd name="T25" fmla="*/ 1551 h 1572"/>
                  <a:gd name="T26" fmla="*/ 110 w 285"/>
                  <a:gd name="T27" fmla="*/ 1532 h 1572"/>
                  <a:gd name="T28" fmla="*/ 81 w 285"/>
                  <a:gd name="T29" fmla="*/ 1515 h 1572"/>
                  <a:gd name="T30" fmla="*/ 55 w 285"/>
                  <a:gd name="T31" fmla="*/ 1498 h 1572"/>
                  <a:gd name="T32" fmla="*/ 36 w 285"/>
                  <a:gd name="T33" fmla="*/ 1482 h 1572"/>
                  <a:gd name="T34" fmla="*/ 20 w 285"/>
                  <a:gd name="T35" fmla="*/ 1468 h 1572"/>
                  <a:gd name="T36" fmla="*/ 9 w 285"/>
                  <a:gd name="T37" fmla="*/ 1458 h 1572"/>
                  <a:gd name="T38" fmla="*/ 3 w 285"/>
                  <a:gd name="T39" fmla="*/ 1451 h 1572"/>
                  <a:gd name="T40" fmla="*/ 0 w 285"/>
                  <a:gd name="T41" fmla="*/ 14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2">
                    <a:moveTo>
                      <a:pt x="0" y="1448"/>
                    </a:moveTo>
                    <a:lnTo>
                      <a:pt x="16" y="0"/>
                    </a:lnTo>
                    <a:lnTo>
                      <a:pt x="174" y="8"/>
                    </a:lnTo>
                    <a:lnTo>
                      <a:pt x="285" y="86"/>
                    </a:lnTo>
                    <a:lnTo>
                      <a:pt x="270" y="1551"/>
                    </a:lnTo>
                    <a:lnTo>
                      <a:pt x="269" y="1553"/>
                    </a:lnTo>
                    <a:lnTo>
                      <a:pt x="263" y="1558"/>
                    </a:lnTo>
                    <a:lnTo>
                      <a:pt x="255" y="1564"/>
                    </a:lnTo>
                    <a:lnTo>
                      <a:pt x="242" y="1568"/>
                    </a:lnTo>
                    <a:lnTo>
                      <a:pt x="225" y="1572"/>
                    </a:lnTo>
                    <a:lnTo>
                      <a:pt x="203" y="1571"/>
                    </a:lnTo>
                    <a:lnTo>
                      <a:pt x="175" y="1565"/>
                    </a:lnTo>
                    <a:lnTo>
                      <a:pt x="143" y="1551"/>
                    </a:lnTo>
                    <a:lnTo>
                      <a:pt x="110" y="1532"/>
                    </a:lnTo>
                    <a:lnTo>
                      <a:pt x="81" y="1515"/>
                    </a:lnTo>
                    <a:lnTo>
                      <a:pt x="55" y="1498"/>
                    </a:lnTo>
                    <a:lnTo>
                      <a:pt x="36" y="1482"/>
                    </a:lnTo>
                    <a:lnTo>
                      <a:pt x="20" y="1468"/>
                    </a:lnTo>
                    <a:lnTo>
                      <a:pt x="9" y="1458"/>
                    </a:lnTo>
                    <a:lnTo>
                      <a:pt x="3"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2" name="Freeform 303"/>
              <p:cNvSpPr>
                <a:spLocks/>
              </p:cNvSpPr>
              <p:nvPr/>
            </p:nvSpPr>
            <p:spPr bwMode="auto">
              <a:xfrm>
                <a:off x="8124825" y="-298450"/>
                <a:ext cx="254000" cy="1312863"/>
              </a:xfrm>
              <a:custGeom>
                <a:avLst/>
                <a:gdLst>
                  <a:gd name="T0" fmla="*/ 15 w 322"/>
                  <a:gd name="T1" fmla="*/ 1510 h 1655"/>
                  <a:gd name="T2" fmla="*/ 22 w 322"/>
                  <a:gd name="T3" fmla="*/ 1527 h 1655"/>
                  <a:gd name="T4" fmla="*/ 46 w 322"/>
                  <a:gd name="T5" fmla="*/ 1565 h 1655"/>
                  <a:gd name="T6" fmla="*/ 89 w 322"/>
                  <a:gd name="T7" fmla="*/ 1610 h 1655"/>
                  <a:gd name="T8" fmla="*/ 154 w 322"/>
                  <a:gd name="T9" fmla="*/ 1642 h 1655"/>
                  <a:gd name="T10" fmla="*/ 220 w 322"/>
                  <a:gd name="T11" fmla="*/ 1654 h 1655"/>
                  <a:gd name="T12" fmla="*/ 268 w 322"/>
                  <a:gd name="T13" fmla="*/ 1652 h 1655"/>
                  <a:gd name="T14" fmla="*/ 296 w 322"/>
                  <a:gd name="T15" fmla="*/ 1646 h 1655"/>
                  <a:gd name="T16" fmla="*/ 306 w 322"/>
                  <a:gd name="T17" fmla="*/ 1642 h 1655"/>
                  <a:gd name="T18" fmla="*/ 311 w 322"/>
                  <a:gd name="T19" fmla="*/ 1344 h 1655"/>
                  <a:gd name="T20" fmla="*/ 322 w 322"/>
                  <a:gd name="T21" fmla="*/ 783 h 1655"/>
                  <a:gd name="T22" fmla="*/ 316 w 322"/>
                  <a:gd name="T23" fmla="*/ 351 h 1655"/>
                  <a:gd name="T24" fmla="*/ 306 w 322"/>
                  <a:gd name="T25" fmla="*/ 181 h 1655"/>
                  <a:gd name="T26" fmla="*/ 301 w 322"/>
                  <a:gd name="T27" fmla="*/ 385 h 1655"/>
                  <a:gd name="T28" fmla="*/ 296 w 322"/>
                  <a:gd name="T29" fmla="*/ 908 h 1655"/>
                  <a:gd name="T30" fmla="*/ 286 w 322"/>
                  <a:gd name="T31" fmla="*/ 1421 h 1655"/>
                  <a:gd name="T32" fmla="*/ 276 w 322"/>
                  <a:gd name="T33" fmla="*/ 1614 h 1655"/>
                  <a:gd name="T34" fmla="*/ 265 w 322"/>
                  <a:gd name="T35" fmla="*/ 1616 h 1655"/>
                  <a:gd name="T36" fmla="*/ 236 w 322"/>
                  <a:gd name="T37" fmla="*/ 1617 h 1655"/>
                  <a:gd name="T38" fmla="*/ 194 w 322"/>
                  <a:gd name="T39" fmla="*/ 1611 h 1655"/>
                  <a:gd name="T40" fmla="*/ 143 w 322"/>
                  <a:gd name="T41" fmla="*/ 1594 h 1655"/>
                  <a:gd name="T42" fmla="*/ 96 w 322"/>
                  <a:gd name="T43" fmla="*/ 1566 h 1655"/>
                  <a:gd name="T44" fmla="*/ 63 w 322"/>
                  <a:gd name="T45" fmla="*/ 1542 h 1655"/>
                  <a:gd name="T46" fmla="*/ 43 w 322"/>
                  <a:gd name="T47" fmla="*/ 1523 h 1655"/>
                  <a:gd name="T48" fmla="*/ 36 w 322"/>
                  <a:gd name="T49" fmla="*/ 1517 h 1655"/>
                  <a:gd name="T50" fmla="*/ 32 w 322"/>
                  <a:gd name="T51" fmla="*/ 1134 h 1655"/>
                  <a:gd name="T52" fmla="*/ 30 w 322"/>
                  <a:gd name="T53" fmla="*/ 580 h 1655"/>
                  <a:gd name="T54" fmla="*/ 40 w 322"/>
                  <a:gd name="T55" fmla="*/ 258 h 1655"/>
                  <a:gd name="T56" fmla="*/ 51 w 322"/>
                  <a:gd name="T57" fmla="*/ 83 h 1655"/>
                  <a:gd name="T58" fmla="*/ 67 w 322"/>
                  <a:gd name="T59" fmla="*/ 61 h 1655"/>
                  <a:gd name="T60" fmla="*/ 95 w 322"/>
                  <a:gd name="T61" fmla="*/ 50 h 1655"/>
                  <a:gd name="T62" fmla="*/ 132 w 322"/>
                  <a:gd name="T63" fmla="*/ 52 h 1655"/>
                  <a:gd name="T64" fmla="*/ 173 w 322"/>
                  <a:gd name="T65" fmla="*/ 69 h 1655"/>
                  <a:gd name="T66" fmla="*/ 213 w 322"/>
                  <a:gd name="T67" fmla="*/ 98 h 1655"/>
                  <a:gd name="T68" fmla="*/ 248 w 322"/>
                  <a:gd name="T69" fmla="*/ 128 h 1655"/>
                  <a:gd name="T70" fmla="*/ 271 w 322"/>
                  <a:gd name="T71" fmla="*/ 151 h 1655"/>
                  <a:gd name="T72" fmla="*/ 280 w 322"/>
                  <a:gd name="T73" fmla="*/ 160 h 1655"/>
                  <a:gd name="T74" fmla="*/ 272 w 322"/>
                  <a:gd name="T75" fmla="*/ 142 h 1655"/>
                  <a:gd name="T76" fmla="*/ 249 w 322"/>
                  <a:gd name="T77" fmla="*/ 97 h 1655"/>
                  <a:gd name="T78" fmla="*/ 213 w 322"/>
                  <a:gd name="T79" fmla="*/ 49 h 1655"/>
                  <a:gd name="T80" fmla="*/ 169 w 322"/>
                  <a:gd name="T81" fmla="*/ 13 h 1655"/>
                  <a:gd name="T82" fmla="*/ 116 w 322"/>
                  <a:gd name="T83" fmla="*/ 0 h 1655"/>
                  <a:gd name="T84" fmla="*/ 64 w 322"/>
                  <a:gd name="T85" fmla="*/ 6 h 1655"/>
                  <a:gd name="T86" fmla="*/ 21 w 322"/>
                  <a:gd name="T87" fmla="*/ 38 h 1655"/>
                  <a:gd name="T88" fmla="*/ 0 w 322"/>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1655">
                    <a:moveTo>
                      <a:pt x="0" y="104"/>
                    </a:moveTo>
                    <a:lnTo>
                      <a:pt x="15" y="1510"/>
                    </a:lnTo>
                    <a:lnTo>
                      <a:pt x="18" y="1514"/>
                    </a:lnTo>
                    <a:lnTo>
                      <a:pt x="22" y="1527"/>
                    </a:lnTo>
                    <a:lnTo>
                      <a:pt x="33" y="1544"/>
                    </a:lnTo>
                    <a:lnTo>
                      <a:pt x="46" y="1565"/>
                    </a:lnTo>
                    <a:lnTo>
                      <a:pt x="65" y="1588"/>
                    </a:lnTo>
                    <a:lnTo>
                      <a:pt x="89" y="1610"/>
                    </a:lnTo>
                    <a:lnTo>
                      <a:pt x="118" y="1628"/>
                    </a:lnTo>
                    <a:lnTo>
                      <a:pt x="154" y="1642"/>
                    </a:lnTo>
                    <a:lnTo>
                      <a:pt x="189" y="1650"/>
                    </a:lnTo>
                    <a:lnTo>
                      <a:pt x="220" y="1654"/>
                    </a:lnTo>
                    <a:lnTo>
                      <a:pt x="246" y="1655"/>
                    </a:lnTo>
                    <a:lnTo>
                      <a:pt x="268" y="1652"/>
                    </a:lnTo>
                    <a:lnTo>
                      <a:pt x="284" y="1649"/>
                    </a:lnTo>
                    <a:lnTo>
                      <a:pt x="296" y="1646"/>
                    </a:lnTo>
                    <a:lnTo>
                      <a:pt x="303" y="1643"/>
                    </a:lnTo>
                    <a:lnTo>
                      <a:pt x="306" y="1642"/>
                    </a:lnTo>
                    <a:lnTo>
                      <a:pt x="307" y="1557"/>
                    </a:lnTo>
                    <a:lnTo>
                      <a:pt x="311" y="1344"/>
                    </a:lnTo>
                    <a:lnTo>
                      <a:pt x="317" y="1065"/>
                    </a:lnTo>
                    <a:lnTo>
                      <a:pt x="322" y="783"/>
                    </a:lnTo>
                    <a:lnTo>
                      <a:pt x="322" y="542"/>
                    </a:lnTo>
                    <a:lnTo>
                      <a:pt x="316" y="351"/>
                    </a:lnTo>
                    <a:lnTo>
                      <a:pt x="309" y="226"/>
                    </a:lnTo>
                    <a:lnTo>
                      <a:pt x="306" y="181"/>
                    </a:lnTo>
                    <a:lnTo>
                      <a:pt x="304" y="235"/>
                    </a:lnTo>
                    <a:lnTo>
                      <a:pt x="301" y="385"/>
                    </a:lnTo>
                    <a:lnTo>
                      <a:pt x="298" y="614"/>
                    </a:lnTo>
                    <a:lnTo>
                      <a:pt x="296" y="908"/>
                    </a:lnTo>
                    <a:lnTo>
                      <a:pt x="293" y="1199"/>
                    </a:lnTo>
                    <a:lnTo>
                      <a:pt x="286" y="1421"/>
                    </a:lnTo>
                    <a:lnTo>
                      <a:pt x="279" y="1564"/>
                    </a:lnTo>
                    <a:lnTo>
                      <a:pt x="276" y="1614"/>
                    </a:lnTo>
                    <a:lnTo>
                      <a:pt x="273" y="1614"/>
                    </a:lnTo>
                    <a:lnTo>
                      <a:pt x="265" y="1616"/>
                    </a:lnTo>
                    <a:lnTo>
                      <a:pt x="253" y="1617"/>
                    </a:lnTo>
                    <a:lnTo>
                      <a:pt x="236" y="1617"/>
                    </a:lnTo>
                    <a:lnTo>
                      <a:pt x="217" y="1616"/>
                    </a:lnTo>
                    <a:lnTo>
                      <a:pt x="194" y="1611"/>
                    </a:lnTo>
                    <a:lnTo>
                      <a:pt x="170" y="1604"/>
                    </a:lnTo>
                    <a:lnTo>
                      <a:pt x="143" y="1594"/>
                    </a:lnTo>
                    <a:lnTo>
                      <a:pt x="118" y="1580"/>
                    </a:lnTo>
                    <a:lnTo>
                      <a:pt x="96" y="1566"/>
                    </a:lnTo>
                    <a:lnTo>
                      <a:pt x="78" y="1553"/>
                    </a:lnTo>
                    <a:lnTo>
                      <a:pt x="63" y="1542"/>
                    </a:lnTo>
                    <a:lnTo>
                      <a:pt x="51" y="1532"/>
                    </a:lnTo>
                    <a:lnTo>
                      <a:pt x="43" y="1523"/>
                    </a:lnTo>
                    <a:lnTo>
                      <a:pt x="37" y="1519"/>
                    </a:lnTo>
                    <a:lnTo>
                      <a:pt x="36" y="1517"/>
                    </a:lnTo>
                    <a:lnTo>
                      <a:pt x="35" y="1402"/>
                    </a:lnTo>
                    <a:lnTo>
                      <a:pt x="32" y="1134"/>
                    </a:lnTo>
                    <a:lnTo>
                      <a:pt x="29" y="823"/>
                    </a:lnTo>
                    <a:lnTo>
                      <a:pt x="30" y="580"/>
                    </a:lnTo>
                    <a:lnTo>
                      <a:pt x="35" y="409"/>
                    </a:lnTo>
                    <a:lnTo>
                      <a:pt x="40" y="258"/>
                    </a:lnTo>
                    <a:lnTo>
                      <a:pt x="44" y="143"/>
                    </a:lnTo>
                    <a:lnTo>
                      <a:pt x="51" y="83"/>
                    </a:lnTo>
                    <a:lnTo>
                      <a:pt x="57" y="72"/>
                    </a:lnTo>
                    <a:lnTo>
                      <a:pt x="67" y="61"/>
                    </a:lnTo>
                    <a:lnTo>
                      <a:pt x="80" y="54"/>
                    </a:lnTo>
                    <a:lnTo>
                      <a:pt x="95" y="50"/>
                    </a:lnTo>
                    <a:lnTo>
                      <a:pt x="113" y="49"/>
                    </a:lnTo>
                    <a:lnTo>
                      <a:pt x="132" y="52"/>
                    </a:lnTo>
                    <a:lnTo>
                      <a:pt x="152" y="58"/>
                    </a:lnTo>
                    <a:lnTo>
                      <a:pt x="173" y="69"/>
                    </a:lnTo>
                    <a:lnTo>
                      <a:pt x="194" y="83"/>
                    </a:lnTo>
                    <a:lnTo>
                      <a:pt x="213" y="98"/>
                    </a:lnTo>
                    <a:lnTo>
                      <a:pt x="232" y="113"/>
                    </a:lnTo>
                    <a:lnTo>
                      <a:pt x="248" y="128"/>
                    </a:lnTo>
                    <a:lnTo>
                      <a:pt x="261" y="141"/>
                    </a:lnTo>
                    <a:lnTo>
                      <a:pt x="271" y="151"/>
                    </a:lnTo>
                    <a:lnTo>
                      <a:pt x="278" y="158"/>
                    </a:lnTo>
                    <a:lnTo>
                      <a:pt x="280" y="160"/>
                    </a:lnTo>
                    <a:lnTo>
                      <a:pt x="278" y="156"/>
                    </a:lnTo>
                    <a:lnTo>
                      <a:pt x="272" y="142"/>
                    </a:lnTo>
                    <a:lnTo>
                      <a:pt x="262" y="121"/>
                    </a:lnTo>
                    <a:lnTo>
                      <a:pt x="249" y="97"/>
                    </a:lnTo>
                    <a:lnTo>
                      <a:pt x="233" y="72"/>
                    </a:lnTo>
                    <a:lnTo>
                      <a:pt x="213" y="49"/>
                    </a:lnTo>
                    <a:lnTo>
                      <a:pt x="193" y="28"/>
                    </a:lnTo>
                    <a:lnTo>
                      <a:pt x="169" y="13"/>
                    </a:lnTo>
                    <a:lnTo>
                      <a:pt x="142" y="5"/>
                    </a:lnTo>
                    <a:lnTo>
                      <a:pt x="116" y="0"/>
                    </a:lnTo>
                    <a:lnTo>
                      <a:pt x="89" y="0"/>
                    </a:lnTo>
                    <a:lnTo>
                      <a:pt x="64" y="6"/>
                    </a:lnTo>
                    <a:lnTo>
                      <a:pt x="41" y="19"/>
                    </a:lnTo>
                    <a:lnTo>
                      <a:pt x="21" y="38"/>
                    </a:lnTo>
                    <a:lnTo>
                      <a:pt x="7"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Freeform 304"/>
              <p:cNvSpPr>
                <a:spLocks/>
              </p:cNvSpPr>
              <p:nvPr/>
            </p:nvSpPr>
            <p:spPr bwMode="auto">
              <a:xfrm>
                <a:off x="8077200" y="-220662"/>
                <a:ext cx="227013" cy="1247775"/>
              </a:xfrm>
              <a:custGeom>
                <a:avLst/>
                <a:gdLst>
                  <a:gd name="T0" fmla="*/ 0 w 285"/>
                  <a:gd name="T1" fmla="*/ 1448 h 1573"/>
                  <a:gd name="T2" fmla="*/ 16 w 285"/>
                  <a:gd name="T3" fmla="*/ 0 h 1573"/>
                  <a:gd name="T4" fmla="*/ 174 w 285"/>
                  <a:gd name="T5" fmla="*/ 8 h 1573"/>
                  <a:gd name="T6" fmla="*/ 285 w 285"/>
                  <a:gd name="T7" fmla="*/ 88 h 1573"/>
                  <a:gd name="T8" fmla="*/ 269 w 285"/>
                  <a:gd name="T9" fmla="*/ 1552 h 1573"/>
                  <a:gd name="T10" fmla="*/ 268 w 285"/>
                  <a:gd name="T11" fmla="*/ 1554 h 1573"/>
                  <a:gd name="T12" fmla="*/ 262 w 285"/>
                  <a:gd name="T13" fmla="*/ 1559 h 1573"/>
                  <a:gd name="T14" fmla="*/ 254 w 285"/>
                  <a:gd name="T15" fmla="*/ 1565 h 1573"/>
                  <a:gd name="T16" fmla="*/ 242 w 285"/>
                  <a:gd name="T17" fmla="*/ 1569 h 1573"/>
                  <a:gd name="T18" fmla="*/ 224 w 285"/>
                  <a:gd name="T19" fmla="*/ 1573 h 1573"/>
                  <a:gd name="T20" fmla="*/ 202 w 285"/>
                  <a:gd name="T21" fmla="*/ 1572 h 1573"/>
                  <a:gd name="T22" fmla="*/ 175 w 285"/>
                  <a:gd name="T23" fmla="*/ 1566 h 1573"/>
                  <a:gd name="T24" fmla="*/ 142 w 285"/>
                  <a:gd name="T25" fmla="*/ 1552 h 1573"/>
                  <a:gd name="T26" fmla="*/ 109 w 285"/>
                  <a:gd name="T27" fmla="*/ 1534 h 1573"/>
                  <a:gd name="T28" fmla="*/ 80 w 285"/>
                  <a:gd name="T29" fmla="*/ 1515 h 1573"/>
                  <a:gd name="T30" fmla="*/ 55 w 285"/>
                  <a:gd name="T31" fmla="*/ 1498 h 1573"/>
                  <a:gd name="T32" fmla="*/ 35 w 285"/>
                  <a:gd name="T33" fmla="*/ 1482 h 1573"/>
                  <a:gd name="T34" fmla="*/ 19 w 285"/>
                  <a:gd name="T35" fmla="*/ 1468 h 1573"/>
                  <a:gd name="T36" fmla="*/ 9 w 285"/>
                  <a:gd name="T37" fmla="*/ 1458 h 1573"/>
                  <a:gd name="T38" fmla="*/ 2 w 285"/>
                  <a:gd name="T39" fmla="*/ 1451 h 1573"/>
                  <a:gd name="T40" fmla="*/ 0 w 285"/>
                  <a:gd name="T41" fmla="*/ 1448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3">
                    <a:moveTo>
                      <a:pt x="0" y="1448"/>
                    </a:moveTo>
                    <a:lnTo>
                      <a:pt x="16" y="0"/>
                    </a:lnTo>
                    <a:lnTo>
                      <a:pt x="174" y="8"/>
                    </a:lnTo>
                    <a:lnTo>
                      <a:pt x="285" y="88"/>
                    </a:lnTo>
                    <a:lnTo>
                      <a:pt x="269" y="1552"/>
                    </a:lnTo>
                    <a:lnTo>
                      <a:pt x="268" y="1554"/>
                    </a:lnTo>
                    <a:lnTo>
                      <a:pt x="262" y="1559"/>
                    </a:lnTo>
                    <a:lnTo>
                      <a:pt x="254" y="1565"/>
                    </a:lnTo>
                    <a:lnTo>
                      <a:pt x="242" y="1569"/>
                    </a:lnTo>
                    <a:lnTo>
                      <a:pt x="224" y="1573"/>
                    </a:lnTo>
                    <a:lnTo>
                      <a:pt x="202" y="1572"/>
                    </a:lnTo>
                    <a:lnTo>
                      <a:pt x="175" y="1566"/>
                    </a:lnTo>
                    <a:lnTo>
                      <a:pt x="142" y="1552"/>
                    </a:lnTo>
                    <a:lnTo>
                      <a:pt x="109" y="1534"/>
                    </a:lnTo>
                    <a:lnTo>
                      <a:pt x="80" y="1515"/>
                    </a:lnTo>
                    <a:lnTo>
                      <a:pt x="55" y="1498"/>
                    </a:lnTo>
                    <a:lnTo>
                      <a:pt x="35" y="1482"/>
                    </a:lnTo>
                    <a:lnTo>
                      <a:pt x="19" y="1468"/>
                    </a:lnTo>
                    <a:lnTo>
                      <a:pt x="9" y="1458"/>
                    </a:lnTo>
                    <a:lnTo>
                      <a:pt x="2"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Freeform 305"/>
              <p:cNvSpPr>
                <a:spLocks/>
              </p:cNvSpPr>
              <p:nvPr/>
            </p:nvSpPr>
            <p:spPr bwMode="auto">
              <a:xfrm>
                <a:off x="8054975" y="-274637"/>
                <a:ext cx="255588" cy="1314450"/>
              </a:xfrm>
              <a:custGeom>
                <a:avLst/>
                <a:gdLst>
                  <a:gd name="T0" fmla="*/ 15 w 321"/>
                  <a:gd name="T1" fmla="*/ 1510 h 1656"/>
                  <a:gd name="T2" fmla="*/ 22 w 321"/>
                  <a:gd name="T3" fmla="*/ 1527 h 1656"/>
                  <a:gd name="T4" fmla="*/ 46 w 321"/>
                  <a:gd name="T5" fmla="*/ 1566 h 1656"/>
                  <a:gd name="T6" fmla="*/ 89 w 321"/>
                  <a:gd name="T7" fmla="*/ 1610 h 1656"/>
                  <a:gd name="T8" fmla="*/ 153 w 321"/>
                  <a:gd name="T9" fmla="*/ 1643 h 1656"/>
                  <a:gd name="T10" fmla="*/ 220 w 321"/>
                  <a:gd name="T11" fmla="*/ 1655 h 1656"/>
                  <a:gd name="T12" fmla="*/ 268 w 321"/>
                  <a:gd name="T13" fmla="*/ 1654 h 1656"/>
                  <a:gd name="T14" fmla="*/ 297 w 321"/>
                  <a:gd name="T15" fmla="*/ 1647 h 1656"/>
                  <a:gd name="T16" fmla="*/ 306 w 321"/>
                  <a:gd name="T17" fmla="*/ 1643 h 1656"/>
                  <a:gd name="T18" fmla="*/ 312 w 321"/>
                  <a:gd name="T19" fmla="*/ 1345 h 1656"/>
                  <a:gd name="T20" fmla="*/ 321 w 321"/>
                  <a:gd name="T21" fmla="*/ 784 h 1656"/>
                  <a:gd name="T22" fmla="*/ 315 w 321"/>
                  <a:gd name="T23" fmla="*/ 351 h 1656"/>
                  <a:gd name="T24" fmla="*/ 306 w 321"/>
                  <a:gd name="T25" fmla="*/ 181 h 1656"/>
                  <a:gd name="T26" fmla="*/ 302 w 321"/>
                  <a:gd name="T27" fmla="*/ 385 h 1656"/>
                  <a:gd name="T28" fmla="*/ 296 w 321"/>
                  <a:gd name="T29" fmla="*/ 909 h 1656"/>
                  <a:gd name="T30" fmla="*/ 285 w 321"/>
                  <a:gd name="T31" fmla="*/ 1421 h 1656"/>
                  <a:gd name="T32" fmla="*/ 275 w 321"/>
                  <a:gd name="T33" fmla="*/ 1615 h 1656"/>
                  <a:gd name="T34" fmla="*/ 265 w 321"/>
                  <a:gd name="T35" fmla="*/ 1616 h 1656"/>
                  <a:gd name="T36" fmla="*/ 236 w 321"/>
                  <a:gd name="T37" fmla="*/ 1617 h 1656"/>
                  <a:gd name="T38" fmla="*/ 193 w 321"/>
                  <a:gd name="T39" fmla="*/ 1611 h 1656"/>
                  <a:gd name="T40" fmla="*/ 143 w 321"/>
                  <a:gd name="T41" fmla="*/ 1594 h 1656"/>
                  <a:gd name="T42" fmla="*/ 95 w 321"/>
                  <a:gd name="T43" fmla="*/ 1567 h 1656"/>
                  <a:gd name="T44" fmla="*/ 62 w 321"/>
                  <a:gd name="T45" fmla="*/ 1542 h 1656"/>
                  <a:gd name="T46" fmla="*/ 43 w 321"/>
                  <a:gd name="T47" fmla="*/ 1524 h 1656"/>
                  <a:gd name="T48" fmla="*/ 36 w 321"/>
                  <a:gd name="T49" fmla="*/ 1517 h 1656"/>
                  <a:gd name="T50" fmla="*/ 31 w 321"/>
                  <a:gd name="T51" fmla="*/ 1135 h 1656"/>
                  <a:gd name="T52" fmla="*/ 31 w 321"/>
                  <a:gd name="T53" fmla="*/ 581 h 1656"/>
                  <a:gd name="T54" fmla="*/ 39 w 321"/>
                  <a:gd name="T55" fmla="*/ 258 h 1656"/>
                  <a:gd name="T56" fmla="*/ 51 w 321"/>
                  <a:gd name="T57" fmla="*/ 83 h 1656"/>
                  <a:gd name="T58" fmla="*/ 67 w 321"/>
                  <a:gd name="T59" fmla="*/ 61 h 1656"/>
                  <a:gd name="T60" fmla="*/ 95 w 321"/>
                  <a:gd name="T61" fmla="*/ 50 h 1656"/>
                  <a:gd name="T62" fmla="*/ 132 w 321"/>
                  <a:gd name="T63" fmla="*/ 52 h 1656"/>
                  <a:gd name="T64" fmla="*/ 174 w 321"/>
                  <a:gd name="T65" fmla="*/ 69 h 1656"/>
                  <a:gd name="T66" fmla="*/ 214 w 321"/>
                  <a:gd name="T67" fmla="*/ 98 h 1656"/>
                  <a:gd name="T68" fmla="*/ 249 w 321"/>
                  <a:gd name="T69" fmla="*/ 128 h 1656"/>
                  <a:gd name="T70" fmla="*/ 272 w 321"/>
                  <a:gd name="T71" fmla="*/ 151 h 1656"/>
                  <a:gd name="T72" fmla="*/ 281 w 321"/>
                  <a:gd name="T73" fmla="*/ 161 h 1656"/>
                  <a:gd name="T74" fmla="*/ 273 w 321"/>
                  <a:gd name="T75" fmla="*/ 142 h 1656"/>
                  <a:gd name="T76" fmla="*/ 250 w 321"/>
                  <a:gd name="T77" fmla="*/ 97 h 1656"/>
                  <a:gd name="T78" fmla="*/ 214 w 321"/>
                  <a:gd name="T79" fmla="*/ 49 h 1656"/>
                  <a:gd name="T80" fmla="*/ 168 w 321"/>
                  <a:gd name="T81" fmla="*/ 14 h 1656"/>
                  <a:gd name="T82" fmla="*/ 115 w 321"/>
                  <a:gd name="T83" fmla="*/ 0 h 1656"/>
                  <a:gd name="T84" fmla="*/ 63 w 321"/>
                  <a:gd name="T85" fmla="*/ 7 h 1656"/>
                  <a:gd name="T86" fmla="*/ 22 w 321"/>
                  <a:gd name="T87" fmla="*/ 40 h 1656"/>
                  <a:gd name="T88" fmla="*/ 0 w 321"/>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6">
                    <a:moveTo>
                      <a:pt x="0" y="105"/>
                    </a:moveTo>
                    <a:lnTo>
                      <a:pt x="15" y="1510"/>
                    </a:lnTo>
                    <a:lnTo>
                      <a:pt x="17" y="1514"/>
                    </a:lnTo>
                    <a:lnTo>
                      <a:pt x="22" y="1527"/>
                    </a:lnTo>
                    <a:lnTo>
                      <a:pt x="32" y="1544"/>
                    </a:lnTo>
                    <a:lnTo>
                      <a:pt x="46" y="1566"/>
                    </a:lnTo>
                    <a:lnTo>
                      <a:pt x="64" y="1588"/>
                    </a:lnTo>
                    <a:lnTo>
                      <a:pt x="89" y="1610"/>
                    </a:lnTo>
                    <a:lnTo>
                      <a:pt x="117" y="1630"/>
                    </a:lnTo>
                    <a:lnTo>
                      <a:pt x="153" y="1643"/>
                    </a:lnTo>
                    <a:lnTo>
                      <a:pt x="189" y="1651"/>
                    </a:lnTo>
                    <a:lnTo>
                      <a:pt x="220" y="1655"/>
                    </a:lnTo>
                    <a:lnTo>
                      <a:pt x="246" y="1656"/>
                    </a:lnTo>
                    <a:lnTo>
                      <a:pt x="268" y="1654"/>
                    </a:lnTo>
                    <a:lnTo>
                      <a:pt x="284" y="1650"/>
                    </a:lnTo>
                    <a:lnTo>
                      <a:pt x="297" y="1647"/>
                    </a:lnTo>
                    <a:lnTo>
                      <a:pt x="304" y="1645"/>
                    </a:lnTo>
                    <a:lnTo>
                      <a:pt x="306" y="1643"/>
                    </a:lnTo>
                    <a:lnTo>
                      <a:pt x="307" y="1558"/>
                    </a:lnTo>
                    <a:lnTo>
                      <a:pt x="312" y="1345"/>
                    </a:lnTo>
                    <a:lnTo>
                      <a:pt x="317" y="1065"/>
                    </a:lnTo>
                    <a:lnTo>
                      <a:pt x="321" y="784"/>
                    </a:lnTo>
                    <a:lnTo>
                      <a:pt x="321" y="542"/>
                    </a:lnTo>
                    <a:lnTo>
                      <a:pt x="315" y="351"/>
                    </a:lnTo>
                    <a:lnTo>
                      <a:pt x="310" y="226"/>
                    </a:lnTo>
                    <a:lnTo>
                      <a:pt x="306" y="181"/>
                    </a:lnTo>
                    <a:lnTo>
                      <a:pt x="305" y="235"/>
                    </a:lnTo>
                    <a:lnTo>
                      <a:pt x="302" y="385"/>
                    </a:lnTo>
                    <a:lnTo>
                      <a:pt x="297" y="616"/>
                    </a:lnTo>
                    <a:lnTo>
                      <a:pt x="296" y="909"/>
                    </a:lnTo>
                    <a:lnTo>
                      <a:pt x="292" y="1199"/>
                    </a:lnTo>
                    <a:lnTo>
                      <a:pt x="285" y="1421"/>
                    </a:lnTo>
                    <a:lnTo>
                      <a:pt x="279" y="1564"/>
                    </a:lnTo>
                    <a:lnTo>
                      <a:pt x="275" y="1615"/>
                    </a:lnTo>
                    <a:lnTo>
                      <a:pt x="273" y="1615"/>
                    </a:lnTo>
                    <a:lnTo>
                      <a:pt x="265" y="1616"/>
                    </a:lnTo>
                    <a:lnTo>
                      <a:pt x="252" y="1617"/>
                    </a:lnTo>
                    <a:lnTo>
                      <a:pt x="236" y="1617"/>
                    </a:lnTo>
                    <a:lnTo>
                      <a:pt x="216" y="1616"/>
                    </a:lnTo>
                    <a:lnTo>
                      <a:pt x="193" y="1611"/>
                    </a:lnTo>
                    <a:lnTo>
                      <a:pt x="169" y="1604"/>
                    </a:lnTo>
                    <a:lnTo>
                      <a:pt x="143" y="1594"/>
                    </a:lnTo>
                    <a:lnTo>
                      <a:pt x="117" y="1581"/>
                    </a:lnTo>
                    <a:lnTo>
                      <a:pt x="95" y="1567"/>
                    </a:lnTo>
                    <a:lnTo>
                      <a:pt x="77" y="1555"/>
                    </a:lnTo>
                    <a:lnTo>
                      <a:pt x="62" y="1542"/>
                    </a:lnTo>
                    <a:lnTo>
                      <a:pt x="51" y="1532"/>
                    </a:lnTo>
                    <a:lnTo>
                      <a:pt x="43" y="1524"/>
                    </a:lnTo>
                    <a:lnTo>
                      <a:pt x="37" y="1519"/>
                    </a:lnTo>
                    <a:lnTo>
                      <a:pt x="36" y="1517"/>
                    </a:lnTo>
                    <a:lnTo>
                      <a:pt x="34" y="1403"/>
                    </a:lnTo>
                    <a:lnTo>
                      <a:pt x="31" y="1135"/>
                    </a:lnTo>
                    <a:lnTo>
                      <a:pt x="30" y="824"/>
                    </a:lnTo>
                    <a:lnTo>
                      <a:pt x="31" y="581"/>
                    </a:lnTo>
                    <a:lnTo>
                      <a:pt x="34" y="411"/>
                    </a:lnTo>
                    <a:lnTo>
                      <a:pt x="39" y="258"/>
                    </a:lnTo>
                    <a:lnTo>
                      <a:pt x="45" y="143"/>
                    </a:lnTo>
                    <a:lnTo>
                      <a:pt x="51" y="83"/>
                    </a:lnTo>
                    <a:lnTo>
                      <a:pt x="56" y="72"/>
                    </a:lnTo>
                    <a:lnTo>
                      <a:pt x="67" y="61"/>
                    </a:lnTo>
                    <a:lnTo>
                      <a:pt x="79" y="55"/>
                    </a:lnTo>
                    <a:lnTo>
                      <a:pt x="95" y="50"/>
                    </a:lnTo>
                    <a:lnTo>
                      <a:pt x="113" y="50"/>
                    </a:lnTo>
                    <a:lnTo>
                      <a:pt x="132" y="52"/>
                    </a:lnTo>
                    <a:lnTo>
                      <a:pt x="153" y="59"/>
                    </a:lnTo>
                    <a:lnTo>
                      <a:pt x="174" y="69"/>
                    </a:lnTo>
                    <a:lnTo>
                      <a:pt x="195" y="83"/>
                    </a:lnTo>
                    <a:lnTo>
                      <a:pt x="214" y="98"/>
                    </a:lnTo>
                    <a:lnTo>
                      <a:pt x="233" y="114"/>
                    </a:lnTo>
                    <a:lnTo>
                      <a:pt x="249" y="128"/>
                    </a:lnTo>
                    <a:lnTo>
                      <a:pt x="261" y="141"/>
                    </a:lnTo>
                    <a:lnTo>
                      <a:pt x="272" y="151"/>
                    </a:lnTo>
                    <a:lnTo>
                      <a:pt x="279" y="158"/>
                    </a:lnTo>
                    <a:lnTo>
                      <a:pt x="281" y="161"/>
                    </a:lnTo>
                    <a:lnTo>
                      <a:pt x="279" y="156"/>
                    </a:lnTo>
                    <a:lnTo>
                      <a:pt x="273" y="142"/>
                    </a:lnTo>
                    <a:lnTo>
                      <a:pt x="262" y="121"/>
                    </a:lnTo>
                    <a:lnTo>
                      <a:pt x="250" y="97"/>
                    </a:lnTo>
                    <a:lnTo>
                      <a:pt x="233" y="73"/>
                    </a:lnTo>
                    <a:lnTo>
                      <a:pt x="214" y="49"/>
                    </a:lnTo>
                    <a:lnTo>
                      <a:pt x="192" y="28"/>
                    </a:lnTo>
                    <a:lnTo>
                      <a:pt x="168" y="14"/>
                    </a:lnTo>
                    <a:lnTo>
                      <a:pt x="143" y="5"/>
                    </a:lnTo>
                    <a:lnTo>
                      <a:pt x="115" y="0"/>
                    </a:lnTo>
                    <a:lnTo>
                      <a:pt x="89" y="0"/>
                    </a:lnTo>
                    <a:lnTo>
                      <a:pt x="63" y="7"/>
                    </a:lnTo>
                    <a:lnTo>
                      <a:pt x="40" y="20"/>
                    </a:lnTo>
                    <a:lnTo>
                      <a:pt x="22" y="40"/>
                    </a:lnTo>
                    <a:lnTo>
                      <a:pt x="8"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5" name="Freeform 306"/>
              <p:cNvSpPr>
                <a:spLocks/>
              </p:cNvSpPr>
              <p:nvPr/>
            </p:nvSpPr>
            <p:spPr bwMode="auto">
              <a:xfrm>
                <a:off x="8008938" y="-195262"/>
                <a:ext cx="225425" cy="1247775"/>
              </a:xfrm>
              <a:custGeom>
                <a:avLst/>
                <a:gdLst>
                  <a:gd name="T0" fmla="*/ 0 w 285"/>
                  <a:gd name="T1" fmla="*/ 1449 h 1572"/>
                  <a:gd name="T2" fmla="*/ 15 w 285"/>
                  <a:gd name="T3" fmla="*/ 0 h 1572"/>
                  <a:gd name="T4" fmla="*/ 174 w 285"/>
                  <a:gd name="T5" fmla="*/ 9 h 1572"/>
                  <a:gd name="T6" fmla="*/ 285 w 285"/>
                  <a:gd name="T7" fmla="*/ 87 h 1572"/>
                  <a:gd name="T8" fmla="*/ 269 w 285"/>
                  <a:gd name="T9" fmla="*/ 1551 h 1572"/>
                  <a:gd name="T10" fmla="*/ 267 w 285"/>
                  <a:gd name="T11" fmla="*/ 1554 h 1572"/>
                  <a:gd name="T12" fmla="*/ 262 w 285"/>
                  <a:gd name="T13" fmla="*/ 1558 h 1572"/>
                  <a:gd name="T14" fmla="*/ 254 w 285"/>
                  <a:gd name="T15" fmla="*/ 1564 h 1572"/>
                  <a:gd name="T16" fmla="*/ 241 w 285"/>
                  <a:gd name="T17" fmla="*/ 1569 h 1572"/>
                  <a:gd name="T18" fmla="*/ 224 w 285"/>
                  <a:gd name="T19" fmla="*/ 1572 h 1572"/>
                  <a:gd name="T20" fmla="*/ 202 w 285"/>
                  <a:gd name="T21" fmla="*/ 1571 h 1572"/>
                  <a:gd name="T22" fmla="*/ 175 w 285"/>
                  <a:gd name="T23" fmla="*/ 1565 h 1572"/>
                  <a:gd name="T24" fmla="*/ 142 w 285"/>
                  <a:gd name="T25" fmla="*/ 1551 h 1572"/>
                  <a:gd name="T26" fmla="*/ 109 w 285"/>
                  <a:gd name="T27" fmla="*/ 1533 h 1572"/>
                  <a:gd name="T28" fmla="*/ 80 w 285"/>
                  <a:gd name="T29" fmla="*/ 1516 h 1572"/>
                  <a:gd name="T30" fmla="*/ 56 w 285"/>
                  <a:gd name="T31" fmla="*/ 1498 h 1572"/>
                  <a:gd name="T32" fmla="*/ 36 w 285"/>
                  <a:gd name="T33" fmla="*/ 1482 h 1572"/>
                  <a:gd name="T34" fmla="*/ 20 w 285"/>
                  <a:gd name="T35" fmla="*/ 1468 h 1572"/>
                  <a:gd name="T36" fmla="*/ 10 w 285"/>
                  <a:gd name="T37" fmla="*/ 1458 h 1572"/>
                  <a:gd name="T38" fmla="*/ 3 w 285"/>
                  <a:gd name="T39" fmla="*/ 1451 h 1572"/>
                  <a:gd name="T40" fmla="*/ 0 w 285"/>
                  <a:gd name="T41" fmla="*/ 1449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2">
                    <a:moveTo>
                      <a:pt x="0" y="1449"/>
                    </a:moveTo>
                    <a:lnTo>
                      <a:pt x="15" y="0"/>
                    </a:lnTo>
                    <a:lnTo>
                      <a:pt x="174" y="9"/>
                    </a:lnTo>
                    <a:lnTo>
                      <a:pt x="285" y="87"/>
                    </a:lnTo>
                    <a:lnTo>
                      <a:pt x="269" y="1551"/>
                    </a:lnTo>
                    <a:lnTo>
                      <a:pt x="267" y="1554"/>
                    </a:lnTo>
                    <a:lnTo>
                      <a:pt x="262" y="1558"/>
                    </a:lnTo>
                    <a:lnTo>
                      <a:pt x="254" y="1564"/>
                    </a:lnTo>
                    <a:lnTo>
                      <a:pt x="241" y="1569"/>
                    </a:lnTo>
                    <a:lnTo>
                      <a:pt x="224" y="1572"/>
                    </a:lnTo>
                    <a:lnTo>
                      <a:pt x="202" y="1571"/>
                    </a:lnTo>
                    <a:lnTo>
                      <a:pt x="175" y="1565"/>
                    </a:lnTo>
                    <a:lnTo>
                      <a:pt x="142" y="1551"/>
                    </a:lnTo>
                    <a:lnTo>
                      <a:pt x="109" y="1533"/>
                    </a:lnTo>
                    <a:lnTo>
                      <a:pt x="80" y="1516"/>
                    </a:lnTo>
                    <a:lnTo>
                      <a:pt x="56" y="1498"/>
                    </a:lnTo>
                    <a:lnTo>
                      <a:pt x="36" y="1482"/>
                    </a:lnTo>
                    <a:lnTo>
                      <a:pt x="20" y="1468"/>
                    </a:lnTo>
                    <a:lnTo>
                      <a:pt x="10" y="1458"/>
                    </a:lnTo>
                    <a:lnTo>
                      <a:pt x="3" y="1451"/>
                    </a:lnTo>
                    <a:lnTo>
                      <a:pt x="0" y="1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Freeform 307"/>
              <p:cNvSpPr>
                <a:spLocks/>
              </p:cNvSpPr>
              <p:nvPr/>
            </p:nvSpPr>
            <p:spPr bwMode="auto">
              <a:xfrm>
                <a:off x="7986713" y="-249237"/>
                <a:ext cx="254000" cy="1314450"/>
              </a:xfrm>
              <a:custGeom>
                <a:avLst/>
                <a:gdLst>
                  <a:gd name="T0" fmla="*/ 15 w 320"/>
                  <a:gd name="T1" fmla="*/ 1509 h 1654"/>
                  <a:gd name="T2" fmla="*/ 21 w 320"/>
                  <a:gd name="T3" fmla="*/ 1526 h 1654"/>
                  <a:gd name="T4" fmla="*/ 46 w 320"/>
                  <a:gd name="T5" fmla="*/ 1564 h 1654"/>
                  <a:gd name="T6" fmla="*/ 87 w 320"/>
                  <a:gd name="T7" fmla="*/ 1609 h 1654"/>
                  <a:gd name="T8" fmla="*/ 152 w 320"/>
                  <a:gd name="T9" fmla="*/ 1641 h 1654"/>
                  <a:gd name="T10" fmla="*/ 218 w 320"/>
                  <a:gd name="T11" fmla="*/ 1653 h 1654"/>
                  <a:gd name="T12" fmla="*/ 267 w 320"/>
                  <a:gd name="T13" fmla="*/ 1652 h 1654"/>
                  <a:gd name="T14" fmla="*/ 295 w 320"/>
                  <a:gd name="T15" fmla="*/ 1645 h 1654"/>
                  <a:gd name="T16" fmla="*/ 305 w 320"/>
                  <a:gd name="T17" fmla="*/ 1641 h 1654"/>
                  <a:gd name="T18" fmla="*/ 310 w 320"/>
                  <a:gd name="T19" fmla="*/ 1343 h 1654"/>
                  <a:gd name="T20" fmla="*/ 320 w 320"/>
                  <a:gd name="T21" fmla="*/ 782 h 1654"/>
                  <a:gd name="T22" fmla="*/ 314 w 320"/>
                  <a:gd name="T23" fmla="*/ 350 h 1654"/>
                  <a:gd name="T24" fmla="*/ 305 w 320"/>
                  <a:gd name="T25" fmla="*/ 181 h 1654"/>
                  <a:gd name="T26" fmla="*/ 300 w 320"/>
                  <a:gd name="T27" fmla="*/ 384 h 1654"/>
                  <a:gd name="T28" fmla="*/ 294 w 320"/>
                  <a:gd name="T29" fmla="*/ 908 h 1654"/>
                  <a:gd name="T30" fmla="*/ 285 w 320"/>
                  <a:gd name="T31" fmla="*/ 1420 h 1654"/>
                  <a:gd name="T32" fmla="*/ 275 w 320"/>
                  <a:gd name="T33" fmla="*/ 1614 h 1654"/>
                  <a:gd name="T34" fmla="*/ 264 w 320"/>
                  <a:gd name="T35" fmla="*/ 1615 h 1654"/>
                  <a:gd name="T36" fmla="*/ 234 w 320"/>
                  <a:gd name="T37" fmla="*/ 1616 h 1654"/>
                  <a:gd name="T38" fmla="*/ 192 w 320"/>
                  <a:gd name="T39" fmla="*/ 1610 h 1654"/>
                  <a:gd name="T40" fmla="*/ 141 w 320"/>
                  <a:gd name="T41" fmla="*/ 1593 h 1654"/>
                  <a:gd name="T42" fmla="*/ 94 w 320"/>
                  <a:gd name="T43" fmla="*/ 1565 h 1654"/>
                  <a:gd name="T44" fmla="*/ 61 w 320"/>
                  <a:gd name="T45" fmla="*/ 1541 h 1654"/>
                  <a:gd name="T46" fmla="*/ 41 w 320"/>
                  <a:gd name="T47" fmla="*/ 1523 h 1654"/>
                  <a:gd name="T48" fmla="*/ 34 w 320"/>
                  <a:gd name="T49" fmla="*/ 1516 h 1654"/>
                  <a:gd name="T50" fmla="*/ 31 w 320"/>
                  <a:gd name="T51" fmla="*/ 1133 h 1654"/>
                  <a:gd name="T52" fmla="*/ 29 w 320"/>
                  <a:gd name="T53" fmla="*/ 579 h 1654"/>
                  <a:gd name="T54" fmla="*/ 38 w 320"/>
                  <a:gd name="T55" fmla="*/ 258 h 1654"/>
                  <a:gd name="T56" fmla="*/ 50 w 320"/>
                  <a:gd name="T57" fmla="*/ 83 h 1654"/>
                  <a:gd name="T58" fmla="*/ 65 w 320"/>
                  <a:gd name="T59" fmla="*/ 61 h 1654"/>
                  <a:gd name="T60" fmla="*/ 94 w 320"/>
                  <a:gd name="T61" fmla="*/ 49 h 1654"/>
                  <a:gd name="T62" fmla="*/ 131 w 320"/>
                  <a:gd name="T63" fmla="*/ 51 h 1654"/>
                  <a:gd name="T64" fmla="*/ 172 w 320"/>
                  <a:gd name="T65" fmla="*/ 69 h 1654"/>
                  <a:gd name="T66" fmla="*/ 213 w 320"/>
                  <a:gd name="T67" fmla="*/ 98 h 1654"/>
                  <a:gd name="T68" fmla="*/ 247 w 320"/>
                  <a:gd name="T69" fmla="*/ 128 h 1654"/>
                  <a:gd name="T70" fmla="*/ 270 w 320"/>
                  <a:gd name="T71" fmla="*/ 151 h 1654"/>
                  <a:gd name="T72" fmla="*/ 279 w 320"/>
                  <a:gd name="T73" fmla="*/ 160 h 1654"/>
                  <a:gd name="T74" fmla="*/ 271 w 320"/>
                  <a:gd name="T75" fmla="*/ 141 h 1654"/>
                  <a:gd name="T76" fmla="*/ 248 w 320"/>
                  <a:gd name="T77" fmla="*/ 96 h 1654"/>
                  <a:gd name="T78" fmla="*/ 213 w 320"/>
                  <a:gd name="T79" fmla="*/ 48 h 1654"/>
                  <a:gd name="T80" fmla="*/ 168 w 320"/>
                  <a:gd name="T81" fmla="*/ 12 h 1654"/>
                  <a:gd name="T82" fmla="*/ 115 w 320"/>
                  <a:gd name="T83" fmla="*/ 0 h 1654"/>
                  <a:gd name="T84" fmla="*/ 62 w 320"/>
                  <a:gd name="T85" fmla="*/ 5 h 1654"/>
                  <a:gd name="T86" fmla="*/ 20 w 320"/>
                  <a:gd name="T87" fmla="*/ 38 h 1654"/>
                  <a:gd name="T88" fmla="*/ 0 w 320"/>
                  <a:gd name="T89" fmla="*/ 10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1654">
                    <a:moveTo>
                      <a:pt x="0" y="103"/>
                    </a:moveTo>
                    <a:lnTo>
                      <a:pt x="15" y="1509"/>
                    </a:lnTo>
                    <a:lnTo>
                      <a:pt x="17" y="1514"/>
                    </a:lnTo>
                    <a:lnTo>
                      <a:pt x="21" y="1526"/>
                    </a:lnTo>
                    <a:lnTo>
                      <a:pt x="31" y="1544"/>
                    </a:lnTo>
                    <a:lnTo>
                      <a:pt x="46" y="1564"/>
                    </a:lnTo>
                    <a:lnTo>
                      <a:pt x="64" y="1587"/>
                    </a:lnTo>
                    <a:lnTo>
                      <a:pt x="87" y="1609"/>
                    </a:lnTo>
                    <a:lnTo>
                      <a:pt x="117" y="1628"/>
                    </a:lnTo>
                    <a:lnTo>
                      <a:pt x="152" y="1641"/>
                    </a:lnTo>
                    <a:lnTo>
                      <a:pt x="187" y="1650"/>
                    </a:lnTo>
                    <a:lnTo>
                      <a:pt x="218" y="1653"/>
                    </a:lnTo>
                    <a:lnTo>
                      <a:pt x="245" y="1654"/>
                    </a:lnTo>
                    <a:lnTo>
                      <a:pt x="267" y="1652"/>
                    </a:lnTo>
                    <a:lnTo>
                      <a:pt x="283" y="1648"/>
                    </a:lnTo>
                    <a:lnTo>
                      <a:pt x="295" y="1645"/>
                    </a:lnTo>
                    <a:lnTo>
                      <a:pt x="302" y="1643"/>
                    </a:lnTo>
                    <a:lnTo>
                      <a:pt x="305" y="1641"/>
                    </a:lnTo>
                    <a:lnTo>
                      <a:pt x="306" y="1556"/>
                    </a:lnTo>
                    <a:lnTo>
                      <a:pt x="310" y="1343"/>
                    </a:lnTo>
                    <a:lnTo>
                      <a:pt x="315" y="1064"/>
                    </a:lnTo>
                    <a:lnTo>
                      <a:pt x="320" y="782"/>
                    </a:lnTo>
                    <a:lnTo>
                      <a:pt x="320" y="541"/>
                    </a:lnTo>
                    <a:lnTo>
                      <a:pt x="314" y="350"/>
                    </a:lnTo>
                    <a:lnTo>
                      <a:pt x="308" y="225"/>
                    </a:lnTo>
                    <a:lnTo>
                      <a:pt x="305" y="181"/>
                    </a:lnTo>
                    <a:lnTo>
                      <a:pt x="304" y="235"/>
                    </a:lnTo>
                    <a:lnTo>
                      <a:pt x="300" y="384"/>
                    </a:lnTo>
                    <a:lnTo>
                      <a:pt x="295" y="614"/>
                    </a:lnTo>
                    <a:lnTo>
                      <a:pt x="294" y="908"/>
                    </a:lnTo>
                    <a:lnTo>
                      <a:pt x="291" y="1198"/>
                    </a:lnTo>
                    <a:lnTo>
                      <a:pt x="285" y="1420"/>
                    </a:lnTo>
                    <a:lnTo>
                      <a:pt x="278" y="1563"/>
                    </a:lnTo>
                    <a:lnTo>
                      <a:pt x="275" y="1614"/>
                    </a:lnTo>
                    <a:lnTo>
                      <a:pt x="272" y="1614"/>
                    </a:lnTo>
                    <a:lnTo>
                      <a:pt x="264" y="1615"/>
                    </a:lnTo>
                    <a:lnTo>
                      <a:pt x="252" y="1616"/>
                    </a:lnTo>
                    <a:lnTo>
                      <a:pt x="234" y="1616"/>
                    </a:lnTo>
                    <a:lnTo>
                      <a:pt x="215" y="1615"/>
                    </a:lnTo>
                    <a:lnTo>
                      <a:pt x="192" y="1610"/>
                    </a:lnTo>
                    <a:lnTo>
                      <a:pt x="168" y="1603"/>
                    </a:lnTo>
                    <a:lnTo>
                      <a:pt x="141" y="1593"/>
                    </a:lnTo>
                    <a:lnTo>
                      <a:pt x="116" y="1579"/>
                    </a:lnTo>
                    <a:lnTo>
                      <a:pt x="94" y="1565"/>
                    </a:lnTo>
                    <a:lnTo>
                      <a:pt x="76" y="1553"/>
                    </a:lnTo>
                    <a:lnTo>
                      <a:pt x="61" y="1541"/>
                    </a:lnTo>
                    <a:lnTo>
                      <a:pt x="49" y="1531"/>
                    </a:lnTo>
                    <a:lnTo>
                      <a:pt x="41" y="1523"/>
                    </a:lnTo>
                    <a:lnTo>
                      <a:pt x="35" y="1518"/>
                    </a:lnTo>
                    <a:lnTo>
                      <a:pt x="34" y="1516"/>
                    </a:lnTo>
                    <a:lnTo>
                      <a:pt x="33" y="1402"/>
                    </a:lnTo>
                    <a:lnTo>
                      <a:pt x="31" y="1133"/>
                    </a:lnTo>
                    <a:lnTo>
                      <a:pt x="28" y="822"/>
                    </a:lnTo>
                    <a:lnTo>
                      <a:pt x="29" y="579"/>
                    </a:lnTo>
                    <a:lnTo>
                      <a:pt x="33" y="409"/>
                    </a:lnTo>
                    <a:lnTo>
                      <a:pt x="38" y="258"/>
                    </a:lnTo>
                    <a:lnTo>
                      <a:pt x="43" y="142"/>
                    </a:lnTo>
                    <a:lnTo>
                      <a:pt x="50" y="83"/>
                    </a:lnTo>
                    <a:lnTo>
                      <a:pt x="56" y="71"/>
                    </a:lnTo>
                    <a:lnTo>
                      <a:pt x="65" y="61"/>
                    </a:lnTo>
                    <a:lnTo>
                      <a:pt x="79" y="54"/>
                    </a:lnTo>
                    <a:lnTo>
                      <a:pt x="94" y="49"/>
                    </a:lnTo>
                    <a:lnTo>
                      <a:pt x="111" y="48"/>
                    </a:lnTo>
                    <a:lnTo>
                      <a:pt x="131" y="51"/>
                    </a:lnTo>
                    <a:lnTo>
                      <a:pt x="152" y="57"/>
                    </a:lnTo>
                    <a:lnTo>
                      <a:pt x="172" y="69"/>
                    </a:lnTo>
                    <a:lnTo>
                      <a:pt x="193" y="83"/>
                    </a:lnTo>
                    <a:lnTo>
                      <a:pt x="213" y="98"/>
                    </a:lnTo>
                    <a:lnTo>
                      <a:pt x="231" y="113"/>
                    </a:lnTo>
                    <a:lnTo>
                      <a:pt x="247" y="128"/>
                    </a:lnTo>
                    <a:lnTo>
                      <a:pt x="260" y="140"/>
                    </a:lnTo>
                    <a:lnTo>
                      <a:pt x="270" y="151"/>
                    </a:lnTo>
                    <a:lnTo>
                      <a:pt x="277" y="157"/>
                    </a:lnTo>
                    <a:lnTo>
                      <a:pt x="279" y="160"/>
                    </a:lnTo>
                    <a:lnTo>
                      <a:pt x="277" y="155"/>
                    </a:lnTo>
                    <a:lnTo>
                      <a:pt x="271" y="141"/>
                    </a:lnTo>
                    <a:lnTo>
                      <a:pt x="261" y="121"/>
                    </a:lnTo>
                    <a:lnTo>
                      <a:pt x="248" y="96"/>
                    </a:lnTo>
                    <a:lnTo>
                      <a:pt x="232" y="71"/>
                    </a:lnTo>
                    <a:lnTo>
                      <a:pt x="213" y="48"/>
                    </a:lnTo>
                    <a:lnTo>
                      <a:pt x="192" y="27"/>
                    </a:lnTo>
                    <a:lnTo>
                      <a:pt x="168" y="12"/>
                    </a:lnTo>
                    <a:lnTo>
                      <a:pt x="141" y="4"/>
                    </a:lnTo>
                    <a:lnTo>
                      <a:pt x="115" y="0"/>
                    </a:lnTo>
                    <a:lnTo>
                      <a:pt x="87" y="0"/>
                    </a:lnTo>
                    <a:lnTo>
                      <a:pt x="62" y="5"/>
                    </a:lnTo>
                    <a:lnTo>
                      <a:pt x="39" y="18"/>
                    </a:lnTo>
                    <a:lnTo>
                      <a:pt x="20" y="38"/>
                    </a:lnTo>
                    <a:lnTo>
                      <a:pt x="6" y="66"/>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Freeform 308"/>
              <p:cNvSpPr>
                <a:spLocks/>
              </p:cNvSpPr>
              <p:nvPr/>
            </p:nvSpPr>
            <p:spPr bwMode="auto">
              <a:xfrm>
                <a:off x="7939088" y="-171450"/>
                <a:ext cx="227013" cy="1249363"/>
              </a:xfrm>
              <a:custGeom>
                <a:avLst/>
                <a:gdLst>
                  <a:gd name="T0" fmla="*/ 0 w 284"/>
                  <a:gd name="T1" fmla="*/ 1448 h 1572"/>
                  <a:gd name="T2" fmla="*/ 16 w 284"/>
                  <a:gd name="T3" fmla="*/ 0 h 1572"/>
                  <a:gd name="T4" fmla="*/ 174 w 284"/>
                  <a:gd name="T5" fmla="*/ 8 h 1572"/>
                  <a:gd name="T6" fmla="*/ 284 w 284"/>
                  <a:gd name="T7" fmla="*/ 87 h 1572"/>
                  <a:gd name="T8" fmla="*/ 269 w 284"/>
                  <a:gd name="T9" fmla="*/ 1552 h 1572"/>
                  <a:gd name="T10" fmla="*/ 268 w 284"/>
                  <a:gd name="T11" fmla="*/ 1554 h 1572"/>
                  <a:gd name="T12" fmla="*/ 262 w 284"/>
                  <a:gd name="T13" fmla="*/ 1558 h 1572"/>
                  <a:gd name="T14" fmla="*/ 254 w 284"/>
                  <a:gd name="T15" fmla="*/ 1564 h 1572"/>
                  <a:gd name="T16" fmla="*/ 242 w 284"/>
                  <a:gd name="T17" fmla="*/ 1569 h 1572"/>
                  <a:gd name="T18" fmla="*/ 224 w 284"/>
                  <a:gd name="T19" fmla="*/ 1572 h 1572"/>
                  <a:gd name="T20" fmla="*/ 202 w 284"/>
                  <a:gd name="T21" fmla="*/ 1571 h 1572"/>
                  <a:gd name="T22" fmla="*/ 175 w 284"/>
                  <a:gd name="T23" fmla="*/ 1565 h 1572"/>
                  <a:gd name="T24" fmla="*/ 143 w 284"/>
                  <a:gd name="T25" fmla="*/ 1552 h 1572"/>
                  <a:gd name="T26" fmla="*/ 109 w 284"/>
                  <a:gd name="T27" fmla="*/ 1533 h 1572"/>
                  <a:gd name="T28" fmla="*/ 80 w 284"/>
                  <a:gd name="T29" fmla="*/ 1515 h 1572"/>
                  <a:gd name="T30" fmla="*/ 55 w 284"/>
                  <a:gd name="T31" fmla="*/ 1497 h 1572"/>
                  <a:gd name="T32" fmla="*/ 36 w 284"/>
                  <a:gd name="T33" fmla="*/ 1481 h 1572"/>
                  <a:gd name="T34" fmla="*/ 19 w 284"/>
                  <a:gd name="T35" fmla="*/ 1467 h 1572"/>
                  <a:gd name="T36" fmla="*/ 9 w 284"/>
                  <a:gd name="T37" fmla="*/ 1457 h 1572"/>
                  <a:gd name="T38" fmla="*/ 2 w 284"/>
                  <a:gd name="T39" fmla="*/ 1450 h 1572"/>
                  <a:gd name="T40" fmla="*/ 0 w 284"/>
                  <a:gd name="T41" fmla="*/ 14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1572">
                    <a:moveTo>
                      <a:pt x="0" y="1448"/>
                    </a:moveTo>
                    <a:lnTo>
                      <a:pt x="16" y="0"/>
                    </a:lnTo>
                    <a:lnTo>
                      <a:pt x="174" y="8"/>
                    </a:lnTo>
                    <a:lnTo>
                      <a:pt x="284" y="87"/>
                    </a:lnTo>
                    <a:lnTo>
                      <a:pt x="269" y="1552"/>
                    </a:lnTo>
                    <a:lnTo>
                      <a:pt x="268" y="1554"/>
                    </a:lnTo>
                    <a:lnTo>
                      <a:pt x="262" y="1558"/>
                    </a:lnTo>
                    <a:lnTo>
                      <a:pt x="254" y="1564"/>
                    </a:lnTo>
                    <a:lnTo>
                      <a:pt x="242" y="1569"/>
                    </a:lnTo>
                    <a:lnTo>
                      <a:pt x="224" y="1572"/>
                    </a:lnTo>
                    <a:lnTo>
                      <a:pt x="202" y="1571"/>
                    </a:lnTo>
                    <a:lnTo>
                      <a:pt x="175" y="1565"/>
                    </a:lnTo>
                    <a:lnTo>
                      <a:pt x="143" y="1552"/>
                    </a:lnTo>
                    <a:lnTo>
                      <a:pt x="109" y="1533"/>
                    </a:lnTo>
                    <a:lnTo>
                      <a:pt x="80" y="1515"/>
                    </a:lnTo>
                    <a:lnTo>
                      <a:pt x="55" y="1497"/>
                    </a:lnTo>
                    <a:lnTo>
                      <a:pt x="36" y="1481"/>
                    </a:lnTo>
                    <a:lnTo>
                      <a:pt x="19" y="1467"/>
                    </a:lnTo>
                    <a:lnTo>
                      <a:pt x="9" y="1457"/>
                    </a:lnTo>
                    <a:lnTo>
                      <a:pt x="2"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Freeform 309"/>
              <p:cNvSpPr>
                <a:spLocks/>
              </p:cNvSpPr>
              <p:nvPr/>
            </p:nvSpPr>
            <p:spPr bwMode="auto">
              <a:xfrm>
                <a:off x="7916863" y="-223837"/>
                <a:ext cx="255588" cy="1314450"/>
              </a:xfrm>
              <a:custGeom>
                <a:avLst/>
                <a:gdLst>
                  <a:gd name="T0" fmla="*/ 15 w 321"/>
                  <a:gd name="T1" fmla="*/ 1509 h 1655"/>
                  <a:gd name="T2" fmla="*/ 22 w 321"/>
                  <a:gd name="T3" fmla="*/ 1526 h 1655"/>
                  <a:gd name="T4" fmla="*/ 46 w 321"/>
                  <a:gd name="T5" fmla="*/ 1566 h 1655"/>
                  <a:gd name="T6" fmla="*/ 89 w 321"/>
                  <a:gd name="T7" fmla="*/ 1609 h 1655"/>
                  <a:gd name="T8" fmla="*/ 153 w 321"/>
                  <a:gd name="T9" fmla="*/ 1643 h 1655"/>
                  <a:gd name="T10" fmla="*/ 220 w 321"/>
                  <a:gd name="T11" fmla="*/ 1654 h 1655"/>
                  <a:gd name="T12" fmla="*/ 268 w 321"/>
                  <a:gd name="T13" fmla="*/ 1653 h 1655"/>
                  <a:gd name="T14" fmla="*/ 297 w 321"/>
                  <a:gd name="T15" fmla="*/ 1646 h 1655"/>
                  <a:gd name="T16" fmla="*/ 306 w 321"/>
                  <a:gd name="T17" fmla="*/ 1643 h 1655"/>
                  <a:gd name="T18" fmla="*/ 312 w 321"/>
                  <a:gd name="T19" fmla="*/ 1344 h 1655"/>
                  <a:gd name="T20" fmla="*/ 321 w 321"/>
                  <a:gd name="T21" fmla="*/ 783 h 1655"/>
                  <a:gd name="T22" fmla="*/ 316 w 321"/>
                  <a:gd name="T23" fmla="*/ 350 h 1655"/>
                  <a:gd name="T24" fmla="*/ 306 w 321"/>
                  <a:gd name="T25" fmla="*/ 181 h 1655"/>
                  <a:gd name="T26" fmla="*/ 302 w 321"/>
                  <a:gd name="T27" fmla="*/ 385 h 1655"/>
                  <a:gd name="T28" fmla="*/ 296 w 321"/>
                  <a:gd name="T29" fmla="*/ 909 h 1655"/>
                  <a:gd name="T30" fmla="*/ 286 w 321"/>
                  <a:gd name="T31" fmla="*/ 1420 h 1655"/>
                  <a:gd name="T32" fmla="*/ 275 w 321"/>
                  <a:gd name="T33" fmla="*/ 1614 h 1655"/>
                  <a:gd name="T34" fmla="*/ 265 w 321"/>
                  <a:gd name="T35" fmla="*/ 1615 h 1655"/>
                  <a:gd name="T36" fmla="*/ 236 w 321"/>
                  <a:gd name="T37" fmla="*/ 1616 h 1655"/>
                  <a:gd name="T38" fmla="*/ 193 w 321"/>
                  <a:gd name="T39" fmla="*/ 1610 h 1655"/>
                  <a:gd name="T40" fmla="*/ 143 w 321"/>
                  <a:gd name="T41" fmla="*/ 1593 h 1655"/>
                  <a:gd name="T42" fmla="*/ 96 w 321"/>
                  <a:gd name="T43" fmla="*/ 1567 h 1655"/>
                  <a:gd name="T44" fmla="*/ 62 w 321"/>
                  <a:gd name="T45" fmla="*/ 1541 h 1655"/>
                  <a:gd name="T46" fmla="*/ 43 w 321"/>
                  <a:gd name="T47" fmla="*/ 1523 h 1655"/>
                  <a:gd name="T48" fmla="*/ 36 w 321"/>
                  <a:gd name="T49" fmla="*/ 1516 h 1655"/>
                  <a:gd name="T50" fmla="*/ 31 w 321"/>
                  <a:gd name="T51" fmla="*/ 1135 h 1655"/>
                  <a:gd name="T52" fmla="*/ 30 w 321"/>
                  <a:gd name="T53" fmla="*/ 580 h 1655"/>
                  <a:gd name="T54" fmla="*/ 39 w 321"/>
                  <a:gd name="T55" fmla="*/ 258 h 1655"/>
                  <a:gd name="T56" fmla="*/ 51 w 321"/>
                  <a:gd name="T57" fmla="*/ 83 h 1655"/>
                  <a:gd name="T58" fmla="*/ 67 w 321"/>
                  <a:gd name="T59" fmla="*/ 61 h 1655"/>
                  <a:gd name="T60" fmla="*/ 94 w 321"/>
                  <a:gd name="T61" fmla="*/ 49 h 1655"/>
                  <a:gd name="T62" fmla="*/ 131 w 321"/>
                  <a:gd name="T63" fmla="*/ 52 h 1655"/>
                  <a:gd name="T64" fmla="*/ 173 w 321"/>
                  <a:gd name="T65" fmla="*/ 69 h 1655"/>
                  <a:gd name="T66" fmla="*/ 213 w 321"/>
                  <a:gd name="T67" fmla="*/ 98 h 1655"/>
                  <a:gd name="T68" fmla="*/ 248 w 321"/>
                  <a:gd name="T69" fmla="*/ 128 h 1655"/>
                  <a:gd name="T70" fmla="*/ 271 w 321"/>
                  <a:gd name="T71" fmla="*/ 151 h 1655"/>
                  <a:gd name="T72" fmla="*/ 280 w 321"/>
                  <a:gd name="T73" fmla="*/ 160 h 1655"/>
                  <a:gd name="T74" fmla="*/ 272 w 321"/>
                  <a:gd name="T75" fmla="*/ 141 h 1655"/>
                  <a:gd name="T76" fmla="*/ 249 w 321"/>
                  <a:gd name="T77" fmla="*/ 97 h 1655"/>
                  <a:gd name="T78" fmla="*/ 214 w 321"/>
                  <a:gd name="T79" fmla="*/ 48 h 1655"/>
                  <a:gd name="T80" fmla="*/ 168 w 321"/>
                  <a:gd name="T81" fmla="*/ 14 h 1655"/>
                  <a:gd name="T82" fmla="*/ 115 w 321"/>
                  <a:gd name="T83" fmla="*/ 0 h 1655"/>
                  <a:gd name="T84" fmla="*/ 63 w 321"/>
                  <a:gd name="T85" fmla="*/ 7 h 1655"/>
                  <a:gd name="T86" fmla="*/ 21 w 321"/>
                  <a:gd name="T87" fmla="*/ 39 h 1655"/>
                  <a:gd name="T88" fmla="*/ 0 w 321"/>
                  <a:gd name="T89" fmla="*/ 105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5">
                    <a:moveTo>
                      <a:pt x="0" y="105"/>
                    </a:moveTo>
                    <a:lnTo>
                      <a:pt x="15" y="1509"/>
                    </a:lnTo>
                    <a:lnTo>
                      <a:pt x="17" y="1514"/>
                    </a:lnTo>
                    <a:lnTo>
                      <a:pt x="22" y="1526"/>
                    </a:lnTo>
                    <a:lnTo>
                      <a:pt x="32" y="1544"/>
                    </a:lnTo>
                    <a:lnTo>
                      <a:pt x="46" y="1566"/>
                    </a:lnTo>
                    <a:lnTo>
                      <a:pt x="65" y="1587"/>
                    </a:lnTo>
                    <a:lnTo>
                      <a:pt x="89" y="1609"/>
                    </a:lnTo>
                    <a:lnTo>
                      <a:pt x="117" y="1629"/>
                    </a:lnTo>
                    <a:lnTo>
                      <a:pt x="153" y="1643"/>
                    </a:lnTo>
                    <a:lnTo>
                      <a:pt x="189" y="1651"/>
                    </a:lnTo>
                    <a:lnTo>
                      <a:pt x="220" y="1654"/>
                    </a:lnTo>
                    <a:lnTo>
                      <a:pt x="246" y="1655"/>
                    </a:lnTo>
                    <a:lnTo>
                      <a:pt x="268" y="1653"/>
                    </a:lnTo>
                    <a:lnTo>
                      <a:pt x="284" y="1650"/>
                    </a:lnTo>
                    <a:lnTo>
                      <a:pt x="297" y="1646"/>
                    </a:lnTo>
                    <a:lnTo>
                      <a:pt x="304" y="1644"/>
                    </a:lnTo>
                    <a:lnTo>
                      <a:pt x="306" y="1643"/>
                    </a:lnTo>
                    <a:lnTo>
                      <a:pt x="307" y="1557"/>
                    </a:lnTo>
                    <a:lnTo>
                      <a:pt x="312" y="1344"/>
                    </a:lnTo>
                    <a:lnTo>
                      <a:pt x="317" y="1064"/>
                    </a:lnTo>
                    <a:lnTo>
                      <a:pt x="321" y="783"/>
                    </a:lnTo>
                    <a:lnTo>
                      <a:pt x="321" y="541"/>
                    </a:lnTo>
                    <a:lnTo>
                      <a:pt x="316" y="350"/>
                    </a:lnTo>
                    <a:lnTo>
                      <a:pt x="310" y="226"/>
                    </a:lnTo>
                    <a:lnTo>
                      <a:pt x="306" y="181"/>
                    </a:lnTo>
                    <a:lnTo>
                      <a:pt x="305" y="235"/>
                    </a:lnTo>
                    <a:lnTo>
                      <a:pt x="302" y="385"/>
                    </a:lnTo>
                    <a:lnTo>
                      <a:pt x="297" y="615"/>
                    </a:lnTo>
                    <a:lnTo>
                      <a:pt x="296" y="909"/>
                    </a:lnTo>
                    <a:lnTo>
                      <a:pt x="293" y="1198"/>
                    </a:lnTo>
                    <a:lnTo>
                      <a:pt x="286" y="1420"/>
                    </a:lnTo>
                    <a:lnTo>
                      <a:pt x="279" y="1563"/>
                    </a:lnTo>
                    <a:lnTo>
                      <a:pt x="275" y="1614"/>
                    </a:lnTo>
                    <a:lnTo>
                      <a:pt x="273" y="1614"/>
                    </a:lnTo>
                    <a:lnTo>
                      <a:pt x="265" y="1615"/>
                    </a:lnTo>
                    <a:lnTo>
                      <a:pt x="252" y="1616"/>
                    </a:lnTo>
                    <a:lnTo>
                      <a:pt x="236" y="1616"/>
                    </a:lnTo>
                    <a:lnTo>
                      <a:pt x="217" y="1615"/>
                    </a:lnTo>
                    <a:lnTo>
                      <a:pt x="193" y="1610"/>
                    </a:lnTo>
                    <a:lnTo>
                      <a:pt x="169" y="1604"/>
                    </a:lnTo>
                    <a:lnTo>
                      <a:pt x="143" y="1593"/>
                    </a:lnTo>
                    <a:lnTo>
                      <a:pt x="117" y="1581"/>
                    </a:lnTo>
                    <a:lnTo>
                      <a:pt x="96" y="1567"/>
                    </a:lnTo>
                    <a:lnTo>
                      <a:pt x="77" y="1554"/>
                    </a:lnTo>
                    <a:lnTo>
                      <a:pt x="62" y="1541"/>
                    </a:lnTo>
                    <a:lnTo>
                      <a:pt x="51" y="1531"/>
                    </a:lnTo>
                    <a:lnTo>
                      <a:pt x="43" y="1523"/>
                    </a:lnTo>
                    <a:lnTo>
                      <a:pt x="37" y="1518"/>
                    </a:lnTo>
                    <a:lnTo>
                      <a:pt x="36" y="1516"/>
                    </a:lnTo>
                    <a:lnTo>
                      <a:pt x="35" y="1402"/>
                    </a:lnTo>
                    <a:lnTo>
                      <a:pt x="31" y="1135"/>
                    </a:lnTo>
                    <a:lnTo>
                      <a:pt x="29" y="824"/>
                    </a:lnTo>
                    <a:lnTo>
                      <a:pt x="30" y="580"/>
                    </a:lnTo>
                    <a:lnTo>
                      <a:pt x="35" y="410"/>
                    </a:lnTo>
                    <a:lnTo>
                      <a:pt x="39" y="258"/>
                    </a:lnTo>
                    <a:lnTo>
                      <a:pt x="44" y="143"/>
                    </a:lnTo>
                    <a:lnTo>
                      <a:pt x="51" y="83"/>
                    </a:lnTo>
                    <a:lnTo>
                      <a:pt x="56" y="71"/>
                    </a:lnTo>
                    <a:lnTo>
                      <a:pt x="67" y="61"/>
                    </a:lnTo>
                    <a:lnTo>
                      <a:pt x="79" y="54"/>
                    </a:lnTo>
                    <a:lnTo>
                      <a:pt x="94" y="49"/>
                    </a:lnTo>
                    <a:lnTo>
                      <a:pt x="113" y="49"/>
                    </a:lnTo>
                    <a:lnTo>
                      <a:pt x="131" y="52"/>
                    </a:lnTo>
                    <a:lnTo>
                      <a:pt x="152" y="58"/>
                    </a:lnTo>
                    <a:lnTo>
                      <a:pt x="173" y="69"/>
                    </a:lnTo>
                    <a:lnTo>
                      <a:pt x="193" y="83"/>
                    </a:lnTo>
                    <a:lnTo>
                      <a:pt x="213" y="98"/>
                    </a:lnTo>
                    <a:lnTo>
                      <a:pt x="231" y="114"/>
                    </a:lnTo>
                    <a:lnTo>
                      <a:pt x="248" y="128"/>
                    </a:lnTo>
                    <a:lnTo>
                      <a:pt x="260" y="140"/>
                    </a:lnTo>
                    <a:lnTo>
                      <a:pt x="271" y="151"/>
                    </a:lnTo>
                    <a:lnTo>
                      <a:pt x="278" y="158"/>
                    </a:lnTo>
                    <a:lnTo>
                      <a:pt x="280" y="160"/>
                    </a:lnTo>
                    <a:lnTo>
                      <a:pt x="278" y="155"/>
                    </a:lnTo>
                    <a:lnTo>
                      <a:pt x="272" y="141"/>
                    </a:lnTo>
                    <a:lnTo>
                      <a:pt x="263" y="121"/>
                    </a:lnTo>
                    <a:lnTo>
                      <a:pt x="249" y="97"/>
                    </a:lnTo>
                    <a:lnTo>
                      <a:pt x="233" y="72"/>
                    </a:lnTo>
                    <a:lnTo>
                      <a:pt x="214" y="48"/>
                    </a:lnTo>
                    <a:lnTo>
                      <a:pt x="192" y="27"/>
                    </a:lnTo>
                    <a:lnTo>
                      <a:pt x="168" y="14"/>
                    </a:lnTo>
                    <a:lnTo>
                      <a:pt x="142" y="4"/>
                    </a:lnTo>
                    <a:lnTo>
                      <a:pt x="115" y="0"/>
                    </a:lnTo>
                    <a:lnTo>
                      <a:pt x="89" y="0"/>
                    </a:lnTo>
                    <a:lnTo>
                      <a:pt x="63" y="7"/>
                    </a:lnTo>
                    <a:lnTo>
                      <a:pt x="40" y="19"/>
                    </a:lnTo>
                    <a:lnTo>
                      <a:pt x="21" y="39"/>
                    </a:lnTo>
                    <a:lnTo>
                      <a:pt x="7"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Freeform 310"/>
              <p:cNvSpPr>
                <a:spLocks/>
              </p:cNvSpPr>
              <p:nvPr/>
            </p:nvSpPr>
            <p:spPr bwMode="auto">
              <a:xfrm>
                <a:off x="7870825" y="-146050"/>
                <a:ext cx="225425" cy="1247775"/>
              </a:xfrm>
              <a:custGeom>
                <a:avLst/>
                <a:gdLst>
                  <a:gd name="T0" fmla="*/ 0 w 286"/>
                  <a:gd name="T1" fmla="*/ 1448 h 1571"/>
                  <a:gd name="T2" fmla="*/ 16 w 286"/>
                  <a:gd name="T3" fmla="*/ 0 h 1571"/>
                  <a:gd name="T4" fmla="*/ 175 w 286"/>
                  <a:gd name="T5" fmla="*/ 8 h 1571"/>
                  <a:gd name="T6" fmla="*/ 286 w 286"/>
                  <a:gd name="T7" fmla="*/ 86 h 1571"/>
                  <a:gd name="T8" fmla="*/ 270 w 286"/>
                  <a:gd name="T9" fmla="*/ 1551 h 1571"/>
                  <a:gd name="T10" fmla="*/ 269 w 286"/>
                  <a:gd name="T11" fmla="*/ 1553 h 1571"/>
                  <a:gd name="T12" fmla="*/ 263 w 286"/>
                  <a:gd name="T13" fmla="*/ 1558 h 1571"/>
                  <a:gd name="T14" fmla="*/ 255 w 286"/>
                  <a:gd name="T15" fmla="*/ 1563 h 1571"/>
                  <a:gd name="T16" fmla="*/ 242 w 286"/>
                  <a:gd name="T17" fmla="*/ 1568 h 1571"/>
                  <a:gd name="T18" fmla="*/ 225 w 286"/>
                  <a:gd name="T19" fmla="*/ 1571 h 1571"/>
                  <a:gd name="T20" fmla="*/ 203 w 286"/>
                  <a:gd name="T21" fmla="*/ 1570 h 1571"/>
                  <a:gd name="T22" fmla="*/ 176 w 286"/>
                  <a:gd name="T23" fmla="*/ 1564 h 1571"/>
                  <a:gd name="T24" fmla="*/ 143 w 286"/>
                  <a:gd name="T25" fmla="*/ 1551 h 1571"/>
                  <a:gd name="T26" fmla="*/ 110 w 286"/>
                  <a:gd name="T27" fmla="*/ 1532 h 1571"/>
                  <a:gd name="T28" fmla="*/ 81 w 286"/>
                  <a:gd name="T29" fmla="*/ 1515 h 1571"/>
                  <a:gd name="T30" fmla="*/ 57 w 286"/>
                  <a:gd name="T31" fmla="*/ 1498 h 1571"/>
                  <a:gd name="T32" fmla="*/ 36 w 286"/>
                  <a:gd name="T33" fmla="*/ 1482 h 1571"/>
                  <a:gd name="T34" fmla="*/ 21 w 286"/>
                  <a:gd name="T35" fmla="*/ 1468 h 1571"/>
                  <a:gd name="T36" fmla="*/ 9 w 286"/>
                  <a:gd name="T37" fmla="*/ 1457 h 1571"/>
                  <a:gd name="T38" fmla="*/ 3 w 286"/>
                  <a:gd name="T39" fmla="*/ 1450 h 1571"/>
                  <a:gd name="T40" fmla="*/ 0 w 286"/>
                  <a:gd name="T41" fmla="*/ 144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1571">
                    <a:moveTo>
                      <a:pt x="0" y="1448"/>
                    </a:moveTo>
                    <a:lnTo>
                      <a:pt x="16" y="0"/>
                    </a:lnTo>
                    <a:lnTo>
                      <a:pt x="175" y="8"/>
                    </a:lnTo>
                    <a:lnTo>
                      <a:pt x="286" y="86"/>
                    </a:lnTo>
                    <a:lnTo>
                      <a:pt x="270" y="1551"/>
                    </a:lnTo>
                    <a:lnTo>
                      <a:pt x="269" y="1553"/>
                    </a:lnTo>
                    <a:lnTo>
                      <a:pt x="263" y="1558"/>
                    </a:lnTo>
                    <a:lnTo>
                      <a:pt x="255" y="1563"/>
                    </a:lnTo>
                    <a:lnTo>
                      <a:pt x="242" y="1568"/>
                    </a:lnTo>
                    <a:lnTo>
                      <a:pt x="225" y="1571"/>
                    </a:lnTo>
                    <a:lnTo>
                      <a:pt x="203" y="1570"/>
                    </a:lnTo>
                    <a:lnTo>
                      <a:pt x="176" y="1564"/>
                    </a:lnTo>
                    <a:lnTo>
                      <a:pt x="143" y="1551"/>
                    </a:lnTo>
                    <a:lnTo>
                      <a:pt x="110" y="1532"/>
                    </a:lnTo>
                    <a:lnTo>
                      <a:pt x="81" y="1515"/>
                    </a:lnTo>
                    <a:lnTo>
                      <a:pt x="57" y="1498"/>
                    </a:lnTo>
                    <a:lnTo>
                      <a:pt x="36" y="1482"/>
                    </a:lnTo>
                    <a:lnTo>
                      <a:pt x="21" y="1468"/>
                    </a:lnTo>
                    <a:lnTo>
                      <a:pt x="9" y="1457"/>
                    </a:lnTo>
                    <a:lnTo>
                      <a:pt x="3"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Freeform 311"/>
              <p:cNvSpPr>
                <a:spLocks/>
              </p:cNvSpPr>
              <p:nvPr/>
            </p:nvSpPr>
            <p:spPr bwMode="auto">
              <a:xfrm>
                <a:off x="7847013" y="-198437"/>
                <a:ext cx="255588" cy="1312863"/>
              </a:xfrm>
              <a:custGeom>
                <a:avLst/>
                <a:gdLst>
                  <a:gd name="T0" fmla="*/ 17 w 322"/>
                  <a:gd name="T1" fmla="*/ 1509 h 1655"/>
                  <a:gd name="T2" fmla="*/ 24 w 322"/>
                  <a:gd name="T3" fmla="*/ 1527 h 1655"/>
                  <a:gd name="T4" fmla="*/ 48 w 322"/>
                  <a:gd name="T5" fmla="*/ 1565 h 1655"/>
                  <a:gd name="T6" fmla="*/ 89 w 322"/>
                  <a:gd name="T7" fmla="*/ 1610 h 1655"/>
                  <a:gd name="T8" fmla="*/ 154 w 322"/>
                  <a:gd name="T9" fmla="*/ 1642 h 1655"/>
                  <a:gd name="T10" fmla="*/ 220 w 322"/>
                  <a:gd name="T11" fmla="*/ 1653 h 1655"/>
                  <a:gd name="T12" fmla="*/ 269 w 322"/>
                  <a:gd name="T13" fmla="*/ 1652 h 1655"/>
                  <a:gd name="T14" fmla="*/ 298 w 322"/>
                  <a:gd name="T15" fmla="*/ 1645 h 1655"/>
                  <a:gd name="T16" fmla="*/ 307 w 322"/>
                  <a:gd name="T17" fmla="*/ 1642 h 1655"/>
                  <a:gd name="T18" fmla="*/ 313 w 322"/>
                  <a:gd name="T19" fmla="*/ 1343 h 1655"/>
                  <a:gd name="T20" fmla="*/ 322 w 322"/>
                  <a:gd name="T21" fmla="*/ 782 h 1655"/>
                  <a:gd name="T22" fmla="*/ 316 w 322"/>
                  <a:gd name="T23" fmla="*/ 350 h 1655"/>
                  <a:gd name="T24" fmla="*/ 307 w 322"/>
                  <a:gd name="T25" fmla="*/ 181 h 1655"/>
                  <a:gd name="T26" fmla="*/ 302 w 322"/>
                  <a:gd name="T27" fmla="*/ 385 h 1655"/>
                  <a:gd name="T28" fmla="*/ 296 w 322"/>
                  <a:gd name="T29" fmla="*/ 908 h 1655"/>
                  <a:gd name="T30" fmla="*/ 286 w 322"/>
                  <a:gd name="T31" fmla="*/ 1421 h 1655"/>
                  <a:gd name="T32" fmla="*/ 276 w 322"/>
                  <a:gd name="T33" fmla="*/ 1614 h 1655"/>
                  <a:gd name="T34" fmla="*/ 265 w 322"/>
                  <a:gd name="T35" fmla="*/ 1615 h 1655"/>
                  <a:gd name="T36" fmla="*/ 237 w 322"/>
                  <a:gd name="T37" fmla="*/ 1617 h 1655"/>
                  <a:gd name="T38" fmla="*/ 194 w 322"/>
                  <a:gd name="T39" fmla="*/ 1611 h 1655"/>
                  <a:gd name="T40" fmla="*/ 143 w 322"/>
                  <a:gd name="T41" fmla="*/ 1593 h 1655"/>
                  <a:gd name="T42" fmla="*/ 96 w 322"/>
                  <a:gd name="T43" fmla="*/ 1566 h 1655"/>
                  <a:gd name="T44" fmla="*/ 63 w 322"/>
                  <a:gd name="T45" fmla="*/ 1542 h 1655"/>
                  <a:gd name="T46" fmla="*/ 43 w 322"/>
                  <a:gd name="T47" fmla="*/ 1523 h 1655"/>
                  <a:gd name="T48" fmla="*/ 36 w 322"/>
                  <a:gd name="T49" fmla="*/ 1516 h 1655"/>
                  <a:gd name="T50" fmla="*/ 32 w 322"/>
                  <a:gd name="T51" fmla="*/ 1134 h 1655"/>
                  <a:gd name="T52" fmla="*/ 32 w 322"/>
                  <a:gd name="T53" fmla="*/ 580 h 1655"/>
                  <a:gd name="T54" fmla="*/ 40 w 322"/>
                  <a:gd name="T55" fmla="*/ 258 h 1655"/>
                  <a:gd name="T56" fmla="*/ 52 w 322"/>
                  <a:gd name="T57" fmla="*/ 83 h 1655"/>
                  <a:gd name="T58" fmla="*/ 67 w 322"/>
                  <a:gd name="T59" fmla="*/ 61 h 1655"/>
                  <a:gd name="T60" fmla="*/ 96 w 322"/>
                  <a:gd name="T61" fmla="*/ 50 h 1655"/>
                  <a:gd name="T62" fmla="*/ 133 w 322"/>
                  <a:gd name="T63" fmla="*/ 52 h 1655"/>
                  <a:gd name="T64" fmla="*/ 174 w 322"/>
                  <a:gd name="T65" fmla="*/ 69 h 1655"/>
                  <a:gd name="T66" fmla="*/ 215 w 322"/>
                  <a:gd name="T67" fmla="*/ 98 h 1655"/>
                  <a:gd name="T68" fmla="*/ 249 w 322"/>
                  <a:gd name="T69" fmla="*/ 128 h 1655"/>
                  <a:gd name="T70" fmla="*/ 272 w 322"/>
                  <a:gd name="T71" fmla="*/ 151 h 1655"/>
                  <a:gd name="T72" fmla="*/ 281 w 322"/>
                  <a:gd name="T73" fmla="*/ 160 h 1655"/>
                  <a:gd name="T74" fmla="*/ 273 w 322"/>
                  <a:gd name="T75" fmla="*/ 142 h 1655"/>
                  <a:gd name="T76" fmla="*/ 250 w 322"/>
                  <a:gd name="T77" fmla="*/ 97 h 1655"/>
                  <a:gd name="T78" fmla="*/ 215 w 322"/>
                  <a:gd name="T79" fmla="*/ 48 h 1655"/>
                  <a:gd name="T80" fmla="*/ 169 w 322"/>
                  <a:gd name="T81" fmla="*/ 13 h 1655"/>
                  <a:gd name="T82" fmla="*/ 116 w 322"/>
                  <a:gd name="T83" fmla="*/ 0 h 1655"/>
                  <a:gd name="T84" fmla="*/ 64 w 322"/>
                  <a:gd name="T85" fmla="*/ 6 h 1655"/>
                  <a:gd name="T86" fmla="*/ 22 w 322"/>
                  <a:gd name="T87" fmla="*/ 38 h 1655"/>
                  <a:gd name="T88" fmla="*/ 0 w 322"/>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1655">
                    <a:moveTo>
                      <a:pt x="0" y="104"/>
                    </a:moveTo>
                    <a:lnTo>
                      <a:pt x="17" y="1509"/>
                    </a:lnTo>
                    <a:lnTo>
                      <a:pt x="19" y="1514"/>
                    </a:lnTo>
                    <a:lnTo>
                      <a:pt x="24" y="1527"/>
                    </a:lnTo>
                    <a:lnTo>
                      <a:pt x="33" y="1544"/>
                    </a:lnTo>
                    <a:lnTo>
                      <a:pt x="48" y="1565"/>
                    </a:lnTo>
                    <a:lnTo>
                      <a:pt x="66" y="1588"/>
                    </a:lnTo>
                    <a:lnTo>
                      <a:pt x="89" y="1610"/>
                    </a:lnTo>
                    <a:lnTo>
                      <a:pt x="119" y="1628"/>
                    </a:lnTo>
                    <a:lnTo>
                      <a:pt x="154" y="1642"/>
                    </a:lnTo>
                    <a:lnTo>
                      <a:pt x="189" y="1650"/>
                    </a:lnTo>
                    <a:lnTo>
                      <a:pt x="220" y="1653"/>
                    </a:lnTo>
                    <a:lnTo>
                      <a:pt x="247" y="1655"/>
                    </a:lnTo>
                    <a:lnTo>
                      <a:pt x="269" y="1652"/>
                    </a:lnTo>
                    <a:lnTo>
                      <a:pt x="285" y="1649"/>
                    </a:lnTo>
                    <a:lnTo>
                      <a:pt x="298" y="1645"/>
                    </a:lnTo>
                    <a:lnTo>
                      <a:pt x="305" y="1643"/>
                    </a:lnTo>
                    <a:lnTo>
                      <a:pt x="307" y="1642"/>
                    </a:lnTo>
                    <a:lnTo>
                      <a:pt x="308" y="1557"/>
                    </a:lnTo>
                    <a:lnTo>
                      <a:pt x="313" y="1343"/>
                    </a:lnTo>
                    <a:lnTo>
                      <a:pt x="317" y="1065"/>
                    </a:lnTo>
                    <a:lnTo>
                      <a:pt x="322" y="782"/>
                    </a:lnTo>
                    <a:lnTo>
                      <a:pt x="322" y="542"/>
                    </a:lnTo>
                    <a:lnTo>
                      <a:pt x="316" y="350"/>
                    </a:lnTo>
                    <a:lnTo>
                      <a:pt x="310" y="226"/>
                    </a:lnTo>
                    <a:lnTo>
                      <a:pt x="307" y="181"/>
                    </a:lnTo>
                    <a:lnTo>
                      <a:pt x="306" y="235"/>
                    </a:lnTo>
                    <a:lnTo>
                      <a:pt x="302" y="385"/>
                    </a:lnTo>
                    <a:lnTo>
                      <a:pt x="298" y="614"/>
                    </a:lnTo>
                    <a:lnTo>
                      <a:pt x="296" y="908"/>
                    </a:lnTo>
                    <a:lnTo>
                      <a:pt x="293" y="1198"/>
                    </a:lnTo>
                    <a:lnTo>
                      <a:pt x="286" y="1421"/>
                    </a:lnTo>
                    <a:lnTo>
                      <a:pt x="279" y="1564"/>
                    </a:lnTo>
                    <a:lnTo>
                      <a:pt x="276" y="1614"/>
                    </a:lnTo>
                    <a:lnTo>
                      <a:pt x="273" y="1614"/>
                    </a:lnTo>
                    <a:lnTo>
                      <a:pt x="265" y="1615"/>
                    </a:lnTo>
                    <a:lnTo>
                      <a:pt x="253" y="1617"/>
                    </a:lnTo>
                    <a:lnTo>
                      <a:pt x="237" y="1617"/>
                    </a:lnTo>
                    <a:lnTo>
                      <a:pt x="217" y="1615"/>
                    </a:lnTo>
                    <a:lnTo>
                      <a:pt x="194" y="1611"/>
                    </a:lnTo>
                    <a:lnTo>
                      <a:pt x="170" y="1604"/>
                    </a:lnTo>
                    <a:lnTo>
                      <a:pt x="143" y="1593"/>
                    </a:lnTo>
                    <a:lnTo>
                      <a:pt x="118" y="1580"/>
                    </a:lnTo>
                    <a:lnTo>
                      <a:pt x="96" y="1566"/>
                    </a:lnTo>
                    <a:lnTo>
                      <a:pt x="78" y="1553"/>
                    </a:lnTo>
                    <a:lnTo>
                      <a:pt x="63" y="1542"/>
                    </a:lnTo>
                    <a:lnTo>
                      <a:pt x="51" y="1531"/>
                    </a:lnTo>
                    <a:lnTo>
                      <a:pt x="43" y="1523"/>
                    </a:lnTo>
                    <a:lnTo>
                      <a:pt x="37" y="1519"/>
                    </a:lnTo>
                    <a:lnTo>
                      <a:pt x="36" y="1516"/>
                    </a:lnTo>
                    <a:lnTo>
                      <a:pt x="35" y="1402"/>
                    </a:lnTo>
                    <a:lnTo>
                      <a:pt x="32" y="1134"/>
                    </a:lnTo>
                    <a:lnTo>
                      <a:pt x="30" y="823"/>
                    </a:lnTo>
                    <a:lnTo>
                      <a:pt x="32" y="580"/>
                    </a:lnTo>
                    <a:lnTo>
                      <a:pt x="35" y="409"/>
                    </a:lnTo>
                    <a:lnTo>
                      <a:pt x="40" y="258"/>
                    </a:lnTo>
                    <a:lnTo>
                      <a:pt x="45" y="143"/>
                    </a:lnTo>
                    <a:lnTo>
                      <a:pt x="52" y="83"/>
                    </a:lnTo>
                    <a:lnTo>
                      <a:pt x="58" y="71"/>
                    </a:lnTo>
                    <a:lnTo>
                      <a:pt x="67" y="61"/>
                    </a:lnTo>
                    <a:lnTo>
                      <a:pt x="80" y="54"/>
                    </a:lnTo>
                    <a:lnTo>
                      <a:pt x="96" y="50"/>
                    </a:lnTo>
                    <a:lnTo>
                      <a:pt x="113" y="48"/>
                    </a:lnTo>
                    <a:lnTo>
                      <a:pt x="133" y="52"/>
                    </a:lnTo>
                    <a:lnTo>
                      <a:pt x="154" y="58"/>
                    </a:lnTo>
                    <a:lnTo>
                      <a:pt x="174" y="69"/>
                    </a:lnTo>
                    <a:lnTo>
                      <a:pt x="195" y="83"/>
                    </a:lnTo>
                    <a:lnTo>
                      <a:pt x="215" y="98"/>
                    </a:lnTo>
                    <a:lnTo>
                      <a:pt x="233" y="113"/>
                    </a:lnTo>
                    <a:lnTo>
                      <a:pt x="249" y="128"/>
                    </a:lnTo>
                    <a:lnTo>
                      <a:pt x="262" y="141"/>
                    </a:lnTo>
                    <a:lnTo>
                      <a:pt x="272" y="151"/>
                    </a:lnTo>
                    <a:lnTo>
                      <a:pt x="279" y="158"/>
                    </a:lnTo>
                    <a:lnTo>
                      <a:pt x="281" y="160"/>
                    </a:lnTo>
                    <a:lnTo>
                      <a:pt x="279" y="156"/>
                    </a:lnTo>
                    <a:lnTo>
                      <a:pt x="273" y="142"/>
                    </a:lnTo>
                    <a:lnTo>
                      <a:pt x="263" y="121"/>
                    </a:lnTo>
                    <a:lnTo>
                      <a:pt x="250" y="97"/>
                    </a:lnTo>
                    <a:lnTo>
                      <a:pt x="233" y="71"/>
                    </a:lnTo>
                    <a:lnTo>
                      <a:pt x="215" y="48"/>
                    </a:lnTo>
                    <a:lnTo>
                      <a:pt x="193" y="28"/>
                    </a:lnTo>
                    <a:lnTo>
                      <a:pt x="169" y="13"/>
                    </a:lnTo>
                    <a:lnTo>
                      <a:pt x="143" y="5"/>
                    </a:lnTo>
                    <a:lnTo>
                      <a:pt x="116" y="0"/>
                    </a:lnTo>
                    <a:lnTo>
                      <a:pt x="89" y="0"/>
                    </a:lnTo>
                    <a:lnTo>
                      <a:pt x="64" y="6"/>
                    </a:lnTo>
                    <a:lnTo>
                      <a:pt x="41" y="18"/>
                    </a:lnTo>
                    <a:lnTo>
                      <a:pt x="22" y="38"/>
                    </a:lnTo>
                    <a:lnTo>
                      <a:pt x="9"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Freeform 312"/>
              <p:cNvSpPr>
                <a:spLocks/>
              </p:cNvSpPr>
              <p:nvPr/>
            </p:nvSpPr>
            <p:spPr bwMode="auto">
              <a:xfrm>
                <a:off x="7800975" y="-120650"/>
                <a:ext cx="227013" cy="1247775"/>
              </a:xfrm>
              <a:custGeom>
                <a:avLst/>
                <a:gdLst>
                  <a:gd name="T0" fmla="*/ 0 w 284"/>
                  <a:gd name="T1" fmla="*/ 1448 h 1573"/>
                  <a:gd name="T2" fmla="*/ 15 w 284"/>
                  <a:gd name="T3" fmla="*/ 0 h 1573"/>
                  <a:gd name="T4" fmla="*/ 174 w 284"/>
                  <a:gd name="T5" fmla="*/ 8 h 1573"/>
                  <a:gd name="T6" fmla="*/ 284 w 284"/>
                  <a:gd name="T7" fmla="*/ 87 h 1573"/>
                  <a:gd name="T8" fmla="*/ 268 w 284"/>
                  <a:gd name="T9" fmla="*/ 1552 h 1573"/>
                  <a:gd name="T10" fmla="*/ 267 w 284"/>
                  <a:gd name="T11" fmla="*/ 1554 h 1573"/>
                  <a:gd name="T12" fmla="*/ 261 w 284"/>
                  <a:gd name="T13" fmla="*/ 1559 h 1573"/>
                  <a:gd name="T14" fmla="*/ 253 w 284"/>
                  <a:gd name="T15" fmla="*/ 1565 h 1573"/>
                  <a:gd name="T16" fmla="*/ 241 w 284"/>
                  <a:gd name="T17" fmla="*/ 1569 h 1573"/>
                  <a:gd name="T18" fmla="*/ 223 w 284"/>
                  <a:gd name="T19" fmla="*/ 1573 h 1573"/>
                  <a:gd name="T20" fmla="*/ 201 w 284"/>
                  <a:gd name="T21" fmla="*/ 1572 h 1573"/>
                  <a:gd name="T22" fmla="*/ 175 w 284"/>
                  <a:gd name="T23" fmla="*/ 1566 h 1573"/>
                  <a:gd name="T24" fmla="*/ 142 w 284"/>
                  <a:gd name="T25" fmla="*/ 1552 h 1573"/>
                  <a:gd name="T26" fmla="*/ 108 w 284"/>
                  <a:gd name="T27" fmla="*/ 1533 h 1573"/>
                  <a:gd name="T28" fmla="*/ 79 w 284"/>
                  <a:gd name="T29" fmla="*/ 1515 h 1573"/>
                  <a:gd name="T30" fmla="*/ 55 w 284"/>
                  <a:gd name="T31" fmla="*/ 1498 h 1573"/>
                  <a:gd name="T32" fmla="*/ 36 w 284"/>
                  <a:gd name="T33" fmla="*/ 1482 h 1573"/>
                  <a:gd name="T34" fmla="*/ 19 w 284"/>
                  <a:gd name="T35" fmla="*/ 1468 h 1573"/>
                  <a:gd name="T36" fmla="*/ 9 w 284"/>
                  <a:gd name="T37" fmla="*/ 1457 h 1573"/>
                  <a:gd name="T38" fmla="*/ 2 w 284"/>
                  <a:gd name="T39" fmla="*/ 1451 h 1573"/>
                  <a:gd name="T40" fmla="*/ 0 w 284"/>
                  <a:gd name="T41" fmla="*/ 1448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1573">
                    <a:moveTo>
                      <a:pt x="0" y="1448"/>
                    </a:moveTo>
                    <a:lnTo>
                      <a:pt x="15" y="0"/>
                    </a:lnTo>
                    <a:lnTo>
                      <a:pt x="174" y="8"/>
                    </a:lnTo>
                    <a:lnTo>
                      <a:pt x="284" y="87"/>
                    </a:lnTo>
                    <a:lnTo>
                      <a:pt x="268" y="1552"/>
                    </a:lnTo>
                    <a:lnTo>
                      <a:pt x="267" y="1554"/>
                    </a:lnTo>
                    <a:lnTo>
                      <a:pt x="261" y="1559"/>
                    </a:lnTo>
                    <a:lnTo>
                      <a:pt x="253" y="1565"/>
                    </a:lnTo>
                    <a:lnTo>
                      <a:pt x="241" y="1569"/>
                    </a:lnTo>
                    <a:lnTo>
                      <a:pt x="223" y="1573"/>
                    </a:lnTo>
                    <a:lnTo>
                      <a:pt x="201" y="1572"/>
                    </a:lnTo>
                    <a:lnTo>
                      <a:pt x="175" y="1566"/>
                    </a:lnTo>
                    <a:lnTo>
                      <a:pt x="142" y="1552"/>
                    </a:lnTo>
                    <a:lnTo>
                      <a:pt x="108" y="1533"/>
                    </a:lnTo>
                    <a:lnTo>
                      <a:pt x="79" y="1515"/>
                    </a:lnTo>
                    <a:lnTo>
                      <a:pt x="55" y="1498"/>
                    </a:lnTo>
                    <a:lnTo>
                      <a:pt x="36" y="1482"/>
                    </a:lnTo>
                    <a:lnTo>
                      <a:pt x="19" y="1468"/>
                    </a:lnTo>
                    <a:lnTo>
                      <a:pt x="9" y="1457"/>
                    </a:lnTo>
                    <a:lnTo>
                      <a:pt x="2"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Freeform 313"/>
              <p:cNvSpPr>
                <a:spLocks/>
              </p:cNvSpPr>
              <p:nvPr/>
            </p:nvSpPr>
            <p:spPr bwMode="auto">
              <a:xfrm>
                <a:off x="7778750" y="-173037"/>
                <a:ext cx="255588" cy="1312863"/>
              </a:xfrm>
              <a:custGeom>
                <a:avLst/>
                <a:gdLst>
                  <a:gd name="T0" fmla="*/ 15 w 321"/>
                  <a:gd name="T1" fmla="*/ 1509 h 1656"/>
                  <a:gd name="T2" fmla="*/ 22 w 321"/>
                  <a:gd name="T3" fmla="*/ 1527 h 1656"/>
                  <a:gd name="T4" fmla="*/ 46 w 321"/>
                  <a:gd name="T5" fmla="*/ 1566 h 1656"/>
                  <a:gd name="T6" fmla="*/ 88 w 321"/>
                  <a:gd name="T7" fmla="*/ 1610 h 1656"/>
                  <a:gd name="T8" fmla="*/ 152 w 321"/>
                  <a:gd name="T9" fmla="*/ 1643 h 1656"/>
                  <a:gd name="T10" fmla="*/ 219 w 321"/>
                  <a:gd name="T11" fmla="*/ 1655 h 1656"/>
                  <a:gd name="T12" fmla="*/ 267 w 321"/>
                  <a:gd name="T13" fmla="*/ 1653 h 1656"/>
                  <a:gd name="T14" fmla="*/ 296 w 321"/>
                  <a:gd name="T15" fmla="*/ 1647 h 1656"/>
                  <a:gd name="T16" fmla="*/ 305 w 321"/>
                  <a:gd name="T17" fmla="*/ 1643 h 1656"/>
                  <a:gd name="T18" fmla="*/ 311 w 321"/>
                  <a:gd name="T19" fmla="*/ 1344 h 1656"/>
                  <a:gd name="T20" fmla="*/ 321 w 321"/>
                  <a:gd name="T21" fmla="*/ 784 h 1656"/>
                  <a:gd name="T22" fmla="*/ 316 w 321"/>
                  <a:gd name="T23" fmla="*/ 350 h 1656"/>
                  <a:gd name="T24" fmla="*/ 305 w 321"/>
                  <a:gd name="T25" fmla="*/ 181 h 1656"/>
                  <a:gd name="T26" fmla="*/ 301 w 321"/>
                  <a:gd name="T27" fmla="*/ 385 h 1656"/>
                  <a:gd name="T28" fmla="*/ 295 w 321"/>
                  <a:gd name="T29" fmla="*/ 909 h 1656"/>
                  <a:gd name="T30" fmla="*/ 286 w 321"/>
                  <a:gd name="T31" fmla="*/ 1421 h 1656"/>
                  <a:gd name="T32" fmla="*/ 275 w 321"/>
                  <a:gd name="T33" fmla="*/ 1614 h 1656"/>
                  <a:gd name="T34" fmla="*/ 265 w 321"/>
                  <a:gd name="T35" fmla="*/ 1615 h 1656"/>
                  <a:gd name="T36" fmla="*/ 236 w 321"/>
                  <a:gd name="T37" fmla="*/ 1617 h 1656"/>
                  <a:gd name="T38" fmla="*/ 194 w 321"/>
                  <a:gd name="T39" fmla="*/ 1611 h 1656"/>
                  <a:gd name="T40" fmla="*/ 143 w 321"/>
                  <a:gd name="T41" fmla="*/ 1594 h 1656"/>
                  <a:gd name="T42" fmla="*/ 96 w 321"/>
                  <a:gd name="T43" fmla="*/ 1567 h 1656"/>
                  <a:gd name="T44" fmla="*/ 62 w 321"/>
                  <a:gd name="T45" fmla="*/ 1542 h 1656"/>
                  <a:gd name="T46" fmla="*/ 43 w 321"/>
                  <a:gd name="T47" fmla="*/ 1523 h 1656"/>
                  <a:gd name="T48" fmla="*/ 36 w 321"/>
                  <a:gd name="T49" fmla="*/ 1516 h 1656"/>
                  <a:gd name="T50" fmla="*/ 31 w 321"/>
                  <a:gd name="T51" fmla="*/ 1135 h 1656"/>
                  <a:gd name="T52" fmla="*/ 30 w 321"/>
                  <a:gd name="T53" fmla="*/ 581 h 1656"/>
                  <a:gd name="T54" fmla="*/ 39 w 321"/>
                  <a:gd name="T55" fmla="*/ 258 h 1656"/>
                  <a:gd name="T56" fmla="*/ 51 w 321"/>
                  <a:gd name="T57" fmla="*/ 83 h 1656"/>
                  <a:gd name="T58" fmla="*/ 66 w 321"/>
                  <a:gd name="T59" fmla="*/ 61 h 1656"/>
                  <a:gd name="T60" fmla="*/ 95 w 321"/>
                  <a:gd name="T61" fmla="*/ 50 h 1656"/>
                  <a:gd name="T62" fmla="*/ 131 w 321"/>
                  <a:gd name="T63" fmla="*/ 52 h 1656"/>
                  <a:gd name="T64" fmla="*/ 173 w 321"/>
                  <a:gd name="T65" fmla="*/ 69 h 1656"/>
                  <a:gd name="T66" fmla="*/ 213 w 321"/>
                  <a:gd name="T67" fmla="*/ 98 h 1656"/>
                  <a:gd name="T68" fmla="*/ 248 w 321"/>
                  <a:gd name="T69" fmla="*/ 128 h 1656"/>
                  <a:gd name="T70" fmla="*/ 271 w 321"/>
                  <a:gd name="T71" fmla="*/ 151 h 1656"/>
                  <a:gd name="T72" fmla="*/ 280 w 321"/>
                  <a:gd name="T73" fmla="*/ 160 h 1656"/>
                  <a:gd name="T74" fmla="*/ 272 w 321"/>
                  <a:gd name="T75" fmla="*/ 142 h 1656"/>
                  <a:gd name="T76" fmla="*/ 249 w 321"/>
                  <a:gd name="T77" fmla="*/ 97 h 1656"/>
                  <a:gd name="T78" fmla="*/ 213 w 321"/>
                  <a:gd name="T79" fmla="*/ 48 h 1656"/>
                  <a:gd name="T80" fmla="*/ 168 w 321"/>
                  <a:gd name="T81" fmla="*/ 14 h 1656"/>
                  <a:gd name="T82" fmla="*/ 115 w 321"/>
                  <a:gd name="T83" fmla="*/ 0 h 1656"/>
                  <a:gd name="T84" fmla="*/ 63 w 321"/>
                  <a:gd name="T85" fmla="*/ 7 h 1656"/>
                  <a:gd name="T86" fmla="*/ 21 w 321"/>
                  <a:gd name="T87" fmla="*/ 39 h 1656"/>
                  <a:gd name="T88" fmla="*/ 0 w 321"/>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6">
                    <a:moveTo>
                      <a:pt x="0" y="105"/>
                    </a:moveTo>
                    <a:lnTo>
                      <a:pt x="15" y="1509"/>
                    </a:lnTo>
                    <a:lnTo>
                      <a:pt x="17" y="1514"/>
                    </a:lnTo>
                    <a:lnTo>
                      <a:pt x="22" y="1527"/>
                    </a:lnTo>
                    <a:lnTo>
                      <a:pt x="31" y="1544"/>
                    </a:lnTo>
                    <a:lnTo>
                      <a:pt x="46" y="1566"/>
                    </a:lnTo>
                    <a:lnTo>
                      <a:pt x="65" y="1588"/>
                    </a:lnTo>
                    <a:lnTo>
                      <a:pt x="88" y="1610"/>
                    </a:lnTo>
                    <a:lnTo>
                      <a:pt x="118" y="1629"/>
                    </a:lnTo>
                    <a:lnTo>
                      <a:pt x="152" y="1643"/>
                    </a:lnTo>
                    <a:lnTo>
                      <a:pt x="188" y="1651"/>
                    </a:lnTo>
                    <a:lnTo>
                      <a:pt x="219" y="1655"/>
                    </a:lnTo>
                    <a:lnTo>
                      <a:pt x="245" y="1656"/>
                    </a:lnTo>
                    <a:lnTo>
                      <a:pt x="267" y="1653"/>
                    </a:lnTo>
                    <a:lnTo>
                      <a:pt x="283" y="1650"/>
                    </a:lnTo>
                    <a:lnTo>
                      <a:pt x="296" y="1647"/>
                    </a:lnTo>
                    <a:lnTo>
                      <a:pt x="303" y="1644"/>
                    </a:lnTo>
                    <a:lnTo>
                      <a:pt x="305" y="1643"/>
                    </a:lnTo>
                    <a:lnTo>
                      <a:pt x="306" y="1558"/>
                    </a:lnTo>
                    <a:lnTo>
                      <a:pt x="311" y="1344"/>
                    </a:lnTo>
                    <a:lnTo>
                      <a:pt x="317" y="1065"/>
                    </a:lnTo>
                    <a:lnTo>
                      <a:pt x="321" y="784"/>
                    </a:lnTo>
                    <a:lnTo>
                      <a:pt x="321" y="542"/>
                    </a:lnTo>
                    <a:lnTo>
                      <a:pt x="316" y="350"/>
                    </a:lnTo>
                    <a:lnTo>
                      <a:pt x="309" y="226"/>
                    </a:lnTo>
                    <a:lnTo>
                      <a:pt x="305" y="181"/>
                    </a:lnTo>
                    <a:lnTo>
                      <a:pt x="304" y="235"/>
                    </a:lnTo>
                    <a:lnTo>
                      <a:pt x="301" y="385"/>
                    </a:lnTo>
                    <a:lnTo>
                      <a:pt x="296" y="615"/>
                    </a:lnTo>
                    <a:lnTo>
                      <a:pt x="295" y="909"/>
                    </a:lnTo>
                    <a:lnTo>
                      <a:pt x="291" y="1198"/>
                    </a:lnTo>
                    <a:lnTo>
                      <a:pt x="286" y="1421"/>
                    </a:lnTo>
                    <a:lnTo>
                      <a:pt x="279" y="1564"/>
                    </a:lnTo>
                    <a:lnTo>
                      <a:pt x="275" y="1614"/>
                    </a:lnTo>
                    <a:lnTo>
                      <a:pt x="273" y="1614"/>
                    </a:lnTo>
                    <a:lnTo>
                      <a:pt x="265" y="1615"/>
                    </a:lnTo>
                    <a:lnTo>
                      <a:pt x="252" y="1617"/>
                    </a:lnTo>
                    <a:lnTo>
                      <a:pt x="236" y="1617"/>
                    </a:lnTo>
                    <a:lnTo>
                      <a:pt x="217" y="1615"/>
                    </a:lnTo>
                    <a:lnTo>
                      <a:pt x="194" y="1611"/>
                    </a:lnTo>
                    <a:lnTo>
                      <a:pt x="169" y="1604"/>
                    </a:lnTo>
                    <a:lnTo>
                      <a:pt x="143" y="1594"/>
                    </a:lnTo>
                    <a:lnTo>
                      <a:pt x="118" y="1581"/>
                    </a:lnTo>
                    <a:lnTo>
                      <a:pt x="96" y="1567"/>
                    </a:lnTo>
                    <a:lnTo>
                      <a:pt x="77" y="1554"/>
                    </a:lnTo>
                    <a:lnTo>
                      <a:pt x="62" y="1542"/>
                    </a:lnTo>
                    <a:lnTo>
                      <a:pt x="51" y="1531"/>
                    </a:lnTo>
                    <a:lnTo>
                      <a:pt x="43" y="1523"/>
                    </a:lnTo>
                    <a:lnTo>
                      <a:pt x="37" y="1519"/>
                    </a:lnTo>
                    <a:lnTo>
                      <a:pt x="36" y="1516"/>
                    </a:lnTo>
                    <a:lnTo>
                      <a:pt x="35" y="1402"/>
                    </a:lnTo>
                    <a:lnTo>
                      <a:pt x="31" y="1135"/>
                    </a:lnTo>
                    <a:lnTo>
                      <a:pt x="29" y="824"/>
                    </a:lnTo>
                    <a:lnTo>
                      <a:pt x="30" y="581"/>
                    </a:lnTo>
                    <a:lnTo>
                      <a:pt x="35" y="410"/>
                    </a:lnTo>
                    <a:lnTo>
                      <a:pt x="39" y="258"/>
                    </a:lnTo>
                    <a:lnTo>
                      <a:pt x="44" y="143"/>
                    </a:lnTo>
                    <a:lnTo>
                      <a:pt x="51" y="83"/>
                    </a:lnTo>
                    <a:lnTo>
                      <a:pt x="57" y="72"/>
                    </a:lnTo>
                    <a:lnTo>
                      <a:pt x="66" y="61"/>
                    </a:lnTo>
                    <a:lnTo>
                      <a:pt x="80" y="54"/>
                    </a:lnTo>
                    <a:lnTo>
                      <a:pt x="95" y="50"/>
                    </a:lnTo>
                    <a:lnTo>
                      <a:pt x="112" y="50"/>
                    </a:lnTo>
                    <a:lnTo>
                      <a:pt x="131" y="52"/>
                    </a:lnTo>
                    <a:lnTo>
                      <a:pt x="152" y="59"/>
                    </a:lnTo>
                    <a:lnTo>
                      <a:pt x="173" y="69"/>
                    </a:lnTo>
                    <a:lnTo>
                      <a:pt x="194" y="83"/>
                    </a:lnTo>
                    <a:lnTo>
                      <a:pt x="213" y="98"/>
                    </a:lnTo>
                    <a:lnTo>
                      <a:pt x="232" y="114"/>
                    </a:lnTo>
                    <a:lnTo>
                      <a:pt x="248" y="128"/>
                    </a:lnTo>
                    <a:lnTo>
                      <a:pt x="260" y="141"/>
                    </a:lnTo>
                    <a:lnTo>
                      <a:pt x="271" y="151"/>
                    </a:lnTo>
                    <a:lnTo>
                      <a:pt x="278" y="158"/>
                    </a:lnTo>
                    <a:lnTo>
                      <a:pt x="280" y="160"/>
                    </a:lnTo>
                    <a:lnTo>
                      <a:pt x="278" y="156"/>
                    </a:lnTo>
                    <a:lnTo>
                      <a:pt x="272" y="142"/>
                    </a:lnTo>
                    <a:lnTo>
                      <a:pt x="262" y="121"/>
                    </a:lnTo>
                    <a:lnTo>
                      <a:pt x="249" y="97"/>
                    </a:lnTo>
                    <a:lnTo>
                      <a:pt x="233" y="73"/>
                    </a:lnTo>
                    <a:lnTo>
                      <a:pt x="213" y="48"/>
                    </a:lnTo>
                    <a:lnTo>
                      <a:pt x="192" y="28"/>
                    </a:lnTo>
                    <a:lnTo>
                      <a:pt x="168" y="14"/>
                    </a:lnTo>
                    <a:lnTo>
                      <a:pt x="142" y="5"/>
                    </a:lnTo>
                    <a:lnTo>
                      <a:pt x="115" y="0"/>
                    </a:lnTo>
                    <a:lnTo>
                      <a:pt x="89" y="0"/>
                    </a:lnTo>
                    <a:lnTo>
                      <a:pt x="63" y="7"/>
                    </a:lnTo>
                    <a:lnTo>
                      <a:pt x="40" y="20"/>
                    </a:lnTo>
                    <a:lnTo>
                      <a:pt x="21" y="39"/>
                    </a:lnTo>
                    <a:lnTo>
                      <a:pt x="7"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Freeform 314"/>
              <p:cNvSpPr>
                <a:spLocks/>
              </p:cNvSpPr>
              <p:nvPr/>
            </p:nvSpPr>
            <p:spPr bwMode="auto">
              <a:xfrm>
                <a:off x="7732713" y="-95250"/>
                <a:ext cx="225425" cy="1247775"/>
              </a:xfrm>
              <a:custGeom>
                <a:avLst/>
                <a:gdLst>
                  <a:gd name="T0" fmla="*/ 0 w 284"/>
                  <a:gd name="T1" fmla="*/ 1448 h 1572"/>
                  <a:gd name="T2" fmla="*/ 16 w 284"/>
                  <a:gd name="T3" fmla="*/ 0 h 1572"/>
                  <a:gd name="T4" fmla="*/ 172 w 284"/>
                  <a:gd name="T5" fmla="*/ 8 h 1572"/>
                  <a:gd name="T6" fmla="*/ 284 w 284"/>
                  <a:gd name="T7" fmla="*/ 87 h 1572"/>
                  <a:gd name="T8" fmla="*/ 268 w 284"/>
                  <a:gd name="T9" fmla="*/ 1551 h 1572"/>
                  <a:gd name="T10" fmla="*/ 267 w 284"/>
                  <a:gd name="T11" fmla="*/ 1553 h 1572"/>
                  <a:gd name="T12" fmla="*/ 261 w 284"/>
                  <a:gd name="T13" fmla="*/ 1558 h 1572"/>
                  <a:gd name="T14" fmla="*/ 253 w 284"/>
                  <a:gd name="T15" fmla="*/ 1564 h 1572"/>
                  <a:gd name="T16" fmla="*/ 240 w 284"/>
                  <a:gd name="T17" fmla="*/ 1568 h 1572"/>
                  <a:gd name="T18" fmla="*/ 223 w 284"/>
                  <a:gd name="T19" fmla="*/ 1572 h 1572"/>
                  <a:gd name="T20" fmla="*/ 201 w 284"/>
                  <a:gd name="T21" fmla="*/ 1571 h 1572"/>
                  <a:gd name="T22" fmla="*/ 173 w 284"/>
                  <a:gd name="T23" fmla="*/ 1565 h 1572"/>
                  <a:gd name="T24" fmla="*/ 141 w 284"/>
                  <a:gd name="T25" fmla="*/ 1551 h 1572"/>
                  <a:gd name="T26" fmla="*/ 108 w 284"/>
                  <a:gd name="T27" fmla="*/ 1533 h 1572"/>
                  <a:gd name="T28" fmla="*/ 79 w 284"/>
                  <a:gd name="T29" fmla="*/ 1515 h 1572"/>
                  <a:gd name="T30" fmla="*/ 55 w 284"/>
                  <a:gd name="T31" fmla="*/ 1498 h 1572"/>
                  <a:gd name="T32" fmla="*/ 35 w 284"/>
                  <a:gd name="T33" fmla="*/ 1482 h 1572"/>
                  <a:gd name="T34" fmla="*/ 19 w 284"/>
                  <a:gd name="T35" fmla="*/ 1468 h 1572"/>
                  <a:gd name="T36" fmla="*/ 9 w 284"/>
                  <a:gd name="T37" fmla="*/ 1458 h 1572"/>
                  <a:gd name="T38" fmla="*/ 2 w 284"/>
                  <a:gd name="T39" fmla="*/ 1451 h 1572"/>
                  <a:gd name="T40" fmla="*/ 0 w 284"/>
                  <a:gd name="T41" fmla="*/ 14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1572">
                    <a:moveTo>
                      <a:pt x="0" y="1448"/>
                    </a:moveTo>
                    <a:lnTo>
                      <a:pt x="16" y="0"/>
                    </a:lnTo>
                    <a:lnTo>
                      <a:pt x="172" y="8"/>
                    </a:lnTo>
                    <a:lnTo>
                      <a:pt x="284" y="87"/>
                    </a:lnTo>
                    <a:lnTo>
                      <a:pt x="268" y="1551"/>
                    </a:lnTo>
                    <a:lnTo>
                      <a:pt x="267" y="1553"/>
                    </a:lnTo>
                    <a:lnTo>
                      <a:pt x="261" y="1558"/>
                    </a:lnTo>
                    <a:lnTo>
                      <a:pt x="253" y="1564"/>
                    </a:lnTo>
                    <a:lnTo>
                      <a:pt x="240" y="1568"/>
                    </a:lnTo>
                    <a:lnTo>
                      <a:pt x="223" y="1572"/>
                    </a:lnTo>
                    <a:lnTo>
                      <a:pt x="201" y="1571"/>
                    </a:lnTo>
                    <a:lnTo>
                      <a:pt x="173" y="1565"/>
                    </a:lnTo>
                    <a:lnTo>
                      <a:pt x="141" y="1551"/>
                    </a:lnTo>
                    <a:lnTo>
                      <a:pt x="108" y="1533"/>
                    </a:lnTo>
                    <a:lnTo>
                      <a:pt x="79" y="1515"/>
                    </a:lnTo>
                    <a:lnTo>
                      <a:pt x="55" y="1498"/>
                    </a:lnTo>
                    <a:lnTo>
                      <a:pt x="35" y="1482"/>
                    </a:lnTo>
                    <a:lnTo>
                      <a:pt x="19" y="1468"/>
                    </a:lnTo>
                    <a:lnTo>
                      <a:pt x="9" y="1458"/>
                    </a:lnTo>
                    <a:lnTo>
                      <a:pt x="2"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4" name="Freeform 315"/>
              <p:cNvSpPr>
                <a:spLocks/>
              </p:cNvSpPr>
              <p:nvPr/>
            </p:nvSpPr>
            <p:spPr bwMode="auto">
              <a:xfrm>
                <a:off x="7710488" y="-147637"/>
                <a:ext cx="254000" cy="1312863"/>
              </a:xfrm>
              <a:custGeom>
                <a:avLst/>
                <a:gdLst>
                  <a:gd name="T0" fmla="*/ 15 w 320"/>
                  <a:gd name="T1" fmla="*/ 1510 h 1655"/>
                  <a:gd name="T2" fmla="*/ 22 w 320"/>
                  <a:gd name="T3" fmla="*/ 1527 h 1655"/>
                  <a:gd name="T4" fmla="*/ 46 w 320"/>
                  <a:gd name="T5" fmla="*/ 1565 h 1655"/>
                  <a:gd name="T6" fmla="*/ 87 w 320"/>
                  <a:gd name="T7" fmla="*/ 1610 h 1655"/>
                  <a:gd name="T8" fmla="*/ 152 w 320"/>
                  <a:gd name="T9" fmla="*/ 1642 h 1655"/>
                  <a:gd name="T10" fmla="*/ 219 w 320"/>
                  <a:gd name="T11" fmla="*/ 1654 h 1655"/>
                  <a:gd name="T12" fmla="*/ 267 w 320"/>
                  <a:gd name="T13" fmla="*/ 1653 h 1655"/>
                  <a:gd name="T14" fmla="*/ 296 w 320"/>
                  <a:gd name="T15" fmla="*/ 1646 h 1655"/>
                  <a:gd name="T16" fmla="*/ 305 w 320"/>
                  <a:gd name="T17" fmla="*/ 1642 h 1655"/>
                  <a:gd name="T18" fmla="*/ 311 w 320"/>
                  <a:gd name="T19" fmla="*/ 1344 h 1655"/>
                  <a:gd name="T20" fmla="*/ 320 w 320"/>
                  <a:gd name="T21" fmla="*/ 783 h 1655"/>
                  <a:gd name="T22" fmla="*/ 314 w 320"/>
                  <a:gd name="T23" fmla="*/ 351 h 1655"/>
                  <a:gd name="T24" fmla="*/ 305 w 320"/>
                  <a:gd name="T25" fmla="*/ 181 h 1655"/>
                  <a:gd name="T26" fmla="*/ 300 w 320"/>
                  <a:gd name="T27" fmla="*/ 385 h 1655"/>
                  <a:gd name="T28" fmla="*/ 295 w 320"/>
                  <a:gd name="T29" fmla="*/ 908 h 1655"/>
                  <a:gd name="T30" fmla="*/ 284 w 320"/>
                  <a:gd name="T31" fmla="*/ 1421 h 1655"/>
                  <a:gd name="T32" fmla="*/ 274 w 320"/>
                  <a:gd name="T33" fmla="*/ 1615 h 1655"/>
                  <a:gd name="T34" fmla="*/ 263 w 320"/>
                  <a:gd name="T35" fmla="*/ 1616 h 1655"/>
                  <a:gd name="T36" fmla="*/ 235 w 320"/>
                  <a:gd name="T37" fmla="*/ 1617 h 1655"/>
                  <a:gd name="T38" fmla="*/ 192 w 320"/>
                  <a:gd name="T39" fmla="*/ 1611 h 1655"/>
                  <a:gd name="T40" fmla="*/ 141 w 320"/>
                  <a:gd name="T41" fmla="*/ 1594 h 1655"/>
                  <a:gd name="T42" fmla="*/ 95 w 320"/>
                  <a:gd name="T43" fmla="*/ 1566 h 1655"/>
                  <a:gd name="T44" fmla="*/ 62 w 320"/>
                  <a:gd name="T45" fmla="*/ 1542 h 1655"/>
                  <a:gd name="T46" fmla="*/ 42 w 320"/>
                  <a:gd name="T47" fmla="*/ 1524 h 1655"/>
                  <a:gd name="T48" fmla="*/ 35 w 320"/>
                  <a:gd name="T49" fmla="*/ 1517 h 1655"/>
                  <a:gd name="T50" fmla="*/ 31 w 320"/>
                  <a:gd name="T51" fmla="*/ 1134 h 1655"/>
                  <a:gd name="T52" fmla="*/ 31 w 320"/>
                  <a:gd name="T53" fmla="*/ 580 h 1655"/>
                  <a:gd name="T54" fmla="*/ 39 w 320"/>
                  <a:gd name="T55" fmla="*/ 258 h 1655"/>
                  <a:gd name="T56" fmla="*/ 50 w 320"/>
                  <a:gd name="T57" fmla="*/ 83 h 1655"/>
                  <a:gd name="T58" fmla="*/ 65 w 320"/>
                  <a:gd name="T59" fmla="*/ 61 h 1655"/>
                  <a:gd name="T60" fmla="*/ 94 w 320"/>
                  <a:gd name="T61" fmla="*/ 50 h 1655"/>
                  <a:gd name="T62" fmla="*/ 131 w 320"/>
                  <a:gd name="T63" fmla="*/ 52 h 1655"/>
                  <a:gd name="T64" fmla="*/ 172 w 320"/>
                  <a:gd name="T65" fmla="*/ 69 h 1655"/>
                  <a:gd name="T66" fmla="*/ 213 w 320"/>
                  <a:gd name="T67" fmla="*/ 98 h 1655"/>
                  <a:gd name="T68" fmla="*/ 247 w 320"/>
                  <a:gd name="T69" fmla="*/ 128 h 1655"/>
                  <a:gd name="T70" fmla="*/ 270 w 320"/>
                  <a:gd name="T71" fmla="*/ 151 h 1655"/>
                  <a:gd name="T72" fmla="*/ 280 w 320"/>
                  <a:gd name="T73" fmla="*/ 161 h 1655"/>
                  <a:gd name="T74" fmla="*/ 272 w 320"/>
                  <a:gd name="T75" fmla="*/ 142 h 1655"/>
                  <a:gd name="T76" fmla="*/ 248 w 320"/>
                  <a:gd name="T77" fmla="*/ 97 h 1655"/>
                  <a:gd name="T78" fmla="*/ 213 w 320"/>
                  <a:gd name="T79" fmla="*/ 49 h 1655"/>
                  <a:gd name="T80" fmla="*/ 167 w 320"/>
                  <a:gd name="T81" fmla="*/ 13 h 1655"/>
                  <a:gd name="T82" fmla="*/ 115 w 320"/>
                  <a:gd name="T83" fmla="*/ 0 h 1655"/>
                  <a:gd name="T84" fmla="*/ 63 w 320"/>
                  <a:gd name="T85" fmla="*/ 6 h 1655"/>
                  <a:gd name="T86" fmla="*/ 20 w 320"/>
                  <a:gd name="T87" fmla="*/ 38 h 1655"/>
                  <a:gd name="T88" fmla="*/ 0 w 320"/>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1655">
                    <a:moveTo>
                      <a:pt x="0" y="104"/>
                    </a:moveTo>
                    <a:lnTo>
                      <a:pt x="15" y="1510"/>
                    </a:lnTo>
                    <a:lnTo>
                      <a:pt x="17" y="1514"/>
                    </a:lnTo>
                    <a:lnTo>
                      <a:pt x="22" y="1527"/>
                    </a:lnTo>
                    <a:lnTo>
                      <a:pt x="31" y="1544"/>
                    </a:lnTo>
                    <a:lnTo>
                      <a:pt x="46" y="1565"/>
                    </a:lnTo>
                    <a:lnTo>
                      <a:pt x="64" y="1588"/>
                    </a:lnTo>
                    <a:lnTo>
                      <a:pt x="87" y="1610"/>
                    </a:lnTo>
                    <a:lnTo>
                      <a:pt x="117" y="1628"/>
                    </a:lnTo>
                    <a:lnTo>
                      <a:pt x="152" y="1642"/>
                    </a:lnTo>
                    <a:lnTo>
                      <a:pt x="187" y="1650"/>
                    </a:lnTo>
                    <a:lnTo>
                      <a:pt x="219" y="1654"/>
                    </a:lnTo>
                    <a:lnTo>
                      <a:pt x="245" y="1655"/>
                    </a:lnTo>
                    <a:lnTo>
                      <a:pt x="267" y="1653"/>
                    </a:lnTo>
                    <a:lnTo>
                      <a:pt x="283" y="1649"/>
                    </a:lnTo>
                    <a:lnTo>
                      <a:pt x="296" y="1646"/>
                    </a:lnTo>
                    <a:lnTo>
                      <a:pt x="303" y="1643"/>
                    </a:lnTo>
                    <a:lnTo>
                      <a:pt x="305" y="1642"/>
                    </a:lnTo>
                    <a:lnTo>
                      <a:pt x="306" y="1557"/>
                    </a:lnTo>
                    <a:lnTo>
                      <a:pt x="311" y="1344"/>
                    </a:lnTo>
                    <a:lnTo>
                      <a:pt x="315" y="1064"/>
                    </a:lnTo>
                    <a:lnTo>
                      <a:pt x="320" y="783"/>
                    </a:lnTo>
                    <a:lnTo>
                      <a:pt x="320" y="542"/>
                    </a:lnTo>
                    <a:lnTo>
                      <a:pt x="314" y="351"/>
                    </a:lnTo>
                    <a:lnTo>
                      <a:pt x="308" y="226"/>
                    </a:lnTo>
                    <a:lnTo>
                      <a:pt x="305" y="181"/>
                    </a:lnTo>
                    <a:lnTo>
                      <a:pt x="304" y="235"/>
                    </a:lnTo>
                    <a:lnTo>
                      <a:pt x="300" y="385"/>
                    </a:lnTo>
                    <a:lnTo>
                      <a:pt x="296" y="614"/>
                    </a:lnTo>
                    <a:lnTo>
                      <a:pt x="295" y="908"/>
                    </a:lnTo>
                    <a:lnTo>
                      <a:pt x="291" y="1199"/>
                    </a:lnTo>
                    <a:lnTo>
                      <a:pt x="284" y="1421"/>
                    </a:lnTo>
                    <a:lnTo>
                      <a:pt x="277" y="1564"/>
                    </a:lnTo>
                    <a:lnTo>
                      <a:pt x="274" y="1615"/>
                    </a:lnTo>
                    <a:lnTo>
                      <a:pt x="272" y="1615"/>
                    </a:lnTo>
                    <a:lnTo>
                      <a:pt x="263" y="1616"/>
                    </a:lnTo>
                    <a:lnTo>
                      <a:pt x="251" y="1617"/>
                    </a:lnTo>
                    <a:lnTo>
                      <a:pt x="235" y="1617"/>
                    </a:lnTo>
                    <a:lnTo>
                      <a:pt x="215" y="1616"/>
                    </a:lnTo>
                    <a:lnTo>
                      <a:pt x="192" y="1611"/>
                    </a:lnTo>
                    <a:lnTo>
                      <a:pt x="168" y="1604"/>
                    </a:lnTo>
                    <a:lnTo>
                      <a:pt x="141" y="1594"/>
                    </a:lnTo>
                    <a:lnTo>
                      <a:pt x="117" y="1580"/>
                    </a:lnTo>
                    <a:lnTo>
                      <a:pt x="95" y="1566"/>
                    </a:lnTo>
                    <a:lnTo>
                      <a:pt x="77" y="1554"/>
                    </a:lnTo>
                    <a:lnTo>
                      <a:pt x="62" y="1542"/>
                    </a:lnTo>
                    <a:lnTo>
                      <a:pt x="50" y="1532"/>
                    </a:lnTo>
                    <a:lnTo>
                      <a:pt x="42" y="1524"/>
                    </a:lnTo>
                    <a:lnTo>
                      <a:pt x="37" y="1519"/>
                    </a:lnTo>
                    <a:lnTo>
                      <a:pt x="35" y="1517"/>
                    </a:lnTo>
                    <a:lnTo>
                      <a:pt x="34" y="1403"/>
                    </a:lnTo>
                    <a:lnTo>
                      <a:pt x="31" y="1134"/>
                    </a:lnTo>
                    <a:lnTo>
                      <a:pt x="30" y="823"/>
                    </a:lnTo>
                    <a:lnTo>
                      <a:pt x="31" y="580"/>
                    </a:lnTo>
                    <a:lnTo>
                      <a:pt x="34" y="409"/>
                    </a:lnTo>
                    <a:lnTo>
                      <a:pt x="39" y="258"/>
                    </a:lnTo>
                    <a:lnTo>
                      <a:pt x="44" y="143"/>
                    </a:lnTo>
                    <a:lnTo>
                      <a:pt x="50" y="83"/>
                    </a:lnTo>
                    <a:lnTo>
                      <a:pt x="56" y="72"/>
                    </a:lnTo>
                    <a:lnTo>
                      <a:pt x="65" y="61"/>
                    </a:lnTo>
                    <a:lnTo>
                      <a:pt x="79" y="55"/>
                    </a:lnTo>
                    <a:lnTo>
                      <a:pt x="94" y="50"/>
                    </a:lnTo>
                    <a:lnTo>
                      <a:pt x="111" y="49"/>
                    </a:lnTo>
                    <a:lnTo>
                      <a:pt x="131" y="52"/>
                    </a:lnTo>
                    <a:lnTo>
                      <a:pt x="152" y="58"/>
                    </a:lnTo>
                    <a:lnTo>
                      <a:pt x="172" y="69"/>
                    </a:lnTo>
                    <a:lnTo>
                      <a:pt x="193" y="83"/>
                    </a:lnTo>
                    <a:lnTo>
                      <a:pt x="213" y="98"/>
                    </a:lnTo>
                    <a:lnTo>
                      <a:pt x="231" y="113"/>
                    </a:lnTo>
                    <a:lnTo>
                      <a:pt x="247" y="128"/>
                    </a:lnTo>
                    <a:lnTo>
                      <a:pt x="260" y="141"/>
                    </a:lnTo>
                    <a:lnTo>
                      <a:pt x="270" y="151"/>
                    </a:lnTo>
                    <a:lnTo>
                      <a:pt x="277" y="158"/>
                    </a:lnTo>
                    <a:lnTo>
                      <a:pt x="280" y="161"/>
                    </a:lnTo>
                    <a:lnTo>
                      <a:pt x="277" y="156"/>
                    </a:lnTo>
                    <a:lnTo>
                      <a:pt x="272" y="142"/>
                    </a:lnTo>
                    <a:lnTo>
                      <a:pt x="261" y="121"/>
                    </a:lnTo>
                    <a:lnTo>
                      <a:pt x="248" y="97"/>
                    </a:lnTo>
                    <a:lnTo>
                      <a:pt x="231" y="72"/>
                    </a:lnTo>
                    <a:lnTo>
                      <a:pt x="213" y="49"/>
                    </a:lnTo>
                    <a:lnTo>
                      <a:pt x="191" y="28"/>
                    </a:lnTo>
                    <a:lnTo>
                      <a:pt x="167" y="13"/>
                    </a:lnTo>
                    <a:lnTo>
                      <a:pt x="141" y="5"/>
                    </a:lnTo>
                    <a:lnTo>
                      <a:pt x="115" y="0"/>
                    </a:lnTo>
                    <a:lnTo>
                      <a:pt x="87" y="0"/>
                    </a:lnTo>
                    <a:lnTo>
                      <a:pt x="63" y="6"/>
                    </a:lnTo>
                    <a:lnTo>
                      <a:pt x="40" y="19"/>
                    </a:lnTo>
                    <a:lnTo>
                      <a:pt x="20" y="38"/>
                    </a:lnTo>
                    <a:lnTo>
                      <a:pt x="7"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Freeform 316"/>
              <p:cNvSpPr>
                <a:spLocks/>
              </p:cNvSpPr>
              <p:nvPr/>
            </p:nvSpPr>
            <p:spPr bwMode="auto">
              <a:xfrm>
                <a:off x="7664450" y="-69850"/>
                <a:ext cx="225425" cy="1247775"/>
              </a:xfrm>
              <a:custGeom>
                <a:avLst/>
                <a:gdLst>
                  <a:gd name="T0" fmla="*/ 0 w 284"/>
                  <a:gd name="T1" fmla="*/ 1449 h 1573"/>
                  <a:gd name="T2" fmla="*/ 16 w 284"/>
                  <a:gd name="T3" fmla="*/ 0 h 1573"/>
                  <a:gd name="T4" fmla="*/ 174 w 284"/>
                  <a:gd name="T5" fmla="*/ 8 h 1573"/>
                  <a:gd name="T6" fmla="*/ 284 w 284"/>
                  <a:gd name="T7" fmla="*/ 88 h 1573"/>
                  <a:gd name="T8" fmla="*/ 268 w 284"/>
                  <a:gd name="T9" fmla="*/ 1552 h 1573"/>
                  <a:gd name="T10" fmla="*/ 267 w 284"/>
                  <a:gd name="T11" fmla="*/ 1555 h 1573"/>
                  <a:gd name="T12" fmla="*/ 261 w 284"/>
                  <a:gd name="T13" fmla="*/ 1559 h 1573"/>
                  <a:gd name="T14" fmla="*/ 253 w 284"/>
                  <a:gd name="T15" fmla="*/ 1565 h 1573"/>
                  <a:gd name="T16" fmla="*/ 241 w 284"/>
                  <a:gd name="T17" fmla="*/ 1570 h 1573"/>
                  <a:gd name="T18" fmla="*/ 223 w 284"/>
                  <a:gd name="T19" fmla="*/ 1573 h 1573"/>
                  <a:gd name="T20" fmla="*/ 202 w 284"/>
                  <a:gd name="T21" fmla="*/ 1572 h 1573"/>
                  <a:gd name="T22" fmla="*/ 175 w 284"/>
                  <a:gd name="T23" fmla="*/ 1566 h 1573"/>
                  <a:gd name="T24" fmla="*/ 142 w 284"/>
                  <a:gd name="T25" fmla="*/ 1552 h 1573"/>
                  <a:gd name="T26" fmla="*/ 108 w 284"/>
                  <a:gd name="T27" fmla="*/ 1534 h 1573"/>
                  <a:gd name="T28" fmla="*/ 81 w 284"/>
                  <a:gd name="T29" fmla="*/ 1515 h 1573"/>
                  <a:gd name="T30" fmla="*/ 55 w 284"/>
                  <a:gd name="T31" fmla="*/ 1498 h 1573"/>
                  <a:gd name="T32" fmla="*/ 36 w 284"/>
                  <a:gd name="T33" fmla="*/ 1482 h 1573"/>
                  <a:gd name="T34" fmla="*/ 21 w 284"/>
                  <a:gd name="T35" fmla="*/ 1468 h 1573"/>
                  <a:gd name="T36" fmla="*/ 9 w 284"/>
                  <a:gd name="T37" fmla="*/ 1458 h 1573"/>
                  <a:gd name="T38" fmla="*/ 2 w 284"/>
                  <a:gd name="T39" fmla="*/ 1451 h 1573"/>
                  <a:gd name="T40" fmla="*/ 0 w 284"/>
                  <a:gd name="T41" fmla="*/ 1449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1573">
                    <a:moveTo>
                      <a:pt x="0" y="1449"/>
                    </a:moveTo>
                    <a:lnTo>
                      <a:pt x="16" y="0"/>
                    </a:lnTo>
                    <a:lnTo>
                      <a:pt x="174" y="8"/>
                    </a:lnTo>
                    <a:lnTo>
                      <a:pt x="284" y="88"/>
                    </a:lnTo>
                    <a:lnTo>
                      <a:pt x="268" y="1552"/>
                    </a:lnTo>
                    <a:lnTo>
                      <a:pt x="267" y="1555"/>
                    </a:lnTo>
                    <a:lnTo>
                      <a:pt x="261" y="1559"/>
                    </a:lnTo>
                    <a:lnTo>
                      <a:pt x="253" y="1565"/>
                    </a:lnTo>
                    <a:lnTo>
                      <a:pt x="241" y="1570"/>
                    </a:lnTo>
                    <a:lnTo>
                      <a:pt x="223" y="1573"/>
                    </a:lnTo>
                    <a:lnTo>
                      <a:pt x="202" y="1572"/>
                    </a:lnTo>
                    <a:lnTo>
                      <a:pt x="175" y="1566"/>
                    </a:lnTo>
                    <a:lnTo>
                      <a:pt x="142" y="1552"/>
                    </a:lnTo>
                    <a:lnTo>
                      <a:pt x="108" y="1534"/>
                    </a:lnTo>
                    <a:lnTo>
                      <a:pt x="81" y="1515"/>
                    </a:lnTo>
                    <a:lnTo>
                      <a:pt x="55" y="1498"/>
                    </a:lnTo>
                    <a:lnTo>
                      <a:pt x="36" y="1482"/>
                    </a:lnTo>
                    <a:lnTo>
                      <a:pt x="21" y="1468"/>
                    </a:lnTo>
                    <a:lnTo>
                      <a:pt x="9" y="1458"/>
                    </a:lnTo>
                    <a:lnTo>
                      <a:pt x="2" y="1451"/>
                    </a:lnTo>
                    <a:lnTo>
                      <a:pt x="0" y="1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6" name="Freeform 317"/>
              <p:cNvSpPr>
                <a:spLocks/>
              </p:cNvSpPr>
              <p:nvPr/>
            </p:nvSpPr>
            <p:spPr bwMode="auto">
              <a:xfrm>
                <a:off x="7640638" y="-123825"/>
                <a:ext cx="254000" cy="1314450"/>
              </a:xfrm>
              <a:custGeom>
                <a:avLst/>
                <a:gdLst>
                  <a:gd name="T0" fmla="*/ 16 w 320"/>
                  <a:gd name="T1" fmla="*/ 1510 h 1656"/>
                  <a:gd name="T2" fmla="*/ 23 w 320"/>
                  <a:gd name="T3" fmla="*/ 1527 h 1656"/>
                  <a:gd name="T4" fmla="*/ 47 w 320"/>
                  <a:gd name="T5" fmla="*/ 1566 h 1656"/>
                  <a:gd name="T6" fmla="*/ 89 w 320"/>
                  <a:gd name="T7" fmla="*/ 1610 h 1656"/>
                  <a:gd name="T8" fmla="*/ 153 w 320"/>
                  <a:gd name="T9" fmla="*/ 1643 h 1656"/>
                  <a:gd name="T10" fmla="*/ 220 w 320"/>
                  <a:gd name="T11" fmla="*/ 1655 h 1656"/>
                  <a:gd name="T12" fmla="*/ 267 w 320"/>
                  <a:gd name="T13" fmla="*/ 1654 h 1656"/>
                  <a:gd name="T14" fmla="*/ 296 w 320"/>
                  <a:gd name="T15" fmla="*/ 1647 h 1656"/>
                  <a:gd name="T16" fmla="*/ 305 w 320"/>
                  <a:gd name="T17" fmla="*/ 1643 h 1656"/>
                  <a:gd name="T18" fmla="*/ 311 w 320"/>
                  <a:gd name="T19" fmla="*/ 1344 h 1656"/>
                  <a:gd name="T20" fmla="*/ 320 w 320"/>
                  <a:gd name="T21" fmla="*/ 784 h 1656"/>
                  <a:gd name="T22" fmla="*/ 315 w 320"/>
                  <a:gd name="T23" fmla="*/ 351 h 1656"/>
                  <a:gd name="T24" fmla="*/ 305 w 320"/>
                  <a:gd name="T25" fmla="*/ 181 h 1656"/>
                  <a:gd name="T26" fmla="*/ 301 w 320"/>
                  <a:gd name="T27" fmla="*/ 385 h 1656"/>
                  <a:gd name="T28" fmla="*/ 295 w 320"/>
                  <a:gd name="T29" fmla="*/ 910 h 1656"/>
                  <a:gd name="T30" fmla="*/ 286 w 320"/>
                  <a:gd name="T31" fmla="*/ 1421 h 1656"/>
                  <a:gd name="T32" fmla="*/ 275 w 320"/>
                  <a:gd name="T33" fmla="*/ 1615 h 1656"/>
                  <a:gd name="T34" fmla="*/ 265 w 320"/>
                  <a:gd name="T35" fmla="*/ 1616 h 1656"/>
                  <a:gd name="T36" fmla="*/ 235 w 320"/>
                  <a:gd name="T37" fmla="*/ 1617 h 1656"/>
                  <a:gd name="T38" fmla="*/ 194 w 320"/>
                  <a:gd name="T39" fmla="*/ 1611 h 1656"/>
                  <a:gd name="T40" fmla="*/ 143 w 320"/>
                  <a:gd name="T41" fmla="*/ 1594 h 1656"/>
                  <a:gd name="T42" fmla="*/ 96 w 320"/>
                  <a:gd name="T43" fmla="*/ 1567 h 1656"/>
                  <a:gd name="T44" fmla="*/ 62 w 320"/>
                  <a:gd name="T45" fmla="*/ 1542 h 1656"/>
                  <a:gd name="T46" fmla="*/ 43 w 320"/>
                  <a:gd name="T47" fmla="*/ 1524 h 1656"/>
                  <a:gd name="T48" fmla="*/ 36 w 320"/>
                  <a:gd name="T49" fmla="*/ 1517 h 1656"/>
                  <a:gd name="T50" fmla="*/ 32 w 320"/>
                  <a:gd name="T51" fmla="*/ 1135 h 1656"/>
                  <a:gd name="T52" fmla="*/ 31 w 320"/>
                  <a:gd name="T53" fmla="*/ 581 h 1656"/>
                  <a:gd name="T54" fmla="*/ 39 w 320"/>
                  <a:gd name="T55" fmla="*/ 259 h 1656"/>
                  <a:gd name="T56" fmla="*/ 52 w 320"/>
                  <a:gd name="T57" fmla="*/ 83 h 1656"/>
                  <a:gd name="T58" fmla="*/ 67 w 320"/>
                  <a:gd name="T59" fmla="*/ 62 h 1656"/>
                  <a:gd name="T60" fmla="*/ 96 w 320"/>
                  <a:gd name="T61" fmla="*/ 50 h 1656"/>
                  <a:gd name="T62" fmla="*/ 133 w 320"/>
                  <a:gd name="T63" fmla="*/ 52 h 1656"/>
                  <a:gd name="T64" fmla="*/ 173 w 320"/>
                  <a:gd name="T65" fmla="*/ 70 h 1656"/>
                  <a:gd name="T66" fmla="*/ 213 w 320"/>
                  <a:gd name="T67" fmla="*/ 98 h 1656"/>
                  <a:gd name="T68" fmla="*/ 248 w 320"/>
                  <a:gd name="T69" fmla="*/ 128 h 1656"/>
                  <a:gd name="T70" fmla="*/ 271 w 320"/>
                  <a:gd name="T71" fmla="*/ 151 h 1656"/>
                  <a:gd name="T72" fmla="*/ 280 w 320"/>
                  <a:gd name="T73" fmla="*/ 161 h 1656"/>
                  <a:gd name="T74" fmla="*/ 272 w 320"/>
                  <a:gd name="T75" fmla="*/ 142 h 1656"/>
                  <a:gd name="T76" fmla="*/ 249 w 320"/>
                  <a:gd name="T77" fmla="*/ 97 h 1656"/>
                  <a:gd name="T78" fmla="*/ 213 w 320"/>
                  <a:gd name="T79" fmla="*/ 49 h 1656"/>
                  <a:gd name="T80" fmla="*/ 168 w 320"/>
                  <a:gd name="T81" fmla="*/ 14 h 1656"/>
                  <a:gd name="T82" fmla="*/ 115 w 320"/>
                  <a:gd name="T83" fmla="*/ 0 h 1656"/>
                  <a:gd name="T84" fmla="*/ 64 w 320"/>
                  <a:gd name="T85" fmla="*/ 7 h 1656"/>
                  <a:gd name="T86" fmla="*/ 22 w 320"/>
                  <a:gd name="T87" fmla="*/ 40 h 1656"/>
                  <a:gd name="T88" fmla="*/ 0 w 320"/>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1656">
                    <a:moveTo>
                      <a:pt x="0" y="105"/>
                    </a:moveTo>
                    <a:lnTo>
                      <a:pt x="16" y="1510"/>
                    </a:lnTo>
                    <a:lnTo>
                      <a:pt x="19" y="1514"/>
                    </a:lnTo>
                    <a:lnTo>
                      <a:pt x="23" y="1527"/>
                    </a:lnTo>
                    <a:lnTo>
                      <a:pt x="32" y="1544"/>
                    </a:lnTo>
                    <a:lnTo>
                      <a:pt x="47" y="1566"/>
                    </a:lnTo>
                    <a:lnTo>
                      <a:pt x="66" y="1588"/>
                    </a:lnTo>
                    <a:lnTo>
                      <a:pt x="89" y="1610"/>
                    </a:lnTo>
                    <a:lnTo>
                      <a:pt x="119" y="1630"/>
                    </a:lnTo>
                    <a:lnTo>
                      <a:pt x="153" y="1643"/>
                    </a:lnTo>
                    <a:lnTo>
                      <a:pt x="189" y="1652"/>
                    </a:lnTo>
                    <a:lnTo>
                      <a:pt x="220" y="1655"/>
                    </a:lnTo>
                    <a:lnTo>
                      <a:pt x="246" y="1656"/>
                    </a:lnTo>
                    <a:lnTo>
                      <a:pt x="267" y="1654"/>
                    </a:lnTo>
                    <a:lnTo>
                      <a:pt x="284" y="1650"/>
                    </a:lnTo>
                    <a:lnTo>
                      <a:pt x="296" y="1647"/>
                    </a:lnTo>
                    <a:lnTo>
                      <a:pt x="303" y="1645"/>
                    </a:lnTo>
                    <a:lnTo>
                      <a:pt x="305" y="1643"/>
                    </a:lnTo>
                    <a:lnTo>
                      <a:pt x="307" y="1558"/>
                    </a:lnTo>
                    <a:lnTo>
                      <a:pt x="311" y="1344"/>
                    </a:lnTo>
                    <a:lnTo>
                      <a:pt x="316" y="1065"/>
                    </a:lnTo>
                    <a:lnTo>
                      <a:pt x="320" y="784"/>
                    </a:lnTo>
                    <a:lnTo>
                      <a:pt x="320" y="542"/>
                    </a:lnTo>
                    <a:lnTo>
                      <a:pt x="315" y="351"/>
                    </a:lnTo>
                    <a:lnTo>
                      <a:pt x="309" y="226"/>
                    </a:lnTo>
                    <a:lnTo>
                      <a:pt x="305" y="181"/>
                    </a:lnTo>
                    <a:lnTo>
                      <a:pt x="304" y="236"/>
                    </a:lnTo>
                    <a:lnTo>
                      <a:pt x="301" y="385"/>
                    </a:lnTo>
                    <a:lnTo>
                      <a:pt x="296" y="616"/>
                    </a:lnTo>
                    <a:lnTo>
                      <a:pt x="295" y="910"/>
                    </a:lnTo>
                    <a:lnTo>
                      <a:pt x="292" y="1199"/>
                    </a:lnTo>
                    <a:lnTo>
                      <a:pt x="286" y="1421"/>
                    </a:lnTo>
                    <a:lnTo>
                      <a:pt x="279" y="1564"/>
                    </a:lnTo>
                    <a:lnTo>
                      <a:pt x="275" y="1615"/>
                    </a:lnTo>
                    <a:lnTo>
                      <a:pt x="273" y="1615"/>
                    </a:lnTo>
                    <a:lnTo>
                      <a:pt x="265" y="1616"/>
                    </a:lnTo>
                    <a:lnTo>
                      <a:pt x="252" y="1617"/>
                    </a:lnTo>
                    <a:lnTo>
                      <a:pt x="235" y="1617"/>
                    </a:lnTo>
                    <a:lnTo>
                      <a:pt x="216" y="1616"/>
                    </a:lnTo>
                    <a:lnTo>
                      <a:pt x="194" y="1611"/>
                    </a:lnTo>
                    <a:lnTo>
                      <a:pt x="168" y="1604"/>
                    </a:lnTo>
                    <a:lnTo>
                      <a:pt x="143" y="1594"/>
                    </a:lnTo>
                    <a:lnTo>
                      <a:pt x="118" y="1581"/>
                    </a:lnTo>
                    <a:lnTo>
                      <a:pt x="96" y="1567"/>
                    </a:lnTo>
                    <a:lnTo>
                      <a:pt x="77" y="1555"/>
                    </a:lnTo>
                    <a:lnTo>
                      <a:pt x="62" y="1542"/>
                    </a:lnTo>
                    <a:lnTo>
                      <a:pt x="51" y="1532"/>
                    </a:lnTo>
                    <a:lnTo>
                      <a:pt x="43" y="1524"/>
                    </a:lnTo>
                    <a:lnTo>
                      <a:pt x="37" y="1519"/>
                    </a:lnTo>
                    <a:lnTo>
                      <a:pt x="36" y="1517"/>
                    </a:lnTo>
                    <a:lnTo>
                      <a:pt x="35" y="1403"/>
                    </a:lnTo>
                    <a:lnTo>
                      <a:pt x="32" y="1135"/>
                    </a:lnTo>
                    <a:lnTo>
                      <a:pt x="30" y="824"/>
                    </a:lnTo>
                    <a:lnTo>
                      <a:pt x="31" y="581"/>
                    </a:lnTo>
                    <a:lnTo>
                      <a:pt x="35" y="411"/>
                    </a:lnTo>
                    <a:lnTo>
                      <a:pt x="39" y="259"/>
                    </a:lnTo>
                    <a:lnTo>
                      <a:pt x="45" y="143"/>
                    </a:lnTo>
                    <a:lnTo>
                      <a:pt x="52" y="83"/>
                    </a:lnTo>
                    <a:lnTo>
                      <a:pt x="58" y="72"/>
                    </a:lnTo>
                    <a:lnTo>
                      <a:pt x="67" y="62"/>
                    </a:lnTo>
                    <a:lnTo>
                      <a:pt x="81" y="55"/>
                    </a:lnTo>
                    <a:lnTo>
                      <a:pt x="96" y="50"/>
                    </a:lnTo>
                    <a:lnTo>
                      <a:pt x="113" y="50"/>
                    </a:lnTo>
                    <a:lnTo>
                      <a:pt x="133" y="52"/>
                    </a:lnTo>
                    <a:lnTo>
                      <a:pt x="152" y="59"/>
                    </a:lnTo>
                    <a:lnTo>
                      <a:pt x="173" y="70"/>
                    </a:lnTo>
                    <a:lnTo>
                      <a:pt x="194" y="83"/>
                    </a:lnTo>
                    <a:lnTo>
                      <a:pt x="213" y="98"/>
                    </a:lnTo>
                    <a:lnTo>
                      <a:pt x="232" y="115"/>
                    </a:lnTo>
                    <a:lnTo>
                      <a:pt x="248" y="128"/>
                    </a:lnTo>
                    <a:lnTo>
                      <a:pt x="260" y="141"/>
                    </a:lnTo>
                    <a:lnTo>
                      <a:pt x="271" y="151"/>
                    </a:lnTo>
                    <a:lnTo>
                      <a:pt x="278" y="158"/>
                    </a:lnTo>
                    <a:lnTo>
                      <a:pt x="280" y="161"/>
                    </a:lnTo>
                    <a:lnTo>
                      <a:pt x="278" y="156"/>
                    </a:lnTo>
                    <a:lnTo>
                      <a:pt x="272" y="142"/>
                    </a:lnTo>
                    <a:lnTo>
                      <a:pt x="262" y="121"/>
                    </a:lnTo>
                    <a:lnTo>
                      <a:pt x="249" y="97"/>
                    </a:lnTo>
                    <a:lnTo>
                      <a:pt x="233" y="73"/>
                    </a:lnTo>
                    <a:lnTo>
                      <a:pt x="213" y="49"/>
                    </a:lnTo>
                    <a:lnTo>
                      <a:pt x="193" y="28"/>
                    </a:lnTo>
                    <a:lnTo>
                      <a:pt x="168" y="14"/>
                    </a:lnTo>
                    <a:lnTo>
                      <a:pt x="143" y="5"/>
                    </a:lnTo>
                    <a:lnTo>
                      <a:pt x="115" y="0"/>
                    </a:lnTo>
                    <a:lnTo>
                      <a:pt x="89" y="0"/>
                    </a:lnTo>
                    <a:lnTo>
                      <a:pt x="64" y="7"/>
                    </a:lnTo>
                    <a:lnTo>
                      <a:pt x="41" y="20"/>
                    </a:lnTo>
                    <a:lnTo>
                      <a:pt x="22" y="40"/>
                    </a:lnTo>
                    <a:lnTo>
                      <a:pt x="8"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7" name="Freeform 318"/>
              <p:cNvSpPr>
                <a:spLocks/>
              </p:cNvSpPr>
              <p:nvPr/>
            </p:nvSpPr>
            <p:spPr bwMode="auto">
              <a:xfrm>
                <a:off x="7594600" y="-44450"/>
                <a:ext cx="225425" cy="1247775"/>
              </a:xfrm>
              <a:custGeom>
                <a:avLst/>
                <a:gdLst>
                  <a:gd name="T0" fmla="*/ 0 w 283"/>
                  <a:gd name="T1" fmla="*/ 1448 h 1571"/>
                  <a:gd name="T2" fmla="*/ 16 w 283"/>
                  <a:gd name="T3" fmla="*/ 0 h 1571"/>
                  <a:gd name="T4" fmla="*/ 174 w 283"/>
                  <a:gd name="T5" fmla="*/ 8 h 1571"/>
                  <a:gd name="T6" fmla="*/ 283 w 283"/>
                  <a:gd name="T7" fmla="*/ 86 h 1571"/>
                  <a:gd name="T8" fmla="*/ 268 w 283"/>
                  <a:gd name="T9" fmla="*/ 1550 h 1571"/>
                  <a:gd name="T10" fmla="*/ 267 w 283"/>
                  <a:gd name="T11" fmla="*/ 1553 h 1571"/>
                  <a:gd name="T12" fmla="*/ 261 w 283"/>
                  <a:gd name="T13" fmla="*/ 1557 h 1571"/>
                  <a:gd name="T14" fmla="*/ 253 w 283"/>
                  <a:gd name="T15" fmla="*/ 1563 h 1571"/>
                  <a:gd name="T16" fmla="*/ 240 w 283"/>
                  <a:gd name="T17" fmla="*/ 1568 h 1571"/>
                  <a:gd name="T18" fmla="*/ 223 w 283"/>
                  <a:gd name="T19" fmla="*/ 1571 h 1571"/>
                  <a:gd name="T20" fmla="*/ 201 w 283"/>
                  <a:gd name="T21" fmla="*/ 1570 h 1571"/>
                  <a:gd name="T22" fmla="*/ 175 w 283"/>
                  <a:gd name="T23" fmla="*/ 1564 h 1571"/>
                  <a:gd name="T24" fmla="*/ 142 w 283"/>
                  <a:gd name="T25" fmla="*/ 1550 h 1571"/>
                  <a:gd name="T26" fmla="*/ 109 w 283"/>
                  <a:gd name="T27" fmla="*/ 1532 h 1571"/>
                  <a:gd name="T28" fmla="*/ 80 w 283"/>
                  <a:gd name="T29" fmla="*/ 1515 h 1571"/>
                  <a:gd name="T30" fmla="*/ 55 w 283"/>
                  <a:gd name="T31" fmla="*/ 1497 h 1571"/>
                  <a:gd name="T32" fmla="*/ 35 w 283"/>
                  <a:gd name="T33" fmla="*/ 1481 h 1571"/>
                  <a:gd name="T34" fmla="*/ 19 w 283"/>
                  <a:gd name="T35" fmla="*/ 1467 h 1571"/>
                  <a:gd name="T36" fmla="*/ 9 w 283"/>
                  <a:gd name="T37" fmla="*/ 1457 h 1571"/>
                  <a:gd name="T38" fmla="*/ 2 w 283"/>
                  <a:gd name="T39" fmla="*/ 1450 h 1571"/>
                  <a:gd name="T40" fmla="*/ 0 w 283"/>
                  <a:gd name="T41" fmla="*/ 144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1571">
                    <a:moveTo>
                      <a:pt x="0" y="1448"/>
                    </a:moveTo>
                    <a:lnTo>
                      <a:pt x="16" y="0"/>
                    </a:lnTo>
                    <a:lnTo>
                      <a:pt x="174" y="8"/>
                    </a:lnTo>
                    <a:lnTo>
                      <a:pt x="283" y="86"/>
                    </a:lnTo>
                    <a:lnTo>
                      <a:pt x="268" y="1550"/>
                    </a:lnTo>
                    <a:lnTo>
                      <a:pt x="267" y="1553"/>
                    </a:lnTo>
                    <a:lnTo>
                      <a:pt x="261" y="1557"/>
                    </a:lnTo>
                    <a:lnTo>
                      <a:pt x="253" y="1563"/>
                    </a:lnTo>
                    <a:lnTo>
                      <a:pt x="240" y="1568"/>
                    </a:lnTo>
                    <a:lnTo>
                      <a:pt x="223" y="1571"/>
                    </a:lnTo>
                    <a:lnTo>
                      <a:pt x="201" y="1570"/>
                    </a:lnTo>
                    <a:lnTo>
                      <a:pt x="175" y="1564"/>
                    </a:lnTo>
                    <a:lnTo>
                      <a:pt x="142" y="1550"/>
                    </a:lnTo>
                    <a:lnTo>
                      <a:pt x="109" y="1532"/>
                    </a:lnTo>
                    <a:lnTo>
                      <a:pt x="80" y="1515"/>
                    </a:lnTo>
                    <a:lnTo>
                      <a:pt x="55" y="1497"/>
                    </a:lnTo>
                    <a:lnTo>
                      <a:pt x="35" y="1481"/>
                    </a:lnTo>
                    <a:lnTo>
                      <a:pt x="19" y="1467"/>
                    </a:lnTo>
                    <a:lnTo>
                      <a:pt x="9" y="1457"/>
                    </a:lnTo>
                    <a:lnTo>
                      <a:pt x="2"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Freeform 319"/>
              <p:cNvSpPr>
                <a:spLocks/>
              </p:cNvSpPr>
              <p:nvPr/>
            </p:nvSpPr>
            <p:spPr bwMode="auto">
              <a:xfrm>
                <a:off x="7572375" y="-98425"/>
                <a:ext cx="254000" cy="1314450"/>
              </a:xfrm>
              <a:custGeom>
                <a:avLst/>
                <a:gdLst>
                  <a:gd name="T0" fmla="*/ 15 w 320"/>
                  <a:gd name="T1" fmla="*/ 1509 h 1654"/>
                  <a:gd name="T2" fmla="*/ 22 w 320"/>
                  <a:gd name="T3" fmla="*/ 1526 h 1654"/>
                  <a:gd name="T4" fmla="*/ 46 w 320"/>
                  <a:gd name="T5" fmla="*/ 1564 h 1654"/>
                  <a:gd name="T6" fmla="*/ 89 w 320"/>
                  <a:gd name="T7" fmla="*/ 1609 h 1654"/>
                  <a:gd name="T8" fmla="*/ 153 w 320"/>
                  <a:gd name="T9" fmla="*/ 1642 h 1654"/>
                  <a:gd name="T10" fmla="*/ 219 w 320"/>
                  <a:gd name="T11" fmla="*/ 1653 h 1654"/>
                  <a:gd name="T12" fmla="*/ 266 w 320"/>
                  <a:gd name="T13" fmla="*/ 1652 h 1654"/>
                  <a:gd name="T14" fmla="*/ 295 w 320"/>
                  <a:gd name="T15" fmla="*/ 1645 h 1654"/>
                  <a:gd name="T16" fmla="*/ 304 w 320"/>
                  <a:gd name="T17" fmla="*/ 1642 h 1654"/>
                  <a:gd name="T18" fmla="*/ 310 w 320"/>
                  <a:gd name="T19" fmla="*/ 1343 h 1654"/>
                  <a:gd name="T20" fmla="*/ 320 w 320"/>
                  <a:gd name="T21" fmla="*/ 782 h 1654"/>
                  <a:gd name="T22" fmla="*/ 314 w 320"/>
                  <a:gd name="T23" fmla="*/ 350 h 1654"/>
                  <a:gd name="T24" fmla="*/ 304 w 320"/>
                  <a:gd name="T25" fmla="*/ 181 h 1654"/>
                  <a:gd name="T26" fmla="*/ 299 w 320"/>
                  <a:gd name="T27" fmla="*/ 385 h 1654"/>
                  <a:gd name="T28" fmla="*/ 295 w 320"/>
                  <a:gd name="T29" fmla="*/ 908 h 1654"/>
                  <a:gd name="T30" fmla="*/ 284 w 320"/>
                  <a:gd name="T31" fmla="*/ 1420 h 1654"/>
                  <a:gd name="T32" fmla="*/ 274 w 320"/>
                  <a:gd name="T33" fmla="*/ 1614 h 1654"/>
                  <a:gd name="T34" fmla="*/ 264 w 320"/>
                  <a:gd name="T35" fmla="*/ 1615 h 1654"/>
                  <a:gd name="T36" fmla="*/ 235 w 320"/>
                  <a:gd name="T37" fmla="*/ 1616 h 1654"/>
                  <a:gd name="T38" fmla="*/ 193 w 320"/>
                  <a:gd name="T39" fmla="*/ 1610 h 1654"/>
                  <a:gd name="T40" fmla="*/ 143 w 320"/>
                  <a:gd name="T41" fmla="*/ 1593 h 1654"/>
                  <a:gd name="T42" fmla="*/ 95 w 320"/>
                  <a:gd name="T43" fmla="*/ 1566 h 1654"/>
                  <a:gd name="T44" fmla="*/ 62 w 320"/>
                  <a:gd name="T45" fmla="*/ 1541 h 1654"/>
                  <a:gd name="T46" fmla="*/ 42 w 320"/>
                  <a:gd name="T47" fmla="*/ 1523 h 1654"/>
                  <a:gd name="T48" fmla="*/ 36 w 320"/>
                  <a:gd name="T49" fmla="*/ 1516 h 1654"/>
                  <a:gd name="T50" fmla="*/ 31 w 320"/>
                  <a:gd name="T51" fmla="*/ 1133 h 1654"/>
                  <a:gd name="T52" fmla="*/ 30 w 320"/>
                  <a:gd name="T53" fmla="*/ 579 h 1654"/>
                  <a:gd name="T54" fmla="*/ 39 w 320"/>
                  <a:gd name="T55" fmla="*/ 258 h 1654"/>
                  <a:gd name="T56" fmla="*/ 51 w 320"/>
                  <a:gd name="T57" fmla="*/ 83 h 1654"/>
                  <a:gd name="T58" fmla="*/ 67 w 320"/>
                  <a:gd name="T59" fmla="*/ 61 h 1654"/>
                  <a:gd name="T60" fmla="*/ 94 w 320"/>
                  <a:gd name="T61" fmla="*/ 49 h 1654"/>
                  <a:gd name="T62" fmla="*/ 131 w 320"/>
                  <a:gd name="T63" fmla="*/ 52 h 1654"/>
                  <a:gd name="T64" fmla="*/ 173 w 320"/>
                  <a:gd name="T65" fmla="*/ 69 h 1654"/>
                  <a:gd name="T66" fmla="*/ 213 w 320"/>
                  <a:gd name="T67" fmla="*/ 98 h 1654"/>
                  <a:gd name="T68" fmla="*/ 246 w 320"/>
                  <a:gd name="T69" fmla="*/ 128 h 1654"/>
                  <a:gd name="T70" fmla="*/ 270 w 320"/>
                  <a:gd name="T71" fmla="*/ 151 h 1654"/>
                  <a:gd name="T72" fmla="*/ 279 w 320"/>
                  <a:gd name="T73" fmla="*/ 160 h 1654"/>
                  <a:gd name="T74" fmla="*/ 270 w 320"/>
                  <a:gd name="T75" fmla="*/ 141 h 1654"/>
                  <a:gd name="T76" fmla="*/ 247 w 320"/>
                  <a:gd name="T77" fmla="*/ 97 h 1654"/>
                  <a:gd name="T78" fmla="*/ 213 w 320"/>
                  <a:gd name="T79" fmla="*/ 48 h 1654"/>
                  <a:gd name="T80" fmla="*/ 168 w 320"/>
                  <a:gd name="T81" fmla="*/ 12 h 1654"/>
                  <a:gd name="T82" fmla="*/ 115 w 320"/>
                  <a:gd name="T83" fmla="*/ 0 h 1654"/>
                  <a:gd name="T84" fmla="*/ 63 w 320"/>
                  <a:gd name="T85" fmla="*/ 5 h 1654"/>
                  <a:gd name="T86" fmla="*/ 21 w 320"/>
                  <a:gd name="T87" fmla="*/ 38 h 1654"/>
                  <a:gd name="T88" fmla="*/ 0 w 320"/>
                  <a:gd name="T89" fmla="*/ 10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1654">
                    <a:moveTo>
                      <a:pt x="0" y="103"/>
                    </a:moveTo>
                    <a:lnTo>
                      <a:pt x="15" y="1509"/>
                    </a:lnTo>
                    <a:lnTo>
                      <a:pt x="17" y="1514"/>
                    </a:lnTo>
                    <a:lnTo>
                      <a:pt x="22" y="1526"/>
                    </a:lnTo>
                    <a:lnTo>
                      <a:pt x="32" y="1544"/>
                    </a:lnTo>
                    <a:lnTo>
                      <a:pt x="46" y="1564"/>
                    </a:lnTo>
                    <a:lnTo>
                      <a:pt x="64" y="1587"/>
                    </a:lnTo>
                    <a:lnTo>
                      <a:pt x="89" y="1609"/>
                    </a:lnTo>
                    <a:lnTo>
                      <a:pt x="117" y="1628"/>
                    </a:lnTo>
                    <a:lnTo>
                      <a:pt x="153" y="1642"/>
                    </a:lnTo>
                    <a:lnTo>
                      <a:pt x="189" y="1650"/>
                    </a:lnTo>
                    <a:lnTo>
                      <a:pt x="219" y="1653"/>
                    </a:lnTo>
                    <a:lnTo>
                      <a:pt x="245" y="1654"/>
                    </a:lnTo>
                    <a:lnTo>
                      <a:pt x="266" y="1652"/>
                    </a:lnTo>
                    <a:lnTo>
                      <a:pt x="282" y="1649"/>
                    </a:lnTo>
                    <a:lnTo>
                      <a:pt x="295" y="1645"/>
                    </a:lnTo>
                    <a:lnTo>
                      <a:pt x="302" y="1643"/>
                    </a:lnTo>
                    <a:lnTo>
                      <a:pt x="304" y="1642"/>
                    </a:lnTo>
                    <a:lnTo>
                      <a:pt x="305" y="1556"/>
                    </a:lnTo>
                    <a:lnTo>
                      <a:pt x="310" y="1343"/>
                    </a:lnTo>
                    <a:lnTo>
                      <a:pt x="315" y="1063"/>
                    </a:lnTo>
                    <a:lnTo>
                      <a:pt x="320" y="782"/>
                    </a:lnTo>
                    <a:lnTo>
                      <a:pt x="320" y="541"/>
                    </a:lnTo>
                    <a:lnTo>
                      <a:pt x="314" y="350"/>
                    </a:lnTo>
                    <a:lnTo>
                      <a:pt x="307" y="226"/>
                    </a:lnTo>
                    <a:lnTo>
                      <a:pt x="304" y="181"/>
                    </a:lnTo>
                    <a:lnTo>
                      <a:pt x="303" y="235"/>
                    </a:lnTo>
                    <a:lnTo>
                      <a:pt x="299" y="385"/>
                    </a:lnTo>
                    <a:lnTo>
                      <a:pt x="296" y="614"/>
                    </a:lnTo>
                    <a:lnTo>
                      <a:pt x="295" y="908"/>
                    </a:lnTo>
                    <a:lnTo>
                      <a:pt x="291" y="1198"/>
                    </a:lnTo>
                    <a:lnTo>
                      <a:pt x="284" y="1420"/>
                    </a:lnTo>
                    <a:lnTo>
                      <a:pt x="277" y="1563"/>
                    </a:lnTo>
                    <a:lnTo>
                      <a:pt x="274" y="1614"/>
                    </a:lnTo>
                    <a:lnTo>
                      <a:pt x="272" y="1614"/>
                    </a:lnTo>
                    <a:lnTo>
                      <a:pt x="264" y="1615"/>
                    </a:lnTo>
                    <a:lnTo>
                      <a:pt x="251" y="1616"/>
                    </a:lnTo>
                    <a:lnTo>
                      <a:pt x="235" y="1616"/>
                    </a:lnTo>
                    <a:lnTo>
                      <a:pt x="215" y="1615"/>
                    </a:lnTo>
                    <a:lnTo>
                      <a:pt x="193" y="1610"/>
                    </a:lnTo>
                    <a:lnTo>
                      <a:pt x="169" y="1604"/>
                    </a:lnTo>
                    <a:lnTo>
                      <a:pt x="143" y="1593"/>
                    </a:lnTo>
                    <a:lnTo>
                      <a:pt x="117" y="1579"/>
                    </a:lnTo>
                    <a:lnTo>
                      <a:pt x="95" y="1566"/>
                    </a:lnTo>
                    <a:lnTo>
                      <a:pt x="77" y="1553"/>
                    </a:lnTo>
                    <a:lnTo>
                      <a:pt x="62" y="1541"/>
                    </a:lnTo>
                    <a:lnTo>
                      <a:pt x="51" y="1531"/>
                    </a:lnTo>
                    <a:lnTo>
                      <a:pt x="42" y="1523"/>
                    </a:lnTo>
                    <a:lnTo>
                      <a:pt x="37" y="1518"/>
                    </a:lnTo>
                    <a:lnTo>
                      <a:pt x="36" y="1516"/>
                    </a:lnTo>
                    <a:lnTo>
                      <a:pt x="34" y="1402"/>
                    </a:lnTo>
                    <a:lnTo>
                      <a:pt x="31" y="1133"/>
                    </a:lnTo>
                    <a:lnTo>
                      <a:pt x="29" y="822"/>
                    </a:lnTo>
                    <a:lnTo>
                      <a:pt x="30" y="579"/>
                    </a:lnTo>
                    <a:lnTo>
                      <a:pt x="34" y="409"/>
                    </a:lnTo>
                    <a:lnTo>
                      <a:pt x="39" y="258"/>
                    </a:lnTo>
                    <a:lnTo>
                      <a:pt x="44" y="143"/>
                    </a:lnTo>
                    <a:lnTo>
                      <a:pt x="51" y="83"/>
                    </a:lnTo>
                    <a:lnTo>
                      <a:pt x="56" y="71"/>
                    </a:lnTo>
                    <a:lnTo>
                      <a:pt x="67" y="61"/>
                    </a:lnTo>
                    <a:lnTo>
                      <a:pt x="79" y="54"/>
                    </a:lnTo>
                    <a:lnTo>
                      <a:pt x="94" y="49"/>
                    </a:lnTo>
                    <a:lnTo>
                      <a:pt x="113" y="48"/>
                    </a:lnTo>
                    <a:lnTo>
                      <a:pt x="131" y="52"/>
                    </a:lnTo>
                    <a:lnTo>
                      <a:pt x="152" y="57"/>
                    </a:lnTo>
                    <a:lnTo>
                      <a:pt x="173" y="69"/>
                    </a:lnTo>
                    <a:lnTo>
                      <a:pt x="193" y="83"/>
                    </a:lnTo>
                    <a:lnTo>
                      <a:pt x="213" y="98"/>
                    </a:lnTo>
                    <a:lnTo>
                      <a:pt x="231" y="113"/>
                    </a:lnTo>
                    <a:lnTo>
                      <a:pt x="246" y="128"/>
                    </a:lnTo>
                    <a:lnTo>
                      <a:pt x="260" y="140"/>
                    </a:lnTo>
                    <a:lnTo>
                      <a:pt x="270" y="151"/>
                    </a:lnTo>
                    <a:lnTo>
                      <a:pt x="276" y="158"/>
                    </a:lnTo>
                    <a:lnTo>
                      <a:pt x="279" y="160"/>
                    </a:lnTo>
                    <a:lnTo>
                      <a:pt x="276" y="155"/>
                    </a:lnTo>
                    <a:lnTo>
                      <a:pt x="270" y="141"/>
                    </a:lnTo>
                    <a:lnTo>
                      <a:pt x="261" y="121"/>
                    </a:lnTo>
                    <a:lnTo>
                      <a:pt x="247" y="97"/>
                    </a:lnTo>
                    <a:lnTo>
                      <a:pt x="231" y="71"/>
                    </a:lnTo>
                    <a:lnTo>
                      <a:pt x="213" y="48"/>
                    </a:lnTo>
                    <a:lnTo>
                      <a:pt x="191" y="27"/>
                    </a:lnTo>
                    <a:lnTo>
                      <a:pt x="168" y="12"/>
                    </a:lnTo>
                    <a:lnTo>
                      <a:pt x="142" y="4"/>
                    </a:lnTo>
                    <a:lnTo>
                      <a:pt x="115" y="0"/>
                    </a:lnTo>
                    <a:lnTo>
                      <a:pt x="89" y="0"/>
                    </a:lnTo>
                    <a:lnTo>
                      <a:pt x="63" y="5"/>
                    </a:lnTo>
                    <a:lnTo>
                      <a:pt x="40" y="18"/>
                    </a:lnTo>
                    <a:lnTo>
                      <a:pt x="21" y="38"/>
                    </a:lnTo>
                    <a:lnTo>
                      <a:pt x="7" y="67"/>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Freeform 320"/>
              <p:cNvSpPr>
                <a:spLocks/>
              </p:cNvSpPr>
              <p:nvPr/>
            </p:nvSpPr>
            <p:spPr bwMode="auto">
              <a:xfrm>
                <a:off x="7526338" y="-20637"/>
                <a:ext cx="225425" cy="1249363"/>
              </a:xfrm>
              <a:custGeom>
                <a:avLst/>
                <a:gdLst>
                  <a:gd name="T0" fmla="*/ 0 w 286"/>
                  <a:gd name="T1" fmla="*/ 1448 h 1572"/>
                  <a:gd name="T2" fmla="*/ 16 w 286"/>
                  <a:gd name="T3" fmla="*/ 0 h 1572"/>
                  <a:gd name="T4" fmla="*/ 174 w 286"/>
                  <a:gd name="T5" fmla="*/ 8 h 1572"/>
                  <a:gd name="T6" fmla="*/ 286 w 286"/>
                  <a:gd name="T7" fmla="*/ 87 h 1572"/>
                  <a:gd name="T8" fmla="*/ 270 w 286"/>
                  <a:gd name="T9" fmla="*/ 1552 h 1572"/>
                  <a:gd name="T10" fmla="*/ 268 w 286"/>
                  <a:gd name="T11" fmla="*/ 1554 h 1572"/>
                  <a:gd name="T12" fmla="*/ 263 w 286"/>
                  <a:gd name="T13" fmla="*/ 1559 h 1572"/>
                  <a:gd name="T14" fmla="*/ 255 w 286"/>
                  <a:gd name="T15" fmla="*/ 1564 h 1572"/>
                  <a:gd name="T16" fmla="*/ 242 w 286"/>
                  <a:gd name="T17" fmla="*/ 1569 h 1572"/>
                  <a:gd name="T18" fmla="*/ 225 w 286"/>
                  <a:gd name="T19" fmla="*/ 1572 h 1572"/>
                  <a:gd name="T20" fmla="*/ 203 w 286"/>
                  <a:gd name="T21" fmla="*/ 1571 h 1572"/>
                  <a:gd name="T22" fmla="*/ 175 w 286"/>
                  <a:gd name="T23" fmla="*/ 1565 h 1572"/>
                  <a:gd name="T24" fmla="*/ 143 w 286"/>
                  <a:gd name="T25" fmla="*/ 1552 h 1572"/>
                  <a:gd name="T26" fmla="*/ 110 w 286"/>
                  <a:gd name="T27" fmla="*/ 1533 h 1572"/>
                  <a:gd name="T28" fmla="*/ 81 w 286"/>
                  <a:gd name="T29" fmla="*/ 1515 h 1572"/>
                  <a:gd name="T30" fmla="*/ 55 w 286"/>
                  <a:gd name="T31" fmla="*/ 1498 h 1572"/>
                  <a:gd name="T32" fmla="*/ 36 w 286"/>
                  <a:gd name="T33" fmla="*/ 1481 h 1572"/>
                  <a:gd name="T34" fmla="*/ 20 w 286"/>
                  <a:gd name="T35" fmla="*/ 1468 h 1572"/>
                  <a:gd name="T36" fmla="*/ 9 w 286"/>
                  <a:gd name="T37" fmla="*/ 1457 h 1572"/>
                  <a:gd name="T38" fmla="*/ 2 w 286"/>
                  <a:gd name="T39" fmla="*/ 1450 h 1572"/>
                  <a:gd name="T40" fmla="*/ 0 w 286"/>
                  <a:gd name="T41" fmla="*/ 14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1572">
                    <a:moveTo>
                      <a:pt x="0" y="1448"/>
                    </a:moveTo>
                    <a:lnTo>
                      <a:pt x="16" y="0"/>
                    </a:lnTo>
                    <a:lnTo>
                      <a:pt x="174" y="8"/>
                    </a:lnTo>
                    <a:lnTo>
                      <a:pt x="286" y="87"/>
                    </a:lnTo>
                    <a:lnTo>
                      <a:pt x="270" y="1552"/>
                    </a:lnTo>
                    <a:lnTo>
                      <a:pt x="268" y="1554"/>
                    </a:lnTo>
                    <a:lnTo>
                      <a:pt x="263" y="1559"/>
                    </a:lnTo>
                    <a:lnTo>
                      <a:pt x="255" y="1564"/>
                    </a:lnTo>
                    <a:lnTo>
                      <a:pt x="242" y="1569"/>
                    </a:lnTo>
                    <a:lnTo>
                      <a:pt x="225" y="1572"/>
                    </a:lnTo>
                    <a:lnTo>
                      <a:pt x="203" y="1571"/>
                    </a:lnTo>
                    <a:lnTo>
                      <a:pt x="175" y="1565"/>
                    </a:lnTo>
                    <a:lnTo>
                      <a:pt x="143" y="1552"/>
                    </a:lnTo>
                    <a:lnTo>
                      <a:pt x="110" y="1533"/>
                    </a:lnTo>
                    <a:lnTo>
                      <a:pt x="81" y="1515"/>
                    </a:lnTo>
                    <a:lnTo>
                      <a:pt x="55" y="1498"/>
                    </a:lnTo>
                    <a:lnTo>
                      <a:pt x="36" y="1481"/>
                    </a:lnTo>
                    <a:lnTo>
                      <a:pt x="20" y="1468"/>
                    </a:lnTo>
                    <a:lnTo>
                      <a:pt x="9" y="1457"/>
                    </a:lnTo>
                    <a:lnTo>
                      <a:pt x="2"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0" name="Freeform 321"/>
              <p:cNvSpPr>
                <a:spLocks/>
              </p:cNvSpPr>
              <p:nvPr/>
            </p:nvSpPr>
            <p:spPr bwMode="auto">
              <a:xfrm>
                <a:off x="7502525" y="-73025"/>
                <a:ext cx="255588" cy="1314450"/>
              </a:xfrm>
              <a:custGeom>
                <a:avLst/>
                <a:gdLst>
                  <a:gd name="T0" fmla="*/ 15 w 322"/>
                  <a:gd name="T1" fmla="*/ 1509 h 1656"/>
                  <a:gd name="T2" fmla="*/ 22 w 322"/>
                  <a:gd name="T3" fmla="*/ 1526 h 1656"/>
                  <a:gd name="T4" fmla="*/ 46 w 322"/>
                  <a:gd name="T5" fmla="*/ 1566 h 1656"/>
                  <a:gd name="T6" fmla="*/ 89 w 322"/>
                  <a:gd name="T7" fmla="*/ 1609 h 1656"/>
                  <a:gd name="T8" fmla="*/ 154 w 322"/>
                  <a:gd name="T9" fmla="*/ 1643 h 1656"/>
                  <a:gd name="T10" fmla="*/ 220 w 322"/>
                  <a:gd name="T11" fmla="*/ 1654 h 1656"/>
                  <a:gd name="T12" fmla="*/ 269 w 322"/>
                  <a:gd name="T13" fmla="*/ 1653 h 1656"/>
                  <a:gd name="T14" fmla="*/ 297 w 322"/>
                  <a:gd name="T15" fmla="*/ 1646 h 1656"/>
                  <a:gd name="T16" fmla="*/ 307 w 322"/>
                  <a:gd name="T17" fmla="*/ 1643 h 1656"/>
                  <a:gd name="T18" fmla="*/ 312 w 322"/>
                  <a:gd name="T19" fmla="*/ 1343 h 1656"/>
                  <a:gd name="T20" fmla="*/ 322 w 322"/>
                  <a:gd name="T21" fmla="*/ 783 h 1656"/>
                  <a:gd name="T22" fmla="*/ 316 w 322"/>
                  <a:gd name="T23" fmla="*/ 350 h 1656"/>
                  <a:gd name="T24" fmla="*/ 307 w 322"/>
                  <a:gd name="T25" fmla="*/ 181 h 1656"/>
                  <a:gd name="T26" fmla="*/ 302 w 322"/>
                  <a:gd name="T27" fmla="*/ 385 h 1656"/>
                  <a:gd name="T28" fmla="*/ 296 w 322"/>
                  <a:gd name="T29" fmla="*/ 909 h 1656"/>
                  <a:gd name="T30" fmla="*/ 286 w 322"/>
                  <a:gd name="T31" fmla="*/ 1420 h 1656"/>
                  <a:gd name="T32" fmla="*/ 276 w 322"/>
                  <a:gd name="T33" fmla="*/ 1614 h 1656"/>
                  <a:gd name="T34" fmla="*/ 265 w 322"/>
                  <a:gd name="T35" fmla="*/ 1615 h 1656"/>
                  <a:gd name="T36" fmla="*/ 236 w 322"/>
                  <a:gd name="T37" fmla="*/ 1616 h 1656"/>
                  <a:gd name="T38" fmla="*/ 194 w 322"/>
                  <a:gd name="T39" fmla="*/ 1611 h 1656"/>
                  <a:gd name="T40" fmla="*/ 143 w 322"/>
                  <a:gd name="T41" fmla="*/ 1593 h 1656"/>
                  <a:gd name="T42" fmla="*/ 96 w 322"/>
                  <a:gd name="T43" fmla="*/ 1567 h 1656"/>
                  <a:gd name="T44" fmla="*/ 63 w 322"/>
                  <a:gd name="T45" fmla="*/ 1541 h 1656"/>
                  <a:gd name="T46" fmla="*/ 43 w 322"/>
                  <a:gd name="T47" fmla="*/ 1523 h 1656"/>
                  <a:gd name="T48" fmla="*/ 36 w 322"/>
                  <a:gd name="T49" fmla="*/ 1516 h 1656"/>
                  <a:gd name="T50" fmla="*/ 31 w 322"/>
                  <a:gd name="T51" fmla="*/ 1135 h 1656"/>
                  <a:gd name="T52" fmla="*/ 31 w 322"/>
                  <a:gd name="T53" fmla="*/ 581 h 1656"/>
                  <a:gd name="T54" fmla="*/ 39 w 322"/>
                  <a:gd name="T55" fmla="*/ 258 h 1656"/>
                  <a:gd name="T56" fmla="*/ 51 w 322"/>
                  <a:gd name="T57" fmla="*/ 83 h 1656"/>
                  <a:gd name="T58" fmla="*/ 67 w 322"/>
                  <a:gd name="T59" fmla="*/ 61 h 1656"/>
                  <a:gd name="T60" fmla="*/ 96 w 322"/>
                  <a:gd name="T61" fmla="*/ 49 h 1656"/>
                  <a:gd name="T62" fmla="*/ 133 w 322"/>
                  <a:gd name="T63" fmla="*/ 52 h 1656"/>
                  <a:gd name="T64" fmla="*/ 174 w 322"/>
                  <a:gd name="T65" fmla="*/ 69 h 1656"/>
                  <a:gd name="T66" fmla="*/ 215 w 322"/>
                  <a:gd name="T67" fmla="*/ 98 h 1656"/>
                  <a:gd name="T68" fmla="*/ 249 w 322"/>
                  <a:gd name="T69" fmla="*/ 128 h 1656"/>
                  <a:gd name="T70" fmla="*/ 272 w 322"/>
                  <a:gd name="T71" fmla="*/ 151 h 1656"/>
                  <a:gd name="T72" fmla="*/ 281 w 322"/>
                  <a:gd name="T73" fmla="*/ 160 h 1656"/>
                  <a:gd name="T74" fmla="*/ 273 w 322"/>
                  <a:gd name="T75" fmla="*/ 142 h 1656"/>
                  <a:gd name="T76" fmla="*/ 250 w 322"/>
                  <a:gd name="T77" fmla="*/ 97 h 1656"/>
                  <a:gd name="T78" fmla="*/ 215 w 322"/>
                  <a:gd name="T79" fmla="*/ 48 h 1656"/>
                  <a:gd name="T80" fmla="*/ 168 w 322"/>
                  <a:gd name="T81" fmla="*/ 14 h 1656"/>
                  <a:gd name="T82" fmla="*/ 115 w 322"/>
                  <a:gd name="T83" fmla="*/ 0 h 1656"/>
                  <a:gd name="T84" fmla="*/ 64 w 322"/>
                  <a:gd name="T85" fmla="*/ 7 h 1656"/>
                  <a:gd name="T86" fmla="*/ 22 w 322"/>
                  <a:gd name="T87" fmla="*/ 39 h 1656"/>
                  <a:gd name="T88" fmla="*/ 0 w 322"/>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1656">
                    <a:moveTo>
                      <a:pt x="0" y="105"/>
                    </a:moveTo>
                    <a:lnTo>
                      <a:pt x="15" y="1509"/>
                    </a:lnTo>
                    <a:lnTo>
                      <a:pt x="18" y="1514"/>
                    </a:lnTo>
                    <a:lnTo>
                      <a:pt x="22" y="1526"/>
                    </a:lnTo>
                    <a:lnTo>
                      <a:pt x="33" y="1544"/>
                    </a:lnTo>
                    <a:lnTo>
                      <a:pt x="46" y="1566"/>
                    </a:lnTo>
                    <a:lnTo>
                      <a:pt x="65" y="1588"/>
                    </a:lnTo>
                    <a:lnTo>
                      <a:pt x="89" y="1609"/>
                    </a:lnTo>
                    <a:lnTo>
                      <a:pt x="118" y="1629"/>
                    </a:lnTo>
                    <a:lnTo>
                      <a:pt x="154" y="1643"/>
                    </a:lnTo>
                    <a:lnTo>
                      <a:pt x="189" y="1651"/>
                    </a:lnTo>
                    <a:lnTo>
                      <a:pt x="220" y="1654"/>
                    </a:lnTo>
                    <a:lnTo>
                      <a:pt x="247" y="1656"/>
                    </a:lnTo>
                    <a:lnTo>
                      <a:pt x="269" y="1653"/>
                    </a:lnTo>
                    <a:lnTo>
                      <a:pt x="285" y="1650"/>
                    </a:lnTo>
                    <a:lnTo>
                      <a:pt x="297" y="1646"/>
                    </a:lnTo>
                    <a:lnTo>
                      <a:pt x="304" y="1644"/>
                    </a:lnTo>
                    <a:lnTo>
                      <a:pt x="307" y="1643"/>
                    </a:lnTo>
                    <a:lnTo>
                      <a:pt x="308" y="1558"/>
                    </a:lnTo>
                    <a:lnTo>
                      <a:pt x="312" y="1343"/>
                    </a:lnTo>
                    <a:lnTo>
                      <a:pt x="317" y="1064"/>
                    </a:lnTo>
                    <a:lnTo>
                      <a:pt x="322" y="783"/>
                    </a:lnTo>
                    <a:lnTo>
                      <a:pt x="322" y="541"/>
                    </a:lnTo>
                    <a:lnTo>
                      <a:pt x="316" y="350"/>
                    </a:lnTo>
                    <a:lnTo>
                      <a:pt x="310" y="226"/>
                    </a:lnTo>
                    <a:lnTo>
                      <a:pt x="307" y="181"/>
                    </a:lnTo>
                    <a:lnTo>
                      <a:pt x="306" y="235"/>
                    </a:lnTo>
                    <a:lnTo>
                      <a:pt x="302" y="385"/>
                    </a:lnTo>
                    <a:lnTo>
                      <a:pt x="297" y="615"/>
                    </a:lnTo>
                    <a:lnTo>
                      <a:pt x="296" y="909"/>
                    </a:lnTo>
                    <a:lnTo>
                      <a:pt x="293" y="1198"/>
                    </a:lnTo>
                    <a:lnTo>
                      <a:pt x="286" y="1420"/>
                    </a:lnTo>
                    <a:lnTo>
                      <a:pt x="279" y="1563"/>
                    </a:lnTo>
                    <a:lnTo>
                      <a:pt x="276" y="1614"/>
                    </a:lnTo>
                    <a:lnTo>
                      <a:pt x="273" y="1614"/>
                    </a:lnTo>
                    <a:lnTo>
                      <a:pt x="265" y="1615"/>
                    </a:lnTo>
                    <a:lnTo>
                      <a:pt x="253" y="1616"/>
                    </a:lnTo>
                    <a:lnTo>
                      <a:pt x="236" y="1616"/>
                    </a:lnTo>
                    <a:lnTo>
                      <a:pt x="217" y="1615"/>
                    </a:lnTo>
                    <a:lnTo>
                      <a:pt x="194" y="1611"/>
                    </a:lnTo>
                    <a:lnTo>
                      <a:pt x="170" y="1604"/>
                    </a:lnTo>
                    <a:lnTo>
                      <a:pt x="143" y="1593"/>
                    </a:lnTo>
                    <a:lnTo>
                      <a:pt x="118" y="1581"/>
                    </a:lnTo>
                    <a:lnTo>
                      <a:pt x="96" y="1567"/>
                    </a:lnTo>
                    <a:lnTo>
                      <a:pt x="77" y="1554"/>
                    </a:lnTo>
                    <a:lnTo>
                      <a:pt x="63" y="1541"/>
                    </a:lnTo>
                    <a:lnTo>
                      <a:pt x="51" y="1531"/>
                    </a:lnTo>
                    <a:lnTo>
                      <a:pt x="43" y="1523"/>
                    </a:lnTo>
                    <a:lnTo>
                      <a:pt x="37" y="1518"/>
                    </a:lnTo>
                    <a:lnTo>
                      <a:pt x="36" y="1516"/>
                    </a:lnTo>
                    <a:lnTo>
                      <a:pt x="35" y="1402"/>
                    </a:lnTo>
                    <a:lnTo>
                      <a:pt x="31" y="1135"/>
                    </a:lnTo>
                    <a:lnTo>
                      <a:pt x="30" y="824"/>
                    </a:lnTo>
                    <a:lnTo>
                      <a:pt x="31" y="581"/>
                    </a:lnTo>
                    <a:lnTo>
                      <a:pt x="35" y="410"/>
                    </a:lnTo>
                    <a:lnTo>
                      <a:pt x="39" y="258"/>
                    </a:lnTo>
                    <a:lnTo>
                      <a:pt x="45" y="143"/>
                    </a:lnTo>
                    <a:lnTo>
                      <a:pt x="51" y="83"/>
                    </a:lnTo>
                    <a:lnTo>
                      <a:pt x="57" y="71"/>
                    </a:lnTo>
                    <a:lnTo>
                      <a:pt x="67" y="61"/>
                    </a:lnTo>
                    <a:lnTo>
                      <a:pt x="80" y="54"/>
                    </a:lnTo>
                    <a:lnTo>
                      <a:pt x="96" y="49"/>
                    </a:lnTo>
                    <a:lnTo>
                      <a:pt x="113" y="49"/>
                    </a:lnTo>
                    <a:lnTo>
                      <a:pt x="133" y="52"/>
                    </a:lnTo>
                    <a:lnTo>
                      <a:pt x="154" y="59"/>
                    </a:lnTo>
                    <a:lnTo>
                      <a:pt x="174" y="69"/>
                    </a:lnTo>
                    <a:lnTo>
                      <a:pt x="195" y="83"/>
                    </a:lnTo>
                    <a:lnTo>
                      <a:pt x="215" y="98"/>
                    </a:lnTo>
                    <a:lnTo>
                      <a:pt x="233" y="114"/>
                    </a:lnTo>
                    <a:lnTo>
                      <a:pt x="249" y="128"/>
                    </a:lnTo>
                    <a:lnTo>
                      <a:pt x="262" y="140"/>
                    </a:lnTo>
                    <a:lnTo>
                      <a:pt x="272" y="151"/>
                    </a:lnTo>
                    <a:lnTo>
                      <a:pt x="279" y="158"/>
                    </a:lnTo>
                    <a:lnTo>
                      <a:pt x="281" y="160"/>
                    </a:lnTo>
                    <a:lnTo>
                      <a:pt x="279" y="155"/>
                    </a:lnTo>
                    <a:lnTo>
                      <a:pt x="273" y="142"/>
                    </a:lnTo>
                    <a:lnTo>
                      <a:pt x="263" y="121"/>
                    </a:lnTo>
                    <a:lnTo>
                      <a:pt x="250" y="97"/>
                    </a:lnTo>
                    <a:lnTo>
                      <a:pt x="233" y="72"/>
                    </a:lnTo>
                    <a:lnTo>
                      <a:pt x="215" y="48"/>
                    </a:lnTo>
                    <a:lnTo>
                      <a:pt x="193" y="27"/>
                    </a:lnTo>
                    <a:lnTo>
                      <a:pt x="168" y="14"/>
                    </a:lnTo>
                    <a:lnTo>
                      <a:pt x="143" y="4"/>
                    </a:lnTo>
                    <a:lnTo>
                      <a:pt x="115" y="0"/>
                    </a:lnTo>
                    <a:lnTo>
                      <a:pt x="89" y="0"/>
                    </a:lnTo>
                    <a:lnTo>
                      <a:pt x="64" y="7"/>
                    </a:lnTo>
                    <a:lnTo>
                      <a:pt x="41" y="19"/>
                    </a:lnTo>
                    <a:lnTo>
                      <a:pt x="22" y="39"/>
                    </a:lnTo>
                    <a:lnTo>
                      <a:pt x="8" y="68"/>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1" name="Freeform 322"/>
              <p:cNvSpPr>
                <a:spLocks/>
              </p:cNvSpPr>
              <p:nvPr/>
            </p:nvSpPr>
            <p:spPr bwMode="auto">
              <a:xfrm>
                <a:off x="7456488" y="4763"/>
                <a:ext cx="227013" cy="1247775"/>
              </a:xfrm>
              <a:custGeom>
                <a:avLst/>
                <a:gdLst>
                  <a:gd name="T0" fmla="*/ 0 w 284"/>
                  <a:gd name="T1" fmla="*/ 1448 h 1572"/>
                  <a:gd name="T2" fmla="*/ 15 w 284"/>
                  <a:gd name="T3" fmla="*/ 0 h 1572"/>
                  <a:gd name="T4" fmla="*/ 174 w 284"/>
                  <a:gd name="T5" fmla="*/ 8 h 1572"/>
                  <a:gd name="T6" fmla="*/ 284 w 284"/>
                  <a:gd name="T7" fmla="*/ 86 h 1572"/>
                  <a:gd name="T8" fmla="*/ 268 w 284"/>
                  <a:gd name="T9" fmla="*/ 1551 h 1572"/>
                  <a:gd name="T10" fmla="*/ 267 w 284"/>
                  <a:gd name="T11" fmla="*/ 1553 h 1572"/>
                  <a:gd name="T12" fmla="*/ 261 w 284"/>
                  <a:gd name="T13" fmla="*/ 1558 h 1572"/>
                  <a:gd name="T14" fmla="*/ 253 w 284"/>
                  <a:gd name="T15" fmla="*/ 1563 h 1572"/>
                  <a:gd name="T16" fmla="*/ 240 w 284"/>
                  <a:gd name="T17" fmla="*/ 1568 h 1572"/>
                  <a:gd name="T18" fmla="*/ 223 w 284"/>
                  <a:gd name="T19" fmla="*/ 1572 h 1572"/>
                  <a:gd name="T20" fmla="*/ 201 w 284"/>
                  <a:gd name="T21" fmla="*/ 1570 h 1572"/>
                  <a:gd name="T22" fmla="*/ 175 w 284"/>
                  <a:gd name="T23" fmla="*/ 1565 h 1572"/>
                  <a:gd name="T24" fmla="*/ 141 w 284"/>
                  <a:gd name="T25" fmla="*/ 1551 h 1572"/>
                  <a:gd name="T26" fmla="*/ 108 w 284"/>
                  <a:gd name="T27" fmla="*/ 1532 h 1572"/>
                  <a:gd name="T28" fmla="*/ 79 w 284"/>
                  <a:gd name="T29" fmla="*/ 1515 h 1572"/>
                  <a:gd name="T30" fmla="*/ 55 w 284"/>
                  <a:gd name="T31" fmla="*/ 1498 h 1572"/>
                  <a:gd name="T32" fmla="*/ 35 w 284"/>
                  <a:gd name="T33" fmla="*/ 1482 h 1572"/>
                  <a:gd name="T34" fmla="*/ 19 w 284"/>
                  <a:gd name="T35" fmla="*/ 1468 h 1572"/>
                  <a:gd name="T36" fmla="*/ 9 w 284"/>
                  <a:gd name="T37" fmla="*/ 1457 h 1572"/>
                  <a:gd name="T38" fmla="*/ 2 w 284"/>
                  <a:gd name="T39" fmla="*/ 1451 h 1572"/>
                  <a:gd name="T40" fmla="*/ 0 w 284"/>
                  <a:gd name="T41" fmla="*/ 14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1572">
                    <a:moveTo>
                      <a:pt x="0" y="1448"/>
                    </a:moveTo>
                    <a:lnTo>
                      <a:pt x="15" y="0"/>
                    </a:lnTo>
                    <a:lnTo>
                      <a:pt x="174" y="8"/>
                    </a:lnTo>
                    <a:lnTo>
                      <a:pt x="284" y="86"/>
                    </a:lnTo>
                    <a:lnTo>
                      <a:pt x="268" y="1551"/>
                    </a:lnTo>
                    <a:lnTo>
                      <a:pt x="267" y="1553"/>
                    </a:lnTo>
                    <a:lnTo>
                      <a:pt x="261" y="1558"/>
                    </a:lnTo>
                    <a:lnTo>
                      <a:pt x="253" y="1563"/>
                    </a:lnTo>
                    <a:lnTo>
                      <a:pt x="240" y="1568"/>
                    </a:lnTo>
                    <a:lnTo>
                      <a:pt x="223" y="1572"/>
                    </a:lnTo>
                    <a:lnTo>
                      <a:pt x="201" y="1570"/>
                    </a:lnTo>
                    <a:lnTo>
                      <a:pt x="175" y="1565"/>
                    </a:lnTo>
                    <a:lnTo>
                      <a:pt x="141" y="1551"/>
                    </a:lnTo>
                    <a:lnTo>
                      <a:pt x="108" y="1532"/>
                    </a:lnTo>
                    <a:lnTo>
                      <a:pt x="79" y="1515"/>
                    </a:lnTo>
                    <a:lnTo>
                      <a:pt x="55" y="1498"/>
                    </a:lnTo>
                    <a:lnTo>
                      <a:pt x="35" y="1482"/>
                    </a:lnTo>
                    <a:lnTo>
                      <a:pt x="19" y="1468"/>
                    </a:lnTo>
                    <a:lnTo>
                      <a:pt x="9" y="1457"/>
                    </a:lnTo>
                    <a:lnTo>
                      <a:pt x="2"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2" name="Freeform 323"/>
              <p:cNvSpPr>
                <a:spLocks/>
              </p:cNvSpPr>
              <p:nvPr/>
            </p:nvSpPr>
            <p:spPr bwMode="auto">
              <a:xfrm>
                <a:off x="7434263" y="-47625"/>
                <a:ext cx="255588" cy="1312863"/>
              </a:xfrm>
              <a:custGeom>
                <a:avLst/>
                <a:gdLst>
                  <a:gd name="T0" fmla="*/ 15 w 321"/>
                  <a:gd name="T1" fmla="*/ 1509 h 1655"/>
                  <a:gd name="T2" fmla="*/ 22 w 321"/>
                  <a:gd name="T3" fmla="*/ 1527 h 1655"/>
                  <a:gd name="T4" fmla="*/ 46 w 321"/>
                  <a:gd name="T5" fmla="*/ 1565 h 1655"/>
                  <a:gd name="T6" fmla="*/ 87 w 321"/>
                  <a:gd name="T7" fmla="*/ 1610 h 1655"/>
                  <a:gd name="T8" fmla="*/ 152 w 321"/>
                  <a:gd name="T9" fmla="*/ 1642 h 1655"/>
                  <a:gd name="T10" fmla="*/ 219 w 321"/>
                  <a:gd name="T11" fmla="*/ 1653 h 1655"/>
                  <a:gd name="T12" fmla="*/ 267 w 321"/>
                  <a:gd name="T13" fmla="*/ 1652 h 1655"/>
                  <a:gd name="T14" fmla="*/ 296 w 321"/>
                  <a:gd name="T15" fmla="*/ 1645 h 1655"/>
                  <a:gd name="T16" fmla="*/ 305 w 321"/>
                  <a:gd name="T17" fmla="*/ 1642 h 1655"/>
                  <a:gd name="T18" fmla="*/ 311 w 321"/>
                  <a:gd name="T19" fmla="*/ 1344 h 1655"/>
                  <a:gd name="T20" fmla="*/ 321 w 321"/>
                  <a:gd name="T21" fmla="*/ 782 h 1655"/>
                  <a:gd name="T22" fmla="*/ 316 w 321"/>
                  <a:gd name="T23" fmla="*/ 350 h 1655"/>
                  <a:gd name="T24" fmla="*/ 305 w 321"/>
                  <a:gd name="T25" fmla="*/ 181 h 1655"/>
                  <a:gd name="T26" fmla="*/ 301 w 321"/>
                  <a:gd name="T27" fmla="*/ 385 h 1655"/>
                  <a:gd name="T28" fmla="*/ 295 w 321"/>
                  <a:gd name="T29" fmla="*/ 908 h 1655"/>
                  <a:gd name="T30" fmla="*/ 286 w 321"/>
                  <a:gd name="T31" fmla="*/ 1421 h 1655"/>
                  <a:gd name="T32" fmla="*/ 275 w 321"/>
                  <a:gd name="T33" fmla="*/ 1614 h 1655"/>
                  <a:gd name="T34" fmla="*/ 265 w 321"/>
                  <a:gd name="T35" fmla="*/ 1615 h 1655"/>
                  <a:gd name="T36" fmla="*/ 236 w 321"/>
                  <a:gd name="T37" fmla="*/ 1617 h 1655"/>
                  <a:gd name="T38" fmla="*/ 193 w 321"/>
                  <a:gd name="T39" fmla="*/ 1611 h 1655"/>
                  <a:gd name="T40" fmla="*/ 143 w 321"/>
                  <a:gd name="T41" fmla="*/ 1594 h 1655"/>
                  <a:gd name="T42" fmla="*/ 96 w 321"/>
                  <a:gd name="T43" fmla="*/ 1566 h 1655"/>
                  <a:gd name="T44" fmla="*/ 62 w 321"/>
                  <a:gd name="T45" fmla="*/ 1542 h 1655"/>
                  <a:gd name="T46" fmla="*/ 43 w 321"/>
                  <a:gd name="T47" fmla="*/ 1523 h 1655"/>
                  <a:gd name="T48" fmla="*/ 36 w 321"/>
                  <a:gd name="T49" fmla="*/ 1516 h 1655"/>
                  <a:gd name="T50" fmla="*/ 31 w 321"/>
                  <a:gd name="T51" fmla="*/ 1134 h 1655"/>
                  <a:gd name="T52" fmla="*/ 30 w 321"/>
                  <a:gd name="T53" fmla="*/ 580 h 1655"/>
                  <a:gd name="T54" fmla="*/ 39 w 321"/>
                  <a:gd name="T55" fmla="*/ 258 h 1655"/>
                  <a:gd name="T56" fmla="*/ 51 w 321"/>
                  <a:gd name="T57" fmla="*/ 83 h 1655"/>
                  <a:gd name="T58" fmla="*/ 66 w 321"/>
                  <a:gd name="T59" fmla="*/ 61 h 1655"/>
                  <a:gd name="T60" fmla="*/ 94 w 321"/>
                  <a:gd name="T61" fmla="*/ 50 h 1655"/>
                  <a:gd name="T62" fmla="*/ 131 w 321"/>
                  <a:gd name="T63" fmla="*/ 52 h 1655"/>
                  <a:gd name="T64" fmla="*/ 173 w 321"/>
                  <a:gd name="T65" fmla="*/ 69 h 1655"/>
                  <a:gd name="T66" fmla="*/ 213 w 321"/>
                  <a:gd name="T67" fmla="*/ 98 h 1655"/>
                  <a:gd name="T68" fmla="*/ 248 w 321"/>
                  <a:gd name="T69" fmla="*/ 128 h 1655"/>
                  <a:gd name="T70" fmla="*/ 271 w 321"/>
                  <a:gd name="T71" fmla="*/ 151 h 1655"/>
                  <a:gd name="T72" fmla="*/ 280 w 321"/>
                  <a:gd name="T73" fmla="*/ 160 h 1655"/>
                  <a:gd name="T74" fmla="*/ 272 w 321"/>
                  <a:gd name="T75" fmla="*/ 142 h 1655"/>
                  <a:gd name="T76" fmla="*/ 249 w 321"/>
                  <a:gd name="T77" fmla="*/ 97 h 1655"/>
                  <a:gd name="T78" fmla="*/ 213 w 321"/>
                  <a:gd name="T79" fmla="*/ 48 h 1655"/>
                  <a:gd name="T80" fmla="*/ 168 w 321"/>
                  <a:gd name="T81" fmla="*/ 13 h 1655"/>
                  <a:gd name="T82" fmla="*/ 115 w 321"/>
                  <a:gd name="T83" fmla="*/ 0 h 1655"/>
                  <a:gd name="T84" fmla="*/ 62 w 321"/>
                  <a:gd name="T85" fmla="*/ 6 h 1655"/>
                  <a:gd name="T86" fmla="*/ 21 w 321"/>
                  <a:gd name="T87" fmla="*/ 38 h 1655"/>
                  <a:gd name="T88" fmla="*/ 0 w 321"/>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5">
                    <a:moveTo>
                      <a:pt x="0" y="104"/>
                    </a:moveTo>
                    <a:lnTo>
                      <a:pt x="15" y="1509"/>
                    </a:lnTo>
                    <a:lnTo>
                      <a:pt x="17" y="1514"/>
                    </a:lnTo>
                    <a:lnTo>
                      <a:pt x="22" y="1527"/>
                    </a:lnTo>
                    <a:lnTo>
                      <a:pt x="31" y="1544"/>
                    </a:lnTo>
                    <a:lnTo>
                      <a:pt x="46" y="1565"/>
                    </a:lnTo>
                    <a:lnTo>
                      <a:pt x="64" y="1588"/>
                    </a:lnTo>
                    <a:lnTo>
                      <a:pt x="87" y="1610"/>
                    </a:lnTo>
                    <a:lnTo>
                      <a:pt x="117" y="1628"/>
                    </a:lnTo>
                    <a:lnTo>
                      <a:pt x="152" y="1642"/>
                    </a:lnTo>
                    <a:lnTo>
                      <a:pt x="188" y="1650"/>
                    </a:lnTo>
                    <a:lnTo>
                      <a:pt x="219" y="1653"/>
                    </a:lnTo>
                    <a:lnTo>
                      <a:pt x="245" y="1655"/>
                    </a:lnTo>
                    <a:lnTo>
                      <a:pt x="267" y="1652"/>
                    </a:lnTo>
                    <a:lnTo>
                      <a:pt x="283" y="1649"/>
                    </a:lnTo>
                    <a:lnTo>
                      <a:pt x="296" y="1645"/>
                    </a:lnTo>
                    <a:lnTo>
                      <a:pt x="303" y="1643"/>
                    </a:lnTo>
                    <a:lnTo>
                      <a:pt x="305" y="1642"/>
                    </a:lnTo>
                    <a:lnTo>
                      <a:pt x="306" y="1557"/>
                    </a:lnTo>
                    <a:lnTo>
                      <a:pt x="311" y="1344"/>
                    </a:lnTo>
                    <a:lnTo>
                      <a:pt x="317" y="1064"/>
                    </a:lnTo>
                    <a:lnTo>
                      <a:pt x="321" y="782"/>
                    </a:lnTo>
                    <a:lnTo>
                      <a:pt x="321" y="542"/>
                    </a:lnTo>
                    <a:lnTo>
                      <a:pt x="316" y="350"/>
                    </a:lnTo>
                    <a:lnTo>
                      <a:pt x="309" y="226"/>
                    </a:lnTo>
                    <a:lnTo>
                      <a:pt x="305" y="181"/>
                    </a:lnTo>
                    <a:lnTo>
                      <a:pt x="304" y="235"/>
                    </a:lnTo>
                    <a:lnTo>
                      <a:pt x="301" y="385"/>
                    </a:lnTo>
                    <a:lnTo>
                      <a:pt x="296" y="614"/>
                    </a:lnTo>
                    <a:lnTo>
                      <a:pt x="295" y="908"/>
                    </a:lnTo>
                    <a:lnTo>
                      <a:pt x="291" y="1198"/>
                    </a:lnTo>
                    <a:lnTo>
                      <a:pt x="286" y="1421"/>
                    </a:lnTo>
                    <a:lnTo>
                      <a:pt x="279" y="1564"/>
                    </a:lnTo>
                    <a:lnTo>
                      <a:pt x="275" y="1614"/>
                    </a:lnTo>
                    <a:lnTo>
                      <a:pt x="273" y="1614"/>
                    </a:lnTo>
                    <a:lnTo>
                      <a:pt x="265" y="1615"/>
                    </a:lnTo>
                    <a:lnTo>
                      <a:pt x="252" y="1617"/>
                    </a:lnTo>
                    <a:lnTo>
                      <a:pt x="236" y="1617"/>
                    </a:lnTo>
                    <a:lnTo>
                      <a:pt x="216" y="1615"/>
                    </a:lnTo>
                    <a:lnTo>
                      <a:pt x="193" y="1611"/>
                    </a:lnTo>
                    <a:lnTo>
                      <a:pt x="169" y="1604"/>
                    </a:lnTo>
                    <a:lnTo>
                      <a:pt x="143" y="1594"/>
                    </a:lnTo>
                    <a:lnTo>
                      <a:pt x="117" y="1580"/>
                    </a:lnTo>
                    <a:lnTo>
                      <a:pt x="96" y="1566"/>
                    </a:lnTo>
                    <a:lnTo>
                      <a:pt x="77" y="1553"/>
                    </a:lnTo>
                    <a:lnTo>
                      <a:pt x="62" y="1542"/>
                    </a:lnTo>
                    <a:lnTo>
                      <a:pt x="51" y="1531"/>
                    </a:lnTo>
                    <a:lnTo>
                      <a:pt x="43" y="1523"/>
                    </a:lnTo>
                    <a:lnTo>
                      <a:pt x="37" y="1519"/>
                    </a:lnTo>
                    <a:lnTo>
                      <a:pt x="36" y="1516"/>
                    </a:lnTo>
                    <a:lnTo>
                      <a:pt x="35" y="1402"/>
                    </a:lnTo>
                    <a:lnTo>
                      <a:pt x="31" y="1134"/>
                    </a:lnTo>
                    <a:lnTo>
                      <a:pt x="29" y="823"/>
                    </a:lnTo>
                    <a:lnTo>
                      <a:pt x="30" y="580"/>
                    </a:lnTo>
                    <a:lnTo>
                      <a:pt x="35" y="409"/>
                    </a:lnTo>
                    <a:lnTo>
                      <a:pt x="39" y="258"/>
                    </a:lnTo>
                    <a:lnTo>
                      <a:pt x="44" y="143"/>
                    </a:lnTo>
                    <a:lnTo>
                      <a:pt x="51" y="83"/>
                    </a:lnTo>
                    <a:lnTo>
                      <a:pt x="56" y="72"/>
                    </a:lnTo>
                    <a:lnTo>
                      <a:pt x="66" y="61"/>
                    </a:lnTo>
                    <a:lnTo>
                      <a:pt x="79" y="54"/>
                    </a:lnTo>
                    <a:lnTo>
                      <a:pt x="94" y="50"/>
                    </a:lnTo>
                    <a:lnTo>
                      <a:pt x="112" y="48"/>
                    </a:lnTo>
                    <a:lnTo>
                      <a:pt x="131" y="52"/>
                    </a:lnTo>
                    <a:lnTo>
                      <a:pt x="152" y="58"/>
                    </a:lnTo>
                    <a:lnTo>
                      <a:pt x="173" y="69"/>
                    </a:lnTo>
                    <a:lnTo>
                      <a:pt x="193" y="83"/>
                    </a:lnTo>
                    <a:lnTo>
                      <a:pt x="213" y="98"/>
                    </a:lnTo>
                    <a:lnTo>
                      <a:pt x="231" y="113"/>
                    </a:lnTo>
                    <a:lnTo>
                      <a:pt x="248" y="128"/>
                    </a:lnTo>
                    <a:lnTo>
                      <a:pt x="260" y="141"/>
                    </a:lnTo>
                    <a:lnTo>
                      <a:pt x="271" y="151"/>
                    </a:lnTo>
                    <a:lnTo>
                      <a:pt x="278" y="158"/>
                    </a:lnTo>
                    <a:lnTo>
                      <a:pt x="280" y="160"/>
                    </a:lnTo>
                    <a:lnTo>
                      <a:pt x="278" y="156"/>
                    </a:lnTo>
                    <a:lnTo>
                      <a:pt x="272" y="142"/>
                    </a:lnTo>
                    <a:lnTo>
                      <a:pt x="261" y="121"/>
                    </a:lnTo>
                    <a:lnTo>
                      <a:pt x="249" y="97"/>
                    </a:lnTo>
                    <a:lnTo>
                      <a:pt x="233" y="72"/>
                    </a:lnTo>
                    <a:lnTo>
                      <a:pt x="213" y="48"/>
                    </a:lnTo>
                    <a:lnTo>
                      <a:pt x="192" y="28"/>
                    </a:lnTo>
                    <a:lnTo>
                      <a:pt x="168" y="13"/>
                    </a:lnTo>
                    <a:lnTo>
                      <a:pt x="142" y="5"/>
                    </a:lnTo>
                    <a:lnTo>
                      <a:pt x="115" y="0"/>
                    </a:lnTo>
                    <a:lnTo>
                      <a:pt x="87" y="0"/>
                    </a:lnTo>
                    <a:lnTo>
                      <a:pt x="62" y="6"/>
                    </a:lnTo>
                    <a:lnTo>
                      <a:pt x="39" y="19"/>
                    </a:lnTo>
                    <a:lnTo>
                      <a:pt x="21" y="38"/>
                    </a:lnTo>
                    <a:lnTo>
                      <a:pt x="7"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3" name="Freeform 324"/>
              <p:cNvSpPr>
                <a:spLocks/>
              </p:cNvSpPr>
              <p:nvPr/>
            </p:nvSpPr>
            <p:spPr bwMode="auto">
              <a:xfrm>
                <a:off x="7388225" y="30163"/>
                <a:ext cx="225425" cy="1247775"/>
              </a:xfrm>
              <a:custGeom>
                <a:avLst/>
                <a:gdLst>
                  <a:gd name="T0" fmla="*/ 0 w 285"/>
                  <a:gd name="T1" fmla="*/ 1448 h 1573"/>
                  <a:gd name="T2" fmla="*/ 16 w 285"/>
                  <a:gd name="T3" fmla="*/ 0 h 1573"/>
                  <a:gd name="T4" fmla="*/ 174 w 285"/>
                  <a:gd name="T5" fmla="*/ 8 h 1573"/>
                  <a:gd name="T6" fmla="*/ 285 w 285"/>
                  <a:gd name="T7" fmla="*/ 88 h 1573"/>
                  <a:gd name="T8" fmla="*/ 270 w 285"/>
                  <a:gd name="T9" fmla="*/ 1552 h 1573"/>
                  <a:gd name="T10" fmla="*/ 269 w 285"/>
                  <a:gd name="T11" fmla="*/ 1554 h 1573"/>
                  <a:gd name="T12" fmla="*/ 263 w 285"/>
                  <a:gd name="T13" fmla="*/ 1559 h 1573"/>
                  <a:gd name="T14" fmla="*/ 255 w 285"/>
                  <a:gd name="T15" fmla="*/ 1565 h 1573"/>
                  <a:gd name="T16" fmla="*/ 242 w 285"/>
                  <a:gd name="T17" fmla="*/ 1569 h 1573"/>
                  <a:gd name="T18" fmla="*/ 225 w 285"/>
                  <a:gd name="T19" fmla="*/ 1573 h 1573"/>
                  <a:gd name="T20" fmla="*/ 203 w 285"/>
                  <a:gd name="T21" fmla="*/ 1572 h 1573"/>
                  <a:gd name="T22" fmla="*/ 175 w 285"/>
                  <a:gd name="T23" fmla="*/ 1566 h 1573"/>
                  <a:gd name="T24" fmla="*/ 143 w 285"/>
                  <a:gd name="T25" fmla="*/ 1552 h 1573"/>
                  <a:gd name="T26" fmla="*/ 110 w 285"/>
                  <a:gd name="T27" fmla="*/ 1534 h 1573"/>
                  <a:gd name="T28" fmla="*/ 81 w 285"/>
                  <a:gd name="T29" fmla="*/ 1515 h 1573"/>
                  <a:gd name="T30" fmla="*/ 56 w 285"/>
                  <a:gd name="T31" fmla="*/ 1498 h 1573"/>
                  <a:gd name="T32" fmla="*/ 36 w 285"/>
                  <a:gd name="T33" fmla="*/ 1482 h 1573"/>
                  <a:gd name="T34" fmla="*/ 20 w 285"/>
                  <a:gd name="T35" fmla="*/ 1468 h 1573"/>
                  <a:gd name="T36" fmla="*/ 9 w 285"/>
                  <a:gd name="T37" fmla="*/ 1458 h 1573"/>
                  <a:gd name="T38" fmla="*/ 3 w 285"/>
                  <a:gd name="T39" fmla="*/ 1451 h 1573"/>
                  <a:gd name="T40" fmla="*/ 0 w 285"/>
                  <a:gd name="T41" fmla="*/ 1448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3">
                    <a:moveTo>
                      <a:pt x="0" y="1448"/>
                    </a:moveTo>
                    <a:lnTo>
                      <a:pt x="16" y="0"/>
                    </a:lnTo>
                    <a:lnTo>
                      <a:pt x="174" y="8"/>
                    </a:lnTo>
                    <a:lnTo>
                      <a:pt x="285" y="88"/>
                    </a:lnTo>
                    <a:lnTo>
                      <a:pt x="270" y="1552"/>
                    </a:lnTo>
                    <a:lnTo>
                      <a:pt x="269" y="1554"/>
                    </a:lnTo>
                    <a:lnTo>
                      <a:pt x="263" y="1559"/>
                    </a:lnTo>
                    <a:lnTo>
                      <a:pt x="255" y="1565"/>
                    </a:lnTo>
                    <a:lnTo>
                      <a:pt x="242" y="1569"/>
                    </a:lnTo>
                    <a:lnTo>
                      <a:pt x="225" y="1573"/>
                    </a:lnTo>
                    <a:lnTo>
                      <a:pt x="203" y="1572"/>
                    </a:lnTo>
                    <a:lnTo>
                      <a:pt x="175" y="1566"/>
                    </a:lnTo>
                    <a:lnTo>
                      <a:pt x="143" y="1552"/>
                    </a:lnTo>
                    <a:lnTo>
                      <a:pt x="110" y="1534"/>
                    </a:lnTo>
                    <a:lnTo>
                      <a:pt x="81" y="1515"/>
                    </a:lnTo>
                    <a:lnTo>
                      <a:pt x="56" y="1498"/>
                    </a:lnTo>
                    <a:lnTo>
                      <a:pt x="36" y="1482"/>
                    </a:lnTo>
                    <a:lnTo>
                      <a:pt x="20" y="1468"/>
                    </a:lnTo>
                    <a:lnTo>
                      <a:pt x="9" y="1458"/>
                    </a:lnTo>
                    <a:lnTo>
                      <a:pt x="3" y="1451"/>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4" name="Freeform 325"/>
              <p:cNvSpPr>
                <a:spLocks/>
              </p:cNvSpPr>
              <p:nvPr/>
            </p:nvSpPr>
            <p:spPr bwMode="auto">
              <a:xfrm>
                <a:off x="7364413" y="-22225"/>
                <a:ext cx="255588" cy="1312863"/>
              </a:xfrm>
              <a:custGeom>
                <a:avLst/>
                <a:gdLst>
                  <a:gd name="T0" fmla="*/ 15 w 322"/>
                  <a:gd name="T1" fmla="*/ 1510 h 1656"/>
                  <a:gd name="T2" fmla="*/ 22 w 322"/>
                  <a:gd name="T3" fmla="*/ 1527 h 1656"/>
                  <a:gd name="T4" fmla="*/ 47 w 322"/>
                  <a:gd name="T5" fmla="*/ 1566 h 1656"/>
                  <a:gd name="T6" fmla="*/ 89 w 322"/>
                  <a:gd name="T7" fmla="*/ 1610 h 1656"/>
                  <a:gd name="T8" fmla="*/ 154 w 322"/>
                  <a:gd name="T9" fmla="*/ 1643 h 1656"/>
                  <a:gd name="T10" fmla="*/ 220 w 322"/>
                  <a:gd name="T11" fmla="*/ 1655 h 1656"/>
                  <a:gd name="T12" fmla="*/ 269 w 322"/>
                  <a:gd name="T13" fmla="*/ 1654 h 1656"/>
                  <a:gd name="T14" fmla="*/ 298 w 322"/>
                  <a:gd name="T15" fmla="*/ 1647 h 1656"/>
                  <a:gd name="T16" fmla="*/ 307 w 322"/>
                  <a:gd name="T17" fmla="*/ 1643 h 1656"/>
                  <a:gd name="T18" fmla="*/ 313 w 322"/>
                  <a:gd name="T19" fmla="*/ 1344 h 1656"/>
                  <a:gd name="T20" fmla="*/ 322 w 322"/>
                  <a:gd name="T21" fmla="*/ 784 h 1656"/>
                  <a:gd name="T22" fmla="*/ 316 w 322"/>
                  <a:gd name="T23" fmla="*/ 350 h 1656"/>
                  <a:gd name="T24" fmla="*/ 307 w 322"/>
                  <a:gd name="T25" fmla="*/ 181 h 1656"/>
                  <a:gd name="T26" fmla="*/ 302 w 322"/>
                  <a:gd name="T27" fmla="*/ 385 h 1656"/>
                  <a:gd name="T28" fmla="*/ 296 w 322"/>
                  <a:gd name="T29" fmla="*/ 909 h 1656"/>
                  <a:gd name="T30" fmla="*/ 286 w 322"/>
                  <a:gd name="T31" fmla="*/ 1421 h 1656"/>
                  <a:gd name="T32" fmla="*/ 276 w 322"/>
                  <a:gd name="T33" fmla="*/ 1614 h 1656"/>
                  <a:gd name="T34" fmla="*/ 265 w 322"/>
                  <a:gd name="T35" fmla="*/ 1616 h 1656"/>
                  <a:gd name="T36" fmla="*/ 237 w 322"/>
                  <a:gd name="T37" fmla="*/ 1617 h 1656"/>
                  <a:gd name="T38" fmla="*/ 194 w 322"/>
                  <a:gd name="T39" fmla="*/ 1611 h 1656"/>
                  <a:gd name="T40" fmla="*/ 143 w 322"/>
                  <a:gd name="T41" fmla="*/ 1594 h 1656"/>
                  <a:gd name="T42" fmla="*/ 96 w 322"/>
                  <a:gd name="T43" fmla="*/ 1567 h 1656"/>
                  <a:gd name="T44" fmla="*/ 63 w 322"/>
                  <a:gd name="T45" fmla="*/ 1542 h 1656"/>
                  <a:gd name="T46" fmla="*/ 43 w 322"/>
                  <a:gd name="T47" fmla="*/ 1523 h 1656"/>
                  <a:gd name="T48" fmla="*/ 36 w 322"/>
                  <a:gd name="T49" fmla="*/ 1516 h 1656"/>
                  <a:gd name="T50" fmla="*/ 32 w 322"/>
                  <a:gd name="T51" fmla="*/ 1135 h 1656"/>
                  <a:gd name="T52" fmla="*/ 32 w 322"/>
                  <a:gd name="T53" fmla="*/ 581 h 1656"/>
                  <a:gd name="T54" fmla="*/ 40 w 322"/>
                  <a:gd name="T55" fmla="*/ 258 h 1656"/>
                  <a:gd name="T56" fmla="*/ 51 w 322"/>
                  <a:gd name="T57" fmla="*/ 83 h 1656"/>
                  <a:gd name="T58" fmla="*/ 67 w 322"/>
                  <a:gd name="T59" fmla="*/ 61 h 1656"/>
                  <a:gd name="T60" fmla="*/ 95 w 322"/>
                  <a:gd name="T61" fmla="*/ 50 h 1656"/>
                  <a:gd name="T62" fmla="*/ 132 w 322"/>
                  <a:gd name="T63" fmla="*/ 52 h 1656"/>
                  <a:gd name="T64" fmla="*/ 173 w 322"/>
                  <a:gd name="T65" fmla="*/ 69 h 1656"/>
                  <a:gd name="T66" fmla="*/ 213 w 322"/>
                  <a:gd name="T67" fmla="*/ 98 h 1656"/>
                  <a:gd name="T68" fmla="*/ 248 w 322"/>
                  <a:gd name="T69" fmla="*/ 128 h 1656"/>
                  <a:gd name="T70" fmla="*/ 271 w 322"/>
                  <a:gd name="T71" fmla="*/ 151 h 1656"/>
                  <a:gd name="T72" fmla="*/ 280 w 322"/>
                  <a:gd name="T73" fmla="*/ 160 h 1656"/>
                  <a:gd name="T74" fmla="*/ 272 w 322"/>
                  <a:gd name="T75" fmla="*/ 142 h 1656"/>
                  <a:gd name="T76" fmla="*/ 249 w 322"/>
                  <a:gd name="T77" fmla="*/ 97 h 1656"/>
                  <a:gd name="T78" fmla="*/ 215 w 322"/>
                  <a:gd name="T79" fmla="*/ 49 h 1656"/>
                  <a:gd name="T80" fmla="*/ 169 w 322"/>
                  <a:gd name="T81" fmla="*/ 14 h 1656"/>
                  <a:gd name="T82" fmla="*/ 116 w 322"/>
                  <a:gd name="T83" fmla="*/ 0 h 1656"/>
                  <a:gd name="T84" fmla="*/ 64 w 322"/>
                  <a:gd name="T85" fmla="*/ 6 h 1656"/>
                  <a:gd name="T86" fmla="*/ 22 w 322"/>
                  <a:gd name="T87" fmla="*/ 39 h 1656"/>
                  <a:gd name="T88" fmla="*/ 0 w 322"/>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1656">
                    <a:moveTo>
                      <a:pt x="0" y="105"/>
                    </a:moveTo>
                    <a:lnTo>
                      <a:pt x="15" y="1510"/>
                    </a:lnTo>
                    <a:lnTo>
                      <a:pt x="18" y="1514"/>
                    </a:lnTo>
                    <a:lnTo>
                      <a:pt x="22" y="1527"/>
                    </a:lnTo>
                    <a:lnTo>
                      <a:pt x="33" y="1544"/>
                    </a:lnTo>
                    <a:lnTo>
                      <a:pt x="47" y="1566"/>
                    </a:lnTo>
                    <a:lnTo>
                      <a:pt x="65" y="1588"/>
                    </a:lnTo>
                    <a:lnTo>
                      <a:pt x="89" y="1610"/>
                    </a:lnTo>
                    <a:lnTo>
                      <a:pt x="118" y="1629"/>
                    </a:lnTo>
                    <a:lnTo>
                      <a:pt x="154" y="1643"/>
                    </a:lnTo>
                    <a:lnTo>
                      <a:pt x="189" y="1651"/>
                    </a:lnTo>
                    <a:lnTo>
                      <a:pt x="220" y="1655"/>
                    </a:lnTo>
                    <a:lnTo>
                      <a:pt x="247" y="1656"/>
                    </a:lnTo>
                    <a:lnTo>
                      <a:pt x="269" y="1654"/>
                    </a:lnTo>
                    <a:lnTo>
                      <a:pt x="285" y="1650"/>
                    </a:lnTo>
                    <a:lnTo>
                      <a:pt x="298" y="1647"/>
                    </a:lnTo>
                    <a:lnTo>
                      <a:pt x="304" y="1644"/>
                    </a:lnTo>
                    <a:lnTo>
                      <a:pt x="307" y="1643"/>
                    </a:lnTo>
                    <a:lnTo>
                      <a:pt x="308" y="1558"/>
                    </a:lnTo>
                    <a:lnTo>
                      <a:pt x="313" y="1344"/>
                    </a:lnTo>
                    <a:lnTo>
                      <a:pt x="317" y="1065"/>
                    </a:lnTo>
                    <a:lnTo>
                      <a:pt x="322" y="784"/>
                    </a:lnTo>
                    <a:lnTo>
                      <a:pt x="322" y="542"/>
                    </a:lnTo>
                    <a:lnTo>
                      <a:pt x="316" y="350"/>
                    </a:lnTo>
                    <a:lnTo>
                      <a:pt x="310" y="226"/>
                    </a:lnTo>
                    <a:lnTo>
                      <a:pt x="307" y="181"/>
                    </a:lnTo>
                    <a:lnTo>
                      <a:pt x="306" y="235"/>
                    </a:lnTo>
                    <a:lnTo>
                      <a:pt x="302" y="385"/>
                    </a:lnTo>
                    <a:lnTo>
                      <a:pt x="298" y="615"/>
                    </a:lnTo>
                    <a:lnTo>
                      <a:pt x="296" y="909"/>
                    </a:lnTo>
                    <a:lnTo>
                      <a:pt x="293" y="1198"/>
                    </a:lnTo>
                    <a:lnTo>
                      <a:pt x="286" y="1421"/>
                    </a:lnTo>
                    <a:lnTo>
                      <a:pt x="279" y="1564"/>
                    </a:lnTo>
                    <a:lnTo>
                      <a:pt x="276" y="1614"/>
                    </a:lnTo>
                    <a:lnTo>
                      <a:pt x="273" y="1614"/>
                    </a:lnTo>
                    <a:lnTo>
                      <a:pt x="265" y="1616"/>
                    </a:lnTo>
                    <a:lnTo>
                      <a:pt x="253" y="1617"/>
                    </a:lnTo>
                    <a:lnTo>
                      <a:pt x="237" y="1617"/>
                    </a:lnTo>
                    <a:lnTo>
                      <a:pt x="217" y="1616"/>
                    </a:lnTo>
                    <a:lnTo>
                      <a:pt x="194" y="1611"/>
                    </a:lnTo>
                    <a:lnTo>
                      <a:pt x="170" y="1604"/>
                    </a:lnTo>
                    <a:lnTo>
                      <a:pt x="143" y="1594"/>
                    </a:lnTo>
                    <a:lnTo>
                      <a:pt x="118" y="1581"/>
                    </a:lnTo>
                    <a:lnTo>
                      <a:pt x="96" y="1567"/>
                    </a:lnTo>
                    <a:lnTo>
                      <a:pt x="78" y="1555"/>
                    </a:lnTo>
                    <a:lnTo>
                      <a:pt x="63" y="1542"/>
                    </a:lnTo>
                    <a:lnTo>
                      <a:pt x="51" y="1531"/>
                    </a:lnTo>
                    <a:lnTo>
                      <a:pt x="43" y="1523"/>
                    </a:lnTo>
                    <a:lnTo>
                      <a:pt x="37" y="1519"/>
                    </a:lnTo>
                    <a:lnTo>
                      <a:pt x="36" y="1516"/>
                    </a:lnTo>
                    <a:lnTo>
                      <a:pt x="35" y="1402"/>
                    </a:lnTo>
                    <a:lnTo>
                      <a:pt x="32" y="1135"/>
                    </a:lnTo>
                    <a:lnTo>
                      <a:pt x="30" y="824"/>
                    </a:lnTo>
                    <a:lnTo>
                      <a:pt x="32" y="581"/>
                    </a:lnTo>
                    <a:lnTo>
                      <a:pt x="35" y="410"/>
                    </a:lnTo>
                    <a:lnTo>
                      <a:pt x="40" y="258"/>
                    </a:lnTo>
                    <a:lnTo>
                      <a:pt x="44" y="143"/>
                    </a:lnTo>
                    <a:lnTo>
                      <a:pt x="51" y="83"/>
                    </a:lnTo>
                    <a:lnTo>
                      <a:pt x="57" y="72"/>
                    </a:lnTo>
                    <a:lnTo>
                      <a:pt x="67" y="61"/>
                    </a:lnTo>
                    <a:lnTo>
                      <a:pt x="80" y="54"/>
                    </a:lnTo>
                    <a:lnTo>
                      <a:pt x="95" y="50"/>
                    </a:lnTo>
                    <a:lnTo>
                      <a:pt x="113" y="50"/>
                    </a:lnTo>
                    <a:lnTo>
                      <a:pt x="132" y="52"/>
                    </a:lnTo>
                    <a:lnTo>
                      <a:pt x="152" y="59"/>
                    </a:lnTo>
                    <a:lnTo>
                      <a:pt x="173" y="69"/>
                    </a:lnTo>
                    <a:lnTo>
                      <a:pt x="194" y="83"/>
                    </a:lnTo>
                    <a:lnTo>
                      <a:pt x="213" y="98"/>
                    </a:lnTo>
                    <a:lnTo>
                      <a:pt x="232" y="114"/>
                    </a:lnTo>
                    <a:lnTo>
                      <a:pt x="248" y="128"/>
                    </a:lnTo>
                    <a:lnTo>
                      <a:pt x="261" y="141"/>
                    </a:lnTo>
                    <a:lnTo>
                      <a:pt x="271" y="151"/>
                    </a:lnTo>
                    <a:lnTo>
                      <a:pt x="278" y="158"/>
                    </a:lnTo>
                    <a:lnTo>
                      <a:pt x="280" y="160"/>
                    </a:lnTo>
                    <a:lnTo>
                      <a:pt x="278" y="156"/>
                    </a:lnTo>
                    <a:lnTo>
                      <a:pt x="272" y="142"/>
                    </a:lnTo>
                    <a:lnTo>
                      <a:pt x="263" y="121"/>
                    </a:lnTo>
                    <a:lnTo>
                      <a:pt x="249" y="97"/>
                    </a:lnTo>
                    <a:lnTo>
                      <a:pt x="233" y="73"/>
                    </a:lnTo>
                    <a:lnTo>
                      <a:pt x="215" y="49"/>
                    </a:lnTo>
                    <a:lnTo>
                      <a:pt x="193" y="28"/>
                    </a:lnTo>
                    <a:lnTo>
                      <a:pt x="169" y="14"/>
                    </a:lnTo>
                    <a:lnTo>
                      <a:pt x="143" y="5"/>
                    </a:lnTo>
                    <a:lnTo>
                      <a:pt x="116" y="0"/>
                    </a:lnTo>
                    <a:lnTo>
                      <a:pt x="89" y="0"/>
                    </a:lnTo>
                    <a:lnTo>
                      <a:pt x="64" y="6"/>
                    </a:lnTo>
                    <a:lnTo>
                      <a:pt x="41" y="19"/>
                    </a:lnTo>
                    <a:lnTo>
                      <a:pt x="22" y="39"/>
                    </a:lnTo>
                    <a:lnTo>
                      <a:pt x="9" y="67"/>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Freeform 326"/>
              <p:cNvSpPr>
                <a:spLocks/>
              </p:cNvSpPr>
              <p:nvPr/>
            </p:nvSpPr>
            <p:spPr bwMode="auto">
              <a:xfrm>
                <a:off x="7318375" y="55563"/>
                <a:ext cx="227013" cy="1247775"/>
              </a:xfrm>
              <a:custGeom>
                <a:avLst/>
                <a:gdLst>
                  <a:gd name="T0" fmla="*/ 0 w 285"/>
                  <a:gd name="T1" fmla="*/ 1449 h 1572"/>
                  <a:gd name="T2" fmla="*/ 16 w 285"/>
                  <a:gd name="T3" fmla="*/ 0 h 1572"/>
                  <a:gd name="T4" fmla="*/ 175 w 285"/>
                  <a:gd name="T5" fmla="*/ 8 h 1572"/>
                  <a:gd name="T6" fmla="*/ 285 w 285"/>
                  <a:gd name="T7" fmla="*/ 87 h 1572"/>
                  <a:gd name="T8" fmla="*/ 269 w 285"/>
                  <a:gd name="T9" fmla="*/ 1551 h 1572"/>
                  <a:gd name="T10" fmla="*/ 268 w 285"/>
                  <a:gd name="T11" fmla="*/ 1553 h 1572"/>
                  <a:gd name="T12" fmla="*/ 262 w 285"/>
                  <a:gd name="T13" fmla="*/ 1558 h 1572"/>
                  <a:gd name="T14" fmla="*/ 254 w 285"/>
                  <a:gd name="T15" fmla="*/ 1564 h 1572"/>
                  <a:gd name="T16" fmla="*/ 242 w 285"/>
                  <a:gd name="T17" fmla="*/ 1568 h 1572"/>
                  <a:gd name="T18" fmla="*/ 224 w 285"/>
                  <a:gd name="T19" fmla="*/ 1572 h 1572"/>
                  <a:gd name="T20" fmla="*/ 202 w 285"/>
                  <a:gd name="T21" fmla="*/ 1571 h 1572"/>
                  <a:gd name="T22" fmla="*/ 176 w 285"/>
                  <a:gd name="T23" fmla="*/ 1565 h 1572"/>
                  <a:gd name="T24" fmla="*/ 143 w 285"/>
                  <a:gd name="T25" fmla="*/ 1551 h 1572"/>
                  <a:gd name="T26" fmla="*/ 109 w 285"/>
                  <a:gd name="T27" fmla="*/ 1533 h 1572"/>
                  <a:gd name="T28" fmla="*/ 80 w 285"/>
                  <a:gd name="T29" fmla="*/ 1515 h 1572"/>
                  <a:gd name="T30" fmla="*/ 56 w 285"/>
                  <a:gd name="T31" fmla="*/ 1498 h 1572"/>
                  <a:gd name="T32" fmla="*/ 35 w 285"/>
                  <a:gd name="T33" fmla="*/ 1482 h 1572"/>
                  <a:gd name="T34" fmla="*/ 20 w 285"/>
                  <a:gd name="T35" fmla="*/ 1468 h 1572"/>
                  <a:gd name="T36" fmla="*/ 9 w 285"/>
                  <a:gd name="T37" fmla="*/ 1458 h 1572"/>
                  <a:gd name="T38" fmla="*/ 2 w 285"/>
                  <a:gd name="T39" fmla="*/ 1451 h 1572"/>
                  <a:gd name="T40" fmla="*/ 0 w 285"/>
                  <a:gd name="T41" fmla="*/ 1449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2">
                    <a:moveTo>
                      <a:pt x="0" y="1449"/>
                    </a:moveTo>
                    <a:lnTo>
                      <a:pt x="16" y="0"/>
                    </a:lnTo>
                    <a:lnTo>
                      <a:pt x="175" y="8"/>
                    </a:lnTo>
                    <a:lnTo>
                      <a:pt x="285" y="87"/>
                    </a:lnTo>
                    <a:lnTo>
                      <a:pt x="269" y="1551"/>
                    </a:lnTo>
                    <a:lnTo>
                      <a:pt x="268" y="1553"/>
                    </a:lnTo>
                    <a:lnTo>
                      <a:pt x="262" y="1558"/>
                    </a:lnTo>
                    <a:lnTo>
                      <a:pt x="254" y="1564"/>
                    </a:lnTo>
                    <a:lnTo>
                      <a:pt x="242" y="1568"/>
                    </a:lnTo>
                    <a:lnTo>
                      <a:pt x="224" y="1572"/>
                    </a:lnTo>
                    <a:lnTo>
                      <a:pt x="202" y="1571"/>
                    </a:lnTo>
                    <a:lnTo>
                      <a:pt x="176" y="1565"/>
                    </a:lnTo>
                    <a:lnTo>
                      <a:pt x="143" y="1551"/>
                    </a:lnTo>
                    <a:lnTo>
                      <a:pt x="109" y="1533"/>
                    </a:lnTo>
                    <a:lnTo>
                      <a:pt x="80" y="1515"/>
                    </a:lnTo>
                    <a:lnTo>
                      <a:pt x="56" y="1498"/>
                    </a:lnTo>
                    <a:lnTo>
                      <a:pt x="35" y="1482"/>
                    </a:lnTo>
                    <a:lnTo>
                      <a:pt x="20" y="1468"/>
                    </a:lnTo>
                    <a:lnTo>
                      <a:pt x="9" y="1458"/>
                    </a:lnTo>
                    <a:lnTo>
                      <a:pt x="2" y="1451"/>
                    </a:lnTo>
                    <a:lnTo>
                      <a:pt x="0" y="1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6" name="Freeform 327"/>
              <p:cNvSpPr>
                <a:spLocks/>
              </p:cNvSpPr>
              <p:nvPr/>
            </p:nvSpPr>
            <p:spPr bwMode="auto">
              <a:xfrm>
                <a:off x="7294563" y="3175"/>
                <a:ext cx="255588" cy="1312863"/>
              </a:xfrm>
              <a:custGeom>
                <a:avLst/>
                <a:gdLst>
                  <a:gd name="T0" fmla="*/ 16 w 321"/>
                  <a:gd name="T1" fmla="*/ 1510 h 1655"/>
                  <a:gd name="T2" fmla="*/ 23 w 321"/>
                  <a:gd name="T3" fmla="*/ 1527 h 1655"/>
                  <a:gd name="T4" fmla="*/ 47 w 321"/>
                  <a:gd name="T5" fmla="*/ 1565 h 1655"/>
                  <a:gd name="T6" fmla="*/ 89 w 321"/>
                  <a:gd name="T7" fmla="*/ 1610 h 1655"/>
                  <a:gd name="T8" fmla="*/ 153 w 321"/>
                  <a:gd name="T9" fmla="*/ 1642 h 1655"/>
                  <a:gd name="T10" fmla="*/ 220 w 321"/>
                  <a:gd name="T11" fmla="*/ 1654 h 1655"/>
                  <a:gd name="T12" fmla="*/ 268 w 321"/>
                  <a:gd name="T13" fmla="*/ 1653 h 1655"/>
                  <a:gd name="T14" fmla="*/ 297 w 321"/>
                  <a:gd name="T15" fmla="*/ 1646 h 1655"/>
                  <a:gd name="T16" fmla="*/ 306 w 321"/>
                  <a:gd name="T17" fmla="*/ 1642 h 1655"/>
                  <a:gd name="T18" fmla="*/ 312 w 321"/>
                  <a:gd name="T19" fmla="*/ 1344 h 1655"/>
                  <a:gd name="T20" fmla="*/ 321 w 321"/>
                  <a:gd name="T21" fmla="*/ 783 h 1655"/>
                  <a:gd name="T22" fmla="*/ 315 w 321"/>
                  <a:gd name="T23" fmla="*/ 351 h 1655"/>
                  <a:gd name="T24" fmla="*/ 306 w 321"/>
                  <a:gd name="T25" fmla="*/ 181 h 1655"/>
                  <a:gd name="T26" fmla="*/ 302 w 321"/>
                  <a:gd name="T27" fmla="*/ 385 h 1655"/>
                  <a:gd name="T28" fmla="*/ 296 w 321"/>
                  <a:gd name="T29" fmla="*/ 907 h 1655"/>
                  <a:gd name="T30" fmla="*/ 286 w 321"/>
                  <a:gd name="T31" fmla="*/ 1421 h 1655"/>
                  <a:gd name="T32" fmla="*/ 275 w 321"/>
                  <a:gd name="T33" fmla="*/ 1615 h 1655"/>
                  <a:gd name="T34" fmla="*/ 265 w 321"/>
                  <a:gd name="T35" fmla="*/ 1616 h 1655"/>
                  <a:gd name="T36" fmla="*/ 236 w 321"/>
                  <a:gd name="T37" fmla="*/ 1617 h 1655"/>
                  <a:gd name="T38" fmla="*/ 193 w 321"/>
                  <a:gd name="T39" fmla="*/ 1611 h 1655"/>
                  <a:gd name="T40" fmla="*/ 143 w 321"/>
                  <a:gd name="T41" fmla="*/ 1594 h 1655"/>
                  <a:gd name="T42" fmla="*/ 96 w 321"/>
                  <a:gd name="T43" fmla="*/ 1566 h 1655"/>
                  <a:gd name="T44" fmla="*/ 62 w 321"/>
                  <a:gd name="T45" fmla="*/ 1542 h 1655"/>
                  <a:gd name="T46" fmla="*/ 43 w 321"/>
                  <a:gd name="T47" fmla="*/ 1524 h 1655"/>
                  <a:gd name="T48" fmla="*/ 36 w 321"/>
                  <a:gd name="T49" fmla="*/ 1517 h 1655"/>
                  <a:gd name="T50" fmla="*/ 31 w 321"/>
                  <a:gd name="T51" fmla="*/ 1134 h 1655"/>
                  <a:gd name="T52" fmla="*/ 31 w 321"/>
                  <a:gd name="T53" fmla="*/ 580 h 1655"/>
                  <a:gd name="T54" fmla="*/ 39 w 321"/>
                  <a:gd name="T55" fmla="*/ 259 h 1655"/>
                  <a:gd name="T56" fmla="*/ 52 w 321"/>
                  <a:gd name="T57" fmla="*/ 83 h 1655"/>
                  <a:gd name="T58" fmla="*/ 67 w 321"/>
                  <a:gd name="T59" fmla="*/ 62 h 1655"/>
                  <a:gd name="T60" fmla="*/ 96 w 321"/>
                  <a:gd name="T61" fmla="*/ 50 h 1655"/>
                  <a:gd name="T62" fmla="*/ 132 w 321"/>
                  <a:gd name="T63" fmla="*/ 52 h 1655"/>
                  <a:gd name="T64" fmla="*/ 174 w 321"/>
                  <a:gd name="T65" fmla="*/ 70 h 1655"/>
                  <a:gd name="T66" fmla="*/ 214 w 321"/>
                  <a:gd name="T67" fmla="*/ 98 h 1655"/>
                  <a:gd name="T68" fmla="*/ 249 w 321"/>
                  <a:gd name="T69" fmla="*/ 128 h 1655"/>
                  <a:gd name="T70" fmla="*/ 272 w 321"/>
                  <a:gd name="T71" fmla="*/ 151 h 1655"/>
                  <a:gd name="T72" fmla="*/ 281 w 321"/>
                  <a:gd name="T73" fmla="*/ 161 h 1655"/>
                  <a:gd name="T74" fmla="*/ 273 w 321"/>
                  <a:gd name="T75" fmla="*/ 142 h 1655"/>
                  <a:gd name="T76" fmla="*/ 250 w 321"/>
                  <a:gd name="T77" fmla="*/ 97 h 1655"/>
                  <a:gd name="T78" fmla="*/ 214 w 321"/>
                  <a:gd name="T79" fmla="*/ 49 h 1655"/>
                  <a:gd name="T80" fmla="*/ 168 w 321"/>
                  <a:gd name="T81" fmla="*/ 13 h 1655"/>
                  <a:gd name="T82" fmla="*/ 115 w 321"/>
                  <a:gd name="T83" fmla="*/ 0 h 1655"/>
                  <a:gd name="T84" fmla="*/ 63 w 321"/>
                  <a:gd name="T85" fmla="*/ 6 h 1655"/>
                  <a:gd name="T86" fmla="*/ 22 w 321"/>
                  <a:gd name="T87" fmla="*/ 38 h 1655"/>
                  <a:gd name="T88" fmla="*/ 0 w 321"/>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5">
                    <a:moveTo>
                      <a:pt x="0" y="104"/>
                    </a:moveTo>
                    <a:lnTo>
                      <a:pt x="16" y="1510"/>
                    </a:lnTo>
                    <a:lnTo>
                      <a:pt x="18" y="1514"/>
                    </a:lnTo>
                    <a:lnTo>
                      <a:pt x="23" y="1527"/>
                    </a:lnTo>
                    <a:lnTo>
                      <a:pt x="32" y="1544"/>
                    </a:lnTo>
                    <a:lnTo>
                      <a:pt x="47" y="1565"/>
                    </a:lnTo>
                    <a:lnTo>
                      <a:pt x="66" y="1588"/>
                    </a:lnTo>
                    <a:lnTo>
                      <a:pt x="89" y="1610"/>
                    </a:lnTo>
                    <a:lnTo>
                      <a:pt x="119" y="1629"/>
                    </a:lnTo>
                    <a:lnTo>
                      <a:pt x="153" y="1642"/>
                    </a:lnTo>
                    <a:lnTo>
                      <a:pt x="189" y="1650"/>
                    </a:lnTo>
                    <a:lnTo>
                      <a:pt x="220" y="1654"/>
                    </a:lnTo>
                    <a:lnTo>
                      <a:pt x="246" y="1655"/>
                    </a:lnTo>
                    <a:lnTo>
                      <a:pt x="268" y="1653"/>
                    </a:lnTo>
                    <a:lnTo>
                      <a:pt x="284" y="1649"/>
                    </a:lnTo>
                    <a:lnTo>
                      <a:pt x="297" y="1646"/>
                    </a:lnTo>
                    <a:lnTo>
                      <a:pt x="304" y="1643"/>
                    </a:lnTo>
                    <a:lnTo>
                      <a:pt x="306" y="1642"/>
                    </a:lnTo>
                    <a:lnTo>
                      <a:pt x="307" y="1557"/>
                    </a:lnTo>
                    <a:lnTo>
                      <a:pt x="312" y="1344"/>
                    </a:lnTo>
                    <a:lnTo>
                      <a:pt x="317" y="1064"/>
                    </a:lnTo>
                    <a:lnTo>
                      <a:pt x="321" y="783"/>
                    </a:lnTo>
                    <a:lnTo>
                      <a:pt x="321" y="542"/>
                    </a:lnTo>
                    <a:lnTo>
                      <a:pt x="315" y="351"/>
                    </a:lnTo>
                    <a:lnTo>
                      <a:pt x="310" y="226"/>
                    </a:lnTo>
                    <a:lnTo>
                      <a:pt x="306" y="181"/>
                    </a:lnTo>
                    <a:lnTo>
                      <a:pt x="305" y="236"/>
                    </a:lnTo>
                    <a:lnTo>
                      <a:pt x="302" y="385"/>
                    </a:lnTo>
                    <a:lnTo>
                      <a:pt x="297" y="615"/>
                    </a:lnTo>
                    <a:lnTo>
                      <a:pt x="296" y="907"/>
                    </a:lnTo>
                    <a:lnTo>
                      <a:pt x="292" y="1198"/>
                    </a:lnTo>
                    <a:lnTo>
                      <a:pt x="286" y="1421"/>
                    </a:lnTo>
                    <a:lnTo>
                      <a:pt x="279" y="1564"/>
                    </a:lnTo>
                    <a:lnTo>
                      <a:pt x="275" y="1615"/>
                    </a:lnTo>
                    <a:lnTo>
                      <a:pt x="273" y="1615"/>
                    </a:lnTo>
                    <a:lnTo>
                      <a:pt x="265" y="1616"/>
                    </a:lnTo>
                    <a:lnTo>
                      <a:pt x="252" y="1617"/>
                    </a:lnTo>
                    <a:lnTo>
                      <a:pt x="236" y="1617"/>
                    </a:lnTo>
                    <a:lnTo>
                      <a:pt x="216" y="1616"/>
                    </a:lnTo>
                    <a:lnTo>
                      <a:pt x="193" y="1611"/>
                    </a:lnTo>
                    <a:lnTo>
                      <a:pt x="169" y="1604"/>
                    </a:lnTo>
                    <a:lnTo>
                      <a:pt x="143" y="1594"/>
                    </a:lnTo>
                    <a:lnTo>
                      <a:pt x="117" y="1580"/>
                    </a:lnTo>
                    <a:lnTo>
                      <a:pt x="96" y="1566"/>
                    </a:lnTo>
                    <a:lnTo>
                      <a:pt x="77" y="1554"/>
                    </a:lnTo>
                    <a:lnTo>
                      <a:pt x="62" y="1542"/>
                    </a:lnTo>
                    <a:lnTo>
                      <a:pt x="51" y="1532"/>
                    </a:lnTo>
                    <a:lnTo>
                      <a:pt x="43" y="1524"/>
                    </a:lnTo>
                    <a:lnTo>
                      <a:pt x="37" y="1519"/>
                    </a:lnTo>
                    <a:lnTo>
                      <a:pt x="36" y="1517"/>
                    </a:lnTo>
                    <a:lnTo>
                      <a:pt x="34" y="1403"/>
                    </a:lnTo>
                    <a:lnTo>
                      <a:pt x="31" y="1134"/>
                    </a:lnTo>
                    <a:lnTo>
                      <a:pt x="30" y="823"/>
                    </a:lnTo>
                    <a:lnTo>
                      <a:pt x="31" y="580"/>
                    </a:lnTo>
                    <a:lnTo>
                      <a:pt x="34" y="409"/>
                    </a:lnTo>
                    <a:lnTo>
                      <a:pt x="39" y="259"/>
                    </a:lnTo>
                    <a:lnTo>
                      <a:pt x="45" y="143"/>
                    </a:lnTo>
                    <a:lnTo>
                      <a:pt x="52" y="83"/>
                    </a:lnTo>
                    <a:lnTo>
                      <a:pt x="58" y="72"/>
                    </a:lnTo>
                    <a:lnTo>
                      <a:pt x="67" y="62"/>
                    </a:lnTo>
                    <a:lnTo>
                      <a:pt x="79" y="55"/>
                    </a:lnTo>
                    <a:lnTo>
                      <a:pt x="96" y="50"/>
                    </a:lnTo>
                    <a:lnTo>
                      <a:pt x="113" y="49"/>
                    </a:lnTo>
                    <a:lnTo>
                      <a:pt x="132" y="52"/>
                    </a:lnTo>
                    <a:lnTo>
                      <a:pt x="153" y="58"/>
                    </a:lnTo>
                    <a:lnTo>
                      <a:pt x="174" y="70"/>
                    </a:lnTo>
                    <a:lnTo>
                      <a:pt x="195" y="83"/>
                    </a:lnTo>
                    <a:lnTo>
                      <a:pt x="214" y="98"/>
                    </a:lnTo>
                    <a:lnTo>
                      <a:pt x="233" y="113"/>
                    </a:lnTo>
                    <a:lnTo>
                      <a:pt x="249" y="128"/>
                    </a:lnTo>
                    <a:lnTo>
                      <a:pt x="261" y="141"/>
                    </a:lnTo>
                    <a:lnTo>
                      <a:pt x="272" y="151"/>
                    </a:lnTo>
                    <a:lnTo>
                      <a:pt x="279" y="158"/>
                    </a:lnTo>
                    <a:lnTo>
                      <a:pt x="281" y="161"/>
                    </a:lnTo>
                    <a:lnTo>
                      <a:pt x="279" y="156"/>
                    </a:lnTo>
                    <a:lnTo>
                      <a:pt x="273" y="142"/>
                    </a:lnTo>
                    <a:lnTo>
                      <a:pt x="262" y="121"/>
                    </a:lnTo>
                    <a:lnTo>
                      <a:pt x="250" y="97"/>
                    </a:lnTo>
                    <a:lnTo>
                      <a:pt x="233" y="72"/>
                    </a:lnTo>
                    <a:lnTo>
                      <a:pt x="214" y="49"/>
                    </a:lnTo>
                    <a:lnTo>
                      <a:pt x="192" y="28"/>
                    </a:lnTo>
                    <a:lnTo>
                      <a:pt x="168" y="13"/>
                    </a:lnTo>
                    <a:lnTo>
                      <a:pt x="143" y="5"/>
                    </a:lnTo>
                    <a:lnTo>
                      <a:pt x="115" y="0"/>
                    </a:lnTo>
                    <a:lnTo>
                      <a:pt x="89" y="0"/>
                    </a:lnTo>
                    <a:lnTo>
                      <a:pt x="63" y="6"/>
                    </a:lnTo>
                    <a:lnTo>
                      <a:pt x="40" y="19"/>
                    </a:lnTo>
                    <a:lnTo>
                      <a:pt x="22" y="38"/>
                    </a:lnTo>
                    <a:lnTo>
                      <a:pt x="8"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Freeform 328"/>
              <p:cNvSpPr>
                <a:spLocks/>
              </p:cNvSpPr>
              <p:nvPr/>
            </p:nvSpPr>
            <p:spPr bwMode="auto">
              <a:xfrm>
                <a:off x="7250113" y="80963"/>
                <a:ext cx="225425" cy="1247775"/>
              </a:xfrm>
              <a:custGeom>
                <a:avLst/>
                <a:gdLst>
                  <a:gd name="T0" fmla="*/ 0 w 285"/>
                  <a:gd name="T1" fmla="*/ 1449 h 1573"/>
                  <a:gd name="T2" fmla="*/ 16 w 285"/>
                  <a:gd name="T3" fmla="*/ 0 h 1573"/>
                  <a:gd name="T4" fmla="*/ 174 w 285"/>
                  <a:gd name="T5" fmla="*/ 8 h 1573"/>
                  <a:gd name="T6" fmla="*/ 285 w 285"/>
                  <a:gd name="T7" fmla="*/ 88 h 1573"/>
                  <a:gd name="T8" fmla="*/ 270 w 285"/>
                  <a:gd name="T9" fmla="*/ 1552 h 1573"/>
                  <a:gd name="T10" fmla="*/ 269 w 285"/>
                  <a:gd name="T11" fmla="*/ 1555 h 1573"/>
                  <a:gd name="T12" fmla="*/ 263 w 285"/>
                  <a:gd name="T13" fmla="*/ 1559 h 1573"/>
                  <a:gd name="T14" fmla="*/ 255 w 285"/>
                  <a:gd name="T15" fmla="*/ 1565 h 1573"/>
                  <a:gd name="T16" fmla="*/ 242 w 285"/>
                  <a:gd name="T17" fmla="*/ 1570 h 1573"/>
                  <a:gd name="T18" fmla="*/ 225 w 285"/>
                  <a:gd name="T19" fmla="*/ 1573 h 1573"/>
                  <a:gd name="T20" fmla="*/ 203 w 285"/>
                  <a:gd name="T21" fmla="*/ 1572 h 1573"/>
                  <a:gd name="T22" fmla="*/ 175 w 285"/>
                  <a:gd name="T23" fmla="*/ 1566 h 1573"/>
                  <a:gd name="T24" fmla="*/ 143 w 285"/>
                  <a:gd name="T25" fmla="*/ 1552 h 1573"/>
                  <a:gd name="T26" fmla="*/ 110 w 285"/>
                  <a:gd name="T27" fmla="*/ 1534 h 1573"/>
                  <a:gd name="T28" fmla="*/ 81 w 285"/>
                  <a:gd name="T29" fmla="*/ 1516 h 1573"/>
                  <a:gd name="T30" fmla="*/ 56 w 285"/>
                  <a:gd name="T31" fmla="*/ 1498 h 1573"/>
                  <a:gd name="T32" fmla="*/ 36 w 285"/>
                  <a:gd name="T33" fmla="*/ 1482 h 1573"/>
                  <a:gd name="T34" fmla="*/ 20 w 285"/>
                  <a:gd name="T35" fmla="*/ 1468 h 1573"/>
                  <a:gd name="T36" fmla="*/ 10 w 285"/>
                  <a:gd name="T37" fmla="*/ 1458 h 1573"/>
                  <a:gd name="T38" fmla="*/ 3 w 285"/>
                  <a:gd name="T39" fmla="*/ 1451 h 1573"/>
                  <a:gd name="T40" fmla="*/ 0 w 285"/>
                  <a:gd name="T41" fmla="*/ 1449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3">
                    <a:moveTo>
                      <a:pt x="0" y="1449"/>
                    </a:moveTo>
                    <a:lnTo>
                      <a:pt x="16" y="0"/>
                    </a:lnTo>
                    <a:lnTo>
                      <a:pt x="174" y="8"/>
                    </a:lnTo>
                    <a:lnTo>
                      <a:pt x="285" y="88"/>
                    </a:lnTo>
                    <a:lnTo>
                      <a:pt x="270" y="1552"/>
                    </a:lnTo>
                    <a:lnTo>
                      <a:pt x="269" y="1555"/>
                    </a:lnTo>
                    <a:lnTo>
                      <a:pt x="263" y="1559"/>
                    </a:lnTo>
                    <a:lnTo>
                      <a:pt x="255" y="1565"/>
                    </a:lnTo>
                    <a:lnTo>
                      <a:pt x="242" y="1570"/>
                    </a:lnTo>
                    <a:lnTo>
                      <a:pt x="225" y="1573"/>
                    </a:lnTo>
                    <a:lnTo>
                      <a:pt x="203" y="1572"/>
                    </a:lnTo>
                    <a:lnTo>
                      <a:pt x="175" y="1566"/>
                    </a:lnTo>
                    <a:lnTo>
                      <a:pt x="143" y="1552"/>
                    </a:lnTo>
                    <a:lnTo>
                      <a:pt x="110" y="1534"/>
                    </a:lnTo>
                    <a:lnTo>
                      <a:pt x="81" y="1516"/>
                    </a:lnTo>
                    <a:lnTo>
                      <a:pt x="56" y="1498"/>
                    </a:lnTo>
                    <a:lnTo>
                      <a:pt x="36" y="1482"/>
                    </a:lnTo>
                    <a:lnTo>
                      <a:pt x="20" y="1468"/>
                    </a:lnTo>
                    <a:lnTo>
                      <a:pt x="10" y="1458"/>
                    </a:lnTo>
                    <a:lnTo>
                      <a:pt x="3" y="1451"/>
                    </a:lnTo>
                    <a:lnTo>
                      <a:pt x="0" y="1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 name="Freeform 329"/>
              <p:cNvSpPr>
                <a:spLocks/>
              </p:cNvSpPr>
              <p:nvPr/>
            </p:nvSpPr>
            <p:spPr bwMode="auto">
              <a:xfrm>
                <a:off x="7226300" y="26988"/>
                <a:ext cx="255588" cy="1314450"/>
              </a:xfrm>
              <a:custGeom>
                <a:avLst/>
                <a:gdLst>
                  <a:gd name="T0" fmla="*/ 15 w 321"/>
                  <a:gd name="T1" fmla="*/ 1509 h 1655"/>
                  <a:gd name="T2" fmla="*/ 21 w 321"/>
                  <a:gd name="T3" fmla="*/ 1526 h 1655"/>
                  <a:gd name="T4" fmla="*/ 46 w 321"/>
                  <a:gd name="T5" fmla="*/ 1565 h 1655"/>
                  <a:gd name="T6" fmla="*/ 88 w 321"/>
                  <a:gd name="T7" fmla="*/ 1609 h 1655"/>
                  <a:gd name="T8" fmla="*/ 153 w 321"/>
                  <a:gd name="T9" fmla="*/ 1643 h 1655"/>
                  <a:gd name="T10" fmla="*/ 220 w 321"/>
                  <a:gd name="T11" fmla="*/ 1654 h 1655"/>
                  <a:gd name="T12" fmla="*/ 267 w 321"/>
                  <a:gd name="T13" fmla="*/ 1653 h 1655"/>
                  <a:gd name="T14" fmla="*/ 296 w 321"/>
                  <a:gd name="T15" fmla="*/ 1646 h 1655"/>
                  <a:gd name="T16" fmla="*/ 305 w 321"/>
                  <a:gd name="T17" fmla="*/ 1643 h 1655"/>
                  <a:gd name="T18" fmla="*/ 310 w 321"/>
                  <a:gd name="T19" fmla="*/ 1343 h 1655"/>
                  <a:gd name="T20" fmla="*/ 321 w 321"/>
                  <a:gd name="T21" fmla="*/ 783 h 1655"/>
                  <a:gd name="T22" fmla="*/ 315 w 321"/>
                  <a:gd name="T23" fmla="*/ 350 h 1655"/>
                  <a:gd name="T24" fmla="*/ 305 w 321"/>
                  <a:gd name="T25" fmla="*/ 180 h 1655"/>
                  <a:gd name="T26" fmla="*/ 300 w 321"/>
                  <a:gd name="T27" fmla="*/ 384 h 1655"/>
                  <a:gd name="T28" fmla="*/ 296 w 321"/>
                  <a:gd name="T29" fmla="*/ 908 h 1655"/>
                  <a:gd name="T30" fmla="*/ 285 w 321"/>
                  <a:gd name="T31" fmla="*/ 1420 h 1655"/>
                  <a:gd name="T32" fmla="*/ 275 w 321"/>
                  <a:gd name="T33" fmla="*/ 1614 h 1655"/>
                  <a:gd name="T34" fmla="*/ 264 w 321"/>
                  <a:gd name="T35" fmla="*/ 1615 h 1655"/>
                  <a:gd name="T36" fmla="*/ 236 w 321"/>
                  <a:gd name="T37" fmla="*/ 1616 h 1655"/>
                  <a:gd name="T38" fmla="*/ 193 w 321"/>
                  <a:gd name="T39" fmla="*/ 1610 h 1655"/>
                  <a:gd name="T40" fmla="*/ 142 w 321"/>
                  <a:gd name="T41" fmla="*/ 1593 h 1655"/>
                  <a:gd name="T42" fmla="*/ 95 w 321"/>
                  <a:gd name="T43" fmla="*/ 1567 h 1655"/>
                  <a:gd name="T44" fmla="*/ 62 w 321"/>
                  <a:gd name="T45" fmla="*/ 1541 h 1655"/>
                  <a:gd name="T46" fmla="*/ 42 w 321"/>
                  <a:gd name="T47" fmla="*/ 1523 h 1655"/>
                  <a:gd name="T48" fmla="*/ 35 w 321"/>
                  <a:gd name="T49" fmla="*/ 1516 h 1655"/>
                  <a:gd name="T50" fmla="*/ 31 w 321"/>
                  <a:gd name="T51" fmla="*/ 1134 h 1655"/>
                  <a:gd name="T52" fmla="*/ 30 w 321"/>
                  <a:gd name="T53" fmla="*/ 580 h 1655"/>
                  <a:gd name="T54" fmla="*/ 39 w 321"/>
                  <a:gd name="T55" fmla="*/ 258 h 1655"/>
                  <a:gd name="T56" fmla="*/ 50 w 321"/>
                  <a:gd name="T57" fmla="*/ 83 h 1655"/>
                  <a:gd name="T58" fmla="*/ 66 w 321"/>
                  <a:gd name="T59" fmla="*/ 61 h 1655"/>
                  <a:gd name="T60" fmla="*/ 94 w 321"/>
                  <a:gd name="T61" fmla="*/ 49 h 1655"/>
                  <a:gd name="T62" fmla="*/ 131 w 321"/>
                  <a:gd name="T63" fmla="*/ 51 h 1655"/>
                  <a:gd name="T64" fmla="*/ 172 w 321"/>
                  <a:gd name="T65" fmla="*/ 69 h 1655"/>
                  <a:gd name="T66" fmla="*/ 213 w 321"/>
                  <a:gd name="T67" fmla="*/ 98 h 1655"/>
                  <a:gd name="T68" fmla="*/ 247 w 321"/>
                  <a:gd name="T69" fmla="*/ 127 h 1655"/>
                  <a:gd name="T70" fmla="*/ 270 w 321"/>
                  <a:gd name="T71" fmla="*/ 151 h 1655"/>
                  <a:gd name="T72" fmla="*/ 279 w 321"/>
                  <a:gd name="T73" fmla="*/ 160 h 1655"/>
                  <a:gd name="T74" fmla="*/ 271 w 321"/>
                  <a:gd name="T75" fmla="*/ 141 h 1655"/>
                  <a:gd name="T76" fmla="*/ 248 w 321"/>
                  <a:gd name="T77" fmla="*/ 96 h 1655"/>
                  <a:gd name="T78" fmla="*/ 213 w 321"/>
                  <a:gd name="T79" fmla="*/ 48 h 1655"/>
                  <a:gd name="T80" fmla="*/ 168 w 321"/>
                  <a:gd name="T81" fmla="*/ 13 h 1655"/>
                  <a:gd name="T82" fmla="*/ 115 w 321"/>
                  <a:gd name="T83" fmla="*/ 0 h 1655"/>
                  <a:gd name="T84" fmla="*/ 63 w 321"/>
                  <a:gd name="T85" fmla="*/ 5 h 1655"/>
                  <a:gd name="T86" fmla="*/ 20 w 321"/>
                  <a:gd name="T87" fmla="*/ 39 h 1655"/>
                  <a:gd name="T88" fmla="*/ 0 w 321"/>
                  <a:gd name="T89" fmla="*/ 104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5">
                    <a:moveTo>
                      <a:pt x="0" y="104"/>
                    </a:moveTo>
                    <a:lnTo>
                      <a:pt x="15" y="1509"/>
                    </a:lnTo>
                    <a:lnTo>
                      <a:pt x="17" y="1514"/>
                    </a:lnTo>
                    <a:lnTo>
                      <a:pt x="21" y="1526"/>
                    </a:lnTo>
                    <a:lnTo>
                      <a:pt x="32" y="1544"/>
                    </a:lnTo>
                    <a:lnTo>
                      <a:pt x="46" y="1565"/>
                    </a:lnTo>
                    <a:lnTo>
                      <a:pt x="64" y="1587"/>
                    </a:lnTo>
                    <a:lnTo>
                      <a:pt x="88" y="1609"/>
                    </a:lnTo>
                    <a:lnTo>
                      <a:pt x="117" y="1629"/>
                    </a:lnTo>
                    <a:lnTo>
                      <a:pt x="153" y="1643"/>
                    </a:lnTo>
                    <a:lnTo>
                      <a:pt x="188" y="1651"/>
                    </a:lnTo>
                    <a:lnTo>
                      <a:pt x="220" y="1654"/>
                    </a:lnTo>
                    <a:lnTo>
                      <a:pt x="245" y="1655"/>
                    </a:lnTo>
                    <a:lnTo>
                      <a:pt x="267" y="1653"/>
                    </a:lnTo>
                    <a:lnTo>
                      <a:pt x="283" y="1650"/>
                    </a:lnTo>
                    <a:lnTo>
                      <a:pt x="296" y="1646"/>
                    </a:lnTo>
                    <a:lnTo>
                      <a:pt x="302" y="1644"/>
                    </a:lnTo>
                    <a:lnTo>
                      <a:pt x="305" y="1643"/>
                    </a:lnTo>
                    <a:lnTo>
                      <a:pt x="306" y="1557"/>
                    </a:lnTo>
                    <a:lnTo>
                      <a:pt x="310" y="1343"/>
                    </a:lnTo>
                    <a:lnTo>
                      <a:pt x="316" y="1064"/>
                    </a:lnTo>
                    <a:lnTo>
                      <a:pt x="321" y="783"/>
                    </a:lnTo>
                    <a:lnTo>
                      <a:pt x="321" y="541"/>
                    </a:lnTo>
                    <a:lnTo>
                      <a:pt x="315" y="350"/>
                    </a:lnTo>
                    <a:lnTo>
                      <a:pt x="308" y="225"/>
                    </a:lnTo>
                    <a:lnTo>
                      <a:pt x="305" y="180"/>
                    </a:lnTo>
                    <a:lnTo>
                      <a:pt x="304" y="235"/>
                    </a:lnTo>
                    <a:lnTo>
                      <a:pt x="300" y="384"/>
                    </a:lnTo>
                    <a:lnTo>
                      <a:pt x="297" y="615"/>
                    </a:lnTo>
                    <a:lnTo>
                      <a:pt x="296" y="908"/>
                    </a:lnTo>
                    <a:lnTo>
                      <a:pt x="292" y="1198"/>
                    </a:lnTo>
                    <a:lnTo>
                      <a:pt x="285" y="1420"/>
                    </a:lnTo>
                    <a:lnTo>
                      <a:pt x="278" y="1563"/>
                    </a:lnTo>
                    <a:lnTo>
                      <a:pt x="275" y="1614"/>
                    </a:lnTo>
                    <a:lnTo>
                      <a:pt x="272" y="1614"/>
                    </a:lnTo>
                    <a:lnTo>
                      <a:pt x="264" y="1615"/>
                    </a:lnTo>
                    <a:lnTo>
                      <a:pt x="252" y="1616"/>
                    </a:lnTo>
                    <a:lnTo>
                      <a:pt x="236" y="1616"/>
                    </a:lnTo>
                    <a:lnTo>
                      <a:pt x="216" y="1615"/>
                    </a:lnTo>
                    <a:lnTo>
                      <a:pt x="193" y="1610"/>
                    </a:lnTo>
                    <a:lnTo>
                      <a:pt x="169" y="1603"/>
                    </a:lnTo>
                    <a:lnTo>
                      <a:pt x="142" y="1593"/>
                    </a:lnTo>
                    <a:lnTo>
                      <a:pt x="117" y="1580"/>
                    </a:lnTo>
                    <a:lnTo>
                      <a:pt x="95" y="1567"/>
                    </a:lnTo>
                    <a:lnTo>
                      <a:pt x="77" y="1554"/>
                    </a:lnTo>
                    <a:lnTo>
                      <a:pt x="62" y="1541"/>
                    </a:lnTo>
                    <a:lnTo>
                      <a:pt x="50" y="1531"/>
                    </a:lnTo>
                    <a:lnTo>
                      <a:pt x="42" y="1523"/>
                    </a:lnTo>
                    <a:lnTo>
                      <a:pt x="36" y="1518"/>
                    </a:lnTo>
                    <a:lnTo>
                      <a:pt x="35" y="1516"/>
                    </a:lnTo>
                    <a:lnTo>
                      <a:pt x="34" y="1402"/>
                    </a:lnTo>
                    <a:lnTo>
                      <a:pt x="31" y="1134"/>
                    </a:lnTo>
                    <a:lnTo>
                      <a:pt x="28" y="823"/>
                    </a:lnTo>
                    <a:lnTo>
                      <a:pt x="30" y="580"/>
                    </a:lnTo>
                    <a:lnTo>
                      <a:pt x="34" y="410"/>
                    </a:lnTo>
                    <a:lnTo>
                      <a:pt x="39" y="258"/>
                    </a:lnTo>
                    <a:lnTo>
                      <a:pt x="43" y="142"/>
                    </a:lnTo>
                    <a:lnTo>
                      <a:pt x="50" y="83"/>
                    </a:lnTo>
                    <a:lnTo>
                      <a:pt x="56" y="71"/>
                    </a:lnTo>
                    <a:lnTo>
                      <a:pt x="66" y="61"/>
                    </a:lnTo>
                    <a:lnTo>
                      <a:pt x="79" y="54"/>
                    </a:lnTo>
                    <a:lnTo>
                      <a:pt x="94" y="49"/>
                    </a:lnTo>
                    <a:lnTo>
                      <a:pt x="112" y="49"/>
                    </a:lnTo>
                    <a:lnTo>
                      <a:pt x="131" y="51"/>
                    </a:lnTo>
                    <a:lnTo>
                      <a:pt x="152" y="58"/>
                    </a:lnTo>
                    <a:lnTo>
                      <a:pt x="172" y="69"/>
                    </a:lnTo>
                    <a:lnTo>
                      <a:pt x="193" y="83"/>
                    </a:lnTo>
                    <a:lnTo>
                      <a:pt x="213" y="98"/>
                    </a:lnTo>
                    <a:lnTo>
                      <a:pt x="231" y="114"/>
                    </a:lnTo>
                    <a:lnTo>
                      <a:pt x="247" y="127"/>
                    </a:lnTo>
                    <a:lnTo>
                      <a:pt x="260" y="140"/>
                    </a:lnTo>
                    <a:lnTo>
                      <a:pt x="270" y="151"/>
                    </a:lnTo>
                    <a:lnTo>
                      <a:pt x="277" y="157"/>
                    </a:lnTo>
                    <a:lnTo>
                      <a:pt x="279" y="160"/>
                    </a:lnTo>
                    <a:lnTo>
                      <a:pt x="277" y="155"/>
                    </a:lnTo>
                    <a:lnTo>
                      <a:pt x="271" y="141"/>
                    </a:lnTo>
                    <a:lnTo>
                      <a:pt x="261" y="121"/>
                    </a:lnTo>
                    <a:lnTo>
                      <a:pt x="248" y="96"/>
                    </a:lnTo>
                    <a:lnTo>
                      <a:pt x="232" y="72"/>
                    </a:lnTo>
                    <a:lnTo>
                      <a:pt x="213" y="48"/>
                    </a:lnTo>
                    <a:lnTo>
                      <a:pt x="192" y="27"/>
                    </a:lnTo>
                    <a:lnTo>
                      <a:pt x="168" y="13"/>
                    </a:lnTo>
                    <a:lnTo>
                      <a:pt x="141" y="4"/>
                    </a:lnTo>
                    <a:lnTo>
                      <a:pt x="115" y="0"/>
                    </a:lnTo>
                    <a:lnTo>
                      <a:pt x="88" y="0"/>
                    </a:lnTo>
                    <a:lnTo>
                      <a:pt x="63" y="5"/>
                    </a:lnTo>
                    <a:lnTo>
                      <a:pt x="40" y="18"/>
                    </a:lnTo>
                    <a:lnTo>
                      <a:pt x="20" y="39"/>
                    </a:lnTo>
                    <a:lnTo>
                      <a:pt x="6" y="6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9" name="Freeform 330"/>
              <p:cNvSpPr>
                <a:spLocks/>
              </p:cNvSpPr>
              <p:nvPr/>
            </p:nvSpPr>
            <p:spPr bwMode="auto">
              <a:xfrm>
                <a:off x="7180263" y="106363"/>
                <a:ext cx="227013" cy="1247775"/>
              </a:xfrm>
              <a:custGeom>
                <a:avLst/>
                <a:gdLst>
                  <a:gd name="T0" fmla="*/ 0 w 285"/>
                  <a:gd name="T1" fmla="*/ 1448 h 1571"/>
                  <a:gd name="T2" fmla="*/ 16 w 285"/>
                  <a:gd name="T3" fmla="*/ 0 h 1571"/>
                  <a:gd name="T4" fmla="*/ 174 w 285"/>
                  <a:gd name="T5" fmla="*/ 8 h 1571"/>
                  <a:gd name="T6" fmla="*/ 285 w 285"/>
                  <a:gd name="T7" fmla="*/ 86 h 1571"/>
                  <a:gd name="T8" fmla="*/ 269 w 285"/>
                  <a:gd name="T9" fmla="*/ 1551 h 1571"/>
                  <a:gd name="T10" fmla="*/ 268 w 285"/>
                  <a:gd name="T11" fmla="*/ 1553 h 1571"/>
                  <a:gd name="T12" fmla="*/ 262 w 285"/>
                  <a:gd name="T13" fmla="*/ 1557 h 1571"/>
                  <a:gd name="T14" fmla="*/ 254 w 285"/>
                  <a:gd name="T15" fmla="*/ 1563 h 1571"/>
                  <a:gd name="T16" fmla="*/ 242 w 285"/>
                  <a:gd name="T17" fmla="*/ 1568 h 1571"/>
                  <a:gd name="T18" fmla="*/ 224 w 285"/>
                  <a:gd name="T19" fmla="*/ 1571 h 1571"/>
                  <a:gd name="T20" fmla="*/ 203 w 285"/>
                  <a:gd name="T21" fmla="*/ 1570 h 1571"/>
                  <a:gd name="T22" fmla="*/ 175 w 285"/>
                  <a:gd name="T23" fmla="*/ 1564 h 1571"/>
                  <a:gd name="T24" fmla="*/ 143 w 285"/>
                  <a:gd name="T25" fmla="*/ 1551 h 1571"/>
                  <a:gd name="T26" fmla="*/ 109 w 285"/>
                  <a:gd name="T27" fmla="*/ 1532 h 1571"/>
                  <a:gd name="T28" fmla="*/ 80 w 285"/>
                  <a:gd name="T29" fmla="*/ 1515 h 1571"/>
                  <a:gd name="T30" fmla="*/ 55 w 285"/>
                  <a:gd name="T31" fmla="*/ 1498 h 1571"/>
                  <a:gd name="T32" fmla="*/ 36 w 285"/>
                  <a:gd name="T33" fmla="*/ 1481 h 1571"/>
                  <a:gd name="T34" fmla="*/ 19 w 285"/>
                  <a:gd name="T35" fmla="*/ 1468 h 1571"/>
                  <a:gd name="T36" fmla="*/ 9 w 285"/>
                  <a:gd name="T37" fmla="*/ 1457 h 1571"/>
                  <a:gd name="T38" fmla="*/ 2 w 285"/>
                  <a:gd name="T39" fmla="*/ 1450 h 1571"/>
                  <a:gd name="T40" fmla="*/ 0 w 285"/>
                  <a:gd name="T41" fmla="*/ 144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1">
                    <a:moveTo>
                      <a:pt x="0" y="1448"/>
                    </a:moveTo>
                    <a:lnTo>
                      <a:pt x="16" y="0"/>
                    </a:lnTo>
                    <a:lnTo>
                      <a:pt x="174" y="8"/>
                    </a:lnTo>
                    <a:lnTo>
                      <a:pt x="285" y="86"/>
                    </a:lnTo>
                    <a:lnTo>
                      <a:pt x="269" y="1551"/>
                    </a:lnTo>
                    <a:lnTo>
                      <a:pt x="268" y="1553"/>
                    </a:lnTo>
                    <a:lnTo>
                      <a:pt x="262" y="1557"/>
                    </a:lnTo>
                    <a:lnTo>
                      <a:pt x="254" y="1563"/>
                    </a:lnTo>
                    <a:lnTo>
                      <a:pt x="242" y="1568"/>
                    </a:lnTo>
                    <a:lnTo>
                      <a:pt x="224" y="1571"/>
                    </a:lnTo>
                    <a:lnTo>
                      <a:pt x="203" y="1570"/>
                    </a:lnTo>
                    <a:lnTo>
                      <a:pt x="175" y="1564"/>
                    </a:lnTo>
                    <a:lnTo>
                      <a:pt x="143" y="1551"/>
                    </a:lnTo>
                    <a:lnTo>
                      <a:pt x="109" y="1532"/>
                    </a:lnTo>
                    <a:lnTo>
                      <a:pt x="80" y="1515"/>
                    </a:lnTo>
                    <a:lnTo>
                      <a:pt x="55" y="1498"/>
                    </a:lnTo>
                    <a:lnTo>
                      <a:pt x="36" y="1481"/>
                    </a:lnTo>
                    <a:lnTo>
                      <a:pt x="19" y="1468"/>
                    </a:lnTo>
                    <a:lnTo>
                      <a:pt x="9" y="1457"/>
                    </a:lnTo>
                    <a:lnTo>
                      <a:pt x="2"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0" name="Freeform 331"/>
              <p:cNvSpPr>
                <a:spLocks/>
              </p:cNvSpPr>
              <p:nvPr/>
            </p:nvSpPr>
            <p:spPr bwMode="auto">
              <a:xfrm>
                <a:off x="7158038" y="52388"/>
                <a:ext cx="254000" cy="1314450"/>
              </a:xfrm>
              <a:custGeom>
                <a:avLst/>
                <a:gdLst>
                  <a:gd name="T0" fmla="*/ 15 w 321"/>
                  <a:gd name="T1" fmla="*/ 1509 h 1654"/>
                  <a:gd name="T2" fmla="*/ 22 w 321"/>
                  <a:gd name="T3" fmla="*/ 1526 h 1654"/>
                  <a:gd name="T4" fmla="*/ 46 w 321"/>
                  <a:gd name="T5" fmla="*/ 1565 h 1654"/>
                  <a:gd name="T6" fmla="*/ 89 w 321"/>
                  <a:gd name="T7" fmla="*/ 1609 h 1654"/>
                  <a:gd name="T8" fmla="*/ 153 w 321"/>
                  <a:gd name="T9" fmla="*/ 1642 h 1654"/>
                  <a:gd name="T10" fmla="*/ 220 w 321"/>
                  <a:gd name="T11" fmla="*/ 1653 h 1654"/>
                  <a:gd name="T12" fmla="*/ 268 w 321"/>
                  <a:gd name="T13" fmla="*/ 1652 h 1654"/>
                  <a:gd name="T14" fmla="*/ 297 w 321"/>
                  <a:gd name="T15" fmla="*/ 1645 h 1654"/>
                  <a:gd name="T16" fmla="*/ 306 w 321"/>
                  <a:gd name="T17" fmla="*/ 1642 h 1654"/>
                  <a:gd name="T18" fmla="*/ 312 w 321"/>
                  <a:gd name="T19" fmla="*/ 1343 h 1654"/>
                  <a:gd name="T20" fmla="*/ 321 w 321"/>
                  <a:gd name="T21" fmla="*/ 782 h 1654"/>
                  <a:gd name="T22" fmla="*/ 316 w 321"/>
                  <a:gd name="T23" fmla="*/ 350 h 1654"/>
                  <a:gd name="T24" fmla="*/ 306 w 321"/>
                  <a:gd name="T25" fmla="*/ 181 h 1654"/>
                  <a:gd name="T26" fmla="*/ 302 w 321"/>
                  <a:gd name="T27" fmla="*/ 385 h 1654"/>
                  <a:gd name="T28" fmla="*/ 296 w 321"/>
                  <a:gd name="T29" fmla="*/ 907 h 1654"/>
                  <a:gd name="T30" fmla="*/ 286 w 321"/>
                  <a:gd name="T31" fmla="*/ 1420 h 1654"/>
                  <a:gd name="T32" fmla="*/ 275 w 321"/>
                  <a:gd name="T33" fmla="*/ 1614 h 1654"/>
                  <a:gd name="T34" fmla="*/ 265 w 321"/>
                  <a:gd name="T35" fmla="*/ 1615 h 1654"/>
                  <a:gd name="T36" fmla="*/ 236 w 321"/>
                  <a:gd name="T37" fmla="*/ 1616 h 1654"/>
                  <a:gd name="T38" fmla="*/ 194 w 321"/>
                  <a:gd name="T39" fmla="*/ 1611 h 1654"/>
                  <a:gd name="T40" fmla="*/ 143 w 321"/>
                  <a:gd name="T41" fmla="*/ 1593 h 1654"/>
                  <a:gd name="T42" fmla="*/ 96 w 321"/>
                  <a:gd name="T43" fmla="*/ 1566 h 1654"/>
                  <a:gd name="T44" fmla="*/ 62 w 321"/>
                  <a:gd name="T45" fmla="*/ 1541 h 1654"/>
                  <a:gd name="T46" fmla="*/ 43 w 321"/>
                  <a:gd name="T47" fmla="*/ 1523 h 1654"/>
                  <a:gd name="T48" fmla="*/ 36 w 321"/>
                  <a:gd name="T49" fmla="*/ 1516 h 1654"/>
                  <a:gd name="T50" fmla="*/ 31 w 321"/>
                  <a:gd name="T51" fmla="*/ 1134 h 1654"/>
                  <a:gd name="T52" fmla="*/ 31 w 321"/>
                  <a:gd name="T53" fmla="*/ 579 h 1654"/>
                  <a:gd name="T54" fmla="*/ 39 w 321"/>
                  <a:gd name="T55" fmla="*/ 258 h 1654"/>
                  <a:gd name="T56" fmla="*/ 51 w 321"/>
                  <a:gd name="T57" fmla="*/ 83 h 1654"/>
                  <a:gd name="T58" fmla="*/ 67 w 321"/>
                  <a:gd name="T59" fmla="*/ 61 h 1654"/>
                  <a:gd name="T60" fmla="*/ 96 w 321"/>
                  <a:gd name="T61" fmla="*/ 49 h 1654"/>
                  <a:gd name="T62" fmla="*/ 132 w 321"/>
                  <a:gd name="T63" fmla="*/ 52 h 1654"/>
                  <a:gd name="T64" fmla="*/ 174 w 321"/>
                  <a:gd name="T65" fmla="*/ 69 h 1654"/>
                  <a:gd name="T66" fmla="*/ 214 w 321"/>
                  <a:gd name="T67" fmla="*/ 98 h 1654"/>
                  <a:gd name="T68" fmla="*/ 249 w 321"/>
                  <a:gd name="T69" fmla="*/ 128 h 1654"/>
                  <a:gd name="T70" fmla="*/ 272 w 321"/>
                  <a:gd name="T71" fmla="*/ 151 h 1654"/>
                  <a:gd name="T72" fmla="*/ 281 w 321"/>
                  <a:gd name="T73" fmla="*/ 160 h 1654"/>
                  <a:gd name="T74" fmla="*/ 273 w 321"/>
                  <a:gd name="T75" fmla="*/ 140 h 1654"/>
                  <a:gd name="T76" fmla="*/ 250 w 321"/>
                  <a:gd name="T77" fmla="*/ 97 h 1654"/>
                  <a:gd name="T78" fmla="*/ 214 w 321"/>
                  <a:gd name="T79" fmla="*/ 47 h 1654"/>
                  <a:gd name="T80" fmla="*/ 168 w 321"/>
                  <a:gd name="T81" fmla="*/ 13 h 1654"/>
                  <a:gd name="T82" fmla="*/ 115 w 321"/>
                  <a:gd name="T83" fmla="*/ 0 h 1654"/>
                  <a:gd name="T84" fmla="*/ 63 w 321"/>
                  <a:gd name="T85" fmla="*/ 6 h 1654"/>
                  <a:gd name="T86" fmla="*/ 22 w 321"/>
                  <a:gd name="T87" fmla="*/ 38 h 1654"/>
                  <a:gd name="T88" fmla="*/ 0 w 321"/>
                  <a:gd name="T89" fmla="*/ 104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654">
                    <a:moveTo>
                      <a:pt x="0" y="104"/>
                    </a:moveTo>
                    <a:lnTo>
                      <a:pt x="15" y="1509"/>
                    </a:lnTo>
                    <a:lnTo>
                      <a:pt x="17" y="1514"/>
                    </a:lnTo>
                    <a:lnTo>
                      <a:pt x="22" y="1526"/>
                    </a:lnTo>
                    <a:lnTo>
                      <a:pt x="32" y="1544"/>
                    </a:lnTo>
                    <a:lnTo>
                      <a:pt x="46" y="1565"/>
                    </a:lnTo>
                    <a:lnTo>
                      <a:pt x="65" y="1588"/>
                    </a:lnTo>
                    <a:lnTo>
                      <a:pt x="89" y="1609"/>
                    </a:lnTo>
                    <a:lnTo>
                      <a:pt x="118" y="1628"/>
                    </a:lnTo>
                    <a:lnTo>
                      <a:pt x="153" y="1642"/>
                    </a:lnTo>
                    <a:lnTo>
                      <a:pt x="189" y="1650"/>
                    </a:lnTo>
                    <a:lnTo>
                      <a:pt x="220" y="1653"/>
                    </a:lnTo>
                    <a:lnTo>
                      <a:pt x="246" y="1654"/>
                    </a:lnTo>
                    <a:lnTo>
                      <a:pt x="268" y="1652"/>
                    </a:lnTo>
                    <a:lnTo>
                      <a:pt x="284" y="1649"/>
                    </a:lnTo>
                    <a:lnTo>
                      <a:pt x="297" y="1645"/>
                    </a:lnTo>
                    <a:lnTo>
                      <a:pt x="304" y="1643"/>
                    </a:lnTo>
                    <a:lnTo>
                      <a:pt x="306" y="1642"/>
                    </a:lnTo>
                    <a:lnTo>
                      <a:pt x="308" y="1556"/>
                    </a:lnTo>
                    <a:lnTo>
                      <a:pt x="312" y="1343"/>
                    </a:lnTo>
                    <a:lnTo>
                      <a:pt x="317" y="1063"/>
                    </a:lnTo>
                    <a:lnTo>
                      <a:pt x="321" y="782"/>
                    </a:lnTo>
                    <a:lnTo>
                      <a:pt x="321" y="541"/>
                    </a:lnTo>
                    <a:lnTo>
                      <a:pt x="316" y="350"/>
                    </a:lnTo>
                    <a:lnTo>
                      <a:pt x="310" y="226"/>
                    </a:lnTo>
                    <a:lnTo>
                      <a:pt x="306" y="181"/>
                    </a:lnTo>
                    <a:lnTo>
                      <a:pt x="305" y="235"/>
                    </a:lnTo>
                    <a:lnTo>
                      <a:pt x="302" y="385"/>
                    </a:lnTo>
                    <a:lnTo>
                      <a:pt x="297" y="614"/>
                    </a:lnTo>
                    <a:lnTo>
                      <a:pt x="296" y="907"/>
                    </a:lnTo>
                    <a:lnTo>
                      <a:pt x="293" y="1197"/>
                    </a:lnTo>
                    <a:lnTo>
                      <a:pt x="286" y="1420"/>
                    </a:lnTo>
                    <a:lnTo>
                      <a:pt x="279" y="1563"/>
                    </a:lnTo>
                    <a:lnTo>
                      <a:pt x="275" y="1614"/>
                    </a:lnTo>
                    <a:lnTo>
                      <a:pt x="273" y="1614"/>
                    </a:lnTo>
                    <a:lnTo>
                      <a:pt x="265" y="1615"/>
                    </a:lnTo>
                    <a:lnTo>
                      <a:pt x="252" y="1616"/>
                    </a:lnTo>
                    <a:lnTo>
                      <a:pt x="236" y="1616"/>
                    </a:lnTo>
                    <a:lnTo>
                      <a:pt x="217" y="1615"/>
                    </a:lnTo>
                    <a:lnTo>
                      <a:pt x="194" y="1611"/>
                    </a:lnTo>
                    <a:lnTo>
                      <a:pt x="169" y="1604"/>
                    </a:lnTo>
                    <a:lnTo>
                      <a:pt x="143" y="1593"/>
                    </a:lnTo>
                    <a:lnTo>
                      <a:pt x="118" y="1579"/>
                    </a:lnTo>
                    <a:lnTo>
                      <a:pt x="96" y="1566"/>
                    </a:lnTo>
                    <a:lnTo>
                      <a:pt x="77" y="1553"/>
                    </a:lnTo>
                    <a:lnTo>
                      <a:pt x="62" y="1541"/>
                    </a:lnTo>
                    <a:lnTo>
                      <a:pt x="51" y="1531"/>
                    </a:lnTo>
                    <a:lnTo>
                      <a:pt x="43" y="1523"/>
                    </a:lnTo>
                    <a:lnTo>
                      <a:pt x="37" y="1518"/>
                    </a:lnTo>
                    <a:lnTo>
                      <a:pt x="36" y="1516"/>
                    </a:lnTo>
                    <a:lnTo>
                      <a:pt x="35" y="1402"/>
                    </a:lnTo>
                    <a:lnTo>
                      <a:pt x="31" y="1134"/>
                    </a:lnTo>
                    <a:lnTo>
                      <a:pt x="30" y="823"/>
                    </a:lnTo>
                    <a:lnTo>
                      <a:pt x="31" y="579"/>
                    </a:lnTo>
                    <a:lnTo>
                      <a:pt x="35" y="409"/>
                    </a:lnTo>
                    <a:lnTo>
                      <a:pt x="39" y="258"/>
                    </a:lnTo>
                    <a:lnTo>
                      <a:pt x="45" y="143"/>
                    </a:lnTo>
                    <a:lnTo>
                      <a:pt x="51" y="83"/>
                    </a:lnTo>
                    <a:lnTo>
                      <a:pt x="56" y="71"/>
                    </a:lnTo>
                    <a:lnTo>
                      <a:pt x="67" y="61"/>
                    </a:lnTo>
                    <a:lnTo>
                      <a:pt x="79" y="54"/>
                    </a:lnTo>
                    <a:lnTo>
                      <a:pt x="96" y="49"/>
                    </a:lnTo>
                    <a:lnTo>
                      <a:pt x="113" y="48"/>
                    </a:lnTo>
                    <a:lnTo>
                      <a:pt x="132" y="52"/>
                    </a:lnTo>
                    <a:lnTo>
                      <a:pt x="153" y="57"/>
                    </a:lnTo>
                    <a:lnTo>
                      <a:pt x="174" y="69"/>
                    </a:lnTo>
                    <a:lnTo>
                      <a:pt x="195" y="83"/>
                    </a:lnTo>
                    <a:lnTo>
                      <a:pt x="214" y="98"/>
                    </a:lnTo>
                    <a:lnTo>
                      <a:pt x="233" y="113"/>
                    </a:lnTo>
                    <a:lnTo>
                      <a:pt x="249" y="128"/>
                    </a:lnTo>
                    <a:lnTo>
                      <a:pt x="261" y="140"/>
                    </a:lnTo>
                    <a:lnTo>
                      <a:pt x="272" y="151"/>
                    </a:lnTo>
                    <a:lnTo>
                      <a:pt x="279" y="158"/>
                    </a:lnTo>
                    <a:lnTo>
                      <a:pt x="281" y="160"/>
                    </a:lnTo>
                    <a:lnTo>
                      <a:pt x="279" y="154"/>
                    </a:lnTo>
                    <a:lnTo>
                      <a:pt x="273" y="140"/>
                    </a:lnTo>
                    <a:lnTo>
                      <a:pt x="263" y="121"/>
                    </a:lnTo>
                    <a:lnTo>
                      <a:pt x="250" y="97"/>
                    </a:lnTo>
                    <a:lnTo>
                      <a:pt x="233" y="71"/>
                    </a:lnTo>
                    <a:lnTo>
                      <a:pt x="214" y="47"/>
                    </a:lnTo>
                    <a:lnTo>
                      <a:pt x="192" y="26"/>
                    </a:lnTo>
                    <a:lnTo>
                      <a:pt x="168" y="13"/>
                    </a:lnTo>
                    <a:lnTo>
                      <a:pt x="143" y="4"/>
                    </a:lnTo>
                    <a:lnTo>
                      <a:pt x="115" y="0"/>
                    </a:lnTo>
                    <a:lnTo>
                      <a:pt x="89" y="0"/>
                    </a:lnTo>
                    <a:lnTo>
                      <a:pt x="63" y="6"/>
                    </a:lnTo>
                    <a:lnTo>
                      <a:pt x="40" y="18"/>
                    </a:lnTo>
                    <a:lnTo>
                      <a:pt x="22" y="38"/>
                    </a:lnTo>
                    <a:lnTo>
                      <a:pt x="8" y="67"/>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Freeform 332"/>
              <p:cNvSpPr>
                <a:spLocks/>
              </p:cNvSpPr>
              <p:nvPr/>
            </p:nvSpPr>
            <p:spPr bwMode="auto">
              <a:xfrm>
                <a:off x="7112000" y="130175"/>
                <a:ext cx="225425" cy="1249363"/>
              </a:xfrm>
              <a:custGeom>
                <a:avLst/>
                <a:gdLst>
                  <a:gd name="T0" fmla="*/ 0 w 285"/>
                  <a:gd name="T1" fmla="*/ 1448 h 1573"/>
                  <a:gd name="T2" fmla="*/ 15 w 285"/>
                  <a:gd name="T3" fmla="*/ 0 h 1573"/>
                  <a:gd name="T4" fmla="*/ 174 w 285"/>
                  <a:gd name="T5" fmla="*/ 8 h 1573"/>
                  <a:gd name="T6" fmla="*/ 285 w 285"/>
                  <a:gd name="T7" fmla="*/ 87 h 1573"/>
                  <a:gd name="T8" fmla="*/ 269 w 285"/>
                  <a:gd name="T9" fmla="*/ 1552 h 1573"/>
                  <a:gd name="T10" fmla="*/ 268 w 285"/>
                  <a:gd name="T11" fmla="*/ 1554 h 1573"/>
                  <a:gd name="T12" fmla="*/ 262 w 285"/>
                  <a:gd name="T13" fmla="*/ 1559 h 1573"/>
                  <a:gd name="T14" fmla="*/ 254 w 285"/>
                  <a:gd name="T15" fmla="*/ 1564 h 1573"/>
                  <a:gd name="T16" fmla="*/ 241 w 285"/>
                  <a:gd name="T17" fmla="*/ 1569 h 1573"/>
                  <a:gd name="T18" fmla="*/ 224 w 285"/>
                  <a:gd name="T19" fmla="*/ 1573 h 1573"/>
                  <a:gd name="T20" fmla="*/ 202 w 285"/>
                  <a:gd name="T21" fmla="*/ 1571 h 1573"/>
                  <a:gd name="T22" fmla="*/ 176 w 285"/>
                  <a:gd name="T23" fmla="*/ 1566 h 1573"/>
                  <a:gd name="T24" fmla="*/ 142 w 285"/>
                  <a:gd name="T25" fmla="*/ 1552 h 1573"/>
                  <a:gd name="T26" fmla="*/ 109 w 285"/>
                  <a:gd name="T27" fmla="*/ 1533 h 1573"/>
                  <a:gd name="T28" fmla="*/ 80 w 285"/>
                  <a:gd name="T29" fmla="*/ 1515 h 1573"/>
                  <a:gd name="T30" fmla="*/ 56 w 285"/>
                  <a:gd name="T31" fmla="*/ 1498 h 1573"/>
                  <a:gd name="T32" fmla="*/ 36 w 285"/>
                  <a:gd name="T33" fmla="*/ 1481 h 1573"/>
                  <a:gd name="T34" fmla="*/ 20 w 285"/>
                  <a:gd name="T35" fmla="*/ 1468 h 1573"/>
                  <a:gd name="T36" fmla="*/ 10 w 285"/>
                  <a:gd name="T37" fmla="*/ 1457 h 1573"/>
                  <a:gd name="T38" fmla="*/ 3 w 285"/>
                  <a:gd name="T39" fmla="*/ 1450 h 1573"/>
                  <a:gd name="T40" fmla="*/ 0 w 285"/>
                  <a:gd name="T41" fmla="*/ 1448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1573">
                    <a:moveTo>
                      <a:pt x="0" y="1448"/>
                    </a:moveTo>
                    <a:lnTo>
                      <a:pt x="15" y="0"/>
                    </a:lnTo>
                    <a:lnTo>
                      <a:pt x="174" y="8"/>
                    </a:lnTo>
                    <a:lnTo>
                      <a:pt x="285" y="87"/>
                    </a:lnTo>
                    <a:lnTo>
                      <a:pt x="269" y="1552"/>
                    </a:lnTo>
                    <a:lnTo>
                      <a:pt x="268" y="1554"/>
                    </a:lnTo>
                    <a:lnTo>
                      <a:pt x="262" y="1559"/>
                    </a:lnTo>
                    <a:lnTo>
                      <a:pt x="254" y="1564"/>
                    </a:lnTo>
                    <a:lnTo>
                      <a:pt x="241" y="1569"/>
                    </a:lnTo>
                    <a:lnTo>
                      <a:pt x="224" y="1573"/>
                    </a:lnTo>
                    <a:lnTo>
                      <a:pt x="202" y="1571"/>
                    </a:lnTo>
                    <a:lnTo>
                      <a:pt x="176" y="1566"/>
                    </a:lnTo>
                    <a:lnTo>
                      <a:pt x="142" y="1552"/>
                    </a:lnTo>
                    <a:lnTo>
                      <a:pt x="109" y="1533"/>
                    </a:lnTo>
                    <a:lnTo>
                      <a:pt x="80" y="1515"/>
                    </a:lnTo>
                    <a:lnTo>
                      <a:pt x="56" y="1498"/>
                    </a:lnTo>
                    <a:lnTo>
                      <a:pt x="36" y="1481"/>
                    </a:lnTo>
                    <a:lnTo>
                      <a:pt x="20" y="1468"/>
                    </a:lnTo>
                    <a:lnTo>
                      <a:pt x="10" y="1457"/>
                    </a:lnTo>
                    <a:lnTo>
                      <a:pt x="3" y="1450"/>
                    </a:lnTo>
                    <a:lnTo>
                      <a:pt x="0" y="1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2" name="Freeform 333"/>
              <p:cNvSpPr>
                <a:spLocks/>
              </p:cNvSpPr>
              <p:nvPr/>
            </p:nvSpPr>
            <p:spPr bwMode="auto">
              <a:xfrm>
                <a:off x="7088188" y="77788"/>
                <a:ext cx="254000" cy="1314450"/>
              </a:xfrm>
              <a:custGeom>
                <a:avLst/>
                <a:gdLst>
                  <a:gd name="T0" fmla="*/ 15 w 320"/>
                  <a:gd name="T1" fmla="*/ 1509 h 1656"/>
                  <a:gd name="T2" fmla="*/ 22 w 320"/>
                  <a:gd name="T3" fmla="*/ 1527 h 1656"/>
                  <a:gd name="T4" fmla="*/ 46 w 320"/>
                  <a:gd name="T5" fmla="*/ 1566 h 1656"/>
                  <a:gd name="T6" fmla="*/ 87 w 320"/>
                  <a:gd name="T7" fmla="*/ 1610 h 1656"/>
                  <a:gd name="T8" fmla="*/ 152 w 320"/>
                  <a:gd name="T9" fmla="*/ 1643 h 1656"/>
                  <a:gd name="T10" fmla="*/ 218 w 320"/>
                  <a:gd name="T11" fmla="*/ 1654 h 1656"/>
                  <a:gd name="T12" fmla="*/ 267 w 320"/>
                  <a:gd name="T13" fmla="*/ 1653 h 1656"/>
                  <a:gd name="T14" fmla="*/ 296 w 320"/>
                  <a:gd name="T15" fmla="*/ 1646 h 1656"/>
                  <a:gd name="T16" fmla="*/ 305 w 320"/>
                  <a:gd name="T17" fmla="*/ 1643 h 1656"/>
                  <a:gd name="T18" fmla="*/ 311 w 320"/>
                  <a:gd name="T19" fmla="*/ 1343 h 1656"/>
                  <a:gd name="T20" fmla="*/ 320 w 320"/>
                  <a:gd name="T21" fmla="*/ 783 h 1656"/>
                  <a:gd name="T22" fmla="*/ 314 w 320"/>
                  <a:gd name="T23" fmla="*/ 350 h 1656"/>
                  <a:gd name="T24" fmla="*/ 305 w 320"/>
                  <a:gd name="T25" fmla="*/ 181 h 1656"/>
                  <a:gd name="T26" fmla="*/ 300 w 320"/>
                  <a:gd name="T27" fmla="*/ 385 h 1656"/>
                  <a:gd name="T28" fmla="*/ 294 w 320"/>
                  <a:gd name="T29" fmla="*/ 908 h 1656"/>
                  <a:gd name="T30" fmla="*/ 285 w 320"/>
                  <a:gd name="T31" fmla="*/ 1421 h 1656"/>
                  <a:gd name="T32" fmla="*/ 275 w 320"/>
                  <a:gd name="T33" fmla="*/ 1614 h 1656"/>
                  <a:gd name="T34" fmla="*/ 265 w 320"/>
                  <a:gd name="T35" fmla="*/ 1615 h 1656"/>
                  <a:gd name="T36" fmla="*/ 235 w 320"/>
                  <a:gd name="T37" fmla="*/ 1616 h 1656"/>
                  <a:gd name="T38" fmla="*/ 192 w 320"/>
                  <a:gd name="T39" fmla="*/ 1611 h 1656"/>
                  <a:gd name="T40" fmla="*/ 141 w 320"/>
                  <a:gd name="T41" fmla="*/ 1593 h 1656"/>
                  <a:gd name="T42" fmla="*/ 94 w 320"/>
                  <a:gd name="T43" fmla="*/ 1567 h 1656"/>
                  <a:gd name="T44" fmla="*/ 61 w 320"/>
                  <a:gd name="T45" fmla="*/ 1542 h 1656"/>
                  <a:gd name="T46" fmla="*/ 41 w 320"/>
                  <a:gd name="T47" fmla="*/ 1523 h 1656"/>
                  <a:gd name="T48" fmla="*/ 34 w 320"/>
                  <a:gd name="T49" fmla="*/ 1516 h 1656"/>
                  <a:gd name="T50" fmla="*/ 31 w 320"/>
                  <a:gd name="T51" fmla="*/ 1135 h 1656"/>
                  <a:gd name="T52" fmla="*/ 30 w 320"/>
                  <a:gd name="T53" fmla="*/ 581 h 1656"/>
                  <a:gd name="T54" fmla="*/ 38 w 320"/>
                  <a:gd name="T55" fmla="*/ 258 h 1656"/>
                  <a:gd name="T56" fmla="*/ 50 w 320"/>
                  <a:gd name="T57" fmla="*/ 83 h 1656"/>
                  <a:gd name="T58" fmla="*/ 65 w 320"/>
                  <a:gd name="T59" fmla="*/ 61 h 1656"/>
                  <a:gd name="T60" fmla="*/ 94 w 320"/>
                  <a:gd name="T61" fmla="*/ 49 h 1656"/>
                  <a:gd name="T62" fmla="*/ 131 w 320"/>
                  <a:gd name="T63" fmla="*/ 52 h 1656"/>
                  <a:gd name="T64" fmla="*/ 172 w 320"/>
                  <a:gd name="T65" fmla="*/ 69 h 1656"/>
                  <a:gd name="T66" fmla="*/ 213 w 320"/>
                  <a:gd name="T67" fmla="*/ 98 h 1656"/>
                  <a:gd name="T68" fmla="*/ 247 w 320"/>
                  <a:gd name="T69" fmla="*/ 128 h 1656"/>
                  <a:gd name="T70" fmla="*/ 270 w 320"/>
                  <a:gd name="T71" fmla="*/ 151 h 1656"/>
                  <a:gd name="T72" fmla="*/ 280 w 320"/>
                  <a:gd name="T73" fmla="*/ 160 h 1656"/>
                  <a:gd name="T74" fmla="*/ 271 w 320"/>
                  <a:gd name="T75" fmla="*/ 142 h 1656"/>
                  <a:gd name="T76" fmla="*/ 248 w 320"/>
                  <a:gd name="T77" fmla="*/ 97 h 1656"/>
                  <a:gd name="T78" fmla="*/ 213 w 320"/>
                  <a:gd name="T79" fmla="*/ 48 h 1656"/>
                  <a:gd name="T80" fmla="*/ 168 w 320"/>
                  <a:gd name="T81" fmla="*/ 14 h 1656"/>
                  <a:gd name="T82" fmla="*/ 115 w 320"/>
                  <a:gd name="T83" fmla="*/ 0 h 1656"/>
                  <a:gd name="T84" fmla="*/ 62 w 320"/>
                  <a:gd name="T85" fmla="*/ 6 h 1656"/>
                  <a:gd name="T86" fmla="*/ 20 w 320"/>
                  <a:gd name="T87" fmla="*/ 39 h 1656"/>
                  <a:gd name="T88" fmla="*/ 0 w 320"/>
                  <a:gd name="T89" fmla="*/ 105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1656">
                    <a:moveTo>
                      <a:pt x="0" y="105"/>
                    </a:moveTo>
                    <a:lnTo>
                      <a:pt x="15" y="1509"/>
                    </a:lnTo>
                    <a:lnTo>
                      <a:pt x="17" y="1514"/>
                    </a:lnTo>
                    <a:lnTo>
                      <a:pt x="22" y="1527"/>
                    </a:lnTo>
                    <a:lnTo>
                      <a:pt x="31" y="1544"/>
                    </a:lnTo>
                    <a:lnTo>
                      <a:pt x="46" y="1566"/>
                    </a:lnTo>
                    <a:lnTo>
                      <a:pt x="64" y="1588"/>
                    </a:lnTo>
                    <a:lnTo>
                      <a:pt x="87" y="1610"/>
                    </a:lnTo>
                    <a:lnTo>
                      <a:pt x="117" y="1629"/>
                    </a:lnTo>
                    <a:lnTo>
                      <a:pt x="152" y="1643"/>
                    </a:lnTo>
                    <a:lnTo>
                      <a:pt x="187" y="1651"/>
                    </a:lnTo>
                    <a:lnTo>
                      <a:pt x="218" y="1654"/>
                    </a:lnTo>
                    <a:lnTo>
                      <a:pt x="245" y="1656"/>
                    </a:lnTo>
                    <a:lnTo>
                      <a:pt x="267" y="1653"/>
                    </a:lnTo>
                    <a:lnTo>
                      <a:pt x="283" y="1650"/>
                    </a:lnTo>
                    <a:lnTo>
                      <a:pt x="296" y="1646"/>
                    </a:lnTo>
                    <a:lnTo>
                      <a:pt x="303" y="1644"/>
                    </a:lnTo>
                    <a:lnTo>
                      <a:pt x="305" y="1643"/>
                    </a:lnTo>
                    <a:lnTo>
                      <a:pt x="306" y="1558"/>
                    </a:lnTo>
                    <a:lnTo>
                      <a:pt x="311" y="1343"/>
                    </a:lnTo>
                    <a:lnTo>
                      <a:pt x="315" y="1065"/>
                    </a:lnTo>
                    <a:lnTo>
                      <a:pt x="320" y="783"/>
                    </a:lnTo>
                    <a:lnTo>
                      <a:pt x="320" y="541"/>
                    </a:lnTo>
                    <a:lnTo>
                      <a:pt x="314" y="350"/>
                    </a:lnTo>
                    <a:lnTo>
                      <a:pt x="308" y="226"/>
                    </a:lnTo>
                    <a:lnTo>
                      <a:pt x="305" y="181"/>
                    </a:lnTo>
                    <a:lnTo>
                      <a:pt x="304" y="235"/>
                    </a:lnTo>
                    <a:lnTo>
                      <a:pt x="300" y="385"/>
                    </a:lnTo>
                    <a:lnTo>
                      <a:pt x="296" y="615"/>
                    </a:lnTo>
                    <a:lnTo>
                      <a:pt x="294" y="908"/>
                    </a:lnTo>
                    <a:lnTo>
                      <a:pt x="291" y="1198"/>
                    </a:lnTo>
                    <a:lnTo>
                      <a:pt x="285" y="1421"/>
                    </a:lnTo>
                    <a:lnTo>
                      <a:pt x="278" y="1563"/>
                    </a:lnTo>
                    <a:lnTo>
                      <a:pt x="275" y="1614"/>
                    </a:lnTo>
                    <a:lnTo>
                      <a:pt x="273" y="1614"/>
                    </a:lnTo>
                    <a:lnTo>
                      <a:pt x="265" y="1615"/>
                    </a:lnTo>
                    <a:lnTo>
                      <a:pt x="252" y="1616"/>
                    </a:lnTo>
                    <a:lnTo>
                      <a:pt x="235" y="1616"/>
                    </a:lnTo>
                    <a:lnTo>
                      <a:pt x="215" y="1615"/>
                    </a:lnTo>
                    <a:lnTo>
                      <a:pt x="192" y="1611"/>
                    </a:lnTo>
                    <a:lnTo>
                      <a:pt x="168" y="1604"/>
                    </a:lnTo>
                    <a:lnTo>
                      <a:pt x="141" y="1593"/>
                    </a:lnTo>
                    <a:lnTo>
                      <a:pt x="116" y="1581"/>
                    </a:lnTo>
                    <a:lnTo>
                      <a:pt x="94" y="1567"/>
                    </a:lnTo>
                    <a:lnTo>
                      <a:pt x="76" y="1554"/>
                    </a:lnTo>
                    <a:lnTo>
                      <a:pt x="61" y="1542"/>
                    </a:lnTo>
                    <a:lnTo>
                      <a:pt x="49" y="1531"/>
                    </a:lnTo>
                    <a:lnTo>
                      <a:pt x="41" y="1523"/>
                    </a:lnTo>
                    <a:lnTo>
                      <a:pt x="35" y="1519"/>
                    </a:lnTo>
                    <a:lnTo>
                      <a:pt x="34" y="1516"/>
                    </a:lnTo>
                    <a:lnTo>
                      <a:pt x="33" y="1402"/>
                    </a:lnTo>
                    <a:lnTo>
                      <a:pt x="31" y="1135"/>
                    </a:lnTo>
                    <a:lnTo>
                      <a:pt x="28" y="824"/>
                    </a:lnTo>
                    <a:lnTo>
                      <a:pt x="30" y="581"/>
                    </a:lnTo>
                    <a:lnTo>
                      <a:pt x="33" y="410"/>
                    </a:lnTo>
                    <a:lnTo>
                      <a:pt x="38" y="258"/>
                    </a:lnTo>
                    <a:lnTo>
                      <a:pt x="43" y="143"/>
                    </a:lnTo>
                    <a:lnTo>
                      <a:pt x="50" y="83"/>
                    </a:lnTo>
                    <a:lnTo>
                      <a:pt x="56" y="71"/>
                    </a:lnTo>
                    <a:lnTo>
                      <a:pt x="65" y="61"/>
                    </a:lnTo>
                    <a:lnTo>
                      <a:pt x="79" y="54"/>
                    </a:lnTo>
                    <a:lnTo>
                      <a:pt x="94" y="49"/>
                    </a:lnTo>
                    <a:lnTo>
                      <a:pt x="111" y="49"/>
                    </a:lnTo>
                    <a:lnTo>
                      <a:pt x="131" y="52"/>
                    </a:lnTo>
                    <a:lnTo>
                      <a:pt x="152" y="59"/>
                    </a:lnTo>
                    <a:lnTo>
                      <a:pt x="172" y="69"/>
                    </a:lnTo>
                    <a:lnTo>
                      <a:pt x="193" y="83"/>
                    </a:lnTo>
                    <a:lnTo>
                      <a:pt x="213" y="98"/>
                    </a:lnTo>
                    <a:lnTo>
                      <a:pt x="231" y="114"/>
                    </a:lnTo>
                    <a:lnTo>
                      <a:pt x="247" y="128"/>
                    </a:lnTo>
                    <a:lnTo>
                      <a:pt x="260" y="141"/>
                    </a:lnTo>
                    <a:lnTo>
                      <a:pt x="270" y="151"/>
                    </a:lnTo>
                    <a:lnTo>
                      <a:pt x="277" y="158"/>
                    </a:lnTo>
                    <a:lnTo>
                      <a:pt x="280" y="160"/>
                    </a:lnTo>
                    <a:lnTo>
                      <a:pt x="277" y="155"/>
                    </a:lnTo>
                    <a:lnTo>
                      <a:pt x="271" y="142"/>
                    </a:lnTo>
                    <a:lnTo>
                      <a:pt x="261" y="121"/>
                    </a:lnTo>
                    <a:lnTo>
                      <a:pt x="248" y="97"/>
                    </a:lnTo>
                    <a:lnTo>
                      <a:pt x="232" y="73"/>
                    </a:lnTo>
                    <a:lnTo>
                      <a:pt x="213" y="48"/>
                    </a:lnTo>
                    <a:lnTo>
                      <a:pt x="192" y="28"/>
                    </a:lnTo>
                    <a:lnTo>
                      <a:pt x="168" y="14"/>
                    </a:lnTo>
                    <a:lnTo>
                      <a:pt x="141" y="5"/>
                    </a:lnTo>
                    <a:lnTo>
                      <a:pt x="115" y="0"/>
                    </a:lnTo>
                    <a:lnTo>
                      <a:pt x="87" y="0"/>
                    </a:lnTo>
                    <a:lnTo>
                      <a:pt x="62" y="6"/>
                    </a:lnTo>
                    <a:lnTo>
                      <a:pt x="39" y="18"/>
                    </a:lnTo>
                    <a:lnTo>
                      <a:pt x="20" y="39"/>
                    </a:lnTo>
                    <a:lnTo>
                      <a:pt x="7" y="67"/>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3" name="Freeform 334"/>
              <p:cNvSpPr>
                <a:spLocks/>
              </p:cNvSpPr>
              <p:nvPr/>
            </p:nvSpPr>
            <p:spPr bwMode="auto">
              <a:xfrm>
                <a:off x="7243763" y="352425"/>
                <a:ext cx="31750" cy="400050"/>
              </a:xfrm>
              <a:custGeom>
                <a:avLst/>
                <a:gdLst>
                  <a:gd name="T0" fmla="*/ 0 w 41"/>
                  <a:gd name="T1" fmla="*/ 14 h 503"/>
                  <a:gd name="T2" fmla="*/ 0 w 41"/>
                  <a:gd name="T3" fmla="*/ 10 h 503"/>
                  <a:gd name="T4" fmla="*/ 4 w 41"/>
                  <a:gd name="T5" fmla="*/ 3 h 503"/>
                  <a:gd name="T6" fmla="*/ 11 w 41"/>
                  <a:gd name="T7" fmla="*/ 0 h 503"/>
                  <a:gd name="T8" fmla="*/ 24 w 41"/>
                  <a:gd name="T9" fmla="*/ 6 h 503"/>
                  <a:gd name="T10" fmla="*/ 36 w 41"/>
                  <a:gd name="T11" fmla="*/ 20 h 503"/>
                  <a:gd name="T12" fmla="*/ 41 w 41"/>
                  <a:gd name="T13" fmla="*/ 39 h 503"/>
                  <a:gd name="T14" fmla="*/ 41 w 41"/>
                  <a:gd name="T15" fmla="*/ 54 h 503"/>
                  <a:gd name="T16" fmla="*/ 39 w 41"/>
                  <a:gd name="T17" fmla="*/ 61 h 503"/>
                  <a:gd name="T18" fmla="*/ 39 w 41"/>
                  <a:gd name="T19" fmla="*/ 503 h 503"/>
                  <a:gd name="T20" fmla="*/ 0 w 41"/>
                  <a:gd name="T21" fmla="*/ 1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503">
                    <a:moveTo>
                      <a:pt x="0" y="14"/>
                    </a:moveTo>
                    <a:lnTo>
                      <a:pt x="0" y="10"/>
                    </a:lnTo>
                    <a:lnTo>
                      <a:pt x="4" y="3"/>
                    </a:lnTo>
                    <a:lnTo>
                      <a:pt x="11" y="0"/>
                    </a:lnTo>
                    <a:lnTo>
                      <a:pt x="24" y="6"/>
                    </a:lnTo>
                    <a:lnTo>
                      <a:pt x="36" y="20"/>
                    </a:lnTo>
                    <a:lnTo>
                      <a:pt x="41" y="39"/>
                    </a:lnTo>
                    <a:lnTo>
                      <a:pt x="41" y="54"/>
                    </a:lnTo>
                    <a:lnTo>
                      <a:pt x="39" y="61"/>
                    </a:lnTo>
                    <a:lnTo>
                      <a:pt x="39" y="503"/>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4" name="Freeform 335"/>
              <p:cNvSpPr>
                <a:spLocks/>
              </p:cNvSpPr>
              <p:nvPr/>
            </p:nvSpPr>
            <p:spPr bwMode="auto">
              <a:xfrm>
                <a:off x="7167563" y="322263"/>
                <a:ext cx="33338" cy="398463"/>
              </a:xfrm>
              <a:custGeom>
                <a:avLst/>
                <a:gdLst>
                  <a:gd name="T0" fmla="*/ 0 w 41"/>
                  <a:gd name="T1" fmla="*/ 12 h 502"/>
                  <a:gd name="T2" fmla="*/ 0 w 41"/>
                  <a:gd name="T3" fmla="*/ 9 h 502"/>
                  <a:gd name="T4" fmla="*/ 3 w 41"/>
                  <a:gd name="T5" fmla="*/ 3 h 502"/>
                  <a:gd name="T6" fmla="*/ 10 w 41"/>
                  <a:gd name="T7" fmla="*/ 0 h 502"/>
                  <a:gd name="T8" fmla="*/ 24 w 41"/>
                  <a:gd name="T9" fmla="*/ 4 h 502"/>
                  <a:gd name="T10" fmla="*/ 37 w 41"/>
                  <a:gd name="T11" fmla="*/ 19 h 502"/>
                  <a:gd name="T12" fmla="*/ 41 w 41"/>
                  <a:gd name="T13" fmla="*/ 38 h 502"/>
                  <a:gd name="T14" fmla="*/ 41 w 41"/>
                  <a:gd name="T15" fmla="*/ 53 h 502"/>
                  <a:gd name="T16" fmla="*/ 40 w 41"/>
                  <a:gd name="T17" fmla="*/ 59 h 502"/>
                  <a:gd name="T18" fmla="*/ 40 w 41"/>
                  <a:gd name="T19" fmla="*/ 502 h 502"/>
                  <a:gd name="T20" fmla="*/ 0 w 41"/>
                  <a:gd name="T21" fmla="*/ 1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502">
                    <a:moveTo>
                      <a:pt x="0" y="12"/>
                    </a:moveTo>
                    <a:lnTo>
                      <a:pt x="0" y="9"/>
                    </a:lnTo>
                    <a:lnTo>
                      <a:pt x="3" y="3"/>
                    </a:lnTo>
                    <a:lnTo>
                      <a:pt x="10" y="0"/>
                    </a:lnTo>
                    <a:lnTo>
                      <a:pt x="24" y="4"/>
                    </a:lnTo>
                    <a:lnTo>
                      <a:pt x="37" y="19"/>
                    </a:lnTo>
                    <a:lnTo>
                      <a:pt x="41" y="38"/>
                    </a:lnTo>
                    <a:lnTo>
                      <a:pt x="41" y="53"/>
                    </a:lnTo>
                    <a:lnTo>
                      <a:pt x="40" y="59"/>
                    </a:lnTo>
                    <a:lnTo>
                      <a:pt x="40" y="50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5" name="Freeform 336"/>
              <p:cNvSpPr>
                <a:spLocks/>
              </p:cNvSpPr>
              <p:nvPr/>
            </p:nvSpPr>
            <p:spPr bwMode="auto">
              <a:xfrm>
                <a:off x="7231063" y="811213"/>
                <a:ext cx="31750" cy="400050"/>
              </a:xfrm>
              <a:custGeom>
                <a:avLst/>
                <a:gdLst>
                  <a:gd name="T0" fmla="*/ 0 w 42"/>
                  <a:gd name="T1" fmla="*/ 13 h 505"/>
                  <a:gd name="T2" fmla="*/ 0 w 42"/>
                  <a:gd name="T3" fmla="*/ 9 h 505"/>
                  <a:gd name="T4" fmla="*/ 4 w 42"/>
                  <a:gd name="T5" fmla="*/ 3 h 505"/>
                  <a:gd name="T6" fmla="*/ 11 w 42"/>
                  <a:gd name="T7" fmla="*/ 0 h 505"/>
                  <a:gd name="T8" fmla="*/ 24 w 42"/>
                  <a:gd name="T9" fmla="*/ 6 h 505"/>
                  <a:gd name="T10" fmla="*/ 37 w 42"/>
                  <a:gd name="T11" fmla="*/ 21 h 505"/>
                  <a:gd name="T12" fmla="*/ 42 w 42"/>
                  <a:gd name="T13" fmla="*/ 39 h 505"/>
                  <a:gd name="T14" fmla="*/ 42 w 42"/>
                  <a:gd name="T15" fmla="*/ 54 h 505"/>
                  <a:gd name="T16" fmla="*/ 40 w 42"/>
                  <a:gd name="T17" fmla="*/ 61 h 505"/>
                  <a:gd name="T18" fmla="*/ 40 w 42"/>
                  <a:gd name="T19" fmla="*/ 505 h 505"/>
                  <a:gd name="T20" fmla="*/ 0 w 42"/>
                  <a:gd name="T21" fmla="*/ 1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05">
                    <a:moveTo>
                      <a:pt x="0" y="13"/>
                    </a:moveTo>
                    <a:lnTo>
                      <a:pt x="0" y="9"/>
                    </a:lnTo>
                    <a:lnTo>
                      <a:pt x="4" y="3"/>
                    </a:lnTo>
                    <a:lnTo>
                      <a:pt x="11" y="0"/>
                    </a:lnTo>
                    <a:lnTo>
                      <a:pt x="24" y="6"/>
                    </a:lnTo>
                    <a:lnTo>
                      <a:pt x="37" y="21"/>
                    </a:lnTo>
                    <a:lnTo>
                      <a:pt x="42" y="39"/>
                    </a:lnTo>
                    <a:lnTo>
                      <a:pt x="42" y="54"/>
                    </a:lnTo>
                    <a:lnTo>
                      <a:pt x="40" y="61"/>
                    </a:lnTo>
                    <a:lnTo>
                      <a:pt x="40" y="505"/>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6" name="Freeform 337"/>
              <p:cNvSpPr>
                <a:spLocks/>
              </p:cNvSpPr>
              <p:nvPr/>
            </p:nvSpPr>
            <p:spPr bwMode="auto">
              <a:xfrm>
                <a:off x="7154863" y="779463"/>
                <a:ext cx="33338" cy="400050"/>
              </a:xfrm>
              <a:custGeom>
                <a:avLst/>
                <a:gdLst>
                  <a:gd name="T0" fmla="*/ 0 w 40"/>
                  <a:gd name="T1" fmla="*/ 14 h 504"/>
                  <a:gd name="T2" fmla="*/ 0 w 40"/>
                  <a:gd name="T3" fmla="*/ 10 h 504"/>
                  <a:gd name="T4" fmla="*/ 3 w 40"/>
                  <a:gd name="T5" fmla="*/ 3 h 504"/>
                  <a:gd name="T6" fmla="*/ 9 w 40"/>
                  <a:gd name="T7" fmla="*/ 0 h 504"/>
                  <a:gd name="T8" fmla="*/ 23 w 40"/>
                  <a:gd name="T9" fmla="*/ 5 h 504"/>
                  <a:gd name="T10" fmla="*/ 35 w 40"/>
                  <a:gd name="T11" fmla="*/ 20 h 504"/>
                  <a:gd name="T12" fmla="*/ 40 w 40"/>
                  <a:gd name="T13" fmla="*/ 39 h 504"/>
                  <a:gd name="T14" fmla="*/ 40 w 40"/>
                  <a:gd name="T15" fmla="*/ 54 h 504"/>
                  <a:gd name="T16" fmla="*/ 39 w 40"/>
                  <a:gd name="T17" fmla="*/ 61 h 504"/>
                  <a:gd name="T18" fmla="*/ 39 w 40"/>
                  <a:gd name="T19" fmla="*/ 504 h 504"/>
                  <a:gd name="T20" fmla="*/ 0 w 40"/>
                  <a:gd name="T21" fmla="*/ 1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04">
                    <a:moveTo>
                      <a:pt x="0" y="14"/>
                    </a:moveTo>
                    <a:lnTo>
                      <a:pt x="0" y="10"/>
                    </a:lnTo>
                    <a:lnTo>
                      <a:pt x="3" y="3"/>
                    </a:lnTo>
                    <a:lnTo>
                      <a:pt x="9" y="0"/>
                    </a:lnTo>
                    <a:lnTo>
                      <a:pt x="23" y="5"/>
                    </a:lnTo>
                    <a:lnTo>
                      <a:pt x="35" y="20"/>
                    </a:lnTo>
                    <a:lnTo>
                      <a:pt x="40" y="39"/>
                    </a:lnTo>
                    <a:lnTo>
                      <a:pt x="40" y="54"/>
                    </a:lnTo>
                    <a:lnTo>
                      <a:pt x="39" y="61"/>
                    </a:lnTo>
                    <a:lnTo>
                      <a:pt x="39" y="50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Freeform 338"/>
              <p:cNvSpPr>
                <a:spLocks/>
              </p:cNvSpPr>
              <p:nvPr/>
            </p:nvSpPr>
            <p:spPr bwMode="auto">
              <a:xfrm>
                <a:off x="7256463" y="1368425"/>
                <a:ext cx="87313" cy="169863"/>
              </a:xfrm>
              <a:custGeom>
                <a:avLst/>
                <a:gdLst>
                  <a:gd name="T0" fmla="*/ 32 w 111"/>
                  <a:gd name="T1" fmla="*/ 0 h 214"/>
                  <a:gd name="T2" fmla="*/ 27 w 111"/>
                  <a:gd name="T3" fmla="*/ 7 h 214"/>
                  <a:gd name="T4" fmla="*/ 17 w 111"/>
                  <a:gd name="T5" fmla="*/ 26 h 214"/>
                  <a:gd name="T6" fmla="*/ 5 w 111"/>
                  <a:gd name="T7" fmla="*/ 57 h 214"/>
                  <a:gd name="T8" fmla="*/ 0 w 111"/>
                  <a:gd name="T9" fmla="*/ 95 h 214"/>
                  <a:gd name="T10" fmla="*/ 2 w 111"/>
                  <a:gd name="T11" fmla="*/ 113 h 214"/>
                  <a:gd name="T12" fmla="*/ 6 w 111"/>
                  <a:gd name="T13" fmla="*/ 125 h 214"/>
                  <a:gd name="T14" fmla="*/ 12 w 111"/>
                  <a:gd name="T15" fmla="*/ 133 h 214"/>
                  <a:gd name="T16" fmla="*/ 18 w 111"/>
                  <a:gd name="T17" fmla="*/ 139 h 214"/>
                  <a:gd name="T18" fmla="*/ 23 w 111"/>
                  <a:gd name="T19" fmla="*/ 145 h 214"/>
                  <a:gd name="T20" fmla="*/ 27 w 111"/>
                  <a:gd name="T21" fmla="*/ 149 h 214"/>
                  <a:gd name="T22" fmla="*/ 27 w 111"/>
                  <a:gd name="T23" fmla="*/ 156 h 214"/>
                  <a:gd name="T24" fmla="*/ 23 w 111"/>
                  <a:gd name="T25" fmla="*/ 167 h 214"/>
                  <a:gd name="T26" fmla="*/ 14 w 111"/>
                  <a:gd name="T27" fmla="*/ 187 h 214"/>
                  <a:gd name="T28" fmla="*/ 11 w 111"/>
                  <a:gd name="T29" fmla="*/ 202 h 214"/>
                  <a:gd name="T30" fmla="*/ 8 w 111"/>
                  <a:gd name="T31" fmla="*/ 211 h 214"/>
                  <a:gd name="T32" fmla="*/ 8 w 111"/>
                  <a:gd name="T33" fmla="*/ 214 h 214"/>
                  <a:gd name="T34" fmla="*/ 11 w 111"/>
                  <a:gd name="T35" fmla="*/ 213 h 214"/>
                  <a:gd name="T36" fmla="*/ 17 w 111"/>
                  <a:gd name="T37" fmla="*/ 211 h 214"/>
                  <a:gd name="T38" fmla="*/ 25 w 111"/>
                  <a:gd name="T39" fmla="*/ 208 h 214"/>
                  <a:gd name="T40" fmla="*/ 34 w 111"/>
                  <a:gd name="T41" fmla="*/ 202 h 214"/>
                  <a:gd name="T42" fmla="*/ 42 w 111"/>
                  <a:gd name="T43" fmla="*/ 198 h 214"/>
                  <a:gd name="T44" fmla="*/ 49 w 111"/>
                  <a:gd name="T45" fmla="*/ 191 h 214"/>
                  <a:gd name="T46" fmla="*/ 51 w 111"/>
                  <a:gd name="T47" fmla="*/ 183 h 214"/>
                  <a:gd name="T48" fmla="*/ 48 w 111"/>
                  <a:gd name="T49" fmla="*/ 175 h 214"/>
                  <a:gd name="T50" fmla="*/ 38 w 111"/>
                  <a:gd name="T51" fmla="*/ 166 h 214"/>
                  <a:gd name="T52" fmla="*/ 34 w 111"/>
                  <a:gd name="T53" fmla="*/ 166 h 214"/>
                  <a:gd name="T54" fmla="*/ 32 w 111"/>
                  <a:gd name="T55" fmla="*/ 164 h 214"/>
                  <a:gd name="T56" fmla="*/ 32 w 111"/>
                  <a:gd name="T57" fmla="*/ 151 h 214"/>
                  <a:gd name="T58" fmla="*/ 35 w 111"/>
                  <a:gd name="T59" fmla="*/ 136 h 214"/>
                  <a:gd name="T60" fmla="*/ 44 w 111"/>
                  <a:gd name="T61" fmla="*/ 116 h 214"/>
                  <a:gd name="T62" fmla="*/ 57 w 111"/>
                  <a:gd name="T63" fmla="*/ 94 h 214"/>
                  <a:gd name="T64" fmla="*/ 72 w 111"/>
                  <a:gd name="T65" fmla="*/ 71 h 214"/>
                  <a:gd name="T66" fmla="*/ 86 w 111"/>
                  <a:gd name="T67" fmla="*/ 50 h 214"/>
                  <a:gd name="T68" fmla="*/ 98 w 111"/>
                  <a:gd name="T69" fmla="*/ 32 h 214"/>
                  <a:gd name="T70" fmla="*/ 108 w 111"/>
                  <a:gd name="T71" fmla="*/ 20 h 214"/>
                  <a:gd name="T72" fmla="*/ 111 w 111"/>
                  <a:gd name="T73" fmla="*/ 16 h 214"/>
                  <a:gd name="T74" fmla="*/ 32 w 111"/>
                  <a:gd name="T7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214">
                    <a:moveTo>
                      <a:pt x="32" y="0"/>
                    </a:moveTo>
                    <a:lnTo>
                      <a:pt x="27" y="7"/>
                    </a:lnTo>
                    <a:lnTo>
                      <a:pt x="17" y="26"/>
                    </a:lnTo>
                    <a:lnTo>
                      <a:pt x="5" y="57"/>
                    </a:lnTo>
                    <a:lnTo>
                      <a:pt x="0" y="95"/>
                    </a:lnTo>
                    <a:lnTo>
                      <a:pt x="2" y="113"/>
                    </a:lnTo>
                    <a:lnTo>
                      <a:pt x="6" y="125"/>
                    </a:lnTo>
                    <a:lnTo>
                      <a:pt x="12" y="133"/>
                    </a:lnTo>
                    <a:lnTo>
                      <a:pt x="18" y="139"/>
                    </a:lnTo>
                    <a:lnTo>
                      <a:pt x="23" y="145"/>
                    </a:lnTo>
                    <a:lnTo>
                      <a:pt x="27" y="149"/>
                    </a:lnTo>
                    <a:lnTo>
                      <a:pt x="27" y="156"/>
                    </a:lnTo>
                    <a:lnTo>
                      <a:pt x="23" y="167"/>
                    </a:lnTo>
                    <a:lnTo>
                      <a:pt x="14" y="187"/>
                    </a:lnTo>
                    <a:lnTo>
                      <a:pt x="11" y="202"/>
                    </a:lnTo>
                    <a:lnTo>
                      <a:pt x="8" y="211"/>
                    </a:lnTo>
                    <a:lnTo>
                      <a:pt x="8" y="214"/>
                    </a:lnTo>
                    <a:lnTo>
                      <a:pt x="11" y="213"/>
                    </a:lnTo>
                    <a:lnTo>
                      <a:pt x="17" y="211"/>
                    </a:lnTo>
                    <a:lnTo>
                      <a:pt x="25" y="208"/>
                    </a:lnTo>
                    <a:lnTo>
                      <a:pt x="34" y="202"/>
                    </a:lnTo>
                    <a:lnTo>
                      <a:pt x="42" y="198"/>
                    </a:lnTo>
                    <a:lnTo>
                      <a:pt x="49" y="191"/>
                    </a:lnTo>
                    <a:lnTo>
                      <a:pt x="51" y="183"/>
                    </a:lnTo>
                    <a:lnTo>
                      <a:pt x="48" y="175"/>
                    </a:lnTo>
                    <a:lnTo>
                      <a:pt x="38" y="166"/>
                    </a:lnTo>
                    <a:lnTo>
                      <a:pt x="34" y="166"/>
                    </a:lnTo>
                    <a:lnTo>
                      <a:pt x="32" y="164"/>
                    </a:lnTo>
                    <a:lnTo>
                      <a:pt x="32" y="151"/>
                    </a:lnTo>
                    <a:lnTo>
                      <a:pt x="35" y="136"/>
                    </a:lnTo>
                    <a:lnTo>
                      <a:pt x="44" y="116"/>
                    </a:lnTo>
                    <a:lnTo>
                      <a:pt x="57" y="94"/>
                    </a:lnTo>
                    <a:lnTo>
                      <a:pt x="72" y="71"/>
                    </a:lnTo>
                    <a:lnTo>
                      <a:pt x="86" y="50"/>
                    </a:lnTo>
                    <a:lnTo>
                      <a:pt x="98" y="32"/>
                    </a:lnTo>
                    <a:lnTo>
                      <a:pt x="108" y="20"/>
                    </a:lnTo>
                    <a:lnTo>
                      <a:pt x="111" y="1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8" name="Freeform 339"/>
              <p:cNvSpPr>
                <a:spLocks/>
              </p:cNvSpPr>
              <p:nvPr/>
            </p:nvSpPr>
            <p:spPr bwMode="auto">
              <a:xfrm>
                <a:off x="7061200" y="1274763"/>
                <a:ext cx="87313" cy="157163"/>
              </a:xfrm>
              <a:custGeom>
                <a:avLst/>
                <a:gdLst>
                  <a:gd name="T0" fmla="*/ 70 w 111"/>
                  <a:gd name="T1" fmla="*/ 0 h 198"/>
                  <a:gd name="T2" fmla="*/ 67 w 111"/>
                  <a:gd name="T3" fmla="*/ 1 h 198"/>
                  <a:gd name="T4" fmla="*/ 59 w 111"/>
                  <a:gd name="T5" fmla="*/ 5 h 198"/>
                  <a:gd name="T6" fmla="*/ 48 w 111"/>
                  <a:gd name="T7" fmla="*/ 12 h 198"/>
                  <a:gd name="T8" fmla="*/ 36 w 111"/>
                  <a:gd name="T9" fmla="*/ 21 h 198"/>
                  <a:gd name="T10" fmla="*/ 22 w 111"/>
                  <a:gd name="T11" fmla="*/ 33 h 198"/>
                  <a:gd name="T12" fmla="*/ 12 w 111"/>
                  <a:gd name="T13" fmla="*/ 51 h 198"/>
                  <a:gd name="T14" fmla="*/ 4 w 111"/>
                  <a:gd name="T15" fmla="*/ 71 h 198"/>
                  <a:gd name="T16" fmla="*/ 0 w 111"/>
                  <a:gd name="T17" fmla="*/ 96 h 198"/>
                  <a:gd name="T18" fmla="*/ 5 w 111"/>
                  <a:gd name="T19" fmla="*/ 139 h 198"/>
                  <a:gd name="T20" fmla="*/ 16 w 111"/>
                  <a:gd name="T21" fmla="*/ 166 h 198"/>
                  <a:gd name="T22" fmla="*/ 27 w 111"/>
                  <a:gd name="T23" fmla="*/ 179 h 198"/>
                  <a:gd name="T24" fmla="*/ 31 w 111"/>
                  <a:gd name="T25" fmla="*/ 182 h 198"/>
                  <a:gd name="T26" fmla="*/ 7 w 111"/>
                  <a:gd name="T27" fmla="*/ 198 h 198"/>
                  <a:gd name="T28" fmla="*/ 70 w 111"/>
                  <a:gd name="T29" fmla="*/ 182 h 198"/>
                  <a:gd name="T30" fmla="*/ 39 w 111"/>
                  <a:gd name="T31" fmla="*/ 167 h 198"/>
                  <a:gd name="T32" fmla="*/ 37 w 111"/>
                  <a:gd name="T33" fmla="*/ 165 h 198"/>
                  <a:gd name="T34" fmla="*/ 31 w 111"/>
                  <a:gd name="T35" fmla="*/ 159 h 198"/>
                  <a:gd name="T36" fmla="*/ 24 w 111"/>
                  <a:gd name="T37" fmla="*/ 150 h 198"/>
                  <a:gd name="T38" fmla="*/ 19 w 111"/>
                  <a:gd name="T39" fmla="*/ 139 h 198"/>
                  <a:gd name="T40" fmla="*/ 15 w 111"/>
                  <a:gd name="T41" fmla="*/ 127 h 198"/>
                  <a:gd name="T42" fmla="*/ 16 w 111"/>
                  <a:gd name="T43" fmla="*/ 113 h 198"/>
                  <a:gd name="T44" fmla="*/ 23 w 111"/>
                  <a:gd name="T45" fmla="*/ 100 h 198"/>
                  <a:gd name="T46" fmla="*/ 39 w 111"/>
                  <a:gd name="T47" fmla="*/ 88 h 198"/>
                  <a:gd name="T48" fmla="*/ 58 w 111"/>
                  <a:gd name="T49" fmla="*/ 77 h 198"/>
                  <a:gd name="T50" fmla="*/ 74 w 111"/>
                  <a:gd name="T51" fmla="*/ 69 h 198"/>
                  <a:gd name="T52" fmla="*/ 86 w 111"/>
                  <a:gd name="T53" fmla="*/ 63 h 198"/>
                  <a:gd name="T54" fmla="*/ 96 w 111"/>
                  <a:gd name="T55" fmla="*/ 59 h 198"/>
                  <a:gd name="T56" fmla="*/ 103 w 111"/>
                  <a:gd name="T57" fmla="*/ 56 h 198"/>
                  <a:gd name="T58" fmla="*/ 107 w 111"/>
                  <a:gd name="T59" fmla="*/ 55 h 198"/>
                  <a:gd name="T60" fmla="*/ 110 w 111"/>
                  <a:gd name="T61" fmla="*/ 55 h 198"/>
                  <a:gd name="T62" fmla="*/ 111 w 111"/>
                  <a:gd name="T63" fmla="*/ 55 h 198"/>
                  <a:gd name="T64" fmla="*/ 70 w 111"/>
                  <a:gd name="T6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198">
                    <a:moveTo>
                      <a:pt x="70" y="0"/>
                    </a:moveTo>
                    <a:lnTo>
                      <a:pt x="67" y="1"/>
                    </a:lnTo>
                    <a:lnTo>
                      <a:pt x="59" y="5"/>
                    </a:lnTo>
                    <a:lnTo>
                      <a:pt x="48" y="12"/>
                    </a:lnTo>
                    <a:lnTo>
                      <a:pt x="36" y="21"/>
                    </a:lnTo>
                    <a:lnTo>
                      <a:pt x="22" y="33"/>
                    </a:lnTo>
                    <a:lnTo>
                      <a:pt x="12" y="51"/>
                    </a:lnTo>
                    <a:lnTo>
                      <a:pt x="4" y="71"/>
                    </a:lnTo>
                    <a:lnTo>
                      <a:pt x="0" y="96"/>
                    </a:lnTo>
                    <a:lnTo>
                      <a:pt x="5" y="139"/>
                    </a:lnTo>
                    <a:lnTo>
                      <a:pt x="16" y="166"/>
                    </a:lnTo>
                    <a:lnTo>
                      <a:pt x="27" y="179"/>
                    </a:lnTo>
                    <a:lnTo>
                      <a:pt x="31" y="182"/>
                    </a:lnTo>
                    <a:lnTo>
                      <a:pt x="7" y="198"/>
                    </a:lnTo>
                    <a:lnTo>
                      <a:pt x="70" y="182"/>
                    </a:lnTo>
                    <a:lnTo>
                      <a:pt x="39" y="167"/>
                    </a:lnTo>
                    <a:lnTo>
                      <a:pt x="37" y="165"/>
                    </a:lnTo>
                    <a:lnTo>
                      <a:pt x="31" y="159"/>
                    </a:lnTo>
                    <a:lnTo>
                      <a:pt x="24" y="150"/>
                    </a:lnTo>
                    <a:lnTo>
                      <a:pt x="19" y="139"/>
                    </a:lnTo>
                    <a:lnTo>
                      <a:pt x="15" y="127"/>
                    </a:lnTo>
                    <a:lnTo>
                      <a:pt x="16" y="113"/>
                    </a:lnTo>
                    <a:lnTo>
                      <a:pt x="23" y="100"/>
                    </a:lnTo>
                    <a:lnTo>
                      <a:pt x="39" y="88"/>
                    </a:lnTo>
                    <a:lnTo>
                      <a:pt x="58" y="77"/>
                    </a:lnTo>
                    <a:lnTo>
                      <a:pt x="74" y="69"/>
                    </a:lnTo>
                    <a:lnTo>
                      <a:pt x="86" y="63"/>
                    </a:lnTo>
                    <a:lnTo>
                      <a:pt x="96" y="59"/>
                    </a:lnTo>
                    <a:lnTo>
                      <a:pt x="103" y="56"/>
                    </a:lnTo>
                    <a:lnTo>
                      <a:pt x="107" y="55"/>
                    </a:lnTo>
                    <a:lnTo>
                      <a:pt x="110" y="55"/>
                    </a:lnTo>
                    <a:lnTo>
                      <a:pt x="111" y="55"/>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Freeform 340"/>
              <p:cNvSpPr>
                <a:spLocks/>
              </p:cNvSpPr>
              <p:nvPr/>
            </p:nvSpPr>
            <p:spPr bwMode="auto">
              <a:xfrm>
                <a:off x="8372475" y="977900"/>
                <a:ext cx="82550" cy="133350"/>
              </a:xfrm>
              <a:custGeom>
                <a:avLst/>
                <a:gdLst>
                  <a:gd name="T0" fmla="*/ 0 w 103"/>
                  <a:gd name="T1" fmla="*/ 0 h 167"/>
                  <a:gd name="T2" fmla="*/ 3 w 103"/>
                  <a:gd name="T3" fmla="*/ 0 h 167"/>
                  <a:gd name="T4" fmla="*/ 12 w 103"/>
                  <a:gd name="T5" fmla="*/ 0 h 167"/>
                  <a:gd name="T6" fmla="*/ 25 w 103"/>
                  <a:gd name="T7" fmla="*/ 0 h 167"/>
                  <a:gd name="T8" fmla="*/ 40 w 103"/>
                  <a:gd name="T9" fmla="*/ 2 h 167"/>
                  <a:gd name="T10" fmla="*/ 54 w 103"/>
                  <a:gd name="T11" fmla="*/ 8 h 167"/>
                  <a:gd name="T12" fmla="*/ 66 w 103"/>
                  <a:gd name="T13" fmla="*/ 16 h 167"/>
                  <a:gd name="T14" fmla="*/ 76 w 103"/>
                  <a:gd name="T15" fmla="*/ 29 h 167"/>
                  <a:gd name="T16" fmla="*/ 79 w 103"/>
                  <a:gd name="T17" fmla="*/ 47 h 167"/>
                  <a:gd name="T18" fmla="*/ 77 w 103"/>
                  <a:gd name="T19" fmla="*/ 85 h 167"/>
                  <a:gd name="T20" fmla="*/ 71 w 103"/>
                  <a:gd name="T21" fmla="*/ 112 h 167"/>
                  <a:gd name="T22" fmla="*/ 65 w 103"/>
                  <a:gd name="T23" fmla="*/ 129 h 167"/>
                  <a:gd name="T24" fmla="*/ 63 w 103"/>
                  <a:gd name="T25" fmla="*/ 135 h 167"/>
                  <a:gd name="T26" fmla="*/ 103 w 103"/>
                  <a:gd name="T27" fmla="*/ 143 h 167"/>
                  <a:gd name="T28" fmla="*/ 63 w 103"/>
                  <a:gd name="T29" fmla="*/ 167 h 167"/>
                  <a:gd name="T30" fmla="*/ 32 w 103"/>
                  <a:gd name="T31" fmla="*/ 167 h 167"/>
                  <a:gd name="T32" fmla="*/ 37 w 103"/>
                  <a:gd name="T33" fmla="*/ 160 h 167"/>
                  <a:gd name="T34" fmla="*/ 46 w 103"/>
                  <a:gd name="T35" fmla="*/ 140 h 167"/>
                  <a:gd name="T36" fmla="*/ 51 w 103"/>
                  <a:gd name="T37" fmla="*/ 113 h 167"/>
                  <a:gd name="T38" fmla="*/ 48 w 103"/>
                  <a:gd name="T39" fmla="*/ 79 h 167"/>
                  <a:gd name="T40" fmla="*/ 41 w 103"/>
                  <a:gd name="T41" fmla="*/ 62 h 167"/>
                  <a:gd name="T42" fmla="*/ 34 w 103"/>
                  <a:gd name="T43" fmla="*/ 47 h 167"/>
                  <a:gd name="T44" fmla="*/ 26 w 103"/>
                  <a:gd name="T45" fmla="*/ 33 h 167"/>
                  <a:gd name="T46" fmla="*/ 18 w 103"/>
                  <a:gd name="T47" fmla="*/ 22 h 167"/>
                  <a:gd name="T48" fmla="*/ 11 w 103"/>
                  <a:gd name="T49" fmla="*/ 13 h 167"/>
                  <a:gd name="T50" fmla="*/ 5 w 103"/>
                  <a:gd name="T51" fmla="*/ 6 h 167"/>
                  <a:gd name="T52" fmla="*/ 1 w 103"/>
                  <a:gd name="T53" fmla="*/ 1 h 167"/>
                  <a:gd name="T54" fmla="*/ 0 w 103"/>
                  <a:gd name="T5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67">
                    <a:moveTo>
                      <a:pt x="0" y="0"/>
                    </a:moveTo>
                    <a:lnTo>
                      <a:pt x="3" y="0"/>
                    </a:lnTo>
                    <a:lnTo>
                      <a:pt x="12" y="0"/>
                    </a:lnTo>
                    <a:lnTo>
                      <a:pt x="25" y="0"/>
                    </a:lnTo>
                    <a:lnTo>
                      <a:pt x="40" y="2"/>
                    </a:lnTo>
                    <a:lnTo>
                      <a:pt x="54" y="8"/>
                    </a:lnTo>
                    <a:lnTo>
                      <a:pt x="66" y="16"/>
                    </a:lnTo>
                    <a:lnTo>
                      <a:pt x="76" y="29"/>
                    </a:lnTo>
                    <a:lnTo>
                      <a:pt x="79" y="47"/>
                    </a:lnTo>
                    <a:lnTo>
                      <a:pt x="77" y="85"/>
                    </a:lnTo>
                    <a:lnTo>
                      <a:pt x="71" y="112"/>
                    </a:lnTo>
                    <a:lnTo>
                      <a:pt x="65" y="129"/>
                    </a:lnTo>
                    <a:lnTo>
                      <a:pt x="63" y="135"/>
                    </a:lnTo>
                    <a:lnTo>
                      <a:pt x="103" y="143"/>
                    </a:lnTo>
                    <a:lnTo>
                      <a:pt x="63" y="167"/>
                    </a:lnTo>
                    <a:lnTo>
                      <a:pt x="32" y="167"/>
                    </a:lnTo>
                    <a:lnTo>
                      <a:pt x="37" y="160"/>
                    </a:lnTo>
                    <a:lnTo>
                      <a:pt x="46" y="140"/>
                    </a:lnTo>
                    <a:lnTo>
                      <a:pt x="51" y="113"/>
                    </a:lnTo>
                    <a:lnTo>
                      <a:pt x="48" y="79"/>
                    </a:lnTo>
                    <a:lnTo>
                      <a:pt x="41" y="62"/>
                    </a:lnTo>
                    <a:lnTo>
                      <a:pt x="34" y="47"/>
                    </a:lnTo>
                    <a:lnTo>
                      <a:pt x="26" y="33"/>
                    </a:lnTo>
                    <a:lnTo>
                      <a:pt x="18" y="22"/>
                    </a:lnTo>
                    <a:lnTo>
                      <a:pt x="11" y="13"/>
                    </a:lnTo>
                    <a:lnTo>
                      <a:pt x="5" y="6"/>
                    </a:lnTo>
                    <a:lnTo>
                      <a:pt x="1"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45" name="Group 359"/>
            <p:cNvGrpSpPr>
              <a:grpSpLocks/>
            </p:cNvGrpSpPr>
            <p:nvPr/>
          </p:nvGrpSpPr>
          <p:grpSpPr bwMode="auto">
            <a:xfrm flipH="1">
              <a:off x="3665977" y="174508"/>
              <a:ext cx="850900" cy="638175"/>
              <a:chOff x="4697" y="-377"/>
              <a:chExt cx="536" cy="402"/>
            </a:xfrm>
            <a:solidFill>
              <a:schemeClr val="tx1"/>
            </a:solidFill>
          </p:grpSpPr>
          <p:sp>
            <p:nvSpPr>
              <p:cNvPr id="1253" name="Freeform 355"/>
              <p:cNvSpPr>
                <a:spLocks/>
              </p:cNvSpPr>
              <p:nvPr/>
            </p:nvSpPr>
            <p:spPr bwMode="auto">
              <a:xfrm>
                <a:off x="5169" y="-370"/>
                <a:ext cx="64" cy="395"/>
              </a:xfrm>
              <a:custGeom>
                <a:avLst/>
                <a:gdLst>
                  <a:gd name="T0" fmla="*/ 30 w 64"/>
                  <a:gd name="T1" fmla="*/ 20 h 395"/>
                  <a:gd name="T2" fmla="*/ 38 w 64"/>
                  <a:gd name="T3" fmla="*/ 43 h 395"/>
                  <a:gd name="T4" fmla="*/ 36 w 64"/>
                  <a:gd name="T5" fmla="*/ 61 h 395"/>
                  <a:gd name="T6" fmla="*/ 27 w 64"/>
                  <a:gd name="T7" fmla="*/ 79 h 395"/>
                  <a:gd name="T8" fmla="*/ 12 w 64"/>
                  <a:gd name="T9" fmla="*/ 98 h 395"/>
                  <a:gd name="T10" fmla="*/ 4 w 64"/>
                  <a:gd name="T11" fmla="*/ 118 h 395"/>
                  <a:gd name="T12" fmla="*/ 0 w 64"/>
                  <a:gd name="T13" fmla="*/ 137 h 395"/>
                  <a:gd name="T14" fmla="*/ 8 w 64"/>
                  <a:gd name="T15" fmla="*/ 157 h 395"/>
                  <a:gd name="T16" fmla="*/ 23 w 64"/>
                  <a:gd name="T17" fmla="*/ 170 h 395"/>
                  <a:gd name="T18" fmla="*/ 30 w 64"/>
                  <a:gd name="T19" fmla="*/ 176 h 395"/>
                  <a:gd name="T20" fmla="*/ 27 w 64"/>
                  <a:gd name="T21" fmla="*/ 186 h 395"/>
                  <a:gd name="T22" fmla="*/ 12 w 64"/>
                  <a:gd name="T23" fmla="*/ 200 h 395"/>
                  <a:gd name="T24" fmla="*/ 2 w 64"/>
                  <a:gd name="T25" fmla="*/ 224 h 395"/>
                  <a:gd name="T26" fmla="*/ 0 w 64"/>
                  <a:gd name="T27" fmla="*/ 253 h 395"/>
                  <a:gd name="T28" fmla="*/ 10 w 64"/>
                  <a:gd name="T29" fmla="*/ 271 h 395"/>
                  <a:gd name="T30" fmla="*/ 25 w 64"/>
                  <a:gd name="T31" fmla="*/ 282 h 395"/>
                  <a:gd name="T32" fmla="*/ 30 w 64"/>
                  <a:gd name="T33" fmla="*/ 297 h 395"/>
                  <a:gd name="T34" fmla="*/ 23 w 64"/>
                  <a:gd name="T35" fmla="*/ 316 h 395"/>
                  <a:gd name="T36" fmla="*/ 13 w 64"/>
                  <a:gd name="T37" fmla="*/ 334 h 395"/>
                  <a:gd name="T38" fmla="*/ 4 w 64"/>
                  <a:gd name="T39" fmla="*/ 350 h 395"/>
                  <a:gd name="T40" fmla="*/ 5 w 64"/>
                  <a:gd name="T41" fmla="*/ 370 h 395"/>
                  <a:gd name="T42" fmla="*/ 23 w 64"/>
                  <a:gd name="T43" fmla="*/ 395 h 395"/>
                  <a:gd name="T44" fmla="*/ 22 w 64"/>
                  <a:gd name="T45" fmla="*/ 365 h 395"/>
                  <a:gd name="T46" fmla="*/ 33 w 64"/>
                  <a:gd name="T47" fmla="*/ 344 h 395"/>
                  <a:gd name="T48" fmla="*/ 50 w 64"/>
                  <a:gd name="T49" fmla="*/ 322 h 395"/>
                  <a:gd name="T50" fmla="*/ 58 w 64"/>
                  <a:gd name="T51" fmla="*/ 299 h 395"/>
                  <a:gd name="T52" fmla="*/ 53 w 64"/>
                  <a:gd name="T53" fmla="*/ 276 h 395"/>
                  <a:gd name="T54" fmla="*/ 38 w 64"/>
                  <a:gd name="T55" fmla="*/ 258 h 395"/>
                  <a:gd name="T56" fmla="*/ 30 w 64"/>
                  <a:gd name="T57" fmla="*/ 241 h 395"/>
                  <a:gd name="T58" fmla="*/ 28 w 64"/>
                  <a:gd name="T59" fmla="*/ 226 h 395"/>
                  <a:gd name="T60" fmla="*/ 36 w 64"/>
                  <a:gd name="T61" fmla="*/ 213 h 395"/>
                  <a:gd name="T62" fmla="*/ 50 w 64"/>
                  <a:gd name="T63" fmla="*/ 195 h 395"/>
                  <a:gd name="T64" fmla="*/ 54 w 64"/>
                  <a:gd name="T65" fmla="*/ 176 h 395"/>
                  <a:gd name="T66" fmla="*/ 51 w 64"/>
                  <a:gd name="T67" fmla="*/ 161 h 395"/>
                  <a:gd name="T68" fmla="*/ 38 w 64"/>
                  <a:gd name="T69" fmla="*/ 147 h 395"/>
                  <a:gd name="T70" fmla="*/ 28 w 64"/>
                  <a:gd name="T71" fmla="*/ 131 h 395"/>
                  <a:gd name="T72" fmla="*/ 30 w 64"/>
                  <a:gd name="T73" fmla="*/ 109 h 395"/>
                  <a:gd name="T74" fmla="*/ 40 w 64"/>
                  <a:gd name="T75" fmla="*/ 94 h 395"/>
                  <a:gd name="T76" fmla="*/ 51 w 64"/>
                  <a:gd name="T77" fmla="*/ 81 h 395"/>
                  <a:gd name="T78" fmla="*/ 64 w 64"/>
                  <a:gd name="T79" fmla="*/ 56 h 395"/>
                  <a:gd name="T80" fmla="*/ 63 w 64"/>
                  <a:gd name="T81" fmla="*/ 43 h 395"/>
                  <a:gd name="T82" fmla="*/ 51 w 64"/>
                  <a:gd name="T83" fmla="*/ 26 h 395"/>
                  <a:gd name="T84" fmla="*/ 36 w 64"/>
                  <a:gd name="T85" fmla="*/ 13 h 395"/>
                  <a:gd name="T86" fmla="*/ 23 w 64"/>
                  <a:gd name="T87" fmla="*/ 0 h 395"/>
                  <a:gd name="T88" fmla="*/ 30 w 64"/>
                  <a:gd name="T89" fmla="*/ 2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395">
                    <a:moveTo>
                      <a:pt x="30" y="20"/>
                    </a:moveTo>
                    <a:lnTo>
                      <a:pt x="38" y="43"/>
                    </a:lnTo>
                    <a:lnTo>
                      <a:pt x="36" y="61"/>
                    </a:lnTo>
                    <a:lnTo>
                      <a:pt x="27" y="79"/>
                    </a:lnTo>
                    <a:lnTo>
                      <a:pt x="12" y="98"/>
                    </a:lnTo>
                    <a:lnTo>
                      <a:pt x="4" y="118"/>
                    </a:lnTo>
                    <a:lnTo>
                      <a:pt x="0" y="137"/>
                    </a:lnTo>
                    <a:lnTo>
                      <a:pt x="8" y="157"/>
                    </a:lnTo>
                    <a:lnTo>
                      <a:pt x="23" y="170"/>
                    </a:lnTo>
                    <a:lnTo>
                      <a:pt x="30" y="176"/>
                    </a:lnTo>
                    <a:lnTo>
                      <a:pt x="27" y="186"/>
                    </a:lnTo>
                    <a:lnTo>
                      <a:pt x="12" y="200"/>
                    </a:lnTo>
                    <a:lnTo>
                      <a:pt x="2" y="224"/>
                    </a:lnTo>
                    <a:lnTo>
                      <a:pt x="0" y="253"/>
                    </a:lnTo>
                    <a:lnTo>
                      <a:pt x="10" y="271"/>
                    </a:lnTo>
                    <a:lnTo>
                      <a:pt x="25" y="282"/>
                    </a:lnTo>
                    <a:lnTo>
                      <a:pt x="30" y="297"/>
                    </a:lnTo>
                    <a:lnTo>
                      <a:pt x="23" y="316"/>
                    </a:lnTo>
                    <a:lnTo>
                      <a:pt x="13" y="334"/>
                    </a:lnTo>
                    <a:lnTo>
                      <a:pt x="4" y="350"/>
                    </a:lnTo>
                    <a:lnTo>
                      <a:pt x="5" y="370"/>
                    </a:lnTo>
                    <a:lnTo>
                      <a:pt x="23" y="395"/>
                    </a:lnTo>
                    <a:lnTo>
                      <a:pt x="22" y="365"/>
                    </a:lnTo>
                    <a:lnTo>
                      <a:pt x="33" y="344"/>
                    </a:lnTo>
                    <a:lnTo>
                      <a:pt x="50" y="322"/>
                    </a:lnTo>
                    <a:lnTo>
                      <a:pt x="58" y="299"/>
                    </a:lnTo>
                    <a:lnTo>
                      <a:pt x="53" y="276"/>
                    </a:lnTo>
                    <a:lnTo>
                      <a:pt x="38" y="258"/>
                    </a:lnTo>
                    <a:lnTo>
                      <a:pt x="30" y="241"/>
                    </a:lnTo>
                    <a:lnTo>
                      <a:pt x="28" y="226"/>
                    </a:lnTo>
                    <a:lnTo>
                      <a:pt x="36" y="213"/>
                    </a:lnTo>
                    <a:lnTo>
                      <a:pt x="50" y="195"/>
                    </a:lnTo>
                    <a:lnTo>
                      <a:pt x="54" y="176"/>
                    </a:lnTo>
                    <a:lnTo>
                      <a:pt x="51" y="161"/>
                    </a:lnTo>
                    <a:lnTo>
                      <a:pt x="38" y="147"/>
                    </a:lnTo>
                    <a:lnTo>
                      <a:pt x="28" y="131"/>
                    </a:lnTo>
                    <a:lnTo>
                      <a:pt x="30" y="109"/>
                    </a:lnTo>
                    <a:lnTo>
                      <a:pt x="40" y="94"/>
                    </a:lnTo>
                    <a:lnTo>
                      <a:pt x="51" y="81"/>
                    </a:lnTo>
                    <a:lnTo>
                      <a:pt x="64" y="56"/>
                    </a:lnTo>
                    <a:lnTo>
                      <a:pt x="63" y="43"/>
                    </a:lnTo>
                    <a:lnTo>
                      <a:pt x="51" y="26"/>
                    </a:lnTo>
                    <a:lnTo>
                      <a:pt x="36" y="13"/>
                    </a:lnTo>
                    <a:lnTo>
                      <a:pt x="23" y="0"/>
                    </a:lnTo>
                    <a:lnTo>
                      <a:pt x="30" y="2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4" name="Freeform 356"/>
              <p:cNvSpPr>
                <a:spLocks/>
              </p:cNvSpPr>
              <p:nvPr/>
            </p:nvSpPr>
            <p:spPr bwMode="auto">
              <a:xfrm>
                <a:off x="5024" y="-377"/>
                <a:ext cx="66" cy="357"/>
              </a:xfrm>
              <a:custGeom>
                <a:avLst/>
                <a:gdLst>
                  <a:gd name="T0" fmla="*/ 31 w 66"/>
                  <a:gd name="T1" fmla="*/ 18 h 357"/>
                  <a:gd name="T2" fmla="*/ 39 w 66"/>
                  <a:gd name="T3" fmla="*/ 39 h 357"/>
                  <a:gd name="T4" fmla="*/ 38 w 66"/>
                  <a:gd name="T5" fmla="*/ 55 h 357"/>
                  <a:gd name="T6" fmla="*/ 27 w 66"/>
                  <a:gd name="T7" fmla="*/ 72 h 357"/>
                  <a:gd name="T8" fmla="*/ 12 w 66"/>
                  <a:gd name="T9" fmla="*/ 88 h 357"/>
                  <a:gd name="T10" fmla="*/ 4 w 66"/>
                  <a:gd name="T11" fmla="*/ 106 h 357"/>
                  <a:gd name="T12" fmla="*/ 0 w 66"/>
                  <a:gd name="T13" fmla="*/ 124 h 357"/>
                  <a:gd name="T14" fmla="*/ 9 w 66"/>
                  <a:gd name="T15" fmla="*/ 142 h 357"/>
                  <a:gd name="T16" fmla="*/ 24 w 66"/>
                  <a:gd name="T17" fmla="*/ 153 h 357"/>
                  <a:gd name="T18" fmla="*/ 31 w 66"/>
                  <a:gd name="T19" fmla="*/ 159 h 357"/>
                  <a:gd name="T20" fmla="*/ 27 w 66"/>
                  <a:gd name="T21" fmla="*/ 168 h 357"/>
                  <a:gd name="T22" fmla="*/ 12 w 66"/>
                  <a:gd name="T23" fmla="*/ 180 h 357"/>
                  <a:gd name="T24" fmla="*/ 2 w 66"/>
                  <a:gd name="T25" fmla="*/ 203 h 357"/>
                  <a:gd name="T26" fmla="*/ 0 w 66"/>
                  <a:gd name="T27" fmla="*/ 228 h 357"/>
                  <a:gd name="T28" fmla="*/ 10 w 66"/>
                  <a:gd name="T29" fmla="*/ 245 h 357"/>
                  <a:gd name="T30" fmla="*/ 26 w 66"/>
                  <a:gd name="T31" fmla="*/ 255 h 357"/>
                  <a:gd name="T32" fmla="*/ 31 w 66"/>
                  <a:gd name="T33" fmla="*/ 269 h 357"/>
                  <a:gd name="T34" fmla="*/ 24 w 66"/>
                  <a:gd name="T35" fmla="*/ 285 h 357"/>
                  <a:gd name="T36" fmla="*/ 14 w 66"/>
                  <a:gd name="T37" fmla="*/ 302 h 357"/>
                  <a:gd name="T38" fmla="*/ 4 w 66"/>
                  <a:gd name="T39" fmla="*/ 317 h 357"/>
                  <a:gd name="T40" fmla="*/ 5 w 66"/>
                  <a:gd name="T41" fmla="*/ 335 h 357"/>
                  <a:gd name="T42" fmla="*/ 24 w 66"/>
                  <a:gd name="T43" fmla="*/ 357 h 357"/>
                  <a:gd name="T44" fmla="*/ 22 w 66"/>
                  <a:gd name="T45" fmla="*/ 330 h 357"/>
                  <a:gd name="T46" fmla="*/ 34 w 66"/>
                  <a:gd name="T47" fmla="*/ 311 h 357"/>
                  <a:gd name="T48" fmla="*/ 51 w 66"/>
                  <a:gd name="T49" fmla="*/ 291 h 357"/>
                  <a:gd name="T50" fmla="*/ 60 w 66"/>
                  <a:gd name="T51" fmla="*/ 270 h 357"/>
                  <a:gd name="T52" fmla="*/ 54 w 66"/>
                  <a:gd name="T53" fmla="*/ 249 h 357"/>
                  <a:gd name="T54" fmla="*/ 39 w 66"/>
                  <a:gd name="T55" fmla="*/ 233 h 357"/>
                  <a:gd name="T56" fmla="*/ 31 w 66"/>
                  <a:gd name="T57" fmla="*/ 218 h 357"/>
                  <a:gd name="T58" fmla="*/ 29 w 66"/>
                  <a:gd name="T59" fmla="*/ 204 h 357"/>
                  <a:gd name="T60" fmla="*/ 38 w 66"/>
                  <a:gd name="T61" fmla="*/ 192 h 357"/>
                  <a:gd name="T62" fmla="*/ 51 w 66"/>
                  <a:gd name="T63" fmla="*/ 176 h 357"/>
                  <a:gd name="T64" fmla="*/ 56 w 66"/>
                  <a:gd name="T65" fmla="*/ 159 h 357"/>
                  <a:gd name="T66" fmla="*/ 53 w 66"/>
                  <a:gd name="T67" fmla="*/ 145 h 357"/>
                  <a:gd name="T68" fmla="*/ 39 w 66"/>
                  <a:gd name="T69" fmla="*/ 133 h 357"/>
                  <a:gd name="T70" fmla="*/ 29 w 66"/>
                  <a:gd name="T71" fmla="*/ 118 h 357"/>
                  <a:gd name="T72" fmla="*/ 31 w 66"/>
                  <a:gd name="T73" fmla="*/ 99 h 357"/>
                  <a:gd name="T74" fmla="*/ 41 w 66"/>
                  <a:gd name="T75" fmla="*/ 85 h 357"/>
                  <a:gd name="T76" fmla="*/ 53 w 66"/>
                  <a:gd name="T77" fmla="*/ 73 h 357"/>
                  <a:gd name="T78" fmla="*/ 66 w 66"/>
                  <a:gd name="T79" fmla="*/ 51 h 357"/>
                  <a:gd name="T80" fmla="*/ 65 w 66"/>
                  <a:gd name="T81" fmla="*/ 39 h 357"/>
                  <a:gd name="T82" fmla="*/ 53 w 66"/>
                  <a:gd name="T83" fmla="*/ 24 h 357"/>
                  <a:gd name="T84" fmla="*/ 38 w 66"/>
                  <a:gd name="T85" fmla="*/ 12 h 357"/>
                  <a:gd name="T86" fmla="*/ 24 w 66"/>
                  <a:gd name="T87" fmla="*/ 0 h 357"/>
                  <a:gd name="T88" fmla="*/ 31 w 66"/>
                  <a:gd name="T89" fmla="*/ 1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357">
                    <a:moveTo>
                      <a:pt x="31" y="18"/>
                    </a:moveTo>
                    <a:lnTo>
                      <a:pt x="39" y="39"/>
                    </a:lnTo>
                    <a:lnTo>
                      <a:pt x="38" y="55"/>
                    </a:lnTo>
                    <a:lnTo>
                      <a:pt x="27" y="72"/>
                    </a:lnTo>
                    <a:lnTo>
                      <a:pt x="12" y="88"/>
                    </a:lnTo>
                    <a:lnTo>
                      <a:pt x="4" y="106"/>
                    </a:lnTo>
                    <a:lnTo>
                      <a:pt x="0" y="124"/>
                    </a:lnTo>
                    <a:lnTo>
                      <a:pt x="9" y="142"/>
                    </a:lnTo>
                    <a:lnTo>
                      <a:pt x="24" y="153"/>
                    </a:lnTo>
                    <a:lnTo>
                      <a:pt x="31" y="159"/>
                    </a:lnTo>
                    <a:lnTo>
                      <a:pt x="27" y="168"/>
                    </a:lnTo>
                    <a:lnTo>
                      <a:pt x="12" y="180"/>
                    </a:lnTo>
                    <a:lnTo>
                      <a:pt x="2" y="203"/>
                    </a:lnTo>
                    <a:lnTo>
                      <a:pt x="0" y="228"/>
                    </a:lnTo>
                    <a:lnTo>
                      <a:pt x="10" y="245"/>
                    </a:lnTo>
                    <a:lnTo>
                      <a:pt x="26" y="255"/>
                    </a:lnTo>
                    <a:lnTo>
                      <a:pt x="31" y="269"/>
                    </a:lnTo>
                    <a:lnTo>
                      <a:pt x="24" y="285"/>
                    </a:lnTo>
                    <a:lnTo>
                      <a:pt x="14" y="302"/>
                    </a:lnTo>
                    <a:lnTo>
                      <a:pt x="4" y="317"/>
                    </a:lnTo>
                    <a:lnTo>
                      <a:pt x="5" y="335"/>
                    </a:lnTo>
                    <a:lnTo>
                      <a:pt x="24" y="357"/>
                    </a:lnTo>
                    <a:lnTo>
                      <a:pt x="22" y="330"/>
                    </a:lnTo>
                    <a:lnTo>
                      <a:pt x="34" y="311"/>
                    </a:lnTo>
                    <a:lnTo>
                      <a:pt x="51" y="291"/>
                    </a:lnTo>
                    <a:lnTo>
                      <a:pt x="60" y="270"/>
                    </a:lnTo>
                    <a:lnTo>
                      <a:pt x="54" y="249"/>
                    </a:lnTo>
                    <a:lnTo>
                      <a:pt x="39" y="233"/>
                    </a:lnTo>
                    <a:lnTo>
                      <a:pt x="31" y="218"/>
                    </a:lnTo>
                    <a:lnTo>
                      <a:pt x="29" y="204"/>
                    </a:lnTo>
                    <a:lnTo>
                      <a:pt x="38" y="192"/>
                    </a:lnTo>
                    <a:lnTo>
                      <a:pt x="51" y="176"/>
                    </a:lnTo>
                    <a:lnTo>
                      <a:pt x="56" y="159"/>
                    </a:lnTo>
                    <a:lnTo>
                      <a:pt x="53" y="145"/>
                    </a:lnTo>
                    <a:lnTo>
                      <a:pt x="39" y="133"/>
                    </a:lnTo>
                    <a:lnTo>
                      <a:pt x="29" y="118"/>
                    </a:lnTo>
                    <a:lnTo>
                      <a:pt x="31" y="99"/>
                    </a:lnTo>
                    <a:lnTo>
                      <a:pt x="41" y="85"/>
                    </a:lnTo>
                    <a:lnTo>
                      <a:pt x="53" y="73"/>
                    </a:lnTo>
                    <a:lnTo>
                      <a:pt x="66" y="51"/>
                    </a:lnTo>
                    <a:lnTo>
                      <a:pt x="65" y="39"/>
                    </a:lnTo>
                    <a:lnTo>
                      <a:pt x="53" y="24"/>
                    </a:lnTo>
                    <a:lnTo>
                      <a:pt x="38" y="12"/>
                    </a:lnTo>
                    <a:lnTo>
                      <a:pt x="24" y="0"/>
                    </a:lnTo>
                    <a:lnTo>
                      <a:pt x="31"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5" name="Freeform 357"/>
              <p:cNvSpPr>
                <a:spLocks/>
              </p:cNvSpPr>
              <p:nvPr/>
            </p:nvSpPr>
            <p:spPr bwMode="auto">
              <a:xfrm>
                <a:off x="4857" y="-352"/>
                <a:ext cx="53" cy="217"/>
              </a:xfrm>
              <a:custGeom>
                <a:avLst/>
                <a:gdLst>
                  <a:gd name="T0" fmla="*/ 23 w 53"/>
                  <a:gd name="T1" fmla="*/ 0 h 217"/>
                  <a:gd name="T2" fmla="*/ 21 w 53"/>
                  <a:gd name="T3" fmla="*/ 20 h 217"/>
                  <a:gd name="T4" fmla="*/ 26 w 53"/>
                  <a:gd name="T5" fmla="*/ 40 h 217"/>
                  <a:gd name="T6" fmla="*/ 43 w 53"/>
                  <a:gd name="T7" fmla="*/ 61 h 217"/>
                  <a:gd name="T8" fmla="*/ 53 w 53"/>
                  <a:gd name="T9" fmla="*/ 90 h 217"/>
                  <a:gd name="T10" fmla="*/ 51 w 53"/>
                  <a:gd name="T11" fmla="*/ 116 h 217"/>
                  <a:gd name="T12" fmla="*/ 38 w 53"/>
                  <a:gd name="T13" fmla="*/ 138 h 217"/>
                  <a:gd name="T14" fmla="*/ 26 w 53"/>
                  <a:gd name="T15" fmla="*/ 151 h 217"/>
                  <a:gd name="T16" fmla="*/ 21 w 53"/>
                  <a:gd name="T17" fmla="*/ 171 h 217"/>
                  <a:gd name="T18" fmla="*/ 21 w 53"/>
                  <a:gd name="T19" fmla="*/ 186 h 217"/>
                  <a:gd name="T20" fmla="*/ 34 w 53"/>
                  <a:gd name="T21" fmla="*/ 217 h 217"/>
                  <a:gd name="T22" fmla="*/ 13 w 53"/>
                  <a:gd name="T23" fmla="*/ 198 h 217"/>
                  <a:gd name="T24" fmla="*/ 0 w 53"/>
                  <a:gd name="T25" fmla="*/ 174 h 217"/>
                  <a:gd name="T26" fmla="*/ 0 w 53"/>
                  <a:gd name="T27" fmla="*/ 148 h 217"/>
                  <a:gd name="T28" fmla="*/ 11 w 53"/>
                  <a:gd name="T29" fmla="*/ 128 h 217"/>
                  <a:gd name="T30" fmla="*/ 21 w 53"/>
                  <a:gd name="T31" fmla="*/ 115 h 217"/>
                  <a:gd name="T32" fmla="*/ 28 w 53"/>
                  <a:gd name="T33" fmla="*/ 93 h 217"/>
                  <a:gd name="T34" fmla="*/ 24 w 53"/>
                  <a:gd name="T35" fmla="*/ 68 h 217"/>
                  <a:gd name="T36" fmla="*/ 16 w 53"/>
                  <a:gd name="T37" fmla="*/ 48 h 217"/>
                  <a:gd name="T38" fmla="*/ 11 w 53"/>
                  <a:gd name="T39" fmla="*/ 32 h 217"/>
                  <a:gd name="T40" fmla="*/ 13 w 53"/>
                  <a:gd name="T41" fmla="*/ 15 h 217"/>
                  <a:gd name="T42" fmla="*/ 23 w 53"/>
                  <a:gd name="T4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217">
                    <a:moveTo>
                      <a:pt x="23" y="0"/>
                    </a:moveTo>
                    <a:lnTo>
                      <a:pt x="21" y="20"/>
                    </a:lnTo>
                    <a:lnTo>
                      <a:pt x="26" y="40"/>
                    </a:lnTo>
                    <a:lnTo>
                      <a:pt x="43" y="61"/>
                    </a:lnTo>
                    <a:lnTo>
                      <a:pt x="53" y="90"/>
                    </a:lnTo>
                    <a:lnTo>
                      <a:pt x="51" y="116"/>
                    </a:lnTo>
                    <a:lnTo>
                      <a:pt x="38" y="138"/>
                    </a:lnTo>
                    <a:lnTo>
                      <a:pt x="26" y="151"/>
                    </a:lnTo>
                    <a:lnTo>
                      <a:pt x="21" y="171"/>
                    </a:lnTo>
                    <a:lnTo>
                      <a:pt x="21" y="186"/>
                    </a:lnTo>
                    <a:lnTo>
                      <a:pt x="34" y="217"/>
                    </a:lnTo>
                    <a:lnTo>
                      <a:pt x="13" y="198"/>
                    </a:lnTo>
                    <a:lnTo>
                      <a:pt x="0" y="174"/>
                    </a:lnTo>
                    <a:lnTo>
                      <a:pt x="0" y="148"/>
                    </a:lnTo>
                    <a:lnTo>
                      <a:pt x="11" y="128"/>
                    </a:lnTo>
                    <a:lnTo>
                      <a:pt x="21" y="115"/>
                    </a:lnTo>
                    <a:lnTo>
                      <a:pt x="28" y="93"/>
                    </a:lnTo>
                    <a:lnTo>
                      <a:pt x="24" y="68"/>
                    </a:lnTo>
                    <a:lnTo>
                      <a:pt x="16" y="48"/>
                    </a:lnTo>
                    <a:lnTo>
                      <a:pt x="11" y="32"/>
                    </a:lnTo>
                    <a:lnTo>
                      <a:pt x="13" y="15"/>
                    </a:lnTo>
                    <a:lnTo>
                      <a:pt x="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358"/>
              <p:cNvSpPr>
                <a:spLocks/>
              </p:cNvSpPr>
              <p:nvPr/>
            </p:nvSpPr>
            <p:spPr bwMode="auto">
              <a:xfrm>
                <a:off x="4697" y="-377"/>
                <a:ext cx="53" cy="193"/>
              </a:xfrm>
              <a:custGeom>
                <a:avLst/>
                <a:gdLst>
                  <a:gd name="T0" fmla="*/ 24 w 53"/>
                  <a:gd name="T1" fmla="*/ 193 h 193"/>
                  <a:gd name="T2" fmla="*/ 22 w 53"/>
                  <a:gd name="T3" fmla="*/ 175 h 193"/>
                  <a:gd name="T4" fmla="*/ 27 w 53"/>
                  <a:gd name="T5" fmla="*/ 157 h 193"/>
                  <a:gd name="T6" fmla="*/ 44 w 53"/>
                  <a:gd name="T7" fmla="*/ 137 h 193"/>
                  <a:gd name="T8" fmla="*/ 53 w 53"/>
                  <a:gd name="T9" fmla="*/ 112 h 193"/>
                  <a:gd name="T10" fmla="*/ 52 w 53"/>
                  <a:gd name="T11" fmla="*/ 89 h 193"/>
                  <a:gd name="T12" fmla="*/ 39 w 53"/>
                  <a:gd name="T13" fmla="*/ 69 h 193"/>
                  <a:gd name="T14" fmla="*/ 27 w 53"/>
                  <a:gd name="T15" fmla="*/ 58 h 193"/>
                  <a:gd name="T16" fmla="*/ 22 w 53"/>
                  <a:gd name="T17" fmla="*/ 40 h 193"/>
                  <a:gd name="T18" fmla="*/ 22 w 53"/>
                  <a:gd name="T19" fmla="*/ 27 h 193"/>
                  <a:gd name="T20" fmla="*/ 35 w 53"/>
                  <a:gd name="T21" fmla="*/ 0 h 193"/>
                  <a:gd name="T22" fmla="*/ 14 w 53"/>
                  <a:gd name="T23" fmla="*/ 16 h 193"/>
                  <a:gd name="T24" fmla="*/ 0 w 53"/>
                  <a:gd name="T25" fmla="*/ 37 h 193"/>
                  <a:gd name="T26" fmla="*/ 0 w 53"/>
                  <a:gd name="T27" fmla="*/ 61 h 193"/>
                  <a:gd name="T28" fmla="*/ 12 w 53"/>
                  <a:gd name="T29" fmla="*/ 78 h 193"/>
                  <a:gd name="T30" fmla="*/ 22 w 53"/>
                  <a:gd name="T31" fmla="*/ 90 h 193"/>
                  <a:gd name="T32" fmla="*/ 29 w 53"/>
                  <a:gd name="T33" fmla="*/ 109 h 193"/>
                  <a:gd name="T34" fmla="*/ 25 w 53"/>
                  <a:gd name="T35" fmla="*/ 131 h 193"/>
                  <a:gd name="T36" fmla="*/ 17 w 53"/>
                  <a:gd name="T37" fmla="*/ 149 h 193"/>
                  <a:gd name="T38" fmla="*/ 12 w 53"/>
                  <a:gd name="T39" fmla="*/ 164 h 193"/>
                  <a:gd name="T40" fmla="*/ 14 w 53"/>
                  <a:gd name="T41" fmla="*/ 180 h 193"/>
                  <a:gd name="T42" fmla="*/ 24 w 53"/>
                  <a:gd name="T4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193">
                    <a:moveTo>
                      <a:pt x="24" y="193"/>
                    </a:moveTo>
                    <a:lnTo>
                      <a:pt x="22" y="175"/>
                    </a:lnTo>
                    <a:lnTo>
                      <a:pt x="27" y="157"/>
                    </a:lnTo>
                    <a:lnTo>
                      <a:pt x="44" y="137"/>
                    </a:lnTo>
                    <a:lnTo>
                      <a:pt x="53" y="112"/>
                    </a:lnTo>
                    <a:lnTo>
                      <a:pt x="52" y="89"/>
                    </a:lnTo>
                    <a:lnTo>
                      <a:pt x="39" y="69"/>
                    </a:lnTo>
                    <a:lnTo>
                      <a:pt x="27" y="58"/>
                    </a:lnTo>
                    <a:lnTo>
                      <a:pt x="22" y="40"/>
                    </a:lnTo>
                    <a:lnTo>
                      <a:pt x="22" y="27"/>
                    </a:lnTo>
                    <a:lnTo>
                      <a:pt x="35" y="0"/>
                    </a:lnTo>
                    <a:lnTo>
                      <a:pt x="14" y="16"/>
                    </a:lnTo>
                    <a:lnTo>
                      <a:pt x="0" y="37"/>
                    </a:lnTo>
                    <a:lnTo>
                      <a:pt x="0" y="61"/>
                    </a:lnTo>
                    <a:lnTo>
                      <a:pt x="12" y="78"/>
                    </a:lnTo>
                    <a:lnTo>
                      <a:pt x="22" y="90"/>
                    </a:lnTo>
                    <a:lnTo>
                      <a:pt x="29" y="109"/>
                    </a:lnTo>
                    <a:lnTo>
                      <a:pt x="25" y="131"/>
                    </a:lnTo>
                    <a:lnTo>
                      <a:pt x="17" y="149"/>
                    </a:lnTo>
                    <a:lnTo>
                      <a:pt x="12" y="164"/>
                    </a:lnTo>
                    <a:lnTo>
                      <a:pt x="14" y="180"/>
                    </a:lnTo>
                    <a:lnTo>
                      <a:pt x="24"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35" name="Rectangle 434"/>
          <p:cNvSpPr/>
          <p:nvPr/>
        </p:nvSpPr>
        <p:spPr>
          <a:xfrm>
            <a:off x="3796061" y="1501570"/>
            <a:ext cx="1198664" cy="856069"/>
          </a:xfrm>
          <a:prstGeom prst="rect">
            <a:avLst/>
          </a:prstGeom>
          <a:gradFill flip="none" rotWithShape="1">
            <a:gsLst>
              <a:gs pos="39000">
                <a:srgbClr val="86FF00"/>
              </a:gs>
              <a:gs pos="28000">
                <a:srgbClr val="FFE300"/>
              </a:gs>
              <a:gs pos="19000">
                <a:srgbClr val="FF7700"/>
              </a:gs>
              <a:gs pos="10000">
                <a:srgbClr val="BA0000"/>
              </a:gs>
              <a:gs pos="0">
                <a:srgbClr val="2A0000"/>
              </a:gs>
              <a:gs pos="49000">
                <a:srgbClr val="00FF33"/>
              </a:gs>
              <a:gs pos="81000">
                <a:srgbClr val="0100FF"/>
              </a:gs>
              <a:gs pos="70000">
                <a:srgbClr val="0080FF"/>
              </a:gs>
              <a:gs pos="89000">
                <a:srgbClr val="3700FF"/>
              </a:gs>
              <a:gs pos="100000">
                <a:srgbClr val="2A0035"/>
              </a:gs>
            </a:gsLst>
            <a:lin ang="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442"/>
          <p:cNvGrpSpPr/>
          <p:nvPr/>
        </p:nvGrpSpPr>
        <p:grpSpPr>
          <a:xfrm>
            <a:off x="8078469" y="1399915"/>
            <a:ext cx="957725" cy="957724"/>
            <a:chOff x="4214108" y="5516021"/>
            <a:chExt cx="957725" cy="957724"/>
          </a:xfrm>
        </p:grpSpPr>
        <p:sp>
          <p:nvSpPr>
            <p:cNvPr id="444" name="Oval 443"/>
            <p:cNvSpPr/>
            <p:nvPr/>
          </p:nvSpPr>
          <p:spPr>
            <a:xfrm>
              <a:off x="4214108" y="5516021"/>
              <a:ext cx="957725" cy="957724"/>
            </a:xfrm>
            <a:prstGeom prst="ellipse">
              <a:avLst/>
            </a:prstGeom>
            <a:gradFill flip="none" rotWithShape="1">
              <a:gsLst>
                <a:gs pos="0">
                  <a:srgbClr val="FFFF00"/>
                </a:gs>
                <a:gs pos="49000">
                  <a:srgbClr val="FFC000">
                    <a:lumMod val="89000"/>
                  </a:srgbClr>
                </a:gs>
                <a:gs pos="73000">
                  <a:srgbClr val="FFC000">
                    <a:lumMod val="75000"/>
                  </a:srgbClr>
                </a:gs>
                <a:gs pos="97000">
                  <a:srgbClr val="FFC000">
                    <a:lumMod val="50000"/>
                  </a:srgbClr>
                </a:gs>
              </a:gsLst>
              <a:path path="circle">
                <a:fillToRect l="50000" t="50000" r="50000" b="50000"/>
              </a:path>
              <a:tileRect/>
            </a:gra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sp>
          <p:nvSpPr>
            <p:cNvPr id="445" name="Oval 444"/>
            <p:cNvSpPr/>
            <p:nvPr/>
          </p:nvSpPr>
          <p:spPr>
            <a:xfrm>
              <a:off x="4262208" y="5564121"/>
              <a:ext cx="861524" cy="861524"/>
            </a:xfrm>
            <a:prstGeom prst="ellipse">
              <a:avLst/>
            </a:prstGeom>
            <a:noFill/>
            <a:ln w="28575"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sp>
          <p:nvSpPr>
            <p:cNvPr id="446" name="Freeform 445"/>
            <p:cNvSpPr/>
            <p:nvPr/>
          </p:nvSpPr>
          <p:spPr>
            <a:xfrm>
              <a:off x="4482661" y="5562209"/>
              <a:ext cx="420225" cy="324395"/>
            </a:xfrm>
            <a:custGeom>
              <a:avLst/>
              <a:gdLst>
                <a:gd name="connsiteX0" fmla="*/ 849604 w 851688"/>
                <a:gd name="connsiteY0" fmla="*/ 131738 h 712165"/>
                <a:gd name="connsiteX1" fmla="*/ 414349 w 851688"/>
                <a:gd name="connsiteY1" fmla="*/ 64 h 712165"/>
                <a:gd name="connsiteX2" fmla="*/ 1041 w 851688"/>
                <a:gd name="connsiteY2" fmla="*/ 124422 h 712165"/>
                <a:gd name="connsiteX3" fmla="*/ 304621 w 851688"/>
                <a:gd name="connsiteY3" fmla="*/ 662090 h 712165"/>
                <a:gd name="connsiteX4" fmla="*/ 567969 w 851688"/>
                <a:gd name="connsiteY4" fmla="*/ 629171 h 712165"/>
                <a:gd name="connsiteX5" fmla="*/ 849604 w 851688"/>
                <a:gd name="connsiteY5" fmla="*/ 131738 h 712165"/>
                <a:gd name="connsiteX0" fmla="*/ 849773 w 851873"/>
                <a:gd name="connsiteY0" fmla="*/ 131723 h 689752"/>
                <a:gd name="connsiteX1" fmla="*/ 414518 w 851873"/>
                <a:gd name="connsiteY1" fmla="*/ 49 h 689752"/>
                <a:gd name="connsiteX2" fmla="*/ 1210 w 851873"/>
                <a:gd name="connsiteY2" fmla="*/ 124407 h 689752"/>
                <a:gd name="connsiteX3" fmla="*/ 297475 w 851873"/>
                <a:gd name="connsiteY3" fmla="*/ 625499 h 689752"/>
                <a:gd name="connsiteX4" fmla="*/ 568138 w 851873"/>
                <a:gd name="connsiteY4" fmla="*/ 629156 h 689752"/>
                <a:gd name="connsiteX5" fmla="*/ 849773 w 851873"/>
                <a:gd name="connsiteY5" fmla="*/ 131723 h 689752"/>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65330"/>
                <a:gd name="connsiteX1" fmla="*/ 414518 w 850952"/>
                <a:gd name="connsiteY1" fmla="*/ 49 h 665330"/>
                <a:gd name="connsiteX2" fmla="*/ 1210 w 850952"/>
                <a:gd name="connsiteY2" fmla="*/ 124407 h 665330"/>
                <a:gd name="connsiteX3" fmla="*/ 297475 w 850952"/>
                <a:gd name="connsiteY3" fmla="*/ 625499 h 665330"/>
                <a:gd name="connsiteX4" fmla="*/ 535220 w 850952"/>
                <a:gd name="connsiteY4" fmla="*/ 632813 h 665330"/>
                <a:gd name="connsiteX5" fmla="*/ 849773 w 850952"/>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49773"/>
                <a:gd name="connsiteY0" fmla="*/ 131723 h 665330"/>
                <a:gd name="connsiteX1" fmla="*/ 414518 w 849773"/>
                <a:gd name="connsiteY1" fmla="*/ 49 h 665330"/>
                <a:gd name="connsiteX2" fmla="*/ 1210 w 849773"/>
                <a:gd name="connsiteY2" fmla="*/ 124407 h 665330"/>
                <a:gd name="connsiteX3" fmla="*/ 297475 w 849773"/>
                <a:gd name="connsiteY3" fmla="*/ 625499 h 665330"/>
                <a:gd name="connsiteX4" fmla="*/ 535220 w 849773"/>
                <a:gd name="connsiteY4" fmla="*/ 632813 h 665330"/>
                <a:gd name="connsiteX5" fmla="*/ 849773 w 849773"/>
                <a:gd name="connsiteY5" fmla="*/ 131723 h 665330"/>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8563 w 848563"/>
                <a:gd name="connsiteY0" fmla="*/ 131723 h 670104"/>
                <a:gd name="connsiteX1" fmla="*/ 413308 w 848563"/>
                <a:gd name="connsiteY1" fmla="*/ 49 h 670104"/>
                <a:gd name="connsiteX2" fmla="*/ 0 w 848563"/>
                <a:gd name="connsiteY2" fmla="*/ 124407 h 670104"/>
                <a:gd name="connsiteX3" fmla="*/ 296265 w 848563"/>
                <a:gd name="connsiteY3" fmla="*/ 625499 h 670104"/>
                <a:gd name="connsiteX4" fmla="*/ 555955 w 848563"/>
                <a:gd name="connsiteY4" fmla="*/ 647443 h 670104"/>
                <a:gd name="connsiteX5" fmla="*/ 848563 w 848563"/>
                <a:gd name="connsiteY5" fmla="*/ 131723 h 670104"/>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55085"/>
                <a:gd name="connsiteX1" fmla="*/ 413308 w 848563"/>
                <a:gd name="connsiteY1" fmla="*/ 49 h 655085"/>
                <a:gd name="connsiteX2" fmla="*/ 0 w 848563"/>
                <a:gd name="connsiteY2" fmla="*/ 124407 h 655085"/>
                <a:gd name="connsiteX3" fmla="*/ 303580 w 848563"/>
                <a:gd name="connsiteY3" fmla="*/ 643787 h 655085"/>
                <a:gd name="connsiteX4" fmla="*/ 555955 w 848563"/>
                <a:gd name="connsiteY4" fmla="*/ 647443 h 655085"/>
                <a:gd name="connsiteX5" fmla="*/ 848563 w 848563"/>
                <a:gd name="connsiteY5" fmla="*/ 131723 h 655085"/>
                <a:gd name="connsiteX0" fmla="*/ 848563 w 848563"/>
                <a:gd name="connsiteY0" fmla="*/ 131691 h 655053"/>
                <a:gd name="connsiteX1" fmla="*/ 413308 w 848563"/>
                <a:gd name="connsiteY1" fmla="*/ 17 h 655053"/>
                <a:gd name="connsiteX2" fmla="*/ 0 w 848563"/>
                <a:gd name="connsiteY2" fmla="*/ 124375 h 655053"/>
                <a:gd name="connsiteX3" fmla="*/ 303580 w 848563"/>
                <a:gd name="connsiteY3" fmla="*/ 643755 h 655053"/>
                <a:gd name="connsiteX4" fmla="*/ 555955 w 848563"/>
                <a:gd name="connsiteY4" fmla="*/ 647411 h 655053"/>
                <a:gd name="connsiteX5" fmla="*/ 848563 w 848563"/>
                <a:gd name="connsiteY5" fmla="*/ 131691 h 65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563" h="655053">
                  <a:moveTo>
                    <a:pt x="848563" y="131691"/>
                  </a:moveTo>
                  <a:cubicBezTo>
                    <a:pt x="722375" y="48176"/>
                    <a:pt x="554735" y="1236"/>
                    <a:pt x="413308" y="17"/>
                  </a:cubicBezTo>
                  <a:cubicBezTo>
                    <a:pt x="271881" y="-1202"/>
                    <a:pt x="92659" y="64024"/>
                    <a:pt x="0" y="124375"/>
                  </a:cubicBezTo>
                  <a:cubicBezTo>
                    <a:pt x="42672" y="228617"/>
                    <a:pt x="238353" y="548657"/>
                    <a:pt x="303580" y="643755"/>
                  </a:cubicBezTo>
                  <a:cubicBezTo>
                    <a:pt x="430986" y="665701"/>
                    <a:pt x="452932" y="649240"/>
                    <a:pt x="555955" y="647411"/>
                  </a:cubicBezTo>
                  <a:cubicBezTo>
                    <a:pt x="611429" y="554142"/>
                    <a:pt x="788212" y="233495"/>
                    <a:pt x="848563" y="131691"/>
                  </a:cubicBezTo>
                  <a:close/>
                </a:path>
              </a:pathLst>
            </a:cu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sp>
          <p:nvSpPr>
            <p:cNvPr id="447" name="Freeform 446"/>
            <p:cNvSpPr/>
            <p:nvPr/>
          </p:nvSpPr>
          <p:spPr>
            <a:xfrm rot="7257554">
              <a:off x="4714542" y="5967294"/>
              <a:ext cx="420225" cy="324395"/>
            </a:xfrm>
            <a:custGeom>
              <a:avLst/>
              <a:gdLst>
                <a:gd name="connsiteX0" fmla="*/ 849604 w 851688"/>
                <a:gd name="connsiteY0" fmla="*/ 131738 h 712165"/>
                <a:gd name="connsiteX1" fmla="*/ 414349 w 851688"/>
                <a:gd name="connsiteY1" fmla="*/ 64 h 712165"/>
                <a:gd name="connsiteX2" fmla="*/ 1041 w 851688"/>
                <a:gd name="connsiteY2" fmla="*/ 124422 h 712165"/>
                <a:gd name="connsiteX3" fmla="*/ 304621 w 851688"/>
                <a:gd name="connsiteY3" fmla="*/ 662090 h 712165"/>
                <a:gd name="connsiteX4" fmla="*/ 567969 w 851688"/>
                <a:gd name="connsiteY4" fmla="*/ 629171 h 712165"/>
                <a:gd name="connsiteX5" fmla="*/ 849604 w 851688"/>
                <a:gd name="connsiteY5" fmla="*/ 131738 h 712165"/>
                <a:gd name="connsiteX0" fmla="*/ 849773 w 851873"/>
                <a:gd name="connsiteY0" fmla="*/ 131723 h 689752"/>
                <a:gd name="connsiteX1" fmla="*/ 414518 w 851873"/>
                <a:gd name="connsiteY1" fmla="*/ 49 h 689752"/>
                <a:gd name="connsiteX2" fmla="*/ 1210 w 851873"/>
                <a:gd name="connsiteY2" fmla="*/ 124407 h 689752"/>
                <a:gd name="connsiteX3" fmla="*/ 297475 w 851873"/>
                <a:gd name="connsiteY3" fmla="*/ 625499 h 689752"/>
                <a:gd name="connsiteX4" fmla="*/ 568138 w 851873"/>
                <a:gd name="connsiteY4" fmla="*/ 629156 h 689752"/>
                <a:gd name="connsiteX5" fmla="*/ 849773 w 851873"/>
                <a:gd name="connsiteY5" fmla="*/ 131723 h 689752"/>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65330"/>
                <a:gd name="connsiteX1" fmla="*/ 414518 w 850952"/>
                <a:gd name="connsiteY1" fmla="*/ 49 h 665330"/>
                <a:gd name="connsiteX2" fmla="*/ 1210 w 850952"/>
                <a:gd name="connsiteY2" fmla="*/ 124407 h 665330"/>
                <a:gd name="connsiteX3" fmla="*/ 297475 w 850952"/>
                <a:gd name="connsiteY3" fmla="*/ 625499 h 665330"/>
                <a:gd name="connsiteX4" fmla="*/ 535220 w 850952"/>
                <a:gd name="connsiteY4" fmla="*/ 632813 h 665330"/>
                <a:gd name="connsiteX5" fmla="*/ 849773 w 850952"/>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49773"/>
                <a:gd name="connsiteY0" fmla="*/ 131723 h 665330"/>
                <a:gd name="connsiteX1" fmla="*/ 414518 w 849773"/>
                <a:gd name="connsiteY1" fmla="*/ 49 h 665330"/>
                <a:gd name="connsiteX2" fmla="*/ 1210 w 849773"/>
                <a:gd name="connsiteY2" fmla="*/ 124407 h 665330"/>
                <a:gd name="connsiteX3" fmla="*/ 297475 w 849773"/>
                <a:gd name="connsiteY3" fmla="*/ 625499 h 665330"/>
                <a:gd name="connsiteX4" fmla="*/ 535220 w 849773"/>
                <a:gd name="connsiteY4" fmla="*/ 632813 h 665330"/>
                <a:gd name="connsiteX5" fmla="*/ 849773 w 849773"/>
                <a:gd name="connsiteY5" fmla="*/ 131723 h 665330"/>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8563 w 848563"/>
                <a:gd name="connsiteY0" fmla="*/ 131723 h 670104"/>
                <a:gd name="connsiteX1" fmla="*/ 413308 w 848563"/>
                <a:gd name="connsiteY1" fmla="*/ 49 h 670104"/>
                <a:gd name="connsiteX2" fmla="*/ 0 w 848563"/>
                <a:gd name="connsiteY2" fmla="*/ 124407 h 670104"/>
                <a:gd name="connsiteX3" fmla="*/ 296265 w 848563"/>
                <a:gd name="connsiteY3" fmla="*/ 625499 h 670104"/>
                <a:gd name="connsiteX4" fmla="*/ 555955 w 848563"/>
                <a:gd name="connsiteY4" fmla="*/ 647443 h 670104"/>
                <a:gd name="connsiteX5" fmla="*/ 848563 w 848563"/>
                <a:gd name="connsiteY5" fmla="*/ 131723 h 670104"/>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55085"/>
                <a:gd name="connsiteX1" fmla="*/ 413308 w 848563"/>
                <a:gd name="connsiteY1" fmla="*/ 49 h 655085"/>
                <a:gd name="connsiteX2" fmla="*/ 0 w 848563"/>
                <a:gd name="connsiteY2" fmla="*/ 124407 h 655085"/>
                <a:gd name="connsiteX3" fmla="*/ 303580 w 848563"/>
                <a:gd name="connsiteY3" fmla="*/ 643787 h 655085"/>
                <a:gd name="connsiteX4" fmla="*/ 555955 w 848563"/>
                <a:gd name="connsiteY4" fmla="*/ 647443 h 655085"/>
                <a:gd name="connsiteX5" fmla="*/ 848563 w 848563"/>
                <a:gd name="connsiteY5" fmla="*/ 131723 h 655085"/>
                <a:gd name="connsiteX0" fmla="*/ 848563 w 848563"/>
                <a:gd name="connsiteY0" fmla="*/ 131691 h 655053"/>
                <a:gd name="connsiteX1" fmla="*/ 413308 w 848563"/>
                <a:gd name="connsiteY1" fmla="*/ 17 h 655053"/>
                <a:gd name="connsiteX2" fmla="*/ 0 w 848563"/>
                <a:gd name="connsiteY2" fmla="*/ 124375 h 655053"/>
                <a:gd name="connsiteX3" fmla="*/ 303580 w 848563"/>
                <a:gd name="connsiteY3" fmla="*/ 643755 h 655053"/>
                <a:gd name="connsiteX4" fmla="*/ 555955 w 848563"/>
                <a:gd name="connsiteY4" fmla="*/ 647411 h 655053"/>
                <a:gd name="connsiteX5" fmla="*/ 848563 w 848563"/>
                <a:gd name="connsiteY5" fmla="*/ 131691 h 65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563" h="655053">
                  <a:moveTo>
                    <a:pt x="848563" y="131691"/>
                  </a:moveTo>
                  <a:cubicBezTo>
                    <a:pt x="722375" y="48176"/>
                    <a:pt x="554735" y="1236"/>
                    <a:pt x="413308" y="17"/>
                  </a:cubicBezTo>
                  <a:cubicBezTo>
                    <a:pt x="271881" y="-1202"/>
                    <a:pt x="92659" y="64024"/>
                    <a:pt x="0" y="124375"/>
                  </a:cubicBezTo>
                  <a:cubicBezTo>
                    <a:pt x="42672" y="228617"/>
                    <a:pt x="238353" y="548657"/>
                    <a:pt x="303580" y="643755"/>
                  </a:cubicBezTo>
                  <a:cubicBezTo>
                    <a:pt x="430986" y="665701"/>
                    <a:pt x="452932" y="649240"/>
                    <a:pt x="555955" y="647411"/>
                  </a:cubicBezTo>
                  <a:cubicBezTo>
                    <a:pt x="611429" y="554142"/>
                    <a:pt x="788212" y="233495"/>
                    <a:pt x="848563" y="131691"/>
                  </a:cubicBezTo>
                  <a:close/>
                </a:path>
              </a:pathLst>
            </a:cu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sp>
          <p:nvSpPr>
            <p:cNvPr id="448" name="Freeform 447"/>
            <p:cNvSpPr/>
            <p:nvPr/>
          </p:nvSpPr>
          <p:spPr>
            <a:xfrm rot="14342446" flipH="1">
              <a:off x="4258006" y="5975032"/>
              <a:ext cx="420225" cy="314177"/>
            </a:xfrm>
            <a:custGeom>
              <a:avLst/>
              <a:gdLst>
                <a:gd name="connsiteX0" fmla="*/ 849604 w 851688"/>
                <a:gd name="connsiteY0" fmla="*/ 131738 h 712165"/>
                <a:gd name="connsiteX1" fmla="*/ 414349 w 851688"/>
                <a:gd name="connsiteY1" fmla="*/ 64 h 712165"/>
                <a:gd name="connsiteX2" fmla="*/ 1041 w 851688"/>
                <a:gd name="connsiteY2" fmla="*/ 124422 h 712165"/>
                <a:gd name="connsiteX3" fmla="*/ 304621 w 851688"/>
                <a:gd name="connsiteY3" fmla="*/ 662090 h 712165"/>
                <a:gd name="connsiteX4" fmla="*/ 567969 w 851688"/>
                <a:gd name="connsiteY4" fmla="*/ 629171 h 712165"/>
                <a:gd name="connsiteX5" fmla="*/ 849604 w 851688"/>
                <a:gd name="connsiteY5" fmla="*/ 131738 h 712165"/>
                <a:gd name="connsiteX0" fmla="*/ 849773 w 851873"/>
                <a:gd name="connsiteY0" fmla="*/ 131723 h 689752"/>
                <a:gd name="connsiteX1" fmla="*/ 414518 w 851873"/>
                <a:gd name="connsiteY1" fmla="*/ 49 h 689752"/>
                <a:gd name="connsiteX2" fmla="*/ 1210 w 851873"/>
                <a:gd name="connsiteY2" fmla="*/ 124407 h 689752"/>
                <a:gd name="connsiteX3" fmla="*/ 297475 w 851873"/>
                <a:gd name="connsiteY3" fmla="*/ 625499 h 689752"/>
                <a:gd name="connsiteX4" fmla="*/ 568138 w 851873"/>
                <a:gd name="connsiteY4" fmla="*/ 629156 h 689752"/>
                <a:gd name="connsiteX5" fmla="*/ 849773 w 851873"/>
                <a:gd name="connsiteY5" fmla="*/ 131723 h 689752"/>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91656"/>
                <a:gd name="connsiteX1" fmla="*/ 414518 w 850952"/>
                <a:gd name="connsiteY1" fmla="*/ 49 h 691656"/>
                <a:gd name="connsiteX2" fmla="*/ 1210 w 850952"/>
                <a:gd name="connsiteY2" fmla="*/ 124407 h 691656"/>
                <a:gd name="connsiteX3" fmla="*/ 297475 w 850952"/>
                <a:gd name="connsiteY3" fmla="*/ 625499 h 691656"/>
                <a:gd name="connsiteX4" fmla="*/ 535220 w 850952"/>
                <a:gd name="connsiteY4" fmla="*/ 632813 h 691656"/>
                <a:gd name="connsiteX5" fmla="*/ 849773 w 850952"/>
                <a:gd name="connsiteY5" fmla="*/ 131723 h 691656"/>
                <a:gd name="connsiteX0" fmla="*/ 849773 w 850952"/>
                <a:gd name="connsiteY0" fmla="*/ 131723 h 665330"/>
                <a:gd name="connsiteX1" fmla="*/ 414518 w 850952"/>
                <a:gd name="connsiteY1" fmla="*/ 49 h 665330"/>
                <a:gd name="connsiteX2" fmla="*/ 1210 w 850952"/>
                <a:gd name="connsiteY2" fmla="*/ 124407 h 665330"/>
                <a:gd name="connsiteX3" fmla="*/ 297475 w 850952"/>
                <a:gd name="connsiteY3" fmla="*/ 625499 h 665330"/>
                <a:gd name="connsiteX4" fmla="*/ 535220 w 850952"/>
                <a:gd name="connsiteY4" fmla="*/ 632813 h 665330"/>
                <a:gd name="connsiteX5" fmla="*/ 849773 w 850952"/>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50807"/>
                <a:gd name="connsiteY0" fmla="*/ 131723 h 665330"/>
                <a:gd name="connsiteX1" fmla="*/ 414518 w 850807"/>
                <a:gd name="connsiteY1" fmla="*/ 49 h 665330"/>
                <a:gd name="connsiteX2" fmla="*/ 1210 w 850807"/>
                <a:gd name="connsiteY2" fmla="*/ 124407 h 665330"/>
                <a:gd name="connsiteX3" fmla="*/ 297475 w 850807"/>
                <a:gd name="connsiteY3" fmla="*/ 625499 h 665330"/>
                <a:gd name="connsiteX4" fmla="*/ 535220 w 850807"/>
                <a:gd name="connsiteY4" fmla="*/ 632813 h 665330"/>
                <a:gd name="connsiteX5" fmla="*/ 849773 w 850807"/>
                <a:gd name="connsiteY5" fmla="*/ 131723 h 665330"/>
                <a:gd name="connsiteX0" fmla="*/ 849773 w 849773"/>
                <a:gd name="connsiteY0" fmla="*/ 131723 h 665330"/>
                <a:gd name="connsiteX1" fmla="*/ 414518 w 849773"/>
                <a:gd name="connsiteY1" fmla="*/ 49 h 665330"/>
                <a:gd name="connsiteX2" fmla="*/ 1210 w 849773"/>
                <a:gd name="connsiteY2" fmla="*/ 124407 h 665330"/>
                <a:gd name="connsiteX3" fmla="*/ 297475 w 849773"/>
                <a:gd name="connsiteY3" fmla="*/ 625499 h 665330"/>
                <a:gd name="connsiteX4" fmla="*/ 535220 w 849773"/>
                <a:gd name="connsiteY4" fmla="*/ 632813 h 665330"/>
                <a:gd name="connsiteX5" fmla="*/ 849773 w 849773"/>
                <a:gd name="connsiteY5" fmla="*/ 131723 h 665330"/>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9773 w 849773"/>
                <a:gd name="connsiteY0" fmla="*/ 131723 h 670104"/>
                <a:gd name="connsiteX1" fmla="*/ 414518 w 849773"/>
                <a:gd name="connsiteY1" fmla="*/ 49 h 670104"/>
                <a:gd name="connsiteX2" fmla="*/ 1210 w 849773"/>
                <a:gd name="connsiteY2" fmla="*/ 124407 h 670104"/>
                <a:gd name="connsiteX3" fmla="*/ 297475 w 849773"/>
                <a:gd name="connsiteY3" fmla="*/ 625499 h 670104"/>
                <a:gd name="connsiteX4" fmla="*/ 557165 w 849773"/>
                <a:gd name="connsiteY4" fmla="*/ 647443 h 670104"/>
                <a:gd name="connsiteX5" fmla="*/ 849773 w 849773"/>
                <a:gd name="connsiteY5" fmla="*/ 131723 h 670104"/>
                <a:gd name="connsiteX0" fmla="*/ 848563 w 848563"/>
                <a:gd name="connsiteY0" fmla="*/ 131723 h 670104"/>
                <a:gd name="connsiteX1" fmla="*/ 413308 w 848563"/>
                <a:gd name="connsiteY1" fmla="*/ 49 h 670104"/>
                <a:gd name="connsiteX2" fmla="*/ 0 w 848563"/>
                <a:gd name="connsiteY2" fmla="*/ 124407 h 670104"/>
                <a:gd name="connsiteX3" fmla="*/ 296265 w 848563"/>
                <a:gd name="connsiteY3" fmla="*/ 625499 h 670104"/>
                <a:gd name="connsiteX4" fmla="*/ 555955 w 848563"/>
                <a:gd name="connsiteY4" fmla="*/ 647443 h 670104"/>
                <a:gd name="connsiteX5" fmla="*/ 848563 w 848563"/>
                <a:gd name="connsiteY5" fmla="*/ 131723 h 670104"/>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82575"/>
                <a:gd name="connsiteX1" fmla="*/ 413308 w 848563"/>
                <a:gd name="connsiteY1" fmla="*/ 49 h 682575"/>
                <a:gd name="connsiteX2" fmla="*/ 0 w 848563"/>
                <a:gd name="connsiteY2" fmla="*/ 124407 h 682575"/>
                <a:gd name="connsiteX3" fmla="*/ 303580 w 848563"/>
                <a:gd name="connsiteY3" fmla="*/ 643787 h 682575"/>
                <a:gd name="connsiteX4" fmla="*/ 555955 w 848563"/>
                <a:gd name="connsiteY4" fmla="*/ 647443 h 682575"/>
                <a:gd name="connsiteX5" fmla="*/ 848563 w 848563"/>
                <a:gd name="connsiteY5" fmla="*/ 131723 h 682575"/>
                <a:gd name="connsiteX0" fmla="*/ 848563 w 848563"/>
                <a:gd name="connsiteY0" fmla="*/ 131723 h 655085"/>
                <a:gd name="connsiteX1" fmla="*/ 413308 w 848563"/>
                <a:gd name="connsiteY1" fmla="*/ 49 h 655085"/>
                <a:gd name="connsiteX2" fmla="*/ 0 w 848563"/>
                <a:gd name="connsiteY2" fmla="*/ 124407 h 655085"/>
                <a:gd name="connsiteX3" fmla="*/ 303580 w 848563"/>
                <a:gd name="connsiteY3" fmla="*/ 643787 h 655085"/>
                <a:gd name="connsiteX4" fmla="*/ 555955 w 848563"/>
                <a:gd name="connsiteY4" fmla="*/ 647443 h 655085"/>
                <a:gd name="connsiteX5" fmla="*/ 848563 w 848563"/>
                <a:gd name="connsiteY5" fmla="*/ 131723 h 655085"/>
                <a:gd name="connsiteX0" fmla="*/ 848563 w 848563"/>
                <a:gd name="connsiteY0" fmla="*/ 131691 h 655053"/>
                <a:gd name="connsiteX1" fmla="*/ 413308 w 848563"/>
                <a:gd name="connsiteY1" fmla="*/ 17 h 655053"/>
                <a:gd name="connsiteX2" fmla="*/ 0 w 848563"/>
                <a:gd name="connsiteY2" fmla="*/ 124375 h 655053"/>
                <a:gd name="connsiteX3" fmla="*/ 303580 w 848563"/>
                <a:gd name="connsiteY3" fmla="*/ 643755 h 655053"/>
                <a:gd name="connsiteX4" fmla="*/ 555955 w 848563"/>
                <a:gd name="connsiteY4" fmla="*/ 647411 h 655053"/>
                <a:gd name="connsiteX5" fmla="*/ 848563 w 848563"/>
                <a:gd name="connsiteY5" fmla="*/ 131691 h 65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563" h="655053">
                  <a:moveTo>
                    <a:pt x="848563" y="131691"/>
                  </a:moveTo>
                  <a:cubicBezTo>
                    <a:pt x="722375" y="48176"/>
                    <a:pt x="554735" y="1236"/>
                    <a:pt x="413308" y="17"/>
                  </a:cubicBezTo>
                  <a:cubicBezTo>
                    <a:pt x="271881" y="-1202"/>
                    <a:pt x="92659" y="64024"/>
                    <a:pt x="0" y="124375"/>
                  </a:cubicBezTo>
                  <a:cubicBezTo>
                    <a:pt x="42672" y="228617"/>
                    <a:pt x="238353" y="548657"/>
                    <a:pt x="303580" y="643755"/>
                  </a:cubicBezTo>
                  <a:cubicBezTo>
                    <a:pt x="430986" y="665701"/>
                    <a:pt x="452932" y="649240"/>
                    <a:pt x="555955" y="647411"/>
                  </a:cubicBezTo>
                  <a:cubicBezTo>
                    <a:pt x="611429" y="554142"/>
                    <a:pt x="788212" y="233495"/>
                    <a:pt x="848563" y="131691"/>
                  </a:cubicBezTo>
                  <a:close/>
                </a:path>
              </a:pathLst>
            </a:custGeom>
            <a:solidFill>
              <a:srgbClr val="00000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sp>
          <p:nvSpPr>
            <p:cNvPr id="449" name="Oval 448"/>
            <p:cNvSpPr/>
            <p:nvPr/>
          </p:nvSpPr>
          <p:spPr>
            <a:xfrm>
              <a:off x="4580167" y="5882080"/>
              <a:ext cx="225607" cy="225607"/>
            </a:xfrm>
            <a:prstGeom prst="ellipse">
              <a:avLst/>
            </a:prstGeom>
            <a:noFill/>
            <a:ln w="28575"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grpSp>
      <p:pic>
        <p:nvPicPr>
          <p:cNvPr id="1269" name="Picture 12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086" y="1453855"/>
            <a:ext cx="1114492" cy="903784"/>
          </a:xfrm>
          <a:prstGeom prst="rect">
            <a:avLst/>
          </a:prstGeom>
          <a:ln w="127000" cap="sq">
            <a:noFill/>
            <a:miter lim="800000"/>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270" name="Picture 1269"/>
          <p:cNvPicPr>
            <a:picLocks noChangeAspect="1"/>
          </p:cNvPicPr>
          <p:nvPr/>
        </p:nvPicPr>
        <p:blipFill rotWithShape="1">
          <a:blip r:embed="rId4" cstate="print">
            <a:extLst>
              <a:ext uri="{28A0092B-C50C-407E-A947-70E740481C1C}">
                <a14:useLocalDpi xmlns:a14="http://schemas.microsoft.com/office/drawing/2010/main" val="0"/>
              </a:ext>
            </a:extLst>
          </a:blip>
          <a:srcRect t="19564" b="5445"/>
          <a:stretch/>
        </p:blipFill>
        <p:spPr>
          <a:xfrm>
            <a:off x="5228618" y="1367825"/>
            <a:ext cx="1267575" cy="989814"/>
          </a:xfrm>
          <a:prstGeom prst="rect">
            <a:avLst/>
          </a:prstGeom>
        </p:spPr>
      </p:pic>
      <p:pic>
        <p:nvPicPr>
          <p:cNvPr id="1273" name="Picture 12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22" y="3823814"/>
            <a:ext cx="1609317" cy="1982118"/>
          </a:xfrm>
          <a:prstGeom prst="ellipse">
            <a:avLst/>
          </a:prstGeom>
          <a:ln>
            <a:noFill/>
          </a:ln>
          <a:effectLst>
            <a:softEdge rad="112500"/>
          </a:effectLst>
        </p:spPr>
      </p:pic>
      <p:sp>
        <p:nvSpPr>
          <p:cNvPr id="1275" name="TextBox 1274"/>
          <p:cNvSpPr txBox="1"/>
          <p:nvPr/>
        </p:nvSpPr>
        <p:spPr>
          <a:xfrm>
            <a:off x="-9520" y="2303258"/>
            <a:ext cx="990977" cy="461665"/>
          </a:xfrm>
          <a:prstGeom prst="rect">
            <a:avLst/>
          </a:prstGeom>
          <a:noFill/>
        </p:spPr>
        <p:txBody>
          <a:bodyPr wrap="none" rtlCol="0">
            <a:spAutoFit/>
          </a:bodyPr>
          <a:lstStyle/>
          <a:p>
            <a:pPr algn="ctr"/>
            <a:r>
              <a:rPr lang="en-US" dirty="0" smtClean="0"/>
              <a:t>Radio</a:t>
            </a:r>
            <a:endParaRPr lang="en-US" dirty="0"/>
          </a:p>
        </p:txBody>
      </p:sp>
      <p:sp>
        <p:nvSpPr>
          <p:cNvPr id="471" name="TextBox 470"/>
          <p:cNvSpPr txBox="1"/>
          <p:nvPr/>
        </p:nvSpPr>
        <p:spPr>
          <a:xfrm>
            <a:off x="893599" y="2303258"/>
            <a:ext cx="1657826" cy="461665"/>
          </a:xfrm>
          <a:prstGeom prst="rect">
            <a:avLst/>
          </a:prstGeom>
          <a:noFill/>
        </p:spPr>
        <p:txBody>
          <a:bodyPr wrap="none" rtlCol="0">
            <a:spAutoFit/>
          </a:bodyPr>
          <a:lstStyle/>
          <a:p>
            <a:pPr algn="ctr"/>
            <a:r>
              <a:rPr lang="en-US" dirty="0" smtClean="0"/>
              <a:t>Microwave</a:t>
            </a:r>
            <a:endParaRPr lang="en-US" dirty="0"/>
          </a:p>
        </p:txBody>
      </p:sp>
      <p:sp>
        <p:nvSpPr>
          <p:cNvPr id="472" name="TextBox 471"/>
          <p:cNvSpPr txBox="1"/>
          <p:nvPr/>
        </p:nvSpPr>
        <p:spPr>
          <a:xfrm>
            <a:off x="2549463" y="2303258"/>
            <a:ext cx="1245854" cy="461665"/>
          </a:xfrm>
          <a:prstGeom prst="rect">
            <a:avLst/>
          </a:prstGeom>
          <a:noFill/>
        </p:spPr>
        <p:txBody>
          <a:bodyPr wrap="none" rtlCol="0">
            <a:spAutoFit/>
          </a:bodyPr>
          <a:lstStyle/>
          <a:p>
            <a:pPr algn="ctr"/>
            <a:r>
              <a:rPr lang="en-US" dirty="0" smtClean="0"/>
              <a:t>Infrared</a:t>
            </a:r>
            <a:endParaRPr lang="en-US" dirty="0"/>
          </a:p>
        </p:txBody>
      </p:sp>
      <p:sp>
        <p:nvSpPr>
          <p:cNvPr id="473" name="TextBox 472"/>
          <p:cNvSpPr txBox="1"/>
          <p:nvPr/>
        </p:nvSpPr>
        <p:spPr>
          <a:xfrm>
            <a:off x="3841193" y="2303258"/>
            <a:ext cx="1087991" cy="461665"/>
          </a:xfrm>
          <a:prstGeom prst="rect">
            <a:avLst/>
          </a:prstGeom>
          <a:noFill/>
        </p:spPr>
        <p:txBody>
          <a:bodyPr wrap="none" rtlCol="0">
            <a:spAutoFit/>
          </a:bodyPr>
          <a:lstStyle/>
          <a:p>
            <a:pPr algn="ctr"/>
            <a:r>
              <a:rPr lang="en-US" dirty="0" smtClean="0"/>
              <a:t>Visible</a:t>
            </a:r>
            <a:endParaRPr lang="en-US" dirty="0"/>
          </a:p>
        </p:txBody>
      </p:sp>
      <p:sp>
        <p:nvSpPr>
          <p:cNvPr id="474" name="TextBox 473"/>
          <p:cNvSpPr txBox="1"/>
          <p:nvPr/>
        </p:nvSpPr>
        <p:spPr>
          <a:xfrm>
            <a:off x="5579117" y="2303258"/>
            <a:ext cx="612668" cy="461665"/>
          </a:xfrm>
          <a:prstGeom prst="rect">
            <a:avLst/>
          </a:prstGeom>
          <a:noFill/>
        </p:spPr>
        <p:txBody>
          <a:bodyPr wrap="none" rtlCol="0">
            <a:spAutoFit/>
          </a:bodyPr>
          <a:lstStyle/>
          <a:p>
            <a:pPr algn="ctr"/>
            <a:r>
              <a:rPr lang="en-US" dirty="0" smtClean="0"/>
              <a:t>UV</a:t>
            </a:r>
            <a:endParaRPr lang="en-US" dirty="0"/>
          </a:p>
        </p:txBody>
      </p:sp>
      <p:sp>
        <p:nvSpPr>
          <p:cNvPr id="475" name="TextBox 474"/>
          <p:cNvSpPr txBox="1"/>
          <p:nvPr/>
        </p:nvSpPr>
        <p:spPr>
          <a:xfrm>
            <a:off x="6918051" y="2303258"/>
            <a:ext cx="920445" cy="461665"/>
          </a:xfrm>
          <a:prstGeom prst="rect">
            <a:avLst/>
          </a:prstGeom>
          <a:noFill/>
        </p:spPr>
        <p:txBody>
          <a:bodyPr wrap="none" rtlCol="0">
            <a:spAutoFit/>
          </a:bodyPr>
          <a:lstStyle/>
          <a:p>
            <a:pPr algn="ctr"/>
            <a:r>
              <a:rPr lang="en-US" dirty="0" smtClean="0"/>
              <a:t>X-ray</a:t>
            </a:r>
            <a:endParaRPr lang="en-US" dirty="0"/>
          </a:p>
        </p:txBody>
      </p:sp>
      <p:sp>
        <p:nvSpPr>
          <p:cNvPr id="476" name="TextBox 475"/>
          <p:cNvSpPr txBox="1"/>
          <p:nvPr/>
        </p:nvSpPr>
        <p:spPr>
          <a:xfrm>
            <a:off x="8141078" y="2303258"/>
            <a:ext cx="869149" cy="461665"/>
          </a:xfrm>
          <a:prstGeom prst="rect">
            <a:avLst/>
          </a:prstGeom>
          <a:noFill/>
        </p:spPr>
        <p:txBody>
          <a:bodyPr wrap="none" rtlCol="0">
            <a:spAutoFit/>
          </a:bodyPr>
          <a:lstStyle/>
          <a:p>
            <a:pPr algn="ctr"/>
            <a:r>
              <a:rPr lang="el-GR" dirty="0" smtClean="0">
                <a:latin typeface="Cambria" panose="02040503050406030204" pitchFamily="18" charset="0"/>
              </a:rPr>
              <a:t>γ</a:t>
            </a:r>
            <a:r>
              <a:rPr lang="en-US" dirty="0" smtClean="0"/>
              <a:t>-ray</a:t>
            </a:r>
            <a:endParaRPr lang="en-US" dirty="0"/>
          </a:p>
        </p:txBody>
      </p:sp>
      <p:grpSp>
        <p:nvGrpSpPr>
          <p:cNvPr id="478" name="Group 477"/>
          <p:cNvGrpSpPr/>
          <p:nvPr/>
        </p:nvGrpSpPr>
        <p:grpSpPr>
          <a:xfrm rot="16200000">
            <a:off x="8005761" y="3908410"/>
            <a:ext cx="463551" cy="1812926"/>
            <a:chOff x="6684688" y="4424722"/>
            <a:chExt cx="463551" cy="1812926"/>
          </a:xfrm>
        </p:grpSpPr>
        <p:sp>
          <p:nvSpPr>
            <p:cNvPr id="1279" name="Freeform 370"/>
            <p:cNvSpPr>
              <a:spLocks/>
            </p:cNvSpPr>
            <p:nvPr/>
          </p:nvSpPr>
          <p:spPr bwMode="auto">
            <a:xfrm>
              <a:off x="6824388" y="5589947"/>
              <a:ext cx="187325" cy="434975"/>
            </a:xfrm>
            <a:custGeom>
              <a:avLst/>
              <a:gdLst>
                <a:gd name="T0" fmla="*/ 92 w 238"/>
                <a:gd name="T1" fmla="*/ 0 h 549"/>
                <a:gd name="T2" fmla="*/ 16 w 238"/>
                <a:gd name="T3" fmla="*/ 96 h 549"/>
                <a:gd name="T4" fmla="*/ 27 w 238"/>
                <a:gd name="T5" fmla="*/ 135 h 549"/>
                <a:gd name="T6" fmla="*/ 46 w 238"/>
                <a:gd name="T7" fmla="*/ 157 h 549"/>
                <a:gd name="T8" fmla="*/ 0 w 238"/>
                <a:gd name="T9" fmla="*/ 206 h 549"/>
                <a:gd name="T10" fmla="*/ 31 w 238"/>
                <a:gd name="T11" fmla="*/ 257 h 549"/>
                <a:gd name="T12" fmla="*/ 5 w 238"/>
                <a:gd name="T13" fmla="*/ 356 h 549"/>
                <a:gd name="T14" fmla="*/ 81 w 238"/>
                <a:gd name="T15" fmla="*/ 356 h 549"/>
                <a:gd name="T16" fmla="*/ 119 w 238"/>
                <a:gd name="T17" fmla="*/ 549 h 549"/>
                <a:gd name="T18" fmla="*/ 177 w 238"/>
                <a:gd name="T19" fmla="*/ 383 h 549"/>
                <a:gd name="T20" fmla="*/ 226 w 238"/>
                <a:gd name="T21" fmla="*/ 345 h 549"/>
                <a:gd name="T22" fmla="*/ 210 w 238"/>
                <a:gd name="T23" fmla="*/ 292 h 549"/>
                <a:gd name="T24" fmla="*/ 238 w 238"/>
                <a:gd name="T25" fmla="*/ 223 h 549"/>
                <a:gd name="T26" fmla="*/ 207 w 238"/>
                <a:gd name="T27" fmla="*/ 199 h 549"/>
                <a:gd name="T28" fmla="*/ 218 w 238"/>
                <a:gd name="T29" fmla="*/ 92 h 549"/>
                <a:gd name="T30" fmla="*/ 162 w 238"/>
                <a:gd name="T31" fmla="*/ 73 h 549"/>
                <a:gd name="T32" fmla="*/ 162 w 238"/>
                <a:gd name="T33" fmla="*/ 4 h 549"/>
                <a:gd name="T34" fmla="*/ 92 w 238"/>
                <a:gd name="T35" fmla="*/ 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549">
                  <a:moveTo>
                    <a:pt x="92" y="0"/>
                  </a:moveTo>
                  <a:lnTo>
                    <a:pt x="16" y="96"/>
                  </a:lnTo>
                  <a:lnTo>
                    <a:pt x="27" y="135"/>
                  </a:lnTo>
                  <a:lnTo>
                    <a:pt x="46" y="157"/>
                  </a:lnTo>
                  <a:lnTo>
                    <a:pt x="0" y="206"/>
                  </a:lnTo>
                  <a:lnTo>
                    <a:pt x="31" y="257"/>
                  </a:lnTo>
                  <a:lnTo>
                    <a:pt x="5" y="356"/>
                  </a:lnTo>
                  <a:lnTo>
                    <a:pt x="81" y="356"/>
                  </a:lnTo>
                  <a:lnTo>
                    <a:pt x="119" y="549"/>
                  </a:lnTo>
                  <a:lnTo>
                    <a:pt x="177" y="383"/>
                  </a:lnTo>
                  <a:lnTo>
                    <a:pt x="226" y="345"/>
                  </a:lnTo>
                  <a:lnTo>
                    <a:pt x="210" y="292"/>
                  </a:lnTo>
                  <a:lnTo>
                    <a:pt x="238" y="223"/>
                  </a:lnTo>
                  <a:lnTo>
                    <a:pt x="207" y="199"/>
                  </a:lnTo>
                  <a:lnTo>
                    <a:pt x="218" y="92"/>
                  </a:lnTo>
                  <a:lnTo>
                    <a:pt x="162" y="73"/>
                  </a:lnTo>
                  <a:lnTo>
                    <a:pt x="162" y="4"/>
                  </a:lnTo>
                  <a:lnTo>
                    <a:pt x="9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371"/>
            <p:cNvSpPr>
              <a:spLocks/>
            </p:cNvSpPr>
            <p:nvPr/>
          </p:nvSpPr>
          <p:spPr bwMode="auto">
            <a:xfrm>
              <a:off x="6997426" y="5137510"/>
              <a:ext cx="127000" cy="522288"/>
            </a:xfrm>
            <a:custGeom>
              <a:avLst/>
              <a:gdLst>
                <a:gd name="T0" fmla="*/ 108 w 162"/>
                <a:gd name="T1" fmla="*/ 0 h 658"/>
                <a:gd name="T2" fmla="*/ 15 w 162"/>
                <a:gd name="T3" fmla="*/ 188 h 658"/>
                <a:gd name="T4" fmla="*/ 0 w 162"/>
                <a:gd name="T5" fmla="*/ 470 h 658"/>
                <a:gd name="T6" fmla="*/ 0 w 162"/>
                <a:gd name="T7" fmla="*/ 499 h 658"/>
                <a:gd name="T8" fmla="*/ 3 w 162"/>
                <a:gd name="T9" fmla="*/ 563 h 658"/>
                <a:gd name="T10" fmla="*/ 6 w 162"/>
                <a:gd name="T11" fmla="*/ 629 h 658"/>
                <a:gd name="T12" fmla="*/ 15 w 162"/>
                <a:gd name="T13" fmla="*/ 658 h 658"/>
                <a:gd name="T14" fmla="*/ 22 w 162"/>
                <a:gd name="T15" fmla="*/ 658 h 658"/>
                <a:gd name="T16" fmla="*/ 30 w 162"/>
                <a:gd name="T17" fmla="*/ 658 h 658"/>
                <a:gd name="T18" fmla="*/ 39 w 162"/>
                <a:gd name="T19" fmla="*/ 658 h 658"/>
                <a:gd name="T20" fmla="*/ 48 w 162"/>
                <a:gd name="T21" fmla="*/ 658 h 658"/>
                <a:gd name="T22" fmla="*/ 57 w 162"/>
                <a:gd name="T23" fmla="*/ 658 h 658"/>
                <a:gd name="T24" fmla="*/ 63 w 162"/>
                <a:gd name="T25" fmla="*/ 658 h 658"/>
                <a:gd name="T26" fmla="*/ 68 w 162"/>
                <a:gd name="T27" fmla="*/ 658 h 658"/>
                <a:gd name="T28" fmla="*/ 69 w 162"/>
                <a:gd name="T29" fmla="*/ 658 h 658"/>
                <a:gd name="T30" fmla="*/ 162 w 162"/>
                <a:gd name="T31" fmla="*/ 337 h 658"/>
                <a:gd name="T32" fmla="*/ 157 w 162"/>
                <a:gd name="T33" fmla="*/ 107 h 658"/>
                <a:gd name="T34" fmla="*/ 108 w 162"/>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658">
                  <a:moveTo>
                    <a:pt x="108" y="0"/>
                  </a:moveTo>
                  <a:lnTo>
                    <a:pt x="15" y="188"/>
                  </a:lnTo>
                  <a:lnTo>
                    <a:pt x="0" y="470"/>
                  </a:lnTo>
                  <a:lnTo>
                    <a:pt x="0" y="499"/>
                  </a:lnTo>
                  <a:lnTo>
                    <a:pt x="3" y="563"/>
                  </a:lnTo>
                  <a:lnTo>
                    <a:pt x="6" y="629"/>
                  </a:lnTo>
                  <a:lnTo>
                    <a:pt x="15" y="658"/>
                  </a:lnTo>
                  <a:lnTo>
                    <a:pt x="22" y="658"/>
                  </a:lnTo>
                  <a:lnTo>
                    <a:pt x="30" y="658"/>
                  </a:lnTo>
                  <a:lnTo>
                    <a:pt x="39" y="658"/>
                  </a:lnTo>
                  <a:lnTo>
                    <a:pt x="48" y="658"/>
                  </a:lnTo>
                  <a:lnTo>
                    <a:pt x="57" y="658"/>
                  </a:lnTo>
                  <a:lnTo>
                    <a:pt x="63" y="658"/>
                  </a:lnTo>
                  <a:lnTo>
                    <a:pt x="68" y="658"/>
                  </a:lnTo>
                  <a:lnTo>
                    <a:pt x="69" y="658"/>
                  </a:lnTo>
                  <a:lnTo>
                    <a:pt x="162" y="337"/>
                  </a:lnTo>
                  <a:lnTo>
                    <a:pt x="157" y="107"/>
                  </a:lnTo>
                  <a:lnTo>
                    <a:pt x="108" y="0"/>
                  </a:lnTo>
                  <a:close/>
                </a:path>
              </a:pathLst>
            </a:cu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
          <p:nvSpPr>
            <p:cNvPr id="463" name="Freeform 372"/>
            <p:cNvSpPr>
              <a:spLocks/>
            </p:cNvSpPr>
            <p:nvPr/>
          </p:nvSpPr>
          <p:spPr bwMode="auto">
            <a:xfrm>
              <a:off x="6698976" y="5131160"/>
              <a:ext cx="109538" cy="519113"/>
            </a:xfrm>
            <a:custGeom>
              <a:avLst/>
              <a:gdLst>
                <a:gd name="T0" fmla="*/ 69 w 139"/>
                <a:gd name="T1" fmla="*/ 0 h 654"/>
                <a:gd name="T2" fmla="*/ 139 w 139"/>
                <a:gd name="T3" fmla="*/ 219 h 654"/>
                <a:gd name="T4" fmla="*/ 139 w 139"/>
                <a:gd name="T5" fmla="*/ 647 h 654"/>
                <a:gd name="T6" fmla="*/ 84 w 139"/>
                <a:gd name="T7" fmla="*/ 654 h 654"/>
                <a:gd name="T8" fmla="*/ 12 w 139"/>
                <a:gd name="T9" fmla="*/ 428 h 654"/>
                <a:gd name="T10" fmla="*/ 0 w 139"/>
                <a:gd name="T11" fmla="*/ 196 h 654"/>
                <a:gd name="T12" fmla="*/ 2 w 139"/>
                <a:gd name="T13" fmla="*/ 187 h 654"/>
                <a:gd name="T14" fmla="*/ 8 w 139"/>
                <a:gd name="T15" fmla="*/ 166 h 654"/>
                <a:gd name="T16" fmla="*/ 17 w 139"/>
                <a:gd name="T17" fmla="*/ 136 h 654"/>
                <a:gd name="T18" fmla="*/ 29 w 139"/>
                <a:gd name="T19" fmla="*/ 101 h 654"/>
                <a:gd name="T20" fmla="*/ 41 w 139"/>
                <a:gd name="T21" fmla="*/ 65 h 654"/>
                <a:gd name="T22" fmla="*/ 52 w 139"/>
                <a:gd name="T23" fmla="*/ 34 h 654"/>
                <a:gd name="T24" fmla="*/ 61 w 139"/>
                <a:gd name="T25" fmla="*/ 10 h 654"/>
                <a:gd name="T26" fmla="*/ 69 w 139"/>
                <a:gd name="T2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654">
                  <a:moveTo>
                    <a:pt x="69" y="0"/>
                  </a:moveTo>
                  <a:lnTo>
                    <a:pt x="139" y="219"/>
                  </a:lnTo>
                  <a:lnTo>
                    <a:pt x="139" y="647"/>
                  </a:lnTo>
                  <a:lnTo>
                    <a:pt x="84" y="654"/>
                  </a:lnTo>
                  <a:lnTo>
                    <a:pt x="12" y="428"/>
                  </a:lnTo>
                  <a:lnTo>
                    <a:pt x="0" y="196"/>
                  </a:lnTo>
                  <a:lnTo>
                    <a:pt x="2" y="187"/>
                  </a:lnTo>
                  <a:lnTo>
                    <a:pt x="8" y="166"/>
                  </a:lnTo>
                  <a:lnTo>
                    <a:pt x="17" y="136"/>
                  </a:lnTo>
                  <a:lnTo>
                    <a:pt x="29" y="101"/>
                  </a:lnTo>
                  <a:lnTo>
                    <a:pt x="41" y="65"/>
                  </a:lnTo>
                  <a:lnTo>
                    <a:pt x="52" y="34"/>
                  </a:lnTo>
                  <a:lnTo>
                    <a:pt x="61" y="10"/>
                  </a:lnTo>
                  <a:lnTo>
                    <a:pt x="69" y="0"/>
                  </a:lnTo>
                  <a:close/>
                </a:path>
              </a:pathLst>
            </a:cu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
          <p:nvSpPr>
            <p:cNvPr id="464" name="Freeform 373"/>
            <p:cNvSpPr>
              <a:spLocks/>
            </p:cNvSpPr>
            <p:nvPr/>
          </p:nvSpPr>
          <p:spPr bwMode="auto">
            <a:xfrm>
              <a:off x="6797401" y="4491397"/>
              <a:ext cx="220663" cy="1108075"/>
            </a:xfrm>
            <a:custGeom>
              <a:avLst/>
              <a:gdLst>
                <a:gd name="T0" fmla="*/ 160 w 278"/>
                <a:gd name="T1" fmla="*/ 0 h 1396"/>
                <a:gd name="T2" fmla="*/ 154 w 278"/>
                <a:gd name="T3" fmla="*/ 12 h 1396"/>
                <a:gd name="T4" fmla="*/ 137 w 278"/>
                <a:gd name="T5" fmla="*/ 46 h 1396"/>
                <a:gd name="T6" fmla="*/ 114 w 278"/>
                <a:gd name="T7" fmla="*/ 98 h 1396"/>
                <a:gd name="T8" fmla="*/ 86 w 278"/>
                <a:gd name="T9" fmla="*/ 165 h 1396"/>
                <a:gd name="T10" fmla="*/ 57 w 278"/>
                <a:gd name="T11" fmla="*/ 243 h 1396"/>
                <a:gd name="T12" fmla="*/ 32 w 278"/>
                <a:gd name="T13" fmla="*/ 329 h 1396"/>
                <a:gd name="T14" fmla="*/ 14 w 278"/>
                <a:gd name="T15" fmla="*/ 420 h 1396"/>
                <a:gd name="T16" fmla="*/ 3 w 278"/>
                <a:gd name="T17" fmla="*/ 511 h 1396"/>
                <a:gd name="T18" fmla="*/ 0 w 278"/>
                <a:gd name="T19" fmla="*/ 678 h 1396"/>
                <a:gd name="T20" fmla="*/ 4 w 278"/>
                <a:gd name="T21" fmla="*/ 810 h 1396"/>
                <a:gd name="T22" fmla="*/ 11 w 278"/>
                <a:gd name="T23" fmla="*/ 898 h 1396"/>
                <a:gd name="T24" fmla="*/ 15 w 278"/>
                <a:gd name="T25" fmla="*/ 929 h 1396"/>
                <a:gd name="T26" fmla="*/ 99 w 278"/>
                <a:gd name="T27" fmla="*/ 1396 h 1396"/>
                <a:gd name="T28" fmla="*/ 195 w 278"/>
                <a:gd name="T29" fmla="*/ 1388 h 1396"/>
                <a:gd name="T30" fmla="*/ 199 w 278"/>
                <a:gd name="T31" fmla="*/ 1368 h 1396"/>
                <a:gd name="T32" fmla="*/ 210 w 278"/>
                <a:gd name="T33" fmla="*/ 1315 h 1396"/>
                <a:gd name="T34" fmla="*/ 224 w 278"/>
                <a:gd name="T35" fmla="*/ 1239 h 1396"/>
                <a:gd name="T36" fmla="*/ 241 w 278"/>
                <a:gd name="T37" fmla="*/ 1148 h 1396"/>
                <a:gd name="T38" fmla="*/ 257 w 278"/>
                <a:gd name="T39" fmla="*/ 1052 h 1396"/>
                <a:gd name="T40" fmla="*/ 270 w 278"/>
                <a:gd name="T41" fmla="*/ 960 h 1396"/>
                <a:gd name="T42" fmla="*/ 278 w 278"/>
                <a:gd name="T43" fmla="*/ 882 h 1396"/>
                <a:gd name="T44" fmla="*/ 278 w 278"/>
                <a:gd name="T45" fmla="*/ 825 h 1396"/>
                <a:gd name="T46" fmla="*/ 269 w 278"/>
                <a:gd name="T47" fmla="*/ 680 h 1396"/>
                <a:gd name="T48" fmla="*/ 258 w 278"/>
                <a:gd name="T49" fmla="*/ 469 h 1396"/>
                <a:gd name="T50" fmla="*/ 251 w 278"/>
                <a:gd name="T51" fmla="*/ 279 h 1396"/>
                <a:gd name="T52" fmla="*/ 248 w 278"/>
                <a:gd name="T53" fmla="*/ 196 h 1396"/>
                <a:gd name="T54" fmla="*/ 160 w 278"/>
                <a:gd name="T55" fmla="*/ 0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8" h="1396">
                  <a:moveTo>
                    <a:pt x="160" y="0"/>
                  </a:moveTo>
                  <a:lnTo>
                    <a:pt x="154" y="12"/>
                  </a:lnTo>
                  <a:lnTo>
                    <a:pt x="137" y="46"/>
                  </a:lnTo>
                  <a:lnTo>
                    <a:pt x="114" y="98"/>
                  </a:lnTo>
                  <a:lnTo>
                    <a:pt x="86" y="165"/>
                  </a:lnTo>
                  <a:lnTo>
                    <a:pt x="57" y="243"/>
                  </a:lnTo>
                  <a:lnTo>
                    <a:pt x="32" y="329"/>
                  </a:lnTo>
                  <a:lnTo>
                    <a:pt x="14" y="420"/>
                  </a:lnTo>
                  <a:lnTo>
                    <a:pt x="3" y="511"/>
                  </a:lnTo>
                  <a:lnTo>
                    <a:pt x="0" y="678"/>
                  </a:lnTo>
                  <a:lnTo>
                    <a:pt x="4" y="810"/>
                  </a:lnTo>
                  <a:lnTo>
                    <a:pt x="11" y="898"/>
                  </a:lnTo>
                  <a:lnTo>
                    <a:pt x="15" y="929"/>
                  </a:lnTo>
                  <a:lnTo>
                    <a:pt x="99" y="1396"/>
                  </a:lnTo>
                  <a:lnTo>
                    <a:pt x="195" y="1388"/>
                  </a:lnTo>
                  <a:lnTo>
                    <a:pt x="199" y="1368"/>
                  </a:lnTo>
                  <a:lnTo>
                    <a:pt x="210" y="1315"/>
                  </a:lnTo>
                  <a:lnTo>
                    <a:pt x="224" y="1239"/>
                  </a:lnTo>
                  <a:lnTo>
                    <a:pt x="241" y="1148"/>
                  </a:lnTo>
                  <a:lnTo>
                    <a:pt x="257" y="1052"/>
                  </a:lnTo>
                  <a:lnTo>
                    <a:pt x="270" y="960"/>
                  </a:lnTo>
                  <a:lnTo>
                    <a:pt x="278" y="882"/>
                  </a:lnTo>
                  <a:lnTo>
                    <a:pt x="278" y="825"/>
                  </a:lnTo>
                  <a:lnTo>
                    <a:pt x="269" y="680"/>
                  </a:lnTo>
                  <a:lnTo>
                    <a:pt x="258" y="469"/>
                  </a:lnTo>
                  <a:lnTo>
                    <a:pt x="251" y="279"/>
                  </a:lnTo>
                  <a:lnTo>
                    <a:pt x="248" y="196"/>
                  </a:lnTo>
                  <a:lnTo>
                    <a:pt x="160" y="0"/>
                  </a:lnTo>
                  <a:close/>
                </a:path>
              </a:pathLst>
            </a:cu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
          <p:nvSpPr>
            <p:cNvPr id="465" name="Freeform 374"/>
            <p:cNvSpPr>
              <a:spLocks/>
            </p:cNvSpPr>
            <p:nvPr/>
          </p:nvSpPr>
          <p:spPr bwMode="auto">
            <a:xfrm>
              <a:off x="6775176" y="5582010"/>
              <a:ext cx="290513" cy="655638"/>
            </a:xfrm>
            <a:custGeom>
              <a:avLst/>
              <a:gdLst>
                <a:gd name="T0" fmla="*/ 61 w 367"/>
                <a:gd name="T1" fmla="*/ 126 h 825"/>
                <a:gd name="T2" fmla="*/ 88 w 367"/>
                <a:gd name="T3" fmla="*/ 144 h 825"/>
                <a:gd name="T4" fmla="*/ 87 w 367"/>
                <a:gd name="T5" fmla="*/ 150 h 825"/>
                <a:gd name="T6" fmla="*/ 53 w 367"/>
                <a:gd name="T7" fmla="*/ 192 h 825"/>
                <a:gd name="T8" fmla="*/ 31 w 367"/>
                <a:gd name="T9" fmla="*/ 235 h 825"/>
                <a:gd name="T10" fmla="*/ 66 w 367"/>
                <a:gd name="T11" fmla="*/ 247 h 825"/>
                <a:gd name="T12" fmla="*/ 69 w 367"/>
                <a:gd name="T13" fmla="*/ 255 h 825"/>
                <a:gd name="T14" fmla="*/ 39 w 367"/>
                <a:gd name="T15" fmla="*/ 342 h 825"/>
                <a:gd name="T16" fmla="*/ 17 w 367"/>
                <a:gd name="T17" fmla="*/ 391 h 825"/>
                <a:gd name="T18" fmla="*/ 88 w 367"/>
                <a:gd name="T19" fmla="*/ 371 h 825"/>
                <a:gd name="T20" fmla="*/ 126 w 367"/>
                <a:gd name="T21" fmla="*/ 388 h 825"/>
                <a:gd name="T22" fmla="*/ 152 w 367"/>
                <a:gd name="T23" fmla="*/ 539 h 825"/>
                <a:gd name="T24" fmla="*/ 182 w 367"/>
                <a:gd name="T25" fmla="*/ 779 h 825"/>
                <a:gd name="T26" fmla="*/ 205 w 367"/>
                <a:gd name="T27" fmla="*/ 665 h 825"/>
                <a:gd name="T28" fmla="*/ 233 w 367"/>
                <a:gd name="T29" fmla="*/ 469 h 825"/>
                <a:gd name="T30" fmla="*/ 257 w 367"/>
                <a:gd name="T31" fmla="*/ 397 h 825"/>
                <a:gd name="T32" fmla="*/ 269 w 367"/>
                <a:gd name="T33" fmla="*/ 391 h 825"/>
                <a:gd name="T34" fmla="*/ 324 w 367"/>
                <a:gd name="T35" fmla="*/ 368 h 825"/>
                <a:gd name="T36" fmla="*/ 310 w 367"/>
                <a:gd name="T37" fmla="*/ 332 h 825"/>
                <a:gd name="T38" fmla="*/ 291 w 367"/>
                <a:gd name="T39" fmla="*/ 308 h 825"/>
                <a:gd name="T40" fmla="*/ 288 w 367"/>
                <a:gd name="T41" fmla="*/ 293 h 825"/>
                <a:gd name="T42" fmla="*/ 324 w 367"/>
                <a:gd name="T43" fmla="*/ 236 h 825"/>
                <a:gd name="T44" fmla="*/ 337 w 367"/>
                <a:gd name="T45" fmla="*/ 214 h 825"/>
                <a:gd name="T46" fmla="*/ 285 w 367"/>
                <a:gd name="T47" fmla="*/ 202 h 825"/>
                <a:gd name="T48" fmla="*/ 310 w 367"/>
                <a:gd name="T49" fmla="*/ 114 h 825"/>
                <a:gd name="T50" fmla="*/ 328 w 367"/>
                <a:gd name="T51" fmla="*/ 74 h 825"/>
                <a:gd name="T52" fmla="*/ 299 w 367"/>
                <a:gd name="T53" fmla="*/ 74 h 825"/>
                <a:gd name="T54" fmla="*/ 279 w 367"/>
                <a:gd name="T55" fmla="*/ 74 h 825"/>
                <a:gd name="T56" fmla="*/ 254 w 367"/>
                <a:gd name="T57" fmla="*/ 70 h 825"/>
                <a:gd name="T58" fmla="*/ 239 w 367"/>
                <a:gd name="T59" fmla="*/ 66 h 825"/>
                <a:gd name="T60" fmla="*/ 248 w 367"/>
                <a:gd name="T61" fmla="*/ 32 h 825"/>
                <a:gd name="T62" fmla="*/ 226 w 367"/>
                <a:gd name="T63" fmla="*/ 1 h 825"/>
                <a:gd name="T64" fmla="*/ 209 w 367"/>
                <a:gd name="T65" fmla="*/ 23 h 825"/>
                <a:gd name="T66" fmla="*/ 186 w 367"/>
                <a:gd name="T67" fmla="*/ 64 h 825"/>
                <a:gd name="T68" fmla="*/ 194 w 367"/>
                <a:gd name="T69" fmla="*/ 94 h 825"/>
                <a:gd name="T70" fmla="*/ 207 w 367"/>
                <a:gd name="T71" fmla="*/ 106 h 825"/>
                <a:gd name="T72" fmla="*/ 232 w 367"/>
                <a:gd name="T73" fmla="*/ 111 h 825"/>
                <a:gd name="T74" fmla="*/ 263 w 367"/>
                <a:gd name="T75" fmla="*/ 115 h 825"/>
                <a:gd name="T76" fmla="*/ 250 w 367"/>
                <a:gd name="T77" fmla="*/ 142 h 825"/>
                <a:gd name="T78" fmla="*/ 238 w 367"/>
                <a:gd name="T79" fmla="*/ 204 h 825"/>
                <a:gd name="T80" fmla="*/ 265 w 367"/>
                <a:gd name="T81" fmla="*/ 233 h 825"/>
                <a:gd name="T82" fmla="*/ 275 w 367"/>
                <a:gd name="T83" fmla="*/ 248 h 825"/>
                <a:gd name="T84" fmla="*/ 249 w 367"/>
                <a:gd name="T85" fmla="*/ 294 h 825"/>
                <a:gd name="T86" fmla="*/ 246 w 367"/>
                <a:gd name="T87" fmla="*/ 323 h 825"/>
                <a:gd name="T88" fmla="*/ 254 w 367"/>
                <a:gd name="T89" fmla="*/ 339 h 825"/>
                <a:gd name="T90" fmla="*/ 225 w 367"/>
                <a:gd name="T91" fmla="*/ 366 h 825"/>
                <a:gd name="T92" fmla="*/ 207 w 367"/>
                <a:gd name="T93" fmla="*/ 411 h 825"/>
                <a:gd name="T94" fmla="*/ 194 w 367"/>
                <a:gd name="T95" fmla="*/ 471 h 825"/>
                <a:gd name="T96" fmla="*/ 189 w 367"/>
                <a:gd name="T97" fmla="*/ 487 h 825"/>
                <a:gd name="T98" fmla="*/ 188 w 367"/>
                <a:gd name="T99" fmla="*/ 455 h 825"/>
                <a:gd name="T100" fmla="*/ 179 w 367"/>
                <a:gd name="T101" fmla="*/ 401 h 825"/>
                <a:gd name="T102" fmla="*/ 156 w 367"/>
                <a:gd name="T103" fmla="*/ 349 h 825"/>
                <a:gd name="T104" fmla="*/ 119 w 367"/>
                <a:gd name="T105" fmla="*/ 326 h 825"/>
                <a:gd name="T106" fmla="*/ 98 w 367"/>
                <a:gd name="T107" fmla="*/ 310 h 825"/>
                <a:gd name="T108" fmla="*/ 112 w 367"/>
                <a:gd name="T109" fmla="*/ 249 h 825"/>
                <a:gd name="T110" fmla="*/ 98 w 367"/>
                <a:gd name="T111" fmla="*/ 208 h 825"/>
                <a:gd name="T112" fmla="*/ 132 w 367"/>
                <a:gd name="T113" fmla="*/ 159 h 825"/>
                <a:gd name="T114" fmla="*/ 127 w 367"/>
                <a:gd name="T115" fmla="*/ 120 h 825"/>
                <a:gd name="T116" fmla="*/ 108 w 367"/>
                <a:gd name="T117" fmla="*/ 99 h 825"/>
                <a:gd name="T118" fmla="*/ 133 w 367"/>
                <a:gd name="T119" fmla="*/ 69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825">
                  <a:moveTo>
                    <a:pt x="119" y="5"/>
                  </a:moveTo>
                  <a:lnTo>
                    <a:pt x="108" y="33"/>
                  </a:lnTo>
                  <a:lnTo>
                    <a:pt x="28" y="116"/>
                  </a:lnTo>
                  <a:lnTo>
                    <a:pt x="61" y="126"/>
                  </a:lnTo>
                  <a:lnTo>
                    <a:pt x="69" y="129"/>
                  </a:lnTo>
                  <a:lnTo>
                    <a:pt x="77" y="134"/>
                  </a:lnTo>
                  <a:lnTo>
                    <a:pt x="84" y="139"/>
                  </a:lnTo>
                  <a:lnTo>
                    <a:pt x="88" y="144"/>
                  </a:lnTo>
                  <a:lnTo>
                    <a:pt x="88" y="144"/>
                  </a:lnTo>
                  <a:lnTo>
                    <a:pt x="88" y="145"/>
                  </a:lnTo>
                  <a:lnTo>
                    <a:pt x="88" y="147"/>
                  </a:lnTo>
                  <a:lnTo>
                    <a:pt x="87" y="150"/>
                  </a:lnTo>
                  <a:lnTo>
                    <a:pt x="73" y="170"/>
                  </a:lnTo>
                  <a:lnTo>
                    <a:pt x="63" y="183"/>
                  </a:lnTo>
                  <a:lnTo>
                    <a:pt x="57" y="190"/>
                  </a:lnTo>
                  <a:lnTo>
                    <a:pt x="53" y="192"/>
                  </a:lnTo>
                  <a:lnTo>
                    <a:pt x="10" y="232"/>
                  </a:lnTo>
                  <a:lnTo>
                    <a:pt x="15" y="232"/>
                  </a:lnTo>
                  <a:lnTo>
                    <a:pt x="22" y="233"/>
                  </a:lnTo>
                  <a:lnTo>
                    <a:pt x="31" y="235"/>
                  </a:lnTo>
                  <a:lnTo>
                    <a:pt x="42" y="238"/>
                  </a:lnTo>
                  <a:lnTo>
                    <a:pt x="51" y="241"/>
                  </a:lnTo>
                  <a:lnTo>
                    <a:pt x="59" y="244"/>
                  </a:lnTo>
                  <a:lnTo>
                    <a:pt x="66" y="247"/>
                  </a:lnTo>
                  <a:lnTo>
                    <a:pt x="68" y="248"/>
                  </a:lnTo>
                  <a:lnTo>
                    <a:pt x="68" y="249"/>
                  </a:lnTo>
                  <a:lnTo>
                    <a:pt x="69" y="250"/>
                  </a:lnTo>
                  <a:lnTo>
                    <a:pt x="69" y="255"/>
                  </a:lnTo>
                  <a:lnTo>
                    <a:pt x="68" y="260"/>
                  </a:lnTo>
                  <a:lnTo>
                    <a:pt x="59" y="295"/>
                  </a:lnTo>
                  <a:lnTo>
                    <a:pt x="48" y="324"/>
                  </a:lnTo>
                  <a:lnTo>
                    <a:pt x="39" y="342"/>
                  </a:lnTo>
                  <a:lnTo>
                    <a:pt x="36" y="350"/>
                  </a:lnTo>
                  <a:lnTo>
                    <a:pt x="0" y="397"/>
                  </a:lnTo>
                  <a:lnTo>
                    <a:pt x="6" y="395"/>
                  </a:lnTo>
                  <a:lnTo>
                    <a:pt x="17" y="391"/>
                  </a:lnTo>
                  <a:lnTo>
                    <a:pt x="33" y="386"/>
                  </a:lnTo>
                  <a:lnTo>
                    <a:pt x="52" y="380"/>
                  </a:lnTo>
                  <a:lnTo>
                    <a:pt x="70" y="376"/>
                  </a:lnTo>
                  <a:lnTo>
                    <a:pt x="88" y="371"/>
                  </a:lnTo>
                  <a:lnTo>
                    <a:pt x="102" y="369"/>
                  </a:lnTo>
                  <a:lnTo>
                    <a:pt x="110" y="370"/>
                  </a:lnTo>
                  <a:lnTo>
                    <a:pt x="119" y="377"/>
                  </a:lnTo>
                  <a:lnTo>
                    <a:pt x="126" y="388"/>
                  </a:lnTo>
                  <a:lnTo>
                    <a:pt x="133" y="406"/>
                  </a:lnTo>
                  <a:lnTo>
                    <a:pt x="137" y="426"/>
                  </a:lnTo>
                  <a:lnTo>
                    <a:pt x="144" y="478"/>
                  </a:lnTo>
                  <a:lnTo>
                    <a:pt x="152" y="539"/>
                  </a:lnTo>
                  <a:lnTo>
                    <a:pt x="162" y="605"/>
                  </a:lnTo>
                  <a:lnTo>
                    <a:pt x="170" y="669"/>
                  </a:lnTo>
                  <a:lnTo>
                    <a:pt x="177" y="729"/>
                  </a:lnTo>
                  <a:lnTo>
                    <a:pt x="182" y="779"/>
                  </a:lnTo>
                  <a:lnTo>
                    <a:pt x="186" y="812"/>
                  </a:lnTo>
                  <a:lnTo>
                    <a:pt x="187" y="825"/>
                  </a:lnTo>
                  <a:lnTo>
                    <a:pt x="202" y="725"/>
                  </a:lnTo>
                  <a:lnTo>
                    <a:pt x="205" y="665"/>
                  </a:lnTo>
                  <a:lnTo>
                    <a:pt x="210" y="608"/>
                  </a:lnTo>
                  <a:lnTo>
                    <a:pt x="217" y="555"/>
                  </a:lnTo>
                  <a:lnTo>
                    <a:pt x="225" y="509"/>
                  </a:lnTo>
                  <a:lnTo>
                    <a:pt x="233" y="469"/>
                  </a:lnTo>
                  <a:lnTo>
                    <a:pt x="242" y="435"/>
                  </a:lnTo>
                  <a:lnTo>
                    <a:pt x="250" y="411"/>
                  </a:lnTo>
                  <a:lnTo>
                    <a:pt x="257" y="397"/>
                  </a:lnTo>
                  <a:lnTo>
                    <a:pt x="257" y="397"/>
                  </a:lnTo>
                  <a:lnTo>
                    <a:pt x="257" y="397"/>
                  </a:lnTo>
                  <a:lnTo>
                    <a:pt x="257" y="399"/>
                  </a:lnTo>
                  <a:lnTo>
                    <a:pt x="256" y="399"/>
                  </a:lnTo>
                  <a:lnTo>
                    <a:pt x="269" y="391"/>
                  </a:lnTo>
                  <a:lnTo>
                    <a:pt x="283" y="382"/>
                  </a:lnTo>
                  <a:lnTo>
                    <a:pt x="297" y="377"/>
                  </a:lnTo>
                  <a:lnTo>
                    <a:pt x="310" y="372"/>
                  </a:lnTo>
                  <a:lnTo>
                    <a:pt x="324" y="368"/>
                  </a:lnTo>
                  <a:lnTo>
                    <a:pt x="338" y="365"/>
                  </a:lnTo>
                  <a:lnTo>
                    <a:pt x="353" y="363"/>
                  </a:lnTo>
                  <a:lnTo>
                    <a:pt x="367" y="362"/>
                  </a:lnTo>
                  <a:lnTo>
                    <a:pt x="310" y="332"/>
                  </a:lnTo>
                  <a:lnTo>
                    <a:pt x="302" y="326"/>
                  </a:lnTo>
                  <a:lnTo>
                    <a:pt x="297" y="319"/>
                  </a:lnTo>
                  <a:lnTo>
                    <a:pt x="293" y="313"/>
                  </a:lnTo>
                  <a:lnTo>
                    <a:pt x="291" y="308"/>
                  </a:lnTo>
                  <a:lnTo>
                    <a:pt x="290" y="305"/>
                  </a:lnTo>
                  <a:lnTo>
                    <a:pt x="288" y="301"/>
                  </a:lnTo>
                  <a:lnTo>
                    <a:pt x="287" y="296"/>
                  </a:lnTo>
                  <a:lnTo>
                    <a:pt x="288" y="293"/>
                  </a:lnTo>
                  <a:lnTo>
                    <a:pt x="300" y="276"/>
                  </a:lnTo>
                  <a:lnTo>
                    <a:pt x="309" y="261"/>
                  </a:lnTo>
                  <a:lnTo>
                    <a:pt x="317" y="248"/>
                  </a:lnTo>
                  <a:lnTo>
                    <a:pt x="324" y="236"/>
                  </a:lnTo>
                  <a:lnTo>
                    <a:pt x="329" y="227"/>
                  </a:lnTo>
                  <a:lnTo>
                    <a:pt x="333" y="220"/>
                  </a:lnTo>
                  <a:lnTo>
                    <a:pt x="336" y="217"/>
                  </a:lnTo>
                  <a:lnTo>
                    <a:pt x="337" y="214"/>
                  </a:lnTo>
                  <a:lnTo>
                    <a:pt x="305" y="214"/>
                  </a:lnTo>
                  <a:lnTo>
                    <a:pt x="295" y="211"/>
                  </a:lnTo>
                  <a:lnTo>
                    <a:pt x="290" y="206"/>
                  </a:lnTo>
                  <a:lnTo>
                    <a:pt x="285" y="202"/>
                  </a:lnTo>
                  <a:lnTo>
                    <a:pt x="285" y="196"/>
                  </a:lnTo>
                  <a:lnTo>
                    <a:pt x="294" y="158"/>
                  </a:lnTo>
                  <a:lnTo>
                    <a:pt x="302" y="130"/>
                  </a:lnTo>
                  <a:lnTo>
                    <a:pt x="310" y="114"/>
                  </a:lnTo>
                  <a:lnTo>
                    <a:pt x="313" y="108"/>
                  </a:lnTo>
                  <a:lnTo>
                    <a:pt x="333" y="74"/>
                  </a:lnTo>
                  <a:lnTo>
                    <a:pt x="331" y="74"/>
                  </a:lnTo>
                  <a:lnTo>
                    <a:pt x="328" y="74"/>
                  </a:lnTo>
                  <a:lnTo>
                    <a:pt x="321" y="74"/>
                  </a:lnTo>
                  <a:lnTo>
                    <a:pt x="314" y="74"/>
                  </a:lnTo>
                  <a:lnTo>
                    <a:pt x="306" y="74"/>
                  </a:lnTo>
                  <a:lnTo>
                    <a:pt x="299" y="74"/>
                  </a:lnTo>
                  <a:lnTo>
                    <a:pt x="295" y="74"/>
                  </a:lnTo>
                  <a:lnTo>
                    <a:pt x="293" y="74"/>
                  </a:lnTo>
                  <a:lnTo>
                    <a:pt x="286" y="74"/>
                  </a:lnTo>
                  <a:lnTo>
                    <a:pt x="279" y="74"/>
                  </a:lnTo>
                  <a:lnTo>
                    <a:pt x="273" y="73"/>
                  </a:lnTo>
                  <a:lnTo>
                    <a:pt x="267" y="73"/>
                  </a:lnTo>
                  <a:lnTo>
                    <a:pt x="260" y="71"/>
                  </a:lnTo>
                  <a:lnTo>
                    <a:pt x="254" y="70"/>
                  </a:lnTo>
                  <a:lnTo>
                    <a:pt x="248" y="70"/>
                  </a:lnTo>
                  <a:lnTo>
                    <a:pt x="242" y="69"/>
                  </a:lnTo>
                  <a:lnTo>
                    <a:pt x="240" y="68"/>
                  </a:lnTo>
                  <a:lnTo>
                    <a:pt x="239" y="66"/>
                  </a:lnTo>
                  <a:lnTo>
                    <a:pt x="239" y="62"/>
                  </a:lnTo>
                  <a:lnTo>
                    <a:pt x="240" y="59"/>
                  </a:lnTo>
                  <a:lnTo>
                    <a:pt x="246" y="46"/>
                  </a:lnTo>
                  <a:lnTo>
                    <a:pt x="248" y="32"/>
                  </a:lnTo>
                  <a:lnTo>
                    <a:pt x="249" y="22"/>
                  </a:lnTo>
                  <a:lnTo>
                    <a:pt x="249" y="18"/>
                  </a:lnTo>
                  <a:lnTo>
                    <a:pt x="227" y="0"/>
                  </a:lnTo>
                  <a:lnTo>
                    <a:pt x="226" y="1"/>
                  </a:lnTo>
                  <a:lnTo>
                    <a:pt x="224" y="3"/>
                  </a:lnTo>
                  <a:lnTo>
                    <a:pt x="219" y="9"/>
                  </a:lnTo>
                  <a:lnTo>
                    <a:pt x="215" y="15"/>
                  </a:lnTo>
                  <a:lnTo>
                    <a:pt x="209" y="23"/>
                  </a:lnTo>
                  <a:lnTo>
                    <a:pt x="202" y="32"/>
                  </a:lnTo>
                  <a:lnTo>
                    <a:pt x="195" y="44"/>
                  </a:lnTo>
                  <a:lnTo>
                    <a:pt x="189" y="55"/>
                  </a:lnTo>
                  <a:lnTo>
                    <a:pt x="186" y="64"/>
                  </a:lnTo>
                  <a:lnTo>
                    <a:pt x="185" y="73"/>
                  </a:lnTo>
                  <a:lnTo>
                    <a:pt x="187" y="82"/>
                  </a:lnTo>
                  <a:lnTo>
                    <a:pt x="190" y="90"/>
                  </a:lnTo>
                  <a:lnTo>
                    <a:pt x="194" y="94"/>
                  </a:lnTo>
                  <a:lnTo>
                    <a:pt x="196" y="99"/>
                  </a:lnTo>
                  <a:lnTo>
                    <a:pt x="200" y="101"/>
                  </a:lnTo>
                  <a:lnTo>
                    <a:pt x="202" y="104"/>
                  </a:lnTo>
                  <a:lnTo>
                    <a:pt x="207" y="106"/>
                  </a:lnTo>
                  <a:lnTo>
                    <a:pt x="211" y="107"/>
                  </a:lnTo>
                  <a:lnTo>
                    <a:pt x="218" y="108"/>
                  </a:lnTo>
                  <a:lnTo>
                    <a:pt x="226" y="109"/>
                  </a:lnTo>
                  <a:lnTo>
                    <a:pt x="232" y="111"/>
                  </a:lnTo>
                  <a:lnTo>
                    <a:pt x="242" y="113"/>
                  </a:lnTo>
                  <a:lnTo>
                    <a:pt x="252" y="116"/>
                  </a:lnTo>
                  <a:lnTo>
                    <a:pt x="257" y="117"/>
                  </a:lnTo>
                  <a:lnTo>
                    <a:pt x="263" y="115"/>
                  </a:lnTo>
                  <a:lnTo>
                    <a:pt x="264" y="113"/>
                  </a:lnTo>
                  <a:lnTo>
                    <a:pt x="261" y="115"/>
                  </a:lnTo>
                  <a:lnTo>
                    <a:pt x="254" y="129"/>
                  </a:lnTo>
                  <a:lnTo>
                    <a:pt x="250" y="142"/>
                  </a:lnTo>
                  <a:lnTo>
                    <a:pt x="247" y="155"/>
                  </a:lnTo>
                  <a:lnTo>
                    <a:pt x="243" y="170"/>
                  </a:lnTo>
                  <a:lnTo>
                    <a:pt x="240" y="188"/>
                  </a:lnTo>
                  <a:lnTo>
                    <a:pt x="238" y="204"/>
                  </a:lnTo>
                  <a:lnTo>
                    <a:pt x="239" y="213"/>
                  </a:lnTo>
                  <a:lnTo>
                    <a:pt x="242" y="219"/>
                  </a:lnTo>
                  <a:lnTo>
                    <a:pt x="250" y="225"/>
                  </a:lnTo>
                  <a:lnTo>
                    <a:pt x="265" y="233"/>
                  </a:lnTo>
                  <a:lnTo>
                    <a:pt x="275" y="236"/>
                  </a:lnTo>
                  <a:lnTo>
                    <a:pt x="279" y="238"/>
                  </a:lnTo>
                  <a:lnTo>
                    <a:pt x="280" y="238"/>
                  </a:lnTo>
                  <a:lnTo>
                    <a:pt x="275" y="248"/>
                  </a:lnTo>
                  <a:lnTo>
                    <a:pt x="268" y="258"/>
                  </a:lnTo>
                  <a:lnTo>
                    <a:pt x="261" y="270"/>
                  </a:lnTo>
                  <a:lnTo>
                    <a:pt x="255" y="281"/>
                  </a:lnTo>
                  <a:lnTo>
                    <a:pt x="249" y="294"/>
                  </a:lnTo>
                  <a:lnTo>
                    <a:pt x="246" y="304"/>
                  </a:lnTo>
                  <a:lnTo>
                    <a:pt x="243" y="312"/>
                  </a:lnTo>
                  <a:lnTo>
                    <a:pt x="243" y="318"/>
                  </a:lnTo>
                  <a:lnTo>
                    <a:pt x="246" y="323"/>
                  </a:lnTo>
                  <a:lnTo>
                    <a:pt x="249" y="326"/>
                  </a:lnTo>
                  <a:lnTo>
                    <a:pt x="252" y="331"/>
                  </a:lnTo>
                  <a:lnTo>
                    <a:pt x="255" y="334"/>
                  </a:lnTo>
                  <a:lnTo>
                    <a:pt x="254" y="339"/>
                  </a:lnTo>
                  <a:lnTo>
                    <a:pt x="247" y="347"/>
                  </a:lnTo>
                  <a:lnTo>
                    <a:pt x="239" y="355"/>
                  </a:lnTo>
                  <a:lnTo>
                    <a:pt x="231" y="361"/>
                  </a:lnTo>
                  <a:lnTo>
                    <a:pt x="225" y="366"/>
                  </a:lnTo>
                  <a:lnTo>
                    <a:pt x="220" y="374"/>
                  </a:lnTo>
                  <a:lnTo>
                    <a:pt x="216" y="385"/>
                  </a:lnTo>
                  <a:lnTo>
                    <a:pt x="211" y="396"/>
                  </a:lnTo>
                  <a:lnTo>
                    <a:pt x="207" y="411"/>
                  </a:lnTo>
                  <a:lnTo>
                    <a:pt x="202" y="427"/>
                  </a:lnTo>
                  <a:lnTo>
                    <a:pt x="198" y="445"/>
                  </a:lnTo>
                  <a:lnTo>
                    <a:pt x="195" y="464"/>
                  </a:lnTo>
                  <a:lnTo>
                    <a:pt x="194" y="471"/>
                  </a:lnTo>
                  <a:lnTo>
                    <a:pt x="194" y="478"/>
                  </a:lnTo>
                  <a:lnTo>
                    <a:pt x="193" y="485"/>
                  </a:lnTo>
                  <a:lnTo>
                    <a:pt x="192" y="492"/>
                  </a:lnTo>
                  <a:lnTo>
                    <a:pt x="189" y="487"/>
                  </a:lnTo>
                  <a:lnTo>
                    <a:pt x="189" y="480"/>
                  </a:lnTo>
                  <a:lnTo>
                    <a:pt x="189" y="474"/>
                  </a:lnTo>
                  <a:lnTo>
                    <a:pt x="189" y="468"/>
                  </a:lnTo>
                  <a:lnTo>
                    <a:pt x="188" y="455"/>
                  </a:lnTo>
                  <a:lnTo>
                    <a:pt x="187" y="442"/>
                  </a:lnTo>
                  <a:lnTo>
                    <a:pt x="185" y="430"/>
                  </a:lnTo>
                  <a:lnTo>
                    <a:pt x="182" y="418"/>
                  </a:lnTo>
                  <a:lnTo>
                    <a:pt x="179" y="401"/>
                  </a:lnTo>
                  <a:lnTo>
                    <a:pt x="175" y="385"/>
                  </a:lnTo>
                  <a:lnTo>
                    <a:pt x="170" y="371"/>
                  </a:lnTo>
                  <a:lnTo>
                    <a:pt x="164" y="359"/>
                  </a:lnTo>
                  <a:lnTo>
                    <a:pt x="156" y="349"/>
                  </a:lnTo>
                  <a:lnTo>
                    <a:pt x="148" y="340"/>
                  </a:lnTo>
                  <a:lnTo>
                    <a:pt x="137" y="333"/>
                  </a:lnTo>
                  <a:lnTo>
                    <a:pt x="127" y="327"/>
                  </a:lnTo>
                  <a:lnTo>
                    <a:pt x="119" y="326"/>
                  </a:lnTo>
                  <a:lnTo>
                    <a:pt x="108" y="325"/>
                  </a:lnTo>
                  <a:lnTo>
                    <a:pt x="99" y="325"/>
                  </a:lnTo>
                  <a:lnTo>
                    <a:pt x="96" y="323"/>
                  </a:lnTo>
                  <a:lnTo>
                    <a:pt x="98" y="310"/>
                  </a:lnTo>
                  <a:lnTo>
                    <a:pt x="103" y="296"/>
                  </a:lnTo>
                  <a:lnTo>
                    <a:pt x="108" y="282"/>
                  </a:lnTo>
                  <a:lnTo>
                    <a:pt x="113" y="270"/>
                  </a:lnTo>
                  <a:lnTo>
                    <a:pt x="112" y="249"/>
                  </a:lnTo>
                  <a:lnTo>
                    <a:pt x="106" y="233"/>
                  </a:lnTo>
                  <a:lnTo>
                    <a:pt x="98" y="220"/>
                  </a:lnTo>
                  <a:lnTo>
                    <a:pt x="95" y="213"/>
                  </a:lnTo>
                  <a:lnTo>
                    <a:pt x="98" y="208"/>
                  </a:lnTo>
                  <a:lnTo>
                    <a:pt x="107" y="198"/>
                  </a:lnTo>
                  <a:lnTo>
                    <a:pt x="118" y="184"/>
                  </a:lnTo>
                  <a:lnTo>
                    <a:pt x="126" y="173"/>
                  </a:lnTo>
                  <a:lnTo>
                    <a:pt x="132" y="159"/>
                  </a:lnTo>
                  <a:lnTo>
                    <a:pt x="134" y="147"/>
                  </a:lnTo>
                  <a:lnTo>
                    <a:pt x="133" y="137"/>
                  </a:lnTo>
                  <a:lnTo>
                    <a:pt x="130" y="128"/>
                  </a:lnTo>
                  <a:lnTo>
                    <a:pt x="127" y="120"/>
                  </a:lnTo>
                  <a:lnTo>
                    <a:pt x="122" y="112"/>
                  </a:lnTo>
                  <a:lnTo>
                    <a:pt x="117" y="106"/>
                  </a:lnTo>
                  <a:lnTo>
                    <a:pt x="110" y="100"/>
                  </a:lnTo>
                  <a:lnTo>
                    <a:pt x="108" y="99"/>
                  </a:lnTo>
                  <a:lnTo>
                    <a:pt x="106" y="98"/>
                  </a:lnTo>
                  <a:lnTo>
                    <a:pt x="105" y="97"/>
                  </a:lnTo>
                  <a:lnTo>
                    <a:pt x="103" y="96"/>
                  </a:lnTo>
                  <a:lnTo>
                    <a:pt x="133" y="69"/>
                  </a:lnTo>
                  <a:lnTo>
                    <a:pt x="164" y="30"/>
                  </a:lnTo>
                  <a:lnTo>
                    <a:pt x="119" y="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375"/>
            <p:cNvSpPr>
              <a:spLocks/>
            </p:cNvSpPr>
            <p:nvPr/>
          </p:nvSpPr>
          <p:spPr bwMode="auto">
            <a:xfrm>
              <a:off x="6779938" y="4424722"/>
              <a:ext cx="277813" cy="1190625"/>
            </a:xfrm>
            <a:custGeom>
              <a:avLst/>
              <a:gdLst>
                <a:gd name="T0" fmla="*/ 182 w 350"/>
                <a:gd name="T1" fmla="*/ 114 h 1500"/>
                <a:gd name="T2" fmla="*/ 166 w 350"/>
                <a:gd name="T3" fmla="*/ 145 h 1500"/>
                <a:gd name="T4" fmla="*/ 148 w 350"/>
                <a:gd name="T5" fmla="*/ 188 h 1500"/>
                <a:gd name="T6" fmla="*/ 119 w 350"/>
                <a:gd name="T7" fmla="*/ 270 h 1500"/>
                <a:gd name="T8" fmla="*/ 92 w 350"/>
                <a:gd name="T9" fmla="*/ 376 h 1500"/>
                <a:gd name="T10" fmla="*/ 70 w 350"/>
                <a:gd name="T11" fmla="*/ 507 h 1500"/>
                <a:gd name="T12" fmla="*/ 59 w 350"/>
                <a:gd name="T13" fmla="*/ 664 h 1500"/>
                <a:gd name="T14" fmla="*/ 60 w 350"/>
                <a:gd name="T15" fmla="*/ 847 h 1500"/>
                <a:gd name="T16" fmla="*/ 78 w 350"/>
                <a:gd name="T17" fmla="*/ 1058 h 1500"/>
                <a:gd name="T18" fmla="*/ 119 w 350"/>
                <a:gd name="T19" fmla="*/ 1295 h 1500"/>
                <a:gd name="T20" fmla="*/ 149 w 350"/>
                <a:gd name="T21" fmla="*/ 1430 h 1500"/>
                <a:gd name="T22" fmla="*/ 149 w 350"/>
                <a:gd name="T23" fmla="*/ 1434 h 1500"/>
                <a:gd name="T24" fmla="*/ 157 w 350"/>
                <a:gd name="T25" fmla="*/ 1435 h 1500"/>
                <a:gd name="T26" fmla="*/ 172 w 350"/>
                <a:gd name="T27" fmla="*/ 1438 h 1500"/>
                <a:gd name="T28" fmla="*/ 180 w 350"/>
                <a:gd name="T29" fmla="*/ 1434 h 1500"/>
                <a:gd name="T30" fmla="*/ 191 w 350"/>
                <a:gd name="T31" fmla="*/ 1416 h 1500"/>
                <a:gd name="T32" fmla="*/ 224 w 350"/>
                <a:gd name="T33" fmla="*/ 1236 h 1500"/>
                <a:gd name="T34" fmla="*/ 250 w 350"/>
                <a:gd name="T35" fmla="*/ 950 h 1500"/>
                <a:gd name="T36" fmla="*/ 250 w 350"/>
                <a:gd name="T37" fmla="*/ 588 h 1500"/>
                <a:gd name="T38" fmla="*/ 203 w 350"/>
                <a:gd name="T39" fmla="*/ 186 h 1500"/>
                <a:gd name="T40" fmla="*/ 191 w 350"/>
                <a:gd name="T41" fmla="*/ 136 h 1500"/>
                <a:gd name="T42" fmla="*/ 187 w 350"/>
                <a:gd name="T43" fmla="*/ 105 h 1500"/>
                <a:gd name="T44" fmla="*/ 215 w 350"/>
                <a:gd name="T45" fmla="*/ 44 h 1500"/>
                <a:gd name="T46" fmla="*/ 296 w 350"/>
                <a:gd name="T47" fmla="*/ 254 h 1500"/>
                <a:gd name="T48" fmla="*/ 338 w 350"/>
                <a:gd name="T49" fmla="*/ 482 h 1500"/>
                <a:gd name="T50" fmla="*/ 350 w 350"/>
                <a:gd name="T51" fmla="*/ 716 h 1500"/>
                <a:gd name="T52" fmla="*/ 338 w 350"/>
                <a:gd name="T53" fmla="*/ 941 h 1500"/>
                <a:gd name="T54" fmla="*/ 314 w 350"/>
                <a:gd name="T55" fmla="*/ 1144 h 1500"/>
                <a:gd name="T56" fmla="*/ 285 w 350"/>
                <a:gd name="T57" fmla="*/ 1310 h 1500"/>
                <a:gd name="T58" fmla="*/ 260 w 350"/>
                <a:gd name="T59" fmla="*/ 1425 h 1500"/>
                <a:gd name="T60" fmla="*/ 247 w 350"/>
                <a:gd name="T61" fmla="*/ 1476 h 1500"/>
                <a:gd name="T62" fmla="*/ 216 w 350"/>
                <a:gd name="T63" fmla="*/ 1499 h 1500"/>
                <a:gd name="T64" fmla="*/ 101 w 350"/>
                <a:gd name="T65" fmla="*/ 1492 h 1500"/>
                <a:gd name="T66" fmla="*/ 55 w 350"/>
                <a:gd name="T67" fmla="*/ 1295 h 1500"/>
                <a:gd name="T68" fmla="*/ 9 w 350"/>
                <a:gd name="T69" fmla="*/ 981 h 1500"/>
                <a:gd name="T70" fmla="*/ 0 w 350"/>
                <a:gd name="T71" fmla="*/ 714 h 1500"/>
                <a:gd name="T72" fmla="*/ 16 w 350"/>
                <a:gd name="T73" fmla="*/ 493 h 1500"/>
                <a:gd name="T74" fmla="*/ 50 w 350"/>
                <a:gd name="T75" fmla="*/ 317 h 1500"/>
                <a:gd name="T76" fmla="*/ 91 w 350"/>
                <a:gd name="T77" fmla="*/ 186 h 1500"/>
                <a:gd name="T78" fmla="*/ 129 w 350"/>
                <a:gd name="T79" fmla="*/ 97 h 1500"/>
                <a:gd name="T80" fmla="*/ 156 w 350"/>
                <a:gd name="T81" fmla="*/ 48 h 1500"/>
                <a:gd name="T82" fmla="*/ 187 w 350"/>
                <a:gd name="T83"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1500">
                  <a:moveTo>
                    <a:pt x="187" y="105"/>
                  </a:moveTo>
                  <a:lnTo>
                    <a:pt x="182" y="114"/>
                  </a:lnTo>
                  <a:lnTo>
                    <a:pt x="174" y="130"/>
                  </a:lnTo>
                  <a:lnTo>
                    <a:pt x="166" y="145"/>
                  </a:lnTo>
                  <a:lnTo>
                    <a:pt x="161" y="156"/>
                  </a:lnTo>
                  <a:lnTo>
                    <a:pt x="148" y="188"/>
                  </a:lnTo>
                  <a:lnTo>
                    <a:pt x="134" y="226"/>
                  </a:lnTo>
                  <a:lnTo>
                    <a:pt x="119" y="270"/>
                  </a:lnTo>
                  <a:lnTo>
                    <a:pt x="105" y="319"/>
                  </a:lnTo>
                  <a:lnTo>
                    <a:pt x="92" y="376"/>
                  </a:lnTo>
                  <a:lnTo>
                    <a:pt x="81" y="438"/>
                  </a:lnTo>
                  <a:lnTo>
                    <a:pt x="70" y="507"/>
                  </a:lnTo>
                  <a:lnTo>
                    <a:pt x="63" y="582"/>
                  </a:lnTo>
                  <a:lnTo>
                    <a:pt x="59" y="664"/>
                  </a:lnTo>
                  <a:lnTo>
                    <a:pt x="58" y="752"/>
                  </a:lnTo>
                  <a:lnTo>
                    <a:pt x="60" y="847"/>
                  </a:lnTo>
                  <a:lnTo>
                    <a:pt x="67" y="948"/>
                  </a:lnTo>
                  <a:lnTo>
                    <a:pt x="78" y="1058"/>
                  </a:lnTo>
                  <a:lnTo>
                    <a:pt x="96" y="1173"/>
                  </a:lnTo>
                  <a:lnTo>
                    <a:pt x="119" y="1295"/>
                  </a:lnTo>
                  <a:lnTo>
                    <a:pt x="148" y="1424"/>
                  </a:lnTo>
                  <a:lnTo>
                    <a:pt x="149" y="1430"/>
                  </a:lnTo>
                  <a:lnTo>
                    <a:pt x="149" y="1432"/>
                  </a:lnTo>
                  <a:lnTo>
                    <a:pt x="149" y="1434"/>
                  </a:lnTo>
                  <a:lnTo>
                    <a:pt x="149" y="1434"/>
                  </a:lnTo>
                  <a:lnTo>
                    <a:pt x="157" y="1435"/>
                  </a:lnTo>
                  <a:lnTo>
                    <a:pt x="186" y="1436"/>
                  </a:lnTo>
                  <a:lnTo>
                    <a:pt x="172" y="1438"/>
                  </a:lnTo>
                  <a:lnTo>
                    <a:pt x="174" y="1437"/>
                  </a:lnTo>
                  <a:lnTo>
                    <a:pt x="180" y="1434"/>
                  </a:lnTo>
                  <a:lnTo>
                    <a:pt x="187" y="1428"/>
                  </a:lnTo>
                  <a:lnTo>
                    <a:pt x="191" y="1416"/>
                  </a:lnTo>
                  <a:lnTo>
                    <a:pt x="208" y="1343"/>
                  </a:lnTo>
                  <a:lnTo>
                    <a:pt x="224" y="1236"/>
                  </a:lnTo>
                  <a:lnTo>
                    <a:pt x="239" y="1104"/>
                  </a:lnTo>
                  <a:lnTo>
                    <a:pt x="250" y="950"/>
                  </a:lnTo>
                  <a:lnTo>
                    <a:pt x="255" y="776"/>
                  </a:lnTo>
                  <a:lnTo>
                    <a:pt x="250" y="588"/>
                  </a:lnTo>
                  <a:lnTo>
                    <a:pt x="234" y="390"/>
                  </a:lnTo>
                  <a:lnTo>
                    <a:pt x="203" y="186"/>
                  </a:lnTo>
                  <a:lnTo>
                    <a:pt x="196" y="162"/>
                  </a:lnTo>
                  <a:lnTo>
                    <a:pt x="191" y="136"/>
                  </a:lnTo>
                  <a:lnTo>
                    <a:pt x="189" y="114"/>
                  </a:lnTo>
                  <a:lnTo>
                    <a:pt x="187" y="105"/>
                  </a:lnTo>
                  <a:lnTo>
                    <a:pt x="187" y="0"/>
                  </a:lnTo>
                  <a:lnTo>
                    <a:pt x="215" y="44"/>
                  </a:lnTo>
                  <a:lnTo>
                    <a:pt x="261" y="145"/>
                  </a:lnTo>
                  <a:lnTo>
                    <a:pt x="296" y="254"/>
                  </a:lnTo>
                  <a:lnTo>
                    <a:pt x="322" y="366"/>
                  </a:lnTo>
                  <a:lnTo>
                    <a:pt x="338" y="482"/>
                  </a:lnTo>
                  <a:lnTo>
                    <a:pt x="347" y="599"/>
                  </a:lnTo>
                  <a:lnTo>
                    <a:pt x="350" y="716"/>
                  </a:lnTo>
                  <a:lnTo>
                    <a:pt x="346" y="831"/>
                  </a:lnTo>
                  <a:lnTo>
                    <a:pt x="338" y="941"/>
                  </a:lnTo>
                  <a:lnTo>
                    <a:pt x="328" y="1046"/>
                  </a:lnTo>
                  <a:lnTo>
                    <a:pt x="314" y="1144"/>
                  </a:lnTo>
                  <a:lnTo>
                    <a:pt x="300" y="1233"/>
                  </a:lnTo>
                  <a:lnTo>
                    <a:pt x="285" y="1310"/>
                  </a:lnTo>
                  <a:lnTo>
                    <a:pt x="271" y="1375"/>
                  </a:lnTo>
                  <a:lnTo>
                    <a:pt x="260" y="1425"/>
                  </a:lnTo>
                  <a:lnTo>
                    <a:pt x="251" y="1460"/>
                  </a:lnTo>
                  <a:lnTo>
                    <a:pt x="247" y="1476"/>
                  </a:lnTo>
                  <a:lnTo>
                    <a:pt x="240" y="1500"/>
                  </a:lnTo>
                  <a:lnTo>
                    <a:pt x="216" y="1499"/>
                  </a:lnTo>
                  <a:lnTo>
                    <a:pt x="125" y="1493"/>
                  </a:lnTo>
                  <a:lnTo>
                    <a:pt x="101" y="1492"/>
                  </a:lnTo>
                  <a:lnTo>
                    <a:pt x="96" y="1470"/>
                  </a:lnTo>
                  <a:lnTo>
                    <a:pt x="55" y="1295"/>
                  </a:lnTo>
                  <a:lnTo>
                    <a:pt x="28" y="1132"/>
                  </a:lnTo>
                  <a:lnTo>
                    <a:pt x="9" y="981"/>
                  </a:lnTo>
                  <a:lnTo>
                    <a:pt x="1" y="841"/>
                  </a:lnTo>
                  <a:lnTo>
                    <a:pt x="0" y="714"/>
                  </a:lnTo>
                  <a:lnTo>
                    <a:pt x="6" y="598"/>
                  </a:lnTo>
                  <a:lnTo>
                    <a:pt x="16" y="493"/>
                  </a:lnTo>
                  <a:lnTo>
                    <a:pt x="32" y="400"/>
                  </a:lnTo>
                  <a:lnTo>
                    <a:pt x="50" y="317"/>
                  </a:lnTo>
                  <a:lnTo>
                    <a:pt x="70" y="245"/>
                  </a:lnTo>
                  <a:lnTo>
                    <a:pt x="91" y="186"/>
                  </a:lnTo>
                  <a:lnTo>
                    <a:pt x="112" y="136"/>
                  </a:lnTo>
                  <a:lnTo>
                    <a:pt x="129" y="97"/>
                  </a:lnTo>
                  <a:lnTo>
                    <a:pt x="145" y="68"/>
                  </a:lnTo>
                  <a:lnTo>
                    <a:pt x="156" y="48"/>
                  </a:lnTo>
                  <a:lnTo>
                    <a:pt x="161" y="40"/>
                  </a:lnTo>
                  <a:lnTo>
                    <a:pt x="187" y="0"/>
                  </a:lnTo>
                  <a:lnTo>
                    <a:pt x="187" y="10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6"/>
            <p:cNvSpPr>
              <a:spLocks/>
            </p:cNvSpPr>
            <p:nvPr/>
          </p:nvSpPr>
          <p:spPr bwMode="auto">
            <a:xfrm>
              <a:off x="6684688" y="5085122"/>
              <a:ext cx="157163" cy="577850"/>
            </a:xfrm>
            <a:custGeom>
              <a:avLst/>
              <a:gdLst>
                <a:gd name="T0" fmla="*/ 89 w 197"/>
                <a:gd name="T1" fmla="*/ 73 h 728"/>
                <a:gd name="T2" fmla="*/ 90 w 197"/>
                <a:gd name="T3" fmla="*/ 71 h 728"/>
                <a:gd name="T4" fmla="*/ 91 w 197"/>
                <a:gd name="T5" fmla="*/ 71 h 728"/>
                <a:gd name="T6" fmla="*/ 93 w 197"/>
                <a:gd name="T7" fmla="*/ 76 h 728"/>
                <a:gd name="T8" fmla="*/ 97 w 197"/>
                <a:gd name="T9" fmla="*/ 84 h 728"/>
                <a:gd name="T10" fmla="*/ 111 w 197"/>
                <a:gd name="T11" fmla="*/ 151 h 728"/>
                <a:gd name="T12" fmla="*/ 123 w 197"/>
                <a:gd name="T13" fmla="*/ 225 h 728"/>
                <a:gd name="T14" fmla="*/ 132 w 197"/>
                <a:gd name="T15" fmla="*/ 304 h 728"/>
                <a:gd name="T16" fmla="*/ 138 w 197"/>
                <a:gd name="T17" fmla="*/ 385 h 728"/>
                <a:gd name="T18" fmla="*/ 142 w 197"/>
                <a:gd name="T19" fmla="*/ 466 h 728"/>
                <a:gd name="T20" fmla="*/ 143 w 197"/>
                <a:gd name="T21" fmla="*/ 543 h 728"/>
                <a:gd name="T22" fmla="*/ 141 w 197"/>
                <a:gd name="T23" fmla="*/ 612 h 728"/>
                <a:gd name="T24" fmla="*/ 136 w 197"/>
                <a:gd name="T25" fmla="*/ 673 h 728"/>
                <a:gd name="T26" fmla="*/ 136 w 197"/>
                <a:gd name="T27" fmla="*/ 679 h 728"/>
                <a:gd name="T28" fmla="*/ 136 w 197"/>
                <a:gd name="T29" fmla="*/ 681 h 728"/>
                <a:gd name="T30" fmla="*/ 136 w 197"/>
                <a:gd name="T31" fmla="*/ 681 h 728"/>
                <a:gd name="T32" fmla="*/ 136 w 197"/>
                <a:gd name="T33" fmla="*/ 681 h 728"/>
                <a:gd name="T34" fmla="*/ 123 w 197"/>
                <a:gd name="T35" fmla="*/ 681 h 728"/>
                <a:gd name="T36" fmla="*/ 111 w 197"/>
                <a:gd name="T37" fmla="*/ 681 h 728"/>
                <a:gd name="T38" fmla="*/ 111 w 197"/>
                <a:gd name="T39" fmla="*/ 681 h 728"/>
                <a:gd name="T40" fmla="*/ 111 w 197"/>
                <a:gd name="T41" fmla="*/ 680 h 728"/>
                <a:gd name="T42" fmla="*/ 109 w 197"/>
                <a:gd name="T43" fmla="*/ 678 h 728"/>
                <a:gd name="T44" fmla="*/ 108 w 197"/>
                <a:gd name="T45" fmla="*/ 672 h 728"/>
                <a:gd name="T46" fmla="*/ 77 w 197"/>
                <a:gd name="T47" fmla="*/ 550 h 728"/>
                <a:gd name="T48" fmla="*/ 57 w 197"/>
                <a:gd name="T49" fmla="*/ 443 h 728"/>
                <a:gd name="T50" fmla="*/ 48 w 197"/>
                <a:gd name="T51" fmla="*/ 350 h 728"/>
                <a:gd name="T52" fmla="*/ 46 w 197"/>
                <a:gd name="T53" fmla="*/ 273 h 728"/>
                <a:gd name="T54" fmla="*/ 50 w 197"/>
                <a:gd name="T55" fmla="*/ 209 h 728"/>
                <a:gd name="T56" fmla="*/ 60 w 197"/>
                <a:gd name="T57" fmla="*/ 156 h 728"/>
                <a:gd name="T58" fmla="*/ 71 w 197"/>
                <a:gd name="T59" fmla="*/ 114 h 728"/>
                <a:gd name="T60" fmla="*/ 83 w 197"/>
                <a:gd name="T61" fmla="*/ 84 h 728"/>
                <a:gd name="T62" fmla="*/ 84 w 197"/>
                <a:gd name="T63" fmla="*/ 81 h 728"/>
                <a:gd name="T64" fmla="*/ 86 w 197"/>
                <a:gd name="T65" fmla="*/ 78 h 728"/>
                <a:gd name="T66" fmla="*/ 87 w 197"/>
                <a:gd name="T67" fmla="*/ 75 h 728"/>
                <a:gd name="T68" fmla="*/ 89 w 197"/>
                <a:gd name="T69" fmla="*/ 73 h 728"/>
                <a:gd name="T70" fmla="*/ 89 w 197"/>
                <a:gd name="T71" fmla="*/ 0 h 728"/>
                <a:gd name="T72" fmla="*/ 72 w 197"/>
                <a:gd name="T73" fmla="*/ 16 h 728"/>
                <a:gd name="T74" fmla="*/ 64 w 197"/>
                <a:gd name="T75" fmla="*/ 27 h 728"/>
                <a:gd name="T76" fmla="*/ 47 w 197"/>
                <a:gd name="T77" fmla="*/ 53 h 728"/>
                <a:gd name="T78" fmla="*/ 27 w 197"/>
                <a:gd name="T79" fmla="*/ 100 h 728"/>
                <a:gd name="T80" fmla="*/ 10 w 197"/>
                <a:gd name="T81" fmla="*/ 168 h 728"/>
                <a:gd name="T82" fmla="*/ 0 w 197"/>
                <a:gd name="T83" fmla="*/ 262 h 728"/>
                <a:gd name="T84" fmla="*/ 4 w 197"/>
                <a:gd name="T85" fmla="*/ 380 h 728"/>
                <a:gd name="T86" fmla="*/ 26 w 197"/>
                <a:gd name="T87" fmla="*/ 530 h 728"/>
                <a:gd name="T88" fmla="*/ 72 w 197"/>
                <a:gd name="T89" fmla="*/ 711 h 728"/>
                <a:gd name="T90" fmla="*/ 77 w 197"/>
                <a:gd name="T91" fmla="*/ 728 h 728"/>
                <a:gd name="T92" fmla="*/ 94 w 197"/>
                <a:gd name="T93" fmla="*/ 728 h 728"/>
                <a:gd name="T94" fmla="*/ 157 w 197"/>
                <a:gd name="T95" fmla="*/ 726 h 728"/>
                <a:gd name="T96" fmla="*/ 176 w 197"/>
                <a:gd name="T97" fmla="*/ 726 h 728"/>
                <a:gd name="T98" fmla="*/ 179 w 197"/>
                <a:gd name="T99" fmla="*/ 706 h 728"/>
                <a:gd name="T100" fmla="*/ 182 w 197"/>
                <a:gd name="T101" fmla="*/ 676 h 728"/>
                <a:gd name="T102" fmla="*/ 188 w 197"/>
                <a:gd name="T103" fmla="*/ 611 h 728"/>
                <a:gd name="T104" fmla="*/ 195 w 197"/>
                <a:gd name="T105" fmla="*/ 517 h 728"/>
                <a:gd name="T106" fmla="*/ 197 w 197"/>
                <a:gd name="T107" fmla="*/ 409 h 728"/>
                <a:gd name="T108" fmla="*/ 192 w 197"/>
                <a:gd name="T109" fmla="*/ 294 h 728"/>
                <a:gd name="T110" fmla="*/ 177 w 197"/>
                <a:gd name="T111" fmla="*/ 183 h 728"/>
                <a:gd name="T112" fmla="*/ 150 w 197"/>
                <a:gd name="T113" fmla="*/ 88 h 728"/>
                <a:gd name="T114" fmla="*/ 105 w 197"/>
                <a:gd name="T115" fmla="*/ 16 h 728"/>
                <a:gd name="T116" fmla="*/ 89 w 197"/>
                <a:gd name="T117" fmla="*/ 0 h 728"/>
                <a:gd name="T118" fmla="*/ 89 w 197"/>
                <a:gd name="T119" fmla="*/ 73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 h="728">
                  <a:moveTo>
                    <a:pt x="89" y="73"/>
                  </a:moveTo>
                  <a:lnTo>
                    <a:pt x="90" y="71"/>
                  </a:lnTo>
                  <a:lnTo>
                    <a:pt x="91" y="71"/>
                  </a:lnTo>
                  <a:lnTo>
                    <a:pt x="93" y="76"/>
                  </a:lnTo>
                  <a:lnTo>
                    <a:pt x="97" y="84"/>
                  </a:lnTo>
                  <a:lnTo>
                    <a:pt x="111" y="151"/>
                  </a:lnTo>
                  <a:lnTo>
                    <a:pt x="123" y="225"/>
                  </a:lnTo>
                  <a:lnTo>
                    <a:pt x="132" y="304"/>
                  </a:lnTo>
                  <a:lnTo>
                    <a:pt x="138" y="385"/>
                  </a:lnTo>
                  <a:lnTo>
                    <a:pt x="142" y="466"/>
                  </a:lnTo>
                  <a:lnTo>
                    <a:pt x="143" y="543"/>
                  </a:lnTo>
                  <a:lnTo>
                    <a:pt x="141" y="612"/>
                  </a:lnTo>
                  <a:lnTo>
                    <a:pt x="136" y="673"/>
                  </a:lnTo>
                  <a:lnTo>
                    <a:pt x="136" y="679"/>
                  </a:lnTo>
                  <a:lnTo>
                    <a:pt x="136" y="681"/>
                  </a:lnTo>
                  <a:lnTo>
                    <a:pt x="136" y="681"/>
                  </a:lnTo>
                  <a:lnTo>
                    <a:pt x="136" y="681"/>
                  </a:lnTo>
                  <a:lnTo>
                    <a:pt x="123" y="681"/>
                  </a:lnTo>
                  <a:lnTo>
                    <a:pt x="111" y="681"/>
                  </a:lnTo>
                  <a:lnTo>
                    <a:pt x="111" y="681"/>
                  </a:lnTo>
                  <a:lnTo>
                    <a:pt x="111" y="680"/>
                  </a:lnTo>
                  <a:lnTo>
                    <a:pt x="109" y="678"/>
                  </a:lnTo>
                  <a:lnTo>
                    <a:pt x="108" y="672"/>
                  </a:lnTo>
                  <a:lnTo>
                    <a:pt x="77" y="550"/>
                  </a:lnTo>
                  <a:lnTo>
                    <a:pt x="57" y="443"/>
                  </a:lnTo>
                  <a:lnTo>
                    <a:pt x="48" y="350"/>
                  </a:lnTo>
                  <a:lnTo>
                    <a:pt x="46" y="273"/>
                  </a:lnTo>
                  <a:lnTo>
                    <a:pt x="50" y="209"/>
                  </a:lnTo>
                  <a:lnTo>
                    <a:pt x="60" y="156"/>
                  </a:lnTo>
                  <a:lnTo>
                    <a:pt x="71" y="114"/>
                  </a:lnTo>
                  <a:lnTo>
                    <a:pt x="83" y="84"/>
                  </a:lnTo>
                  <a:lnTo>
                    <a:pt x="84" y="81"/>
                  </a:lnTo>
                  <a:lnTo>
                    <a:pt x="86" y="78"/>
                  </a:lnTo>
                  <a:lnTo>
                    <a:pt x="87" y="75"/>
                  </a:lnTo>
                  <a:lnTo>
                    <a:pt x="89" y="73"/>
                  </a:lnTo>
                  <a:lnTo>
                    <a:pt x="89" y="0"/>
                  </a:lnTo>
                  <a:lnTo>
                    <a:pt x="72" y="16"/>
                  </a:lnTo>
                  <a:lnTo>
                    <a:pt x="64" y="27"/>
                  </a:lnTo>
                  <a:lnTo>
                    <a:pt x="47" y="53"/>
                  </a:lnTo>
                  <a:lnTo>
                    <a:pt x="27" y="100"/>
                  </a:lnTo>
                  <a:lnTo>
                    <a:pt x="10" y="168"/>
                  </a:lnTo>
                  <a:lnTo>
                    <a:pt x="0" y="262"/>
                  </a:lnTo>
                  <a:lnTo>
                    <a:pt x="4" y="380"/>
                  </a:lnTo>
                  <a:lnTo>
                    <a:pt x="26" y="530"/>
                  </a:lnTo>
                  <a:lnTo>
                    <a:pt x="72" y="711"/>
                  </a:lnTo>
                  <a:lnTo>
                    <a:pt x="77" y="728"/>
                  </a:lnTo>
                  <a:lnTo>
                    <a:pt x="94" y="728"/>
                  </a:lnTo>
                  <a:lnTo>
                    <a:pt x="157" y="726"/>
                  </a:lnTo>
                  <a:lnTo>
                    <a:pt x="176" y="726"/>
                  </a:lnTo>
                  <a:lnTo>
                    <a:pt x="179" y="706"/>
                  </a:lnTo>
                  <a:lnTo>
                    <a:pt x="182" y="676"/>
                  </a:lnTo>
                  <a:lnTo>
                    <a:pt x="188" y="611"/>
                  </a:lnTo>
                  <a:lnTo>
                    <a:pt x="195" y="517"/>
                  </a:lnTo>
                  <a:lnTo>
                    <a:pt x="197" y="409"/>
                  </a:lnTo>
                  <a:lnTo>
                    <a:pt x="192" y="294"/>
                  </a:lnTo>
                  <a:lnTo>
                    <a:pt x="177" y="183"/>
                  </a:lnTo>
                  <a:lnTo>
                    <a:pt x="150" y="88"/>
                  </a:lnTo>
                  <a:lnTo>
                    <a:pt x="105" y="16"/>
                  </a:lnTo>
                  <a:lnTo>
                    <a:pt x="89" y="0"/>
                  </a:lnTo>
                  <a:lnTo>
                    <a:pt x="89"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77"/>
            <p:cNvSpPr>
              <a:spLocks/>
            </p:cNvSpPr>
            <p:nvPr/>
          </p:nvSpPr>
          <p:spPr bwMode="auto">
            <a:xfrm>
              <a:off x="6984726" y="5105760"/>
              <a:ext cx="163513" cy="577850"/>
            </a:xfrm>
            <a:custGeom>
              <a:avLst/>
              <a:gdLst>
                <a:gd name="T0" fmla="*/ 127 w 207"/>
                <a:gd name="T1" fmla="*/ 72 h 729"/>
                <a:gd name="T2" fmla="*/ 127 w 207"/>
                <a:gd name="T3" fmla="*/ 72 h 729"/>
                <a:gd name="T4" fmla="*/ 129 w 207"/>
                <a:gd name="T5" fmla="*/ 75 h 729"/>
                <a:gd name="T6" fmla="*/ 132 w 207"/>
                <a:gd name="T7" fmla="*/ 82 h 729"/>
                <a:gd name="T8" fmla="*/ 141 w 207"/>
                <a:gd name="T9" fmla="*/ 116 h 729"/>
                <a:gd name="T10" fmla="*/ 146 w 207"/>
                <a:gd name="T11" fmla="*/ 204 h 729"/>
                <a:gd name="T12" fmla="*/ 133 w 207"/>
                <a:gd name="T13" fmla="*/ 344 h 729"/>
                <a:gd name="T14" fmla="*/ 100 w 207"/>
                <a:gd name="T15" fmla="*/ 543 h 729"/>
                <a:gd name="T16" fmla="*/ 75 w 207"/>
                <a:gd name="T17" fmla="*/ 676 h 729"/>
                <a:gd name="T18" fmla="*/ 75 w 207"/>
                <a:gd name="T19" fmla="*/ 680 h 729"/>
                <a:gd name="T20" fmla="*/ 62 w 207"/>
                <a:gd name="T21" fmla="*/ 679 h 729"/>
                <a:gd name="T22" fmla="*/ 50 w 207"/>
                <a:gd name="T23" fmla="*/ 678 h 729"/>
                <a:gd name="T24" fmla="*/ 50 w 207"/>
                <a:gd name="T25" fmla="*/ 676 h 729"/>
                <a:gd name="T26" fmla="*/ 46 w 207"/>
                <a:gd name="T27" fmla="*/ 608 h 729"/>
                <a:gd name="T28" fmla="*/ 47 w 207"/>
                <a:gd name="T29" fmla="*/ 453 h 729"/>
                <a:gd name="T30" fmla="*/ 60 w 207"/>
                <a:gd name="T31" fmla="*/ 287 h 729"/>
                <a:gd name="T32" fmla="*/ 94 w 207"/>
                <a:gd name="T33" fmla="*/ 140 h 729"/>
                <a:gd name="T34" fmla="*/ 121 w 207"/>
                <a:gd name="T35" fmla="*/ 80 h 729"/>
                <a:gd name="T36" fmla="*/ 125 w 207"/>
                <a:gd name="T37" fmla="*/ 75 h 729"/>
                <a:gd name="T38" fmla="*/ 132 w 207"/>
                <a:gd name="T39" fmla="*/ 0 h 729"/>
                <a:gd name="T40" fmla="*/ 67 w 207"/>
                <a:gd name="T41" fmla="*/ 86 h 729"/>
                <a:gd name="T42" fmla="*/ 14 w 207"/>
                <a:gd name="T43" fmla="*/ 290 h 729"/>
                <a:gd name="T44" fmla="*/ 0 w 207"/>
                <a:gd name="T45" fmla="*/ 512 h 729"/>
                <a:gd name="T46" fmla="*/ 4 w 207"/>
                <a:gd name="T47" fmla="*/ 671 h 729"/>
                <a:gd name="T48" fmla="*/ 7 w 207"/>
                <a:gd name="T49" fmla="*/ 721 h 729"/>
                <a:gd name="T50" fmla="*/ 88 w 207"/>
                <a:gd name="T51" fmla="*/ 726 h 729"/>
                <a:gd name="T52" fmla="*/ 111 w 207"/>
                <a:gd name="T53" fmla="*/ 711 h 729"/>
                <a:gd name="T54" fmla="*/ 166 w 207"/>
                <a:gd name="T55" fmla="*/ 533 h 729"/>
                <a:gd name="T56" fmla="*/ 196 w 207"/>
                <a:gd name="T57" fmla="*/ 385 h 729"/>
                <a:gd name="T58" fmla="*/ 207 w 207"/>
                <a:gd name="T59" fmla="*/ 265 h 729"/>
                <a:gd name="T60" fmla="*/ 202 w 207"/>
                <a:gd name="T61" fmla="*/ 172 h 729"/>
                <a:gd name="T62" fmla="*/ 188 w 207"/>
                <a:gd name="T63" fmla="*/ 103 h 729"/>
                <a:gd name="T64" fmla="*/ 171 w 207"/>
                <a:gd name="T65" fmla="*/ 56 h 729"/>
                <a:gd name="T66" fmla="*/ 156 w 207"/>
                <a:gd name="T67" fmla="*/ 28 h 729"/>
                <a:gd name="T68" fmla="*/ 148 w 207"/>
                <a:gd name="T69" fmla="*/ 18 h 729"/>
                <a:gd name="T70" fmla="*/ 126 w 207"/>
                <a:gd name="T71" fmla="*/ 7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729">
                  <a:moveTo>
                    <a:pt x="126" y="73"/>
                  </a:moveTo>
                  <a:lnTo>
                    <a:pt x="127" y="72"/>
                  </a:lnTo>
                  <a:lnTo>
                    <a:pt x="127" y="71"/>
                  </a:lnTo>
                  <a:lnTo>
                    <a:pt x="127" y="72"/>
                  </a:lnTo>
                  <a:lnTo>
                    <a:pt x="128" y="73"/>
                  </a:lnTo>
                  <a:lnTo>
                    <a:pt x="129" y="75"/>
                  </a:lnTo>
                  <a:lnTo>
                    <a:pt x="131" y="79"/>
                  </a:lnTo>
                  <a:lnTo>
                    <a:pt x="132" y="82"/>
                  </a:lnTo>
                  <a:lnTo>
                    <a:pt x="133" y="86"/>
                  </a:lnTo>
                  <a:lnTo>
                    <a:pt x="141" y="116"/>
                  </a:lnTo>
                  <a:lnTo>
                    <a:pt x="146" y="155"/>
                  </a:lnTo>
                  <a:lnTo>
                    <a:pt x="146" y="204"/>
                  </a:lnTo>
                  <a:lnTo>
                    <a:pt x="142" y="267"/>
                  </a:lnTo>
                  <a:lnTo>
                    <a:pt x="133" y="344"/>
                  </a:lnTo>
                  <a:lnTo>
                    <a:pt x="119" y="435"/>
                  </a:lnTo>
                  <a:lnTo>
                    <a:pt x="100" y="543"/>
                  </a:lnTo>
                  <a:lnTo>
                    <a:pt x="77" y="670"/>
                  </a:lnTo>
                  <a:lnTo>
                    <a:pt x="75" y="676"/>
                  </a:lnTo>
                  <a:lnTo>
                    <a:pt x="75" y="678"/>
                  </a:lnTo>
                  <a:lnTo>
                    <a:pt x="75" y="680"/>
                  </a:lnTo>
                  <a:lnTo>
                    <a:pt x="75" y="680"/>
                  </a:lnTo>
                  <a:lnTo>
                    <a:pt x="62" y="679"/>
                  </a:lnTo>
                  <a:lnTo>
                    <a:pt x="50" y="678"/>
                  </a:lnTo>
                  <a:lnTo>
                    <a:pt x="50" y="678"/>
                  </a:lnTo>
                  <a:lnTo>
                    <a:pt x="50" y="678"/>
                  </a:lnTo>
                  <a:lnTo>
                    <a:pt x="50" y="676"/>
                  </a:lnTo>
                  <a:lnTo>
                    <a:pt x="50" y="670"/>
                  </a:lnTo>
                  <a:lnTo>
                    <a:pt x="46" y="608"/>
                  </a:lnTo>
                  <a:lnTo>
                    <a:pt x="45" y="534"/>
                  </a:lnTo>
                  <a:lnTo>
                    <a:pt x="47" y="453"/>
                  </a:lnTo>
                  <a:lnTo>
                    <a:pt x="52" y="370"/>
                  </a:lnTo>
                  <a:lnTo>
                    <a:pt x="60" y="287"/>
                  </a:lnTo>
                  <a:lnTo>
                    <a:pt x="74" y="209"/>
                  </a:lnTo>
                  <a:lnTo>
                    <a:pt x="94" y="140"/>
                  </a:lnTo>
                  <a:lnTo>
                    <a:pt x="120" y="83"/>
                  </a:lnTo>
                  <a:lnTo>
                    <a:pt x="121" y="80"/>
                  </a:lnTo>
                  <a:lnTo>
                    <a:pt x="124" y="78"/>
                  </a:lnTo>
                  <a:lnTo>
                    <a:pt x="125" y="75"/>
                  </a:lnTo>
                  <a:lnTo>
                    <a:pt x="126" y="73"/>
                  </a:lnTo>
                  <a:lnTo>
                    <a:pt x="132" y="0"/>
                  </a:lnTo>
                  <a:lnTo>
                    <a:pt x="116" y="16"/>
                  </a:lnTo>
                  <a:lnTo>
                    <a:pt x="67" y="86"/>
                  </a:lnTo>
                  <a:lnTo>
                    <a:pt x="35" y="180"/>
                  </a:lnTo>
                  <a:lnTo>
                    <a:pt x="14" y="290"/>
                  </a:lnTo>
                  <a:lnTo>
                    <a:pt x="4" y="404"/>
                  </a:lnTo>
                  <a:lnTo>
                    <a:pt x="0" y="512"/>
                  </a:lnTo>
                  <a:lnTo>
                    <a:pt x="1" y="604"/>
                  </a:lnTo>
                  <a:lnTo>
                    <a:pt x="4" y="671"/>
                  </a:lnTo>
                  <a:lnTo>
                    <a:pt x="6" y="701"/>
                  </a:lnTo>
                  <a:lnTo>
                    <a:pt x="7" y="721"/>
                  </a:lnTo>
                  <a:lnTo>
                    <a:pt x="27" y="722"/>
                  </a:lnTo>
                  <a:lnTo>
                    <a:pt x="88" y="726"/>
                  </a:lnTo>
                  <a:lnTo>
                    <a:pt x="105" y="729"/>
                  </a:lnTo>
                  <a:lnTo>
                    <a:pt x="111" y="711"/>
                  </a:lnTo>
                  <a:lnTo>
                    <a:pt x="142" y="618"/>
                  </a:lnTo>
                  <a:lnTo>
                    <a:pt x="166" y="533"/>
                  </a:lnTo>
                  <a:lnTo>
                    <a:pt x="185" y="456"/>
                  </a:lnTo>
                  <a:lnTo>
                    <a:pt x="196" y="385"/>
                  </a:lnTo>
                  <a:lnTo>
                    <a:pt x="204" y="322"/>
                  </a:lnTo>
                  <a:lnTo>
                    <a:pt x="207" y="265"/>
                  </a:lnTo>
                  <a:lnTo>
                    <a:pt x="206" y="216"/>
                  </a:lnTo>
                  <a:lnTo>
                    <a:pt x="202" y="172"/>
                  </a:lnTo>
                  <a:lnTo>
                    <a:pt x="196" y="135"/>
                  </a:lnTo>
                  <a:lnTo>
                    <a:pt x="188" y="103"/>
                  </a:lnTo>
                  <a:lnTo>
                    <a:pt x="180" y="78"/>
                  </a:lnTo>
                  <a:lnTo>
                    <a:pt x="171" y="56"/>
                  </a:lnTo>
                  <a:lnTo>
                    <a:pt x="163" y="40"/>
                  </a:lnTo>
                  <a:lnTo>
                    <a:pt x="156" y="28"/>
                  </a:lnTo>
                  <a:lnTo>
                    <a:pt x="150" y="21"/>
                  </a:lnTo>
                  <a:lnTo>
                    <a:pt x="148" y="18"/>
                  </a:lnTo>
                  <a:lnTo>
                    <a:pt x="132" y="0"/>
                  </a:lnTo>
                  <a:lnTo>
                    <a:pt x="126"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78"/>
            <p:cNvSpPr>
              <a:spLocks/>
            </p:cNvSpPr>
            <p:nvPr/>
          </p:nvSpPr>
          <p:spPr bwMode="auto">
            <a:xfrm>
              <a:off x="6856138" y="5431197"/>
              <a:ext cx="127000" cy="12700"/>
            </a:xfrm>
            <a:custGeom>
              <a:avLst/>
              <a:gdLst>
                <a:gd name="T0" fmla="*/ 0 w 160"/>
                <a:gd name="T1" fmla="*/ 8 h 16"/>
                <a:gd name="T2" fmla="*/ 5 w 160"/>
                <a:gd name="T3" fmla="*/ 9 h 16"/>
                <a:gd name="T4" fmla="*/ 21 w 160"/>
                <a:gd name="T5" fmla="*/ 11 h 16"/>
                <a:gd name="T6" fmla="*/ 46 w 160"/>
                <a:gd name="T7" fmla="*/ 13 h 16"/>
                <a:gd name="T8" fmla="*/ 73 w 160"/>
                <a:gd name="T9" fmla="*/ 16 h 16"/>
                <a:gd name="T10" fmla="*/ 101 w 160"/>
                <a:gd name="T11" fmla="*/ 16 h 16"/>
                <a:gd name="T12" fmla="*/ 128 w 160"/>
                <a:gd name="T13" fmla="*/ 13 h 16"/>
                <a:gd name="T14" fmla="*/ 147 w 160"/>
                <a:gd name="T15" fmla="*/ 9 h 16"/>
                <a:gd name="T16" fmla="*/ 160 w 160"/>
                <a:gd name="T17" fmla="*/ 0 h 16"/>
                <a:gd name="T18" fmla="*/ 0 w 16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
                  <a:moveTo>
                    <a:pt x="0" y="8"/>
                  </a:moveTo>
                  <a:lnTo>
                    <a:pt x="5" y="9"/>
                  </a:lnTo>
                  <a:lnTo>
                    <a:pt x="21" y="11"/>
                  </a:lnTo>
                  <a:lnTo>
                    <a:pt x="46" y="13"/>
                  </a:lnTo>
                  <a:lnTo>
                    <a:pt x="73" y="16"/>
                  </a:lnTo>
                  <a:lnTo>
                    <a:pt x="101" y="16"/>
                  </a:lnTo>
                  <a:lnTo>
                    <a:pt x="128" y="13"/>
                  </a:lnTo>
                  <a:lnTo>
                    <a:pt x="147" y="9"/>
                  </a:lnTo>
                  <a:lnTo>
                    <a:pt x="160" y="0"/>
                  </a:lnTo>
                  <a:lnTo>
                    <a:pt x="0" y="8"/>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379"/>
            <p:cNvSpPr>
              <a:spLocks/>
            </p:cNvSpPr>
            <p:nvPr/>
          </p:nvSpPr>
          <p:spPr bwMode="auto">
            <a:xfrm>
              <a:off x="6852963" y="5420085"/>
              <a:ext cx="146050" cy="41275"/>
            </a:xfrm>
            <a:custGeom>
              <a:avLst/>
              <a:gdLst>
                <a:gd name="T0" fmla="*/ 0 w 184"/>
                <a:gd name="T1" fmla="*/ 44 h 53"/>
                <a:gd name="T2" fmla="*/ 28 w 184"/>
                <a:gd name="T3" fmla="*/ 47 h 53"/>
                <a:gd name="T4" fmla="*/ 55 w 184"/>
                <a:gd name="T5" fmla="*/ 50 h 53"/>
                <a:gd name="T6" fmla="*/ 84 w 184"/>
                <a:gd name="T7" fmla="*/ 53 h 53"/>
                <a:gd name="T8" fmla="*/ 111 w 184"/>
                <a:gd name="T9" fmla="*/ 53 h 53"/>
                <a:gd name="T10" fmla="*/ 135 w 184"/>
                <a:gd name="T11" fmla="*/ 50 h 53"/>
                <a:gd name="T12" fmla="*/ 156 w 184"/>
                <a:gd name="T13" fmla="*/ 46 h 53"/>
                <a:gd name="T14" fmla="*/ 172 w 184"/>
                <a:gd name="T15" fmla="*/ 38 h 53"/>
                <a:gd name="T16" fmla="*/ 184 w 184"/>
                <a:gd name="T17" fmla="*/ 26 h 53"/>
                <a:gd name="T18" fmla="*/ 144 w 184"/>
                <a:gd name="T19" fmla="*/ 2 h 53"/>
                <a:gd name="T20" fmla="*/ 145 w 184"/>
                <a:gd name="T21" fmla="*/ 2 h 53"/>
                <a:gd name="T22" fmla="*/ 145 w 184"/>
                <a:gd name="T23" fmla="*/ 1 h 53"/>
                <a:gd name="T24" fmla="*/ 145 w 184"/>
                <a:gd name="T25" fmla="*/ 1 h 53"/>
                <a:gd name="T26" fmla="*/ 145 w 184"/>
                <a:gd name="T27" fmla="*/ 1 h 53"/>
                <a:gd name="T28" fmla="*/ 140 w 184"/>
                <a:gd name="T29" fmla="*/ 3 h 53"/>
                <a:gd name="T30" fmla="*/ 128 w 184"/>
                <a:gd name="T31" fmla="*/ 6 h 53"/>
                <a:gd name="T32" fmla="*/ 114 w 184"/>
                <a:gd name="T33" fmla="*/ 7 h 53"/>
                <a:gd name="T34" fmla="*/ 96 w 184"/>
                <a:gd name="T35" fmla="*/ 7 h 53"/>
                <a:gd name="T36" fmla="*/ 76 w 184"/>
                <a:gd name="T37" fmla="*/ 7 h 53"/>
                <a:gd name="T38" fmla="*/ 54 w 184"/>
                <a:gd name="T39" fmla="*/ 6 h 53"/>
                <a:gd name="T40" fmla="*/ 31 w 184"/>
                <a:gd name="T41" fmla="*/ 3 h 53"/>
                <a:gd name="T42" fmla="*/ 8 w 184"/>
                <a:gd name="T43" fmla="*/ 0 h 53"/>
                <a:gd name="T44" fmla="*/ 0 w 184"/>
                <a:gd name="T4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53">
                  <a:moveTo>
                    <a:pt x="0" y="44"/>
                  </a:moveTo>
                  <a:lnTo>
                    <a:pt x="28" y="47"/>
                  </a:lnTo>
                  <a:lnTo>
                    <a:pt x="55" y="50"/>
                  </a:lnTo>
                  <a:lnTo>
                    <a:pt x="84" y="53"/>
                  </a:lnTo>
                  <a:lnTo>
                    <a:pt x="111" y="53"/>
                  </a:lnTo>
                  <a:lnTo>
                    <a:pt x="135" y="50"/>
                  </a:lnTo>
                  <a:lnTo>
                    <a:pt x="156" y="46"/>
                  </a:lnTo>
                  <a:lnTo>
                    <a:pt x="172" y="38"/>
                  </a:lnTo>
                  <a:lnTo>
                    <a:pt x="184" y="26"/>
                  </a:lnTo>
                  <a:lnTo>
                    <a:pt x="144" y="2"/>
                  </a:lnTo>
                  <a:lnTo>
                    <a:pt x="145" y="2"/>
                  </a:lnTo>
                  <a:lnTo>
                    <a:pt x="145" y="1"/>
                  </a:lnTo>
                  <a:lnTo>
                    <a:pt x="145" y="1"/>
                  </a:lnTo>
                  <a:lnTo>
                    <a:pt x="145" y="1"/>
                  </a:lnTo>
                  <a:lnTo>
                    <a:pt x="140" y="3"/>
                  </a:lnTo>
                  <a:lnTo>
                    <a:pt x="128" y="6"/>
                  </a:lnTo>
                  <a:lnTo>
                    <a:pt x="114" y="7"/>
                  </a:lnTo>
                  <a:lnTo>
                    <a:pt x="96" y="7"/>
                  </a:lnTo>
                  <a:lnTo>
                    <a:pt x="76" y="7"/>
                  </a:lnTo>
                  <a:lnTo>
                    <a:pt x="54" y="6"/>
                  </a:lnTo>
                  <a:lnTo>
                    <a:pt x="31" y="3"/>
                  </a:lnTo>
                  <a:lnTo>
                    <a:pt x="8" y="0"/>
                  </a:lnTo>
                  <a:lnTo>
                    <a:pt x="0"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380"/>
            <p:cNvSpPr>
              <a:spLocks/>
            </p:cNvSpPr>
            <p:nvPr/>
          </p:nvSpPr>
          <p:spPr bwMode="auto">
            <a:xfrm>
              <a:off x="6848201" y="4626335"/>
              <a:ext cx="146050" cy="52388"/>
            </a:xfrm>
            <a:custGeom>
              <a:avLst/>
              <a:gdLst>
                <a:gd name="T0" fmla="*/ 0 w 185"/>
                <a:gd name="T1" fmla="*/ 38 h 65"/>
                <a:gd name="T2" fmla="*/ 1 w 185"/>
                <a:gd name="T3" fmla="*/ 39 h 65"/>
                <a:gd name="T4" fmla="*/ 4 w 185"/>
                <a:gd name="T5" fmla="*/ 41 h 65"/>
                <a:gd name="T6" fmla="*/ 8 w 185"/>
                <a:gd name="T7" fmla="*/ 43 h 65"/>
                <a:gd name="T8" fmla="*/ 14 w 185"/>
                <a:gd name="T9" fmla="*/ 47 h 65"/>
                <a:gd name="T10" fmla="*/ 21 w 185"/>
                <a:gd name="T11" fmla="*/ 50 h 65"/>
                <a:gd name="T12" fmla="*/ 29 w 185"/>
                <a:gd name="T13" fmla="*/ 55 h 65"/>
                <a:gd name="T14" fmla="*/ 39 w 185"/>
                <a:gd name="T15" fmla="*/ 58 h 65"/>
                <a:gd name="T16" fmla="*/ 51 w 185"/>
                <a:gd name="T17" fmla="*/ 62 h 65"/>
                <a:gd name="T18" fmla="*/ 62 w 185"/>
                <a:gd name="T19" fmla="*/ 64 h 65"/>
                <a:gd name="T20" fmla="*/ 76 w 185"/>
                <a:gd name="T21" fmla="*/ 65 h 65"/>
                <a:gd name="T22" fmla="*/ 91 w 185"/>
                <a:gd name="T23" fmla="*/ 65 h 65"/>
                <a:gd name="T24" fmla="*/ 109 w 185"/>
                <a:gd name="T25" fmla="*/ 64 h 65"/>
                <a:gd name="T26" fmla="*/ 126 w 185"/>
                <a:gd name="T27" fmla="*/ 62 h 65"/>
                <a:gd name="T28" fmla="*/ 144 w 185"/>
                <a:gd name="T29" fmla="*/ 57 h 65"/>
                <a:gd name="T30" fmla="*/ 164 w 185"/>
                <a:gd name="T31" fmla="*/ 50 h 65"/>
                <a:gd name="T32" fmla="*/ 185 w 185"/>
                <a:gd name="T33" fmla="*/ 41 h 65"/>
                <a:gd name="T34" fmla="*/ 165 w 185"/>
                <a:gd name="T35" fmla="*/ 0 h 65"/>
                <a:gd name="T36" fmla="*/ 134 w 185"/>
                <a:gd name="T37" fmla="*/ 12 h 65"/>
                <a:gd name="T38" fmla="*/ 107 w 185"/>
                <a:gd name="T39" fmla="*/ 18 h 65"/>
                <a:gd name="T40" fmla="*/ 84 w 185"/>
                <a:gd name="T41" fmla="*/ 19 h 65"/>
                <a:gd name="T42" fmla="*/ 66 w 185"/>
                <a:gd name="T43" fmla="*/ 18 h 65"/>
                <a:gd name="T44" fmla="*/ 51 w 185"/>
                <a:gd name="T45" fmla="*/ 14 h 65"/>
                <a:gd name="T46" fmla="*/ 39 w 185"/>
                <a:gd name="T47" fmla="*/ 9 h 65"/>
                <a:gd name="T48" fmla="*/ 32 w 185"/>
                <a:gd name="T49" fmla="*/ 5 h 65"/>
                <a:gd name="T50" fmla="*/ 30 w 185"/>
                <a:gd name="T51" fmla="*/ 3 h 65"/>
                <a:gd name="T52" fmla="*/ 0 w 185"/>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65">
                  <a:moveTo>
                    <a:pt x="0" y="38"/>
                  </a:moveTo>
                  <a:lnTo>
                    <a:pt x="1" y="39"/>
                  </a:lnTo>
                  <a:lnTo>
                    <a:pt x="4" y="41"/>
                  </a:lnTo>
                  <a:lnTo>
                    <a:pt x="8" y="43"/>
                  </a:lnTo>
                  <a:lnTo>
                    <a:pt x="14" y="47"/>
                  </a:lnTo>
                  <a:lnTo>
                    <a:pt x="21" y="50"/>
                  </a:lnTo>
                  <a:lnTo>
                    <a:pt x="29" y="55"/>
                  </a:lnTo>
                  <a:lnTo>
                    <a:pt x="39" y="58"/>
                  </a:lnTo>
                  <a:lnTo>
                    <a:pt x="51" y="62"/>
                  </a:lnTo>
                  <a:lnTo>
                    <a:pt x="62" y="64"/>
                  </a:lnTo>
                  <a:lnTo>
                    <a:pt x="76" y="65"/>
                  </a:lnTo>
                  <a:lnTo>
                    <a:pt x="91" y="65"/>
                  </a:lnTo>
                  <a:lnTo>
                    <a:pt x="109" y="64"/>
                  </a:lnTo>
                  <a:lnTo>
                    <a:pt x="126" y="62"/>
                  </a:lnTo>
                  <a:lnTo>
                    <a:pt x="144" y="57"/>
                  </a:lnTo>
                  <a:lnTo>
                    <a:pt x="164" y="50"/>
                  </a:lnTo>
                  <a:lnTo>
                    <a:pt x="185" y="41"/>
                  </a:lnTo>
                  <a:lnTo>
                    <a:pt x="165" y="0"/>
                  </a:lnTo>
                  <a:lnTo>
                    <a:pt x="134" y="12"/>
                  </a:lnTo>
                  <a:lnTo>
                    <a:pt x="107" y="18"/>
                  </a:lnTo>
                  <a:lnTo>
                    <a:pt x="84" y="19"/>
                  </a:lnTo>
                  <a:lnTo>
                    <a:pt x="66" y="18"/>
                  </a:lnTo>
                  <a:lnTo>
                    <a:pt x="51" y="14"/>
                  </a:lnTo>
                  <a:lnTo>
                    <a:pt x="39" y="9"/>
                  </a:lnTo>
                  <a:lnTo>
                    <a:pt x="32" y="5"/>
                  </a:lnTo>
                  <a:lnTo>
                    <a:pt x="30" y="3"/>
                  </a:lnTo>
                  <a:lnTo>
                    <a:pt x="0"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88174" y="2830501"/>
            <a:ext cx="8946798" cy="1017766"/>
            <a:chOff x="88174" y="2679672"/>
            <a:chExt cx="8946798" cy="1017766"/>
          </a:xfrm>
        </p:grpSpPr>
        <p:sp>
          <p:nvSpPr>
            <p:cNvPr id="120" name="Freeform 87"/>
            <p:cNvSpPr>
              <a:spLocks/>
            </p:cNvSpPr>
            <p:nvPr/>
          </p:nvSpPr>
          <p:spPr bwMode="auto">
            <a:xfrm>
              <a:off x="88174" y="2680959"/>
              <a:ext cx="1729488"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87"/>
            <p:cNvSpPr>
              <a:spLocks/>
            </p:cNvSpPr>
            <p:nvPr/>
          </p:nvSpPr>
          <p:spPr bwMode="auto">
            <a:xfrm>
              <a:off x="1817189" y="2680959"/>
              <a:ext cx="1348421"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87"/>
            <p:cNvSpPr>
              <a:spLocks/>
            </p:cNvSpPr>
            <p:nvPr/>
          </p:nvSpPr>
          <p:spPr bwMode="auto">
            <a:xfrm>
              <a:off x="3160723" y="2680959"/>
              <a:ext cx="929033"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87"/>
            <p:cNvSpPr>
              <a:spLocks/>
            </p:cNvSpPr>
            <p:nvPr/>
          </p:nvSpPr>
          <p:spPr bwMode="auto">
            <a:xfrm>
              <a:off x="4082166" y="2680959"/>
              <a:ext cx="589205"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87"/>
            <p:cNvSpPr>
              <a:spLocks/>
            </p:cNvSpPr>
            <p:nvPr/>
          </p:nvSpPr>
          <p:spPr bwMode="auto">
            <a:xfrm>
              <a:off x="4671084" y="2680959"/>
              <a:ext cx="587321"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87"/>
            <p:cNvSpPr>
              <a:spLocks/>
            </p:cNvSpPr>
            <p:nvPr/>
          </p:nvSpPr>
          <p:spPr bwMode="auto">
            <a:xfrm>
              <a:off x="5258405" y="2680959"/>
              <a:ext cx="440491"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7"/>
            <p:cNvSpPr>
              <a:spLocks/>
            </p:cNvSpPr>
            <p:nvPr/>
          </p:nvSpPr>
          <p:spPr bwMode="auto">
            <a:xfrm>
              <a:off x="5702128" y="2680959"/>
              <a:ext cx="293661"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7"/>
            <p:cNvSpPr>
              <a:spLocks/>
            </p:cNvSpPr>
            <p:nvPr/>
          </p:nvSpPr>
          <p:spPr bwMode="auto">
            <a:xfrm>
              <a:off x="5995396" y="2680959"/>
              <a:ext cx="220245"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87"/>
            <p:cNvSpPr>
              <a:spLocks/>
            </p:cNvSpPr>
            <p:nvPr/>
          </p:nvSpPr>
          <p:spPr bwMode="auto">
            <a:xfrm>
              <a:off x="6214274" y="2680959"/>
              <a:ext cx="146830"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7"/>
            <p:cNvSpPr>
              <a:spLocks/>
            </p:cNvSpPr>
            <p:nvPr/>
          </p:nvSpPr>
          <p:spPr bwMode="auto">
            <a:xfrm>
              <a:off x="6359678" y="2680959"/>
              <a:ext cx="73415"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87"/>
            <p:cNvSpPr>
              <a:spLocks/>
            </p:cNvSpPr>
            <p:nvPr/>
          </p:nvSpPr>
          <p:spPr bwMode="auto">
            <a:xfrm>
              <a:off x="6432439" y="2680959"/>
              <a:ext cx="107003"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87"/>
            <p:cNvSpPr>
              <a:spLocks/>
            </p:cNvSpPr>
            <p:nvPr/>
          </p:nvSpPr>
          <p:spPr bwMode="auto">
            <a:xfrm>
              <a:off x="6538237" y="2680959"/>
              <a:ext cx="80252"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87"/>
            <p:cNvSpPr>
              <a:spLocks/>
            </p:cNvSpPr>
            <p:nvPr/>
          </p:nvSpPr>
          <p:spPr bwMode="auto">
            <a:xfrm>
              <a:off x="6617835" y="2680959"/>
              <a:ext cx="53502"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87"/>
            <p:cNvSpPr>
              <a:spLocks/>
            </p:cNvSpPr>
            <p:nvPr/>
          </p:nvSpPr>
          <p:spPr bwMode="auto">
            <a:xfrm>
              <a:off x="6669857"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7"/>
            <p:cNvSpPr>
              <a:spLocks/>
            </p:cNvSpPr>
            <p:nvPr/>
          </p:nvSpPr>
          <p:spPr bwMode="auto">
            <a:xfrm>
              <a:off x="6716620"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87"/>
            <p:cNvSpPr>
              <a:spLocks/>
            </p:cNvSpPr>
            <p:nvPr/>
          </p:nvSpPr>
          <p:spPr bwMode="auto">
            <a:xfrm>
              <a:off x="6762339"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87"/>
            <p:cNvSpPr>
              <a:spLocks/>
            </p:cNvSpPr>
            <p:nvPr/>
          </p:nvSpPr>
          <p:spPr bwMode="auto">
            <a:xfrm>
              <a:off x="6808208"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87"/>
            <p:cNvSpPr>
              <a:spLocks/>
            </p:cNvSpPr>
            <p:nvPr/>
          </p:nvSpPr>
          <p:spPr bwMode="auto">
            <a:xfrm>
              <a:off x="6857014"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87"/>
            <p:cNvSpPr>
              <a:spLocks/>
            </p:cNvSpPr>
            <p:nvPr/>
          </p:nvSpPr>
          <p:spPr bwMode="auto">
            <a:xfrm>
              <a:off x="6903493"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87"/>
            <p:cNvSpPr>
              <a:spLocks/>
            </p:cNvSpPr>
            <p:nvPr/>
          </p:nvSpPr>
          <p:spPr bwMode="auto">
            <a:xfrm>
              <a:off x="6951059"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87"/>
            <p:cNvSpPr>
              <a:spLocks/>
            </p:cNvSpPr>
            <p:nvPr/>
          </p:nvSpPr>
          <p:spPr bwMode="auto">
            <a:xfrm>
              <a:off x="6997299"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87"/>
            <p:cNvSpPr>
              <a:spLocks/>
            </p:cNvSpPr>
            <p:nvPr/>
          </p:nvSpPr>
          <p:spPr bwMode="auto">
            <a:xfrm>
              <a:off x="7043579"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87"/>
            <p:cNvSpPr>
              <a:spLocks/>
            </p:cNvSpPr>
            <p:nvPr/>
          </p:nvSpPr>
          <p:spPr bwMode="auto">
            <a:xfrm>
              <a:off x="7090639"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7"/>
            <p:cNvSpPr>
              <a:spLocks/>
            </p:cNvSpPr>
            <p:nvPr/>
          </p:nvSpPr>
          <p:spPr bwMode="auto">
            <a:xfrm>
              <a:off x="7139747"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87"/>
            <p:cNvSpPr>
              <a:spLocks/>
            </p:cNvSpPr>
            <p:nvPr/>
          </p:nvSpPr>
          <p:spPr bwMode="auto">
            <a:xfrm>
              <a:off x="7185814"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87"/>
            <p:cNvSpPr>
              <a:spLocks/>
            </p:cNvSpPr>
            <p:nvPr/>
          </p:nvSpPr>
          <p:spPr bwMode="auto">
            <a:xfrm>
              <a:off x="7233978"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87"/>
            <p:cNvSpPr>
              <a:spLocks/>
            </p:cNvSpPr>
            <p:nvPr/>
          </p:nvSpPr>
          <p:spPr bwMode="auto">
            <a:xfrm>
              <a:off x="7277081" y="2680959"/>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7322697" y="2679674"/>
              <a:ext cx="634006" cy="1016479"/>
              <a:chOff x="7218999" y="2679674"/>
              <a:chExt cx="704965" cy="1016479"/>
            </a:xfrm>
          </p:grpSpPr>
          <p:sp>
            <p:nvSpPr>
              <p:cNvPr id="299" name="Freeform 87"/>
              <p:cNvSpPr>
                <a:spLocks/>
              </p:cNvSpPr>
              <p:nvPr/>
            </p:nvSpPr>
            <p:spPr bwMode="auto">
              <a:xfrm>
                <a:off x="7218999" y="2679674"/>
                <a:ext cx="53502"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87"/>
              <p:cNvSpPr>
                <a:spLocks/>
              </p:cNvSpPr>
              <p:nvPr/>
            </p:nvSpPr>
            <p:spPr bwMode="auto">
              <a:xfrm>
                <a:off x="727102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87"/>
              <p:cNvSpPr>
                <a:spLocks/>
              </p:cNvSpPr>
              <p:nvPr/>
            </p:nvSpPr>
            <p:spPr bwMode="auto">
              <a:xfrm>
                <a:off x="7317784"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87"/>
              <p:cNvSpPr>
                <a:spLocks/>
              </p:cNvSpPr>
              <p:nvPr/>
            </p:nvSpPr>
            <p:spPr bwMode="auto">
              <a:xfrm>
                <a:off x="73635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87"/>
              <p:cNvSpPr>
                <a:spLocks/>
              </p:cNvSpPr>
              <p:nvPr/>
            </p:nvSpPr>
            <p:spPr bwMode="auto">
              <a:xfrm>
                <a:off x="740937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87"/>
              <p:cNvSpPr>
                <a:spLocks/>
              </p:cNvSpPr>
              <p:nvPr/>
            </p:nvSpPr>
            <p:spPr bwMode="auto">
              <a:xfrm>
                <a:off x="74581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87"/>
              <p:cNvSpPr>
                <a:spLocks/>
              </p:cNvSpPr>
              <p:nvPr/>
            </p:nvSpPr>
            <p:spPr bwMode="auto">
              <a:xfrm>
                <a:off x="7504657"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87"/>
              <p:cNvSpPr>
                <a:spLocks/>
              </p:cNvSpPr>
              <p:nvPr/>
            </p:nvSpPr>
            <p:spPr bwMode="auto">
              <a:xfrm>
                <a:off x="755222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87"/>
              <p:cNvSpPr>
                <a:spLocks/>
              </p:cNvSpPr>
              <p:nvPr/>
            </p:nvSpPr>
            <p:spPr bwMode="auto">
              <a:xfrm>
                <a:off x="759846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87"/>
              <p:cNvSpPr>
                <a:spLocks/>
              </p:cNvSpPr>
              <p:nvPr/>
            </p:nvSpPr>
            <p:spPr bwMode="auto">
              <a:xfrm>
                <a:off x="764474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87"/>
              <p:cNvSpPr>
                <a:spLocks/>
              </p:cNvSpPr>
              <p:nvPr/>
            </p:nvSpPr>
            <p:spPr bwMode="auto">
              <a:xfrm>
                <a:off x="76918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87"/>
              <p:cNvSpPr>
                <a:spLocks/>
              </p:cNvSpPr>
              <p:nvPr/>
            </p:nvSpPr>
            <p:spPr bwMode="auto">
              <a:xfrm>
                <a:off x="774091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87"/>
              <p:cNvSpPr>
                <a:spLocks/>
              </p:cNvSpPr>
              <p:nvPr/>
            </p:nvSpPr>
            <p:spPr bwMode="auto">
              <a:xfrm>
                <a:off x="77869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87"/>
              <p:cNvSpPr>
                <a:spLocks/>
              </p:cNvSpPr>
              <p:nvPr/>
            </p:nvSpPr>
            <p:spPr bwMode="auto">
              <a:xfrm>
                <a:off x="783514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87"/>
              <p:cNvSpPr>
                <a:spLocks/>
              </p:cNvSpPr>
              <p:nvPr/>
            </p:nvSpPr>
            <p:spPr bwMode="auto">
              <a:xfrm>
                <a:off x="7878245"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5" name="Group 314"/>
            <p:cNvGrpSpPr/>
            <p:nvPr/>
          </p:nvGrpSpPr>
          <p:grpSpPr>
            <a:xfrm>
              <a:off x="7956187" y="2679673"/>
              <a:ext cx="574661" cy="1016479"/>
              <a:chOff x="7218999" y="2679674"/>
              <a:chExt cx="704965" cy="1016479"/>
            </a:xfrm>
          </p:grpSpPr>
          <p:sp>
            <p:nvSpPr>
              <p:cNvPr id="316" name="Freeform 87"/>
              <p:cNvSpPr>
                <a:spLocks/>
              </p:cNvSpPr>
              <p:nvPr/>
            </p:nvSpPr>
            <p:spPr bwMode="auto">
              <a:xfrm>
                <a:off x="7218999" y="2679674"/>
                <a:ext cx="53502"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87"/>
              <p:cNvSpPr>
                <a:spLocks/>
              </p:cNvSpPr>
              <p:nvPr/>
            </p:nvSpPr>
            <p:spPr bwMode="auto">
              <a:xfrm>
                <a:off x="727102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87"/>
              <p:cNvSpPr>
                <a:spLocks/>
              </p:cNvSpPr>
              <p:nvPr/>
            </p:nvSpPr>
            <p:spPr bwMode="auto">
              <a:xfrm>
                <a:off x="7317784"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87"/>
              <p:cNvSpPr>
                <a:spLocks/>
              </p:cNvSpPr>
              <p:nvPr/>
            </p:nvSpPr>
            <p:spPr bwMode="auto">
              <a:xfrm>
                <a:off x="73635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87"/>
              <p:cNvSpPr>
                <a:spLocks/>
              </p:cNvSpPr>
              <p:nvPr/>
            </p:nvSpPr>
            <p:spPr bwMode="auto">
              <a:xfrm>
                <a:off x="740937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87"/>
              <p:cNvSpPr>
                <a:spLocks/>
              </p:cNvSpPr>
              <p:nvPr/>
            </p:nvSpPr>
            <p:spPr bwMode="auto">
              <a:xfrm>
                <a:off x="74581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87"/>
              <p:cNvSpPr>
                <a:spLocks/>
              </p:cNvSpPr>
              <p:nvPr/>
            </p:nvSpPr>
            <p:spPr bwMode="auto">
              <a:xfrm>
                <a:off x="7504657"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87"/>
              <p:cNvSpPr>
                <a:spLocks/>
              </p:cNvSpPr>
              <p:nvPr/>
            </p:nvSpPr>
            <p:spPr bwMode="auto">
              <a:xfrm>
                <a:off x="755222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87"/>
              <p:cNvSpPr>
                <a:spLocks/>
              </p:cNvSpPr>
              <p:nvPr/>
            </p:nvSpPr>
            <p:spPr bwMode="auto">
              <a:xfrm>
                <a:off x="759846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87"/>
              <p:cNvSpPr>
                <a:spLocks/>
              </p:cNvSpPr>
              <p:nvPr/>
            </p:nvSpPr>
            <p:spPr bwMode="auto">
              <a:xfrm>
                <a:off x="764474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87"/>
              <p:cNvSpPr>
                <a:spLocks/>
              </p:cNvSpPr>
              <p:nvPr/>
            </p:nvSpPr>
            <p:spPr bwMode="auto">
              <a:xfrm>
                <a:off x="76918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87"/>
              <p:cNvSpPr>
                <a:spLocks/>
              </p:cNvSpPr>
              <p:nvPr/>
            </p:nvSpPr>
            <p:spPr bwMode="auto">
              <a:xfrm>
                <a:off x="774091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87"/>
              <p:cNvSpPr>
                <a:spLocks/>
              </p:cNvSpPr>
              <p:nvPr/>
            </p:nvSpPr>
            <p:spPr bwMode="auto">
              <a:xfrm>
                <a:off x="77869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87"/>
              <p:cNvSpPr>
                <a:spLocks/>
              </p:cNvSpPr>
              <p:nvPr/>
            </p:nvSpPr>
            <p:spPr bwMode="auto">
              <a:xfrm>
                <a:off x="783514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87"/>
              <p:cNvSpPr>
                <a:spLocks/>
              </p:cNvSpPr>
              <p:nvPr/>
            </p:nvSpPr>
            <p:spPr bwMode="auto">
              <a:xfrm>
                <a:off x="7878245"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1" name="Group 330"/>
            <p:cNvGrpSpPr/>
            <p:nvPr/>
          </p:nvGrpSpPr>
          <p:grpSpPr>
            <a:xfrm>
              <a:off x="8530852" y="2679672"/>
              <a:ext cx="504120" cy="1016479"/>
              <a:chOff x="7218999" y="2679674"/>
              <a:chExt cx="704965" cy="1016479"/>
            </a:xfrm>
          </p:grpSpPr>
          <p:sp>
            <p:nvSpPr>
              <p:cNvPr id="332" name="Freeform 87"/>
              <p:cNvSpPr>
                <a:spLocks/>
              </p:cNvSpPr>
              <p:nvPr/>
            </p:nvSpPr>
            <p:spPr bwMode="auto">
              <a:xfrm>
                <a:off x="7218999" y="2679674"/>
                <a:ext cx="53502"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87"/>
              <p:cNvSpPr>
                <a:spLocks/>
              </p:cNvSpPr>
              <p:nvPr/>
            </p:nvSpPr>
            <p:spPr bwMode="auto">
              <a:xfrm>
                <a:off x="727102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87"/>
              <p:cNvSpPr>
                <a:spLocks/>
              </p:cNvSpPr>
              <p:nvPr/>
            </p:nvSpPr>
            <p:spPr bwMode="auto">
              <a:xfrm>
                <a:off x="7317784"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87"/>
              <p:cNvSpPr>
                <a:spLocks/>
              </p:cNvSpPr>
              <p:nvPr/>
            </p:nvSpPr>
            <p:spPr bwMode="auto">
              <a:xfrm>
                <a:off x="73635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87"/>
              <p:cNvSpPr>
                <a:spLocks/>
              </p:cNvSpPr>
              <p:nvPr/>
            </p:nvSpPr>
            <p:spPr bwMode="auto">
              <a:xfrm>
                <a:off x="740937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87"/>
              <p:cNvSpPr>
                <a:spLocks/>
              </p:cNvSpPr>
              <p:nvPr/>
            </p:nvSpPr>
            <p:spPr bwMode="auto">
              <a:xfrm>
                <a:off x="74581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87"/>
              <p:cNvSpPr>
                <a:spLocks/>
              </p:cNvSpPr>
              <p:nvPr/>
            </p:nvSpPr>
            <p:spPr bwMode="auto">
              <a:xfrm>
                <a:off x="7504657"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87"/>
              <p:cNvSpPr>
                <a:spLocks/>
              </p:cNvSpPr>
              <p:nvPr/>
            </p:nvSpPr>
            <p:spPr bwMode="auto">
              <a:xfrm>
                <a:off x="755222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87"/>
              <p:cNvSpPr>
                <a:spLocks/>
              </p:cNvSpPr>
              <p:nvPr/>
            </p:nvSpPr>
            <p:spPr bwMode="auto">
              <a:xfrm>
                <a:off x="759846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87"/>
              <p:cNvSpPr>
                <a:spLocks/>
              </p:cNvSpPr>
              <p:nvPr/>
            </p:nvSpPr>
            <p:spPr bwMode="auto">
              <a:xfrm>
                <a:off x="764474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87"/>
              <p:cNvSpPr>
                <a:spLocks/>
              </p:cNvSpPr>
              <p:nvPr/>
            </p:nvSpPr>
            <p:spPr bwMode="auto">
              <a:xfrm>
                <a:off x="7691803"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87"/>
              <p:cNvSpPr>
                <a:spLocks/>
              </p:cNvSpPr>
              <p:nvPr/>
            </p:nvSpPr>
            <p:spPr bwMode="auto">
              <a:xfrm>
                <a:off x="7740911"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87"/>
              <p:cNvSpPr>
                <a:spLocks/>
              </p:cNvSpPr>
              <p:nvPr/>
            </p:nvSpPr>
            <p:spPr bwMode="auto">
              <a:xfrm>
                <a:off x="7786978"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87"/>
              <p:cNvSpPr>
                <a:spLocks/>
              </p:cNvSpPr>
              <p:nvPr/>
            </p:nvSpPr>
            <p:spPr bwMode="auto">
              <a:xfrm>
                <a:off x="7835142"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87"/>
              <p:cNvSpPr>
                <a:spLocks/>
              </p:cNvSpPr>
              <p:nvPr/>
            </p:nvSpPr>
            <p:spPr bwMode="auto">
              <a:xfrm>
                <a:off x="7878245" y="2679674"/>
                <a:ext cx="45719" cy="1016479"/>
              </a:xfrm>
              <a:custGeom>
                <a:avLst/>
                <a:gdLst>
                  <a:gd name="T0" fmla="*/ 838 w 20715"/>
                  <a:gd name="T1" fmla="*/ 2918 h 7803"/>
                  <a:gd name="T2" fmla="*/ 1871 w 20715"/>
                  <a:gd name="T3" fmla="*/ 1805 h 7803"/>
                  <a:gd name="T4" fmla="*/ 2699 w 20715"/>
                  <a:gd name="T5" fmla="*/ 1056 h 7803"/>
                  <a:gd name="T6" fmla="*/ 3322 w 20715"/>
                  <a:gd name="T7" fmla="*/ 607 h 7803"/>
                  <a:gd name="T8" fmla="*/ 3841 w 20715"/>
                  <a:gd name="T9" fmla="*/ 321 h 7803"/>
                  <a:gd name="T10" fmla="*/ 4361 w 20715"/>
                  <a:gd name="T11" fmla="*/ 123 h 7803"/>
                  <a:gd name="T12" fmla="*/ 4883 w 20715"/>
                  <a:gd name="T13" fmla="*/ 17 h 7803"/>
                  <a:gd name="T14" fmla="*/ 5405 w 20715"/>
                  <a:gd name="T15" fmla="*/ 8 h 7803"/>
                  <a:gd name="T16" fmla="*/ 5927 w 20715"/>
                  <a:gd name="T17" fmla="*/ 94 h 7803"/>
                  <a:gd name="T18" fmla="*/ 6448 w 20715"/>
                  <a:gd name="T19" fmla="*/ 274 h 7803"/>
                  <a:gd name="T20" fmla="*/ 6968 w 20715"/>
                  <a:gd name="T21" fmla="*/ 543 h 7803"/>
                  <a:gd name="T22" fmla="*/ 7486 w 20715"/>
                  <a:gd name="T23" fmla="*/ 894 h 7803"/>
                  <a:gd name="T24" fmla="*/ 8315 w 20715"/>
                  <a:gd name="T25" fmla="*/ 1604 h 7803"/>
                  <a:gd name="T26" fmla="*/ 9349 w 20715"/>
                  <a:gd name="T27" fmla="*/ 2684 h 7803"/>
                  <a:gd name="T28" fmla="*/ 10382 w 20715"/>
                  <a:gd name="T29" fmla="*/ 3881 h 7803"/>
                  <a:gd name="T30" fmla="*/ 11413 w 20715"/>
                  <a:gd name="T31" fmla="*/ 5076 h 7803"/>
                  <a:gd name="T32" fmla="*/ 12444 w 20715"/>
                  <a:gd name="T33" fmla="*/ 6153 h 7803"/>
                  <a:gd name="T34" fmla="*/ 13267 w 20715"/>
                  <a:gd name="T35" fmla="*/ 6858 h 7803"/>
                  <a:gd name="T36" fmla="*/ 13781 w 20715"/>
                  <a:gd name="T37" fmla="*/ 7205 h 7803"/>
                  <a:gd name="T38" fmla="*/ 14293 w 20715"/>
                  <a:gd name="T39" fmla="*/ 7470 h 7803"/>
                  <a:gd name="T40" fmla="*/ 14804 w 20715"/>
                  <a:gd name="T41" fmla="*/ 7647 h 7803"/>
                  <a:gd name="T42" fmla="*/ 15315 w 20715"/>
                  <a:gd name="T43" fmla="*/ 7732 h 7803"/>
                  <a:gd name="T44" fmla="*/ 15825 w 20715"/>
                  <a:gd name="T45" fmla="*/ 7722 h 7803"/>
                  <a:gd name="T46" fmla="*/ 16335 w 20715"/>
                  <a:gd name="T47" fmla="*/ 7619 h 7803"/>
                  <a:gd name="T48" fmla="*/ 16847 w 20715"/>
                  <a:gd name="T49" fmla="*/ 7424 h 7803"/>
                  <a:gd name="T50" fmla="*/ 17359 w 20715"/>
                  <a:gd name="T51" fmla="*/ 7141 h 7803"/>
                  <a:gd name="T52" fmla="*/ 17873 w 20715"/>
                  <a:gd name="T53" fmla="*/ 6779 h 7803"/>
                  <a:gd name="T54" fmla="*/ 18799 w 20715"/>
                  <a:gd name="T55" fmla="*/ 5952 h 7803"/>
                  <a:gd name="T56" fmla="*/ 19830 w 20715"/>
                  <a:gd name="T57" fmla="*/ 4843 h 7803"/>
                  <a:gd name="T58" fmla="*/ 20404 w 20715"/>
                  <a:gd name="T59" fmla="*/ 4176 h 7803"/>
                  <a:gd name="T60" fmla="*/ 20506 w 20715"/>
                  <a:gd name="T61" fmla="*/ 4056 h 7803"/>
                  <a:gd name="T62" fmla="*/ 20703 w 20715"/>
                  <a:gd name="T63" fmla="*/ 3922 h 7803"/>
                  <a:gd name="T64" fmla="*/ 20515 w 20715"/>
                  <a:gd name="T65" fmla="*/ 4144 h 7803"/>
                  <a:gd name="T66" fmla="*/ 20344 w 20715"/>
                  <a:gd name="T67" fmla="*/ 4344 h 7803"/>
                  <a:gd name="T68" fmla="*/ 19464 w 20715"/>
                  <a:gd name="T69" fmla="*/ 5348 h 7803"/>
                  <a:gd name="T70" fmla="*/ 18430 w 20715"/>
                  <a:gd name="T71" fmla="*/ 6392 h 7803"/>
                  <a:gd name="T72" fmla="*/ 17704 w 20715"/>
                  <a:gd name="T73" fmla="*/ 6985 h 7803"/>
                  <a:gd name="T74" fmla="*/ 17185 w 20715"/>
                  <a:gd name="T75" fmla="*/ 7320 h 7803"/>
                  <a:gd name="T76" fmla="*/ 16665 w 20715"/>
                  <a:gd name="T77" fmla="*/ 7572 h 7803"/>
                  <a:gd name="T78" fmla="*/ 16144 w 20715"/>
                  <a:gd name="T79" fmla="*/ 7734 h 7803"/>
                  <a:gd name="T80" fmla="*/ 15622 w 20715"/>
                  <a:gd name="T81" fmla="*/ 7801 h 7803"/>
                  <a:gd name="T82" fmla="*/ 15100 w 20715"/>
                  <a:gd name="T83" fmla="*/ 7772 h 7803"/>
                  <a:gd name="T84" fmla="*/ 14579 w 20715"/>
                  <a:gd name="T85" fmla="*/ 7648 h 7803"/>
                  <a:gd name="T86" fmla="*/ 14059 w 20715"/>
                  <a:gd name="T87" fmla="*/ 7431 h 7803"/>
                  <a:gd name="T88" fmla="*/ 13540 w 20715"/>
                  <a:gd name="T89" fmla="*/ 7128 h 7803"/>
                  <a:gd name="T90" fmla="*/ 13020 w 20715"/>
                  <a:gd name="T91" fmla="*/ 6747 h 7803"/>
                  <a:gd name="T92" fmla="*/ 11986 w 20715"/>
                  <a:gd name="T93" fmla="*/ 5788 h 7803"/>
                  <a:gd name="T94" fmla="*/ 10953 w 20715"/>
                  <a:gd name="T95" fmla="*/ 4647 h 7803"/>
                  <a:gd name="T96" fmla="*/ 9920 w 20715"/>
                  <a:gd name="T97" fmla="*/ 3437 h 7803"/>
                  <a:gd name="T98" fmla="*/ 8889 w 20715"/>
                  <a:gd name="T99" fmla="*/ 2276 h 7803"/>
                  <a:gd name="T100" fmla="*/ 8066 w 20715"/>
                  <a:gd name="T101" fmla="*/ 1459 h 7803"/>
                  <a:gd name="T102" fmla="*/ 7243 w 20715"/>
                  <a:gd name="T103" fmla="*/ 797 h 7803"/>
                  <a:gd name="T104" fmla="*/ 6730 w 20715"/>
                  <a:gd name="T105" fmla="*/ 482 h 7803"/>
                  <a:gd name="T106" fmla="*/ 6219 w 20715"/>
                  <a:gd name="T107" fmla="*/ 251 h 7803"/>
                  <a:gd name="T108" fmla="*/ 5708 w 20715"/>
                  <a:gd name="T109" fmla="*/ 111 h 7803"/>
                  <a:gd name="T110" fmla="*/ 5198 w 20715"/>
                  <a:gd name="T111" fmla="*/ 64 h 7803"/>
                  <a:gd name="T112" fmla="*/ 4687 w 20715"/>
                  <a:gd name="T113" fmla="*/ 111 h 7803"/>
                  <a:gd name="T114" fmla="*/ 4176 w 20715"/>
                  <a:gd name="T115" fmla="*/ 251 h 7803"/>
                  <a:gd name="T116" fmla="*/ 3664 w 20715"/>
                  <a:gd name="T117" fmla="*/ 481 h 7803"/>
                  <a:gd name="T118" fmla="*/ 3151 w 20715"/>
                  <a:gd name="T119" fmla="*/ 797 h 7803"/>
                  <a:gd name="T120" fmla="*/ 2329 w 20715"/>
                  <a:gd name="T121" fmla="*/ 1459 h 7803"/>
                  <a:gd name="T122" fmla="*/ 1504 w 20715"/>
                  <a:gd name="T123" fmla="*/ 2276 h 7803"/>
                  <a:gd name="T124" fmla="*/ 473 w 20715"/>
                  <a:gd name="T125" fmla="*/ 3437 h 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715" h="7803">
                    <a:moveTo>
                      <a:pt x="12" y="3881"/>
                    </a:moveTo>
                    <a:lnTo>
                      <a:pt x="218" y="3638"/>
                    </a:lnTo>
                    <a:lnTo>
                      <a:pt x="425" y="3396"/>
                    </a:lnTo>
                    <a:lnTo>
                      <a:pt x="631" y="3156"/>
                    </a:lnTo>
                    <a:lnTo>
                      <a:pt x="838" y="2918"/>
                    </a:lnTo>
                    <a:lnTo>
                      <a:pt x="1044" y="2684"/>
                    </a:lnTo>
                    <a:lnTo>
                      <a:pt x="1251" y="2456"/>
                    </a:lnTo>
                    <a:lnTo>
                      <a:pt x="1457" y="2232"/>
                    </a:lnTo>
                    <a:lnTo>
                      <a:pt x="1664" y="2015"/>
                    </a:lnTo>
                    <a:lnTo>
                      <a:pt x="1871" y="1805"/>
                    </a:lnTo>
                    <a:lnTo>
                      <a:pt x="2078" y="1604"/>
                    </a:lnTo>
                    <a:lnTo>
                      <a:pt x="2182" y="1506"/>
                    </a:lnTo>
                    <a:lnTo>
                      <a:pt x="2285" y="1411"/>
                    </a:lnTo>
                    <a:lnTo>
                      <a:pt x="2492" y="1228"/>
                    </a:lnTo>
                    <a:lnTo>
                      <a:pt x="2699" y="1056"/>
                    </a:lnTo>
                    <a:lnTo>
                      <a:pt x="2906" y="895"/>
                    </a:lnTo>
                    <a:lnTo>
                      <a:pt x="3011" y="818"/>
                    </a:lnTo>
                    <a:lnTo>
                      <a:pt x="3114" y="745"/>
                    </a:lnTo>
                    <a:lnTo>
                      <a:pt x="3218" y="674"/>
                    </a:lnTo>
                    <a:lnTo>
                      <a:pt x="3322" y="607"/>
                    </a:lnTo>
                    <a:lnTo>
                      <a:pt x="3426" y="544"/>
                    </a:lnTo>
                    <a:lnTo>
                      <a:pt x="3529" y="483"/>
                    </a:lnTo>
                    <a:lnTo>
                      <a:pt x="3634" y="425"/>
                    </a:lnTo>
                    <a:lnTo>
                      <a:pt x="3737" y="372"/>
                    </a:lnTo>
                    <a:lnTo>
                      <a:pt x="3841" y="321"/>
                    </a:lnTo>
                    <a:lnTo>
                      <a:pt x="3945" y="274"/>
                    </a:lnTo>
                    <a:lnTo>
                      <a:pt x="4049" y="231"/>
                    </a:lnTo>
                    <a:lnTo>
                      <a:pt x="4154" y="191"/>
                    </a:lnTo>
                    <a:lnTo>
                      <a:pt x="4258" y="155"/>
                    </a:lnTo>
                    <a:lnTo>
                      <a:pt x="4361" y="123"/>
                    </a:lnTo>
                    <a:lnTo>
                      <a:pt x="4466" y="94"/>
                    </a:lnTo>
                    <a:lnTo>
                      <a:pt x="4570" y="69"/>
                    </a:lnTo>
                    <a:lnTo>
                      <a:pt x="4675" y="48"/>
                    </a:lnTo>
                    <a:lnTo>
                      <a:pt x="4779" y="31"/>
                    </a:lnTo>
                    <a:lnTo>
                      <a:pt x="4883" y="17"/>
                    </a:lnTo>
                    <a:lnTo>
                      <a:pt x="4988" y="8"/>
                    </a:lnTo>
                    <a:lnTo>
                      <a:pt x="5092" y="2"/>
                    </a:lnTo>
                    <a:lnTo>
                      <a:pt x="5196" y="0"/>
                    </a:lnTo>
                    <a:lnTo>
                      <a:pt x="5301" y="2"/>
                    </a:lnTo>
                    <a:lnTo>
                      <a:pt x="5405" y="8"/>
                    </a:lnTo>
                    <a:lnTo>
                      <a:pt x="5509" y="17"/>
                    </a:lnTo>
                    <a:lnTo>
                      <a:pt x="5614" y="31"/>
                    </a:lnTo>
                    <a:lnTo>
                      <a:pt x="5718" y="48"/>
                    </a:lnTo>
                    <a:lnTo>
                      <a:pt x="5822" y="69"/>
                    </a:lnTo>
                    <a:lnTo>
                      <a:pt x="5927" y="94"/>
                    </a:lnTo>
                    <a:lnTo>
                      <a:pt x="6031" y="123"/>
                    </a:lnTo>
                    <a:lnTo>
                      <a:pt x="6135" y="155"/>
                    </a:lnTo>
                    <a:lnTo>
                      <a:pt x="6239" y="191"/>
                    </a:lnTo>
                    <a:lnTo>
                      <a:pt x="6344" y="231"/>
                    </a:lnTo>
                    <a:lnTo>
                      <a:pt x="6448" y="274"/>
                    </a:lnTo>
                    <a:lnTo>
                      <a:pt x="6552" y="321"/>
                    </a:lnTo>
                    <a:lnTo>
                      <a:pt x="6656" y="371"/>
                    </a:lnTo>
                    <a:lnTo>
                      <a:pt x="6760" y="425"/>
                    </a:lnTo>
                    <a:lnTo>
                      <a:pt x="6864" y="482"/>
                    </a:lnTo>
                    <a:lnTo>
                      <a:pt x="6968" y="543"/>
                    </a:lnTo>
                    <a:lnTo>
                      <a:pt x="7071" y="607"/>
                    </a:lnTo>
                    <a:lnTo>
                      <a:pt x="7175" y="674"/>
                    </a:lnTo>
                    <a:lnTo>
                      <a:pt x="7279" y="745"/>
                    </a:lnTo>
                    <a:lnTo>
                      <a:pt x="7383" y="818"/>
                    </a:lnTo>
                    <a:lnTo>
                      <a:pt x="7486" y="894"/>
                    </a:lnTo>
                    <a:lnTo>
                      <a:pt x="7694" y="1055"/>
                    </a:lnTo>
                    <a:lnTo>
                      <a:pt x="7901" y="1228"/>
                    </a:lnTo>
                    <a:lnTo>
                      <a:pt x="8108" y="1411"/>
                    </a:lnTo>
                    <a:lnTo>
                      <a:pt x="8212" y="1506"/>
                    </a:lnTo>
                    <a:lnTo>
                      <a:pt x="8315" y="1604"/>
                    </a:lnTo>
                    <a:lnTo>
                      <a:pt x="8522" y="1805"/>
                    </a:lnTo>
                    <a:lnTo>
                      <a:pt x="8729" y="2014"/>
                    </a:lnTo>
                    <a:lnTo>
                      <a:pt x="8936" y="2232"/>
                    </a:lnTo>
                    <a:lnTo>
                      <a:pt x="9142" y="2455"/>
                    </a:lnTo>
                    <a:lnTo>
                      <a:pt x="9349" y="2684"/>
                    </a:lnTo>
                    <a:lnTo>
                      <a:pt x="9556" y="2918"/>
                    </a:lnTo>
                    <a:lnTo>
                      <a:pt x="9763" y="3155"/>
                    </a:lnTo>
                    <a:lnTo>
                      <a:pt x="9969" y="3396"/>
                    </a:lnTo>
                    <a:lnTo>
                      <a:pt x="10175" y="3638"/>
                    </a:lnTo>
                    <a:lnTo>
                      <a:pt x="10382" y="3881"/>
                    </a:lnTo>
                    <a:lnTo>
                      <a:pt x="10588" y="4124"/>
                    </a:lnTo>
                    <a:lnTo>
                      <a:pt x="10795" y="4366"/>
                    </a:lnTo>
                    <a:lnTo>
                      <a:pt x="11001" y="4606"/>
                    </a:lnTo>
                    <a:lnTo>
                      <a:pt x="11208" y="4843"/>
                    </a:lnTo>
                    <a:lnTo>
                      <a:pt x="11413" y="5076"/>
                    </a:lnTo>
                    <a:lnTo>
                      <a:pt x="11620" y="5305"/>
                    </a:lnTo>
                    <a:lnTo>
                      <a:pt x="11826" y="5527"/>
                    </a:lnTo>
                    <a:lnTo>
                      <a:pt x="12032" y="5743"/>
                    </a:lnTo>
                    <a:lnTo>
                      <a:pt x="12238" y="5953"/>
                    </a:lnTo>
                    <a:lnTo>
                      <a:pt x="12444" y="6153"/>
                    </a:lnTo>
                    <a:lnTo>
                      <a:pt x="12650" y="6345"/>
                    </a:lnTo>
                    <a:lnTo>
                      <a:pt x="12856" y="6527"/>
                    </a:lnTo>
                    <a:lnTo>
                      <a:pt x="13061" y="6698"/>
                    </a:lnTo>
                    <a:lnTo>
                      <a:pt x="13164" y="6779"/>
                    </a:lnTo>
                    <a:lnTo>
                      <a:pt x="13267" y="6858"/>
                    </a:lnTo>
                    <a:lnTo>
                      <a:pt x="13370" y="6933"/>
                    </a:lnTo>
                    <a:lnTo>
                      <a:pt x="13472" y="7006"/>
                    </a:lnTo>
                    <a:lnTo>
                      <a:pt x="13575" y="7075"/>
                    </a:lnTo>
                    <a:lnTo>
                      <a:pt x="13678" y="7142"/>
                    </a:lnTo>
                    <a:lnTo>
                      <a:pt x="13781" y="7205"/>
                    </a:lnTo>
                    <a:lnTo>
                      <a:pt x="13883" y="7265"/>
                    </a:lnTo>
                    <a:lnTo>
                      <a:pt x="13985" y="7321"/>
                    </a:lnTo>
                    <a:lnTo>
                      <a:pt x="14088" y="7375"/>
                    </a:lnTo>
                    <a:lnTo>
                      <a:pt x="14190" y="7424"/>
                    </a:lnTo>
                    <a:lnTo>
                      <a:pt x="14293" y="7470"/>
                    </a:lnTo>
                    <a:lnTo>
                      <a:pt x="14395" y="7512"/>
                    </a:lnTo>
                    <a:lnTo>
                      <a:pt x="14497" y="7552"/>
                    </a:lnTo>
                    <a:lnTo>
                      <a:pt x="14600" y="7587"/>
                    </a:lnTo>
                    <a:lnTo>
                      <a:pt x="14702" y="7619"/>
                    </a:lnTo>
                    <a:lnTo>
                      <a:pt x="14804" y="7647"/>
                    </a:lnTo>
                    <a:lnTo>
                      <a:pt x="14906" y="7671"/>
                    </a:lnTo>
                    <a:lnTo>
                      <a:pt x="15009" y="7692"/>
                    </a:lnTo>
                    <a:lnTo>
                      <a:pt x="15111" y="7709"/>
                    </a:lnTo>
                    <a:lnTo>
                      <a:pt x="15213" y="7722"/>
                    </a:lnTo>
                    <a:lnTo>
                      <a:pt x="15315" y="7732"/>
                    </a:lnTo>
                    <a:lnTo>
                      <a:pt x="15417" y="7737"/>
                    </a:lnTo>
                    <a:lnTo>
                      <a:pt x="15519" y="7739"/>
                    </a:lnTo>
                    <a:lnTo>
                      <a:pt x="15621" y="7737"/>
                    </a:lnTo>
                    <a:lnTo>
                      <a:pt x="15723" y="7732"/>
                    </a:lnTo>
                    <a:lnTo>
                      <a:pt x="15825" y="7722"/>
                    </a:lnTo>
                    <a:lnTo>
                      <a:pt x="15927" y="7709"/>
                    </a:lnTo>
                    <a:lnTo>
                      <a:pt x="16029" y="7692"/>
                    </a:lnTo>
                    <a:lnTo>
                      <a:pt x="16131" y="7671"/>
                    </a:lnTo>
                    <a:lnTo>
                      <a:pt x="16234" y="7647"/>
                    </a:lnTo>
                    <a:lnTo>
                      <a:pt x="16335" y="7619"/>
                    </a:lnTo>
                    <a:lnTo>
                      <a:pt x="16438" y="7587"/>
                    </a:lnTo>
                    <a:lnTo>
                      <a:pt x="16540" y="7551"/>
                    </a:lnTo>
                    <a:lnTo>
                      <a:pt x="16643" y="7512"/>
                    </a:lnTo>
                    <a:lnTo>
                      <a:pt x="16745" y="7470"/>
                    </a:lnTo>
                    <a:lnTo>
                      <a:pt x="16847" y="7424"/>
                    </a:lnTo>
                    <a:lnTo>
                      <a:pt x="16950" y="7374"/>
                    </a:lnTo>
                    <a:lnTo>
                      <a:pt x="17052" y="7321"/>
                    </a:lnTo>
                    <a:lnTo>
                      <a:pt x="17154" y="7264"/>
                    </a:lnTo>
                    <a:lnTo>
                      <a:pt x="17257" y="7204"/>
                    </a:lnTo>
                    <a:lnTo>
                      <a:pt x="17359" y="7141"/>
                    </a:lnTo>
                    <a:lnTo>
                      <a:pt x="17462" y="7075"/>
                    </a:lnTo>
                    <a:lnTo>
                      <a:pt x="17564" y="7006"/>
                    </a:lnTo>
                    <a:lnTo>
                      <a:pt x="17668" y="6933"/>
                    </a:lnTo>
                    <a:lnTo>
                      <a:pt x="17770" y="6857"/>
                    </a:lnTo>
                    <a:lnTo>
                      <a:pt x="17873" y="6779"/>
                    </a:lnTo>
                    <a:lnTo>
                      <a:pt x="17976" y="6697"/>
                    </a:lnTo>
                    <a:lnTo>
                      <a:pt x="18181" y="6526"/>
                    </a:lnTo>
                    <a:lnTo>
                      <a:pt x="18387" y="6344"/>
                    </a:lnTo>
                    <a:lnTo>
                      <a:pt x="18593" y="6153"/>
                    </a:lnTo>
                    <a:lnTo>
                      <a:pt x="18799" y="5952"/>
                    </a:lnTo>
                    <a:lnTo>
                      <a:pt x="19005" y="5743"/>
                    </a:lnTo>
                    <a:lnTo>
                      <a:pt x="19211" y="5527"/>
                    </a:lnTo>
                    <a:lnTo>
                      <a:pt x="19417" y="5304"/>
                    </a:lnTo>
                    <a:lnTo>
                      <a:pt x="19623" y="5076"/>
                    </a:lnTo>
                    <a:lnTo>
                      <a:pt x="19830" y="4843"/>
                    </a:lnTo>
                    <a:lnTo>
                      <a:pt x="20035" y="4606"/>
                    </a:lnTo>
                    <a:lnTo>
                      <a:pt x="20242" y="4366"/>
                    </a:lnTo>
                    <a:lnTo>
                      <a:pt x="20296" y="4302"/>
                    </a:lnTo>
                    <a:lnTo>
                      <a:pt x="20352" y="4237"/>
                    </a:lnTo>
                    <a:lnTo>
                      <a:pt x="20404" y="4176"/>
                    </a:lnTo>
                    <a:lnTo>
                      <a:pt x="20427" y="4148"/>
                    </a:lnTo>
                    <a:lnTo>
                      <a:pt x="20448" y="4124"/>
                    </a:lnTo>
                    <a:lnTo>
                      <a:pt x="20466" y="4103"/>
                    </a:lnTo>
                    <a:lnTo>
                      <a:pt x="20481" y="4085"/>
                    </a:lnTo>
                    <a:lnTo>
                      <a:pt x="20506" y="4056"/>
                    </a:lnTo>
                    <a:lnTo>
                      <a:pt x="20528" y="4030"/>
                    </a:lnTo>
                    <a:lnTo>
                      <a:pt x="20552" y="4002"/>
                    </a:lnTo>
                    <a:lnTo>
                      <a:pt x="20655" y="3881"/>
                    </a:lnTo>
                    <a:cubicBezTo>
                      <a:pt x="20666" y="3867"/>
                      <a:pt x="20686" y="3866"/>
                      <a:pt x="20700" y="3877"/>
                    </a:cubicBezTo>
                    <a:cubicBezTo>
                      <a:pt x="20713" y="3888"/>
                      <a:pt x="20715" y="3909"/>
                      <a:pt x="20703" y="3922"/>
                    </a:cubicBezTo>
                    <a:lnTo>
                      <a:pt x="20600" y="4044"/>
                    </a:lnTo>
                    <a:lnTo>
                      <a:pt x="20577" y="4071"/>
                    </a:lnTo>
                    <a:lnTo>
                      <a:pt x="20555" y="4097"/>
                    </a:lnTo>
                    <a:lnTo>
                      <a:pt x="20530" y="4126"/>
                    </a:lnTo>
                    <a:lnTo>
                      <a:pt x="20515" y="4144"/>
                    </a:lnTo>
                    <a:lnTo>
                      <a:pt x="20497" y="4165"/>
                    </a:lnTo>
                    <a:lnTo>
                      <a:pt x="20476" y="4190"/>
                    </a:lnTo>
                    <a:lnTo>
                      <a:pt x="20452" y="4217"/>
                    </a:lnTo>
                    <a:lnTo>
                      <a:pt x="20400" y="4279"/>
                    </a:lnTo>
                    <a:lnTo>
                      <a:pt x="20344" y="4344"/>
                    </a:lnTo>
                    <a:lnTo>
                      <a:pt x="20290" y="4407"/>
                    </a:lnTo>
                    <a:lnTo>
                      <a:pt x="20084" y="4647"/>
                    </a:lnTo>
                    <a:lnTo>
                      <a:pt x="19877" y="4885"/>
                    </a:lnTo>
                    <a:lnTo>
                      <a:pt x="19671" y="5118"/>
                    </a:lnTo>
                    <a:lnTo>
                      <a:pt x="19464" y="5348"/>
                    </a:lnTo>
                    <a:lnTo>
                      <a:pt x="19257" y="5571"/>
                    </a:lnTo>
                    <a:lnTo>
                      <a:pt x="19050" y="5788"/>
                    </a:lnTo>
                    <a:lnTo>
                      <a:pt x="18843" y="5998"/>
                    </a:lnTo>
                    <a:lnTo>
                      <a:pt x="18636" y="6199"/>
                    </a:lnTo>
                    <a:lnTo>
                      <a:pt x="18430" y="6392"/>
                    </a:lnTo>
                    <a:lnTo>
                      <a:pt x="18222" y="6575"/>
                    </a:lnTo>
                    <a:lnTo>
                      <a:pt x="18015" y="6748"/>
                    </a:lnTo>
                    <a:lnTo>
                      <a:pt x="17912" y="6829"/>
                    </a:lnTo>
                    <a:lnTo>
                      <a:pt x="17808" y="6909"/>
                    </a:lnTo>
                    <a:lnTo>
                      <a:pt x="17704" y="6985"/>
                    </a:lnTo>
                    <a:lnTo>
                      <a:pt x="17600" y="7058"/>
                    </a:lnTo>
                    <a:lnTo>
                      <a:pt x="17497" y="7129"/>
                    </a:lnTo>
                    <a:lnTo>
                      <a:pt x="17393" y="7196"/>
                    </a:lnTo>
                    <a:lnTo>
                      <a:pt x="17289" y="7260"/>
                    </a:lnTo>
                    <a:lnTo>
                      <a:pt x="17185" y="7320"/>
                    </a:lnTo>
                    <a:lnTo>
                      <a:pt x="17081" y="7378"/>
                    </a:lnTo>
                    <a:lnTo>
                      <a:pt x="16977" y="7432"/>
                    </a:lnTo>
                    <a:lnTo>
                      <a:pt x="16873" y="7482"/>
                    </a:lnTo>
                    <a:lnTo>
                      <a:pt x="16769" y="7529"/>
                    </a:lnTo>
                    <a:lnTo>
                      <a:pt x="16665" y="7572"/>
                    </a:lnTo>
                    <a:lnTo>
                      <a:pt x="16561" y="7612"/>
                    </a:lnTo>
                    <a:lnTo>
                      <a:pt x="16457" y="7648"/>
                    </a:lnTo>
                    <a:lnTo>
                      <a:pt x="16353" y="7680"/>
                    </a:lnTo>
                    <a:lnTo>
                      <a:pt x="16248" y="7709"/>
                    </a:lnTo>
                    <a:lnTo>
                      <a:pt x="16144" y="7734"/>
                    </a:lnTo>
                    <a:lnTo>
                      <a:pt x="16040" y="7755"/>
                    </a:lnTo>
                    <a:lnTo>
                      <a:pt x="15935" y="7772"/>
                    </a:lnTo>
                    <a:lnTo>
                      <a:pt x="15831" y="7786"/>
                    </a:lnTo>
                    <a:lnTo>
                      <a:pt x="15726" y="7795"/>
                    </a:lnTo>
                    <a:lnTo>
                      <a:pt x="15622" y="7801"/>
                    </a:lnTo>
                    <a:lnTo>
                      <a:pt x="15518" y="7803"/>
                    </a:lnTo>
                    <a:lnTo>
                      <a:pt x="15413" y="7801"/>
                    </a:lnTo>
                    <a:lnTo>
                      <a:pt x="15309" y="7795"/>
                    </a:lnTo>
                    <a:lnTo>
                      <a:pt x="15205" y="7786"/>
                    </a:lnTo>
                    <a:lnTo>
                      <a:pt x="15100" y="7772"/>
                    </a:lnTo>
                    <a:lnTo>
                      <a:pt x="14996" y="7755"/>
                    </a:lnTo>
                    <a:lnTo>
                      <a:pt x="14892" y="7734"/>
                    </a:lnTo>
                    <a:lnTo>
                      <a:pt x="14787" y="7709"/>
                    </a:lnTo>
                    <a:lnTo>
                      <a:pt x="14683" y="7680"/>
                    </a:lnTo>
                    <a:lnTo>
                      <a:pt x="14579" y="7648"/>
                    </a:lnTo>
                    <a:lnTo>
                      <a:pt x="14475" y="7611"/>
                    </a:lnTo>
                    <a:lnTo>
                      <a:pt x="14371" y="7572"/>
                    </a:lnTo>
                    <a:lnTo>
                      <a:pt x="14266" y="7529"/>
                    </a:lnTo>
                    <a:lnTo>
                      <a:pt x="14162" y="7482"/>
                    </a:lnTo>
                    <a:lnTo>
                      <a:pt x="14059" y="7431"/>
                    </a:lnTo>
                    <a:lnTo>
                      <a:pt x="13954" y="7377"/>
                    </a:lnTo>
                    <a:lnTo>
                      <a:pt x="13851" y="7320"/>
                    </a:lnTo>
                    <a:lnTo>
                      <a:pt x="13747" y="7259"/>
                    </a:lnTo>
                    <a:lnTo>
                      <a:pt x="13643" y="7195"/>
                    </a:lnTo>
                    <a:lnTo>
                      <a:pt x="13540" y="7128"/>
                    </a:lnTo>
                    <a:lnTo>
                      <a:pt x="13435" y="7058"/>
                    </a:lnTo>
                    <a:lnTo>
                      <a:pt x="13332" y="6985"/>
                    </a:lnTo>
                    <a:lnTo>
                      <a:pt x="13228" y="6908"/>
                    </a:lnTo>
                    <a:lnTo>
                      <a:pt x="13125" y="6829"/>
                    </a:lnTo>
                    <a:lnTo>
                      <a:pt x="13020" y="6747"/>
                    </a:lnTo>
                    <a:lnTo>
                      <a:pt x="12813" y="6574"/>
                    </a:lnTo>
                    <a:lnTo>
                      <a:pt x="12607" y="6391"/>
                    </a:lnTo>
                    <a:lnTo>
                      <a:pt x="12400" y="6199"/>
                    </a:lnTo>
                    <a:lnTo>
                      <a:pt x="12193" y="5997"/>
                    </a:lnTo>
                    <a:lnTo>
                      <a:pt x="11986" y="5788"/>
                    </a:lnTo>
                    <a:lnTo>
                      <a:pt x="11779" y="5571"/>
                    </a:lnTo>
                    <a:lnTo>
                      <a:pt x="11572" y="5347"/>
                    </a:lnTo>
                    <a:lnTo>
                      <a:pt x="11365" y="5118"/>
                    </a:lnTo>
                    <a:lnTo>
                      <a:pt x="11159" y="4885"/>
                    </a:lnTo>
                    <a:lnTo>
                      <a:pt x="10953" y="4647"/>
                    </a:lnTo>
                    <a:lnTo>
                      <a:pt x="10746" y="4407"/>
                    </a:lnTo>
                    <a:lnTo>
                      <a:pt x="10540" y="4165"/>
                    </a:lnTo>
                    <a:lnTo>
                      <a:pt x="10333" y="3922"/>
                    </a:lnTo>
                    <a:lnTo>
                      <a:pt x="10127" y="3679"/>
                    </a:lnTo>
                    <a:lnTo>
                      <a:pt x="9920" y="3437"/>
                    </a:lnTo>
                    <a:lnTo>
                      <a:pt x="9714" y="3197"/>
                    </a:lnTo>
                    <a:lnTo>
                      <a:pt x="9508" y="2960"/>
                    </a:lnTo>
                    <a:lnTo>
                      <a:pt x="9302" y="2727"/>
                    </a:lnTo>
                    <a:lnTo>
                      <a:pt x="9095" y="2499"/>
                    </a:lnTo>
                    <a:lnTo>
                      <a:pt x="8889" y="2276"/>
                    </a:lnTo>
                    <a:lnTo>
                      <a:pt x="8683" y="2059"/>
                    </a:lnTo>
                    <a:lnTo>
                      <a:pt x="8477" y="1851"/>
                    </a:lnTo>
                    <a:lnTo>
                      <a:pt x="8272" y="1650"/>
                    </a:lnTo>
                    <a:lnTo>
                      <a:pt x="8168" y="1553"/>
                    </a:lnTo>
                    <a:lnTo>
                      <a:pt x="8066" y="1459"/>
                    </a:lnTo>
                    <a:lnTo>
                      <a:pt x="7860" y="1277"/>
                    </a:lnTo>
                    <a:lnTo>
                      <a:pt x="7654" y="1106"/>
                    </a:lnTo>
                    <a:lnTo>
                      <a:pt x="7448" y="946"/>
                    </a:lnTo>
                    <a:lnTo>
                      <a:pt x="7346" y="870"/>
                    </a:lnTo>
                    <a:lnTo>
                      <a:pt x="7243" y="797"/>
                    </a:lnTo>
                    <a:lnTo>
                      <a:pt x="7141" y="728"/>
                    </a:lnTo>
                    <a:lnTo>
                      <a:pt x="7038" y="661"/>
                    </a:lnTo>
                    <a:lnTo>
                      <a:pt x="6935" y="599"/>
                    </a:lnTo>
                    <a:lnTo>
                      <a:pt x="6833" y="538"/>
                    </a:lnTo>
                    <a:lnTo>
                      <a:pt x="6730" y="482"/>
                    </a:lnTo>
                    <a:lnTo>
                      <a:pt x="6628" y="429"/>
                    </a:lnTo>
                    <a:lnTo>
                      <a:pt x="6526" y="379"/>
                    </a:lnTo>
                    <a:lnTo>
                      <a:pt x="6423" y="333"/>
                    </a:lnTo>
                    <a:lnTo>
                      <a:pt x="6321" y="290"/>
                    </a:lnTo>
                    <a:lnTo>
                      <a:pt x="6219" y="251"/>
                    </a:lnTo>
                    <a:lnTo>
                      <a:pt x="6117" y="216"/>
                    </a:lnTo>
                    <a:lnTo>
                      <a:pt x="6014" y="184"/>
                    </a:lnTo>
                    <a:lnTo>
                      <a:pt x="5912" y="156"/>
                    </a:lnTo>
                    <a:lnTo>
                      <a:pt x="5810" y="132"/>
                    </a:lnTo>
                    <a:lnTo>
                      <a:pt x="5708" y="111"/>
                    </a:lnTo>
                    <a:lnTo>
                      <a:pt x="5606" y="94"/>
                    </a:lnTo>
                    <a:lnTo>
                      <a:pt x="5504" y="81"/>
                    </a:lnTo>
                    <a:lnTo>
                      <a:pt x="5402" y="71"/>
                    </a:lnTo>
                    <a:lnTo>
                      <a:pt x="5299" y="66"/>
                    </a:lnTo>
                    <a:lnTo>
                      <a:pt x="5198" y="64"/>
                    </a:lnTo>
                    <a:lnTo>
                      <a:pt x="5096" y="66"/>
                    </a:lnTo>
                    <a:lnTo>
                      <a:pt x="4993" y="71"/>
                    </a:lnTo>
                    <a:lnTo>
                      <a:pt x="4892" y="81"/>
                    </a:lnTo>
                    <a:lnTo>
                      <a:pt x="4789" y="94"/>
                    </a:lnTo>
                    <a:lnTo>
                      <a:pt x="4687" y="111"/>
                    </a:lnTo>
                    <a:lnTo>
                      <a:pt x="4585" y="132"/>
                    </a:lnTo>
                    <a:lnTo>
                      <a:pt x="4483" y="156"/>
                    </a:lnTo>
                    <a:lnTo>
                      <a:pt x="4380" y="184"/>
                    </a:lnTo>
                    <a:lnTo>
                      <a:pt x="4278" y="216"/>
                    </a:lnTo>
                    <a:lnTo>
                      <a:pt x="4176" y="251"/>
                    </a:lnTo>
                    <a:lnTo>
                      <a:pt x="4074" y="290"/>
                    </a:lnTo>
                    <a:lnTo>
                      <a:pt x="3972" y="333"/>
                    </a:lnTo>
                    <a:lnTo>
                      <a:pt x="3869" y="379"/>
                    </a:lnTo>
                    <a:lnTo>
                      <a:pt x="3767" y="428"/>
                    </a:lnTo>
                    <a:lnTo>
                      <a:pt x="3664" y="481"/>
                    </a:lnTo>
                    <a:lnTo>
                      <a:pt x="3562" y="538"/>
                    </a:lnTo>
                    <a:lnTo>
                      <a:pt x="3459" y="598"/>
                    </a:lnTo>
                    <a:lnTo>
                      <a:pt x="3356" y="661"/>
                    </a:lnTo>
                    <a:lnTo>
                      <a:pt x="3254" y="727"/>
                    </a:lnTo>
                    <a:lnTo>
                      <a:pt x="3151" y="797"/>
                    </a:lnTo>
                    <a:lnTo>
                      <a:pt x="3048" y="870"/>
                    </a:lnTo>
                    <a:lnTo>
                      <a:pt x="2946" y="945"/>
                    </a:lnTo>
                    <a:lnTo>
                      <a:pt x="2740" y="1105"/>
                    </a:lnTo>
                    <a:lnTo>
                      <a:pt x="2535" y="1276"/>
                    </a:lnTo>
                    <a:lnTo>
                      <a:pt x="2329" y="1459"/>
                    </a:lnTo>
                    <a:lnTo>
                      <a:pt x="2226" y="1553"/>
                    </a:lnTo>
                    <a:lnTo>
                      <a:pt x="2123" y="1650"/>
                    </a:lnTo>
                    <a:lnTo>
                      <a:pt x="1917" y="1850"/>
                    </a:lnTo>
                    <a:lnTo>
                      <a:pt x="1711" y="2059"/>
                    </a:lnTo>
                    <a:lnTo>
                      <a:pt x="1504" y="2276"/>
                    </a:lnTo>
                    <a:lnTo>
                      <a:pt x="1299" y="2498"/>
                    </a:lnTo>
                    <a:lnTo>
                      <a:pt x="1092" y="2727"/>
                    </a:lnTo>
                    <a:lnTo>
                      <a:pt x="886" y="2960"/>
                    </a:lnTo>
                    <a:lnTo>
                      <a:pt x="680" y="3197"/>
                    </a:lnTo>
                    <a:lnTo>
                      <a:pt x="473" y="3437"/>
                    </a:lnTo>
                    <a:lnTo>
                      <a:pt x="267" y="3679"/>
                    </a:lnTo>
                    <a:lnTo>
                      <a:pt x="60" y="3922"/>
                    </a:lnTo>
                    <a:cubicBezTo>
                      <a:pt x="49" y="3936"/>
                      <a:pt x="29" y="3937"/>
                      <a:pt x="15" y="3926"/>
                    </a:cubicBezTo>
                    <a:cubicBezTo>
                      <a:pt x="2" y="3914"/>
                      <a:pt x="0" y="3894"/>
                      <a:pt x="12" y="3881"/>
                    </a:cubicBezTo>
                    <a:close/>
                  </a:path>
                </a:pathLst>
              </a:custGeom>
              <a:solidFill>
                <a:schemeClr val="tx1"/>
              </a:solidFill>
              <a:ln w="1588" cap="flat">
                <a:solidFill>
                  <a:schemeClr val="tx1"/>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 name="TextBox 2"/>
          <p:cNvSpPr txBox="1"/>
          <p:nvPr/>
        </p:nvSpPr>
        <p:spPr>
          <a:xfrm>
            <a:off x="68698" y="2863373"/>
            <a:ext cx="2571345" cy="830997"/>
          </a:xfrm>
          <a:prstGeom prst="rect">
            <a:avLst/>
          </a:prstGeom>
          <a:noFill/>
          <a:effectLst/>
        </p:spPr>
        <p:txBody>
          <a:bodyPr wrap="none" rtlCol="0">
            <a:spAutoFit/>
          </a:bodyPr>
          <a:lstStyle/>
          <a:p>
            <a:r>
              <a:rPr lang="en-US" dirty="0" smtClean="0">
                <a:effectLst>
                  <a:glow rad="76200">
                    <a:schemeClr val="bg1"/>
                  </a:glow>
                </a:effectLst>
              </a:rPr>
              <a:t>Long Wavelength</a:t>
            </a:r>
          </a:p>
          <a:p>
            <a:r>
              <a:rPr lang="en-US" dirty="0" smtClean="0">
                <a:effectLst>
                  <a:glow rad="76200">
                    <a:schemeClr val="bg1"/>
                  </a:glow>
                </a:effectLst>
              </a:rPr>
              <a:t>Low Energy</a:t>
            </a:r>
            <a:endParaRPr lang="en-US" dirty="0">
              <a:effectLst>
                <a:glow rad="76200">
                  <a:schemeClr val="bg1"/>
                </a:glow>
              </a:effectLst>
            </a:endParaRPr>
          </a:p>
        </p:txBody>
      </p:sp>
      <p:sp>
        <p:nvSpPr>
          <p:cNvPr id="347" name="TextBox 346"/>
          <p:cNvSpPr txBox="1"/>
          <p:nvPr/>
        </p:nvSpPr>
        <p:spPr>
          <a:xfrm>
            <a:off x="6526960" y="2863373"/>
            <a:ext cx="2621039" cy="830997"/>
          </a:xfrm>
          <a:prstGeom prst="rect">
            <a:avLst/>
          </a:prstGeom>
          <a:noFill/>
          <a:effectLst/>
        </p:spPr>
        <p:txBody>
          <a:bodyPr wrap="none" rtlCol="0">
            <a:spAutoFit/>
          </a:bodyPr>
          <a:lstStyle/>
          <a:p>
            <a:r>
              <a:rPr lang="en-US" dirty="0" smtClean="0">
                <a:effectLst>
                  <a:glow rad="76200">
                    <a:schemeClr val="bg1"/>
                  </a:glow>
                </a:effectLst>
              </a:rPr>
              <a:t>Short Wavelength</a:t>
            </a:r>
          </a:p>
          <a:p>
            <a:r>
              <a:rPr lang="en-US" dirty="0" smtClean="0">
                <a:effectLst>
                  <a:glow rad="76200">
                    <a:schemeClr val="bg1"/>
                  </a:glow>
                </a:effectLst>
              </a:rPr>
              <a:t>High Energy</a:t>
            </a:r>
            <a:endParaRPr lang="en-US" dirty="0">
              <a:effectLst>
                <a:glow rad="76200">
                  <a:schemeClr val="bg1"/>
                </a:glow>
              </a:effectLst>
            </a:endParaRPr>
          </a:p>
        </p:txBody>
      </p:sp>
    </p:spTree>
    <p:extLst>
      <p:ext uri="{BB962C8B-B14F-4D97-AF65-F5344CB8AC3E}">
        <p14:creationId xmlns:p14="http://schemas.microsoft.com/office/powerpoint/2010/main" val="30485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47"/>
                                        </p:tgtEl>
                                        <p:attrNameLst>
                                          <p:attrName>style.visibility</p:attrName>
                                        </p:attrNameLst>
                                      </p:cBhvr>
                                      <p:to>
                                        <p:strVal val="visible"/>
                                      </p:to>
                                    </p:set>
                                    <p:anim calcmode="lin" valueType="num">
                                      <p:cBhvr>
                                        <p:cTn id="19" dur="500" fill="hold"/>
                                        <p:tgtEl>
                                          <p:spTgt spid="347"/>
                                        </p:tgtEl>
                                        <p:attrNameLst>
                                          <p:attrName>ppt_w</p:attrName>
                                        </p:attrNameLst>
                                      </p:cBhvr>
                                      <p:tavLst>
                                        <p:tav tm="0">
                                          <p:val>
                                            <p:fltVal val="0"/>
                                          </p:val>
                                        </p:tav>
                                        <p:tav tm="100000">
                                          <p:val>
                                            <p:strVal val="#ppt_w"/>
                                          </p:val>
                                        </p:tav>
                                      </p:tavLst>
                                    </p:anim>
                                    <p:anim calcmode="lin" valueType="num">
                                      <p:cBhvr>
                                        <p:cTn id="20" dur="500" fill="hold"/>
                                        <p:tgtEl>
                                          <p:spTgt spid="347"/>
                                        </p:tgtEl>
                                        <p:attrNameLst>
                                          <p:attrName>ppt_h</p:attrName>
                                        </p:attrNameLst>
                                      </p:cBhvr>
                                      <p:tavLst>
                                        <p:tav tm="0">
                                          <p:val>
                                            <p:fltVal val="0"/>
                                          </p:val>
                                        </p:tav>
                                        <p:tav tm="100000">
                                          <p:val>
                                            <p:strVal val="#ppt_h"/>
                                          </p:val>
                                        </p:tav>
                                      </p:tavLst>
                                    </p:anim>
                                    <p:animEffect transition="in" filter="fade">
                                      <p:cBhvr>
                                        <p:cTn id="21" dur="500"/>
                                        <p:tgtEl>
                                          <p:spTgt spid="3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73"/>
                                        </p:tgtEl>
                                        <p:attrNameLst>
                                          <p:attrName>style.visibility</p:attrName>
                                        </p:attrNameLst>
                                      </p:cBhvr>
                                      <p:to>
                                        <p:strVal val="visible"/>
                                      </p:to>
                                    </p:set>
                                    <p:animEffect transition="in" filter="fade">
                                      <p:cBhvr>
                                        <p:cTn id="26" dur="500"/>
                                        <p:tgtEl>
                                          <p:spTgt spid="1273"/>
                                        </p:tgtEl>
                                      </p:cBhvr>
                                    </p:animEffect>
                                  </p:childTnLst>
                                </p:cTn>
                              </p:par>
                            </p:childTnLst>
                          </p:cTn>
                        </p:par>
                        <p:par>
                          <p:cTn id="27" fill="hold">
                            <p:stCondLst>
                              <p:cond delay="500"/>
                            </p:stCondLst>
                            <p:childTnLst>
                              <p:par>
                                <p:cTn id="28" presetID="1" presetClass="entr" presetSubtype="0" fill="hold" grpId="1" nodeType="after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22" presetClass="entr" presetSubtype="8" fill="hold" grpId="2"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left)">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80"/>
                                        </p:tgtEl>
                                      </p:cBhvr>
                                      <p:by x="50000" y="100000"/>
                                    </p:animScale>
                                  </p:childTnLst>
                                </p:cTn>
                              </p:par>
                              <p:par>
                                <p:cTn id="41" presetID="27" presetClass="emph" presetSubtype="0" repeatCount="3000" fill="remove" nodeType="withEffect">
                                  <p:stCondLst>
                                    <p:cond delay="0"/>
                                  </p:stCondLst>
                                  <p:childTnLst>
                                    <p:animClr clrSpc="rgb" dir="cw">
                                      <p:cBhvr override="childStyle">
                                        <p:cTn id="42" dur="250" autoRev="1" fill="remove"/>
                                        <p:tgtEl>
                                          <p:spTgt spid="1273"/>
                                        </p:tgtEl>
                                        <p:attrNameLst>
                                          <p:attrName>style.color</p:attrName>
                                        </p:attrNameLst>
                                      </p:cBhvr>
                                      <p:to>
                                        <a:schemeClr val="bg1"/>
                                      </p:to>
                                    </p:animClr>
                                    <p:animClr clrSpc="rgb" dir="cw">
                                      <p:cBhvr>
                                        <p:cTn id="43" dur="250" autoRev="1" fill="remove"/>
                                        <p:tgtEl>
                                          <p:spTgt spid="1273"/>
                                        </p:tgtEl>
                                        <p:attrNameLst>
                                          <p:attrName>fillcolor</p:attrName>
                                        </p:attrNameLst>
                                      </p:cBhvr>
                                      <p:to>
                                        <a:schemeClr val="bg1"/>
                                      </p:to>
                                    </p:animClr>
                                    <p:set>
                                      <p:cBhvr>
                                        <p:cTn id="44" dur="250" autoRev="1" fill="remove"/>
                                        <p:tgtEl>
                                          <p:spTgt spid="1273"/>
                                        </p:tgtEl>
                                        <p:attrNameLst>
                                          <p:attrName>fill.type</p:attrName>
                                        </p:attrNameLst>
                                      </p:cBhvr>
                                      <p:to>
                                        <p:strVal val="solid"/>
                                      </p:to>
                                    </p:set>
                                    <p:set>
                                      <p:cBhvr>
                                        <p:cTn id="45" dur="250" autoRev="1" fill="remove"/>
                                        <p:tgtEl>
                                          <p:spTgt spid="1273"/>
                                        </p:tgtEl>
                                        <p:attrNameLst>
                                          <p:attrName>fill.on</p:attrName>
                                        </p:attrNameLst>
                                      </p:cBhvr>
                                      <p:to>
                                        <p:strVal val="true"/>
                                      </p:to>
                                    </p:set>
                                  </p:childTnLst>
                                </p:cTn>
                              </p:par>
                              <p:par>
                                <p:cTn id="46" presetID="7" presetClass="emph" presetSubtype="2" fill="hold" nodeType="withEffect">
                                  <p:stCondLst>
                                    <p:cond delay="0"/>
                                  </p:stCondLst>
                                  <p:childTnLst>
                                    <p:animClr clrSpc="rgb" dir="cw">
                                      <p:cBhvr>
                                        <p:cTn id="47" dur="2000" fill="hold"/>
                                        <p:tgtEl>
                                          <p:spTgt spid="80"/>
                                        </p:tgtEl>
                                        <p:attrNameLst>
                                          <p:attrName>stroke.color</p:attrName>
                                        </p:attrNameLst>
                                      </p:cBhvr>
                                      <p:to>
                                        <a:srgbClr val="4F81BD"/>
                                      </p:to>
                                    </p:animClr>
                                    <p:set>
                                      <p:cBhvr>
                                        <p:cTn id="48" dur="2000" fill="hold"/>
                                        <p:tgtEl>
                                          <p:spTgt spid="80"/>
                                        </p:tgtEl>
                                        <p:attrNameLst>
                                          <p:attrName>stroke.on</p:attrName>
                                        </p:attrNameLst>
                                      </p:cBhvr>
                                      <p:to>
                                        <p:strVal val="true"/>
                                      </p:to>
                                    </p:set>
                                  </p:childTnLst>
                                </p:cTn>
                              </p:par>
                              <p:par>
                                <p:cTn id="49" presetID="35" presetClass="path" presetSubtype="0" fill="hold" grpId="3" nodeType="withEffect">
                                  <p:stCondLst>
                                    <p:cond delay="0"/>
                                  </p:stCondLst>
                                  <p:childTnLst>
                                    <p:animMotion origin="layout" path="M 3.05556E-6 -3.33333E-6 L -0.1316 -3.33333E-6 " pathEditMode="relative" rAng="0" ptsTypes="AA">
                                      <p:cBhvr>
                                        <p:cTn id="50" dur="2000" fill="hold"/>
                                        <p:tgtEl>
                                          <p:spTgt spid="80"/>
                                        </p:tgtEl>
                                        <p:attrNameLst>
                                          <p:attrName>ppt_x</p:attrName>
                                          <p:attrName>ppt_y</p:attrName>
                                        </p:attrNameLst>
                                      </p:cBhvr>
                                      <p:rCtr x="-6580" y="0"/>
                                    </p:animMotion>
                                  </p:childTnLst>
                                </p:cTn>
                              </p:par>
                              <p:par>
                                <p:cTn id="51" presetID="35" presetClass="path" presetSubtype="0" fill="hold" nodeType="withEffect">
                                  <p:stCondLst>
                                    <p:cond delay="0"/>
                                  </p:stCondLst>
                                  <p:childTnLst>
                                    <p:animMotion origin="layout" path="M 1.94444E-6 -3.33333E-6 L -0.3434 -3.33333E-6 " pathEditMode="relative" rAng="0" ptsTypes="AA">
                                      <p:cBhvr>
                                        <p:cTn id="52" dur="2000" fill="hold"/>
                                        <p:tgtEl>
                                          <p:spTgt spid="478"/>
                                        </p:tgtEl>
                                        <p:attrNameLst>
                                          <p:attrName>ppt_x</p:attrName>
                                          <p:attrName>ppt_y</p:attrName>
                                        </p:attrNameLst>
                                      </p:cBhvr>
                                      <p:rCtr x="-171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0" grpId="2" animBg="1"/>
      <p:bldP spid="80" grpId="3" animBg="1"/>
      <p:bldP spid="3" grpId="0"/>
      <p:bldP spid="347" grpId="0"/>
    </p:bldLst>
  </p:timing>
</p:sld>
</file>

<file path=ppt/theme/theme1.xml><?xml version="1.0" encoding="utf-8"?>
<a:theme xmlns:a="http://schemas.openxmlformats.org/drawingml/2006/main" name="TS010286710">
  <a:themeElements>
    <a:clrScheme name="Custom 24">
      <a:dk1>
        <a:srgbClr val="FFFFFF"/>
      </a:dk1>
      <a:lt1>
        <a:srgbClr val="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TS010286710</Template>
  <TotalTime>90185</TotalTime>
  <Words>5353</Words>
  <Application>Microsoft Office PowerPoint</Application>
  <PresentationFormat>On-screen Show (4:3)</PresentationFormat>
  <Paragraphs>578</Paragraphs>
  <Slides>65</Slides>
  <Notes>64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Calibri</vt:lpstr>
      <vt:lpstr>Cambria</vt:lpstr>
      <vt:lpstr>Cambria Math</vt:lpstr>
      <vt:lpstr>HeadlineNEWS</vt:lpstr>
      <vt:lpstr>Rage Italic</vt:lpstr>
      <vt:lpstr>verdana</vt:lpstr>
      <vt:lpstr>Wingdings</vt:lpstr>
      <vt:lpstr>TS010286710</vt:lpstr>
      <vt:lpstr>UFOs and Extraterrestrial Aliens: What are they?</vt:lpstr>
      <vt:lpstr>Real Dead Alien!</vt:lpstr>
      <vt:lpstr>Do Extraterrestrials Exist?</vt:lpstr>
      <vt:lpstr>The Drake Equation</vt:lpstr>
      <vt:lpstr>Advanced Detectable Civilizations/Galaxy</vt:lpstr>
      <vt:lpstr>Problems with Interstellar Space Travel</vt:lpstr>
      <vt:lpstr>Problem #1: Forget the Asteroids! What About Small Pebbles?</vt:lpstr>
      <vt:lpstr>Energy from a One Gram Pebble</vt:lpstr>
      <vt:lpstr>Problem #2: Electromagnetic Radiation</vt:lpstr>
      <vt:lpstr>Problem #3: Energy Required for Relativistic Travel Speeds</vt:lpstr>
      <vt:lpstr>Alcubierre Warp Drive</vt:lpstr>
      <vt:lpstr>UFO Sightings</vt:lpstr>
      <vt:lpstr>History of UFO Sightings</vt:lpstr>
      <vt:lpstr>Kenneth Arnold Sighting </vt:lpstr>
      <vt:lpstr>Roswell “Flying Saucer”</vt:lpstr>
      <vt:lpstr>Roswell “UFO” Remains</vt:lpstr>
      <vt:lpstr>Anza Borrego Saucer</vt:lpstr>
      <vt:lpstr>Another UFO Crash</vt:lpstr>
      <vt:lpstr>German “Saucer”</vt:lpstr>
      <vt:lpstr>Air Force Saucers</vt:lpstr>
      <vt:lpstr>U.S. “Saucer”</vt:lpstr>
      <vt:lpstr>Real or Photoshopped?</vt:lpstr>
      <vt:lpstr>Crop Circles</vt:lpstr>
      <vt:lpstr>Crop Circles</vt:lpstr>
      <vt:lpstr>Characteristics of UFO Abductees</vt:lpstr>
      <vt:lpstr>UFO Sightings: “Mostly Drunk People in the West”</vt:lpstr>
      <vt:lpstr>UFO Sightings by Hour</vt:lpstr>
      <vt:lpstr>UFO Sightings Frequency by State</vt:lpstr>
      <vt:lpstr>UFO Sightings as a Religious Function</vt:lpstr>
      <vt:lpstr>Rise of Lack of Religion and UFO Sightings</vt:lpstr>
      <vt:lpstr>Statistics 101</vt:lpstr>
      <vt:lpstr>Popular Atheist Quote</vt:lpstr>
      <vt:lpstr>Normal (Gaussian) Distribution</vt:lpstr>
      <vt:lpstr>Are Two Populations Different?</vt:lpstr>
      <vt:lpstr>Correlation</vt:lpstr>
      <vt:lpstr>No Correlation</vt:lpstr>
      <vt:lpstr>Pearson’s Correlation</vt:lpstr>
      <vt:lpstr>Probability (p) Value</vt:lpstr>
      <vt:lpstr>Religious Correlations</vt:lpstr>
      <vt:lpstr>Positive Correlation of Lack of Religion with UFO Sightings</vt:lpstr>
      <vt:lpstr>Negative Correlation of Religiosity with UFO Sightings</vt:lpstr>
      <vt:lpstr>Negative Correlation of Weekly Church Attendance with UFO Sightings</vt:lpstr>
      <vt:lpstr>Geographic Correlations</vt:lpstr>
      <vt:lpstr>Negative Correlation of Longitude with UFO Sightings</vt:lpstr>
      <vt:lpstr>Positive Correlation of Latitude with UFO Sightings</vt:lpstr>
      <vt:lpstr>Racial/Ethnic Correlations</vt:lpstr>
      <vt:lpstr>Correlation of Caucasian Race with UFO Sightings</vt:lpstr>
      <vt:lpstr>No Correlation of Hispanic Ethnicity with UFO Sightings</vt:lpstr>
      <vt:lpstr>Correlation of % African Americans with UFO Sightings</vt:lpstr>
      <vt:lpstr>No Correlation of % Asians with UFO Sightings</vt:lpstr>
      <vt:lpstr>Educational Attainment Correlations</vt:lpstr>
      <vt:lpstr>Negative Correlation of Non-High School Grads with UFO Sightings</vt:lpstr>
      <vt:lpstr>Correlation of High School Grads with UFO Sightings</vt:lpstr>
      <vt:lpstr>No Correlation of Bachelors Degree with UFO Sightings</vt:lpstr>
      <vt:lpstr>No Correlation of Advanced Degree with UFO Sightings</vt:lpstr>
      <vt:lpstr>“Some UFOs are probably spaceships from other worlds”</vt:lpstr>
      <vt:lpstr>Miscellaneous Correlations</vt:lpstr>
      <vt:lpstr>No Correlation of Per Capita Income with UFO Sightings</vt:lpstr>
      <vt:lpstr>No Correlation of Age with UFO Sightings</vt:lpstr>
      <vt:lpstr>No Correlation of % Underemployed with UFO Sightings</vt:lpstr>
      <vt:lpstr>No Correlation of % Government Workers with UFO Sightings</vt:lpstr>
      <vt:lpstr>No Correlation of Democrat Lean with UFO Sightings</vt:lpstr>
      <vt:lpstr>Summary Correlations</vt:lpstr>
      <vt:lpstr>Conclusions</vt:lpstr>
      <vt:lpstr>If Aliens Were in Charge of Heaven</vt:lpstr>
    </vt:vector>
  </TitlesOfParts>
  <Company>Evidence for God from Science</Company>
  <LinksUpToDate>false</LinksUpToDate>
  <SharedDoc>false</SharedDoc>
  <HyperlinkBase>http://www.godandscience.org</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 Research: Status and Ethics</dc:title>
  <dc:subject>Stem Cell/Cloning Research</dc:subject>
  <dc:creator>Richard Deem</dc:creator>
  <cp:keywords>stem cells, cloning, research, therapuetics, ethics, morality</cp:keywords>
  <dc:description>Presented at Paradoxes Sunday School Class, Sierra Madre Congregational Church, June 27, 2004</dc:description>
  <cp:lastModifiedBy>Richard Deem</cp:lastModifiedBy>
  <cp:revision>1237</cp:revision>
  <cp:lastPrinted>2014-02-23T04:22:51Z</cp:lastPrinted>
  <dcterms:created xsi:type="dcterms:W3CDTF">1601-01-01T00:00:00Z</dcterms:created>
  <dcterms:modified xsi:type="dcterms:W3CDTF">2014-07-27T22:44:17Z</dcterms:modified>
  <cp:category>Christian ethics and morality</cp:category>
</cp:coreProperties>
</file>