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34"/>
  </p:notesMasterIdLst>
  <p:sldIdLst>
    <p:sldId id="293" r:id="rId2"/>
    <p:sldId id="276" r:id="rId3"/>
    <p:sldId id="282" r:id="rId4"/>
    <p:sldId id="278" r:id="rId5"/>
    <p:sldId id="277" r:id="rId6"/>
    <p:sldId id="272" r:id="rId7"/>
    <p:sldId id="269" r:id="rId8"/>
    <p:sldId id="270" r:id="rId9"/>
    <p:sldId id="275" r:id="rId10"/>
    <p:sldId id="263" r:id="rId11"/>
    <p:sldId id="265" r:id="rId12"/>
    <p:sldId id="264" r:id="rId13"/>
    <p:sldId id="259" r:id="rId14"/>
    <p:sldId id="261" r:id="rId15"/>
    <p:sldId id="260" r:id="rId16"/>
    <p:sldId id="274" r:id="rId17"/>
    <p:sldId id="258" r:id="rId18"/>
    <p:sldId id="267" r:id="rId19"/>
    <p:sldId id="273" r:id="rId20"/>
    <p:sldId id="284" r:id="rId21"/>
    <p:sldId id="281" r:id="rId22"/>
    <p:sldId id="283" r:id="rId23"/>
    <p:sldId id="268" r:id="rId24"/>
    <p:sldId id="262" r:id="rId25"/>
    <p:sldId id="285" r:id="rId26"/>
    <p:sldId id="286" r:id="rId27"/>
    <p:sldId id="290" r:id="rId28"/>
    <p:sldId id="291" r:id="rId29"/>
    <p:sldId id="287" r:id="rId30"/>
    <p:sldId id="288" r:id="rId31"/>
    <p:sldId id="289" r:id="rId32"/>
    <p:sldId id="292" r:id="rId33"/>
  </p:sldIdLst>
  <p:sldSz cx="9144000" cy="6858000" type="screen4x3"/>
  <p:notesSz cx="7086600" cy="9372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88810" autoAdjust="0"/>
  </p:normalViewPr>
  <p:slideViewPr>
    <p:cSldViewPr>
      <p:cViewPr varScale="1">
        <p:scale>
          <a:sx n="89" d="100"/>
          <a:sy n="89" d="100"/>
        </p:scale>
        <p:origin x="1712" y="71"/>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68630"/>
          </a:xfrm>
          <a:prstGeom prst="rect">
            <a:avLst/>
          </a:prstGeom>
        </p:spPr>
        <p:txBody>
          <a:bodyPr vert="horz" lIns="94046" tIns="47023" rIns="94046" bIns="47023" rtlCol="0"/>
          <a:lstStyle>
            <a:lvl1pPr algn="l">
              <a:defRPr sz="1200"/>
            </a:lvl1pPr>
          </a:lstStyle>
          <a:p>
            <a:endParaRPr lang="en-US"/>
          </a:p>
        </p:txBody>
      </p:sp>
      <p:sp>
        <p:nvSpPr>
          <p:cNvPr id="3" name="Date Placeholder 2"/>
          <p:cNvSpPr>
            <a:spLocks noGrp="1"/>
          </p:cNvSpPr>
          <p:nvPr>
            <p:ph type="dt" idx="1"/>
          </p:nvPr>
        </p:nvSpPr>
        <p:spPr>
          <a:xfrm>
            <a:off x="4014100" y="0"/>
            <a:ext cx="3070860" cy="468630"/>
          </a:xfrm>
          <a:prstGeom prst="rect">
            <a:avLst/>
          </a:prstGeom>
        </p:spPr>
        <p:txBody>
          <a:bodyPr vert="horz" lIns="94046" tIns="47023" rIns="94046" bIns="47023" rtlCol="0"/>
          <a:lstStyle>
            <a:lvl1pPr algn="r">
              <a:defRPr sz="1200"/>
            </a:lvl1pPr>
          </a:lstStyle>
          <a:p>
            <a:fld id="{96EEA181-89F4-461D-B54D-B23773062436}" type="datetimeFigureOut">
              <a:rPr lang="en-US" smtClean="0"/>
              <a:t>3/23/2014</a:t>
            </a:fld>
            <a:endParaRPr lang="en-US"/>
          </a:p>
        </p:txBody>
      </p:sp>
      <p:sp>
        <p:nvSpPr>
          <p:cNvPr id="4" name="Slide Image Placeholder 3"/>
          <p:cNvSpPr>
            <a:spLocks noGrp="1" noRot="1" noChangeAspect="1"/>
          </p:cNvSpPr>
          <p:nvPr>
            <p:ph type="sldImg" idx="2"/>
          </p:nvPr>
        </p:nvSpPr>
        <p:spPr>
          <a:xfrm>
            <a:off x="1200150" y="703263"/>
            <a:ext cx="4686300" cy="3514725"/>
          </a:xfrm>
          <a:prstGeom prst="rect">
            <a:avLst/>
          </a:prstGeom>
          <a:noFill/>
          <a:ln w="12700">
            <a:solidFill>
              <a:prstClr val="black"/>
            </a:solidFill>
          </a:ln>
        </p:spPr>
        <p:txBody>
          <a:bodyPr vert="horz" lIns="94046" tIns="47023" rIns="94046" bIns="47023" rtlCol="0" anchor="ctr"/>
          <a:lstStyle/>
          <a:p>
            <a:endParaRPr lang="en-US"/>
          </a:p>
        </p:txBody>
      </p:sp>
      <p:sp>
        <p:nvSpPr>
          <p:cNvPr id="5" name="Notes Placeholder 4"/>
          <p:cNvSpPr>
            <a:spLocks noGrp="1"/>
          </p:cNvSpPr>
          <p:nvPr>
            <p:ph type="body" sz="quarter" idx="3"/>
          </p:nvPr>
        </p:nvSpPr>
        <p:spPr>
          <a:xfrm>
            <a:off x="708660" y="4451985"/>
            <a:ext cx="5669280" cy="4217670"/>
          </a:xfrm>
          <a:prstGeom prst="rect">
            <a:avLst/>
          </a:prstGeom>
        </p:spPr>
        <p:txBody>
          <a:bodyPr vert="horz" lIns="94046" tIns="47023" rIns="94046" bIns="470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02343"/>
            <a:ext cx="3070860" cy="468630"/>
          </a:xfrm>
          <a:prstGeom prst="rect">
            <a:avLst/>
          </a:prstGeom>
        </p:spPr>
        <p:txBody>
          <a:bodyPr vert="horz" lIns="94046" tIns="47023" rIns="94046" bIns="47023" rtlCol="0" anchor="b"/>
          <a:lstStyle>
            <a:lvl1pPr algn="l">
              <a:defRPr sz="1200"/>
            </a:lvl1pPr>
          </a:lstStyle>
          <a:p>
            <a:endParaRPr lang="en-US"/>
          </a:p>
        </p:txBody>
      </p:sp>
      <p:sp>
        <p:nvSpPr>
          <p:cNvPr id="7" name="Slide Number Placeholder 6"/>
          <p:cNvSpPr>
            <a:spLocks noGrp="1"/>
          </p:cNvSpPr>
          <p:nvPr>
            <p:ph type="sldNum" sz="quarter" idx="5"/>
          </p:nvPr>
        </p:nvSpPr>
        <p:spPr>
          <a:xfrm>
            <a:off x="4014100" y="8902343"/>
            <a:ext cx="3070860" cy="468630"/>
          </a:xfrm>
          <a:prstGeom prst="rect">
            <a:avLst/>
          </a:prstGeom>
        </p:spPr>
        <p:txBody>
          <a:bodyPr vert="horz" lIns="94046" tIns="47023" rIns="94046" bIns="47023" rtlCol="0" anchor="b"/>
          <a:lstStyle>
            <a:lvl1pPr algn="r">
              <a:defRPr sz="1200"/>
            </a:lvl1pPr>
          </a:lstStyle>
          <a:p>
            <a:fld id="{BDC7C219-90EE-4E90-97E0-B706666B741B}" type="slidenum">
              <a:rPr lang="en-US" smtClean="0"/>
              <a:t>‹#›</a:t>
            </a:fld>
            <a:endParaRPr lang="en-US"/>
          </a:p>
        </p:txBody>
      </p:sp>
    </p:spTree>
    <p:extLst>
      <p:ext uri="{BB962C8B-B14F-4D97-AF65-F5344CB8AC3E}">
        <p14:creationId xmlns:p14="http://schemas.microsoft.com/office/powerpoint/2010/main" val="23511653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members.bib-arch.org/publication.asp?PubID=BSBA&amp;Volume=40&amp;Issue=1&amp;ArticleID=12"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a:t>
            </a:r>
            <a:r>
              <a:rPr lang="en-US" baseline="0" dirty="0" smtClean="0"/>
              <a:t> Holyland discoveries in support of the Bible are being made at an ever increasing rate.  My talk today will be focused mostly on discoveries relating to David.</a:t>
            </a:r>
            <a:endParaRPr lang="en-US" dirty="0"/>
          </a:p>
        </p:txBody>
      </p:sp>
      <p:sp>
        <p:nvSpPr>
          <p:cNvPr id="4" name="Slide Number Placeholder 3"/>
          <p:cNvSpPr>
            <a:spLocks noGrp="1"/>
          </p:cNvSpPr>
          <p:nvPr>
            <p:ph type="sldNum" sz="quarter" idx="10"/>
          </p:nvPr>
        </p:nvSpPr>
        <p:spPr/>
        <p:txBody>
          <a:bodyPr/>
          <a:lstStyle/>
          <a:p>
            <a:fld id="{BDC7C219-90EE-4E90-97E0-B706666B741B}" type="slidenum">
              <a:rPr lang="en-US" smtClean="0"/>
              <a:t>1</a:t>
            </a:fld>
            <a:endParaRPr lang="en-US"/>
          </a:p>
        </p:txBody>
      </p:sp>
    </p:spTree>
    <p:extLst>
      <p:ext uri="{BB962C8B-B14F-4D97-AF65-F5344CB8AC3E}">
        <p14:creationId xmlns:p14="http://schemas.microsoft.com/office/powerpoint/2010/main" val="1804796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Located in the oldest part of Jerusalem, the City of David sits on a 12 acre rocky spur that extends</a:t>
            </a:r>
            <a:r>
              <a:rPr lang="en-US" baseline="0" dirty="0" smtClean="0"/>
              <a:t> south of the Temple Mount.   David built his palace (Large Stone Structure—LSS), which is supported by the </a:t>
            </a:r>
            <a:r>
              <a:rPr lang="en-US" baseline="0" dirty="0" err="1" smtClean="0"/>
              <a:t>Millo</a:t>
            </a:r>
            <a:r>
              <a:rPr lang="en-US" baseline="0" dirty="0" smtClean="0"/>
              <a:t> (Stepped Stone Structure—SSS) extending down the slope.  Also, here too is evidence of the rebuilding of the city wall when Nehemiah returned from the Babylonian exile.</a:t>
            </a:r>
            <a:endParaRPr lang="en-US" dirty="0"/>
          </a:p>
        </p:txBody>
      </p:sp>
      <p:sp>
        <p:nvSpPr>
          <p:cNvPr id="4" name="Slide Number Placeholder 3"/>
          <p:cNvSpPr>
            <a:spLocks noGrp="1"/>
          </p:cNvSpPr>
          <p:nvPr>
            <p:ph type="sldNum" sz="quarter" idx="10"/>
          </p:nvPr>
        </p:nvSpPr>
        <p:spPr/>
        <p:txBody>
          <a:bodyPr/>
          <a:lstStyle/>
          <a:p>
            <a:fld id="{BDC7C219-90EE-4E90-97E0-B706666B741B}" type="slidenum">
              <a:rPr lang="en-US" smtClean="0"/>
              <a:t>10</a:t>
            </a:fld>
            <a:endParaRPr lang="en-US"/>
          </a:p>
        </p:txBody>
      </p:sp>
    </p:spTree>
    <p:extLst>
      <p:ext uri="{BB962C8B-B14F-4D97-AF65-F5344CB8AC3E}">
        <p14:creationId xmlns:p14="http://schemas.microsoft.com/office/powerpoint/2010/main" val="41443519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City of David, from Holyland Model of Jerusalem. (</a:t>
            </a:r>
            <a:r>
              <a:rPr lang="en-US" dirty="0" err="1" smtClean="0"/>
              <a:t>Ophel</a:t>
            </a:r>
            <a:r>
              <a:rPr lang="en-US" dirty="0" smtClean="0"/>
              <a:t> = meaning fortified hill or risen area). Mount Moriah = Temple Mount area,</a:t>
            </a:r>
            <a:r>
              <a:rPr lang="en-US" baseline="0" dirty="0" smtClean="0"/>
              <a:t> and site where Abraham went to sacrifice his son Isaac, also know as Mount Zion, and where Solomon would build the First Temple.  Note that the newly excavated </a:t>
            </a:r>
            <a:r>
              <a:rPr lang="en-US" baseline="0" dirty="0" err="1" smtClean="0"/>
              <a:t>Millo</a:t>
            </a:r>
            <a:r>
              <a:rPr lang="en-US" baseline="0" dirty="0" smtClean="0"/>
              <a:t> (Stepped Stone Structure) is NOT depicted…</a:t>
            </a:r>
            <a:endParaRPr lang="en-US" dirty="0"/>
          </a:p>
        </p:txBody>
      </p:sp>
      <p:sp>
        <p:nvSpPr>
          <p:cNvPr id="4" name="Slide Number Placeholder 3"/>
          <p:cNvSpPr>
            <a:spLocks noGrp="1"/>
          </p:cNvSpPr>
          <p:nvPr>
            <p:ph type="sldNum" sz="quarter" idx="10"/>
          </p:nvPr>
        </p:nvSpPr>
        <p:spPr/>
        <p:txBody>
          <a:bodyPr/>
          <a:lstStyle/>
          <a:p>
            <a:pPr>
              <a:defRPr/>
            </a:pPr>
            <a:fld id="{65D3EA4A-3EEE-4AC4-BB94-F07A9CF6279B}" type="slidenum">
              <a:rPr lang="en-US" smtClean="0"/>
              <a:pPr>
                <a:defRPr/>
              </a:pPr>
              <a:t>11</a:t>
            </a:fld>
            <a:endParaRPr lang="en-US"/>
          </a:p>
        </p:txBody>
      </p:sp>
    </p:spTree>
    <p:extLst>
      <p:ext uri="{BB962C8B-B14F-4D97-AF65-F5344CB8AC3E}">
        <p14:creationId xmlns:p14="http://schemas.microsoft.com/office/powerpoint/2010/main" val="7467824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Contemporary aerial view of City</a:t>
            </a:r>
            <a:r>
              <a:rPr lang="en-US" baseline="0" dirty="0" smtClean="0"/>
              <a:t> of David.  Note Dome of Rock, and Al Aqsa Mosque (Masjid) with blue roof. </a:t>
            </a:r>
          </a:p>
          <a:p>
            <a:r>
              <a:rPr lang="en-US" baseline="0" dirty="0" smtClean="0"/>
              <a:t>      </a:t>
            </a:r>
          </a:p>
          <a:p>
            <a:r>
              <a:rPr lang="en-US" dirty="0" smtClean="0"/>
              <a:t>Side Note on Islam:</a:t>
            </a:r>
            <a:r>
              <a:rPr lang="en-US" baseline="0" dirty="0" smtClean="0"/>
              <a:t>   </a:t>
            </a:r>
            <a:r>
              <a:rPr lang="en-US" dirty="0" smtClean="0"/>
              <a:t>The </a:t>
            </a:r>
            <a:r>
              <a:rPr lang="en-US" b="1" dirty="0" err="1" smtClean="0"/>
              <a:t>Isra</a:t>
            </a:r>
            <a:r>
              <a:rPr lang="en-US" dirty="0" smtClean="0"/>
              <a:t> is the part of the journey of Muhammad from Mecca to Jerusalem</a:t>
            </a:r>
            <a:r>
              <a:rPr lang="en-US" baseline="0" dirty="0" smtClean="0"/>
              <a:t> </a:t>
            </a:r>
            <a:r>
              <a:rPr lang="en-US" baseline="0" dirty="0" err="1" smtClean="0"/>
              <a:t>whick</a:t>
            </a:r>
            <a:r>
              <a:rPr lang="en-US" baseline="0" dirty="0" smtClean="0"/>
              <a:t> </a:t>
            </a:r>
            <a:r>
              <a:rPr lang="en-US" dirty="0" smtClean="0"/>
              <a:t>began at a time when Muhammad was in the Masjid</a:t>
            </a:r>
            <a:r>
              <a:rPr lang="en-US" baseline="0" dirty="0" smtClean="0"/>
              <a:t> al-Haram,</a:t>
            </a:r>
            <a:r>
              <a:rPr lang="en-US" dirty="0" smtClean="0"/>
              <a:t> when the archangel Gabriel came to him, and brought </a:t>
            </a:r>
            <a:r>
              <a:rPr lang="en-US" dirty="0" err="1" smtClean="0"/>
              <a:t>Buraq</a:t>
            </a:r>
            <a:r>
              <a:rPr lang="en-US" dirty="0" smtClean="0"/>
              <a:t>, the traditional heavenly steed of the prophets. </a:t>
            </a:r>
            <a:r>
              <a:rPr lang="en-US" dirty="0" err="1" smtClean="0"/>
              <a:t>Buraq</a:t>
            </a:r>
            <a:r>
              <a:rPr lang="en-US" dirty="0" smtClean="0"/>
              <a:t> carries Muhammad to the Masjid Al Aqsa, the "Farthest Mosque", in Jerusalem. Muhammad alights, tethers </a:t>
            </a:r>
            <a:r>
              <a:rPr lang="en-US" dirty="0" err="1" smtClean="0"/>
              <a:t>Buraq</a:t>
            </a:r>
            <a:r>
              <a:rPr lang="en-US" dirty="0" smtClean="0"/>
              <a:t> to the Western Wall and performs prayer, where on God's command he is tested by </a:t>
            </a:r>
            <a:r>
              <a:rPr lang="en-US" dirty="0" err="1" smtClean="0"/>
              <a:t>Jibriel</a:t>
            </a:r>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65D3EA4A-3EEE-4AC4-BB94-F07A9CF6279B}" type="slidenum">
              <a:rPr lang="en-US" smtClean="0"/>
              <a:pPr>
                <a:defRPr/>
              </a:pPr>
              <a:t>12</a:t>
            </a:fld>
            <a:endParaRPr lang="en-US"/>
          </a:p>
        </p:txBody>
      </p:sp>
    </p:spTree>
    <p:extLst>
      <p:ext uri="{BB962C8B-B14F-4D97-AF65-F5344CB8AC3E}">
        <p14:creationId xmlns:p14="http://schemas.microsoft.com/office/powerpoint/2010/main" val="13154695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Contemporary</a:t>
            </a:r>
            <a:r>
              <a:rPr lang="en-US" baseline="0" dirty="0" smtClean="0"/>
              <a:t> photo of City of David.  Note position of LSS (David’s Palace) and SSS (</a:t>
            </a:r>
            <a:r>
              <a:rPr lang="en-US" baseline="0" dirty="0" err="1" smtClean="0"/>
              <a:t>Millo</a:t>
            </a:r>
            <a:r>
              <a:rPr lang="en-US" baseline="0" dirty="0" smtClean="0"/>
              <a:t>, steps)</a:t>
            </a:r>
            <a:endParaRPr lang="en-US" dirty="0"/>
          </a:p>
        </p:txBody>
      </p:sp>
      <p:sp>
        <p:nvSpPr>
          <p:cNvPr id="4" name="Slide Number Placeholder 3"/>
          <p:cNvSpPr>
            <a:spLocks noGrp="1"/>
          </p:cNvSpPr>
          <p:nvPr>
            <p:ph type="sldNum" sz="quarter" idx="10"/>
          </p:nvPr>
        </p:nvSpPr>
        <p:spPr/>
        <p:txBody>
          <a:bodyPr/>
          <a:lstStyle/>
          <a:p>
            <a:fld id="{BDC7C219-90EE-4E90-97E0-B706666B741B}" type="slidenum">
              <a:rPr lang="en-US" smtClean="0"/>
              <a:t>13</a:t>
            </a:fld>
            <a:endParaRPr lang="en-US"/>
          </a:p>
        </p:txBody>
      </p:sp>
    </p:spTree>
    <p:extLst>
      <p:ext uri="{BB962C8B-B14F-4D97-AF65-F5344CB8AC3E}">
        <p14:creationId xmlns:p14="http://schemas.microsoft.com/office/powerpoint/2010/main" val="29722143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years 1961-7, </a:t>
            </a:r>
            <a:r>
              <a:rPr lang="en-US" b="1" dirty="0" smtClean="0"/>
              <a:t>Kathleen</a:t>
            </a:r>
            <a:r>
              <a:rPr lang="en-US" b="1" baseline="0" dirty="0" smtClean="0"/>
              <a:t> Kenyon</a:t>
            </a:r>
            <a:r>
              <a:rPr lang="en-US" dirty="0" smtClean="0"/>
              <a:t> excavated under Jordanian rule. She dug a large cross-section on the eastern slope of the City of David from the top of the hill downwards. She exposed numerous sections of residential buildings from various time periods.  Along the cross-section, two fortress walls from different time periods were discovered, the oldest of the two from the Middle Bronze Age (18th century BCE) and the second from the First Temple period.  Additionally, she discovered sections of the main street of the city of Jerusalem from the Second Temple period in the </a:t>
            </a:r>
            <a:r>
              <a:rPr lang="en-US" dirty="0" err="1" smtClean="0"/>
              <a:t>Tyropoeon</a:t>
            </a:r>
            <a:r>
              <a:rPr lang="en-US" dirty="0" smtClean="0"/>
              <a:t> Valley and parts of buildings in other places throughout the City of David.  </a:t>
            </a:r>
          </a:p>
          <a:p>
            <a:r>
              <a:rPr lang="en-US" b="1" dirty="0" err="1" smtClean="0"/>
              <a:t>Eilat</a:t>
            </a:r>
            <a:r>
              <a:rPr lang="en-US" b="1" dirty="0" smtClean="0"/>
              <a:t> </a:t>
            </a:r>
            <a:r>
              <a:rPr lang="en-US" b="1" dirty="0" err="1" smtClean="0"/>
              <a:t>Mazar</a:t>
            </a:r>
            <a:r>
              <a:rPr lang="en-US" b="0" baseline="0" dirty="0" smtClean="0"/>
              <a:t> </a:t>
            </a:r>
            <a:r>
              <a:rPr lang="en-US" dirty="0" smtClean="0"/>
              <a:t>Israeli archaeologist </a:t>
            </a:r>
            <a:r>
              <a:rPr lang="en-US" dirty="0" err="1" smtClean="0"/>
              <a:t>Eilat</a:t>
            </a:r>
            <a:r>
              <a:rPr lang="en-US" dirty="0" smtClean="0"/>
              <a:t> </a:t>
            </a:r>
            <a:r>
              <a:rPr lang="en-US" dirty="0" err="1" smtClean="0"/>
              <a:t>Mazar</a:t>
            </a:r>
            <a:r>
              <a:rPr lang="en-US" dirty="0" smtClean="0"/>
              <a:t> (daughter of Benjamin</a:t>
            </a:r>
            <a:r>
              <a:rPr lang="en-US" baseline="0" dirty="0" smtClean="0"/>
              <a:t> </a:t>
            </a:r>
            <a:r>
              <a:rPr lang="en-US" baseline="0" dirty="0" err="1" smtClean="0"/>
              <a:t>Mazar’s</a:t>
            </a:r>
            <a:r>
              <a:rPr lang="en-US" baseline="0" dirty="0" smtClean="0"/>
              <a:t>, “Dean” of Israel archaeology) </a:t>
            </a:r>
            <a:r>
              <a:rPr lang="en-US" dirty="0" smtClean="0"/>
              <a:t>believes the evidence she has uncovered during months of excavation and biblical comparison points to an extraordinary discovery:  She believes she has found the palace of King David, the poet-warrior who the Bible says consolidated the ancient Jewish kingdom around the 10th century B.C. and expanded its borders to encompass the Land of Israel. Only a small fraction of the structure has been exposed. Some archaeologists believe Jerusalem was no more than a tiny hilltop village when it served as David's capital. The discovery of a palace or other large public building from David's time would strengthen the opposing view that he and his son, Solomon, presided over a civilization grander than the collection of rural clans some historians say made up the Jewish kingdom.   Whether David was a tribal chieftain or visionary monarch matters deeply to the Jewish historical narrative.  Why would confirmation</a:t>
            </a:r>
            <a:r>
              <a:rPr lang="en-US" baseline="0" dirty="0" smtClean="0"/>
              <a:t> of a discovery of this magnitude be so politically important?</a:t>
            </a:r>
            <a:endParaRPr lang="en-US" dirty="0" smtClean="0"/>
          </a:p>
          <a:p>
            <a:endParaRPr lang="en-US" b="1" dirty="0"/>
          </a:p>
        </p:txBody>
      </p:sp>
      <p:sp>
        <p:nvSpPr>
          <p:cNvPr id="4" name="Slide Number Placeholder 3"/>
          <p:cNvSpPr>
            <a:spLocks noGrp="1"/>
          </p:cNvSpPr>
          <p:nvPr>
            <p:ph type="sldNum" sz="quarter" idx="10"/>
          </p:nvPr>
        </p:nvSpPr>
        <p:spPr/>
        <p:txBody>
          <a:bodyPr/>
          <a:lstStyle/>
          <a:p>
            <a:fld id="{BDC7C219-90EE-4E90-97E0-B706666B741B}" type="slidenum">
              <a:rPr lang="en-US" smtClean="0"/>
              <a:t>14</a:t>
            </a:fld>
            <a:endParaRPr lang="en-US"/>
          </a:p>
        </p:txBody>
      </p:sp>
    </p:spTree>
    <p:extLst>
      <p:ext uri="{BB962C8B-B14F-4D97-AF65-F5344CB8AC3E}">
        <p14:creationId xmlns:p14="http://schemas.microsoft.com/office/powerpoint/2010/main" val="28082875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recently excavated by </a:t>
            </a:r>
            <a:r>
              <a:rPr lang="en-US" dirty="0" err="1" smtClean="0"/>
              <a:t>Eilat</a:t>
            </a:r>
            <a:r>
              <a:rPr lang="en-US" dirty="0" smtClean="0"/>
              <a:t> </a:t>
            </a:r>
            <a:r>
              <a:rPr lang="en-US" dirty="0" err="1" smtClean="0"/>
              <a:t>Mazar</a:t>
            </a:r>
            <a:r>
              <a:rPr lang="en-US" dirty="0" smtClean="0"/>
              <a:t>. </a:t>
            </a:r>
            <a:r>
              <a:rPr lang="en-US" dirty="0" err="1" smtClean="0"/>
              <a:t>Mazar</a:t>
            </a:r>
            <a:r>
              <a:rPr lang="en-US" dirty="0" smtClean="0"/>
              <a:t> believes the Stepped Stone Structure once helped to support a huge palace complex built into the hillside.</a:t>
            </a:r>
            <a:endParaRPr lang="en-US" dirty="0"/>
          </a:p>
        </p:txBody>
      </p:sp>
      <p:sp>
        <p:nvSpPr>
          <p:cNvPr id="4" name="Slide Number Placeholder 3"/>
          <p:cNvSpPr>
            <a:spLocks noGrp="1"/>
          </p:cNvSpPr>
          <p:nvPr>
            <p:ph type="sldNum" sz="quarter" idx="10"/>
          </p:nvPr>
        </p:nvSpPr>
        <p:spPr/>
        <p:txBody>
          <a:bodyPr/>
          <a:lstStyle/>
          <a:p>
            <a:fld id="{BDC7C219-90EE-4E90-97E0-B706666B741B}" type="slidenum">
              <a:rPr lang="en-US" smtClean="0"/>
              <a:t>15</a:t>
            </a:fld>
            <a:endParaRPr lang="en-US"/>
          </a:p>
        </p:txBody>
      </p:sp>
    </p:spTree>
    <p:extLst>
      <p:ext uri="{BB962C8B-B14F-4D97-AF65-F5344CB8AC3E}">
        <p14:creationId xmlns:p14="http://schemas.microsoft.com/office/powerpoint/2010/main" val="26359755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A view from David's Palace of the </a:t>
            </a:r>
            <a:r>
              <a:rPr lang="en-US" b="0" dirty="0" err="1" smtClean="0"/>
              <a:t>Millo</a:t>
            </a:r>
            <a:r>
              <a:rPr lang="en-US" b="0" dirty="0" smtClean="0"/>
              <a:t>, or the Stepped Stone Structure, that </a:t>
            </a:r>
            <a:r>
              <a:rPr lang="en-US" b="0" u="sng" dirty="0" smtClean="0"/>
              <a:t>supported</a:t>
            </a:r>
            <a:r>
              <a:rPr lang="en-US" b="0" dirty="0" smtClean="0"/>
              <a:t> part of the fortress and David's Palace known as the Large Stone Structure.</a:t>
            </a:r>
            <a:endParaRPr lang="en-US" b="0" dirty="0"/>
          </a:p>
        </p:txBody>
      </p:sp>
      <p:sp>
        <p:nvSpPr>
          <p:cNvPr id="4" name="Slide Number Placeholder 3"/>
          <p:cNvSpPr>
            <a:spLocks noGrp="1"/>
          </p:cNvSpPr>
          <p:nvPr>
            <p:ph type="sldNum" sz="quarter" idx="10"/>
          </p:nvPr>
        </p:nvSpPr>
        <p:spPr/>
        <p:txBody>
          <a:bodyPr/>
          <a:lstStyle/>
          <a:p>
            <a:fld id="{BDC7C219-90EE-4E90-97E0-B706666B741B}" type="slidenum">
              <a:rPr lang="en-US" smtClean="0"/>
              <a:t>16</a:t>
            </a:fld>
            <a:endParaRPr lang="en-US"/>
          </a:p>
        </p:txBody>
      </p:sp>
    </p:spTree>
    <p:extLst>
      <p:ext uri="{BB962C8B-B14F-4D97-AF65-F5344CB8AC3E}">
        <p14:creationId xmlns:p14="http://schemas.microsoft.com/office/powerpoint/2010/main" val="15890899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0460">
              <a:defRPr/>
            </a:pPr>
            <a:r>
              <a:rPr lang="en-US" dirty="0" smtClean="0"/>
              <a:t>Here we see a diagrammatic depiction of the </a:t>
            </a:r>
            <a:r>
              <a:rPr lang="en-US" dirty="0" err="1" smtClean="0"/>
              <a:t>Millo</a:t>
            </a:r>
            <a:r>
              <a:rPr lang="en-US" dirty="0" smtClean="0"/>
              <a:t> or Stepped Stone Structure.</a:t>
            </a:r>
          </a:p>
          <a:p>
            <a:pPr defTabSz="940460">
              <a:defRPr/>
            </a:pPr>
            <a:endParaRPr lang="en-US" dirty="0" smtClean="0"/>
          </a:p>
          <a:p>
            <a:pPr defTabSz="940460">
              <a:defRPr/>
            </a:pPr>
            <a:r>
              <a:rPr lang="en-US" dirty="0" smtClean="0"/>
              <a:t>Building on previous textual and archaeological evidence identifies these monuments as, respectively, the remains of King David’s palace</a:t>
            </a:r>
            <a:r>
              <a:rPr lang="en-US" baseline="0" dirty="0" smtClean="0"/>
              <a:t> (not excavated)</a:t>
            </a:r>
            <a:r>
              <a:rPr lang="en-US" dirty="0" smtClean="0"/>
              <a:t> and the </a:t>
            </a:r>
            <a:r>
              <a:rPr lang="en-US" dirty="0" err="1" smtClean="0"/>
              <a:t>Millo</a:t>
            </a:r>
            <a:r>
              <a:rPr lang="en-US" dirty="0" smtClean="0"/>
              <a:t>;</a:t>
            </a:r>
            <a:r>
              <a:rPr lang="en-US" baseline="0" dirty="0" smtClean="0"/>
              <a:t> i.e., Large Stone Structure and Stepped Stone Structure, resp.   </a:t>
            </a:r>
            <a:endParaRPr lang="en-US" dirty="0" smtClean="0"/>
          </a:p>
          <a:p>
            <a:endParaRPr lang="en-US" dirty="0"/>
          </a:p>
        </p:txBody>
      </p:sp>
      <p:sp>
        <p:nvSpPr>
          <p:cNvPr id="4" name="Slide Number Placeholder 3"/>
          <p:cNvSpPr>
            <a:spLocks noGrp="1"/>
          </p:cNvSpPr>
          <p:nvPr>
            <p:ph type="sldNum" sz="quarter" idx="10"/>
          </p:nvPr>
        </p:nvSpPr>
        <p:spPr/>
        <p:txBody>
          <a:bodyPr/>
          <a:lstStyle/>
          <a:p>
            <a:fld id="{BDC7C219-90EE-4E90-97E0-B706666B741B}" type="slidenum">
              <a:rPr lang="en-US" smtClean="0"/>
              <a:t>17</a:t>
            </a:fld>
            <a:endParaRPr lang="en-US"/>
          </a:p>
        </p:txBody>
      </p:sp>
    </p:spTree>
    <p:extLst>
      <p:ext uri="{BB962C8B-B14F-4D97-AF65-F5344CB8AC3E}">
        <p14:creationId xmlns:p14="http://schemas.microsoft.com/office/powerpoint/2010/main" val="17379137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Large Stone Structure, located on a rocky spur in the City of David, is a large public building comprised of impressive ashlar blocks. </a:t>
            </a:r>
            <a:r>
              <a:rPr lang="en-US" dirty="0" err="1" smtClean="0"/>
              <a:t>Eliat</a:t>
            </a:r>
            <a:r>
              <a:rPr lang="en-US" baseline="0" dirty="0" smtClean="0"/>
              <a:t> </a:t>
            </a:r>
            <a:r>
              <a:rPr lang="en-US" baseline="0" dirty="0" err="1" smtClean="0"/>
              <a:t>Mazar</a:t>
            </a:r>
            <a:r>
              <a:rPr lang="en-US" baseline="0" dirty="0" smtClean="0"/>
              <a:t> dates the buildings to David’s time of 10</a:t>
            </a:r>
            <a:r>
              <a:rPr lang="en-US" baseline="30000" dirty="0" smtClean="0"/>
              <a:t>th</a:t>
            </a:r>
            <a:r>
              <a:rPr lang="en-US" baseline="0" dirty="0" smtClean="0"/>
              <a:t>  to  11</a:t>
            </a:r>
            <a:r>
              <a:rPr lang="en-US" baseline="30000" dirty="0" smtClean="0"/>
              <a:t>th</a:t>
            </a:r>
            <a:r>
              <a:rPr lang="en-US" baseline="0" dirty="0" smtClean="0"/>
              <a:t> century BC (early Iron Age).  </a:t>
            </a:r>
            <a:r>
              <a:rPr lang="en-US" dirty="0" smtClean="0"/>
              <a:t>King David’s palace is prominently referenced in the Book of Samuel (2 Samuel 5:11; 2 Samuel 11; 2 Samuel 16:22). When Nehemiah returned from Babylonian exile half a millennium after the reign of David, he repaired the city wall and organized a dedication procession. One group on the east side of the city was described as having gone “up the steps of the City of David, on the ascent to the wall, past the House of David, and up to the Water Gate on the east” (Nehemiah 12:37). </a:t>
            </a:r>
            <a:r>
              <a:rPr lang="en-US" dirty="0" err="1" smtClean="0"/>
              <a:t>Nadav</a:t>
            </a:r>
            <a:r>
              <a:rPr lang="en-US" dirty="0" smtClean="0"/>
              <a:t> </a:t>
            </a:r>
            <a:r>
              <a:rPr lang="en-US" dirty="0" err="1" smtClean="0"/>
              <a:t>Na’aman</a:t>
            </a:r>
            <a:r>
              <a:rPr lang="en-US" dirty="0" smtClean="0"/>
              <a:t>  (</a:t>
            </a:r>
            <a:r>
              <a:rPr lang="en-US" dirty="0" smtClean="0">
                <a:hlinkClick r:id="rId3"/>
              </a:rPr>
              <a:t>“The Interchange Between Bible and Archaeology: The Case of David’s Palace and the </a:t>
            </a:r>
            <a:r>
              <a:rPr lang="en-US" dirty="0" err="1" smtClean="0">
                <a:hlinkClick r:id="rId3"/>
              </a:rPr>
              <a:t>Millo</a:t>
            </a:r>
            <a:r>
              <a:rPr lang="en-US" dirty="0" smtClean="0">
                <a:hlinkClick r:id="rId3"/>
              </a:rPr>
              <a:t>”</a:t>
            </a:r>
            <a:r>
              <a:rPr lang="en-US" dirty="0" smtClean="0"/>
              <a:t> by </a:t>
            </a:r>
            <a:r>
              <a:rPr lang="en-US" dirty="0" err="1" smtClean="0"/>
              <a:t>Nadav</a:t>
            </a:r>
            <a:r>
              <a:rPr lang="en-US" dirty="0" smtClean="0"/>
              <a:t> </a:t>
            </a:r>
            <a:r>
              <a:rPr lang="en-US" dirty="0" err="1" smtClean="0"/>
              <a:t>Na’aman</a:t>
            </a:r>
            <a:r>
              <a:rPr lang="en-US" dirty="0" smtClean="0"/>
              <a:t> in the January/February 2014 issue of </a:t>
            </a:r>
            <a:r>
              <a:rPr lang="en-US" b="1" dirty="0" smtClean="0"/>
              <a:t>BAR</a:t>
            </a:r>
            <a:r>
              <a:rPr lang="en-US" dirty="0" smtClean="0"/>
              <a:t>. ) suggests that King David’s Palace must be found at the top of the city’s northeastern slope, just above the Stepped Stone Structure that would have provided an ascent to the summit on the east. The location, date and scale of the Large Stone Structure, </a:t>
            </a:r>
            <a:r>
              <a:rPr lang="en-US" dirty="0" err="1" smtClean="0"/>
              <a:t>Nadav</a:t>
            </a:r>
            <a:r>
              <a:rPr lang="en-US" dirty="0" smtClean="0"/>
              <a:t> </a:t>
            </a:r>
            <a:r>
              <a:rPr lang="en-US" dirty="0" err="1" smtClean="0"/>
              <a:t>Na’aman</a:t>
            </a:r>
            <a:r>
              <a:rPr lang="en-US" dirty="0" smtClean="0"/>
              <a:t> believes, matches the Biblical descriptions of King David’s Palace. </a:t>
            </a:r>
          </a:p>
          <a:p>
            <a:r>
              <a:rPr lang="en-US" dirty="0" smtClean="0"/>
              <a:t>After David conquered the </a:t>
            </a:r>
            <a:r>
              <a:rPr lang="en-US" dirty="0" err="1" smtClean="0"/>
              <a:t>Jebusite</a:t>
            </a:r>
            <a:r>
              <a:rPr lang="en-US" dirty="0" smtClean="0"/>
              <a:t> “stronghold of Zion,” he is said to have renamed the area the City of David and fortified it “from the </a:t>
            </a:r>
            <a:r>
              <a:rPr lang="en-US" dirty="0" err="1" smtClean="0"/>
              <a:t>Millo</a:t>
            </a:r>
            <a:r>
              <a:rPr lang="en-US" dirty="0" smtClean="0"/>
              <a:t> inward” (2 Samuel 5:7–9). The etymology of the Hebrew word “</a:t>
            </a:r>
            <a:r>
              <a:rPr lang="en-US" dirty="0" err="1" smtClean="0"/>
              <a:t>millo</a:t>
            </a:r>
            <a:r>
              <a:rPr lang="en-US" dirty="0" smtClean="0"/>
              <a:t>” may be derived from the verb </a:t>
            </a:r>
            <a:r>
              <a:rPr lang="en-US" i="1" dirty="0" smtClean="0"/>
              <a:t>ml’</a:t>
            </a:r>
            <a:r>
              <a:rPr lang="en-US" dirty="0" smtClean="0"/>
              <a:t>, to “fill up.” </a:t>
            </a:r>
            <a:r>
              <a:rPr lang="en-US" dirty="0" err="1" smtClean="0"/>
              <a:t>Nadav</a:t>
            </a:r>
            <a:r>
              <a:rPr lang="en-US" dirty="0" smtClean="0"/>
              <a:t> </a:t>
            </a:r>
            <a:r>
              <a:rPr lang="en-US" dirty="0" err="1" smtClean="0"/>
              <a:t>Na’aman</a:t>
            </a:r>
            <a:r>
              <a:rPr lang="en-US" dirty="0" smtClean="0"/>
              <a:t> suggests that the Stepped Stone Structure, which extends down the slope from the Large Stone Structure and is built of a fill of stones and earth, may be the </a:t>
            </a:r>
            <a:r>
              <a:rPr lang="en-US" dirty="0" err="1" smtClean="0"/>
              <a:t>Millo</a:t>
            </a:r>
            <a:r>
              <a:rPr lang="en-US" dirty="0" smtClean="0"/>
              <a:t> referenced in the Book of Samuel.</a:t>
            </a:r>
            <a:endParaRPr lang="en-US" dirty="0"/>
          </a:p>
        </p:txBody>
      </p:sp>
      <p:sp>
        <p:nvSpPr>
          <p:cNvPr id="4" name="Slide Number Placeholder 3"/>
          <p:cNvSpPr>
            <a:spLocks noGrp="1"/>
          </p:cNvSpPr>
          <p:nvPr>
            <p:ph type="sldNum" sz="quarter" idx="10"/>
          </p:nvPr>
        </p:nvSpPr>
        <p:spPr/>
        <p:txBody>
          <a:bodyPr/>
          <a:lstStyle/>
          <a:p>
            <a:fld id="{BDC7C219-90EE-4E90-97E0-B706666B741B}" type="slidenum">
              <a:rPr lang="en-US" smtClean="0"/>
              <a:t>18</a:t>
            </a:fld>
            <a:endParaRPr lang="en-US"/>
          </a:p>
        </p:txBody>
      </p:sp>
    </p:spTree>
    <p:extLst>
      <p:ext uri="{BB962C8B-B14F-4D97-AF65-F5344CB8AC3E}">
        <p14:creationId xmlns:p14="http://schemas.microsoft.com/office/powerpoint/2010/main" val="19113603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King David brought God's tabernacle from the wilderness to its final home in Jerusalem. He expanded the city, which showed very little growth in the thousand years prior to his arrival, and made it the spiritual and economic capital of the world of his time. </a:t>
            </a:r>
          </a:p>
          <a:p>
            <a:r>
              <a:rPr lang="en-US" dirty="0" smtClean="0"/>
              <a:t>The book of 2Samuel (5:9) states that, after he conquered Jerusalem, King David made it his capital. "David then took up residence in the fortress and called it the City of David. He built up the area around it, from the supporting terraces inward." (NIV) At the same time, the Phoenician King Hiram of </a:t>
            </a:r>
            <a:r>
              <a:rPr lang="en-US" dirty="0" err="1" smtClean="0"/>
              <a:t>Tyre</a:t>
            </a:r>
            <a:r>
              <a:rPr lang="en-US" dirty="0" smtClean="0"/>
              <a:t> offered to build him a palace fit for an emperor. (2Samuel 5:11, 1Chronicles 14:1) </a:t>
            </a:r>
            <a:endParaRPr lang="en-US" dirty="0"/>
          </a:p>
        </p:txBody>
      </p:sp>
      <p:sp>
        <p:nvSpPr>
          <p:cNvPr id="4" name="Slide Number Placeholder 3"/>
          <p:cNvSpPr>
            <a:spLocks noGrp="1"/>
          </p:cNvSpPr>
          <p:nvPr>
            <p:ph type="sldNum" sz="quarter" idx="10"/>
          </p:nvPr>
        </p:nvSpPr>
        <p:spPr/>
        <p:txBody>
          <a:bodyPr/>
          <a:lstStyle/>
          <a:p>
            <a:fld id="{BDC7C219-90EE-4E90-97E0-B706666B741B}" type="slidenum">
              <a:rPr lang="en-US" smtClean="0"/>
              <a:t>19</a:t>
            </a:fld>
            <a:endParaRPr lang="en-US"/>
          </a:p>
        </p:txBody>
      </p:sp>
    </p:spTree>
    <p:extLst>
      <p:ext uri="{BB962C8B-B14F-4D97-AF65-F5344CB8AC3E}">
        <p14:creationId xmlns:p14="http://schemas.microsoft.com/office/powerpoint/2010/main" val="3378789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0460">
              <a:defRPr/>
            </a:pPr>
            <a:r>
              <a:rPr lang="it-IT" dirty="0" smtClean="0"/>
              <a:t>Let’s start with David</a:t>
            </a:r>
            <a:r>
              <a:rPr lang="it-IT" baseline="0" dirty="0" smtClean="0"/>
              <a:t> (</a:t>
            </a:r>
            <a:r>
              <a:rPr lang="it-IT" dirty="0" smtClean="0"/>
              <a:t>Michelangelo, </a:t>
            </a:r>
            <a:r>
              <a:rPr lang="it-IT" i="1" dirty="0" smtClean="0"/>
              <a:t>David</a:t>
            </a:r>
            <a:r>
              <a:rPr lang="it-IT" dirty="0" smtClean="0"/>
              <a:t>, marble, 1501-04, marble, 517 cm,</a:t>
            </a:r>
            <a:r>
              <a:rPr lang="it-IT" baseline="0" dirty="0" smtClean="0"/>
              <a:t> </a:t>
            </a:r>
            <a:r>
              <a:rPr lang="it-IT" dirty="0" smtClean="0"/>
              <a:t>~17’.  (Galleria dell'Accademia, Florence))</a:t>
            </a:r>
            <a:endParaRPr lang="en-US" dirty="0"/>
          </a:p>
        </p:txBody>
      </p:sp>
      <p:sp>
        <p:nvSpPr>
          <p:cNvPr id="4" name="Slide Number Placeholder 3"/>
          <p:cNvSpPr>
            <a:spLocks noGrp="1"/>
          </p:cNvSpPr>
          <p:nvPr>
            <p:ph type="sldNum" sz="quarter" idx="10"/>
          </p:nvPr>
        </p:nvSpPr>
        <p:spPr/>
        <p:txBody>
          <a:bodyPr/>
          <a:lstStyle/>
          <a:p>
            <a:fld id="{BDC7C219-90EE-4E90-97E0-B706666B741B}" type="slidenum">
              <a:rPr lang="en-US" smtClean="0"/>
              <a:t>2</a:t>
            </a:fld>
            <a:endParaRPr lang="en-US"/>
          </a:p>
        </p:txBody>
      </p:sp>
    </p:spTree>
    <p:extLst>
      <p:ext uri="{BB962C8B-B14F-4D97-AF65-F5344CB8AC3E}">
        <p14:creationId xmlns:p14="http://schemas.microsoft.com/office/powerpoint/2010/main" val="22753550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stepped stone structure supports the palace and fortress that protected the north end of the city. </a:t>
            </a:r>
            <a:endParaRPr lang="en-US" dirty="0"/>
          </a:p>
        </p:txBody>
      </p:sp>
      <p:sp>
        <p:nvSpPr>
          <p:cNvPr id="4" name="Slide Number Placeholder 3"/>
          <p:cNvSpPr>
            <a:spLocks noGrp="1"/>
          </p:cNvSpPr>
          <p:nvPr>
            <p:ph type="sldNum" sz="quarter" idx="10"/>
          </p:nvPr>
        </p:nvSpPr>
        <p:spPr/>
        <p:txBody>
          <a:bodyPr/>
          <a:lstStyle/>
          <a:p>
            <a:fld id="{BDC7C219-90EE-4E90-97E0-B706666B741B}" type="slidenum">
              <a:rPr lang="en-US" smtClean="0"/>
              <a:t>20</a:t>
            </a:fld>
            <a:endParaRPr lang="en-US"/>
          </a:p>
        </p:txBody>
      </p:sp>
    </p:spTree>
    <p:extLst>
      <p:ext uri="{BB962C8B-B14F-4D97-AF65-F5344CB8AC3E}">
        <p14:creationId xmlns:p14="http://schemas.microsoft.com/office/powerpoint/2010/main" val="28341574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C7C219-90EE-4E90-97E0-B706666B741B}" type="slidenum">
              <a:rPr lang="en-US" smtClean="0"/>
              <a:t>21</a:t>
            </a:fld>
            <a:endParaRPr lang="en-US"/>
          </a:p>
        </p:txBody>
      </p:sp>
    </p:spTree>
    <p:extLst>
      <p:ext uri="{BB962C8B-B14F-4D97-AF65-F5344CB8AC3E}">
        <p14:creationId xmlns:p14="http://schemas.microsoft.com/office/powerpoint/2010/main" val="29628350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C7C219-90EE-4E90-97E0-B706666B741B}" type="slidenum">
              <a:rPr lang="en-US" smtClean="0"/>
              <a:t>22</a:t>
            </a:fld>
            <a:endParaRPr lang="en-US"/>
          </a:p>
        </p:txBody>
      </p:sp>
    </p:spTree>
    <p:extLst>
      <p:ext uri="{BB962C8B-B14F-4D97-AF65-F5344CB8AC3E}">
        <p14:creationId xmlns:p14="http://schemas.microsoft.com/office/powerpoint/2010/main" val="26666646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clay bullae (seal impressions), discovered by archaeologist </a:t>
            </a:r>
            <a:r>
              <a:rPr lang="en-US" dirty="0" err="1" smtClean="0"/>
              <a:t>Eilat</a:t>
            </a:r>
            <a:r>
              <a:rPr lang="en-US" dirty="0" smtClean="0"/>
              <a:t> </a:t>
            </a:r>
            <a:r>
              <a:rPr lang="en-US" dirty="0" err="1" smtClean="0"/>
              <a:t>Mazar</a:t>
            </a:r>
            <a:r>
              <a:rPr lang="en-US" dirty="0" smtClean="0"/>
              <a:t> during her excavations of the City of David, Jerusalem, bear the names of two royal ministers mentioned in the Bible’s story of Jeremiah, prophet of the Old Testament. </a:t>
            </a:r>
            <a:r>
              <a:rPr lang="en-US" i="1" dirty="0" smtClean="0"/>
              <a:t>Photos by Gaby Laron, The Institute of Archaeology, The Hebrew University.</a:t>
            </a:r>
          </a:p>
          <a:p>
            <a:r>
              <a:rPr lang="en-US" dirty="0" smtClean="0"/>
              <a:t>These two men are mentioned together in the Bible as ministers of King Zedekiah (597–587 B.C.E.). As the Babylonians closed in on Jerusalem during the last years of the First Temple period, Jeremiah, prophet to Judah’s last kings, advised Zedekiah and the people of the city to surrender to Nebuchadnezzar’s men so that their lives and city might be spared. According to Jeremiah 38:1–13, the two ministers had Jeremiah thrown into a pit because they did not like the message of surrender he was preaching to the people of Jerusalem.</a:t>
            </a:r>
            <a:endParaRPr lang="en-US" dirty="0"/>
          </a:p>
        </p:txBody>
      </p:sp>
      <p:sp>
        <p:nvSpPr>
          <p:cNvPr id="4" name="Slide Number Placeholder 3"/>
          <p:cNvSpPr>
            <a:spLocks noGrp="1"/>
          </p:cNvSpPr>
          <p:nvPr>
            <p:ph type="sldNum" sz="quarter" idx="10"/>
          </p:nvPr>
        </p:nvSpPr>
        <p:spPr/>
        <p:txBody>
          <a:bodyPr/>
          <a:lstStyle/>
          <a:p>
            <a:fld id="{BDC7C219-90EE-4E90-97E0-B706666B741B}" type="slidenum">
              <a:rPr lang="en-US" smtClean="0"/>
              <a:t>23</a:t>
            </a:fld>
            <a:endParaRPr lang="en-US"/>
          </a:p>
        </p:txBody>
      </p:sp>
    </p:spTree>
    <p:extLst>
      <p:ext uri="{BB962C8B-B14F-4D97-AF65-F5344CB8AC3E}">
        <p14:creationId xmlns:p14="http://schemas.microsoft.com/office/powerpoint/2010/main" val="12846480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Proto-Ionic (or Aeolic) Capital, i.e.,</a:t>
            </a:r>
            <a:r>
              <a:rPr lang="en-US" b="1" baseline="0" dirty="0" smtClean="0"/>
              <a:t> pre-Greek   </a:t>
            </a:r>
            <a:r>
              <a:rPr lang="en-US" dirty="0" smtClean="0"/>
              <a:t>1960 - 1969 </a:t>
            </a:r>
          </a:p>
          <a:p>
            <a:r>
              <a:rPr lang="en-US" dirty="0" smtClean="0"/>
              <a:t>The Proto-Ionic Capital was discovered on the eastern slope of the City of David in the 1960’s in an excavation conducted by Kathleen Kenyon. It was found broken in half, among ruins that had rolled down from the top of the hill over the years. Its  design, which predates those of the Greeks and Romans, has been found both in and outside Israel in public and government buildings of the Bronze II period (Israelite period). Inside Israel, the design is familiar in finds uncovered in </a:t>
            </a:r>
            <a:r>
              <a:rPr lang="en-US" dirty="0" err="1" smtClean="0"/>
              <a:t>Megido</a:t>
            </a:r>
            <a:r>
              <a:rPr lang="en-US" dirty="0" smtClean="0"/>
              <a:t>, </a:t>
            </a:r>
            <a:r>
              <a:rPr lang="en-US" dirty="0" err="1" smtClean="0"/>
              <a:t>Hatzor</a:t>
            </a:r>
            <a:r>
              <a:rPr lang="en-US" dirty="0" smtClean="0"/>
              <a:t>, Ramat Rachel, the </a:t>
            </a:r>
            <a:r>
              <a:rPr lang="en-US" dirty="0" err="1" smtClean="0"/>
              <a:t>Shomron</a:t>
            </a:r>
            <a:r>
              <a:rPr lang="en-US" dirty="0" smtClean="0"/>
              <a:t>, and more. The capital is currently on display in the Israel Museum.  </a:t>
            </a:r>
          </a:p>
          <a:p>
            <a:endParaRPr lang="en-US" dirty="0" smtClean="0"/>
          </a:p>
          <a:p>
            <a:r>
              <a:rPr lang="en-US" dirty="0" err="1" smtClean="0"/>
              <a:t>Eilat</a:t>
            </a:r>
            <a:r>
              <a:rPr lang="en-US" dirty="0" smtClean="0"/>
              <a:t> </a:t>
            </a:r>
            <a:r>
              <a:rPr lang="en-US" dirty="0" err="1" smtClean="0"/>
              <a:t>Mazar</a:t>
            </a:r>
            <a:r>
              <a:rPr lang="en-US" dirty="0" smtClean="0"/>
              <a:t> writes: “I confirmed that ashlar stones (accurately square-cut) and an elegant proto-Aeolic capital had been found literally at the foot of the scarp at the southeastern edge of the structure in Area H. And this was just the kind of impressive remains that one would expect to come from a tenth-century B.C.E. king’s palace.” </a:t>
            </a:r>
          </a:p>
          <a:p>
            <a:endParaRPr lang="en-US" dirty="0" smtClean="0"/>
          </a:p>
          <a:p>
            <a:r>
              <a:rPr lang="en-US" dirty="0" smtClean="0"/>
              <a:t>Limestone (CaCO2)</a:t>
            </a:r>
            <a:r>
              <a:rPr lang="en-US" baseline="0" dirty="0" smtClean="0"/>
              <a:t> or dolomite (</a:t>
            </a:r>
            <a:r>
              <a:rPr lang="en-US" dirty="0" err="1" smtClean="0"/>
              <a:t>CaMg</a:t>
            </a:r>
            <a:r>
              <a:rPr lang="en-US" dirty="0" smtClean="0"/>
              <a:t>(CO</a:t>
            </a:r>
            <a:r>
              <a:rPr lang="en-US" baseline="-25000" dirty="0" smtClean="0"/>
              <a:t>3</a:t>
            </a:r>
            <a:r>
              <a:rPr lang="en-US" dirty="0" smtClean="0"/>
              <a:t>)</a:t>
            </a:r>
            <a:r>
              <a:rPr lang="en-US" baseline="-25000" dirty="0" smtClean="0"/>
              <a:t>2</a:t>
            </a:r>
            <a:r>
              <a:rPr lang="en-US" baseline="0" dirty="0" smtClean="0"/>
              <a:t>) commonly used in Jerusalem.</a:t>
            </a:r>
            <a:endParaRPr lang="en-US" dirty="0"/>
          </a:p>
        </p:txBody>
      </p:sp>
      <p:sp>
        <p:nvSpPr>
          <p:cNvPr id="4" name="Slide Number Placeholder 3"/>
          <p:cNvSpPr>
            <a:spLocks noGrp="1"/>
          </p:cNvSpPr>
          <p:nvPr>
            <p:ph type="sldNum" sz="quarter" idx="10"/>
          </p:nvPr>
        </p:nvSpPr>
        <p:spPr/>
        <p:txBody>
          <a:bodyPr/>
          <a:lstStyle/>
          <a:p>
            <a:fld id="{BDC7C219-90EE-4E90-97E0-B706666B741B}" type="slidenum">
              <a:rPr lang="en-US" smtClean="0"/>
              <a:t>24</a:t>
            </a:fld>
            <a:endParaRPr lang="en-US"/>
          </a:p>
        </p:txBody>
      </p:sp>
    </p:spTree>
    <p:extLst>
      <p:ext uri="{BB962C8B-B14F-4D97-AF65-F5344CB8AC3E}">
        <p14:creationId xmlns:p14="http://schemas.microsoft.com/office/powerpoint/2010/main" val="2408878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BAR magazine critic argued that David’s kingdom was simply “500 people with sticks in their</a:t>
            </a:r>
            <a:r>
              <a:rPr lang="en-US" baseline="0" dirty="0" smtClean="0"/>
              <a:t> hands shouting and cursing and spitting.”   Two large cities of Judah during David’s rule were Jerusalem and Lachish. David’s</a:t>
            </a:r>
            <a:r>
              <a:rPr lang="en-US" dirty="0" smtClean="0"/>
              <a:t> life is conventionally dated  c. 1040–970 BC, his reign over Judah c. 1010–1002 BC, and his reign over the United Kingdom c. 1002–970 BC</a:t>
            </a:r>
            <a:r>
              <a:rPr lang="en-US" baseline="0" dirty="0" smtClean="0"/>
              <a:t> (Iron Age I &amp; II [1200BC-1000BC, and 1000BC-500BC]).</a:t>
            </a:r>
            <a:endParaRPr lang="en-US" dirty="0"/>
          </a:p>
        </p:txBody>
      </p:sp>
      <p:sp>
        <p:nvSpPr>
          <p:cNvPr id="4" name="Slide Number Placeholder 3"/>
          <p:cNvSpPr>
            <a:spLocks noGrp="1"/>
          </p:cNvSpPr>
          <p:nvPr>
            <p:ph type="sldNum" sz="quarter" idx="10"/>
          </p:nvPr>
        </p:nvSpPr>
        <p:spPr/>
        <p:txBody>
          <a:bodyPr/>
          <a:lstStyle/>
          <a:p>
            <a:fld id="{BDC7C219-90EE-4E90-97E0-B706666B741B}" type="slidenum">
              <a:rPr lang="en-US" smtClean="0"/>
              <a:t>25</a:t>
            </a:fld>
            <a:endParaRPr lang="en-US"/>
          </a:p>
        </p:txBody>
      </p:sp>
    </p:spTree>
    <p:extLst>
      <p:ext uri="{BB962C8B-B14F-4D97-AF65-F5344CB8AC3E}">
        <p14:creationId xmlns:p14="http://schemas.microsoft.com/office/powerpoint/2010/main" val="10255185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Pronounced</a:t>
            </a:r>
            <a:r>
              <a:rPr lang="en-US" dirty="0" smtClean="0"/>
              <a:t>:  </a:t>
            </a:r>
            <a:r>
              <a:rPr lang="en-US" dirty="0" err="1" smtClean="0"/>
              <a:t>Quir</a:t>
            </a:r>
            <a:r>
              <a:rPr lang="en-US" dirty="0" smtClean="0"/>
              <a:t> bet   </a:t>
            </a:r>
            <a:r>
              <a:rPr lang="en-US" dirty="0" err="1" smtClean="0"/>
              <a:t>Kee</a:t>
            </a:r>
            <a:r>
              <a:rPr lang="en-US" dirty="0" smtClean="0"/>
              <a:t> YAH </a:t>
            </a:r>
            <a:r>
              <a:rPr lang="en-US" dirty="0" err="1" smtClean="0"/>
              <a:t>fuh</a:t>
            </a:r>
            <a:r>
              <a:rPr lang="en-US" dirty="0" smtClean="0"/>
              <a:t>; Khirbet=Arabic word for "ruin" or "ruin on a hill (similar to </a:t>
            </a:r>
            <a:r>
              <a:rPr lang="en-US" dirty="0" err="1" smtClean="0"/>
              <a:t>tel</a:t>
            </a:r>
            <a:r>
              <a:rPr lang="en-US" dirty="0" smtClean="0"/>
              <a:t>)“; Quiyafa = "the place with a wide view.". The modern Hebrew name</a:t>
            </a:r>
            <a:r>
              <a:rPr lang="en-US" baseline="0" dirty="0" smtClean="0"/>
              <a:t> is</a:t>
            </a:r>
            <a:r>
              <a:rPr lang="en-US" dirty="0" smtClean="0"/>
              <a:t> </a:t>
            </a:r>
            <a:r>
              <a:rPr lang="en-US" dirty="0" err="1" smtClean="0"/>
              <a:t>Elah</a:t>
            </a:r>
            <a:r>
              <a:rPr lang="en-US" dirty="0" smtClean="0"/>
              <a:t> Fortress</a:t>
            </a:r>
            <a:r>
              <a:rPr lang="en-US" baseline="0" dirty="0" smtClean="0"/>
              <a:t> as it overlooked the </a:t>
            </a:r>
            <a:r>
              <a:rPr lang="en-US" baseline="0" dirty="0" err="1" smtClean="0"/>
              <a:t>Elah</a:t>
            </a:r>
            <a:r>
              <a:rPr lang="en-US" baseline="0" dirty="0" smtClean="0"/>
              <a:t> Valley. </a:t>
            </a:r>
            <a:r>
              <a:rPr lang="en-US" dirty="0" smtClean="0"/>
              <a:t>Dated</a:t>
            </a:r>
            <a:r>
              <a:rPr lang="en-US" baseline="0" dirty="0" smtClean="0"/>
              <a:t> with Carbon-14 test on olive pits.  Philistine city of Gath was just 8 miles to west..</a:t>
            </a:r>
          </a:p>
          <a:p>
            <a:r>
              <a:rPr lang="en-US" baseline="0" dirty="0" smtClean="0"/>
              <a:t>Likely Biblical city of </a:t>
            </a:r>
            <a:r>
              <a:rPr lang="en-US" baseline="0" dirty="0" err="1" smtClean="0"/>
              <a:t>Sha’arayim</a:t>
            </a:r>
            <a:r>
              <a:rPr lang="en-US" baseline="0" dirty="0" smtClean="0"/>
              <a:t> in 1 Sam 17:52: </a:t>
            </a:r>
            <a:r>
              <a:rPr lang="en-US" b="1" dirty="0" smtClean="0">
                <a:solidFill>
                  <a:srgbClr val="FF0000"/>
                </a:solidFill>
              </a:rPr>
              <a:t>David Slays Goliath </a:t>
            </a:r>
            <a:r>
              <a:rPr lang="en-US" dirty="0" smtClean="0"/>
              <a:t>…51  “Then David ran and stood over the Philistine and took his sword and drew it out of its sheath and killed him, and cut off his head with it. When the Philistines saw that their champion was dead, they fled. V. 52, The men of Israel and Judah arose and shouted and pursued the Philistines as far as the valley, and to the gates of </a:t>
            </a:r>
            <a:r>
              <a:rPr lang="en-US" dirty="0" err="1" smtClean="0"/>
              <a:t>Ekron</a:t>
            </a:r>
            <a:r>
              <a:rPr lang="en-US" dirty="0" smtClean="0"/>
              <a:t>. And the slain Philistines lay along the way to </a:t>
            </a:r>
            <a:r>
              <a:rPr lang="en-US" b="1" dirty="0" err="1" smtClean="0"/>
              <a:t>Shaaraim</a:t>
            </a:r>
            <a:r>
              <a:rPr lang="en-US" dirty="0" smtClean="0"/>
              <a:t>, even to Gath and </a:t>
            </a:r>
            <a:r>
              <a:rPr lang="en-US" dirty="0" err="1" smtClean="0"/>
              <a:t>Ekron</a:t>
            </a:r>
            <a:r>
              <a:rPr lang="en-US" dirty="0" smtClean="0"/>
              <a:t>.”</a:t>
            </a:r>
            <a:endParaRPr lang="en-US" dirty="0"/>
          </a:p>
        </p:txBody>
      </p:sp>
      <p:sp>
        <p:nvSpPr>
          <p:cNvPr id="4" name="Slide Number Placeholder 3"/>
          <p:cNvSpPr>
            <a:spLocks noGrp="1"/>
          </p:cNvSpPr>
          <p:nvPr>
            <p:ph type="sldNum" sz="quarter" idx="10"/>
          </p:nvPr>
        </p:nvSpPr>
        <p:spPr/>
        <p:txBody>
          <a:bodyPr/>
          <a:lstStyle/>
          <a:p>
            <a:fld id="{BDC7C219-90EE-4E90-97E0-B706666B741B}" type="slidenum">
              <a:rPr lang="en-US" smtClean="0"/>
              <a:t>26</a:t>
            </a:fld>
            <a:endParaRPr lang="en-US"/>
          </a:p>
        </p:txBody>
      </p:sp>
    </p:spTree>
    <p:extLst>
      <p:ext uri="{BB962C8B-B14F-4D97-AF65-F5344CB8AC3E}">
        <p14:creationId xmlns:p14="http://schemas.microsoft.com/office/powerpoint/2010/main" val="31841047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Reveals an extensive civil administration and military stronghold.  The</a:t>
            </a:r>
            <a:r>
              <a:rPr lang="en-US" baseline="0" dirty="0" smtClean="0"/>
              <a:t> governmental portion of this </a:t>
            </a:r>
            <a:r>
              <a:rPr lang="en-US" dirty="0" smtClean="0"/>
              <a:t>Judean Site</a:t>
            </a:r>
            <a:r>
              <a:rPr lang="en-US" baseline="0" dirty="0" smtClean="0"/>
              <a:t> is </a:t>
            </a:r>
            <a:r>
              <a:rPr lang="en-US" dirty="0" smtClean="0"/>
              <a:t>2.3 hectares (~6 acres) in area.  </a:t>
            </a:r>
            <a:r>
              <a:rPr lang="en-US" baseline="0" dirty="0" smtClean="0"/>
              <a:t>Excavation for past 7 seasons, now mostly complete.  Casement wall=double parallel line of walls divided into internal chambers by partition walls (common type of defense in Israel).  Acropolis=</a:t>
            </a:r>
            <a:r>
              <a:rPr lang="en-US" baseline="0" dirty="0" err="1" smtClean="0"/>
              <a:t>citidal</a:t>
            </a:r>
            <a:r>
              <a:rPr lang="en-US" baseline="0" dirty="0" smtClean="0"/>
              <a:t> (esp. Athens..).    4-Chambered gates characteristic of David/Solomon.</a:t>
            </a:r>
          </a:p>
          <a:p>
            <a:r>
              <a:rPr lang="en-US" baseline="0" dirty="0" smtClean="0"/>
              <a:t>The several-story central administrative structure towered over the entire countryside.  It was found in final year of dig, 2013!  </a:t>
            </a:r>
            <a:endParaRPr lang="en-US" dirty="0"/>
          </a:p>
        </p:txBody>
      </p:sp>
      <p:sp>
        <p:nvSpPr>
          <p:cNvPr id="4" name="Slide Number Placeholder 3"/>
          <p:cNvSpPr>
            <a:spLocks noGrp="1"/>
          </p:cNvSpPr>
          <p:nvPr>
            <p:ph type="sldNum" sz="quarter" idx="10"/>
          </p:nvPr>
        </p:nvSpPr>
        <p:spPr/>
        <p:txBody>
          <a:bodyPr/>
          <a:lstStyle/>
          <a:p>
            <a:fld id="{BDC7C219-90EE-4E90-97E0-B706666B741B}" type="slidenum">
              <a:rPr lang="en-US" smtClean="0"/>
              <a:t>27</a:t>
            </a:fld>
            <a:endParaRPr lang="en-US"/>
          </a:p>
        </p:txBody>
      </p:sp>
    </p:spTree>
    <p:extLst>
      <p:ext uri="{BB962C8B-B14F-4D97-AF65-F5344CB8AC3E}">
        <p14:creationId xmlns:p14="http://schemas.microsoft.com/office/powerpoint/2010/main" val="7949537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3’ thick walls of the larger Iron Age administrative center would have supported a several story structure.  Much of this structure was destroyed by a later Byzantine construction with narrower walls (around</a:t>
            </a:r>
            <a:r>
              <a:rPr lang="en-US" baseline="0" dirty="0" smtClean="0"/>
              <a:t> tree).</a:t>
            </a:r>
          </a:p>
          <a:p>
            <a:r>
              <a:rPr lang="en-US" baseline="0" dirty="0" smtClean="0"/>
              <a:t>Byzantine periods 5</a:t>
            </a:r>
            <a:r>
              <a:rPr lang="en-US" baseline="30000" dirty="0" smtClean="0"/>
              <a:t>th</a:t>
            </a:r>
            <a:r>
              <a:rPr lang="en-US" baseline="0" dirty="0" smtClean="0"/>
              <a:t> to 15</a:t>
            </a:r>
            <a:r>
              <a:rPr lang="en-US" baseline="30000" dirty="0" smtClean="0"/>
              <a:t>th</a:t>
            </a:r>
            <a:r>
              <a:rPr lang="en-US" baseline="0" dirty="0" smtClean="0"/>
              <a:t> AD.  When Western Roman Empire collapsed in 5</a:t>
            </a:r>
            <a:r>
              <a:rPr lang="en-US" baseline="30000" dirty="0" smtClean="0"/>
              <a:t>th</a:t>
            </a:r>
            <a:r>
              <a:rPr lang="en-US" baseline="0" dirty="0" smtClean="0"/>
              <a:t> century AD, the Eastern Roman Empire was born.</a:t>
            </a:r>
            <a:endParaRPr lang="en-US" dirty="0"/>
          </a:p>
        </p:txBody>
      </p:sp>
      <p:sp>
        <p:nvSpPr>
          <p:cNvPr id="4" name="Slide Number Placeholder 3"/>
          <p:cNvSpPr>
            <a:spLocks noGrp="1"/>
          </p:cNvSpPr>
          <p:nvPr>
            <p:ph type="sldNum" sz="quarter" idx="10"/>
          </p:nvPr>
        </p:nvSpPr>
        <p:spPr/>
        <p:txBody>
          <a:bodyPr/>
          <a:lstStyle/>
          <a:p>
            <a:fld id="{BDC7C219-90EE-4E90-97E0-B706666B741B}" type="slidenum">
              <a:rPr lang="en-US" smtClean="0"/>
              <a:t>28</a:t>
            </a:fld>
            <a:endParaRPr lang="en-US"/>
          </a:p>
        </p:txBody>
      </p:sp>
    </p:spTree>
    <p:extLst>
      <p:ext uri="{BB962C8B-B14F-4D97-AF65-F5344CB8AC3E}">
        <p14:creationId xmlns:p14="http://schemas.microsoft.com/office/powerpoint/2010/main" val="16274051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Refutes critics notion that Israel had no written language in David’s time: the Qeiyafa</a:t>
            </a:r>
            <a:r>
              <a:rPr lang="en-US" baseline="0" dirty="0" smtClean="0"/>
              <a:t> Ostracon is a five-line text on a 6X6” piece of broken pottery. </a:t>
            </a:r>
            <a:r>
              <a:rPr lang="en-US" dirty="0" smtClean="0"/>
              <a:t>The inscription is remarkable because it provides evidence against the prevailing theories of the Bible’s composition. The documentary hypothesis, or JEDP theory, says that the Pentateuch (Torah—OT) was not the work of Moses, but of at least four main writers living hundreds of years after the time of Moses. The earliest portions were supposedly written around the 10th century B.C., while the legal and ritual material (such as Leviticus and Deuteronomy) were written in the 6th and 5th centuries B.C. The Khirbet Qeiyafa inscription shows that echoes of legal material thought to date very late in Israel’s history actually appear centuries earlier.</a:t>
            </a:r>
          </a:p>
          <a:p>
            <a:r>
              <a:rPr lang="en-US" dirty="0" smtClean="0"/>
              <a:t>The second problem the inscription poses for critics is that it gives evidence of a centralized government in Israel at a very early stage. Unlike modern times, the vast majority of people in the ancient world were illiterate. Some of the most highly educated societies might have had a literacy rate of fewer than 10 percent. The existence of writing in the 10th century at Khirbet Qeiyafa—a border town over 30 miles southwest of Jerusalem—shows that some kind of bureaucracy existed since only a trained scribe could be responsible for the inscription.</a:t>
            </a:r>
          </a:p>
          <a:p>
            <a:endParaRPr lang="en-US" dirty="0"/>
          </a:p>
        </p:txBody>
      </p:sp>
      <p:sp>
        <p:nvSpPr>
          <p:cNvPr id="4" name="Slide Number Placeholder 3"/>
          <p:cNvSpPr>
            <a:spLocks noGrp="1"/>
          </p:cNvSpPr>
          <p:nvPr>
            <p:ph type="sldNum" sz="quarter" idx="10"/>
          </p:nvPr>
        </p:nvSpPr>
        <p:spPr/>
        <p:txBody>
          <a:bodyPr/>
          <a:lstStyle/>
          <a:p>
            <a:fld id="{BDC7C219-90EE-4E90-97E0-B706666B741B}" type="slidenum">
              <a:rPr lang="en-US" smtClean="0"/>
              <a:t>29</a:t>
            </a:fld>
            <a:endParaRPr lang="en-US"/>
          </a:p>
        </p:txBody>
      </p:sp>
    </p:spTree>
    <p:extLst>
      <p:ext uri="{BB962C8B-B14F-4D97-AF65-F5344CB8AC3E}">
        <p14:creationId xmlns:p14="http://schemas.microsoft.com/office/powerpoint/2010/main" val="6213050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a few</a:t>
            </a:r>
            <a:r>
              <a:rPr lang="en-US" baseline="0" dirty="0" smtClean="0"/>
              <a:t> reminders of who he was…</a:t>
            </a:r>
            <a:endParaRPr lang="en-US" dirty="0"/>
          </a:p>
        </p:txBody>
      </p:sp>
      <p:sp>
        <p:nvSpPr>
          <p:cNvPr id="4" name="Slide Number Placeholder 3"/>
          <p:cNvSpPr>
            <a:spLocks noGrp="1"/>
          </p:cNvSpPr>
          <p:nvPr>
            <p:ph type="sldNum" sz="quarter" idx="10"/>
          </p:nvPr>
        </p:nvSpPr>
        <p:spPr/>
        <p:txBody>
          <a:bodyPr/>
          <a:lstStyle/>
          <a:p>
            <a:fld id="{BDC7C219-90EE-4E90-97E0-B706666B741B}" type="slidenum">
              <a:rPr lang="en-US" smtClean="0"/>
              <a:t>3</a:t>
            </a:fld>
            <a:endParaRPr lang="en-US"/>
          </a:p>
        </p:txBody>
      </p:sp>
    </p:spTree>
    <p:extLst>
      <p:ext uri="{BB962C8B-B14F-4D97-AF65-F5344CB8AC3E}">
        <p14:creationId xmlns:p14="http://schemas.microsoft.com/office/powerpoint/2010/main" val="1952999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FFFF00"/>
                </a:solidFill>
              </a:rPr>
              <a:t>Last</a:t>
            </a:r>
            <a:r>
              <a:rPr lang="en-US" baseline="0" dirty="0" smtClean="0">
                <a:solidFill>
                  <a:srgbClr val="FFFF00"/>
                </a:solidFill>
              </a:rPr>
              <a:t> slice comment: Philistines likely didn’t have a written language, but borrowed from Semitics.  Little has been found…  </a:t>
            </a:r>
            <a:r>
              <a:rPr lang="en-US" dirty="0" smtClean="0">
                <a:solidFill>
                  <a:srgbClr val="FFFF00"/>
                </a:solidFill>
              </a:rPr>
              <a:t>WITH FADED INK AND MISSING LETTERS.  </a:t>
            </a:r>
            <a:r>
              <a:rPr lang="en-US" baseline="0" dirty="0" smtClean="0">
                <a:solidFill>
                  <a:srgbClr val="FFFF00"/>
                </a:solidFill>
              </a:rPr>
              <a:t>It is written in Early Alphabetic script, prior to the development of Phoenician script from which Hebrew script was derived.  Note the differences in the same letters, a characteristic of very early Inscriptions.  </a:t>
            </a:r>
          </a:p>
          <a:p>
            <a:pPr marL="171450" indent="-171450">
              <a:buFont typeface="Arial" panose="020B0604020202020204" pitchFamily="34" charset="0"/>
              <a:buChar char="•"/>
            </a:pPr>
            <a:r>
              <a:rPr lang="en-US" baseline="0" dirty="0" smtClean="0">
                <a:solidFill>
                  <a:srgbClr val="FFFF00"/>
                </a:solidFill>
              </a:rPr>
              <a:t>For example, the stance of the </a:t>
            </a:r>
            <a:r>
              <a:rPr lang="en-US" i="1" baseline="0" dirty="0" smtClean="0">
                <a:solidFill>
                  <a:srgbClr val="FFFF00"/>
                </a:solidFill>
              </a:rPr>
              <a:t>‘Alep</a:t>
            </a:r>
            <a:r>
              <a:rPr lang="en-US" i="0" baseline="0" dirty="0" smtClean="0">
                <a:solidFill>
                  <a:srgbClr val="FFFF00"/>
                </a:solidFill>
              </a:rPr>
              <a:t> in lines 2 &amp; 4 (red). </a:t>
            </a:r>
          </a:p>
          <a:p>
            <a:pPr marL="171450" indent="-171450">
              <a:buFont typeface="Arial" panose="020B0604020202020204" pitchFamily="34" charset="0"/>
              <a:buChar char="•"/>
            </a:pPr>
            <a:r>
              <a:rPr lang="en-US" i="0" baseline="0" dirty="0" smtClean="0">
                <a:solidFill>
                  <a:srgbClr val="FFFF00"/>
                </a:solidFill>
              </a:rPr>
              <a:t>In line 2 the </a:t>
            </a:r>
            <a:r>
              <a:rPr lang="en-US" i="1" baseline="0" dirty="0" smtClean="0">
                <a:solidFill>
                  <a:srgbClr val="FFFF00"/>
                </a:solidFill>
              </a:rPr>
              <a:t>sin</a:t>
            </a:r>
            <a:r>
              <a:rPr lang="en-US" i="0" baseline="0" dirty="0" smtClean="0">
                <a:solidFill>
                  <a:srgbClr val="FFFF00"/>
                </a:solidFill>
              </a:rPr>
              <a:t> (blue) appears twice.  One appearance (only partially preserved at the end of the line) is like the typical Phoenician and Old Hebrew stance of this letter, but the same letter is rotated 90 degrees at the beginning of the line. </a:t>
            </a:r>
          </a:p>
          <a:p>
            <a:pPr marL="171450" indent="-171450">
              <a:buFont typeface="Arial" panose="020B0604020202020204" pitchFamily="34" charset="0"/>
              <a:buChar char="•"/>
            </a:pPr>
            <a:r>
              <a:rPr lang="en-US" i="0" baseline="0" dirty="0" smtClean="0">
                <a:solidFill>
                  <a:srgbClr val="FFFF00"/>
                </a:solidFill>
              </a:rPr>
              <a:t>The </a:t>
            </a:r>
            <a:r>
              <a:rPr lang="en-US" i="1" baseline="0" dirty="0" err="1" smtClean="0">
                <a:solidFill>
                  <a:srgbClr val="FFFF00"/>
                </a:solidFill>
              </a:rPr>
              <a:t>pe</a:t>
            </a:r>
            <a:r>
              <a:rPr lang="en-US" i="0" baseline="0" dirty="0" smtClean="0">
                <a:solidFill>
                  <a:srgbClr val="FFFF00"/>
                </a:solidFill>
              </a:rPr>
              <a:t> (yellow) near the beginning of line 2 faces right, but at the end of the line the same letter faces left.  </a:t>
            </a:r>
          </a:p>
          <a:p>
            <a:pPr marL="171450" indent="-171450">
              <a:buFont typeface="Arial" panose="020B0604020202020204" pitchFamily="34" charset="0"/>
              <a:buChar char="•"/>
            </a:pPr>
            <a:r>
              <a:rPr lang="en-US" i="0" baseline="0" dirty="0" smtClean="0">
                <a:solidFill>
                  <a:srgbClr val="FFFF00"/>
                </a:solidFill>
              </a:rPr>
              <a:t>Finally, the </a:t>
            </a:r>
            <a:r>
              <a:rPr lang="en-US" i="1" baseline="0" dirty="0" smtClean="0">
                <a:solidFill>
                  <a:srgbClr val="FFFF00"/>
                </a:solidFill>
              </a:rPr>
              <a:t>bet</a:t>
            </a:r>
            <a:r>
              <a:rPr lang="en-US" i="0" baseline="0" dirty="0" smtClean="0">
                <a:solidFill>
                  <a:srgbClr val="FFFF00"/>
                </a:solidFill>
              </a:rPr>
              <a:t> in line 1 faces down and in line 4, if it even is a </a:t>
            </a:r>
            <a:r>
              <a:rPr lang="en-US" i="1" baseline="0" dirty="0" smtClean="0">
                <a:solidFill>
                  <a:srgbClr val="FFFF00"/>
                </a:solidFill>
              </a:rPr>
              <a:t>bet</a:t>
            </a:r>
            <a:r>
              <a:rPr lang="en-US" i="0" baseline="0" dirty="0" smtClean="0">
                <a:solidFill>
                  <a:srgbClr val="FFFF00"/>
                </a:solidFill>
              </a:rPr>
              <a:t>, faces up.</a:t>
            </a:r>
          </a:p>
          <a:p>
            <a:pPr marL="171450" indent="-171450">
              <a:buFont typeface="Arial" panose="020B0604020202020204" pitchFamily="34" charset="0"/>
              <a:buChar char="•"/>
            </a:pPr>
            <a:endParaRPr lang="en-US" i="0" baseline="0" dirty="0" smtClean="0">
              <a:solidFill>
                <a:srgbClr val="FFFF00"/>
              </a:solidFill>
            </a:endParaRPr>
          </a:p>
          <a:p>
            <a:pPr marL="0" indent="0">
              <a:buFont typeface="Arial" panose="020B0604020202020204" pitchFamily="34" charset="0"/>
              <a:buNone/>
            </a:pPr>
            <a:r>
              <a:rPr lang="en-US" i="0" baseline="0" dirty="0" smtClean="0">
                <a:solidFill>
                  <a:srgbClr val="FFFF00"/>
                </a:solidFill>
              </a:rPr>
              <a:t>Note: The comment on the slide about “…trying to write upside down,” is my own hypothesis, from experience of trying to write for my granddaughter across from me seated at a table.  I would thus have to write upside-down for me and right-side up for her.  I inevitably wrote some of the letters sideways or upside down for her.  The writing on the </a:t>
            </a:r>
            <a:r>
              <a:rPr lang="en-US" i="0" baseline="0" dirty="0" err="1" smtClean="0">
                <a:solidFill>
                  <a:srgbClr val="FFFF00"/>
                </a:solidFill>
              </a:rPr>
              <a:t>ostracon</a:t>
            </a:r>
            <a:r>
              <a:rPr lang="en-US" i="0" baseline="0" dirty="0" smtClean="0">
                <a:solidFill>
                  <a:srgbClr val="FFFF00"/>
                </a:solidFill>
              </a:rPr>
              <a:t> had to be done looking down and into a pot and so the letters could be jumbled in the fashion I’ve described.</a:t>
            </a:r>
            <a:endParaRPr lang="en-US" dirty="0">
              <a:solidFill>
                <a:srgbClr val="FFFF00"/>
              </a:solidFill>
            </a:endParaRPr>
          </a:p>
        </p:txBody>
      </p:sp>
      <p:sp>
        <p:nvSpPr>
          <p:cNvPr id="4" name="Slide Number Placeholder 3"/>
          <p:cNvSpPr>
            <a:spLocks noGrp="1"/>
          </p:cNvSpPr>
          <p:nvPr>
            <p:ph type="sldNum" sz="quarter" idx="10"/>
          </p:nvPr>
        </p:nvSpPr>
        <p:spPr/>
        <p:txBody>
          <a:bodyPr/>
          <a:lstStyle/>
          <a:p>
            <a:fld id="{BDC7C219-90EE-4E90-97E0-B706666B741B}" type="slidenum">
              <a:rPr lang="en-US" smtClean="0"/>
              <a:t>30</a:t>
            </a:fld>
            <a:endParaRPr lang="en-US"/>
          </a:p>
        </p:txBody>
      </p:sp>
    </p:spTree>
    <p:extLst>
      <p:ext uri="{BB962C8B-B14F-4D97-AF65-F5344CB8AC3E}">
        <p14:creationId xmlns:p14="http://schemas.microsoft.com/office/powerpoint/2010/main" val="39656117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“Talent” ~30</a:t>
            </a:r>
            <a:r>
              <a:rPr lang="en-US" baseline="0" dirty="0" smtClean="0"/>
              <a:t> kg (67 lbs.) Old Testament; ~59 kg (130 lbs.) New Testament…</a:t>
            </a:r>
            <a:endParaRPr lang="en-US" dirty="0" smtClean="0"/>
          </a:p>
          <a:p>
            <a:endParaRPr lang="en-US" dirty="0" smtClean="0"/>
          </a:p>
          <a:p>
            <a:r>
              <a:rPr lang="en-US" dirty="0" smtClean="0"/>
              <a:t>The document was rolled into two separate scrolls (totaling</a:t>
            </a:r>
            <a:r>
              <a:rPr lang="en-US" baseline="0" dirty="0" smtClean="0"/>
              <a:t> 8’ length) </a:t>
            </a:r>
            <a:r>
              <a:rPr lang="en-US" dirty="0" smtClean="0"/>
              <a:t>of heavily oxidized copper which was far too brittle to unroll. All other DSS were written on parchment or papyrus.</a:t>
            </a:r>
            <a:r>
              <a:rPr lang="en-US" baseline="0" dirty="0" smtClean="0"/>
              <a:t>  </a:t>
            </a:r>
            <a:r>
              <a:rPr lang="en-US" dirty="0" smtClean="0"/>
              <a:t>For five years scholars and experts discussed ways of opening the scroll. Finally, they decided to cut the scroll into sections from the outside using a small saw. Working very carefully they cut the scroll into 23 strips, each one curved into a half-cylinder.</a:t>
            </a:r>
          </a:p>
          <a:p>
            <a:r>
              <a:rPr lang="en-US" dirty="0" smtClean="0"/>
              <a:t>The treasure of the scroll has been assumed to be treasure of the Jewish Temple, presumably the Second Temple.  “In the fortress which is in the Vale of </a:t>
            </a:r>
            <a:r>
              <a:rPr lang="en-US" dirty="0" err="1" smtClean="0"/>
              <a:t>Achor</a:t>
            </a:r>
            <a:r>
              <a:rPr lang="en-US" dirty="0" smtClean="0"/>
              <a:t>, forty cubits under the steps entering to the east: a money chest and it [sic] contents, of a weight of seventeen talents." So begins the first column of the Copper Scroll. The text is in Hebrew, which is certainly a known language, but most ancient Hebrew texts that we have are religious in nature, and the Copper Scroll is anything but religious. Most of its vocabulary is simply not found in the Bible or anything else we have from ancient times. </a:t>
            </a:r>
          </a:p>
          <a:p>
            <a:r>
              <a:rPr lang="en-US" dirty="0" smtClean="0"/>
              <a:t>Not only is the vocabulary of the scroll very technical, some of the geographical locations are unknown after so many years, many are too specific and some refer to places that no longer exist. Take some of the following examples:</a:t>
            </a:r>
            <a:br>
              <a:rPr lang="en-US" dirty="0" smtClean="0"/>
            </a:br>
            <a:endParaRPr lang="en-US" dirty="0" smtClean="0"/>
          </a:p>
          <a:p>
            <a:r>
              <a:rPr lang="en-US" dirty="0" smtClean="0"/>
              <a:t>"In the gutter which is in the bottom of the (rain-water) tank..."</a:t>
            </a:r>
            <a:br>
              <a:rPr lang="en-US" dirty="0" smtClean="0"/>
            </a:br>
            <a:endParaRPr lang="en-US" dirty="0" smtClean="0"/>
          </a:p>
          <a:p>
            <a:r>
              <a:rPr lang="en-US" dirty="0" smtClean="0"/>
              <a:t>"In the Second Enclosure, in the underground passage that looks east..."</a:t>
            </a:r>
            <a:br>
              <a:rPr lang="en-US" dirty="0" smtClean="0"/>
            </a:br>
            <a:endParaRPr lang="en-US" dirty="0" smtClean="0"/>
          </a:p>
          <a:p>
            <a:r>
              <a:rPr lang="en-US" dirty="0" smtClean="0"/>
              <a:t>"In the water conduit of [...] the north[</a:t>
            </a:r>
            <a:r>
              <a:rPr lang="en-US" dirty="0" err="1" smtClean="0"/>
              <a:t>ern</a:t>
            </a:r>
            <a:r>
              <a:rPr lang="en-US" dirty="0" smtClean="0"/>
              <a:t>] reservoir..." </a:t>
            </a:r>
          </a:p>
          <a:p>
            <a:endParaRPr lang="en-US" dirty="0" smtClean="0"/>
          </a:p>
          <a:p>
            <a:r>
              <a:rPr lang="en-US" dirty="0" smtClean="0"/>
              <a:t>There are those who have suggested that the treasure never actually existed, that the Copper Scroll is simply a work of fiction. Even if the treasure did exist, we do not know where it came from or who it belonged to. Some believe the scrolls refer to Temple treasure, hidden for safekeeping before the destruction of the Jerusalem Temple in 70 C.E. Others believe the treasure belonged to the sect that lived at Qumran, a sect usually identified with the Essenes, a Jewish group mentioned in the work of the Jewish historian Josephus, who wrote in the 1st century C.E. However, these are just educated guesses. Who the treasure belonged to, and what happened to it, we may never know.</a:t>
            </a:r>
            <a:endParaRPr lang="en-US" dirty="0"/>
          </a:p>
        </p:txBody>
      </p:sp>
      <p:sp>
        <p:nvSpPr>
          <p:cNvPr id="4" name="Slide Number Placeholder 3"/>
          <p:cNvSpPr>
            <a:spLocks noGrp="1"/>
          </p:cNvSpPr>
          <p:nvPr>
            <p:ph type="sldNum" sz="quarter" idx="10"/>
          </p:nvPr>
        </p:nvSpPr>
        <p:spPr/>
        <p:txBody>
          <a:bodyPr/>
          <a:lstStyle/>
          <a:p>
            <a:fld id="{BDC7C219-90EE-4E90-97E0-B706666B741B}" type="slidenum">
              <a:rPr lang="en-US" smtClean="0"/>
              <a:t>31</a:t>
            </a:fld>
            <a:endParaRPr lang="en-US"/>
          </a:p>
        </p:txBody>
      </p:sp>
    </p:spTree>
    <p:extLst>
      <p:ext uri="{BB962C8B-B14F-4D97-AF65-F5344CB8AC3E}">
        <p14:creationId xmlns:p14="http://schemas.microsoft.com/office/powerpoint/2010/main" val="6213050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0460">
              <a:defRPr/>
            </a:pPr>
            <a:r>
              <a:rPr lang="en-US" dirty="0" smtClean="0"/>
              <a:t>Nine newfound penny-sized pieces of parchment belonging to the Dead Sea Scrolls from Qumran</a:t>
            </a:r>
            <a:r>
              <a:rPr lang="en-US" baseline="0" dirty="0" smtClean="0"/>
              <a:t> </a:t>
            </a:r>
            <a:r>
              <a:rPr lang="en-US" dirty="0" smtClean="0"/>
              <a:t>lay unopened for nearly six decades before they were rediscovered in Israel. But when </a:t>
            </a:r>
            <a:r>
              <a:rPr lang="en-US" dirty="0" smtClean="0">
                <a:effectLst/>
              </a:rPr>
              <a:t>Dr. Yonatan Adler, a lecturer at Ariel University, had CD scans done on ancient DSS</a:t>
            </a:r>
            <a:r>
              <a:rPr lang="en-US" baseline="0" dirty="0" smtClean="0">
                <a:effectLst/>
              </a:rPr>
              <a:t> phylacteries maintained by IAA, he discovered the tiny scrolls.  </a:t>
            </a:r>
            <a:r>
              <a:rPr lang="en-US" dirty="0" smtClean="0"/>
              <a:t>Could</a:t>
            </a:r>
            <a:r>
              <a:rPr lang="en-US" baseline="0" dirty="0" smtClean="0"/>
              <a:t> shed light on the religious practices of 2</a:t>
            </a:r>
            <a:r>
              <a:rPr lang="en-US" baseline="30000" dirty="0" smtClean="0"/>
              <a:t>nd</a:t>
            </a:r>
            <a:r>
              <a:rPr lang="en-US" baseline="0" dirty="0" smtClean="0"/>
              <a:t> Temple Judaism, and give comparisons with practices today. </a:t>
            </a:r>
          </a:p>
          <a:p>
            <a:pPr defTabSz="940460">
              <a:defRPr/>
            </a:pPr>
            <a:endParaRPr lang="en-US" dirty="0" smtClean="0"/>
          </a:p>
          <a:p>
            <a:pPr defTabSz="940460">
              <a:defRPr/>
            </a:pPr>
            <a:r>
              <a:rPr lang="en-US" dirty="0" smtClean="0"/>
              <a:t>The scrolls went unnoticed for years until one scholar came across them while searching through the Israel Antiquities Authority's (IAA) storerooms, the Times of Israel reported on 15 March 2014.  “An Israeli scholar turned up the previously unexamined parchments, which had escaped the notice of academics and archaeologists as they focused on their other extraordinary finds in the 1950s.”</a:t>
            </a:r>
          </a:p>
          <a:p>
            <a:endParaRPr lang="en-US" dirty="0" smtClean="0"/>
          </a:p>
          <a:p>
            <a:pPr defTabSz="940460">
              <a:defRPr/>
            </a:pPr>
            <a:r>
              <a:rPr lang="en-US" u="sng" dirty="0" smtClean="0"/>
              <a:t>Phylacteries, known in Judaism by the Hebrew term </a:t>
            </a:r>
            <a:r>
              <a:rPr lang="en-US" i="1" u="sng" dirty="0" smtClean="0"/>
              <a:t>tefillin</a:t>
            </a:r>
            <a:r>
              <a:rPr lang="en-US" i="1" dirty="0" smtClean="0"/>
              <a:t>, </a:t>
            </a:r>
            <a:r>
              <a:rPr lang="en-US" dirty="0" smtClean="0"/>
              <a:t>are pairs of leather cases containing biblical passages from the books of Exodus and Deuteronomy. One case is bound by leather thongs to the head and one to the arm during morning prayers, as prescribed by rabbinic interpretation of the Bible. The case worn on the head contains four scrolls in individual compartments, while the arm phylactery holds one scroll.</a:t>
            </a:r>
            <a:r>
              <a:rPr lang="en-US" dirty="0"/>
              <a:t/>
            </a:r>
            <a:br>
              <a:rPr lang="en-US" dirty="0"/>
            </a:br>
            <a:endParaRPr lang="en-US" dirty="0"/>
          </a:p>
        </p:txBody>
      </p:sp>
      <p:sp>
        <p:nvSpPr>
          <p:cNvPr id="4" name="Slide Number Placeholder 3"/>
          <p:cNvSpPr>
            <a:spLocks noGrp="1"/>
          </p:cNvSpPr>
          <p:nvPr>
            <p:ph type="sldNum" sz="quarter" idx="10"/>
          </p:nvPr>
        </p:nvSpPr>
        <p:spPr/>
        <p:txBody>
          <a:bodyPr/>
          <a:lstStyle/>
          <a:p>
            <a:fld id="{BDC7C219-90EE-4E90-97E0-B706666B741B}" type="slidenum">
              <a:rPr lang="en-US" smtClean="0"/>
              <a:t>32</a:t>
            </a:fld>
            <a:endParaRPr lang="en-US"/>
          </a:p>
        </p:txBody>
      </p:sp>
    </p:spTree>
    <p:extLst>
      <p:ext uri="{BB962C8B-B14F-4D97-AF65-F5344CB8AC3E}">
        <p14:creationId xmlns:p14="http://schemas.microsoft.com/office/powerpoint/2010/main" val="17744350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Biblical Archaeological Review Magazine, Sept-Oct 2010.</a:t>
            </a:r>
            <a:endParaRPr lang="en-US" dirty="0"/>
          </a:p>
        </p:txBody>
      </p:sp>
      <p:sp>
        <p:nvSpPr>
          <p:cNvPr id="4" name="Slide Number Placeholder 3"/>
          <p:cNvSpPr>
            <a:spLocks noGrp="1"/>
          </p:cNvSpPr>
          <p:nvPr>
            <p:ph type="sldNum" sz="quarter" idx="10"/>
          </p:nvPr>
        </p:nvSpPr>
        <p:spPr/>
        <p:txBody>
          <a:bodyPr/>
          <a:lstStyle/>
          <a:p>
            <a:fld id="{BDC7C219-90EE-4E90-97E0-B706666B741B}" type="slidenum">
              <a:rPr lang="en-US" smtClean="0"/>
              <a:t>4</a:t>
            </a:fld>
            <a:endParaRPr lang="en-US"/>
          </a:p>
        </p:txBody>
      </p:sp>
    </p:spTree>
    <p:extLst>
      <p:ext uri="{BB962C8B-B14F-4D97-AF65-F5344CB8AC3E}">
        <p14:creationId xmlns:p14="http://schemas.microsoft.com/office/powerpoint/2010/main" val="31491309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“Minimalists” are a group of highly</a:t>
            </a:r>
            <a:r>
              <a:rPr lang="en-US" baseline="0" dirty="0" smtClean="0"/>
              <a:t> skeptical mid-Eastern scholars beginning in 1990’s that unfairly criticize Bible as being fictional, or mostly fictional, in regard to names, places, occurrences, and dates.  Picked up the disbelieving torch from the Higher Critics (Documentary Hypothesis) for 1790-1940.</a:t>
            </a:r>
          </a:p>
          <a:p>
            <a:endParaRPr lang="en-US" baseline="0" dirty="0" smtClean="0"/>
          </a:p>
          <a:p>
            <a:r>
              <a:rPr lang="en-US" dirty="0" smtClean="0"/>
              <a:t>David’s life is conventionally dated to c. 1040–970 BC, he reigned over Judah c. 1010–1002 BC, and over the United Kingdom c. 1002–970 BC.</a:t>
            </a:r>
            <a:r>
              <a:rPr lang="en-US" baseline="30000" dirty="0" smtClean="0"/>
              <a:t> </a:t>
            </a:r>
            <a:r>
              <a:rPr lang="en-US" baseline="0" dirty="0" smtClean="0"/>
              <a:t> Low Chronology for David would place him in 10</a:t>
            </a:r>
            <a:r>
              <a:rPr lang="en-US" baseline="30000" dirty="0" smtClean="0"/>
              <a:t>th</a:t>
            </a:r>
            <a:r>
              <a:rPr lang="en-US" baseline="0" dirty="0" smtClean="0"/>
              <a:t> century BC, which was a time of little growth for the Jews; this would mean that he was more likely the leader of a small-time chiefdom instead of a King of two countries. </a:t>
            </a:r>
          </a:p>
          <a:p>
            <a:endParaRPr lang="en-US" baseline="0" dirty="0" smtClean="0"/>
          </a:p>
          <a:p>
            <a:r>
              <a:rPr lang="en-US" baseline="0" dirty="0" smtClean="0"/>
              <a:t>Israel Finkelstein—noted minimalist: </a:t>
            </a:r>
            <a:r>
              <a:rPr lang="en-US" dirty="0" smtClean="0"/>
              <a:t>One of his most controversial theories is his description of 10th century BCE Jerusalem, the period associated with the biblical kings David and Solomon, as a mere 'village' or tribal center.</a:t>
            </a:r>
            <a:endParaRPr lang="en-US" dirty="0"/>
          </a:p>
        </p:txBody>
      </p:sp>
      <p:sp>
        <p:nvSpPr>
          <p:cNvPr id="4" name="Slide Number Placeholder 3"/>
          <p:cNvSpPr>
            <a:spLocks noGrp="1"/>
          </p:cNvSpPr>
          <p:nvPr>
            <p:ph type="sldNum" sz="quarter" idx="10"/>
          </p:nvPr>
        </p:nvSpPr>
        <p:spPr/>
        <p:txBody>
          <a:bodyPr/>
          <a:lstStyle/>
          <a:p>
            <a:fld id="{BDC7C219-90EE-4E90-97E0-B706666B741B}" type="slidenum">
              <a:rPr lang="en-US" smtClean="0"/>
              <a:t>5</a:t>
            </a:fld>
            <a:endParaRPr lang="en-US"/>
          </a:p>
        </p:txBody>
      </p:sp>
    </p:spTree>
    <p:extLst>
      <p:ext uri="{BB962C8B-B14F-4D97-AF65-F5344CB8AC3E}">
        <p14:creationId xmlns:p14="http://schemas.microsoft.com/office/powerpoint/2010/main" val="14568965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spect="1" noChangeArrowheads="1" noTextEdit="1"/>
          </p:cNvSpPr>
          <p:nvPr>
            <p:ph type="sldImg"/>
          </p:nvPr>
        </p:nvSpPr>
        <p:spPr>
          <a:ln/>
        </p:spPr>
      </p:sp>
      <p:sp>
        <p:nvSpPr>
          <p:cNvPr id="16386" name="Rectangle 3"/>
          <p:cNvSpPr>
            <a:spLocks noGrp="1" noChangeArrowheads="1"/>
          </p:cNvSpPr>
          <p:nvPr>
            <p:ph type="body" idx="1"/>
          </p:nvPr>
        </p:nvSpPr>
        <p:spPr>
          <a:noFill/>
          <a:ln/>
        </p:spPr>
        <p:txBody>
          <a:bodyPr/>
          <a:lstStyle/>
          <a:p>
            <a:r>
              <a:rPr lang="en-US" dirty="0" smtClean="0"/>
              <a:t>Not a new discovery but… Described destruction of Israel by Egyptian forces.  Merneptah was the son and successor of Ramesses II.   This reference suggest that by 1208 (when inscription carved) the Israelites were already in the land of Canaan.  Regarding the Exodus, two possible dates emerge: 1250-1270 BC and 1446/7 BC.</a:t>
            </a:r>
          </a:p>
        </p:txBody>
      </p:sp>
    </p:spTree>
    <p:extLst>
      <p:ext uri="{BB962C8B-B14F-4D97-AF65-F5344CB8AC3E}">
        <p14:creationId xmlns:p14="http://schemas.microsoft.com/office/powerpoint/2010/main" val="40129877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Parallel to 2 Kings 3--</a:t>
            </a:r>
            <a:r>
              <a:rPr lang="en-US" b="0" baseline="0" dirty="0" smtClean="0"/>
              <a:t>Inscription similar to.  Inscription tells how </a:t>
            </a:r>
            <a:r>
              <a:rPr lang="en-US" dirty="0" err="1" smtClean="0"/>
              <a:t>Jehoram</a:t>
            </a:r>
            <a:r>
              <a:rPr lang="en-US" dirty="0" smtClean="0"/>
              <a:t> of Israel</a:t>
            </a:r>
            <a:r>
              <a:rPr lang="en-US" baseline="0" dirty="0" smtClean="0"/>
              <a:t> </a:t>
            </a:r>
            <a:r>
              <a:rPr lang="en-US" dirty="0" smtClean="0"/>
              <a:t>makes an alliance with Jehoshaphat king of Judah and an unnamed king of Edom (south of Judah) to put down his rebellious Moabite vassal </a:t>
            </a:r>
            <a:r>
              <a:rPr lang="en-US" dirty="0" err="1" smtClean="0"/>
              <a:t>Mesha</a:t>
            </a:r>
            <a:r>
              <a:rPr lang="en-US" dirty="0" smtClean="0"/>
              <a:t>; the three kings have the best of the campaign until </a:t>
            </a:r>
            <a:r>
              <a:rPr lang="en-US" dirty="0" err="1" smtClean="0"/>
              <a:t>Mesha</a:t>
            </a:r>
            <a:r>
              <a:rPr lang="en-US" dirty="0" smtClean="0"/>
              <a:t>, in desperation, sacrifices to his god </a:t>
            </a:r>
            <a:r>
              <a:rPr lang="en-US" dirty="0" err="1" smtClean="0"/>
              <a:t>Kemosh</a:t>
            </a:r>
            <a:r>
              <a:rPr lang="en-US" dirty="0" smtClean="0"/>
              <a:t> either his eldest son or the eldest son of the king of Edom; the sacrifice turns the tide, "there came great wrath against Israel", and </a:t>
            </a:r>
            <a:r>
              <a:rPr lang="en-US" dirty="0" err="1" smtClean="0"/>
              <a:t>Mesha</a:t>
            </a:r>
            <a:r>
              <a:rPr lang="en-US" dirty="0" smtClean="0"/>
              <a:t> is apparently left victorious. </a:t>
            </a:r>
          </a:p>
          <a:p>
            <a:r>
              <a:rPr lang="en-US" dirty="0" smtClean="0"/>
              <a:t>The shaded area represents pieces of the original stele, whereas the plain white background represents </a:t>
            </a:r>
            <a:r>
              <a:rPr lang="en-US" dirty="0" err="1" smtClean="0"/>
              <a:t>Ganneau's</a:t>
            </a:r>
            <a:r>
              <a:rPr lang="en-US" dirty="0" smtClean="0"/>
              <a:t> reconstruction from the 1870s based on the squeeze</a:t>
            </a:r>
            <a:r>
              <a:rPr lang="en-US" baseline="0" dirty="0" smtClean="0"/>
              <a:t> made prior to being damaged by local villagers over ownership.</a:t>
            </a:r>
            <a:endParaRPr lang="en-US" dirty="0" smtClean="0"/>
          </a:p>
        </p:txBody>
      </p:sp>
      <p:sp>
        <p:nvSpPr>
          <p:cNvPr id="4" name="Slide Number Placeholder 3"/>
          <p:cNvSpPr>
            <a:spLocks noGrp="1"/>
          </p:cNvSpPr>
          <p:nvPr>
            <p:ph type="sldNum" sz="quarter" idx="10"/>
          </p:nvPr>
        </p:nvSpPr>
        <p:spPr/>
        <p:txBody>
          <a:bodyPr/>
          <a:lstStyle/>
          <a:p>
            <a:fld id="{BDC7C219-90EE-4E90-97E0-B706666B741B}" type="slidenum">
              <a:rPr lang="en-US" smtClean="0"/>
              <a:t>7</a:t>
            </a:fld>
            <a:endParaRPr lang="en-US"/>
          </a:p>
        </p:txBody>
      </p:sp>
    </p:spTree>
    <p:extLst>
      <p:ext uri="{BB962C8B-B14F-4D97-AF65-F5344CB8AC3E}">
        <p14:creationId xmlns:p14="http://schemas.microsoft.com/office/powerpoint/2010/main" val="15542558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ChangeArrowheads="1" noTextEdit="1"/>
          </p:cNvSpPr>
          <p:nvPr>
            <p:ph type="sldImg"/>
          </p:nvPr>
        </p:nvSpPr>
        <p:spPr>
          <a:ln/>
        </p:spPr>
      </p:sp>
      <p:sp>
        <p:nvSpPr>
          <p:cNvPr id="18434" name="Rectangle 3"/>
          <p:cNvSpPr>
            <a:spLocks noGrp="1" noChangeArrowheads="1"/>
          </p:cNvSpPr>
          <p:nvPr>
            <p:ph type="body" idx="1"/>
          </p:nvPr>
        </p:nvSpPr>
        <p:spPr>
          <a:noFill/>
          <a:ln/>
        </p:spPr>
        <p:txBody>
          <a:bodyPr/>
          <a:lstStyle/>
          <a:p>
            <a:r>
              <a:rPr lang="en-US" b="1" dirty="0" smtClean="0"/>
              <a:t>TELL DAN STELA</a:t>
            </a:r>
            <a:r>
              <a:rPr lang="en-US" dirty="0" smtClean="0"/>
              <a:t>:  As stated earlier, Minimalists claimed that if David and Solomon existed, they were simply pastoralist chieftains from the hills of Judea, and thus their military exploits were gross exaggerations from later times (somewhat supported because their names are not found in in Egyptian texts).  In 1993 however this view was challenged with this find.  This fragment was a statement by</a:t>
            </a:r>
            <a:r>
              <a:rPr lang="en-US" baseline="0" dirty="0" smtClean="0"/>
              <a:t> court, official </a:t>
            </a:r>
            <a:r>
              <a:rPr lang="en-US" dirty="0" err="1" smtClean="0"/>
              <a:t>Hazael</a:t>
            </a:r>
            <a:r>
              <a:rPr lang="en-US" dirty="0" smtClean="0"/>
              <a:t> for unnamed king of Damascus, Syria.  Claims to have defeated </a:t>
            </a:r>
            <a:r>
              <a:rPr lang="en-US" b="1" i="1" dirty="0" smtClean="0"/>
              <a:t>“</a:t>
            </a:r>
            <a:r>
              <a:rPr lang="en-US" b="1" i="1" dirty="0" err="1" smtClean="0"/>
              <a:t>Jehoram</a:t>
            </a:r>
            <a:r>
              <a:rPr lang="en-US" b="1" i="1" dirty="0" smtClean="0"/>
              <a:t> king of Israel and killed </a:t>
            </a:r>
            <a:r>
              <a:rPr lang="en-US" b="1" i="1" dirty="0" err="1" smtClean="0"/>
              <a:t>Ahaz</a:t>
            </a:r>
            <a:r>
              <a:rPr lang="en-US" b="1" i="1" dirty="0" smtClean="0"/>
              <a:t> son of /// I overthrew the house of David.”</a:t>
            </a:r>
            <a:r>
              <a:rPr lang="en-US" b="1" dirty="0" smtClean="0"/>
              <a:t> </a:t>
            </a:r>
            <a:r>
              <a:rPr lang="en-US" dirty="0" smtClean="0"/>
              <a:t> These two ruled from 852 to 841BC, and 841 BC.  Both killed by usurper general Jehu, who became king of Israel.  </a:t>
            </a:r>
          </a:p>
          <a:p>
            <a:endParaRPr lang="en-US" dirty="0" smtClean="0"/>
          </a:p>
        </p:txBody>
      </p:sp>
    </p:spTree>
    <p:extLst>
      <p:ext uri="{BB962C8B-B14F-4D97-AF65-F5344CB8AC3E}">
        <p14:creationId xmlns:p14="http://schemas.microsoft.com/office/powerpoint/2010/main" val="41630731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next several slides refer to David’s newly confirmed Palace.</a:t>
            </a:r>
          </a:p>
          <a:p>
            <a:endParaRPr lang="en-US" baseline="0" dirty="0" smtClean="0"/>
          </a:p>
          <a:p>
            <a:r>
              <a:rPr lang="en-US" dirty="0" smtClean="0"/>
              <a:t>Also of significance is the Temple Mount with the Dome of the Rock and </a:t>
            </a:r>
            <a:r>
              <a:rPr lang="en-US" baseline="0" dirty="0" smtClean="0"/>
              <a:t>Al Aqsa Mosque (Masjid).  The four “Quarters” developed after David’s time, and into the Byzantine and Islamic eras. </a:t>
            </a:r>
            <a:endParaRPr lang="en-US" dirty="0"/>
          </a:p>
        </p:txBody>
      </p:sp>
      <p:sp>
        <p:nvSpPr>
          <p:cNvPr id="4" name="Slide Number Placeholder 3"/>
          <p:cNvSpPr>
            <a:spLocks noGrp="1"/>
          </p:cNvSpPr>
          <p:nvPr>
            <p:ph type="sldNum" sz="quarter" idx="10"/>
          </p:nvPr>
        </p:nvSpPr>
        <p:spPr/>
        <p:txBody>
          <a:bodyPr/>
          <a:lstStyle/>
          <a:p>
            <a:fld id="{BDC7C219-90EE-4E90-97E0-B706666B741B}" type="slidenum">
              <a:rPr lang="en-US" smtClean="0"/>
              <a:t>9</a:t>
            </a:fld>
            <a:endParaRPr lang="en-US"/>
          </a:p>
        </p:txBody>
      </p:sp>
    </p:spTree>
    <p:extLst>
      <p:ext uri="{BB962C8B-B14F-4D97-AF65-F5344CB8AC3E}">
        <p14:creationId xmlns:p14="http://schemas.microsoft.com/office/powerpoint/2010/main" val="2237878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A838CD5-1BD2-46D3-B5B1-84BA04260E15}" type="datetimeFigureOut">
              <a:rPr lang="en-US" smtClean="0"/>
              <a:t>3/23/2014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23FA6D-70A9-4234-A8F8-B6A88BF2683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838CD5-1BD2-46D3-B5B1-84BA04260E15}" type="datetimeFigureOut">
              <a:rPr lang="en-US" smtClean="0"/>
              <a:t>3/23/2014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23FA6D-70A9-4234-A8F8-B6A88BF2683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8A838CD5-1BD2-46D3-B5B1-84BA04260E15}" type="datetimeFigureOut">
              <a:rPr lang="en-US" smtClean="0"/>
              <a:t>3/23/2014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23FA6D-70A9-4234-A8F8-B6A88BF26838}" type="slidenum">
              <a:rPr lang="en-US" smtClean="0"/>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838CD5-1BD2-46D3-B5B1-84BA04260E15}" type="datetimeFigureOut">
              <a:rPr lang="en-US" smtClean="0"/>
              <a:t>3/23/2014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23FA6D-70A9-4234-A8F8-B6A88BF26838}"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838CD5-1BD2-46D3-B5B1-84BA04260E15}" type="datetimeFigureOut">
              <a:rPr lang="en-US" smtClean="0"/>
              <a:t>3/23/2014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23FA6D-70A9-4234-A8F8-B6A88BF2683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8A838CD5-1BD2-46D3-B5B1-84BA04260E15}" type="datetimeFigureOut">
              <a:rPr lang="en-US" smtClean="0"/>
              <a:t>3/23/2014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23FA6D-70A9-4234-A8F8-B6A88BF26838}" type="slidenum">
              <a:rPr lang="en-US" smtClean="0"/>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A838CD5-1BD2-46D3-B5B1-84BA04260E15}" type="datetimeFigureOut">
              <a:rPr lang="en-US" smtClean="0"/>
              <a:t>3/23/2014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23FA6D-70A9-4234-A8F8-B6A88BF2683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A838CD5-1BD2-46D3-B5B1-84BA04260E15}" type="datetimeFigureOut">
              <a:rPr lang="en-US" smtClean="0"/>
              <a:t>3/23/2014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23FA6D-70A9-4234-A8F8-B6A88BF2683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8A838CD5-1BD2-46D3-B5B1-84BA04260E15}" type="datetimeFigureOut">
              <a:rPr lang="en-US" smtClean="0"/>
              <a:t>3/23/2014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523FA6D-70A9-4234-A8F8-B6A88BF2683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8A838CD5-1BD2-46D3-B5B1-84BA04260E15}" type="datetimeFigureOut">
              <a:rPr lang="en-US" smtClean="0"/>
              <a:t>3/23/2014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23FA6D-70A9-4234-A8F8-B6A88BF26838}" type="slidenum">
              <a:rPr lang="en-US" smtClean="0"/>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838CD5-1BD2-46D3-B5B1-84BA04260E15}" type="datetimeFigureOut">
              <a:rPr lang="en-US" smtClean="0"/>
              <a:t>3/23/2014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23FA6D-70A9-4234-A8F8-B6A88BF26838}" type="slidenum">
              <a:rPr lang="en-US" smtClean="0"/>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8A838CD5-1BD2-46D3-B5B1-84BA04260E15}" type="datetimeFigureOut">
              <a:rPr lang="en-US" smtClean="0"/>
              <a:t>3/23/2014</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B523FA6D-70A9-4234-A8F8-B6A88BF26838}" type="slidenum">
              <a:rPr lang="en-US" smtClean="0"/>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christianlifeministries.com.au/wp-content/uploads/2011/07/city-of-david-model.jpg"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hyperlink" Target="http://www.christianlifeministries.com.au/wp-content/uploads/2011/07/Ophel21.jpg"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hyperlink" Target="http://www.cityofdavid.org.il/sites/default/files/images/jpg_64."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24.xml.rels><?xml version="1.0" encoding="UTF-8" standalone="yes"?>
<Relationships xmlns="http://schemas.openxmlformats.org/package/2006/relationships"><Relationship Id="rId3" Type="http://schemas.openxmlformats.org/officeDocument/2006/relationships/hyperlink" Target="http://www.cityofdavid.org.il/sites/default/files/images/%20%D7%90%D7%99%D7%90%D7%95%D7%9C%D7%99%D7%AA_0.%E2%80%8Fjpg"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hyperlink" Target="http://en.wikipedia.org/wiki/File:Red_pog.svg"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cdn.timesofisrael.com/uploads/2014/03/P1008--e1394458400460.jpg" TargetMode="External"/><Relationship Id="rId7" Type="http://schemas.openxmlformats.org/officeDocument/2006/relationships/image" Target="../media/image39.jpe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38.gif"/><Relationship Id="rId5" Type="http://schemas.openxmlformats.org/officeDocument/2006/relationships/image" Target="../media/image37.png"/><Relationship Id="rId4" Type="http://schemas.openxmlformats.org/officeDocument/2006/relationships/image" Target="../media/image36.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0"/>
            <a:ext cx="8229600" cy="3505200"/>
          </a:xfrm>
        </p:spPr>
        <p:txBody>
          <a:bodyPr>
            <a:normAutofit/>
          </a:bodyPr>
          <a:lstStyle/>
          <a:p>
            <a:r>
              <a:rPr lang="en-US" sz="2400" dirty="0" smtClean="0">
                <a:solidFill>
                  <a:schemeClr val="bg2">
                    <a:lumMod val="50000"/>
                  </a:schemeClr>
                </a:solidFill>
              </a:rPr>
              <a:t>(Just a Few)</a:t>
            </a:r>
            <a:r>
              <a:rPr lang="en-US" sz="5400" dirty="0" smtClean="0">
                <a:solidFill>
                  <a:schemeClr val="bg2">
                    <a:lumMod val="50000"/>
                  </a:schemeClr>
                </a:solidFill>
              </a:rPr>
              <a:t/>
            </a:r>
            <a:br>
              <a:rPr lang="en-US" sz="5400" dirty="0" smtClean="0">
                <a:solidFill>
                  <a:schemeClr val="bg2">
                    <a:lumMod val="50000"/>
                  </a:schemeClr>
                </a:solidFill>
              </a:rPr>
            </a:br>
            <a:r>
              <a:rPr lang="en-US" sz="5400" dirty="0" smtClean="0">
                <a:solidFill>
                  <a:schemeClr val="bg2">
                    <a:lumMod val="50000"/>
                  </a:schemeClr>
                </a:solidFill>
              </a:rPr>
              <a:t>Recent Discoveries in the Lands of the Bible</a:t>
            </a:r>
            <a:endParaRPr lang="en-US" sz="5400" dirty="0">
              <a:solidFill>
                <a:schemeClr val="bg2">
                  <a:lumMod val="50000"/>
                </a:schemeClr>
              </a:solidFill>
            </a:endParaRPr>
          </a:p>
        </p:txBody>
      </p:sp>
      <p:pic>
        <p:nvPicPr>
          <p:cNvPr id="1026" name="Picture 2" descr="https://secure2.convio.net/ifcj/images/content/pagebuilder/free_pin.jpg"/>
          <p:cNvPicPr>
            <a:picLocks noChangeAspect="1" noChangeArrowheads="1"/>
          </p:cNvPicPr>
          <p:nvPr/>
        </p:nvPicPr>
        <p:blipFill rotWithShape="1">
          <a:blip r:embed="rId3">
            <a:extLst>
              <a:ext uri="{28A0092B-C50C-407E-A947-70E740481C1C}">
                <a14:useLocalDpi xmlns:a14="http://schemas.microsoft.com/office/drawing/2010/main" val="0"/>
              </a:ext>
            </a:extLst>
          </a:blip>
          <a:srcRect l="4733" t="6283" b="22442"/>
          <a:stretch/>
        </p:blipFill>
        <p:spPr bwMode="auto">
          <a:xfrm>
            <a:off x="609600" y="457200"/>
            <a:ext cx="1828800" cy="118334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172200" y="6553200"/>
            <a:ext cx="2743200" cy="369332"/>
          </a:xfrm>
          <a:prstGeom prst="rect">
            <a:avLst/>
          </a:prstGeom>
          <a:noFill/>
        </p:spPr>
        <p:txBody>
          <a:bodyPr wrap="square" rtlCol="0">
            <a:spAutoFit/>
          </a:bodyPr>
          <a:lstStyle/>
          <a:p>
            <a:r>
              <a:rPr lang="en-US" dirty="0" smtClean="0"/>
              <a:t>Mark Durham</a:t>
            </a:r>
            <a:endParaRPr lang="en-US" dirty="0"/>
          </a:p>
        </p:txBody>
      </p:sp>
    </p:spTree>
    <p:extLst>
      <p:ext uri="{BB962C8B-B14F-4D97-AF65-F5344CB8AC3E}">
        <p14:creationId xmlns:p14="http://schemas.microsoft.com/office/powerpoint/2010/main" val="291012072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04270" y="2286000"/>
            <a:ext cx="3239730" cy="4343400"/>
          </a:xfrm>
        </p:spPr>
        <p:txBody>
          <a:bodyPr/>
          <a:lstStyle/>
          <a:p>
            <a:endParaRPr lang="en-US" dirty="0" smtClean="0"/>
          </a:p>
          <a:p>
            <a:endParaRPr lang="en-US" dirty="0"/>
          </a:p>
        </p:txBody>
      </p:sp>
      <p:sp>
        <p:nvSpPr>
          <p:cNvPr id="2" name="Title 1"/>
          <p:cNvSpPr>
            <a:spLocks noGrp="1"/>
          </p:cNvSpPr>
          <p:nvPr>
            <p:ph type="title"/>
          </p:nvPr>
        </p:nvSpPr>
        <p:spPr>
          <a:xfrm>
            <a:off x="5867400" y="274638"/>
            <a:ext cx="3124200" cy="3611562"/>
          </a:xfrm>
        </p:spPr>
        <p:txBody>
          <a:bodyPr>
            <a:normAutofit/>
          </a:bodyPr>
          <a:lstStyle/>
          <a:p>
            <a:r>
              <a:rPr lang="en-US" b="1" dirty="0" smtClean="0"/>
              <a:t>City of David with </a:t>
            </a:r>
            <a:r>
              <a:rPr lang="en-US" b="1" dirty="0" err="1" smtClean="0"/>
              <a:t>Millo</a:t>
            </a:r>
            <a:r>
              <a:rPr lang="en-US" b="1" dirty="0" smtClean="0"/>
              <a:t> &amp; Palace</a:t>
            </a:r>
            <a:endParaRPr lang="en-US" b="1" dirty="0"/>
          </a:p>
        </p:txBody>
      </p:sp>
      <p:pic>
        <p:nvPicPr>
          <p:cNvPr id="8193" name="Picture 1" descr="Picture"/>
          <p:cNvPicPr>
            <a:picLocks noChangeAspect="1" noChangeArrowheads="1"/>
          </p:cNvPicPr>
          <p:nvPr/>
        </p:nvPicPr>
        <p:blipFill rotWithShape="1">
          <a:blip r:embed="rId3">
            <a:extLst>
              <a:ext uri="{28A0092B-C50C-407E-A947-70E740481C1C}">
                <a14:useLocalDpi xmlns:a14="http://schemas.microsoft.com/office/drawing/2010/main" val="0"/>
              </a:ext>
            </a:extLst>
          </a:blip>
          <a:srcRect t="4089"/>
          <a:stretch/>
        </p:blipFill>
        <p:spPr bwMode="auto">
          <a:xfrm>
            <a:off x="129400" y="152400"/>
            <a:ext cx="5791200" cy="65345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0067323"/>
      </p:ext>
    </p:extLst>
  </p:cSld>
  <p:clrMapOvr>
    <a:masterClrMapping/>
  </p:clrMapOvr>
  <p:transition spd="slow">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www.christianlifeministries.com.au/wp-content/uploads/2011/07/city-of-david-model.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249680"/>
            <a:ext cx="7696200" cy="524084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381001" y="274638"/>
            <a:ext cx="8458200" cy="715962"/>
          </a:xfrm>
        </p:spPr>
        <p:txBody>
          <a:bodyPr>
            <a:normAutofit fontScale="90000"/>
          </a:bodyPr>
          <a:lstStyle/>
          <a:p>
            <a:r>
              <a:rPr lang="en-US" dirty="0" smtClean="0"/>
              <a:t>King David in Archaeology</a:t>
            </a:r>
            <a:r>
              <a:rPr lang="en-US" sz="2800" dirty="0" smtClean="0"/>
              <a:t>:   City of David</a:t>
            </a:r>
            <a:endParaRPr lang="en-US" sz="2800" dirty="0"/>
          </a:p>
        </p:txBody>
      </p:sp>
    </p:spTree>
    <p:extLst>
      <p:ext uri="{BB962C8B-B14F-4D97-AF65-F5344CB8AC3E}">
        <p14:creationId xmlns:p14="http://schemas.microsoft.com/office/powerpoint/2010/main" val="3352299044"/>
      </p:ext>
    </p:extLst>
  </p:cSld>
  <p:clrMapOvr>
    <a:masterClrMapping/>
  </p:clrMapOvr>
  <p:transition spd="slow">
    <p:randomBa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8991600" cy="1143000"/>
          </a:xfrm>
        </p:spPr>
        <p:txBody>
          <a:bodyPr/>
          <a:lstStyle/>
          <a:p>
            <a:r>
              <a:rPr lang="en-US" dirty="0" smtClean="0"/>
              <a:t>City of David, now</a:t>
            </a:r>
            <a:endParaRPr lang="en-US" dirty="0"/>
          </a:p>
        </p:txBody>
      </p:sp>
      <p:pic>
        <p:nvPicPr>
          <p:cNvPr id="9220" name="Picture 4" descr="http://www.christianlifeministries.com.au/wp-content/uploads/2011/07/Ophel21.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143000"/>
            <a:ext cx="6799006" cy="556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7724625"/>
      </p:ext>
    </p:extLst>
  </p:cSld>
  <p:clrMapOvr>
    <a:masterClrMapping/>
  </p:clrMapOvr>
  <p:transition spd="slow">
    <p:randomBa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953000" y="-152399"/>
            <a:ext cx="3962400" cy="2057399"/>
          </a:xfrm>
        </p:spPr>
        <p:txBody>
          <a:bodyPr/>
          <a:lstStyle/>
          <a:p>
            <a:r>
              <a:rPr lang="en-US" b="1" dirty="0" smtClean="0"/>
              <a:t>City of David now</a:t>
            </a:r>
            <a:endParaRPr lang="en-US" b="1" dirty="0"/>
          </a:p>
        </p:txBody>
      </p:sp>
      <p:sp>
        <p:nvSpPr>
          <p:cNvPr id="5" name="Subtitle 4"/>
          <p:cNvSpPr>
            <a:spLocks noGrp="1"/>
          </p:cNvSpPr>
          <p:nvPr>
            <p:ph type="subTitle" idx="1"/>
          </p:nvPr>
        </p:nvSpPr>
        <p:spPr>
          <a:xfrm>
            <a:off x="5181600" y="2667000"/>
            <a:ext cx="3810000" cy="3657600"/>
          </a:xfrm>
        </p:spPr>
        <p:txBody>
          <a:bodyPr/>
          <a:lstStyle/>
          <a:p>
            <a:pPr marL="457200" indent="-457200" algn="l">
              <a:buFont typeface="Arial" panose="020B0604020202020204" pitchFamily="34" charset="0"/>
              <a:buChar char="•"/>
            </a:pPr>
            <a:r>
              <a:rPr lang="en-US" sz="2800" dirty="0">
                <a:solidFill>
                  <a:srgbClr val="002060"/>
                </a:solidFill>
              </a:rPr>
              <a:t>S</a:t>
            </a:r>
            <a:r>
              <a:rPr lang="en-US" sz="2800" dirty="0" smtClean="0">
                <a:solidFill>
                  <a:srgbClr val="002060"/>
                </a:solidFill>
              </a:rPr>
              <a:t>ee David’s Palace (Large Stone Structure)</a:t>
            </a:r>
          </a:p>
          <a:p>
            <a:pPr marL="457200" indent="-457200" algn="l">
              <a:buFont typeface="Arial" panose="020B0604020202020204" pitchFamily="34" charset="0"/>
              <a:buChar char="•"/>
            </a:pPr>
            <a:r>
              <a:rPr lang="en-US" sz="2800" dirty="0" smtClean="0">
                <a:solidFill>
                  <a:srgbClr val="002060"/>
                </a:solidFill>
              </a:rPr>
              <a:t>See </a:t>
            </a:r>
            <a:r>
              <a:rPr lang="en-US" sz="2800" dirty="0" err="1" smtClean="0">
                <a:solidFill>
                  <a:srgbClr val="002060"/>
                </a:solidFill>
              </a:rPr>
              <a:t>Millo</a:t>
            </a:r>
            <a:r>
              <a:rPr lang="en-US" sz="2800" dirty="0" smtClean="0">
                <a:solidFill>
                  <a:srgbClr val="002060"/>
                </a:solidFill>
              </a:rPr>
              <a:t> (Stepped Stone Structure)</a:t>
            </a:r>
          </a:p>
          <a:p>
            <a:pPr marL="342900" indent="-342900" algn="l">
              <a:buFont typeface="Arial" panose="020B0604020202020204" pitchFamily="34" charset="0"/>
              <a:buChar char="•"/>
            </a:pPr>
            <a:endParaRPr lang="en-US" dirty="0"/>
          </a:p>
        </p:txBody>
      </p:sp>
      <p:pic>
        <p:nvPicPr>
          <p:cNvPr id="4097" name="Picture 1" descr="Picture"/>
          <p:cNvPicPr>
            <a:picLocks noGrp="1" noChangeAspect="1" noChangeArrowheads="1"/>
          </p:cNvPicPr>
          <p:nvPr>
            <p:ph idx="4294967295"/>
          </p:nvPr>
        </p:nvPicPr>
        <p:blipFill rotWithShape="1">
          <a:blip r:embed="rId3">
            <a:extLst>
              <a:ext uri="{28A0092B-C50C-407E-A947-70E740481C1C}">
                <a14:useLocalDpi xmlns:a14="http://schemas.microsoft.com/office/drawing/2010/main" val="0"/>
              </a:ext>
            </a:extLst>
          </a:blip>
          <a:srcRect t="17466"/>
          <a:stretch/>
        </p:blipFill>
        <p:spPr bwMode="auto">
          <a:xfrm>
            <a:off x="304800" y="381000"/>
            <a:ext cx="4724400" cy="6007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2160457"/>
      </p:ext>
    </p:extLst>
  </p:cSld>
  <p:clrMapOvr>
    <a:masterClrMapping/>
  </p:clrMapOvr>
  <p:transition spd="slow">
    <p:randomBa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0" y="2590134"/>
            <a:ext cx="4038600" cy="3611563"/>
          </a:xfrm>
        </p:spPr>
        <p:txBody>
          <a:bodyPr/>
          <a:lstStyle/>
          <a:p>
            <a:endParaRPr lang="en-US" dirty="0" smtClean="0"/>
          </a:p>
          <a:p>
            <a:pPr marL="0" indent="0">
              <a:buNone/>
            </a:pPr>
            <a:endParaRPr lang="en-US" dirty="0" smtClean="0"/>
          </a:p>
          <a:p>
            <a:pPr marL="0" indent="0">
              <a:buNone/>
            </a:pPr>
            <a:endParaRPr lang="en-US" dirty="0" smtClean="0"/>
          </a:p>
          <a:p>
            <a:endParaRPr lang="en-US" dirty="0" smtClean="0"/>
          </a:p>
          <a:p>
            <a:pPr marL="0" indent="0">
              <a:buNone/>
            </a:pPr>
            <a:endParaRPr lang="en-US" dirty="0"/>
          </a:p>
        </p:txBody>
      </p:sp>
      <p:sp>
        <p:nvSpPr>
          <p:cNvPr id="2" name="Title 1"/>
          <p:cNvSpPr>
            <a:spLocks noGrp="1"/>
          </p:cNvSpPr>
          <p:nvPr>
            <p:ph type="title"/>
          </p:nvPr>
        </p:nvSpPr>
        <p:spPr>
          <a:xfrm>
            <a:off x="457200" y="152399"/>
            <a:ext cx="8229600" cy="1324897"/>
          </a:xfrm>
        </p:spPr>
        <p:txBody>
          <a:bodyPr>
            <a:normAutofit fontScale="90000"/>
          </a:bodyPr>
          <a:lstStyle/>
          <a:p>
            <a:r>
              <a:rPr lang="en-US" sz="4900" b="1" dirty="0" smtClean="0"/>
              <a:t>City of David</a:t>
            </a:r>
            <a:r>
              <a:rPr lang="en-US" b="1" dirty="0" smtClean="0"/>
              <a:t/>
            </a:r>
            <a:br>
              <a:rPr lang="en-US" b="1" dirty="0" smtClean="0"/>
            </a:br>
            <a:r>
              <a:rPr lang="en-US" b="1" dirty="0" smtClean="0"/>
              <a:t>Research Archaeologists</a:t>
            </a:r>
            <a:endParaRPr lang="en-US" b="1" dirty="0"/>
          </a:p>
        </p:txBody>
      </p:sp>
      <p:pic>
        <p:nvPicPr>
          <p:cNvPr id="5122" name="Picture 2" descr="Pi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594817"/>
            <a:ext cx="3773129" cy="474160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068164" y="4724399"/>
            <a:ext cx="2075837" cy="461665"/>
          </a:xfrm>
          <a:prstGeom prst="rect">
            <a:avLst/>
          </a:prstGeom>
          <a:noFill/>
        </p:spPr>
        <p:txBody>
          <a:bodyPr wrap="square" rtlCol="0">
            <a:spAutoFit/>
          </a:bodyPr>
          <a:lstStyle/>
          <a:p>
            <a:pPr algn="ctr"/>
            <a:r>
              <a:rPr lang="en-US" sz="2400" b="1" dirty="0" err="1" smtClean="0">
                <a:solidFill>
                  <a:srgbClr val="002060"/>
                </a:solidFill>
              </a:rPr>
              <a:t>Eilat</a:t>
            </a:r>
            <a:r>
              <a:rPr lang="en-US" sz="2400" b="1" dirty="0" smtClean="0">
                <a:solidFill>
                  <a:srgbClr val="002060"/>
                </a:solidFill>
              </a:rPr>
              <a:t> </a:t>
            </a:r>
            <a:r>
              <a:rPr lang="en-US" sz="2400" b="1" dirty="0" err="1" smtClean="0">
                <a:solidFill>
                  <a:srgbClr val="002060"/>
                </a:solidFill>
              </a:rPr>
              <a:t>Mazar</a:t>
            </a:r>
            <a:endParaRPr lang="en-US" sz="2400" b="1" dirty="0">
              <a:solidFill>
                <a:srgbClr val="002060"/>
              </a:solidFill>
            </a:endParaRPr>
          </a:p>
        </p:txBody>
      </p:sp>
      <p:pic>
        <p:nvPicPr>
          <p:cNvPr id="8" name="Picture 2" descr="Kathleen Kenyon">
            <a:hlinkClick r:id="rId4" tooltip="Kathleen Kenyon"/>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15267"/>
          <a:stretch/>
        </p:blipFill>
        <p:spPr bwMode="auto">
          <a:xfrm>
            <a:off x="457200" y="1578156"/>
            <a:ext cx="4495800" cy="475826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828800" y="5577754"/>
            <a:ext cx="1752600" cy="830997"/>
          </a:xfrm>
          <a:prstGeom prst="rect">
            <a:avLst/>
          </a:prstGeom>
          <a:noFill/>
        </p:spPr>
        <p:txBody>
          <a:bodyPr wrap="square" rtlCol="0">
            <a:spAutoFit/>
          </a:bodyPr>
          <a:lstStyle/>
          <a:p>
            <a:r>
              <a:rPr lang="en-US" sz="2400" b="1" dirty="0" smtClean="0">
                <a:solidFill>
                  <a:srgbClr val="002060"/>
                </a:solidFill>
              </a:rPr>
              <a:t>Kathleen Kenyon</a:t>
            </a:r>
            <a:endParaRPr lang="en-US" sz="2400" b="1" dirty="0">
              <a:solidFill>
                <a:srgbClr val="002060"/>
              </a:solidFill>
            </a:endParaRPr>
          </a:p>
        </p:txBody>
      </p:sp>
    </p:spTree>
    <p:extLst>
      <p:ext uri="{BB962C8B-B14F-4D97-AF65-F5344CB8AC3E}">
        <p14:creationId xmlns:p14="http://schemas.microsoft.com/office/powerpoint/2010/main" val="3734244188"/>
      </p:ext>
    </p:extLst>
  </p:cSld>
  <p:clrMapOvr>
    <a:masterClrMapping/>
  </p:clrMapOvr>
  <p:transition spd="slow">
    <p:randomBa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0" y="1"/>
            <a:ext cx="9144000" cy="990599"/>
          </a:xfrm>
        </p:spPr>
        <p:txBody>
          <a:bodyPr/>
          <a:lstStyle/>
          <a:p>
            <a:r>
              <a:rPr lang="en-US" dirty="0" err="1" smtClean="0"/>
              <a:t>Millo</a:t>
            </a:r>
            <a:r>
              <a:rPr lang="en-US" dirty="0" smtClean="0"/>
              <a:t>, or Stepped Stone Structure</a:t>
            </a:r>
            <a:endParaRPr lang="en-US" dirty="0"/>
          </a:p>
        </p:txBody>
      </p:sp>
      <p:sp>
        <p:nvSpPr>
          <p:cNvPr id="8" name="Subtitle 7"/>
          <p:cNvSpPr>
            <a:spLocks noGrp="1"/>
          </p:cNvSpPr>
          <p:nvPr>
            <p:ph type="subTitle" idx="1"/>
          </p:nvPr>
        </p:nvSpPr>
        <p:spPr>
          <a:xfrm>
            <a:off x="5791200" y="1524000"/>
            <a:ext cx="3352800" cy="5029200"/>
          </a:xfrm>
        </p:spPr>
        <p:txBody>
          <a:bodyPr>
            <a:normAutofit/>
          </a:bodyPr>
          <a:lstStyle/>
          <a:p>
            <a:pPr marL="342900" indent="-342900" algn="l">
              <a:buFont typeface="Arial" panose="020B0604020202020204" pitchFamily="34" charset="0"/>
              <a:buChar char="•"/>
            </a:pPr>
            <a:r>
              <a:rPr lang="en-US" sz="2800" dirty="0" smtClean="0">
                <a:solidFill>
                  <a:srgbClr val="002060"/>
                </a:solidFill>
              </a:rPr>
              <a:t>These support  steps lead directly up to David’s Palace, which had yet to be excavated when this photograph was taken</a:t>
            </a:r>
          </a:p>
          <a:p>
            <a:pPr marL="342900" indent="-342900" algn="l">
              <a:buFont typeface="Arial" panose="020B0604020202020204" pitchFamily="34" charset="0"/>
              <a:buChar char="•"/>
            </a:pPr>
            <a:endParaRPr lang="en-US" sz="2400" dirty="0"/>
          </a:p>
        </p:txBody>
      </p:sp>
      <p:pic>
        <p:nvPicPr>
          <p:cNvPr id="5" name="Picture 1" descr="Pi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971" y="1066800"/>
            <a:ext cx="5715000" cy="525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3308776"/>
      </p:ext>
    </p:extLst>
  </p:cSld>
  <p:clrMapOvr>
    <a:masterClrMapping/>
  </p:clrMapOvr>
  <p:transition spd="slow">
    <p:randomBar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338328"/>
            <a:ext cx="8763000" cy="1252728"/>
          </a:xfrm>
        </p:spPr>
        <p:txBody>
          <a:bodyPr>
            <a:normAutofit/>
          </a:bodyPr>
          <a:lstStyle/>
          <a:p>
            <a:r>
              <a:rPr lang="en-US" dirty="0" err="1"/>
              <a:t>Millo</a:t>
            </a:r>
            <a:r>
              <a:rPr lang="en-US" dirty="0"/>
              <a:t>, or Stepped Stone Structure</a:t>
            </a:r>
          </a:p>
        </p:txBody>
      </p:sp>
      <p:graphicFrame>
        <p:nvGraphicFramePr>
          <p:cNvPr id="2" name="Content Placeholder 1"/>
          <p:cNvGraphicFramePr>
            <a:graphicFrameLocks noGrp="1"/>
          </p:cNvGraphicFramePr>
          <p:nvPr>
            <p:ph idx="1"/>
          </p:nvPr>
        </p:nvGraphicFramePr>
        <p:xfrm>
          <a:off x="6934200" y="4011426"/>
          <a:ext cx="2209800" cy="130548"/>
        </p:xfrm>
        <a:graphic>
          <a:graphicData uri="http://schemas.openxmlformats.org/drawingml/2006/table">
            <a:tbl>
              <a:tblPr/>
              <a:tblGrid>
                <a:gridCol w="2209800"/>
              </a:tblGrid>
              <a:tr h="130548">
                <a:tc>
                  <a:txBody>
                    <a:bodyPr/>
                    <a:lstStyle/>
                    <a:p>
                      <a:pPr algn="l"/>
                      <a:endParaRPr lang="en-US" sz="600" dirty="0"/>
                    </a:p>
                  </a:txBody>
                  <a:tcPr marL="32637" marR="32637" marT="16319" marB="16319" anchor="ctr">
                    <a:lnL>
                      <a:noFill/>
                    </a:lnL>
                    <a:lnR>
                      <a:noFill/>
                    </a:lnR>
                    <a:lnT>
                      <a:noFill/>
                    </a:lnT>
                    <a:lnB>
                      <a:noFill/>
                    </a:lnB>
                  </a:tcPr>
                </a:tc>
              </a:tr>
            </a:tbl>
          </a:graphicData>
        </a:graphic>
      </p:graphicFrame>
      <p:pic>
        <p:nvPicPr>
          <p:cNvPr id="8194" name="Picture 2" descr="Area G Stepped Stone Stru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609017"/>
            <a:ext cx="7467600" cy="5003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9788485"/>
      </p:ext>
    </p:extLst>
  </p:cSld>
  <p:clrMapOvr>
    <a:masterClrMapping/>
  </p:clrMapOvr>
  <p:transition spd="slow">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8328"/>
            <a:ext cx="9144000" cy="1252728"/>
          </a:xfrm>
        </p:spPr>
        <p:txBody>
          <a:bodyPr>
            <a:noAutofit/>
          </a:bodyPr>
          <a:lstStyle/>
          <a:p>
            <a:r>
              <a:rPr lang="en-US" dirty="0" err="1" smtClean="0"/>
              <a:t>Millo</a:t>
            </a:r>
            <a:r>
              <a:rPr lang="en-US" dirty="0" smtClean="0"/>
              <a:t> or Stepped Stone Structure</a:t>
            </a:r>
            <a:endParaRPr lang="en-US" dirty="0"/>
          </a:p>
        </p:txBody>
      </p:sp>
      <p:pic>
        <p:nvPicPr>
          <p:cNvPr id="4" name="Picture 1"/>
          <p:cNvPicPr>
            <a:picLocks noChangeAspect="1" noChangeArrowheads="1"/>
          </p:cNvPicPr>
          <p:nvPr/>
        </p:nvPicPr>
        <p:blipFill rotWithShape="1">
          <a:blip r:embed="rId3">
            <a:extLst>
              <a:ext uri="{28A0092B-C50C-407E-A947-70E740481C1C}">
                <a14:useLocalDpi xmlns:a14="http://schemas.microsoft.com/office/drawing/2010/main" val="0"/>
              </a:ext>
            </a:extLst>
          </a:blip>
          <a:srcRect l="20029" t="31667" r="30776" b="11666"/>
          <a:stretch/>
        </p:blipFill>
        <p:spPr bwMode="auto">
          <a:xfrm>
            <a:off x="1066800" y="1905000"/>
            <a:ext cx="7162800" cy="4638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10781102"/>
      </p:ext>
    </p:extLst>
  </p:cSld>
  <p:clrMapOvr>
    <a:masterClrMapping/>
  </p:clrMapOvr>
  <p:transition spd="slow">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ctrTitle"/>
          </p:nvPr>
        </p:nvSpPr>
        <p:spPr>
          <a:xfrm>
            <a:off x="0" y="-152399"/>
            <a:ext cx="9144000" cy="1219199"/>
          </a:xfrm>
        </p:spPr>
        <p:txBody>
          <a:bodyPr>
            <a:normAutofit/>
          </a:bodyPr>
          <a:lstStyle/>
          <a:p>
            <a:r>
              <a:rPr lang="en-US" dirty="0" smtClean="0"/>
              <a:t>King David’s Palace-Unearthed</a:t>
            </a:r>
            <a:endParaRPr lang="en-US" dirty="0"/>
          </a:p>
        </p:txBody>
      </p:sp>
      <p:sp>
        <p:nvSpPr>
          <p:cNvPr id="19" name="Subtitle 18"/>
          <p:cNvSpPr>
            <a:spLocks noGrp="1"/>
          </p:cNvSpPr>
          <p:nvPr>
            <p:ph type="subTitle" idx="1"/>
          </p:nvPr>
        </p:nvSpPr>
        <p:spPr>
          <a:xfrm>
            <a:off x="6248400" y="1143000"/>
            <a:ext cx="2743200" cy="4495800"/>
          </a:xfrm>
        </p:spPr>
        <p:txBody>
          <a:bodyPr>
            <a:noAutofit/>
          </a:bodyPr>
          <a:lstStyle/>
          <a:p>
            <a:pPr marL="342900" indent="-342900" algn="l">
              <a:buFont typeface="Arial" panose="020B0604020202020204" pitchFamily="34" charset="0"/>
              <a:buChar char="•"/>
            </a:pPr>
            <a:r>
              <a:rPr lang="en-US" sz="2800" dirty="0" smtClean="0">
                <a:solidFill>
                  <a:schemeClr val="accent2">
                    <a:lumMod val="50000"/>
                  </a:schemeClr>
                </a:solidFill>
              </a:rPr>
              <a:t>City of David (Jerusalem)</a:t>
            </a:r>
          </a:p>
          <a:p>
            <a:pPr marL="342900" indent="-342900" algn="l">
              <a:buFont typeface="Arial" panose="020B0604020202020204" pitchFamily="34" charset="0"/>
              <a:buChar char="•"/>
            </a:pPr>
            <a:r>
              <a:rPr lang="en-US" sz="2800" dirty="0" smtClean="0">
                <a:solidFill>
                  <a:schemeClr val="accent2">
                    <a:lumMod val="50000"/>
                  </a:schemeClr>
                </a:solidFill>
              </a:rPr>
              <a:t>Aka </a:t>
            </a:r>
            <a:r>
              <a:rPr lang="en-US" sz="2800" dirty="0">
                <a:solidFill>
                  <a:schemeClr val="accent2">
                    <a:lumMod val="50000"/>
                  </a:schemeClr>
                </a:solidFill>
              </a:rPr>
              <a:t>L</a:t>
            </a:r>
            <a:r>
              <a:rPr lang="en-US" sz="2800" dirty="0" smtClean="0">
                <a:solidFill>
                  <a:schemeClr val="accent2">
                    <a:lumMod val="50000"/>
                  </a:schemeClr>
                </a:solidFill>
              </a:rPr>
              <a:t>arge Stone Structure, sits atop Stepped Stone Structure</a:t>
            </a:r>
          </a:p>
          <a:p>
            <a:pPr marL="342900" indent="-342900" algn="l">
              <a:buFont typeface="Arial" panose="020B0604020202020204" pitchFamily="34" charset="0"/>
              <a:buChar char="•"/>
            </a:pPr>
            <a:r>
              <a:rPr lang="en-US" sz="2800" dirty="0" smtClean="0">
                <a:solidFill>
                  <a:schemeClr val="accent2">
                    <a:lumMod val="50000"/>
                  </a:schemeClr>
                </a:solidFill>
              </a:rPr>
              <a:t>Excavations underway by </a:t>
            </a:r>
            <a:r>
              <a:rPr lang="en-US" sz="2800" dirty="0" err="1" smtClean="0">
                <a:solidFill>
                  <a:schemeClr val="accent2">
                    <a:lumMod val="50000"/>
                  </a:schemeClr>
                </a:solidFill>
              </a:rPr>
              <a:t>Eilat</a:t>
            </a:r>
            <a:r>
              <a:rPr lang="en-US" sz="2800" dirty="0" smtClean="0">
                <a:solidFill>
                  <a:schemeClr val="accent2">
                    <a:lumMod val="50000"/>
                  </a:schemeClr>
                </a:solidFill>
              </a:rPr>
              <a:t> </a:t>
            </a:r>
            <a:r>
              <a:rPr lang="en-US" sz="2800" dirty="0" err="1" smtClean="0">
                <a:solidFill>
                  <a:schemeClr val="accent2">
                    <a:lumMod val="50000"/>
                  </a:schemeClr>
                </a:solidFill>
              </a:rPr>
              <a:t>Mazar’s</a:t>
            </a:r>
            <a:r>
              <a:rPr lang="en-US" sz="2800" dirty="0" smtClean="0">
                <a:solidFill>
                  <a:schemeClr val="accent2">
                    <a:lumMod val="50000"/>
                  </a:schemeClr>
                </a:solidFill>
              </a:rPr>
              <a:t> team</a:t>
            </a:r>
            <a:endParaRPr lang="en-US" sz="2800" dirty="0">
              <a:solidFill>
                <a:schemeClr val="accent2">
                  <a:lumMod val="50000"/>
                </a:schemeClr>
              </a:solidFill>
            </a:endParaRPr>
          </a:p>
        </p:txBody>
      </p:sp>
      <p:pic>
        <p:nvPicPr>
          <p:cNvPr id="1026" name="Picture 2" descr="http://dbcfaa79b34c8f5dfffa-7d3a62c63519b1618047ef2108473a39.r81.cf2.rackcdn.com/wp-content/uploads/millo-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066800"/>
            <a:ext cx="5791200" cy="495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9887741"/>
      </p:ext>
    </p:extLst>
  </p:cSld>
  <p:clrMapOvr>
    <a:masterClrMapping/>
  </p:clrMapOvr>
  <p:transition spd="slow">
    <p:pul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King David’s Palace--Jerusalem</a:t>
            </a:r>
            <a:endParaRPr lang="en-US" dirty="0"/>
          </a:p>
        </p:txBody>
      </p:sp>
      <p:pic>
        <p:nvPicPr>
          <p:cNvPr id="1025" name="Picture 1" descr="http://www.leaderu.com/images/art2-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447800"/>
            <a:ext cx="8566727" cy="40386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idx="1"/>
          </p:nvPr>
        </p:nvSpPr>
        <p:spPr>
          <a:xfrm>
            <a:off x="152401" y="5486400"/>
            <a:ext cx="8839200" cy="1371599"/>
          </a:xfrm>
        </p:spPr>
        <p:txBody>
          <a:bodyPr/>
          <a:lstStyle/>
          <a:p>
            <a:r>
              <a:rPr lang="en-US" dirty="0" smtClean="0">
                <a:solidFill>
                  <a:srgbClr val="002060"/>
                </a:solidFill>
              </a:rPr>
              <a:t>An architectural reconstruction of David’s Phoenician-built palace</a:t>
            </a:r>
          </a:p>
          <a:p>
            <a:r>
              <a:rPr lang="en-US" dirty="0" smtClean="0">
                <a:solidFill>
                  <a:srgbClr val="002060"/>
                </a:solidFill>
              </a:rPr>
              <a:t>Constructed after his conquest of Jerusalem in 10</a:t>
            </a:r>
            <a:r>
              <a:rPr lang="en-US" baseline="30000" dirty="0" smtClean="0">
                <a:solidFill>
                  <a:srgbClr val="002060"/>
                </a:solidFill>
              </a:rPr>
              <a:t>th</a:t>
            </a:r>
            <a:r>
              <a:rPr lang="en-US" dirty="0" smtClean="0">
                <a:solidFill>
                  <a:srgbClr val="002060"/>
                </a:solidFill>
              </a:rPr>
              <a:t> century B.C. in the City of David</a:t>
            </a:r>
            <a:endParaRPr lang="en-US" dirty="0">
              <a:solidFill>
                <a:srgbClr val="002060"/>
              </a:solidFill>
            </a:endParaRPr>
          </a:p>
        </p:txBody>
      </p:sp>
    </p:spTree>
    <p:extLst>
      <p:ext uri="{BB962C8B-B14F-4D97-AF65-F5344CB8AC3E}">
        <p14:creationId xmlns:p14="http://schemas.microsoft.com/office/powerpoint/2010/main" val="2338022628"/>
      </p:ext>
    </p:extLst>
  </p:cSld>
  <p:clrMapOvr>
    <a:masterClrMapping/>
  </p:clrMapOvr>
  <p:transition spd="slow">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ichelangelo, David, 150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676399"/>
            <a:ext cx="6705600" cy="503878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b="1" dirty="0"/>
              <a:t>David</a:t>
            </a:r>
            <a:r>
              <a:rPr lang="en-US" dirty="0"/>
              <a:t> by Michelangelo</a:t>
            </a:r>
          </a:p>
        </p:txBody>
      </p:sp>
    </p:spTree>
    <p:extLst>
      <p:ext uri="{BB962C8B-B14F-4D97-AF65-F5344CB8AC3E}">
        <p14:creationId xmlns:p14="http://schemas.microsoft.com/office/powerpoint/2010/main" val="87976523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38328"/>
            <a:ext cx="8229600" cy="1719072"/>
          </a:xfrm>
        </p:spPr>
        <p:txBody>
          <a:bodyPr>
            <a:normAutofit/>
          </a:bodyPr>
          <a:lstStyle/>
          <a:p>
            <a:r>
              <a:rPr lang="en-US" dirty="0" smtClean="0"/>
              <a:t>David’s Palace &amp; </a:t>
            </a:r>
            <a:br>
              <a:rPr lang="en-US" dirty="0" smtClean="0"/>
            </a:br>
            <a:r>
              <a:rPr lang="en-US" dirty="0" smtClean="0"/>
              <a:t>Stepped Stone Structure</a:t>
            </a:r>
            <a:endParaRPr lang="en-US" dirty="0"/>
          </a:p>
        </p:txBody>
      </p:sp>
      <p:pic>
        <p:nvPicPr>
          <p:cNvPr id="10242" name="Picture 2" descr="http://www.generationword.com/jerusalem101-photos/city-of-david/city-david-stone-structu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2057400"/>
            <a:ext cx="6091465" cy="4568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7099992"/>
      </p:ext>
    </p:extLst>
  </p:cSld>
  <p:clrMapOvr>
    <a:masterClrMapping/>
  </p:clrMapOvr>
  <p:transition spd="slow">
    <p:cove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562600" y="2675467"/>
            <a:ext cx="3352800" cy="3450696"/>
          </a:xfrm>
        </p:spPr>
        <p:txBody>
          <a:bodyPr>
            <a:noAutofit/>
          </a:bodyPr>
          <a:lstStyle/>
          <a:p>
            <a:pPr marL="0" indent="0">
              <a:buNone/>
            </a:pPr>
            <a:r>
              <a:rPr lang="en-US" sz="3200" dirty="0" smtClean="0">
                <a:solidFill>
                  <a:srgbClr val="002060"/>
                </a:solidFill>
              </a:rPr>
              <a:t>“My</a:t>
            </a:r>
            <a:r>
              <a:rPr lang="en-US" sz="3200" dirty="0">
                <a:solidFill>
                  <a:srgbClr val="002060"/>
                </a:solidFill>
              </a:rPr>
              <a:t>, they build things fast these days! Seems like that tower went up overnight since you moved in, Bathsheba</a:t>
            </a:r>
            <a:r>
              <a:rPr lang="en-US" sz="3200" dirty="0" smtClean="0">
                <a:solidFill>
                  <a:srgbClr val="002060"/>
                </a:solidFill>
              </a:rPr>
              <a:t>!”</a:t>
            </a:r>
            <a:endParaRPr lang="en-US" sz="3200" dirty="0">
              <a:solidFill>
                <a:srgbClr val="002060"/>
              </a:solidFill>
            </a:endParaRPr>
          </a:p>
        </p:txBody>
      </p:sp>
      <p:sp>
        <p:nvSpPr>
          <p:cNvPr id="3" name="Title 2"/>
          <p:cNvSpPr>
            <a:spLocks noGrp="1"/>
          </p:cNvSpPr>
          <p:nvPr>
            <p:ph type="title"/>
          </p:nvPr>
        </p:nvSpPr>
        <p:spPr/>
        <p:txBody>
          <a:bodyPr/>
          <a:lstStyle/>
          <a:p>
            <a:r>
              <a:rPr lang="en-US" dirty="0" smtClean="0"/>
              <a:t>David &amp; Bathsheba</a:t>
            </a:r>
            <a:endParaRPr lang="en-US" dirty="0"/>
          </a:p>
        </p:txBody>
      </p:sp>
      <p:pic>
        <p:nvPicPr>
          <p:cNvPr id="4098" name="Picture 2" descr="http://www.bib-arch.org/images/bswbba3302capti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1676400"/>
            <a:ext cx="4495800" cy="49339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362200" y="6352498"/>
            <a:ext cx="2819400" cy="646331"/>
          </a:xfrm>
          <a:prstGeom prst="rect">
            <a:avLst/>
          </a:prstGeom>
          <a:noFill/>
        </p:spPr>
        <p:txBody>
          <a:bodyPr wrap="square" rtlCol="0">
            <a:spAutoFit/>
          </a:bodyPr>
          <a:lstStyle/>
          <a:p>
            <a:r>
              <a:rPr lang="en-US" dirty="0">
                <a:solidFill>
                  <a:srgbClr val="002060"/>
                </a:solidFill>
                <a:latin typeface="Brush Script MT" panose="03060802040406070304" pitchFamily="66" charset="0"/>
              </a:rPr>
              <a:t>BAR. </a:t>
            </a:r>
            <a:r>
              <a:rPr lang="en-US" dirty="0" smtClean="0">
                <a:solidFill>
                  <a:srgbClr val="002060"/>
                </a:solidFill>
                <a:latin typeface="Brush Script MT" panose="03060802040406070304" pitchFamily="66" charset="0"/>
              </a:rPr>
              <a:t>Mar/Apr 2007</a:t>
            </a:r>
            <a:endParaRPr lang="en-US" dirty="0">
              <a:solidFill>
                <a:srgbClr val="002060"/>
              </a:solidFill>
              <a:latin typeface="Brush Script MT" panose="03060802040406070304" pitchFamily="66" charset="0"/>
            </a:endParaRPr>
          </a:p>
          <a:p>
            <a:endParaRPr lang="en-US" dirty="0"/>
          </a:p>
        </p:txBody>
      </p:sp>
    </p:spTree>
    <p:extLst>
      <p:ext uri="{BB962C8B-B14F-4D97-AF65-F5344CB8AC3E}">
        <p14:creationId xmlns:p14="http://schemas.microsoft.com/office/powerpoint/2010/main" val="3624382041"/>
      </p:ext>
    </p:extLst>
  </p:cSld>
  <p:clrMapOvr>
    <a:masterClrMapping/>
  </p:clrMapOvr>
  <p:transition spd="slow">
    <p:cove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324600" y="2514600"/>
            <a:ext cx="2590800" cy="4177748"/>
          </a:xfrm>
        </p:spPr>
        <p:txBody>
          <a:bodyPr>
            <a:normAutofit/>
          </a:bodyPr>
          <a:lstStyle/>
          <a:p>
            <a:r>
              <a:rPr lang="en-US" sz="3200" dirty="0">
                <a:solidFill>
                  <a:srgbClr val="002060"/>
                </a:solidFill>
              </a:rPr>
              <a:t>No ordinary household, </a:t>
            </a:r>
            <a:r>
              <a:rPr lang="en-US" sz="3200" dirty="0" err="1">
                <a:solidFill>
                  <a:srgbClr val="002060"/>
                </a:solidFill>
              </a:rPr>
              <a:t>Mazar</a:t>
            </a:r>
            <a:r>
              <a:rPr lang="en-US" sz="3200" dirty="0">
                <a:solidFill>
                  <a:srgbClr val="002060"/>
                </a:solidFill>
              </a:rPr>
              <a:t> says, would have carved ivory, but a royal palace likely would. </a:t>
            </a:r>
          </a:p>
          <a:p>
            <a:endParaRPr lang="en-US" dirty="0"/>
          </a:p>
        </p:txBody>
      </p:sp>
      <p:sp>
        <p:nvSpPr>
          <p:cNvPr id="3" name="Title 2"/>
          <p:cNvSpPr>
            <a:spLocks noGrp="1"/>
          </p:cNvSpPr>
          <p:nvPr>
            <p:ph type="title"/>
          </p:nvPr>
        </p:nvSpPr>
        <p:spPr/>
        <p:txBody>
          <a:bodyPr/>
          <a:lstStyle/>
          <a:p>
            <a:r>
              <a:rPr lang="en-US" dirty="0" smtClean="0"/>
              <a:t>Ivory Utensils of David’s Palace</a:t>
            </a:r>
            <a:endParaRPr lang="en-US" dirty="0"/>
          </a:p>
        </p:txBody>
      </p:sp>
      <p:pic>
        <p:nvPicPr>
          <p:cNvPr id="9218" name="Picture 2" descr="http://www.pbs.org/wgbh/nova/assets/img/palace-king-david/image-03-lar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286000"/>
            <a:ext cx="5791200" cy="4406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8094985"/>
      </p:ext>
    </p:extLst>
  </p:cSld>
  <p:clrMapOvr>
    <a:masterClrMapping/>
  </p:clrMapOvr>
  <p:transition spd="slow">
    <p:cove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85800" y="0"/>
            <a:ext cx="7772400" cy="1143000"/>
          </a:xfrm>
        </p:spPr>
        <p:txBody>
          <a:bodyPr/>
          <a:lstStyle/>
          <a:p>
            <a:r>
              <a:rPr lang="en-US" dirty="0" smtClean="0"/>
              <a:t>Clay Bullae of City of David</a:t>
            </a:r>
            <a:endParaRPr lang="en-US" dirty="0"/>
          </a:p>
        </p:txBody>
      </p:sp>
      <p:sp>
        <p:nvSpPr>
          <p:cNvPr id="4" name="Subtitle 3"/>
          <p:cNvSpPr>
            <a:spLocks noGrp="1"/>
          </p:cNvSpPr>
          <p:nvPr>
            <p:ph type="subTitle" idx="1"/>
          </p:nvPr>
        </p:nvSpPr>
        <p:spPr>
          <a:xfrm>
            <a:off x="141513" y="4724400"/>
            <a:ext cx="8839200" cy="2149929"/>
          </a:xfrm>
        </p:spPr>
        <p:txBody>
          <a:bodyPr>
            <a:normAutofit/>
          </a:bodyPr>
          <a:lstStyle/>
          <a:p>
            <a:pPr marL="342900" indent="-342900" algn="l">
              <a:buFont typeface="Arial" panose="020B0604020202020204" pitchFamily="34" charset="0"/>
              <a:buChar char="•"/>
            </a:pPr>
            <a:r>
              <a:rPr lang="en-US" sz="2800" dirty="0" smtClean="0">
                <a:solidFill>
                  <a:srgbClr val="002060"/>
                </a:solidFill>
              </a:rPr>
              <a:t>Seal Impressions discovered by </a:t>
            </a:r>
            <a:r>
              <a:rPr lang="en-US" sz="2800" dirty="0" err="1" smtClean="0">
                <a:solidFill>
                  <a:srgbClr val="002060"/>
                </a:solidFill>
              </a:rPr>
              <a:t>Eilat</a:t>
            </a:r>
            <a:r>
              <a:rPr lang="en-US" sz="2800" dirty="0" smtClean="0">
                <a:solidFill>
                  <a:srgbClr val="002060"/>
                </a:solidFill>
              </a:rPr>
              <a:t> </a:t>
            </a:r>
            <a:r>
              <a:rPr lang="en-US" sz="2800" dirty="0" err="1" smtClean="0">
                <a:solidFill>
                  <a:srgbClr val="002060"/>
                </a:solidFill>
              </a:rPr>
              <a:t>Mazar</a:t>
            </a:r>
            <a:endParaRPr lang="en-US" sz="2800" dirty="0" smtClean="0">
              <a:solidFill>
                <a:srgbClr val="002060"/>
              </a:solidFill>
            </a:endParaRPr>
          </a:p>
          <a:p>
            <a:pPr marL="342900" indent="-342900" algn="l">
              <a:buFont typeface="Arial" panose="020B0604020202020204" pitchFamily="34" charset="0"/>
              <a:buChar char="•"/>
            </a:pPr>
            <a:r>
              <a:rPr lang="en-US" sz="2800" dirty="0" smtClean="0">
                <a:solidFill>
                  <a:srgbClr val="002060"/>
                </a:solidFill>
              </a:rPr>
              <a:t>Mentioned in </a:t>
            </a:r>
            <a:r>
              <a:rPr lang="en-US" sz="2800" dirty="0">
                <a:solidFill>
                  <a:srgbClr val="002060"/>
                </a:solidFill>
              </a:rPr>
              <a:t>Jeremiah 38:1–13</a:t>
            </a:r>
            <a:endParaRPr lang="en-US" sz="2800" dirty="0" smtClean="0">
              <a:solidFill>
                <a:srgbClr val="002060"/>
              </a:solidFill>
            </a:endParaRPr>
          </a:p>
          <a:p>
            <a:pPr marL="342900" indent="-342900" algn="l">
              <a:buFont typeface="Arial" panose="020B0604020202020204" pitchFamily="34" charset="0"/>
              <a:buChar char="•"/>
            </a:pPr>
            <a:r>
              <a:rPr lang="en-US" sz="2800" dirty="0" smtClean="0">
                <a:solidFill>
                  <a:srgbClr val="002060"/>
                </a:solidFill>
              </a:rPr>
              <a:t>Shows strong agreement between archaeology and Bible</a:t>
            </a:r>
          </a:p>
          <a:p>
            <a:pPr marL="342900" indent="-342900" algn="l">
              <a:buFont typeface="Arial" panose="020B0604020202020204" pitchFamily="34" charset="0"/>
              <a:buChar char="•"/>
            </a:pPr>
            <a:endParaRPr lang="en-US" sz="2800" dirty="0"/>
          </a:p>
        </p:txBody>
      </p:sp>
      <p:pic>
        <p:nvPicPr>
          <p:cNvPr id="5" name="Picture 3" descr="Picture"/>
          <p:cNvPicPr>
            <a:picLocks noChangeAspect="1" noChangeArrowheads="1"/>
          </p:cNvPicPr>
          <p:nvPr/>
        </p:nvPicPr>
        <p:blipFill rotWithShape="1">
          <a:blip r:embed="rId3">
            <a:extLst>
              <a:ext uri="{28A0092B-C50C-407E-A947-70E740481C1C}">
                <a14:useLocalDpi xmlns:a14="http://schemas.microsoft.com/office/drawing/2010/main" val="0"/>
              </a:ext>
            </a:extLst>
          </a:blip>
          <a:srcRect t="5996"/>
          <a:stretch/>
        </p:blipFill>
        <p:spPr bwMode="auto">
          <a:xfrm>
            <a:off x="380999" y="1396092"/>
            <a:ext cx="4371085" cy="332830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Picture"/>
          <p:cNvPicPr>
            <a:picLocks noChangeAspect="1" noChangeArrowheads="1"/>
          </p:cNvPicPr>
          <p:nvPr/>
        </p:nvPicPr>
        <p:blipFill rotWithShape="1">
          <a:blip r:embed="rId4">
            <a:extLst>
              <a:ext uri="{28A0092B-C50C-407E-A947-70E740481C1C}">
                <a14:useLocalDpi xmlns:a14="http://schemas.microsoft.com/office/drawing/2010/main" val="0"/>
              </a:ext>
            </a:extLst>
          </a:blip>
          <a:srcRect t="5996"/>
          <a:stretch/>
        </p:blipFill>
        <p:spPr bwMode="auto">
          <a:xfrm>
            <a:off x="5023816" y="1396092"/>
            <a:ext cx="3820767" cy="332830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80999" y="4353895"/>
            <a:ext cx="4218685" cy="369332"/>
          </a:xfrm>
          <a:prstGeom prst="rect">
            <a:avLst/>
          </a:prstGeom>
          <a:noFill/>
        </p:spPr>
        <p:txBody>
          <a:bodyPr wrap="square" rtlCol="0">
            <a:spAutoFit/>
          </a:bodyPr>
          <a:lstStyle/>
          <a:p>
            <a:r>
              <a:rPr lang="en-US" dirty="0"/>
              <a:t>“Gedalyahu [Gedaliah] ben Pashur”</a:t>
            </a:r>
          </a:p>
        </p:txBody>
      </p:sp>
      <p:sp>
        <p:nvSpPr>
          <p:cNvPr id="8" name="TextBox 7"/>
          <p:cNvSpPr txBox="1"/>
          <p:nvPr/>
        </p:nvSpPr>
        <p:spPr>
          <a:xfrm>
            <a:off x="5018313" y="4353895"/>
            <a:ext cx="3962400" cy="369332"/>
          </a:xfrm>
          <a:prstGeom prst="rect">
            <a:avLst/>
          </a:prstGeom>
          <a:noFill/>
        </p:spPr>
        <p:txBody>
          <a:bodyPr wrap="square" rtlCol="0">
            <a:spAutoFit/>
          </a:bodyPr>
          <a:lstStyle/>
          <a:p>
            <a:r>
              <a:rPr lang="en-US" dirty="0"/>
              <a:t>“Yehuchal [or Jehucal] ben </a:t>
            </a:r>
            <a:r>
              <a:rPr lang="en-US" dirty="0" smtClean="0"/>
              <a:t>Shelemyahu”</a:t>
            </a:r>
            <a:endParaRPr lang="en-US" dirty="0"/>
          </a:p>
        </p:txBody>
      </p:sp>
    </p:spTree>
    <p:extLst>
      <p:ext uri="{BB962C8B-B14F-4D97-AF65-F5344CB8AC3E}">
        <p14:creationId xmlns:p14="http://schemas.microsoft.com/office/powerpoint/2010/main" val="3877180553"/>
      </p:ext>
    </p:extLst>
  </p:cSld>
  <p:clrMapOvr>
    <a:masterClrMapping/>
  </p:clrMapOvr>
  <p:transition spd="slow">
    <p:cove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914400" y="5029200"/>
            <a:ext cx="7772400" cy="1676400"/>
          </a:xfrm>
        </p:spPr>
        <p:txBody>
          <a:bodyPr>
            <a:normAutofit/>
          </a:bodyPr>
          <a:lstStyle/>
          <a:p>
            <a:r>
              <a:rPr lang="en-US" sz="2400" dirty="0" smtClean="0">
                <a:solidFill>
                  <a:srgbClr val="002060"/>
                </a:solidFill>
              </a:rPr>
              <a:t>An elegant proto-Aeolic capital suggestive of royal Iron Age architecture found by Kathleen Kenyon.</a:t>
            </a:r>
          </a:p>
          <a:p>
            <a:endParaRPr lang="en-US" sz="2400" dirty="0"/>
          </a:p>
        </p:txBody>
      </p:sp>
      <p:sp>
        <p:nvSpPr>
          <p:cNvPr id="2" name="Title 1"/>
          <p:cNvSpPr>
            <a:spLocks noGrp="1"/>
          </p:cNvSpPr>
          <p:nvPr>
            <p:ph type="title"/>
          </p:nvPr>
        </p:nvSpPr>
        <p:spPr>
          <a:xfrm>
            <a:off x="457200" y="0"/>
            <a:ext cx="8229600" cy="1066800"/>
          </a:xfrm>
        </p:spPr>
        <p:txBody>
          <a:bodyPr/>
          <a:lstStyle/>
          <a:p>
            <a:r>
              <a:rPr lang="en-US" dirty="0" smtClean="0"/>
              <a:t>Capital from David’s Palace</a:t>
            </a:r>
            <a:endParaRPr lang="en-US" dirty="0"/>
          </a:p>
        </p:txBody>
      </p:sp>
      <p:pic>
        <p:nvPicPr>
          <p:cNvPr id="2052" name="Picture 4" descr="Proto-Ionic Capital">
            <a:hlinkClick r:id="rId3" tooltip="Proto-Ionic Capital"/>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9571" b="14262"/>
          <a:stretch/>
        </p:blipFill>
        <p:spPr bwMode="auto">
          <a:xfrm>
            <a:off x="1066800" y="990600"/>
            <a:ext cx="6883400" cy="396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0656297"/>
      </p:ext>
    </p:extLst>
  </p:cSld>
  <p:clrMapOvr>
    <a:masterClrMapping/>
  </p:clrMapOvr>
  <p:transition spd="slow">
    <p:cove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447800"/>
            <a:ext cx="7832271" cy="5410200"/>
          </a:xfrm>
        </p:spPr>
        <p:txBody>
          <a:bodyPr>
            <a:normAutofit lnSpcReduction="10000"/>
          </a:bodyPr>
          <a:lstStyle/>
          <a:p>
            <a:r>
              <a:rPr lang="en-US" sz="2800" dirty="0" smtClean="0">
                <a:solidFill>
                  <a:srgbClr val="002060"/>
                </a:solidFill>
              </a:rPr>
              <a:t>Critics/Minimalists find it difficult to deny the Tel Dan stela inscription as being strong evidence of David’s existence.  </a:t>
            </a:r>
          </a:p>
          <a:p>
            <a:r>
              <a:rPr lang="en-US" sz="2800" dirty="0" smtClean="0">
                <a:solidFill>
                  <a:srgbClr val="002060"/>
                </a:solidFill>
              </a:rPr>
              <a:t>Instead they relegate David’s influence to being only a local chieftain ruling a small territory.</a:t>
            </a:r>
          </a:p>
          <a:p>
            <a:r>
              <a:rPr lang="en-US" sz="2800" dirty="0" smtClean="0">
                <a:solidFill>
                  <a:srgbClr val="002060"/>
                </a:solidFill>
              </a:rPr>
              <a:t>They believe that a lack of evidence of many Hebrew cities and fortifications in Judah proves that David’s reign was insignificant, even if kingdoms were united as Israel.</a:t>
            </a:r>
          </a:p>
          <a:p>
            <a:r>
              <a:rPr lang="en-US" sz="2800" dirty="0" smtClean="0">
                <a:solidFill>
                  <a:srgbClr val="002060"/>
                </a:solidFill>
              </a:rPr>
              <a:t>However, new archaeological discoveries are giving us significant evidence of King David as a powerful ruler!   </a:t>
            </a:r>
            <a:endParaRPr lang="en-US" sz="2800" dirty="0">
              <a:solidFill>
                <a:srgbClr val="002060"/>
              </a:solidFill>
            </a:endParaRPr>
          </a:p>
        </p:txBody>
      </p:sp>
      <p:sp>
        <p:nvSpPr>
          <p:cNvPr id="3" name="Title 2"/>
          <p:cNvSpPr>
            <a:spLocks noGrp="1"/>
          </p:cNvSpPr>
          <p:nvPr>
            <p:ph type="title"/>
          </p:nvPr>
        </p:nvSpPr>
        <p:spPr>
          <a:xfrm>
            <a:off x="152400" y="0"/>
            <a:ext cx="8839200" cy="1143000"/>
          </a:xfrm>
        </p:spPr>
        <p:txBody>
          <a:bodyPr>
            <a:normAutofit/>
          </a:bodyPr>
          <a:lstStyle/>
          <a:p>
            <a:r>
              <a:rPr lang="en-US" dirty="0" smtClean="0"/>
              <a:t>Current State of Biblical Credibility</a:t>
            </a:r>
            <a:endParaRPr lang="en-US" dirty="0"/>
          </a:p>
        </p:txBody>
      </p:sp>
      <p:pic>
        <p:nvPicPr>
          <p:cNvPr id="4" name="Picture 7" descr="David inscription from Dan. Near East Archaeology photo."/>
          <p:cNvPicPr>
            <a:picLocks noChangeAspect="1" noChangeArrowheads="1"/>
          </p:cNvPicPr>
          <p:nvPr/>
        </p:nvPicPr>
        <p:blipFill>
          <a:blip r:embed="rId3"/>
          <a:srcRect/>
          <a:stretch>
            <a:fillRect/>
          </a:stretch>
        </p:blipFill>
        <p:spPr bwMode="auto">
          <a:xfrm>
            <a:off x="7696200" y="1671992"/>
            <a:ext cx="1295400" cy="1604608"/>
          </a:xfrm>
          <a:prstGeom prst="rect">
            <a:avLst/>
          </a:prstGeom>
          <a:noFill/>
          <a:ln w="9525">
            <a:noFill/>
            <a:miter lim="800000"/>
            <a:headEnd/>
            <a:tailEnd/>
          </a:ln>
        </p:spPr>
      </p:pic>
    </p:spTree>
    <p:extLst>
      <p:ext uri="{BB962C8B-B14F-4D97-AF65-F5344CB8AC3E}">
        <p14:creationId xmlns:p14="http://schemas.microsoft.com/office/powerpoint/2010/main" val="350217724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85800" y="0"/>
            <a:ext cx="7772400" cy="990600"/>
          </a:xfrm>
        </p:spPr>
        <p:txBody>
          <a:bodyPr>
            <a:normAutofit/>
          </a:bodyPr>
          <a:lstStyle/>
          <a:p>
            <a:r>
              <a:rPr lang="en-US" sz="4800" dirty="0" smtClean="0"/>
              <a:t>Khirbet Quiyafa</a:t>
            </a:r>
            <a:endParaRPr lang="en-US" sz="4800" dirty="0"/>
          </a:p>
        </p:txBody>
      </p:sp>
      <p:sp>
        <p:nvSpPr>
          <p:cNvPr id="4" name="Subtitle 3"/>
          <p:cNvSpPr>
            <a:spLocks noGrp="1"/>
          </p:cNvSpPr>
          <p:nvPr>
            <p:ph type="subTitle" idx="1"/>
          </p:nvPr>
        </p:nvSpPr>
        <p:spPr>
          <a:xfrm>
            <a:off x="0" y="3999131"/>
            <a:ext cx="9144000" cy="1030069"/>
          </a:xfrm>
        </p:spPr>
        <p:txBody>
          <a:bodyPr>
            <a:normAutofit lnSpcReduction="10000"/>
          </a:bodyPr>
          <a:lstStyle/>
          <a:p>
            <a:r>
              <a:rPr lang="en-US" sz="3200" dirty="0" smtClean="0">
                <a:solidFill>
                  <a:srgbClr val="002060"/>
                </a:solidFill>
              </a:rPr>
              <a:t>Newly Discovered City Confirmed in Southern Kingdom of Judah!</a:t>
            </a:r>
          </a:p>
          <a:p>
            <a:endParaRPr lang="en-US" sz="3200" dirty="0">
              <a:solidFill>
                <a:srgbClr val="002060"/>
              </a:solidFill>
            </a:endParaRPr>
          </a:p>
        </p:txBody>
      </p:sp>
      <p:pic>
        <p:nvPicPr>
          <p:cNvPr id="1028" name="Picture 4" descr="File:Israel outline jerusale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990600"/>
            <a:ext cx="7772399" cy="300853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76200" y="4953001"/>
            <a:ext cx="4619625" cy="1015663"/>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solidFill>
                  <a:srgbClr val="002060"/>
                </a:solidFill>
              </a:rPr>
              <a:t>From King David’s time: 1020-980 BC</a:t>
            </a:r>
            <a:endParaRPr lang="en-US" sz="2000" dirty="0"/>
          </a:p>
          <a:p>
            <a:pPr marL="285750" indent="-285750">
              <a:buFont typeface="Arial" panose="020B0604020202020204" pitchFamily="34" charset="0"/>
              <a:buChar char="•"/>
            </a:pPr>
            <a:r>
              <a:rPr lang="en-US" sz="2000" dirty="0" err="1" smtClean="0">
                <a:solidFill>
                  <a:srgbClr val="002060"/>
                </a:solidFill>
              </a:rPr>
              <a:t>Elah</a:t>
            </a:r>
            <a:r>
              <a:rPr lang="en-US" sz="2000" dirty="0" smtClean="0">
                <a:solidFill>
                  <a:srgbClr val="002060"/>
                </a:solidFill>
              </a:rPr>
              <a:t> Valley, Guarded Road from coastal Philistia to Jerusalem</a:t>
            </a:r>
          </a:p>
        </p:txBody>
      </p:sp>
      <p:sp>
        <p:nvSpPr>
          <p:cNvPr id="13" name="TextBox 12"/>
          <p:cNvSpPr txBox="1"/>
          <p:nvPr/>
        </p:nvSpPr>
        <p:spPr>
          <a:xfrm>
            <a:off x="4327070" y="4953001"/>
            <a:ext cx="4893129" cy="1323439"/>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solidFill>
                  <a:srgbClr val="002060"/>
                </a:solidFill>
              </a:rPr>
              <a:t>100 ac.  urban  center/military stronghold</a:t>
            </a:r>
          </a:p>
          <a:p>
            <a:pPr marL="285750" indent="-285750">
              <a:buFont typeface="Arial" panose="020B0604020202020204" pitchFamily="34" charset="0"/>
              <a:buChar char="•"/>
            </a:pPr>
            <a:r>
              <a:rPr lang="en-US" sz="2000" dirty="0" smtClean="0">
                <a:solidFill>
                  <a:srgbClr val="002060"/>
                </a:solidFill>
              </a:rPr>
              <a:t>Bible places battle of David &amp; Goliath (of Gath) very near here</a:t>
            </a:r>
          </a:p>
          <a:p>
            <a:pPr marL="285750" indent="-285750">
              <a:buFont typeface="Arial" panose="020B0604020202020204" pitchFamily="34" charset="0"/>
              <a:buChar char="•"/>
            </a:pPr>
            <a:r>
              <a:rPr lang="en-US" sz="2000" dirty="0" smtClean="0">
                <a:solidFill>
                  <a:srgbClr val="002060"/>
                </a:solidFill>
              </a:rPr>
              <a:t>Likely Biblical city of </a:t>
            </a:r>
            <a:r>
              <a:rPr lang="en-US" sz="2000" dirty="0" err="1" smtClean="0">
                <a:solidFill>
                  <a:srgbClr val="002060"/>
                </a:solidFill>
              </a:rPr>
              <a:t>Sha’arayim</a:t>
            </a:r>
            <a:endParaRPr lang="en-US" sz="2000" dirty="0">
              <a:solidFill>
                <a:srgbClr val="002060"/>
              </a:solidFill>
            </a:endParaRPr>
          </a:p>
        </p:txBody>
      </p:sp>
      <p:pic>
        <p:nvPicPr>
          <p:cNvPr id="1032" name="Picture 8" descr="Red pog.sv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43425" y="-92075"/>
            <a:ext cx="66675" cy="66675"/>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4788355" y="3352800"/>
            <a:ext cx="1112383" cy="646331"/>
          </a:xfrm>
          <a:prstGeom prst="rect">
            <a:avLst/>
          </a:prstGeom>
          <a:noFill/>
        </p:spPr>
        <p:txBody>
          <a:bodyPr wrap="square" rtlCol="0">
            <a:spAutoFit/>
          </a:bodyPr>
          <a:lstStyle/>
          <a:p>
            <a:r>
              <a:rPr lang="en-US" dirty="0" smtClean="0">
                <a:solidFill>
                  <a:srgbClr val="FF0000"/>
                </a:solidFill>
              </a:rPr>
              <a:t>Khirbet</a:t>
            </a:r>
          </a:p>
          <a:p>
            <a:r>
              <a:rPr lang="en-US" dirty="0" smtClean="0">
                <a:solidFill>
                  <a:srgbClr val="FF0000"/>
                </a:solidFill>
              </a:rPr>
              <a:t>Quiyafa</a:t>
            </a:r>
            <a:endParaRPr lang="en-US" dirty="0">
              <a:solidFill>
                <a:srgbClr val="FF0000"/>
              </a:solidFill>
            </a:endParaRPr>
          </a:p>
        </p:txBody>
      </p:sp>
      <p:sp>
        <p:nvSpPr>
          <p:cNvPr id="17" name="5-Point Star 16"/>
          <p:cNvSpPr/>
          <p:nvPr/>
        </p:nvSpPr>
        <p:spPr>
          <a:xfrm>
            <a:off x="4597174" y="3352800"/>
            <a:ext cx="300038" cy="228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115746086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4876800"/>
            <a:ext cx="9372600" cy="1981199"/>
          </a:xfrm>
        </p:spPr>
        <p:txBody>
          <a:bodyPr>
            <a:normAutofit/>
          </a:bodyPr>
          <a:lstStyle/>
          <a:p>
            <a:r>
              <a:rPr lang="en-US" sz="2800" dirty="0" smtClean="0">
                <a:solidFill>
                  <a:srgbClr val="002060"/>
                </a:solidFill>
              </a:rPr>
              <a:t>~6 acres heavily fortified city surrounded by a casement wall</a:t>
            </a:r>
          </a:p>
          <a:p>
            <a:r>
              <a:rPr lang="en-US" sz="2800" dirty="0" smtClean="0">
                <a:solidFill>
                  <a:srgbClr val="002060"/>
                </a:solidFill>
              </a:rPr>
              <a:t>One-period Iron Age site with two 4-chambered gates</a:t>
            </a:r>
          </a:p>
          <a:p>
            <a:r>
              <a:rPr lang="en-US" sz="2800" b="1" dirty="0" smtClean="0">
                <a:solidFill>
                  <a:srgbClr val="002060"/>
                </a:solidFill>
              </a:rPr>
              <a:t>2013 find--</a:t>
            </a:r>
            <a:r>
              <a:rPr lang="en-US" sz="2800" dirty="0" smtClean="0">
                <a:solidFill>
                  <a:srgbClr val="002060"/>
                </a:solidFill>
              </a:rPr>
              <a:t>a multi-story admin. building centered on the acropolis</a:t>
            </a:r>
          </a:p>
          <a:p>
            <a:endParaRPr lang="en-US" dirty="0"/>
          </a:p>
        </p:txBody>
      </p:sp>
      <p:sp>
        <p:nvSpPr>
          <p:cNvPr id="3" name="Title 2"/>
          <p:cNvSpPr>
            <a:spLocks noGrp="1"/>
          </p:cNvSpPr>
          <p:nvPr>
            <p:ph type="title"/>
          </p:nvPr>
        </p:nvSpPr>
        <p:spPr>
          <a:xfrm>
            <a:off x="457200" y="0"/>
            <a:ext cx="8229600" cy="1219200"/>
          </a:xfrm>
        </p:spPr>
        <p:txBody>
          <a:bodyPr>
            <a:normAutofit/>
          </a:bodyPr>
          <a:lstStyle/>
          <a:p>
            <a:r>
              <a:rPr lang="en-US" sz="4800" dirty="0"/>
              <a:t>Khirbet Quiyafa</a:t>
            </a:r>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5768" t="29018" r="24996" b="9028"/>
          <a:stretch/>
        </p:blipFill>
        <p:spPr bwMode="auto">
          <a:xfrm>
            <a:off x="1279071" y="990600"/>
            <a:ext cx="6406243" cy="388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0375742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257800" y="2590800"/>
            <a:ext cx="3733800" cy="4080300"/>
          </a:xfrm>
        </p:spPr>
        <p:txBody>
          <a:bodyPr/>
          <a:lstStyle/>
          <a:p>
            <a:r>
              <a:rPr lang="en-US" sz="2800" dirty="0" smtClean="0">
                <a:solidFill>
                  <a:srgbClr val="002060"/>
                </a:solidFill>
              </a:rPr>
              <a:t>Structural Foundations of David’s Administrative Building, and later (smaller) Byzantine </a:t>
            </a:r>
            <a:r>
              <a:rPr lang="en-US" sz="2800" dirty="0">
                <a:solidFill>
                  <a:srgbClr val="002060"/>
                </a:solidFill>
              </a:rPr>
              <a:t>b</a:t>
            </a:r>
            <a:r>
              <a:rPr lang="en-US" sz="2800" dirty="0" smtClean="0">
                <a:solidFill>
                  <a:srgbClr val="002060"/>
                </a:solidFill>
              </a:rPr>
              <a:t>uilding</a:t>
            </a:r>
          </a:p>
          <a:p>
            <a:r>
              <a:rPr lang="en-US" sz="2800" dirty="0" smtClean="0">
                <a:solidFill>
                  <a:srgbClr val="002060"/>
                </a:solidFill>
              </a:rPr>
              <a:t>Byzantine period 5</a:t>
            </a:r>
            <a:r>
              <a:rPr lang="en-US" sz="2800" baseline="30000" dirty="0" smtClean="0">
                <a:solidFill>
                  <a:srgbClr val="002060"/>
                </a:solidFill>
              </a:rPr>
              <a:t>th</a:t>
            </a:r>
            <a:r>
              <a:rPr lang="en-US" sz="2800" dirty="0" smtClean="0">
                <a:solidFill>
                  <a:srgbClr val="002060"/>
                </a:solidFill>
              </a:rPr>
              <a:t> to 15</a:t>
            </a:r>
            <a:r>
              <a:rPr lang="en-US" sz="2800" baseline="30000" dirty="0" smtClean="0">
                <a:solidFill>
                  <a:srgbClr val="002060"/>
                </a:solidFill>
              </a:rPr>
              <a:t>th</a:t>
            </a:r>
            <a:r>
              <a:rPr lang="en-US" sz="2800" dirty="0" smtClean="0">
                <a:solidFill>
                  <a:srgbClr val="002060"/>
                </a:solidFill>
              </a:rPr>
              <a:t>  centuries, AD</a:t>
            </a:r>
          </a:p>
          <a:p>
            <a:pPr marL="0" indent="0">
              <a:buNone/>
            </a:pPr>
            <a:endParaRPr lang="en-US" dirty="0" smtClean="0"/>
          </a:p>
          <a:p>
            <a:pPr marL="0" indent="0">
              <a:buNone/>
            </a:pPr>
            <a:endParaRPr lang="en-US" dirty="0"/>
          </a:p>
          <a:p>
            <a:pPr marL="0" indent="0">
              <a:buNone/>
            </a:pPr>
            <a:endParaRPr lang="en-US" dirty="0"/>
          </a:p>
        </p:txBody>
      </p:sp>
      <p:sp>
        <p:nvSpPr>
          <p:cNvPr id="3" name="Title 2"/>
          <p:cNvSpPr>
            <a:spLocks noGrp="1"/>
          </p:cNvSpPr>
          <p:nvPr>
            <p:ph type="title"/>
          </p:nvPr>
        </p:nvSpPr>
        <p:spPr>
          <a:xfrm>
            <a:off x="457200" y="152400"/>
            <a:ext cx="8229600" cy="1219199"/>
          </a:xfrm>
        </p:spPr>
        <p:txBody>
          <a:bodyPr>
            <a:normAutofit fontScale="90000"/>
          </a:bodyPr>
          <a:lstStyle/>
          <a:p>
            <a:r>
              <a:rPr lang="en-US" sz="4900" dirty="0"/>
              <a:t>Khirbet </a:t>
            </a:r>
            <a:r>
              <a:rPr lang="en-US" sz="4900" dirty="0" smtClean="0"/>
              <a:t>Quiyafa</a:t>
            </a:r>
            <a:r>
              <a:rPr lang="en-US" dirty="0" smtClean="0"/>
              <a:t/>
            </a:r>
            <a:br>
              <a:rPr lang="en-US" dirty="0" smtClean="0"/>
            </a:br>
            <a:r>
              <a:rPr lang="en-US" sz="4000" dirty="0" smtClean="0"/>
              <a:t>Two Buildings From Different Times</a:t>
            </a:r>
            <a:endParaRPr lang="en-US" sz="4000" dirty="0"/>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8112" t="28348" r="46510" b="6250"/>
          <a:stretch/>
        </p:blipFill>
        <p:spPr bwMode="auto">
          <a:xfrm>
            <a:off x="533400" y="1371599"/>
            <a:ext cx="4419600" cy="529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215657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380071" y="1447801"/>
            <a:ext cx="3611529" cy="2514599"/>
          </a:xfrm>
        </p:spPr>
        <p:txBody>
          <a:bodyPr>
            <a:normAutofit/>
          </a:bodyPr>
          <a:lstStyle/>
          <a:p>
            <a:r>
              <a:rPr lang="en-US" b="1" dirty="0" smtClean="0">
                <a:solidFill>
                  <a:srgbClr val="002060"/>
                </a:solidFill>
              </a:rPr>
              <a:t>Potshard, writing on inside of pottery vessel.  </a:t>
            </a:r>
          </a:p>
          <a:p>
            <a:r>
              <a:rPr lang="en-US" b="1" dirty="0" smtClean="0">
                <a:solidFill>
                  <a:srgbClr val="002060"/>
                </a:solidFill>
              </a:rPr>
              <a:t>Oldest known Hebrew text ever discovered (1,000 years  older than Dead Sea Scrolls!</a:t>
            </a:r>
            <a:endParaRPr lang="en-US" b="1" dirty="0">
              <a:solidFill>
                <a:srgbClr val="002060"/>
              </a:solidFill>
            </a:endParaRPr>
          </a:p>
        </p:txBody>
      </p:sp>
      <p:sp>
        <p:nvSpPr>
          <p:cNvPr id="4" name="Title 3"/>
          <p:cNvSpPr>
            <a:spLocks noGrp="1"/>
          </p:cNvSpPr>
          <p:nvPr>
            <p:ph type="title"/>
          </p:nvPr>
        </p:nvSpPr>
        <p:spPr>
          <a:xfrm>
            <a:off x="0" y="0"/>
            <a:ext cx="9144000" cy="1591056"/>
          </a:xfrm>
        </p:spPr>
        <p:txBody>
          <a:bodyPr>
            <a:normAutofit/>
          </a:bodyPr>
          <a:lstStyle/>
          <a:p>
            <a:r>
              <a:rPr lang="en-US" sz="4800" dirty="0" smtClean="0"/>
              <a:t>Kherbet Quiyafa Ostracon</a:t>
            </a:r>
            <a:endParaRPr lang="en-US" sz="4800" dirty="0"/>
          </a:p>
        </p:txBody>
      </p:sp>
      <p:pic>
        <p:nvPicPr>
          <p:cNvPr id="1026" name="Picture 2" descr="http://qeiyafa.huji.ac.il/images/figure3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4038600"/>
            <a:ext cx="3118369" cy="256806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historicconnections.webs.com/Quiyafa.jpg"/>
          <p:cNvPicPr>
            <a:picLocks noChangeAspect="1" noChangeArrowheads="1"/>
          </p:cNvPicPr>
          <p:nvPr/>
        </p:nvPicPr>
        <p:blipFill rotWithShape="1">
          <a:blip r:embed="rId4">
            <a:extLst>
              <a:ext uri="{28A0092B-C50C-407E-A947-70E740481C1C}">
                <a14:useLocalDpi xmlns:a14="http://schemas.microsoft.com/office/drawing/2010/main" val="0"/>
              </a:ext>
            </a:extLst>
          </a:blip>
          <a:srcRect l="6981" r="10986"/>
          <a:stretch/>
        </p:blipFill>
        <p:spPr bwMode="auto">
          <a:xfrm>
            <a:off x="381000" y="1676400"/>
            <a:ext cx="4775201" cy="435428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a:spLocks noChangeArrowheads="1"/>
          </p:cNvSpPr>
          <p:nvPr/>
        </p:nvSpPr>
        <p:spPr bwMode="auto">
          <a:xfrm>
            <a:off x="0" y="0"/>
            <a:ext cx="259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charset="0"/>
                <a:cs typeface="Arial" charset="0"/>
              </a:rPr>
              <a:t>The Khirbet Qeiyafa Ostracon</a:t>
            </a:r>
          </a:p>
        </p:txBody>
      </p:sp>
    </p:spTree>
    <p:extLst>
      <p:ext uri="{BB962C8B-B14F-4D97-AF65-F5344CB8AC3E}">
        <p14:creationId xmlns:p14="http://schemas.microsoft.com/office/powerpoint/2010/main" val="12744930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010400" y="2514600"/>
            <a:ext cx="2133600" cy="3611563"/>
          </a:xfrm>
        </p:spPr>
        <p:txBody>
          <a:bodyPr>
            <a:normAutofit/>
          </a:bodyPr>
          <a:lstStyle/>
          <a:p>
            <a:pPr marL="0" indent="0">
              <a:buNone/>
            </a:pPr>
            <a:r>
              <a:rPr lang="en-US" sz="3600" dirty="0" smtClean="0">
                <a:solidFill>
                  <a:srgbClr val="002060"/>
                </a:solidFill>
              </a:rPr>
              <a:t>“Go tell the troops to expect Shepard’s pie tonight.”</a:t>
            </a:r>
            <a:endParaRPr lang="en-US" sz="3600" dirty="0">
              <a:solidFill>
                <a:srgbClr val="002060"/>
              </a:solidFill>
            </a:endParaRPr>
          </a:p>
        </p:txBody>
      </p:sp>
      <p:sp>
        <p:nvSpPr>
          <p:cNvPr id="3" name="Title 2"/>
          <p:cNvSpPr>
            <a:spLocks noGrp="1"/>
          </p:cNvSpPr>
          <p:nvPr>
            <p:ph type="title"/>
          </p:nvPr>
        </p:nvSpPr>
        <p:spPr/>
        <p:txBody>
          <a:bodyPr/>
          <a:lstStyle/>
          <a:p>
            <a:r>
              <a:rPr lang="en-US" dirty="0" smtClean="0"/>
              <a:t>David &amp; Goliath</a:t>
            </a:r>
            <a:endParaRPr lang="en-US" dirty="0"/>
          </a:p>
        </p:txBody>
      </p:sp>
      <p:pic>
        <p:nvPicPr>
          <p:cNvPr id="3074" name="Picture 2" descr="http://www.bib-arch.org/images/bswbba3306cap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410380"/>
            <a:ext cx="6324600" cy="47908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627335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562600" y="2514600"/>
            <a:ext cx="3581400" cy="4343400"/>
          </a:xfrm>
        </p:spPr>
        <p:txBody>
          <a:bodyPr>
            <a:normAutofit/>
          </a:bodyPr>
          <a:lstStyle/>
          <a:p>
            <a:r>
              <a:rPr lang="en-US" sz="2800" dirty="0" smtClean="0">
                <a:solidFill>
                  <a:srgbClr val="002060"/>
                </a:solidFill>
              </a:rPr>
              <a:t>Proto-Hebrew Script  </a:t>
            </a:r>
          </a:p>
          <a:p>
            <a:r>
              <a:rPr lang="en-US" sz="2800" dirty="0" smtClean="0">
                <a:solidFill>
                  <a:srgbClr val="002060"/>
                </a:solidFill>
              </a:rPr>
              <a:t>Some letters flipped (might be due to someone trying to write upside down)</a:t>
            </a:r>
          </a:p>
          <a:p>
            <a:r>
              <a:rPr lang="en-US" sz="2800" dirty="0" smtClean="0">
                <a:solidFill>
                  <a:srgbClr val="002060"/>
                </a:solidFill>
              </a:rPr>
              <a:t>Minimalists argue that site therefore must have been Philistine.</a:t>
            </a:r>
            <a:endParaRPr lang="en-US" sz="2800" dirty="0">
              <a:solidFill>
                <a:srgbClr val="002060"/>
              </a:solidFill>
            </a:endParaRPr>
          </a:p>
        </p:txBody>
      </p:sp>
      <p:sp>
        <p:nvSpPr>
          <p:cNvPr id="2" name="Title 1"/>
          <p:cNvSpPr>
            <a:spLocks noGrp="1"/>
          </p:cNvSpPr>
          <p:nvPr>
            <p:ph type="title"/>
          </p:nvPr>
        </p:nvSpPr>
        <p:spPr/>
        <p:txBody>
          <a:bodyPr/>
          <a:lstStyle/>
          <a:p>
            <a:r>
              <a:rPr lang="en-US" dirty="0"/>
              <a:t>Kherbet Quiyafa Ostracon</a:t>
            </a:r>
          </a:p>
        </p:txBody>
      </p:sp>
      <p:pic>
        <p:nvPicPr>
          <p:cNvPr id="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770" t="31710" r="74900" b="31600"/>
          <a:stretch/>
        </p:blipFill>
        <p:spPr bwMode="auto">
          <a:xfrm>
            <a:off x="228600" y="1867504"/>
            <a:ext cx="5334000" cy="4927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8718619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24200" y="2514600"/>
            <a:ext cx="5791200" cy="4343400"/>
          </a:xfrm>
        </p:spPr>
        <p:txBody>
          <a:bodyPr>
            <a:noAutofit/>
          </a:bodyPr>
          <a:lstStyle/>
          <a:p>
            <a:r>
              <a:rPr lang="en-US" sz="2800" dirty="0" smtClean="0">
                <a:solidFill>
                  <a:srgbClr val="002060"/>
                </a:solidFill>
              </a:rPr>
              <a:t>Found near Khirbet Qumran: part of the </a:t>
            </a:r>
            <a:r>
              <a:rPr lang="en-US" sz="2800" b="1" dirty="0" smtClean="0">
                <a:solidFill>
                  <a:srgbClr val="002060"/>
                </a:solidFill>
              </a:rPr>
              <a:t>Dead Sea Scrolls</a:t>
            </a:r>
          </a:p>
          <a:p>
            <a:r>
              <a:rPr lang="en-US" sz="2800" dirty="0" smtClean="0">
                <a:solidFill>
                  <a:srgbClr val="002060"/>
                </a:solidFill>
              </a:rPr>
              <a:t>One </a:t>
            </a:r>
            <a:r>
              <a:rPr lang="en-US" sz="2800" dirty="0">
                <a:solidFill>
                  <a:srgbClr val="002060"/>
                </a:solidFill>
              </a:rPr>
              <a:t>of the most intriguing, and </a:t>
            </a:r>
            <a:r>
              <a:rPr lang="en-US" sz="2800" dirty="0" smtClean="0">
                <a:solidFill>
                  <a:srgbClr val="002060"/>
                </a:solidFill>
              </a:rPr>
              <a:t>baffling </a:t>
            </a:r>
            <a:r>
              <a:rPr lang="en-US" sz="2800" dirty="0">
                <a:solidFill>
                  <a:srgbClr val="002060"/>
                </a:solidFill>
              </a:rPr>
              <a:t>scrolls to be found among the </a:t>
            </a:r>
            <a:r>
              <a:rPr lang="en-US" sz="2800" dirty="0" smtClean="0">
                <a:solidFill>
                  <a:srgbClr val="002060"/>
                </a:solidFill>
              </a:rPr>
              <a:t>collection</a:t>
            </a:r>
          </a:p>
          <a:p>
            <a:r>
              <a:rPr lang="en-US" sz="2800" dirty="0" smtClean="0">
                <a:solidFill>
                  <a:srgbClr val="002060"/>
                </a:solidFill>
              </a:rPr>
              <a:t>Describes vast amounts of (Temple?) treasure hidden at many sites</a:t>
            </a:r>
          </a:p>
          <a:p>
            <a:r>
              <a:rPr lang="en-US" sz="2800" dirty="0">
                <a:solidFill>
                  <a:srgbClr val="002060"/>
                </a:solidFill>
              </a:rPr>
              <a:t>4,630 talents </a:t>
            </a:r>
            <a:r>
              <a:rPr lang="en-US" sz="2800" dirty="0" smtClean="0">
                <a:solidFill>
                  <a:srgbClr val="002060"/>
                </a:solidFill>
              </a:rPr>
              <a:t>(58-174 tons) of </a:t>
            </a:r>
            <a:r>
              <a:rPr lang="en-US" sz="2800" dirty="0">
                <a:solidFill>
                  <a:srgbClr val="002060"/>
                </a:solidFill>
              </a:rPr>
              <a:t>gold and silver are listed on the </a:t>
            </a:r>
            <a:r>
              <a:rPr lang="en-US" sz="2800" dirty="0" smtClean="0">
                <a:solidFill>
                  <a:srgbClr val="002060"/>
                </a:solidFill>
              </a:rPr>
              <a:t>scroll</a:t>
            </a:r>
            <a:endParaRPr lang="en-US" sz="2800" dirty="0">
              <a:solidFill>
                <a:srgbClr val="002060"/>
              </a:solidFill>
            </a:endParaRPr>
          </a:p>
        </p:txBody>
      </p:sp>
      <p:sp>
        <p:nvSpPr>
          <p:cNvPr id="4" name="Title 3"/>
          <p:cNvSpPr>
            <a:spLocks noGrp="1"/>
          </p:cNvSpPr>
          <p:nvPr>
            <p:ph type="title"/>
          </p:nvPr>
        </p:nvSpPr>
        <p:spPr>
          <a:xfrm>
            <a:off x="2937100" y="338328"/>
            <a:ext cx="5749699" cy="1252728"/>
          </a:xfrm>
        </p:spPr>
        <p:txBody>
          <a:bodyPr>
            <a:normAutofit fontScale="90000"/>
          </a:bodyPr>
          <a:lstStyle/>
          <a:p>
            <a:r>
              <a:rPr lang="en-US" dirty="0" smtClean="0"/>
              <a:t>Mystery of the </a:t>
            </a:r>
            <a:r>
              <a:rPr lang="en-US" sz="4800" dirty="0" smtClean="0"/>
              <a:t/>
            </a:r>
            <a:br>
              <a:rPr lang="en-US" sz="4800" dirty="0" smtClean="0"/>
            </a:br>
            <a:r>
              <a:rPr lang="en-US" sz="5300" dirty="0" smtClean="0"/>
              <a:t>Copper Scrolls </a:t>
            </a:r>
            <a:endParaRPr lang="en-US" sz="5300" dirty="0"/>
          </a:p>
        </p:txBody>
      </p:sp>
      <p:pic>
        <p:nvPicPr>
          <p:cNvPr id="4098" name="Picture 2" descr="Copper Scro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28600"/>
            <a:ext cx="2708501" cy="6407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920114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415981" y="2438400"/>
            <a:ext cx="3728019" cy="4419600"/>
          </a:xfrm>
        </p:spPr>
        <p:txBody>
          <a:bodyPr>
            <a:normAutofit fontScale="92500" lnSpcReduction="10000"/>
          </a:bodyPr>
          <a:lstStyle/>
          <a:p>
            <a:r>
              <a:rPr lang="en-US" sz="2800" dirty="0">
                <a:solidFill>
                  <a:srgbClr val="002060"/>
                </a:solidFill>
              </a:rPr>
              <a:t>N</a:t>
            </a:r>
            <a:r>
              <a:rPr lang="en-US" sz="2800" dirty="0" smtClean="0">
                <a:solidFill>
                  <a:srgbClr val="002060"/>
                </a:solidFill>
              </a:rPr>
              <a:t>ine tiny tefillin (phylactery) scrolls </a:t>
            </a:r>
            <a:r>
              <a:rPr lang="en-US" sz="2800" dirty="0">
                <a:solidFill>
                  <a:srgbClr val="002060"/>
                </a:solidFill>
              </a:rPr>
              <a:t>had been overlooked — until </a:t>
            </a:r>
            <a:r>
              <a:rPr lang="en-US" sz="2800" dirty="0" smtClean="0">
                <a:solidFill>
                  <a:srgbClr val="002060"/>
                </a:solidFill>
              </a:rPr>
              <a:t>now </a:t>
            </a:r>
          </a:p>
          <a:p>
            <a:r>
              <a:rPr lang="en-US" sz="2800" dirty="0" smtClean="0">
                <a:solidFill>
                  <a:srgbClr val="002060"/>
                </a:solidFill>
              </a:rPr>
              <a:t>Were placed in storage by IAA since 1952</a:t>
            </a:r>
          </a:p>
          <a:p>
            <a:r>
              <a:rPr lang="en-US" sz="2800" dirty="0" smtClean="0">
                <a:solidFill>
                  <a:srgbClr val="002060"/>
                </a:solidFill>
              </a:rPr>
              <a:t>Scrolls were in phylacteries of 2</a:t>
            </a:r>
            <a:r>
              <a:rPr lang="en-US" sz="2800" baseline="30000" dirty="0" smtClean="0">
                <a:solidFill>
                  <a:srgbClr val="002060"/>
                </a:solidFill>
              </a:rPr>
              <a:t>nd</a:t>
            </a:r>
            <a:r>
              <a:rPr lang="en-US" sz="2800" dirty="0" smtClean="0">
                <a:solidFill>
                  <a:srgbClr val="002060"/>
                </a:solidFill>
              </a:rPr>
              <a:t> Temple Period</a:t>
            </a:r>
          </a:p>
          <a:p>
            <a:r>
              <a:rPr lang="en-US" sz="2800" dirty="0" smtClean="0">
                <a:solidFill>
                  <a:srgbClr val="002060"/>
                </a:solidFill>
              </a:rPr>
              <a:t>Revealed by CT scan</a:t>
            </a:r>
            <a:r>
              <a:rPr lang="en-US" dirty="0">
                <a:solidFill>
                  <a:srgbClr val="002060"/>
                </a:solidFill>
              </a:rPr>
              <a:t/>
            </a:r>
            <a:br>
              <a:rPr lang="en-US" dirty="0">
                <a:solidFill>
                  <a:srgbClr val="002060"/>
                </a:solidFill>
              </a:rPr>
            </a:br>
            <a:endParaRPr lang="en-US" dirty="0" smtClean="0">
              <a:solidFill>
                <a:srgbClr val="002060"/>
              </a:solidFill>
            </a:endParaRPr>
          </a:p>
          <a:p>
            <a:endParaRPr lang="en-US" dirty="0">
              <a:solidFill>
                <a:srgbClr val="002060"/>
              </a:solidFill>
            </a:endParaRPr>
          </a:p>
        </p:txBody>
      </p:sp>
      <p:sp>
        <p:nvSpPr>
          <p:cNvPr id="3" name="Title 2"/>
          <p:cNvSpPr>
            <a:spLocks noGrp="1"/>
          </p:cNvSpPr>
          <p:nvPr>
            <p:ph type="title"/>
          </p:nvPr>
        </p:nvSpPr>
        <p:spPr>
          <a:xfrm>
            <a:off x="457200" y="0"/>
            <a:ext cx="8229600" cy="1295400"/>
          </a:xfrm>
        </p:spPr>
        <p:txBody>
          <a:bodyPr/>
          <a:lstStyle/>
          <a:p>
            <a:r>
              <a:rPr lang="en-US" dirty="0" smtClean="0"/>
              <a:t>New Dead Sea Scrolls Find</a:t>
            </a:r>
            <a:endParaRPr lang="en-US" dirty="0"/>
          </a:p>
        </p:txBody>
      </p:sp>
      <p:pic>
        <p:nvPicPr>
          <p:cNvPr id="1026" name="Picture 2" descr="Seven recently rediscovered unopened tefillin scrolls from Qumran. (photo credit: Shai Halevi via Israel Antiquities Authority) ">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990600"/>
            <a:ext cx="4958781" cy="315679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62643" y="3881610"/>
            <a:ext cx="4430485" cy="307777"/>
          </a:xfrm>
          <a:prstGeom prst="rect">
            <a:avLst/>
          </a:prstGeom>
          <a:noFill/>
        </p:spPr>
        <p:txBody>
          <a:bodyPr wrap="square" rtlCol="0">
            <a:spAutoFit/>
          </a:bodyPr>
          <a:lstStyle/>
          <a:p>
            <a:r>
              <a:rPr lang="en-US" sz="1400" dirty="0" err="1">
                <a:solidFill>
                  <a:srgbClr val="002060"/>
                </a:solidFill>
              </a:rPr>
              <a:t>Shai</a:t>
            </a:r>
            <a:r>
              <a:rPr lang="en-US" sz="1400" dirty="0">
                <a:solidFill>
                  <a:srgbClr val="002060"/>
                </a:solidFill>
              </a:rPr>
              <a:t> </a:t>
            </a:r>
            <a:r>
              <a:rPr lang="en-US" sz="1400" dirty="0" err="1">
                <a:solidFill>
                  <a:srgbClr val="002060"/>
                </a:solidFill>
              </a:rPr>
              <a:t>Halevi</a:t>
            </a:r>
            <a:r>
              <a:rPr lang="en-US" sz="1400" dirty="0">
                <a:solidFill>
                  <a:srgbClr val="002060"/>
                </a:solidFill>
              </a:rPr>
              <a:t> via Israel Antiquities Authority</a:t>
            </a:r>
            <a:endParaRPr lang="en-US" sz="1400" dirty="0"/>
          </a:p>
        </p:txBody>
      </p:sp>
      <p:pic>
        <p:nvPicPr>
          <p:cNvPr id="2050"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41678" t="41992" r="42774" b="39565"/>
          <a:stretch/>
        </p:blipFill>
        <p:spPr bwMode="auto">
          <a:xfrm>
            <a:off x="5867400" y="1015041"/>
            <a:ext cx="2023041" cy="13491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descr="http://www.merriam-webster.com/art/dict/phylacte.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2800" y="4315213"/>
            <a:ext cx="1714500" cy="238125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tvaraj2inspirations.files.wordpress.com/2012/03/phylacteries-tefillin-432x395.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5919" y="4281574"/>
            <a:ext cx="2677885" cy="2448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183637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p:cNvSpPr>
            <a:spLocks noGrp="1"/>
          </p:cNvSpPr>
          <p:nvPr>
            <p:ph idx="1"/>
          </p:nvPr>
        </p:nvSpPr>
        <p:spPr>
          <a:xfrm>
            <a:off x="6781800" y="2667000"/>
            <a:ext cx="2133600" cy="3535363"/>
          </a:xfrm>
        </p:spPr>
        <p:txBody>
          <a:bodyPr>
            <a:normAutofit/>
          </a:bodyPr>
          <a:lstStyle/>
          <a:p>
            <a:pPr marL="0" indent="0">
              <a:buNone/>
            </a:pPr>
            <a:r>
              <a:rPr lang="en-US" sz="3600" dirty="0" smtClean="0">
                <a:solidFill>
                  <a:srgbClr val="C00000"/>
                </a:solidFill>
              </a:rPr>
              <a:t>“Play it again Dave---but softly.”</a:t>
            </a:r>
            <a:endParaRPr lang="en-US" sz="3600" dirty="0">
              <a:solidFill>
                <a:srgbClr val="C00000"/>
              </a:solidFill>
            </a:endParaRPr>
          </a:p>
        </p:txBody>
      </p:sp>
      <p:sp>
        <p:nvSpPr>
          <p:cNvPr id="13" name="Title 12"/>
          <p:cNvSpPr>
            <a:spLocks noGrp="1"/>
          </p:cNvSpPr>
          <p:nvPr>
            <p:ph type="title"/>
          </p:nvPr>
        </p:nvSpPr>
        <p:spPr/>
        <p:txBody>
          <a:bodyPr>
            <a:normAutofit/>
          </a:bodyPr>
          <a:lstStyle/>
          <a:p>
            <a:r>
              <a:rPr lang="en-US" sz="4800" dirty="0" smtClean="0"/>
              <a:t>David &amp; Saul…</a:t>
            </a:r>
            <a:endParaRPr lang="en-US" sz="4800" dirty="0"/>
          </a:p>
        </p:txBody>
      </p:sp>
      <p:pic>
        <p:nvPicPr>
          <p:cNvPr id="2054" name="Picture 6" descr="http://www.bib-arch.org/images/david-saul-carto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447800"/>
            <a:ext cx="5867400" cy="518160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4011386" y="6444734"/>
            <a:ext cx="2933700" cy="369332"/>
          </a:xfrm>
          <a:prstGeom prst="rect">
            <a:avLst/>
          </a:prstGeom>
          <a:noFill/>
        </p:spPr>
        <p:txBody>
          <a:bodyPr wrap="square" rtlCol="0">
            <a:spAutoFit/>
          </a:bodyPr>
          <a:lstStyle/>
          <a:p>
            <a:r>
              <a:rPr lang="en-US" dirty="0" smtClean="0">
                <a:solidFill>
                  <a:srgbClr val="002060"/>
                </a:solidFill>
                <a:latin typeface="Brush Script MT" panose="03060802040406070304" pitchFamily="66" charset="0"/>
              </a:rPr>
              <a:t>BAR. Sept-Oct 2010</a:t>
            </a:r>
            <a:endParaRPr lang="en-US" dirty="0">
              <a:solidFill>
                <a:srgbClr val="002060"/>
              </a:solidFill>
              <a:latin typeface="Brush Script MT" panose="03060802040406070304" pitchFamily="66" charset="0"/>
            </a:endParaRPr>
          </a:p>
        </p:txBody>
      </p:sp>
    </p:spTree>
    <p:extLst>
      <p:ext uri="{BB962C8B-B14F-4D97-AF65-F5344CB8AC3E}">
        <p14:creationId xmlns:p14="http://schemas.microsoft.com/office/powerpoint/2010/main" val="2795658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1" y="2286000"/>
            <a:ext cx="5105399" cy="4343399"/>
          </a:xfrm>
        </p:spPr>
        <p:txBody>
          <a:bodyPr>
            <a:normAutofit lnSpcReduction="10000"/>
          </a:bodyPr>
          <a:lstStyle/>
          <a:p>
            <a:pPr marL="0" indent="0">
              <a:buNone/>
            </a:pPr>
            <a:r>
              <a:rPr lang="en-US" sz="2800" dirty="0" smtClean="0">
                <a:solidFill>
                  <a:srgbClr val="002060"/>
                </a:solidFill>
              </a:rPr>
              <a:t>1)  Bible authenticity largely revolves around David (and Solomon)</a:t>
            </a:r>
          </a:p>
          <a:p>
            <a:pPr marL="0" indent="0">
              <a:buNone/>
            </a:pPr>
            <a:r>
              <a:rPr lang="en-US" sz="2800" dirty="0" smtClean="0">
                <a:solidFill>
                  <a:srgbClr val="002060"/>
                </a:solidFill>
              </a:rPr>
              <a:t>2)  Minimalists claim he didn’t exist, or</a:t>
            </a:r>
          </a:p>
          <a:p>
            <a:pPr marL="0" indent="0">
              <a:buNone/>
            </a:pPr>
            <a:r>
              <a:rPr lang="en-US" sz="2800" dirty="0" smtClean="0">
                <a:solidFill>
                  <a:srgbClr val="002060"/>
                </a:solidFill>
              </a:rPr>
              <a:t>3)  Minimalists move him into a low Chronology (more recent)…</a:t>
            </a:r>
          </a:p>
          <a:p>
            <a:pPr marL="0" indent="0">
              <a:buNone/>
            </a:pPr>
            <a:r>
              <a:rPr lang="en-US" sz="2800" dirty="0" smtClean="0">
                <a:solidFill>
                  <a:srgbClr val="002060"/>
                </a:solidFill>
              </a:rPr>
              <a:t>4)  </a:t>
            </a:r>
            <a:r>
              <a:rPr lang="en-US" sz="2800" dirty="0">
                <a:solidFill>
                  <a:srgbClr val="002060"/>
                </a:solidFill>
              </a:rPr>
              <a:t>B</a:t>
            </a:r>
            <a:r>
              <a:rPr lang="en-US" sz="2800" dirty="0" smtClean="0">
                <a:solidFill>
                  <a:srgbClr val="002060"/>
                </a:solidFill>
              </a:rPr>
              <a:t>elievers say David gives credence to the modern claim-to-exist by Israel</a:t>
            </a:r>
          </a:p>
          <a:p>
            <a:pPr marL="457200" indent="-457200">
              <a:buFont typeface="+mj-lt"/>
              <a:buAutoNum type="arabicPeriod"/>
            </a:pPr>
            <a:endParaRPr lang="en-US" dirty="0">
              <a:solidFill>
                <a:srgbClr val="002060"/>
              </a:solidFill>
            </a:endParaRPr>
          </a:p>
        </p:txBody>
      </p:sp>
      <p:sp>
        <p:nvSpPr>
          <p:cNvPr id="2" name="Title 1"/>
          <p:cNvSpPr>
            <a:spLocks noGrp="1"/>
          </p:cNvSpPr>
          <p:nvPr>
            <p:ph type="title"/>
          </p:nvPr>
        </p:nvSpPr>
        <p:spPr/>
        <p:txBody>
          <a:bodyPr>
            <a:normAutofit fontScale="90000"/>
          </a:bodyPr>
          <a:lstStyle/>
          <a:p>
            <a:r>
              <a:rPr lang="en-US" dirty="0" smtClean="0"/>
              <a:t>Why is David so Important in Archaeology?</a:t>
            </a:r>
            <a:endParaRPr lang="en-US" dirty="0"/>
          </a:p>
        </p:txBody>
      </p:sp>
      <p:pic>
        <p:nvPicPr>
          <p:cNvPr id="5122" name="Picture 2" descr="http://upload.wikimedia.org/wikipedia/commons/d/db/Israel_fink.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1888"/>
          <a:stretch/>
        </p:blipFill>
        <p:spPr bwMode="auto">
          <a:xfrm>
            <a:off x="5638800" y="2438400"/>
            <a:ext cx="3052989" cy="40386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606143" y="6076890"/>
            <a:ext cx="2438400" cy="400110"/>
          </a:xfrm>
          <a:prstGeom prst="rect">
            <a:avLst/>
          </a:prstGeom>
          <a:noFill/>
        </p:spPr>
        <p:txBody>
          <a:bodyPr wrap="square" rtlCol="0">
            <a:spAutoFit/>
          </a:bodyPr>
          <a:lstStyle/>
          <a:p>
            <a:r>
              <a:rPr lang="en-US" sz="2000" dirty="0" smtClean="0">
                <a:solidFill>
                  <a:schemeClr val="bg1">
                    <a:lumMod val="20000"/>
                    <a:lumOff val="80000"/>
                  </a:schemeClr>
                </a:solidFill>
              </a:rPr>
              <a:t>Israel Finkelstein</a:t>
            </a:r>
            <a:endParaRPr lang="en-US" sz="2000" dirty="0">
              <a:solidFill>
                <a:schemeClr val="bg1">
                  <a:lumMod val="20000"/>
                  <a:lumOff val="80000"/>
                </a:schemeClr>
              </a:solidFill>
            </a:endParaRPr>
          </a:p>
        </p:txBody>
      </p:sp>
    </p:spTree>
    <p:extLst>
      <p:ext uri="{BB962C8B-B14F-4D97-AF65-F5344CB8AC3E}">
        <p14:creationId xmlns:p14="http://schemas.microsoft.com/office/powerpoint/2010/main" val="140700313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p:cNvSpPr>
          <p:nvPr>
            <p:ph type="ctrTitle" idx="4294967295"/>
          </p:nvPr>
        </p:nvSpPr>
        <p:spPr>
          <a:xfrm>
            <a:off x="5076825" y="333375"/>
            <a:ext cx="3598863" cy="1470025"/>
          </a:xfrm>
        </p:spPr>
        <p:txBody>
          <a:bodyPr/>
          <a:lstStyle/>
          <a:p>
            <a:pPr eaLnBrk="1" hangingPunct="1"/>
            <a:r>
              <a:rPr lang="en-US" b="1" dirty="0" smtClean="0"/>
              <a:t>Merneptah</a:t>
            </a:r>
            <a:br>
              <a:rPr lang="en-US" b="1" dirty="0" smtClean="0"/>
            </a:br>
            <a:r>
              <a:rPr lang="en-US" b="1" dirty="0" smtClean="0"/>
              <a:t>Victory Stele</a:t>
            </a:r>
          </a:p>
        </p:txBody>
      </p:sp>
      <p:sp>
        <p:nvSpPr>
          <p:cNvPr id="15362" name="Rectangle 3"/>
          <p:cNvSpPr>
            <a:spLocks noGrp="1"/>
          </p:cNvSpPr>
          <p:nvPr>
            <p:ph type="subTitle" idx="4294967295"/>
          </p:nvPr>
        </p:nvSpPr>
        <p:spPr>
          <a:xfrm>
            <a:off x="4718957" y="1628774"/>
            <a:ext cx="4425043" cy="5102225"/>
          </a:xfrm>
        </p:spPr>
        <p:txBody>
          <a:bodyPr>
            <a:noAutofit/>
          </a:bodyPr>
          <a:lstStyle/>
          <a:p>
            <a:r>
              <a:rPr lang="en-US" sz="2800" dirty="0">
                <a:solidFill>
                  <a:srgbClr val="002060"/>
                </a:solidFill>
              </a:rPr>
              <a:t>F</a:t>
            </a:r>
            <a:r>
              <a:rPr lang="en-US" sz="2800" dirty="0" smtClean="0">
                <a:solidFill>
                  <a:srgbClr val="002060"/>
                </a:solidFill>
              </a:rPr>
              <a:t>irst </a:t>
            </a:r>
            <a:r>
              <a:rPr lang="en-US" sz="2800" dirty="0">
                <a:solidFill>
                  <a:srgbClr val="002060"/>
                </a:solidFill>
              </a:rPr>
              <a:t>mention of “Israel” outside of the Bible: “Israel is laid waste, his seed is </a:t>
            </a:r>
            <a:r>
              <a:rPr lang="en-US" sz="2800" dirty="0" smtClean="0">
                <a:solidFill>
                  <a:srgbClr val="002060"/>
                </a:solidFill>
              </a:rPr>
              <a:t>not” </a:t>
            </a:r>
          </a:p>
          <a:p>
            <a:r>
              <a:rPr lang="en-US" sz="2800" dirty="0" smtClean="0">
                <a:solidFill>
                  <a:srgbClr val="002060"/>
                </a:solidFill>
              </a:rPr>
              <a:t>This engraved granite slab is more than seven feet tall and was found in Western Thebes, Egypt</a:t>
            </a:r>
          </a:p>
          <a:p>
            <a:r>
              <a:rPr lang="en-US" sz="2800" dirty="0" smtClean="0">
                <a:solidFill>
                  <a:srgbClr val="002060"/>
                </a:solidFill>
              </a:rPr>
              <a:t>It was carved c. 1208 BC and is now in the Egyptian Museum, Cairo. </a:t>
            </a:r>
          </a:p>
        </p:txBody>
      </p:sp>
      <p:pic>
        <p:nvPicPr>
          <p:cNvPr id="15363" name="Picture 7" descr="http://2.bp.blogspot.com/_ZyZ2IOFep-8/TU3bL0__XUI/AAAAAAAAADs/_3OJxUb6pKU/s1600/MS1.jpg"/>
          <p:cNvPicPr>
            <a:picLocks noChangeAspect="1" noChangeArrowheads="1"/>
          </p:cNvPicPr>
          <p:nvPr/>
        </p:nvPicPr>
        <p:blipFill rotWithShape="1">
          <a:blip r:embed="rId3"/>
          <a:srcRect l="10289" t="-5683" r="6572" b="5683"/>
          <a:stretch/>
        </p:blipFill>
        <p:spPr bwMode="auto">
          <a:xfrm>
            <a:off x="587829" y="0"/>
            <a:ext cx="4131128" cy="6453188"/>
          </a:xfrm>
          <a:prstGeom prst="rect">
            <a:avLst/>
          </a:prstGeom>
          <a:noFill/>
          <a:ln w="9525">
            <a:noFill/>
            <a:miter lim="800000"/>
            <a:headEnd/>
            <a:tailEnd/>
          </a:ln>
        </p:spPr>
      </p:pic>
      <p:sp>
        <p:nvSpPr>
          <p:cNvPr id="15364" name="Rectangle 11"/>
          <p:cNvSpPr>
            <a:spLocks noChangeArrowheads="1"/>
          </p:cNvSpPr>
          <p:nvPr/>
        </p:nvSpPr>
        <p:spPr bwMode="auto">
          <a:xfrm>
            <a:off x="323850" y="6486525"/>
            <a:ext cx="2808288" cy="244475"/>
          </a:xfrm>
          <a:prstGeom prst="rect">
            <a:avLst/>
          </a:prstGeom>
          <a:noFill/>
          <a:ln w="9525">
            <a:noFill/>
            <a:miter lim="800000"/>
            <a:headEnd/>
            <a:tailEnd/>
          </a:ln>
        </p:spPr>
        <p:txBody>
          <a:bodyPr anchor="ctr">
            <a:spAutoFit/>
          </a:bodyPr>
          <a:lstStyle/>
          <a:p>
            <a:r>
              <a:rPr lang="en-US" sz="1000"/>
              <a:t>PHOTO: ©Greg Gulbrandsen </a:t>
            </a:r>
          </a:p>
        </p:txBody>
      </p:sp>
    </p:spTree>
    <p:extLst>
      <p:ext uri="{BB962C8B-B14F-4D97-AF65-F5344CB8AC3E}">
        <p14:creationId xmlns:p14="http://schemas.microsoft.com/office/powerpoint/2010/main" val="4786039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85800" y="0"/>
            <a:ext cx="7772400" cy="990600"/>
          </a:xfrm>
        </p:spPr>
        <p:txBody>
          <a:bodyPr>
            <a:normAutofit fontScale="90000"/>
          </a:bodyPr>
          <a:lstStyle/>
          <a:p>
            <a:r>
              <a:rPr lang="en-US" b="1" dirty="0" err="1" smtClean="0"/>
              <a:t>Mesha</a:t>
            </a:r>
            <a:r>
              <a:rPr lang="en-US" b="1" dirty="0" smtClean="0"/>
              <a:t> Stele or Moabite Stele</a:t>
            </a:r>
            <a:endParaRPr lang="en-US" b="1" dirty="0"/>
          </a:p>
        </p:txBody>
      </p:sp>
      <p:sp>
        <p:nvSpPr>
          <p:cNvPr id="4" name="Text Placeholder 3"/>
          <p:cNvSpPr>
            <a:spLocks noGrp="1"/>
          </p:cNvSpPr>
          <p:nvPr>
            <p:ph type="subTitle" idx="1"/>
          </p:nvPr>
        </p:nvSpPr>
        <p:spPr>
          <a:xfrm>
            <a:off x="381000" y="1066800"/>
            <a:ext cx="4495800" cy="5334000"/>
          </a:xfrm>
        </p:spPr>
        <p:txBody>
          <a:bodyPr>
            <a:normAutofit lnSpcReduction="10000"/>
          </a:bodyPr>
          <a:lstStyle/>
          <a:p>
            <a:pPr marL="342900" indent="-342900" algn="l">
              <a:buFont typeface="Arial" panose="020B0604020202020204" pitchFamily="34" charset="0"/>
              <a:buChar char="•"/>
            </a:pPr>
            <a:r>
              <a:rPr lang="en-US" sz="2400" dirty="0" smtClean="0">
                <a:solidFill>
                  <a:srgbClr val="002060"/>
                </a:solidFill>
              </a:rPr>
              <a:t>Discovered by Charles Warren, 1868-70 (100 X 60 X 60 cm basalt) in modern Jordan</a:t>
            </a:r>
          </a:p>
          <a:p>
            <a:pPr marL="342900" indent="-342900" algn="l">
              <a:buFont typeface="Arial" panose="020B0604020202020204" pitchFamily="34" charset="0"/>
              <a:buChar char="•"/>
            </a:pPr>
            <a:r>
              <a:rPr lang="en-US" sz="2400" dirty="0" smtClean="0">
                <a:solidFill>
                  <a:srgbClr val="002060"/>
                </a:solidFill>
              </a:rPr>
              <a:t>Victory stele For King </a:t>
            </a:r>
            <a:r>
              <a:rPr lang="en-US" sz="2400" dirty="0" err="1" smtClean="0">
                <a:solidFill>
                  <a:srgbClr val="002060"/>
                </a:solidFill>
              </a:rPr>
              <a:t>Mesha</a:t>
            </a:r>
            <a:r>
              <a:rPr lang="en-US" sz="2400" dirty="0" smtClean="0">
                <a:solidFill>
                  <a:srgbClr val="002060"/>
                </a:solidFill>
              </a:rPr>
              <a:t> of Moab,~840 BC, making it the oldest possible reference to David</a:t>
            </a:r>
          </a:p>
          <a:p>
            <a:pPr marL="342900" indent="-342900" algn="l">
              <a:buFont typeface="Arial" panose="020B0604020202020204" pitchFamily="34" charset="0"/>
              <a:buChar char="•"/>
            </a:pPr>
            <a:r>
              <a:rPr lang="en-US" sz="2400" dirty="0" smtClean="0">
                <a:solidFill>
                  <a:srgbClr val="002060"/>
                </a:solidFill>
              </a:rPr>
              <a:t>In Moabite language; Line 12 appears to reference a captured </a:t>
            </a:r>
            <a:r>
              <a:rPr lang="en-US" sz="2400" dirty="0">
                <a:solidFill>
                  <a:srgbClr val="002060"/>
                </a:solidFill>
              </a:rPr>
              <a:t>"altar hearth of David" at </a:t>
            </a:r>
            <a:r>
              <a:rPr lang="en-US" sz="2400" dirty="0" err="1">
                <a:solidFill>
                  <a:srgbClr val="002060"/>
                </a:solidFill>
              </a:rPr>
              <a:t>Ataroth</a:t>
            </a:r>
            <a:endParaRPr lang="en-US" sz="2400" dirty="0" smtClean="0">
              <a:solidFill>
                <a:srgbClr val="002060"/>
              </a:solidFill>
            </a:endParaRPr>
          </a:p>
          <a:p>
            <a:pPr marL="342900" indent="-342900" algn="l">
              <a:buFont typeface="Arial" panose="020B0604020202020204" pitchFamily="34" charset="0"/>
              <a:buChar char="•"/>
            </a:pPr>
            <a:r>
              <a:rPr lang="en-US" sz="2400" dirty="0" smtClean="0">
                <a:solidFill>
                  <a:srgbClr val="002060"/>
                </a:solidFill>
              </a:rPr>
              <a:t>2 Kings 3 tells how Israel and Judah allied with Edom to fight losing battle against </a:t>
            </a:r>
            <a:r>
              <a:rPr lang="en-US" sz="2400" dirty="0" err="1" smtClean="0">
                <a:solidFill>
                  <a:srgbClr val="002060"/>
                </a:solidFill>
              </a:rPr>
              <a:t>Mesha</a:t>
            </a:r>
            <a:r>
              <a:rPr lang="en-US" sz="2400" dirty="0" smtClean="0">
                <a:solidFill>
                  <a:srgbClr val="002060"/>
                </a:solidFill>
              </a:rPr>
              <a:t> of Moab</a:t>
            </a:r>
          </a:p>
          <a:p>
            <a:pPr marL="342900" indent="-342900" algn="l">
              <a:buFont typeface="Arial" panose="020B0604020202020204" pitchFamily="34" charset="0"/>
              <a:buChar char="•"/>
            </a:pPr>
            <a:endParaRPr lang="en-US" dirty="0" smtClean="0"/>
          </a:p>
        </p:txBody>
      </p:sp>
      <p:pic>
        <p:nvPicPr>
          <p:cNvPr id="1026" name="Picture 2" descr="http://upload.wikimedia.org/wikipedia/commons/7/7b/P1120870_Louvre_st%C3%A8le_de_M%C3%A9sha_AO5066_rwk.JPG"/>
          <p:cNvPicPr>
            <a:picLocks noGrp="1" noChangeAspect="1" noChangeArrowheads="1"/>
          </p:cNvPicPr>
          <p:nvPr>
            <p:ph idx="4294967295"/>
          </p:nvPr>
        </p:nvPicPr>
        <p:blipFill>
          <a:blip r:embed="rId3" cstate="print">
            <a:extLst>
              <a:ext uri="{28A0092B-C50C-407E-A947-70E740481C1C}">
                <a14:useLocalDpi xmlns:a14="http://schemas.microsoft.com/office/drawing/2010/main" val="0"/>
              </a:ext>
            </a:extLst>
          </a:blip>
          <a:stretch>
            <a:fillRect/>
          </a:stretch>
        </p:blipFill>
        <p:spPr bwMode="auto">
          <a:xfrm>
            <a:off x="5029200" y="990600"/>
            <a:ext cx="3733800" cy="5761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49466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4"/>
          <p:cNvSpPr>
            <a:spLocks noGrp="1"/>
          </p:cNvSpPr>
          <p:nvPr>
            <p:ph type="title" idx="4294967295"/>
          </p:nvPr>
        </p:nvSpPr>
        <p:spPr>
          <a:xfrm>
            <a:off x="323850" y="260350"/>
            <a:ext cx="8496300" cy="792163"/>
          </a:xfrm>
        </p:spPr>
        <p:txBody>
          <a:bodyPr/>
          <a:lstStyle/>
          <a:p>
            <a:pPr eaLnBrk="1" hangingPunct="1"/>
            <a:r>
              <a:rPr lang="en-US" b="1" dirty="0" smtClean="0"/>
              <a:t>King David in Archaeology </a:t>
            </a:r>
          </a:p>
        </p:txBody>
      </p:sp>
      <p:sp>
        <p:nvSpPr>
          <p:cNvPr id="17410" name="Rectangle 15"/>
          <p:cNvSpPr>
            <a:spLocks noGrp="1"/>
          </p:cNvSpPr>
          <p:nvPr>
            <p:ph type="body" idx="4294967295"/>
          </p:nvPr>
        </p:nvSpPr>
        <p:spPr>
          <a:xfrm>
            <a:off x="5535839" y="1524000"/>
            <a:ext cx="3608161" cy="5334000"/>
          </a:xfrm>
        </p:spPr>
        <p:txBody>
          <a:bodyPr/>
          <a:lstStyle/>
          <a:p>
            <a:pPr eaLnBrk="1" hangingPunct="1"/>
            <a:r>
              <a:rPr lang="en-US" sz="2800" b="1" dirty="0" smtClean="0">
                <a:solidFill>
                  <a:srgbClr val="002060"/>
                </a:solidFill>
              </a:rPr>
              <a:t>TELL DAN STELA </a:t>
            </a:r>
          </a:p>
          <a:p>
            <a:pPr eaLnBrk="1" hangingPunct="1"/>
            <a:r>
              <a:rPr lang="en-US" sz="2800" dirty="0" smtClean="0">
                <a:solidFill>
                  <a:srgbClr val="002060"/>
                </a:solidFill>
              </a:rPr>
              <a:t>This Inscribed monument  contains the oldest known reference to King "David" outside of the Bible.   800-845 BC</a:t>
            </a:r>
          </a:p>
          <a:p>
            <a:pPr eaLnBrk="1" hangingPunct="1"/>
            <a:r>
              <a:rPr lang="en-US" sz="2800" b="1" dirty="0" smtClean="0">
                <a:solidFill>
                  <a:srgbClr val="002060"/>
                </a:solidFill>
              </a:rPr>
              <a:t>**See Replica**</a:t>
            </a:r>
          </a:p>
        </p:txBody>
      </p:sp>
      <p:sp>
        <p:nvSpPr>
          <p:cNvPr id="17411" name="Rectangle 6"/>
          <p:cNvSpPr>
            <a:spLocks noChangeArrowheads="1"/>
          </p:cNvSpPr>
          <p:nvPr/>
        </p:nvSpPr>
        <p:spPr bwMode="auto">
          <a:xfrm>
            <a:off x="3025775" y="2006600"/>
            <a:ext cx="3005138" cy="2774950"/>
          </a:xfrm>
          <a:prstGeom prst="rect">
            <a:avLst/>
          </a:prstGeom>
          <a:noFill/>
          <a:ln w="9525">
            <a:noFill/>
            <a:miter lim="800000"/>
            <a:headEnd/>
            <a:tailEnd/>
          </a:ln>
        </p:spPr>
        <p:txBody>
          <a:bodyPr wrap="none" anchor="ctr">
            <a:spAutoFit/>
          </a:bodyPr>
          <a:lstStyle/>
          <a:p>
            <a:pPr eaLnBrk="0" hangingPunct="0"/>
            <a:r>
              <a:rPr lang="en-US" sz="17600"/>
              <a:t> </a:t>
            </a:r>
            <a:r>
              <a:rPr lang="en-US" sz="1000"/>
              <a:t>                                                               </a:t>
            </a:r>
            <a:endParaRPr lang="en-US" sz="1000">
              <a:latin typeface="Verdana" pitchFamily="34" charset="0"/>
            </a:endParaRPr>
          </a:p>
        </p:txBody>
      </p:sp>
      <p:pic>
        <p:nvPicPr>
          <p:cNvPr id="17412" name="Picture 7" descr="David inscription from Dan. Near East Archaeology photo."/>
          <p:cNvPicPr>
            <a:picLocks noChangeAspect="1" noChangeArrowheads="1"/>
          </p:cNvPicPr>
          <p:nvPr/>
        </p:nvPicPr>
        <p:blipFill>
          <a:blip r:embed="rId3"/>
          <a:srcRect/>
          <a:stretch>
            <a:fillRect/>
          </a:stretch>
        </p:blipFill>
        <p:spPr bwMode="auto">
          <a:xfrm>
            <a:off x="278039" y="1524000"/>
            <a:ext cx="5257800" cy="5153025"/>
          </a:xfrm>
          <a:prstGeom prst="rect">
            <a:avLst/>
          </a:prstGeom>
          <a:noFill/>
          <a:ln w="9525">
            <a:noFill/>
            <a:miter lim="800000"/>
            <a:headEnd/>
            <a:tailEnd/>
          </a:ln>
        </p:spPr>
      </p:pic>
      <p:sp>
        <p:nvSpPr>
          <p:cNvPr id="5" name="Down Arrow 4"/>
          <p:cNvSpPr/>
          <p:nvPr/>
        </p:nvSpPr>
        <p:spPr>
          <a:xfrm>
            <a:off x="4234543" y="3622194"/>
            <a:ext cx="484632" cy="978408"/>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043453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
            <a:ext cx="7772400" cy="1295400"/>
          </a:xfrm>
        </p:spPr>
        <p:txBody>
          <a:bodyPr>
            <a:normAutofit/>
          </a:bodyPr>
          <a:lstStyle/>
          <a:p>
            <a:r>
              <a:rPr lang="en-US" dirty="0" smtClean="0"/>
              <a:t>David’s Palace Confirmed!</a:t>
            </a:r>
            <a:endParaRPr lang="en-US" dirty="0"/>
          </a:p>
        </p:txBody>
      </p:sp>
      <p:sp>
        <p:nvSpPr>
          <p:cNvPr id="3" name="Subtitle 2"/>
          <p:cNvSpPr>
            <a:spLocks noGrp="1"/>
          </p:cNvSpPr>
          <p:nvPr>
            <p:ph type="subTitle" idx="1"/>
          </p:nvPr>
        </p:nvSpPr>
        <p:spPr>
          <a:xfrm>
            <a:off x="5029200" y="1371600"/>
            <a:ext cx="3733800" cy="5029200"/>
          </a:xfrm>
        </p:spPr>
        <p:txBody>
          <a:bodyPr/>
          <a:lstStyle/>
          <a:p>
            <a:pPr marL="342900" indent="-342900" algn="l">
              <a:buFont typeface="Arial" panose="020B0604020202020204" pitchFamily="34" charset="0"/>
              <a:buChar char="•"/>
            </a:pPr>
            <a:r>
              <a:rPr lang="en-US" sz="2800" b="1" dirty="0" smtClean="0"/>
              <a:t>Jerusalem: Historical Section</a:t>
            </a:r>
            <a:endParaRPr lang="en-US" sz="2800" b="1" dirty="0"/>
          </a:p>
          <a:p>
            <a:pPr marL="342900" indent="-342900" algn="l">
              <a:buFont typeface="Arial" panose="020B0604020202020204" pitchFamily="34" charset="0"/>
              <a:buChar char="•"/>
            </a:pPr>
            <a:r>
              <a:rPr lang="en-US" sz="2800" b="1" dirty="0" smtClean="0"/>
              <a:t>David's </a:t>
            </a:r>
            <a:r>
              <a:rPr lang="en-US" sz="2800" b="1" dirty="0"/>
              <a:t>Palace </a:t>
            </a:r>
            <a:r>
              <a:rPr lang="en-US" sz="2800" dirty="0"/>
              <a:t>is located in the bottom right of this map in the </a:t>
            </a:r>
            <a:r>
              <a:rPr lang="en-US" sz="2800" b="1" dirty="0"/>
              <a:t>City of David</a:t>
            </a:r>
            <a:r>
              <a:rPr lang="en-US" sz="2800" dirty="0"/>
              <a:t>.</a:t>
            </a:r>
          </a:p>
          <a:p>
            <a:endParaRPr lang="en-US" dirty="0"/>
          </a:p>
        </p:txBody>
      </p:sp>
      <p:pic>
        <p:nvPicPr>
          <p:cNvPr id="3074" name="Picture 2" descr="http://www.generationword.com/jerusalem101-photos/2010/jerusalem-map-for-site-location-1500.gif"/>
          <p:cNvPicPr>
            <a:picLocks noGrp="1" noChangeAspect="1" noChangeArrowheads="1"/>
          </p:cNvPicPr>
          <p:nvPr>
            <p:ph idx="4294967295"/>
          </p:nvPr>
        </p:nvPicPr>
        <p:blipFill rotWithShape="1">
          <a:blip r:embed="rId3">
            <a:extLst>
              <a:ext uri="{28A0092B-C50C-407E-A947-70E740481C1C}">
                <a14:useLocalDpi xmlns:a14="http://schemas.microsoft.com/office/drawing/2010/main" val="0"/>
              </a:ext>
            </a:extLst>
          </a:blip>
          <a:srcRect r="5882"/>
          <a:stretch/>
        </p:blipFill>
        <p:spPr bwMode="auto">
          <a:xfrm>
            <a:off x="0" y="1219200"/>
            <a:ext cx="4876800" cy="518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0124712"/>
      </p:ext>
    </p:extLst>
  </p:cSld>
  <p:clrMapOvr>
    <a:masterClrMapping/>
  </p:clrMapOvr>
  <p:transition spd="slow">
    <p:randomBar dir="ver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Custom 23">
      <a:dk1>
        <a:srgbClr val="F39A31"/>
      </a:dk1>
      <a:lt1>
        <a:srgbClr val="F0D67E"/>
      </a:lt1>
      <a:dk2>
        <a:srgbClr val="D1A618"/>
      </a:dk2>
      <a:lt2>
        <a:srgbClr val="AB620B"/>
      </a:lt2>
      <a:accent1>
        <a:srgbClr val="A5B592"/>
      </a:accent1>
      <a:accent2>
        <a:srgbClr val="935409"/>
      </a:accent2>
      <a:accent3>
        <a:srgbClr val="E7BC29"/>
      </a:accent3>
      <a:accent4>
        <a:srgbClr val="D092A7"/>
      </a:accent4>
      <a:accent5>
        <a:srgbClr val="9C85C0"/>
      </a:accent5>
      <a:accent6>
        <a:srgbClr val="809EC2"/>
      </a:accent6>
      <a:hlink>
        <a:srgbClr val="8E58B6"/>
      </a:hlink>
      <a:folHlink>
        <a:srgbClr val="7F6F6F"/>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34278</TotalTime>
  <Words>3898</Words>
  <Application>Microsoft Office PowerPoint</Application>
  <PresentationFormat>On-screen Show (4:3)</PresentationFormat>
  <Paragraphs>213</Paragraphs>
  <Slides>32</Slides>
  <Notes>32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Brush Script MT</vt:lpstr>
      <vt:lpstr>Calibri</vt:lpstr>
      <vt:lpstr>Symbol</vt:lpstr>
      <vt:lpstr>Times New Roman</vt:lpstr>
      <vt:lpstr>Verdana</vt:lpstr>
      <vt:lpstr>Waveform</vt:lpstr>
      <vt:lpstr>(Just a Few) Recent Discoveries in the Lands of the Bible</vt:lpstr>
      <vt:lpstr>David by Michelangelo</vt:lpstr>
      <vt:lpstr>David &amp; Goliath</vt:lpstr>
      <vt:lpstr>David &amp; Saul…</vt:lpstr>
      <vt:lpstr>Why is David so Important in Archaeology?</vt:lpstr>
      <vt:lpstr>Merneptah Victory Stele</vt:lpstr>
      <vt:lpstr>Mesha Stele or Moabite Stele</vt:lpstr>
      <vt:lpstr>King David in Archaeology </vt:lpstr>
      <vt:lpstr>David’s Palace Confirmed!</vt:lpstr>
      <vt:lpstr>City of David with Millo &amp; Palace</vt:lpstr>
      <vt:lpstr>King David in Archaeology:   City of David</vt:lpstr>
      <vt:lpstr>City of David, now</vt:lpstr>
      <vt:lpstr>City of David now</vt:lpstr>
      <vt:lpstr>City of David Research Archaeologists</vt:lpstr>
      <vt:lpstr>Millo, or Stepped Stone Structure</vt:lpstr>
      <vt:lpstr>Millo, or Stepped Stone Structure</vt:lpstr>
      <vt:lpstr>Millo or Stepped Stone Structure</vt:lpstr>
      <vt:lpstr>King David’s Palace-Unearthed</vt:lpstr>
      <vt:lpstr>King David’s Palace--Jerusalem</vt:lpstr>
      <vt:lpstr>David’s Palace &amp;  Stepped Stone Structure</vt:lpstr>
      <vt:lpstr>David &amp; Bathsheba</vt:lpstr>
      <vt:lpstr>Ivory Utensils of David’s Palace</vt:lpstr>
      <vt:lpstr>Clay Bullae of City of David</vt:lpstr>
      <vt:lpstr>Capital from David’s Palace</vt:lpstr>
      <vt:lpstr>Current State of Biblical Credibility</vt:lpstr>
      <vt:lpstr>Khirbet Quiyafa</vt:lpstr>
      <vt:lpstr>Khirbet Quiyafa</vt:lpstr>
      <vt:lpstr>Khirbet Quiyafa Two Buildings From Different Times</vt:lpstr>
      <vt:lpstr>Kherbet Quiyafa Ostracon</vt:lpstr>
      <vt:lpstr>Kherbet Quiyafa Ostracon</vt:lpstr>
      <vt:lpstr>Mystery of the  Copper Scrolls </vt:lpstr>
      <vt:lpstr>New Dead Sea Scrolls Find</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dc:creator>
  <cp:lastModifiedBy>Richard Deem</cp:lastModifiedBy>
  <cp:revision>179</cp:revision>
  <cp:lastPrinted>2014-03-22T21:29:23Z</cp:lastPrinted>
  <dcterms:created xsi:type="dcterms:W3CDTF">2014-01-04T23:57:42Z</dcterms:created>
  <dcterms:modified xsi:type="dcterms:W3CDTF">2014-03-23T22:44:04Z</dcterms:modified>
</cp:coreProperties>
</file>