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583" r:id="rId2"/>
    <p:sldId id="584" r:id="rId3"/>
    <p:sldId id="585" r:id="rId4"/>
    <p:sldId id="587" r:id="rId5"/>
    <p:sldId id="582" r:id="rId6"/>
    <p:sldId id="586" r:id="rId7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DEB5E6C3-BF9F-4135-901E-6690BF6085B0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A2C6296-7B4D-4ADC-B8DC-736E744B7013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182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91" name="Shape 1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non-Christians: people who would not identify themselves as Christians</a:t>
            </a:r>
          </a:p>
          <a:p>
            <a:pPr lvl="0">
              <a:defRPr sz="1800"/>
            </a:pPr>
            <a:endParaRPr sz="54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sz="5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Christians: visibly committed, Bible-believing disciples of Christ</a:t>
            </a:r>
          </a:p>
        </p:txBody>
      </p:sp>
    </p:spTree>
    <p:extLst>
      <p:ext uri="{BB962C8B-B14F-4D97-AF65-F5344CB8AC3E}">
        <p14:creationId xmlns:p14="http://schemas.microsoft.com/office/powerpoint/2010/main" val="427330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95400" y="1079500"/>
            <a:ext cx="10617200" cy="76962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marL="59450" marR="59450" lvl="0" defTabSz="133350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0" r:id="rId29"/>
  </p:sldLayoutIdLst>
  <p:transition spd="med"/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/>
          <p:nvPr/>
        </p:nvSpPr>
        <p:spPr>
          <a:xfrm>
            <a:off x="1346200" y="1432346"/>
            <a:ext cx="10312400" cy="68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God, who saved us and called us to a holy life—not because of anything we have done but because of His own purpose and grace. </a:t>
            </a:r>
            <a:r>
              <a:rPr sz="540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This grace was given us in Christ Jesus before the beginning of time.</a:t>
            </a:r>
            <a:endParaRPr sz="5400" b="1">
              <a:solidFill>
                <a:srgbClr val="FFFC41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C41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z="4200" b="1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2 Timothy 1:9</a:t>
            </a:r>
          </a:p>
        </p:txBody>
      </p:sp>
    </p:spTree>
    <p:extLst>
      <p:ext uri="{BB962C8B-B14F-4D97-AF65-F5344CB8AC3E}">
        <p14:creationId xmlns:p14="http://schemas.microsoft.com/office/powerpoint/2010/main" val="1300570777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/>
          <p:nvPr/>
        </p:nvSpPr>
        <p:spPr>
          <a:xfrm>
            <a:off x="1346200" y="1861393"/>
            <a:ext cx="10312400" cy="433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The hope of eternal life, which God, who does not lie, promised before the beginning of time.</a:t>
            </a:r>
            <a:endParaRPr sz="5400" b="1">
              <a:solidFill>
                <a:srgbClr val="FFFC41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C41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</a:t>
            </a:r>
            <a:r>
              <a:rPr sz="4200" b="1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Titus 1:2</a:t>
            </a:r>
          </a:p>
        </p:txBody>
      </p:sp>
    </p:spTree>
    <p:extLst>
      <p:ext uri="{BB962C8B-B14F-4D97-AF65-F5344CB8AC3E}">
        <p14:creationId xmlns:p14="http://schemas.microsoft.com/office/powerpoint/2010/main" val="1090600806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/>
          <p:nvPr/>
        </p:nvSpPr>
        <p:spPr>
          <a:xfrm>
            <a:off x="1346200" y="1861393"/>
            <a:ext cx="10312400" cy="433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Everything God created was done to further His works of redemption</a:t>
            </a:r>
            <a:r>
              <a:rPr sz="540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</a:t>
            </a:r>
            <a:endParaRPr sz="5400" b="1">
              <a:solidFill>
                <a:srgbClr val="FFFC41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C41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91155421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/>
          <p:nvPr/>
        </p:nvSpPr>
        <p:spPr>
          <a:xfrm>
            <a:off x="1346200" y="1195131"/>
            <a:ext cx="10312400" cy="747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lang="en-US" sz="5400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After this I looked and there before me was a great multitude that no one could count, from every nation, tribe, people and language, standing before the throne and in front of the Lamb. They were wearing white robes </a:t>
            </a:r>
            <a:r>
              <a:rPr lang="en-US" sz="5400" dirty="0" smtClean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....  </a:t>
            </a:r>
            <a:r>
              <a:rPr lang="en-US" sz="5400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(Revelation 7:9</a:t>
            </a:r>
            <a:r>
              <a:rPr lang="en-US" sz="5400" dirty="0" smtClean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</a:t>
            </a:r>
            <a:endParaRPr sz="5400" b="1" dirty="0">
              <a:solidFill>
                <a:srgbClr val="FFFC41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C41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379" marR="60379" lvl="0" defTabSz="1333500">
              <a:buClr>
                <a:srgbClr val="FFFFFF"/>
              </a:buClr>
              <a:buFont typeface="Arial"/>
              <a:defRPr sz="1800"/>
            </a:pPr>
            <a:r>
              <a:rPr sz="5400" b="1" dirty="0">
                <a:solidFill>
                  <a:srgbClr val="FFFC41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C4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Revelation </a:t>
            </a:r>
            <a:r>
              <a:rPr lang="en-US" sz="4200" b="1" dirty="0">
                <a:solidFill>
                  <a:srgbClr val="FFFFFF"/>
                </a:solidFill>
                <a:effectLst>
                  <a:outerShdw blurRad="127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7:9</a:t>
            </a:r>
            <a:endParaRPr sz="4200" b="1" dirty="0">
              <a:solidFill>
                <a:srgbClr val="FFFFFF"/>
              </a:solidFill>
              <a:effectLst>
                <a:outerShdw blurRad="12700" dist="76200" dir="2700000" rotWithShape="0">
                  <a:srgbClr val="000000">
                    <a:alpha val="99551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090296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278463"/>
            <a:ext cx="12957475" cy="91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64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/>
          <p:nvPr/>
        </p:nvSpPr>
        <p:spPr>
          <a:xfrm>
            <a:off x="1699431" y="363064"/>
            <a:ext cx="10139338" cy="2316380"/>
          </a:xfrm>
          <a:prstGeom prst="rect">
            <a:avLst/>
          </a:prstGeom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545479" lvl="0" indent="-487680" defTabSz="584200">
              <a:lnSpc>
                <a:spcPct val="60000"/>
              </a:lnSpc>
              <a:spcBef>
                <a:spcPts val="2500"/>
              </a:spcBef>
              <a:buClr>
                <a:srgbClr val="FFFB00"/>
              </a:buClr>
              <a:buFont typeface="Wingdings"/>
              <a:defRPr sz="1800"/>
            </a:pPr>
            <a:r>
              <a:rPr lang="en-US" sz="6400" b="1" dirty="0" smtClean="0">
                <a:solidFill>
                  <a:srgbClr val="FFFFFF"/>
                </a:solidFill>
                <a:effectLst>
                  <a:outerShdw blurRad="12700" dist="635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6400" b="1" dirty="0" smtClean="0">
                <a:solidFill>
                  <a:srgbClr val="FFFFFF"/>
                </a:solidFill>
                <a:effectLst>
                  <a:outerShdw blurRad="12700" dist="635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on-Christians/Christians</a:t>
            </a:r>
            <a:endParaRPr sz="5600" b="1" dirty="0">
              <a:solidFill>
                <a:srgbClr val="FFFFFF"/>
              </a:solidFill>
              <a:effectLst>
                <a:outerShdw blurRad="25400" dist="76383" dir="2700000" rotWithShape="0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1333500" y="2422954"/>
            <a:ext cx="10871200" cy="69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100 AD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                360</a:t>
            </a:r>
            <a:endParaRPr sz="5000">
              <a:solidFill>
                <a:srgbClr val="FFFFFF"/>
              </a:solidFill>
              <a:effectLst>
                <a:outerShdw dist="57596" dir="2700000" rotWithShape="0">
                  <a:srgbClr val="000000"/>
                </a:outerShdw>
              </a:effectLst>
              <a:uFill>
                <a:solidFill>
                  <a:srgbClr val="FFFFFF"/>
                </a:solidFill>
              </a:u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1000 AD      </a:t>
            </a:r>
            <a:r>
              <a:rPr sz="24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                        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220</a:t>
            </a:r>
            <a:endParaRPr sz="5000">
              <a:solidFill>
                <a:srgbClr val="FFFFFF"/>
              </a:solidFill>
              <a:effectLst>
                <a:outerShdw dist="57596" dir="2700000" rotWithShape="0">
                  <a:srgbClr val="000000"/>
                </a:outerShdw>
              </a:effectLst>
              <a:uFill>
                <a:solidFill>
                  <a:srgbClr val="FFFC41"/>
                </a:solidFill>
              </a:u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1500 AD                     </a:t>
            </a:r>
            <a:r>
              <a:rPr sz="32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69</a:t>
            </a:r>
            <a:endParaRPr sz="5000">
              <a:solidFill>
                <a:srgbClr val="FFFFFF"/>
              </a:solidFill>
              <a:effectLst>
                <a:outerShdw dist="57596" dir="2700000" rotWithShape="0">
                  <a:srgbClr val="000000"/>
                </a:outerShdw>
              </a:effectLst>
              <a:uFill>
                <a:solidFill>
                  <a:srgbClr val="FFFC41"/>
                </a:solidFill>
              </a:u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1900 AD                     </a:t>
            </a:r>
            <a:r>
              <a:rPr sz="25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27</a:t>
            </a: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1950 AD </a:t>
            </a:r>
            <a:r>
              <a:rPr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               </a:t>
            </a:r>
            <a:r>
              <a:rPr sz="48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22</a:t>
            </a: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1980 AD                    </a:t>
            </a:r>
            <a:r>
              <a:rPr sz="35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</a:t>
            </a: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11</a:t>
            </a:r>
          </a:p>
          <a:p>
            <a:pPr marL="561993" marR="60379" lvl="0" indent="-501613" defTabSz="1333500">
              <a:lnSpc>
                <a:spcPct val="90000"/>
              </a:lnSpc>
              <a:spcBef>
                <a:spcPts val="2400"/>
              </a:spcBef>
              <a:defRPr sz="1800"/>
            </a:pPr>
            <a:r>
              <a:rPr sz="5000">
                <a:solidFill>
                  <a:srgbClr val="FFFC41"/>
                </a:solidFill>
                <a:effectLst>
                  <a:outerShdw dist="57596" dir="2700000" rotWithShape="0">
                    <a:srgbClr val="000000"/>
                  </a:outerShdw>
                </a:effectLst>
                <a:uFill>
                  <a:solidFill>
                    <a:srgbClr val="FFFC41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1990 AD                       7</a:t>
            </a:r>
          </a:p>
        </p:txBody>
      </p:sp>
    </p:spTree>
    <p:extLst>
      <p:ext uri="{BB962C8B-B14F-4D97-AF65-F5344CB8AC3E}">
        <p14:creationId xmlns:p14="http://schemas.microsoft.com/office/powerpoint/2010/main" val="1599961722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177</Words>
  <Application>Microsoft Office PowerPoint</Application>
  <PresentationFormat>Custom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Gill Sans</vt:lpstr>
      <vt:lpstr>Helvetica</vt:lpstr>
      <vt:lpstr>Helvetica Neue</vt:lpstr>
      <vt:lpstr>Helvetica Neue Light</vt:lpstr>
      <vt:lpstr>Helvetica Neue Medium</vt:lpstr>
      <vt:lpstr>Lucida Grande</vt:lpstr>
      <vt:lpstr>Times Roman</vt:lpstr>
      <vt:lpstr>Wingdings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8</cp:revision>
  <dcterms:modified xsi:type="dcterms:W3CDTF">2014-12-22T02:58:55Z</dcterms:modified>
</cp:coreProperties>
</file>