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04" r:id="rId2"/>
    <p:sldId id="405" r:id="rId3"/>
    <p:sldId id="416" r:id="rId4"/>
    <p:sldId id="406" r:id="rId5"/>
    <p:sldId id="407" r:id="rId6"/>
    <p:sldId id="408" r:id="rId7"/>
    <p:sldId id="409" r:id="rId8"/>
    <p:sldId id="410" r:id="rId9"/>
    <p:sldId id="411" r:id="rId10"/>
    <p:sldId id="412" r:id="rId11"/>
    <p:sldId id="413" r:id="rId12"/>
    <p:sldId id="298" r:id="rId13"/>
    <p:sldId id="415" r:id="rId14"/>
    <p:sldId id="417" r:id="rId15"/>
    <p:sldId id="299" r:id="rId16"/>
    <p:sldId id="300" r:id="rId17"/>
    <p:sldId id="301" r:id="rId18"/>
    <p:sldId id="303" r:id="rId19"/>
    <p:sldId id="305" r:id="rId20"/>
    <p:sldId id="366" r:id="rId21"/>
    <p:sldId id="306" r:id="rId22"/>
    <p:sldId id="333" r:id="rId23"/>
    <p:sldId id="334" r:id="rId24"/>
    <p:sldId id="335" r:id="rId25"/>
    <p:sldId id="336" r:id="rId26"/>
    <p:sldId id="337" r:id="rId27"/>
    <p:sldId id="338" r:id="rId28"/>
    <p:sldId id="313" r:id="rId29"/>
    <p:sldId id="314" r:id="rId30"/>
    <p:sldId id="315" r:id="rId31"/>
    <p:sldId id="316" r:id="rId32"/>
    <p:sldId id="385" r:id="rId33"/>
    <p:sldId id="317" r:id="rId34"/>
    <p:sldId id="318" r:id="rId35"/>
    <p:sldId id="397" r:id="rId36"/>
    <p:sldId id="398" r:id="rId37"/>
    <p:sldId id="399" r:id="rId38"/>
    <p:sldId id="319" r:id="rId39"/>
    <p:sldId id="320" r:id="rId40"/>
    <p:sldId id="322" r:id="rId41"/>
    <p:sldId id="323" r:id="rId42"/>
    <p:sldId id="324" r:id="rId43"/>
    <p:sldId id="325" r:id="rId44"/>
    <p:sldId id="326" r:id="rId45"/>
    <p:sldId id="327" r:id="rId46"/>
    <p:sldId id="328" r:id="rId47"/>
    <p:sldId id="329" r:id="rId48"/>
    <p:sldId id="330" r:id="rId49"/>
    <p:sldId id="331" r:id="rId50"/>
    <p:sldId id="400" r:id="rId51"/>
    <p:sldId id="346" r:id="rId52"/>
    <p:sldId id="347" r:id="rId53"/>
    <p:sldId id="348" r:id="rId54"/>
    <p:sldId id="349" r:id="rId55"/>
    <p:sldId id="350" r:id="rId56"/>
    <p:sldId id="351" r:id="rId57"/>
    <p:sldId id="352" r:id="rId58"/>
    <p:sldId id="353" r:id="rId59"/>
    <p:sldId id="354" r:id="rId60"/>
    <p:sldId id="355" r:id="rId61"/>
    <p:sldId id="356" r:id="rId62"/>
    <p:sldId id="418" r:id="rId63"/>
    <p:sldId id="402" r:id="rId64"/>
    <p:sldId id="401" r:id="rId65"/>
    <p:sldId id="357" r:id="rId66"/>
    <p:sldId id="358" r:id="rId67"/>
    <p:sldId id="359" r:id="rId68"/>
    <p:sldId id="360" r:id="rId69"/>
    <p:sldId id="361" r:id="rId70"/>
    <p:sldId id="362" r:id="rId71"/>
    <p:sldId id="363" r:id="rId72"/>
    <p:sldId id="342" r:id="rId73"/>
    <p:sldId id="343" r:id="rId74"/>
    <p:sldId id="344" r:id="rId75"/>
    <p:sldId id="403" r:id="rId76"/>
    <p:sldId id="345" r:id="rId77"/>
    <p:sldId id="419" r:id="rId78"/>
    <p:sldId id="339" r:id="rId79"/>
    <p:sldId id="340" r:id="rId80"/>
    <p:sldId id="341" r:id="rId81"/>
    <p:sldId id="379" r:id="rId82"/>
    <p:sldId id="380" r:id="rId83"/>
    <p:sldId id="381" r:id="rId84"/>
    <p:sldId id="383" r:id="rId85"/>
    <p:sldId id="386" r:id="rId86"/>
    <p:sldId id="384" r:id="rId87"/>
    <p:sldId id="364" r:id="rId8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656" autoAdjust="0"/>
    <p:restoredTop sz="94660"/>
  </p:normalViewPr>
  <p:slideViewPr>
    <p:cSldViewPr snapToGrid="0">
      <p:cViewPr varScale="1">
        <p:scale>
          <a:sx n="113" d="100"/>
          <a:sy n="113" d="100"/>
        </p:scale>
        <p:origin x="1098" y="96"/>
      </p:cViewPr>
      <p:guideLst/>
    </p:cSldViewPr>
  </p:slideViewPr>
  <p:notesTextViewPr>
    <p:cViewPr>
      <p:scale>
        <a:sx n="1" d="1"/>
        <a:sy n="1" d="1"/>
      </p:scale>
      <p:origin x="0" y="0"/>
    </p:cViewPr>
  </p:notesTextViewPr>
  <p:sorterViewPr>
    <p:cViewPr>
      <p:scale>
        <a:sx n="100" d="100"/>
        <a:sy n="100" d="100"/>
      </p:scale>
      <p:origin x="0" y="-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solidFill>
                  <a:prstClr val="white">
                    <a:tint val="95000"/>
                  </a:prstClr>
                </a:solidFill>
              </a:rPr>
              <a:pPr/>
              <a:t>1/26/2014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DCE1AFF-146B-4698-8908-5402967BDDC6}"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29283575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solidFill>
                  <a:prstClr val="black">
                    <a:tint val="95000"/>
                  </a:prstClr>
                </a:solidFill>
              </a:rPr>
              <a:pPr/>
              <a:t>1/26/2014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59173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8" name="Rectangle 7"/>
          <p:cNvSpPr/>
          <p:nvPr/>
        </p:nvSpPr>
        <p:spPr bwMode="ltGray">
          <a:xfrm>
            <a:off x="6647688"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2" name="Vertical Title 1"/>
          <p:cNvSpPr>
            <a:spLocks noGrp="1"/>
          </p:cNvSpPr>
          <p:nvPr>
            <p:ph type="title" orient="vert"/>
          </p:nvPr>
        </p:nvSpPr>
        <p:spPr>
          <a:xfrm>
            <a:off x="6781800" y="274642"/>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solidFill>
                  <a:prstClr val="black">
                    <a:tint val="95000"/>
                  </a:prstClr>
                </a:solidFill>
              </a:rPr>
              <a:pPr/>
              <a:t>1/26/2014</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61"/>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5057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solidFill>
                  <a:prstClr val="black">
                    <a:tint val="95000"/>
                  </a:prstClr>
                </a:solidFill>
              </a:rPr>
              <a:pPr/>
              <a:t>1/26/2014</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78345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15B588-6A26-46A2-A8C0-2E9F5E746F5A}" type="datetimeFigureOut">
              <a:rPr lang="en-US" smtClean="0">
                <a:solidFill>
                  <a:prstClr val="white">
                    <a:tint val="95000"/>
                  </a:prstClr>
                </a:solidFill>
              </a:rPr>
              <a:pPr/>
              <a:t>1/26/2014</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3DCE1AFF-146B-4698-8908-5402967BDDC6}"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7601352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15B588-6A26-46A2-A8C0-2E9F5E746F5A}" type="datetimeFigureOut">
              <a:rPr lang="en-US" smtClean="0">
                <a:solidFill>
                  <a:prstClr val="black">
                    <a:tint val="95000"/>
                  </a:prstClr>
                </a:solidFill>
              </a:rPr>
              <a:pPr/>
              <a:t>1/26/2014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45774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9"/>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698989"/>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15B588-6A26-46A2-A8C0-2E9F5E746F5A}" type="datetimeFigureOut">
              <a:rPr lang="en-US" smtClean="0">
                <a:solidFill>
                  <a:prstClr val="black">
                    <a:tint val="95000"/>
                  </a:prstClr>
                </a:solidFill>
              </a:rPr>
              <a:pPr/>
              <a:t>1/26/2014</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238220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15B588-6A26-46A2-A8C0-2E9F5E746F5A}" type="datetimeFigureOut">
              <a:rPr lang="en-US" smtClean="0">
                <a:solidFill>
                  <a:prstClr val="black">
                    <a:tint val="95000"/>
                  </a:prstClr>
                </a:solidFill>
              </a:rPr>
              <a:pPr/>
              <a:t>1/26/2014</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31313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B588-6A26-46A2-A8C0-2E9F5E746F5A}" type="datetimeFigureOut">
              <a:rPr lang="en-US" smtClean="0">
                <a:solidFill>
                  <a:prstClr val="black">
                    <a:tint val="95000"/>
                  </a:prstClr>
                </a:solidFill>
              </a:rPr>
              <a:pPr/>
              <a:t>1/26/2014</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3661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15B588-6A26-46A2-A8C0-2E9F5E746F5A}" type="datetimeFigureOut">
              <a:rPr lang="en-US" smtClean="0">
                <a:solidFill>
                  <a:prstClr val="black">
                    <a:tint val="95000"/>
                  </a:prstClr>
                </a:solidFill>
              </a:rPr>
              <a:pPr/>
              <a:t>1/26/2014</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162460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3"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915B588-6A26-46A2-A8C0-2E9F5E746F5A}" type="datetimeFigureOut">
              <a:rPr lang="en-US" smtClean="0">
                <a:solidFill>
                  <a:prstClr val="black">
                    <a:tint val="95000"/>
                  </a:prstClr>
                </a:solidFill>
              </a:rPr>
              <a:pPr/>
              <a:t>1/26/2014</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8322337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7" name="Rectangle 6"/>
          <p:cNvSpPr/>
          <p:nvPr/>
        </p:nvSpPr>
        <p:spPr bwMode="ltGray">
          <a:xfrm>
            <a:off x="1" y="2"/>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3"/>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915B588-6A26-46A2-A8C0-2E9F5E746F5A}" type="datetimeFigureOut">
              <a:rPr lang="en-US" smtClean="0">
                <a:solidFill>
                  <a:prstClr val="black">
                    <a:tint val="95000"/>
                  </a:prstClr>
                </a:solidFill>
              </a:rPr>
              <a:pPr/>
              <a:t>1/26/2014</a:t>
            </a:fld>
            <a:endParaRPr lang="en-US">
              <a:solidFill>
                <a:prstClr val="black">
                  <a:tint val="95000"/>
                </a:prstClr>
              </a:solidFill>
            </a:endParaRPr>
          </a:p>
        </p:txBody>
      </p:sp>
      <p:sp>
        <p:nvSpPr>
          <p:cNvPr id="5" name="Footer Placeholder 4"/>
          <p:cNvSpPr>
            <a:spLocks noGrp="1"/>
          </p:cNvSpPr>
          <p:nvPr>
            <p:ph type="ftr" sz="quarter" idx="3"/>
          </p:nvPr>
        </p:nvSpPr>
        <p:spPr>
          <a:xfrm>
            <a:off x="2640597"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7"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DCE1AFF-146B-4698-8908-5402967BDDC6}"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57101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323335" y="1869990"/>
            <a:ext cx="8305800" cy="4376351"/>
          </a:xfrm>
        </p:spPr>
        <p:txBody>
          <a:bodyPr>
            <a:noAutofit/>
          </a:bodyPr>
          <a:lstStyle/>
          <a:p>
            <a:pPr marL="118872" indent="0" algn="ctr">
              <a:buNone/>
            </a:pPr>
            <a:r>
              <a:rPr lang="en-US" sz="4800" b="1" dirty="0">
                <a:ln>
                  <a:solidFill>
                    <a:schemeClr val="bg1"/>
                  </a:solidFill>
                </a:ln>
              </a:rPr>
              <a:t>Before proceeding to what the “facts of nature” indicate, a brief examination will be given on what the Bible says about trusting in nature and its physical laws. </a:t>
            </a:r>
          </a:p>
        </p:txBody>
      </p:sp>
    </p:spTree>
    <p:extLst>
      <p:ext uri="{BB962C8B-B14F-4D97-AF65-F5344CB8AC3E}">
        <p14:creationId xmlns:p14="http://schemas.microsoft.com/office/powerpoint/2010/main" val="16223740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lican Nebula-B.jpg"/>
          <p:cNvPicPr>
            <a:picLocks noChangeAspect="1"/>
          </p:cNvPicPr>
          <p:nvPr/>
        </p:nvPicPr>
        <p:blipFill>
          <a:blip r:embed="rId2" cstate="print"/>
          <a:stretch>
            <a:fillRect/>
          </a:stretch>
        </p:blipFill>
        <p:spPr>
          <a:xfrm>
            <a:off x="-478095" y="-490220"/>
            <a:ext cx="10238692" cy="7711440"/>
          </a:xfrm>
          <a:prstGeom prst="rect">
            <a:avLst/>
          </a:prstGeom>
        </p:spPr>
      </p:pic>
      <p:sp>
        <p:nvSpPr>
          <p:cNvPr id="3" name="TextBox 2"/>
          <p:cNvSpPr txBox="1"/>
          <p:nvPr/>
        </p:nvSpPr>
        <p:spPr>
          <a:xfrm>
            <a:off x="609600" y="304802"/>
            <a:ext cx="8077200" cy="4216539"/>
          </a:xfrm>
          <a:prstGeom prst="rect">
            <a:avLst/>
          </a:prstGeom>
          <a:noFill/>
        </p:spPr>
        <p:txBody>
          <a:bodyPr wrap="square" rtlCol="0">
            <a:spAutoFit/>
          </a:bodyPr>
          <a:lstStyle/>
          <a:p>
            <a:pPr algn="ctr"/>
            <a:r>
              <a:rPr lang="en-US" sz="4800" b="1" dirty="0">
                <a:ln w="19050">
                  <a:solidFill>
                    <a:schemeClr val="bg1"/>
                  </a:solidFill>
                </a:ln>
                <a:solidFill>
                  <a:srgbClr val="FF0000"/>
                </a:solidFill>
              </a:rPr>
              <a:t>UNIVERSE’S AGE</a:t>
            </a:r>
          </a:p>
          <a:p>
            <a:pPr algn="ctr"/>
            <a:endParaRPr lang="en-US" sz="2000" b="1" dirty="0">
              <a:ln w="19050">
                <a:solidFill>
                  <a:schemeClr val="bg1"/>
                </a:solidFill>
              </a:ln>
              <a:solidFill>
                <a:srgbClr val="FF0000"/>
              </a:solidFill>
            </a:endParaRPr>
          </a:p>
          <a:p>
            <a:r>
              <a:rPr lang="en-US" sz="4000" b="1" dirty="0">
                <a:ln w="6350">
                  <a:solidFill>
                    <a:schemeClr val="bg1"/>
                  </a:solidFill>
                </a:ln>
                <a:solidFill>
                  <a:srgbClr val="FF0000"/>
                </a:solidFill>
                <a:latin typeface="ITC Zapf Chancery" pitchFamily="66" charset="0"/>
              </a:rPr>
              <a:t>Psalm 50:6 – </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”Our God comes and will not be silent, And the heavens proclaim his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righteousness</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a:t>
            </a:r>
          </a:p>
          <a:p>
            <a:endPar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endParaRPr>
          </a:p>
          <a:p>
            <a:r>
              <a:rPr lang="en-US" sz="4000" b="1" dirty="0">
                <a:ln w="6350">
                  <a:solidFill>
                    <a:schemeClr val="bg1"/>
                  </a:solidFill>
                </a:ln>
                <a:solidFill>
                  <a:srgbClr val="FF0000"/>
                </a:solidFill>
                <a:latin typeface="ITC Zapf Chancery" pitchFamily="66" charset="0"/>
              </a:rPr>
              <a:t>Psalm 97:6 – </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”The heavens proclaim his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righteousness</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and all the peoples see his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glory</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a:t>
            </a:r>
          </a:p>
        </p:txBody>
      </p:sp>
      <p:sp>
        <p:nvSpPr>
          <p:cNvPr id="4" name="TextBox 3"/>
          <p:cNvSpPr txBox="1"/>
          <p:nvPr/>
        </p:nvSpPr>
        <p:spPr>
          <a:xfrm>
            <a:off x="381000" y="6172202"/>
            <a:ext cx="8686800" cy="646331"/>
          </a:xfrm>
          <a:prstGeom prst="rect">
            <a:avLst/>
          </a:prstGeom>
          <a:noFill/>
        </p:spPr>
        <p:txBody>
          <a:bodyPr wrap="square" rtlCol="0">
            <a:spAutoFit/>
          </a:bodyPr>
          <a:lstStyle/>
          <a:p>
            <a:r>
              <a:rPr lang="en-US" dirty="0"/>
              <a:t>Pelican Nebula – Digitized Sky Survey;  Color Composite – Charles </a:t>
            </a:r>
            <a:r>
              <a:rPr lang="en-US" dirty="0" err="1"/>
              <a:t>Shahar</a:t>
            </a:r>
            <a:r>
              <a:rPr lang="en-US" dirty="0"/>
              <a:t>  </a:t>
            </a:r>
          </a:p>
          <a:p>
            <a:endParaRPr lang="en-US" dirty="0"/>
          </a:p>
        </p:txBody>
      </p:sp>
    </p:spTree>
    <p:extLst>
      <p:ext uri="{BB962C8B-B14F-4D97-AF65-F5344CB8AC3E}">
        <p14:creationId xmlns:p14="http://schemas.microsoft.com/office/powerpoint/2010/main" val="227096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lican Nebula-B.jpg"/>
          <p:cNvPicPr>
            <a:picLocks noChangeAspect="1"/>
          </p:cNvPicPr>
          <p:nvPr/>
        </p:nvPicPr>
        <p:blipFill>
          <a:blip r:embed="rId2" cstate="print"/>
          <a:stretch>
            <a:fillRect/>
          </a:stretch>
        </p:blipFill>
        <p:spPr>
          <a:xfrm>
            <a:off x="-478095" y="-490220"/>
            <a:ext cx="10238692" cy="7711440"/>
          </a:xfrm>
          <a:prstGeom prst="rect">
            <a:avLst/>
          </a:prstGeom>
        </p:spPr>
      </p:pic>
      <p:sp>
        <p:nvSpPr>
          <p:cNvPr id="3" name="TextBox 2"/>
          <p:cNvSpPr txBox="1"/>
          <p:nvPr/>
        </p:nvSpPr>
        <p:spPr>
          <a:xfrm>
            <a:off x="609600" y="304802"/>
            <a:ext cx="8077200" cy="2985433"/>
          </a:xfrm>
          <a:prstGeom prst="rect">
            <a:avLst/>
          </a:prstGeom>
          <a:noFill/>
        </p:spPr>
        <p:txBody>
          <a:bodyPr wrap="square" rtlCol="0">
            <a:spAutoFit/>
          </a:bodyPr>
          <a:lstStyle/>
          <a:p>
            <a:pPr algn="ctr"/>
            <a:r>
              <a:rPr lang="en-US" sz="4800" b="1" dirty="0">
                <a:ln w="19050">
                  <a:solidFill>
                    <a:schemeClr val="bg1"/>
                  </a:solidFill>
                </a:ln>
                <a:solidFill>
                  <a:srgbClr val="FF0000"/>
                </a:solidFill>
              </a:rPr>
              <a:t>UNIVERSE’S AGE</a:t>
            </a:r>
          </a:p>
          <a:p>
            <a:pPr algn="ctr"/>
            <a:endParaRPr lang="en-US" sz="2000" b="1" dirty="0">
              <a:ln w="19050">
                <a:solidFill>
                  <a:schemeClr val="bg1"/>
                </a:solidFill>
              </a:ln>
              <a:solidFill>
                <a:srgbClr val="FF0000"/>
              </a:solidFill>
            </a:endParaRPr>
          </a:p>
          <a:p>
            <a:r>
              <a:rPr lang="en-US" sz="4000" b="1" dirty="0">
                <a:ln w="6350">
                  <a:solidFill>
                    <a:schemeClr val="bg1"/>
                  </a:solidFill>
                </a:ln>
                <a:solidFill>
                  <a:srgbClr val="FF0000"/>
                </a:solidFill>
                <a:latin typeface="ITC Zapf Chancery" pitchFamily="66" charset="0"/>
              </a:rPr>
              <a:t>Jer. 33:25 </a:t>
            </a:r>
            <a:r>
              <a:rPr lang="en-US" sz="4000" b="1" dirty="0">
                <a:ln w="6350">
                  <a:solidFill>
                    <a:schemeClr val="bg1"/>
                  </a:solidFill>
                </a:ln>
                <a:solidFill>
                  <a:srgbClr val="FF0000"/>
                </a:solidFill>
                <a:latin typeface="ITC Zapf Chancery" pitchFamily="66" charset="0"/>
              </a:rPr>
              <a:t>– </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”Our God comes and will not be silent, And the heavens proclaim his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righteousness</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a:t>
            </a:r>
          </a:p>
          <a:p>
            <a:endPar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endParaRPr>
          </a:p>
        </p:txBody>
      </p:sp>
      <p:sp>
        <p:nvSpPr>
          <p:cNvPr id="4" name="TextBox 3"/>
          <p:cNvSpPr txBox="1"/>
          <p:nvPr/>
        </p:nvSpPr>
        <p:spPr>
          <a:xfrm>
            <a:off x="381000" y="6172202"/>
            <a:ext cx="8686800" cy="646331"/>
          </a:xfrm>
          <a:prstGeom prst="rect">
            <a:avLst/>
          </a:prstGeom>
          <a:noFill/>
        </p:spPr>
        <p:txBody>
          <a:bodyPr wrap="square" rtlCol="0">
            <a:spAutoFit/>
          </a:bodyPr>
          <a:lstStyle/>
          <a:p>
            <a:r>
              <a:rPr lang="en-US" dirty="0"/>
              <a:t>Pelican Nebula – Digitized Sky Survey;  Color Composite – Charles </a:t>
            </a:r>
            <a:r>
              <a:rPr lang="en-US" dirty="0" err="1"/>
              <a:t>Shahar</a:t>
            </a:r>
            <a:r>
              <a:rPr lang="en-US" dirty="0"/>
              <a:t>  </a:t>
            </a:r>
          </a:p>
          <a:p>
            <a:endParaRPr lang="en-US" dirty="0"/>
          </a:p>
        </p:txBody>
      </p:sp>
    </p:spTree>
    <p:extLst>
      <p:ext uri="{BB962C8B-B14F-4D97-AF65-F5344CB8AC3E}">
        <p14:creationId xmlns:p14="http://schemas.microsoft.com/office/powerpoint/2010/main" val="24411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09145" y="1914727"/>
            <a:ext cx="8534400" cy="4648200"/>
          </a:xfrm>
        </p:spPr>
        <p:txBody>
          <a:bodyPr>
            <a:noAutofit/>
          </a:bodyPr>
          <a:lstStyle/>
          <a:p>
            <a:pPr marL="574675" indent="-457200"/>
            <a:r>
              <a:rPr lang="en-US" sz="3200" b="1" dirty="0">
                <a:ln>
                  <a:solidFill>
                    <a:schemeClr val="bg1"/>
                  </a:solidFill>
                </a:ln>
                <a:solidFill>
                  <a:srgbClr val="FFC000"/>
                </a:solidFill>
              </a:rPr>
              <a:t>The Bible clearly proclaims that nature declares God’s TRUTH, righteousness, glory, and KNOWLEDGE. </a:t>
            </a:r>
            <a:r>
              <a:rPr lang="en-US" sz="3200" b="1" dirty="0">
                <a:ln>
                  <a:solidFill>
                    <a:schemeClr val="bg1"/>
                  </a:solidFill>
                </a:ln>
                <a:solidFill>
                  <a:srgbClr val="FFC000"/>
                </a:solidFill>
              </a:rPr>
              <a:t> </a:t>
            </a:r>
            <a:r>
              <a:rPr lang="en-US" sz="3200" b="1" dirty="0">
                <a:ln>
                  <a:solidFill>
                    <a:schemeClr val="bg1"/>
                  </a:solidFill>
                </a:ln>
                <a:solidFill>
                  <a:srgbClr val="FFC000"/>
                </a:solidFill>
              </a:rPr>
              <a:t> It also says that nature’s various physical laws are constant (therefore, have not changed, will not change).</a:t>
            </a:r>
          </a:p>
          <a:p>
            <a:pPr marL="117475" indent="0">
              <a:buNone/>
            </a:pPr>
            <a:endParaRPr lang="en-US" sz="1800" b="1" dirty="0">
              <a:ln>
                <a:solidFill>
                  <a:schemeClr val="bg1"/>
                </a:solidFill>
              </a:ln>
              <a:solidFill>
                <a:srgbClr val="FFC000"/>
              </a:solidFill>
            </a:endParaRPr>
          </a:p>
          <a:p>
            <a:pPr marL="574675" indent="-457200"/>
            <a:r>
              <a:rPr lang="en-US" sz="3200" b="1" dirty="0">
                <a:ln>
                  <a:solidFill>
                    <a:schemeClr val="bg1"/>
                  </a:solidFill>
                </a:ln>
                <a:solidFill>
                  <a:srgbClr val="FFC000"/>
                </a:solidFill>
              </a:rPr>
              <a:t>Now we can proceed to see what the “facts of nature” have to say to us….</a:t>
            </a: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8931166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4648200"/>
          </a:xfrm>
        </p:spPr>
        <p:txBody>
          <a:bodyPr>
            <a:noAutofit/>
          </a:bodyPr>
          <a:lstStyle/>
          <a:p>
            <a:pPr algn="ctr">
              <a:buNone/>
            </a:pPr>
            <a:endParaRPr lang="en-US" sz="3200" b="1" dirty="0">
              <a:ln>
                <a:solidFill>
                  <a:schemeClr val="bg1"/>
                </a:solidFill>
              </a:ln>
              <a:solidFill>
                <a:srgbClr val="FFC000"/>
              </a:solidFill>
            </a:endParaRPr>
          </a:p>
          <a:p>
            <a:pPr algn="ctr">
              <a:buNone/>
            </a:pPr>
            <a:r>
              <a:rPr lang="en-US" sz="3200" b="1" dirty="0">
                <a:ln>
                  <a:solidFill>
                    <a:schemeClr val="bg1"/>
                  </a:solidFill>
                </a:ln>
                <a:solidFill>
                  <a:srgbClr val="FFC000"/>
                </a:solidFill>
              </a:rPr>
              <a:t>All the facts of nature </a:t>
            </a:r>
          </a:p>
          <a:p>
            <a:pPr algn="ctr">
              <a:buNone/>
            </a:pPr>
            <a:r>
              <a:rPr lang="en-US" sz="3200" b="1" dirty="0">
                <a:ln>
                  <a:solidFill>
                    <a:schemeClr val="bg1"/>
                  </a:solidFill>
                </a:ln>
                <a:solidFill>
                  <a:srgbClr val="FFC000"/>
                </a:solidFill>
              </a:rPr>
              <a:t>consistently indicate a </a:t>
            </a:r>
          </a:p>
          <a:p>
            <a:pPr algn="ctr">
              <a:buNone/>
            </a:pPr>
            <a:r>
              <a:rPr lang="en-US" sz="3200" b="1" dirty="0">
                <a:ln>
                  <a:solidFill>
                    <a:schemeClr val="bg1"/>
                  </a:solidFill>
                </a:ln>
                <a:solidFill>
                  <a:srgbClr val="FFC000"/>
                </a:solidFill>
              </a:rPr>
              <a:t>multi-billion year universe. </a:t>
            </a:r>
          </a:p>
          <a:p>
            <a:pPr algn="ctr">
              <a:buNone/>
            </a:pPr>
            <a:r>
              <a:rPr lang="en-US" sz="3200" b="1" dirty="0">
                <a:ln>
                  <a:solidFill>
                    <a:schemeClr val="bg1"/>
                  </a:solidFill>
                </a:ln>
                <a:solidFill>
                  <a:srgbClr val="FFC000"/>
                </a:solidFill>
              </a:rPr>
              <a:t>Not one fact of nature </a:t>
            </a:r>
          </a:p>
          <a:p>
            <a:pPr algn="ctr">
              <a:buNone/>
            </a:pPr>
            <a:r>
              <a:rPr lang="en-US" sz="3200" b="1" dirty="0">
                <a:ln>
                  <a:solidFill>
                    <a:schemeClr val="bg1"/>
                  </a:solidFill>
                </a:ln>
                <a:solidFill>
                  <a:srgbClr val="FFC000"/>
                </a:solidFill>
              </a:rPr>
              <a:t>indicates to the contrary</a:t>
            </a:r>
            <a:r>
              <a:rPr lang="en-US" sz="3200" b="1">
                <a:ln>
                  <a:solidFill>
                    <a:schemeClr val="bg1"/>
                  </a:solidFill>
                </a:ln>
                <a:solidFill>
                  <a:srgbClr val="FFC000"/>
                </a:solidFill>
              </a:rPr>
              <a:t>.  </a:t>
            </a: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8504575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4648200"/>
          </a:xfrm>
        </p:spPr>
        <p:txBody>
          <a:bodyPr>
            <a:noAutofit/>
          </a:bodyPr>
          <a:lstStyle/>
          <a:p>
            <a:pPr algn="ctr">
              <a:buNone/>
            </a:pPr>
            <a:r>
              <a:rPr lang="en-US" sz="3200" b="1" dirty="0">
                <a:ln>
                  <a:solidFill>
                    <a:schemeClr val="bg1"/>
                  </a:solidFill>
                </a:ln>
                <a:solidFill>
                  <a:srgbClr val="FFC000"/>
                </a:solidFill>
              </a:rPr>
              <a:t>There are about 5,000 astronomers/astrophysicists in the world.</a:t>
            </a:r>
            <a:endParaRPr lang="en-US" sz="3200" b="1" dirty="0">
              <a:ln>
                <a:solidFill>
                  <a:schemeClr val="bg1"/>
                </a:solidFill>
              </a:ln>
              <a:solidFill>
                <a:srgbClr val="FFC000"/>
              </a:solidFill>
            </a:endParaRPr>
          </a:p>
          <a:p>
            <a:pPr algn="ctr">
              <a:buNone/>
            </a:pPr>
            <a:endParaRPr lang="en-US" sz="3200" b="1" dirty="0">
              <a:ln>
                <a:solidFill>
                  <a:schemeClr val="bg1"/>
                </a:solidFill>
              </a:ln>
              <a:solidFill>
                <a:srgbClr val="FFC000"/>
              </a:solidFill>
            </a:endParaRPr>
          </a:p>
          <a:p>
            <a:pPr algn="ctr">
              <a:buNone/>
            </a:pPr>
            <a:r>
              <a:rPr lang="en-US" sz="3200" b="1" dirty="0">
                <a:ln>
                  <a:solidFill>
                    <a:schemeClr val="bg1"/>
                  </a:solidFill>
                </a:ln>
                <a:solidFill>
                  <a:srgbClr val="FFC000"/>
                </a:solidFill>
              </a:rPr>
              <a:t>One of the two known “young” universe astronomers/astrophysicists was asked if he was aware of any part of nature that indicated a young universe…his answer was “</a:t>
            </a:r>
            <a:r>
              <a:rPr lang="en-US" sz="3600" b="1" dirty="0">
                <a:ln>
                  <a:solidFill>
                    <a:schemeClr val="bg1"/>
                  </a:solidFill>
                </a:ln>
                <a:solidFill>
                  <a:srgbClr val="FF0000"/>
                </a:solidFill>
              </a:rPr>
              <a:t>NO</a:t>
            </a:r>
            <a:r>
              <a:rPr lang="en-US" sz="3200" b="1" dirty="0">
                <a:ln>
                  <a:solidFill>
                    <a:schemeClr val="bg1"/>
                  </a:solidFill>
                </a:ln>
                <a:solidFill>
                  <a:srgbClr val="FFC000"/>
                </a:solidFill>
              </a:rPr>
              <a:t>.”</a:t>
            </a: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10775535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4648200"/>
          </a:xfrm>
        </p:spPr>
        <p:txBody>
          <a:bodyPr>
            <a:noAutofit/>
          </a:bodyPr>
          <a:lstStyle/>
          <a:p>
            <a:pPr algn="ctr">
              <a:buNone/>
            </a:pPr>
            <a:endParaRPr lang="en-US" sz="3200" b="1" dirty="0">
              <a:ln>
                <a:solidFill>
                  <a:schemeClr val="bg1"/>
                </a:solidFill>
              </a:ln>
              <a:solidFill>
                <a:srgbClr val="FFC000"/>
              </a:solidFill>
            </a:endParaRPr>
          </a:p>
          <a:p>
            <a:pPr algn="ctr">
              <a:buNone/>
            </a:pPr>
            <a:r>
              <a:rPr lang="en-US" sz="3200" b="1" dirty="0">
                <a:ln>
                  <a:solidFill>
                    <a:schemeClr val="bg1"/>
                  </a:solidFill>
                </a:ln>
                <a:solidFill>
                  <a:srgbClr val="FFC000"/>
                </a:solidFill>
              </a:rPr>
              <a:t>Special thanks to Dr. Hugh Ross </a:t>
            </a:r>
          </a:p>
          <a:p>
            <a:pPr algn="ctr">
              <a:buNone/>
            </a:pPr>
            <a:r>
              <a:rPr lang="en-US" sz="3200" b="1" dirty="0">
                <a:ln>
                  <a:solidFill>
                    <a:schemeClr val="bg1"/>
                  </a:solidFill>
                </a:ln>
                <a:solidFill>
                  <a:srgbClr val="FFC000"/>
                </a:solidFill>
              </a:rPr>
              <a:t>for his excellent presentation/debate on Reasons to </a:t>
            </a:r>
            <a:r>
              <a:rPr lang="en-US" sz="3200" b="1" dirty="0" err="1">
                <a:ln>
                  <a:solidFill>
                    <a:schemeClr val="bg1"/>
                  </a:solidFill>
                </a:ln>
                <a:solidFill>
                  <a:srgbClr val="FFC000"/>
                </a:solidFill>
              </a:rPr>
              <a:t>Believe’s</a:t>
            </a:r>
            <a:r>
              <a:rPr lang="en-US" sz="3200" b="1" dirty="0">
                <a:ln>
                  <a:solidFill>
                    <a:schemeClr val="bg1"/>
                  </a:solidFill>
                </a:ln>
                <a:solidFill>
                  <a:srgbClr val="FFC000"/>
                </a:solidFill>
              </a:rPr>
              <a:t> DVD entitled “How Old is the Universe?”</a:t>
            </a:r>
          </a:p>
        </p:txBody>
      </p:sp>
    </p:spTree>
    <p:extLst>
      <p:ext uri="{BB962C8B-B14F-4D97-AF65-F5344CB8AC3E}">
        <p14:creationId xmlns:p14="http://schemas.microsoft.com/office/powerpoint/2010/main" val="20017471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4953000"/>
          </a:xfrm>
        </p:spPr>
        <p:txBody>
          <a:bodyPr>
            <a:noAutofit/>
          </a:bodyPr>
          <a:lstStyle/>
          <a:p>
            <a:r>
              <a:rPr lang="en-US" sz="3200" b="1" dirty="0">
                <a:ln>
                  <a:solidFill>
                    <a:schemeClr val="bg1"/>
                  </a:solidFill>
                </a:ln>
                <a:solidFill>
                  <a:srgbClr val="FFC000"/>
                </a:solidFill>
              </a:rPr>
              <a:t>On that DVD Dr. Ross debated Dr. Faulkner, a </a:t>
            </a:r>
            <a:r>
              <a:rPr lang="en-US" sz="3200" b="1" dirty="0">
                <a:ln>
                  <a:solidFill>
                    <a:schemeClr val="bg1"/>
                  </a:solidFill>
                </a:ln>
                <a:solidFill>
                  <a:srgbClr val="FFC000"/>
                </a:solidFill>
              </a:rPr>
              <a:t>young earth creationist</a:t>
            </a:r>
            <a:r>
              <a:rPr lang="en-US" sz="3200" b="1" dirty="0">
                <a:ln>
                  <a:solidFill>
                    <a:schemeClr val="bg1"/>
                  </a:solidFill>
                </a:ln>
                <a:solidFill>
                  <a:srgbClr val="FFC000"/>
                </a:solidFill>
              </a:rPr>
              <a:t>.  A panel of 13 mutually agreed upon born again, evangelical astronomers (who are well-respected in their fields) listened to the two sides present their case. </a:t>
            </a:r>
          </a:p>
          <a:p>
            <a:pPr>
              <a:buNone/>
            </a:pPr>
            <a:endParaRPr lang="en-US" sz="1600" b="1" dirty="0">
              <a:ln>
                <a:solidFill>
                  <a:schemeClr val="bg1"/>
                </a:solidFill>
              </a:ln>
              <a:solidFill>
                <a:srgbClr val="FFC000"/>
              </a:solidFill>
            </a:endParaRPr>
          </a:p>
          <a:p>
            <a:r>
              <a:rPr lang="en-US" sz="3200" b="1" dirty="0">
                <a:ln>
                  <a:solidFill>
                    <a:schemeClr val="bg1"/>
                  </a:solidFill>
                </a:ln>
                <a:solidFill>
                  <a:srgbClr val="FFC000"/>
                </a:solidFill>
              </a:rPr>
              <a:t>The verdict was unanimously in favor of the evidence from Dr. Ross that </a:t>
            </a:r>
            <a:r>
              <a:rPr lang="en-US" sz="3200" b="1" dirty="0">
                <a:ln>
                  <a:solidFill>
                    <a:schemeClr val="bg1"/>
                  </a:solidFill>
                </a:ln>
                <a:solidFill>
                  <a:srgbClr val="FFC000"/>
                </a:solidFill>
              </a:rPr>
              <a:t>the </a:t>
            </a:r>
            <a:r>
              <a:rPr lang="en-US" sz="3200" b="1" dirty="0">
                <a:ln>
                  <a:solidFill>
                    <a:schemeClr val="bg1"/>
                  </a:solidFill>
                </a:ln>
                <a:solidFill>
                  <a:srgbClr val="FFC000"/>
                </a:solidFill>
              </a:rPr>
              <a:t>universe is billions of years old (13.7 billion years old).</a:t>
            </a:r>
            <a:endParaRPr lang="en-US" sz="1200" dirty="0">
              <a:ln>
                <a:solidFill>
                  <a:schemeClr val="bg1"/>
                </a:solidFill>
              </a:ln>
              <a:solidFill>
                <a:srgbClr val="FFC000"/>
              </a:solidFill>
            </a:endParaRPr>
          </a:p>
        </p:txBody>
      </p:sp>
    </p:spTree>
    <p:extLst>
      <p:ext uri="{BB962C8B-B14F-4D97-AF65-F5344CB8AC3E}">
        <p14:creationId xmlns:p14="http://schemas.microsoft.com/office/powerpoint/2010/main" val="37343517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905000"/>
            <a:ext cx="8534400" cy="4800600"/>
          </a:xfrm>
        </p:spPr>
        <p:txBody>
          <a:bodyPr>
            <a:noAutofit/>
          </a:bodyPr>
          <a:lstStyle/>
          <a:p>
            <a:r>
              <a:rPr lang="en-US" sz="3200" b="1" dirty="0">
                <a:ln>
                  <a:solidFill>
                    <a:schemeClr val="bg1"/>
                  </a:solidFill>
                </a:ln>
                <a:solidFill>
                  <a:srgbClr val="FFC000"/>
                </a:solidFill>
              </a:rPr>
              <a:t>The presentation here on the scientific evidences for the old age of the universe is largely based on </a:t>
            </a:r>
            <a:r>
              <a:rPr lang="en-US" sz="3200" b="1" u="sng" dirty="0">
                <a:ln>
                  <a:solidFill>
                    <a:schemeClr val="bg1"/>
                  </a:solidFill>
                </a:ln>
                <a:solidFill>
                  <a:srgbClr val="FFC000"/>
                </a:solidFill>
              </a:rPr>
              <a:t>some</a:t>
            </a:r>
            <a:r>
              <a:rPr lang="en-US" sz="3200" b="1" dirty="0">
                <a:ln>
                  <a:solidFill>
                    <a:schemeClr val="bg1"/>
                  </a:solidFill>
                </a:ln>
                <a:solidFill>
                  <a:srgbClr val="FFC000"/>
                </a:solidFill>
              </a:rPr>
              <a:t> of the information contained in the referenced DVD.</a:t>
            </a:r>
          </a:p>
          <a:p>
            <a:endParaRPr lang="en-US" sz="1600" b="1" dirty="0">
              <a:ln>
                <a:solidFill>
                  <a:schemeClr val="bg1"/>
                </a:solidFill>
              </a:ln>
              <a:solidFill>
                <a:srgbClr val="FFC000"/>
              </a:solidFill>
            </a:endParaRPr>
          </a:p>
          <a:p>
            <a:r>
              <a:rPr lang="en-US" sz="3200" b="1" dirty="0">
                <a:ln>
                  <a:solidFill>
                    <a:schemeClr val="bg1"/>
                  </a:solidFill>
                </a:ln>
                <a:solidFill>
                  <a:srgbClr val="FFC000"/>
                </a:solidFill>
              </a:rPr>
              <a:t>Also, some of the information is reorganized </a:t>
            </a:r>
            <a:r>
              <a:rPr lang="en-US" sz="3200" b="1" dirty="0">
                <a:ln>
                  <a:solidFill>
                    <a:schemeClr val="bg1"/>
                  </a:solidFill>
                </a:ln>
                <a:solidFill>
                  <a:srgbClr val="FFC000"/>
                </a:solidFill>
              </a:rPr>
              <a:t>and </a:t>
            </a:r>
            <a:r>
              <a:rPr lang="en-US" sz="3200" b="1" dirty="0">
                <a:ln>
                  <a:solidFill>
                    <a:schemeClr val="bg1"/>
                  </a:solidFill>
                </a:ln>
                <a:solidFill>
                  <a:srgbClr val="FFC000"/>
                </a:solidFill>
              </a:rPr>
              <a:t>reformatted for </a:t>
            </a:r>
            <a:r>
              <a:rPr lang="en-US" sz="3200" b="1" dirty="0">
                <a:ln>
                  <a:solidFill>
                    <a:schemeClr val="bg1"/>
                  </a:solidFill>
                </a:ln>
                <a:solidFill>
                  <a:srgbClr val="FFC000"/>
                </a:solidFill>
              </a:rPr>
              <a:t>this presentation.  </a:t>
            </a:r>
            <a:r>
              <a:rPr lang="en-US" sz="3200" b="1" dirty="0">
                <a:ln>
                  <a:solidFill>
                    <a:schemeClr val="bg1"/>
                  </a:solidFill>
                </a:ln>
                <a:solidFill>
                  <a:srgbClr val="FFC000"/>
                </a:solidFill>
              </a:rPr>
              <a:t> The </a:t>
            </a:r>
            <a:r>
              <a:rPr lang="en-US" sz="3200" b="1" dirty="0">
                <a:ln>
                  <a:solidFill>
                    <a:schemeClr val="bg1"/>
                  </a:solidFill>
                </a:ln>
                <a:solidFill>
                  <a:srgbClr val="FFC000"/>
                </a:solidFill>
              </a:rPr>
              <a:t>acronym </a:t>
            </a:r>
            <a:r>
              <a:rPr lang="en-US" sz="3200" b="1" dirty="0">
                <a:ln>
                  <a:solidFill>
                    <a:schemeClr val="bg1"/>
                  </a:solidFill>
                </a:ln>
                <a:solidFill>
                  <a:srgbClr val="FFC000"/>
                </a:solidFill>
              </a:rPr>
              <a:t>“REALIST” is utilized as a memory device </a:t>
            </a:r>
            <a:r>
              <a:rPr lang="en-US" sz="3200" b="1" dirty="0">
                <a:ln>
                  <a:solidFill>
                    <a:schemeClr val="bg1"/>
                  </a:solidFill>
                </a:ln>
                <a:solidFill>
                  <a:srgbClr val="FFC000"/>
                </a:solidFill>
              </a:rPr>
              <a:t>in the subsequent pages is this author’s creation. </a:t>
            </a:r>
            <a:endParaRPr lang="en-US" sz="3200" dirty="0">
              <a:ln>
                <a:solidFill>
                  <a:schemeClr val="bg1"/>
                </a:solidFill>
              </a:ln>
              <a:solidFill>
                <a:srgbClr val="FFC000"/>
              </a:solidFill>
            </a:endParaRPr>
          </a:p>
        </p:txBody>
      </p:sp>
    </p:spTree>
    <p:extLst>
      <p:ext uri="{BB962C8B-B14F-4D97-AF65-F5344CB8AC3E}">
        <p14:creationId xmlns:p14="http://schemas.microsoft.com/office/powerpoint/2010/main" val="32266667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buNone/>
            </a:pPr>
            <a:endParaRPr lang="en-US" sz="3200" b="1" dirty="0">
              <a:ln>
                <a:solidFill>
                  <a:schemeClr val="bg1"/>
                </a:solidFill>
              </a:ln>
              <a:solidFill>
                <a:srgbClr val="FFC000"/>
              </a:solidFill>
            </a:endParaRPr>
          </a:p>
          <a:p>
            <a:pPr marL="457200" lvl="1" indent="0" algn="ctr">
              <a:buNone/>
            </a:pPr>
            <a:r>
              <a:rPr lang="en-US" sz="3200" b="1" dirty="0">
                <a:ln>
                  <a:solidFill>
                    <a:schemeClr val="bg1"/>
                  </a:solidFill>
                </a:ln>
                <a:solidFill>
                  <a:srgbClr val="FFC000"/>
                </a:solidFill>
              </a:rPr>
              <a:t>The primary </a:t>
            </a:r>
            <a:r>
              <a:rPr lang="en-US" sz="3200" b="1" dirty="0">
                <a:ln>
                  <a:solidFill>
                    <a:schemeClr val="bg1"/>
                  </a:solidFill>
                </a:ln>
                <a:solidFill>
                  <a:srgbClr val="FFC000"/>
                </a:solidFill>
              </a:rPr>
              <a:t>scientific reasons </a:t>
            </a:r>
          </a:p>
          <a:p>
            <a:pPr marL="457200" lvl="1" indent="0" algn="ctr">
              <a:buNone/>
            </a:pPr>
            <a:r>
              <a:rPr lang="en-US" sz="3200" b="1" dirty="0">
                <a:ln>
                  <a:solidFill>
                    <a:schemeClr val="bg1"/>
                  </a:solidFill>
                </a:ln>
                <a:solidFill>
                  <a:srgbClr val="FFC000"/>
                </a:solidFill>
              </a:rPr>
              <a:t>will </a:t>
            </a:r>
            <a:r>
              <a:rPr lang="en-US" sz="3200" b="1" dirty="0">
                <a:ln>
                  <a:solidFill>
                    <a:schemeClr val="bg1"/>
                  </a:solidFill>
                </a:ln>
                <a:solidFill>
                  <a:srgbClr val="FFC000"/>
                </a:solidFill>
              </a:rPr>
              <a:t>be presented by </a:t>
            </a:r>
            <a:r>
              <a:rPr lang="en-US" sz="3200" b="1" dirty="0">
                <a:ln>
                  <a:solidFill>
                    <a:schemeClr val="bg1"/>
                  </a:solidFill>
                </a:ln>
                <a:solidFill>
                  <a:srgbClr val="FFC000"/>
                </a:solidFill>
              </a:rPr>
              <a:t>using the </a:t>
            </a:r>
            <a:r>
              <a:rPr lang="en-US" sz="3200" b="1" dirty="0">
                <a:ln>
                  <a:solidFill>
                    <a:schemeClr val="bg1"/>
                  </a:solidFill>
                </a:ln>
                <a:solidFill>
                  <a:srgbClr val="FFC000"/>
                </a:solidFill>
              </a:rPr>
              <a:t>acronym </a:t>
            </a:r>
            <a:endParaRPr lang="en-US" sz="3200" b="1" dirty="0">
              <a:ln>
                <a:solidFill>
                  <a:schemeClr val="bg1"/>
                </a:solidFill>
              </a:ln>
              <a:solidFill>
                <a:srgbClr val="FFC000"/>
              </a:solidFill>
            </a:endParaRPr>
          </a:p>
          <a:p>
            <a:pPr marL="457200" lvl="1" indent="0" algn="ctr">
              <a:buNone/>
            </a:pPr>
            <a:r>
              <a:rPr lang="en-US" sz="4800" b="1" dirty="0">
                <a:ln>
                  <a:solidFill>
                    <a:schemeClr val="bg1"/>
                  </a:solidFill>
                </a:ln>
                <a:solidFill>
                  <a:srgbClr val="FFC000"/>
                </a:solidFill>
              </a:rPr>
              <a:t>“</a:t>
            </a:r>
            <a:r>
              <a:rPr lang="en-US" sz="4800" b="1" dirty="0">
                <a:ln>
                  <a:solidFill>
                    <a:schemeClr val="bg1"/>
                  </a:solidFill>
                </a:ln>
                <a:solidFill>
                  <a:srgbClr val="FF0000"/>
                </a:solidFill>
              </a:rPr>
              <a:t>REALIST</a:t>
            </a:r>
            <a:r>
              <a:rPr lang="en-US" sz="4800" b="1" dirty="0">
                <a:ln>
                  <a:solidFill>
                    <a:schemeClr val="bg1"/>
                  </a:solidFill>
                </a:ln>
                <a:solidFill>
                  <a:srgbClr val="FFC000"/>
                </a:solidFill>
              </a:rPr>
              <a:t>”</a:t>
            </a:r>
          </a:p>
          <a:p>
            <a:pPr marL="457200" lvl="1" indent="0" algn="ctr">
              <a:buNone/>
            </a:pPr>
            <a:endParaRPr lang="en-US" sz="3200" b="1" dirty="0">
              <a:ln>
                <a:solidFill>
                  <a:schemeClr val="bg1"/>
                </a:solidFill>
              </a:ln>
              <a:solidFill>
                <a:srgbClr val="FFC000"/>
              </a:solidFill>
            </a:endParaRPr>
          </a:p>
          <a:p>
            <a:pPr marL="457200" lvl="1" indent="0" algn="ctr">
              <a:buNone/>
            </a:pPr>
            <a:r>
              <a:rPr lang="en-US" sz="3200" b="1" dirty="0">
                <a:ln>
                  <a:solidFill>
                    <a:schemeClr val="bg1"/>
                  </a:solidFill>
                </a:ln>
                <a:solidFill>
                  <a:srgbClr val="FFC000"/>
                </a:solidFill>
              </a:rPr>
              <a:t>Think:  </a:t>
            </a:r>
            <a:r>
              <a:rPr lang="en-US" sz="3200" b="1" dirty="0">
                <a:ln>
                  <a:solidFill>
                    <a:schemeClr val="bg1"/>
                  </a:solidFill>
                </a:ln>
                <a:solidFill>
                  <a:srgbClr val="FF0000"/>
                </a:solidFill>
              </a:rPr>
              <a:t>“A ‘REALIST’ accepts ‘REALITY.’”</a:t>
            </a:r>
            <a:endParaRPr lang="en-US" sz="3200" b="1" dirty="0">
              <a:ln>
                <a:solidFill>
                  <a:schemeClr val="bg1"/>
                </a:solidFill>
              </a:ln>
              <a:solidFill>
                <a:srgbClr val="FF0000"/>
              </a:solidFill>
            </a:endParaRPr>
          </a:p>
          <a:p>
            <a:pPr marL="457200" lvl="1" indent="0" algn="ctr">
              <a:buNone/>
            </a:pPr>
            <a:r>
              <a:rPr lang="en-US" sz="3200" b="1" dirty="0">
                <a:ln>
                  <a:solidFill>
                    <a:schemeClr val="bg1"/>
                  </a:solidFill>
                </a:ln>
                <a:solidFill>
                  <a:srgbClr val="FFC000"/>
                </a:solidFill>
              </a:rPr>
              <a:t>ARE </a:t>
            </a:r>
            <a:r>
              <a:rPr lang="en-US" sz="3200" b="1" i="1" u="sng" dirty="0">
                <a:ln>
                  <a:solidFill>
                    <a:schemeClr val="bg1"/>
                  </a:solidFill>
                </a:ln>
                <a:solidFill>
                  <a:srgbClr val="FFC000"/>
                </a:solidFill>
              </a:rPr>
              <a:t>YOU</a:t>
            </a:r>
            <a:r>
              <a:rPr lang="en-US" sz="3200" b="1" dirty="0">
                <a:ln>
                  <a:solidFill>
                    <a:schemeClr val="bg1"/>
                  </a:solidFill>
                </a:ln>
                <a:solidFill>
                  <a:srgbClr val="FFC000"/>
                </a:solidFill>
              </a:rPr>
              <a:t> A REALIST?</a:t>
            </a:r>
            <a:endParaRPr lang="en-US" sz="1600" b="1" dirty="0">
              <a:ln>
                <a:solidFill>
                  <a:schemeClr val="bg1"/>
                </a:solidFill>
              </a:ln>
              <a:solidFill>
                <a:srgbClr val="FFC000"/>
              </a:solidFill>
            </a:endParaRPr>
          </a:p>
        </p:txBody>
      </p:sp>
    </p:spTree>
    <p:extLst>
      <p:ext uri="{BB962C8B-B14F-4D97-AF65-F5344CB8AC3E}">
        <p14:creationId xmlns:p14="http://schemas.microsoft.com/office/powerpoint/2010/main" val="2852900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buNone/>
            </a:pPr>
            <a:endParaRPr lang="en-US" sz="1600" b="1" dirty="0">
              <a:ln>
                <a:solidFill>
                  <a:schemeClr val="bg1"/>
                </a:solidFill>
              </a:ln>
              <a:solidFill>
                <a:srgbClr val="FFC000"/>
              </a:solidFill>
            </a:endParaRPr>
          </a:p>
          <a:p>
            <a:pPr marL="457200" lvl="1" indent="0">
              <a:buNone/>
            </a:pPr>
            <a:r>
              <a:rPr lang="en-US" sz="3200" b="1" dirty="0">
                <a:ln>
                  <a:solidFill>
                    <a:schemeClr val="bg1"/>
                  </a:solidFill>
                </a:ln>
                <a:solidFill>
                  <a:srgbClr val="FFC000"/>
                </a:solidFill>
              </a:rPr>
              <a:t>The evidences present here for an old universe are virtually free of any assumptions;  they are based on solid empirical </a:t>
            </a:r>
            <a:r>
              <a:rPr lang="en-US" sz="3200" b="1" dirty="0">
                <a:ln>
                  <a:solidFill>
                    <a:schemeClr val="bg1"/>
                  </a:solidFill>
                </a:ln>
                <a:solidFill>
                  <a:srgbClr val="FFC000"/>
                </a:solidFill>
              </a:rPr>
              <a:t>evidence, which is not debatable.</a:t>
            </a:r>
            <a:endParaRPr lang="en-US" sz="3200" b="1" dirty="0">
              <a:ln>
                <a:solidFill>
                  <a:schemeClr val="bg1"/>
                </a:solidFill>
              </a:ln>
              <a:solidFill>
                <a:srgbClr val="FFC000"/>
              </a:solidFill>
            </a:endParaRPr>
          </a:p>
          <a:p>
            <a:pPr marL="457200" lvl="1" indent="0">
              <a:buNone/>
            </a:pPr>
            <a:endParaRPr lang="en-US" sz="1800" b="1" dirty="0">
              <a:ln>
                <a:solidFill>
                  <a:schemeClr val="bg1"/>
                </a:solidFill>
              </a:ln>
              <a:solidFill>
                <a:srgbClr val="FFC000"/>
              </a:solidFill>
            </a:endParaRPr>
          </a:p>
          <a:p>
            <a:pPr marL="457200" lvl="1" indent="0">
              <a:buNone/>
            </a:pPr>
            <a:r>
              <a:rPr lang="en-US" sz="3200" b="1" dirty="0">
                <a:ln>
                  <a:solidFill>
                    <a:schemeClr val="bg1"/>
                  </a:solidFill>
                </a:ln>
                <a:solidFill>
                  <a:srgbClr val="FFC000"/>
                </a:solidFill>
              </a:rPr>
              <a:t>The following information clearly shows the age of the universe </a:t>
            </a:r>
            <a:r>
              <a:rPr lang="en-US" sz="3200" b="1" dirty="0">
                <a:ln>
                  <a:solidFill>
                    <a:schemeClr val="bg1"/>
                  </a:solidFill>
                </a:ln>
                <a:solidFill>
                  <a:srgbClr val="FFC000"/>
                </a:solidFill>
              </a:rPr>
              <a:t>and earth as  </a:t>
            </a:r>
            <a:r>
              <a:rPr lang="en-US" sz="3200" b="1" dirty="0">
                <a:ln>
                  <a:solidFill>
                    <a:schemeClr val="bg1"/>
                  </a:solidFill>
                </a:ln>
                <a:solidFill>
                  <a:srgbClr val="FFC000"/>
                </a:solidFill>
              </a:rPr>
              <a:t>being billions of years </a:t>
            </a:r>
            <a:r>
              <a:rPr lang="en-US" sz="3200" b="1" dirty="0">
                <a:ln>
                  <a:solidFill>
                    <a:schemeClr val="bg1"/>
                  </a:solidFill>
                </a:ln>
                <a:solidFill>
                  <a:srgbClr val="FFC000"/>
                </a:solidFill>
              </a:rPr>
              <a:t>old.</a:t>
            </a: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17007523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31805" y="1869990"/>
            <a:ext cx="8773298" cy="4376351"/>
          </a:xfrm>
        </p:spPr>
        <p:txBody>
          <a:bodyPr>
            <a:noAutofit/>
          </a:bodyPr>
          <a:lstStyle/>
          <a:p>
            <a:pPr marL="118872" indent="0" algn="ctr">
              <a:buNone/>
            </a:pPr>
            <a:r>
              <a:rPr lang="en-US" sz="4800" b="1" dirty="0">
                <a:ln>
                  <a:solidFill>
                    <a:schemeClr val="bg1"/>
                  </a:solidFill>
                </a:ln>
              </a:rPr>
              <a:t>The reason for this examination is that many young universe creationists often state that a person cannot trust in fallen men interpreting a fallen creation and its physical laws.</a:t>
            </a:r>
          </a:p>
        </p:txBody>
      </p:sp>
    </p:spTree>
    <p:extLst>
      <p:ext uri="{BB962C8B-B14F-4D97-AF65-F5344CB8AC3E}">
        <p14:creationId xmlns:p14="http://schemas.microsoft.com/office/powerpoint/2010/main" val="16363522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905000"/>
            <a:ext cx="8534400" cy="4800600"/>
          </a:xfrm>
        </p:spPr>
        <p:txBody>
          <a:bodyPr>
            <a:noAutofit/>
          </a:bodyPr>
          <a:lstStyle/>
          <a:p>
            <a:r>
              <a:rPr lang="en-US" sz="3200" b="1" dirty="0">
                <a:ln>
                  <a:solidFill>
                    <a:schemeClr val="bg1"/>
                  </a:solidFill>
                </a:ln>
                <a:solidFill>
                  <a:srgbClr val="FFC000"/>
                </a:solidFill>
              </a:rPr>
              <a:t>The old age of the universe will be presented by the next page’s list of seven reasons given in an easy-to-remember acronym:</a:t>
            </a:r>
            <a:endParaRPr lang="en-US" sz="3200" dirty="0">
              <a:ln>
                <a:solidFill>
                  <a:schemeClr val="bg1"/>
                </a:solidFill>
              </a:ln>
              <a:solidFill>
                <a:srgbClr val="FFC000"/>
              </a:solidFill>
            </a:endParaRPr>
          </a:p>
        </p:txBody>
      </p:sp>
    </p:spTree>
    <p:extLst>
      <p:ext uri="{BB962C8B-B14F-4D97-AF65-F5344CB8AC3E}">
        <p14:creationId xmlns:p14="http://schemas.microsoft.com/office/powerpoint/2010/main" val="39043536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0" y="1752600"/>
            <a:ext cx="9836150" cy="5105400"/>
          </a:xfrm>
        </p:spPr>
        <p:txBody>
          <a:bodyPr>
            <a:noAutofit/>
          </a:bodyPr>
          <a:lstStyle/>
          <a:p>
            <a:pPr marL="0" lvl="1" indent="0">
              <a:spcBef>
                <a:spcPts val="0"/>
              </a:spcBef>
              <a:buNone/>
            </a:pPr>
            <a:r>
              <a:rPr lang="en-US" sz="4800" b="1" dirty="0">
                <a:ln>
                  <a:solidFill>
                    <a:schemeClr val="bg1"/>
                  </a:solidFill>
                </a:ln>
                <a:solidFill>
                  <a:srgbClr val="FF0000"/>
                </a:solidFill>
              </a:rPr>
              <a:t>R</a:t>
            </a:r>
            <a:r>
              <a:rPr lang="en-US" sz="3200" b="1" dirty="0">
                <a:ln>
                  <a:solidFill>
                    <a:schemeClr val="bg1"/>
                  </a:solidFill>
                </a:ln>
                <a:solidFill>
                  <a:srgbClr val="FFC000"/>
                </a:solidFill>
              </a:rPr>
              <a:t>adiometric (chemical) levels </a:t>
            </a:r>
            <a:r>
              <a:rPr lang="en-US" sz="3200" b="1" dirty="0">
                <a:ln>
                  <a:solidFill>
                    <a:schemeClr val="bg1"/>
                  </a:solidFill>
                </a:ln>
                <a:solidFill>
                  <a:srgbClr val="FFC000"/>
                </a:solidFill>
              </a:rPr>
              <a:t>in </a:t>
            </a:r>
            <a:r>
              <a:rPr lang="en-US" sz="3200" b="1" dirty="0">
                <a:ln>
                  <a:solidFill>
                    <a:schemeClr val="bg1"/>
                  </a:solidFill>
                </a:ln>
                <a:solidFill>
                  <a:srgbClr val="FFC000"/>
                </a:solidFill>
              </a:rPr>
              <a:t>stars and galaxies</a:t>
            </a:r>
          </a:p>
          <a:p>
            <a:pPr marL="0" lvl="1" indent="0">
              <a:spcBef>
                <a:spcPts val="0"/>
              </a:spcBef>
              <a:buNone/>
            </a:pPr>
            <a:r>
              <a:rPr lang="en-US" sz="4800" b="1" dirty="0">
                <a:ln>
                  <a:solidFill>
                    <a:schemeClr val="bg1"/>
                  </a:solidFill>
                </a:ln>
                <a:solidFill>
                  <a:srgbClr val="FF0000"/>
                </a:solidFill>
              </a:rPr>
              <a:t>E</a:t>
            </a:r>
            <a:r>
              <a:rPr lang="en-US" sz="3200" b="1" dirty="0">
                <a:ln>
                  <a:solidFill>
                    <a:schemeClr val="bg1"/>
                  </a:solidFill>
                </a:ln>
                <a:solidFill>
                  <a:srgbClr val="FFC000"/>
                </a:solidFill>
              </a:rPr>
              <a:t>xistence of stars and galaxies</a:t>
            </a:r>
          </a:p>
          <a:p>
            <a:pPr marL="0" lvl="1" indent="0">
              <a:spcBef>
                <a:spcPts val="0"/>
              </a:spcBef>
              <a:buNone/>
            </a:pPr>
            <a:r>
              <a:rPr lang="en-US" sz="4800" b="1" dirty="0">
                <a:ln>
                  <a:solidFill>
                    <a:schemeClr val="bg1"/>
                  </a:solidFill>
                </a:ln>
                <a:solidFill>
                  <a:srgbClr val="FF0000"/>
                </a:solidFill>
              </a:rPr>
              <a:t>A</a:t>
            </a:r>
            <a:r>
              <a:rPr lang="en-US" sz="3200" b="1" dirty="0">
                <a:ln>
                  <a:solidFill>
                    <a:schemeClr val="bg1"/>
                  </a:solidFill>
                </a:ln>
                <a:solidFill>
                  <a:srgbClr val="FFC000"/>
                </a:solidFill>
              </a:rPr>
              <a:t>ge </a:t>
            </a:r>
            <a:r>
              <a:rPr lang="en-US" sz="3200" b="1" dirty="0">
                <a:ln>
                  <a:solidFill>
                    <a:schemeClr val="bg1"/>
                  </a:solidFill>
                </a:ln>
                <a:solidFill>
                  <a:srgbClr val="FFC000"/>
                </a:solidFill>
              </a:rPr>
              <a:t>of stars and </a:t>
            </a:r>
            <a:r>
              <a:rPr lang="en-US" sz="3200" b="1" dirty="0">
                <a:ln>
                  <a:solidFill>
                    <a:schemeClr val="bg1"/>
                  </a:solidFill>
                </a:ln>
                <a:solidFill>
                  <a:srgbClr val="FFC000"/>
                </a:solidFill>
              </a:rPr>
              <a:t>galaxies		</a:t>
            </a:r>
          </a:p>
          <a:p>
            <a:pPr marL="0" lvl="1" indent="0">
              <a:spcBef>
                <a:spcPts val="0"/>
              </a:spcBef>
              <a:buNone/>
            </a:pPr>
            <a:r>
              <a:rPr lang="en-US" sz="4800" b="1" dirty="0">
                <a:ln>
                  <a:solidFill>
                    <a:schemeClr val="bg1"/>
                  </a:solidFill>
                </a:ln>
                <a:solidFill>
                  <a:srgbClr val="FF0000"/>
                </a:solidFill>
              </a:rPr>
              <a:t>L</a:t>
            </a:r>
            <a:r>
              <a:rPr lang="en-US" sz="3200" b="1" dirty="0">
                <a:ln>
                  <a:solidFill>
                    <a:schemeClr val="bg1"/>
                  </a:solidFill>
                </a:ln>
                <a:solidFill>
                  <a:srgbClr val="FFC000"/>
                </a:solidFill>
              </a:rPr>
              <a:t>ight travel time and distance</a:t>
            </a:r>
            <a:endParaRPr lang="en-US" sz="3200" b="1" dirty="0">
              <a:ln>
                <a:solidFill>
                  <a:schemeClr val="bg1"/>
                </a:solidFill>
              </a:ln>
              <a:solidFill>
                <a:srgbClr val="FFC000"/>
              </a:solidFill>
            </a:endParaRPr>
          </a:p>
          <a:p>
            <a:pPr marL="0" lvl="1" indent="0">
              <a:spcBef>
                <a:spcPts val="0"/>
              </a:spcBef>
              <a:buNone/>
            </a:pPr>
            <a:r>
              <a:rPr lang="en-US" sz="4400" b="1" dirty="0">
                <a:ln>
                  <a:solidFill>
                    <a:schemeClr val="bg1"/>
                  </a:solidFill>
                </a:ln>
                <a:solidFill>
                  <a:srgbClr val="FF0000"/>
                </a:solidFill>
              </a:rPr>
              <a:t>I</a:t>
            </a:r>
            <a:r>
              <a:rPr lang="en-US" sz="3200" b="1" dirty="0">
                <a:ln>
                  <a:solidFill>
                    <a:schemeClr val="bg1"/>
                  </a:solidFill>
                </a:ln>
                <a:solidFill>
                  <a:srgbClr val="FFC000"/>
                </a:solidFill>
              </a:rPr>
              <a:t>ce cores on earth</a:t>
            </a:r>
            <a:endParaRPr lang="en-US" sz="3200" b="1" dirty="0">
              <a:ln>
                <a:solidFill>
                  <a:schemeClr val="bg1"/>
                </a:solidFill>
              </a:ln>
              <a:solidFill>
                <a:srgbClr val="FFC000"/>
              </a:solidFill>
            </a:endParaRPr>
          </a:p>
          <a:p>
            <a:pPr marL="0" lvl="1" indent="0">
              <a:spcBef>
                <a:spcPts val="0"/>
              </a:spcBef>
              <a:buNone/>
            </a:pPr>
            <a:r>
              <a:rPr lang="en-US" sz="4800" b="1" dirty="0">
                <a:ln>
                  <a:solidFill>
                    <a:schemeClr val="bg1"/>
                  </a:solidFill>
                </a:ln>
                <a:solidFill>
                  <a:srgbClr val="FF0000"/>
                </a:solidFill>
              </a:rPr>
              <a:t>S</a:t>
            </a:r>
            <a:r>
              <a:rPr lang="en-US" sz="3200" b="1" dirty="0">
                <a:ln>
                  <a:solidFill>
                    <a:schemeClr val="bg1"/>
                  </a:solidFill>
                </a:ln>
                <a:solidFill>
                  <a:srgbClr val="FFC000"/>
                </a:solidFill>
              </a:rPr>
              <a:t>preading apart of galaxies</a:t>
            </a:r>
          </a:p>
          <a:p>
            <a:pPr marL="0" lvl="1" indent="0">
              <a:spcBef>
                <a:spcPts val="0"/>
              </a:spcBef>
              <a:buNone/>
            </a:pPr>
            <a:r>
              <a:rPr lang="en-US" sz="4800" b="1" dirty="0">
                <a:ln>
                  <a:solidFill>
                    <a:schemeClr val="bg1"/>
                  </a:solidFill>
                </a:ln>
                <a:solidFill>
                  <a:srgbClr val="FF0000"/>
                </a:solidFill>
              </a:rPr>
              <a:t>T</a:t>
            </a:r>
            <a:r>
              <a:rPr lang="en-US" sz="3200" b="1" dirty="0">
                <a:ln>
                  <a:solidFill>
                    <a:schemeClr val="bg1"/>
                  </a:solidFill>
                </a:ln>
                <a:solidFill>
                  <a:srgbClr val="FFC000"/>
                </a:solidFill>
              </a:rPr>
              <a:t>emperature </a:t>
            </a:r>
            <a:r>
              <a:rPr lang="en-US" sz="3200" b="1" dirty="0">
                <a:ln>
                  <a:solidFill>
                    <a:schemeClr val="bg1"/>
                  </a:solidFill>
                </a:ln>
                <a:solidFill>
                  <a:srgbClr val="FFC000"/>
                </a:solidFill>
              </a:rPr>
              <a:t>of the </a:t>
            </a:r>
            <a:r>
              <a:rPr lang="en-US" sz="3200" b="1" dirty="0">
                <a:ln>
                  <a:solidFill>
                    <a:schemeClr val="bg1"/>
                  </a:solidFill>
                </a:ln>
                <a:solidFill>
                  <a:srgbClr val="FFC000"/>
                </a:solidFill>
              </a:rPr>
              <a:t>cosmos</a:t>
            </a: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20275741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R</a:t>
            </a:r>
            <a:r>
              <a:rPr lang="en-US" sz="4400" b="1" dirty="0">
                <a:ln>
                  <a:solidFill>
                    <a:schemeClr val="bg1"/>
                  </a:solidFill>
                </a:ln>
                <a:solidFill>
                  <a:srgbClr val="FFC000"/>
                </a:solidFill>
              </a:rPr>
              <a:t>adiometric </a:t>
            </a:r>
            <a:r>
              <a:rPr lang="en-US" sz="4400" b="1" dirty="0" err="1">
                <a:ln>
                  <a:solidFill>
                    <a:schemeClr val="bg1"/>
                  </a:solidFill>
                </a:ln>
                <a:solidFill>
                  <a:srgbClr val="FFC000"/>
                </a:solidFill>
              </a:rPr>
              <a:t>Abundancies</a:t>
            </a:r>
            <a:endParaRPr lang="en-US" sz="4400" b="1" dirty="0">
              <a:ln>
                <a:solidFill>
                  <a:schemeClr val="bg1"/>
                </a:solidFill>
              </a:ln>
              <a:solidFill>
                <a:srgbClr val="FFC000"/>
              </a:solidFill>
            </a:endParaRPr>
          </a:p>
          <a:p>
            <a:pPr>
              <a:buNone/>
            </a:pPr>
            <a:endParaRPr lang="en-US" sz="900" b="1" dirty="0">
              <a:ln>
                <a:solidFill>
                  <a:schemeClr val="bg1"/>
                </a:solidFill>
              </a:ln>
              <a:solidFill>
                <a:srgbClr val="FFC000"/>
              </a:solidFill>
              <a:latin typeface="ITC Avant Garde Demi" pitchFamily="34" charset="0"/>
            </a:endParaRPr>
          </a:p>
          <a:p>
            <a:r>
              <a:rPr lang="en-US" sz="3200" b="1" dirty="0">
                <a:ln>
                  <a:solidFill>
                    <a:schemeClr val="bg1"/>
                  </a:solidFill>
                </a:ln>
                <a:solidFill>
                  <a:srgbClr val="FFC000"/>
                </a:solidFill>
              </a:rPr>
              <a:t>Various radiometric elements (such as neptunium, uranium, etc.) have various “half-lives”  or longevities. </a:t>
            </a:r>
          </a:p>
          <a:p>
            <a:pPr>
              <a:buNone/>
            </a:pPr>
            <a:endParaRPr lang="en-US" sz="1600" b="1" dirty="0">
              <a:ln>
                <a:solidFill>
                  <a:schemeClr val="bg1"/>
                </a:solidFill>
              </a:ln>
              <a:solidFill>
                <a:srgbClr val="FFC000"/>
              </a:solidFill>
            </a:endParaRPr>
          </a:p>
          <a:p>
            <a:r>
              <a:rPr lang="en-US" sz="3200" b="1" dirty="0">
                <a:ln>
                  <a:solidFill>
                    <a:schemeClr val="bg1"/>
                  </a:solidFill>
                </a:ln>
                <a:solidFill>
                  <a:srgbClr val="FFC000"/>
                </a:solidFill>
              </a:rPr>
              <a:t>For example, neptunium-237 has a half life of 2.144 million years. Uranium has a half-life of  4.47 billion years. </a:t>
            </a:r>
          </a:p>
        </p:txBody>
      </p:sp>
    </p:spTree>
    <p:extLst>
      <p:ext uri="{BB962C8B-B14F-4D97-AF65-F5344CB8AC3E}">
        <p14:creationId xmlns:p14="http://schemas.microsoft.com/office/powerpoint/2010/main" val="29871717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52710" y="1600200"/>
            <a:ext cx="9196710" cy="50292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R</a:t>
            </a:r>
            <a:r>
              <a:rPr lang="en-US" sz="4400" b="1" dirty="0">
                <a:ln>
                  <a:solidFill>
                    <a:schemeClr val="bg1"/>
                  </a:solidFill>
                </a:ln>
                <a:solidFill>
                  <a:srgbClr val="FFC000"/>
                </a:solidFill>
              </a:rPr>
              <a:t>adiometric </a:t>
            </a:r>
            <a:r>
              <a:rPr lang="en-US" sz="4400" b="1" dirty="0" err="1">
                <a:ln>
                  <a:solidFill>
                    <a:schemeClr val="bg1"/>
                  </a:solidFill>
                </a:ln>
                <a:solidFill>
                  <a:srgbClr val="FFC000"/>
                </a:solidFill>
              </a:rPr>
              <a:t>Abundancies</a:t>
            </a:r>
            <a:endParaRPr lang="en-US" sz="4400" b="1" dirty="0">
              <a:ln>
                <a:solidFill>
                  <a:schemeClr val="bg1"/>
                </a:solidFill>
              </a:ln>
              <a:solidFill>
                <a:srgbClr val="FFC000"/>
              </a:solidFill>
            </a:endParaRPr>
          </a:p>
          <a:p>
            <a:pPr>
              <a:buNone/>
            </a:pPr>
            <a:endParaRPr lang="en-US" sz="900" b="1" dirty="0">
              <a:ln>
                <a:solidFill>
                  <a:schemeClr val="bg1"/>
                </a:solidFill>
              </a:ln>
              <a:solidFill>
                <a:srgbClr val="FFC000"/>
              </a:solidFill>
              <a:latin typeface="ITC Avant Garde Demi" pitchFamily="34" charset="0"/>
            </a:endParaRPr>
          </a:p>
          <a:p>
            <a:r>
              <a:rPr lang="en-US" sz="3200" b="1" dirty="0">
                <a:ln>
                  <a:solidFill>
                    <a:schemeClr val="bg1"/>
                  </a:solidFill>
                </a:ln>
                <a:solidFill>
                  <a:srgbClr val="FFC000"/>
                </a:solidFill>
              </a:rPr>
              <a:t>Therefore, if the universe/earth were only 6 – 10,000 years old we should see an abundance of all the various radiometric elements, including neptunium, plutonium, and technetium.  Even if the cosmos were 100,000,000  </a:t>
            </a:r>
            <a:r>
              <a:rPr lang="en-US" sz="3200" b="1" dirty="0">
                <a:ln>
                  <a:solidFill>
                    <a:schemeClr val="bg1"/>
                  </a:solidFill>
                </a:ln>
                <a:solidFill>
                  <a:srgbClr val="FFC000"/>
                </a:solidFill>
              </a:rPr>
              <a:t>years </a:t>
            </a:r>
            <a:r>
              <a:rPr lang="en-US" sz="3200" b="1" dirty="0">
                <a:ln>
                  <a:solidFill>
                    <a:schemeClr val="bg1"/>
                  </a:solidFill>
                </a:ln>
                <a:solidFill>
                  <a:srgbClr val="FFC000"/>
                </a:solidFill>
              </a:rPr>
              <a:t>there would </a:t>
            </a:r>
            <a:r>
              <a:rPr lang="en-US" sz="3200" b="1" dirty="0">
                <a:ln>
                  <a:solidFill>
                    <a:schemeClr val="bg1"/>
                  </a:solidFill>
                </a:ln>
                <a:solidFill>
                  <a:srgbClr val="FFC000"/>
                </a:solidFill>
              </a:rPr>
              <a:t>still be </a:t>
            </a:r>
            <a:r>
              <a:rPr lang="en-US" sz="3200" b="1" dirty="0">
                <a:ln>
                  <a:solidFill>
                    <a:schemeClr val="bg1"/>
                  </a:solidFill>
                </a:ln>
                <a:solidFill>
                  <a:srgbClr val="FFC000"/>
                </a:solidFill>
              </a:rPr>
              <a:t>a lot of </a:t>
            </a:r>
            <a:r>
              <a:rPr lang="en-US" sz="3200" b="1" dirty="0">
                <a:ln>
                  <a:solidFill>
                    <a:schemeClr val="bg1"/>
                  </a:solidFill>
                </a:ln>
                <a:solidFill>
                  <a:srgbClr val="FFC000"/>
                </a:solidFill>
              </a:rPr>
              <a:t>the various </a:t>
            </a:r>
            <a:r>
              <a:rPr lang="en-US" sz="3200" b="1" dirty="0">
                <a:ln>
                  <a:solidFill>
                    <a:schemeClr val="bg1"/>
                  </a:solidFill>
                </a:ln>
                <a:solidFill>
                  <a:srgbClr val="FFC000"/>
                </a:solidFill>
              </a:rPr>
              <a:t>“shorter-lived” radiometric </a:t>
            </a:r>
            <a:r>
              <a:rPr lang="en-US" sz="3200" b="1" dirty="0">
                <a:ln>
                  <a:solidFill>
                    <a:schemeClr val="bg1"/>
                  </a:solidFill>
                </a:ln>
                <a:solidFill>
                  <a:srgbClr val="FFC000"/>
                </a:solidFill>
              </a:rPr>
              <a:t>elements present in the universe.  </a:t>
            </a: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256671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619250"/>
            <a:ext cx="8839200" cy="501015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R</a:t>
            </a:r>
            <a:r>
              <a:rPr lang="en-US" sz="4400" b="1" dirty="0">
                <a:ln>
                  <a:solidFill>
                    <a:schemeClr val="bg1"/>
                  </a:solidFill>
                </a:ln>
                <a:solidFill>
                  <a:srgbClr val="FFC000"/>
                </a:solidFill>
              </a:rPr>
              <a:t>adiometric </a:t>
            </a:r>
            <a:r>
              <a:rPr lang="en-US" sz="4400" b="1" dirty="0" err="1">
                <a:ln>
                  <a:solidFill>
                    <a:schemeClr val="bg1"/>
                  </a:solidFill>
                </a:ln>
                <a:solidFill>
                  <a:srgbClr val="FFC000"/>
                </a:solidFill>
              </a:rPr>
              <a:t>Abundancies</a:t>
            </a:r>
            <a:endParaRPr lang="en-US" sz="4400" b="1" dirty="0">
              <a:ln>
                <a:solidFill>
                  <a:schemeClr val="bg1"/>
                </a:solidFill>
              </a:ln>
              <a:solidFill>
                <a:srgbClr val="FFC000"/>
              </a:solidFill>
            </a:endParaRPr>
          </a:p>
          <a:p>
            <a:pPr>
              <a:buNone/>
            </a:pPr>
            <a:endParaRPr lang="en-US" sz="900" b="1" dirty="0">
              <a:ln>
                <a:solidFill>
                  <a:schemeClr val="bg1"/>
                </a:solidFill>
              </a:ln>
              <a:solidFill>
                <a:srgbClr val="FFC000"/>
              </a:solidFill>
              <a:latin typeface="ITC Avant Garde Demi" pitchFamily="34" charset="0"/>
            </a:endParaRPr>
          </a:p>
          <a:p>
            <a:pPr algn="ctr">
              <a:buNone/>
            </a:pPr>
            <a:r>
              <a:rPr lang="en-US" sz="3200" b="1" dirty="0">
                <a:ln>
                  <a:solidFill>
                    <a:schemeClr val="bg1"/>
                  </a:solidFill>
                </a:ln>
                <a:solidFill>
                  <a:srgbClr val="FFC000"/>
                </a:solidFill>
              </a:rPr>
              <a:t> - - - </a:t>
            </a:r>
            <a:r>
              <a:rPr lang="en-US" sz="3200" b="1" i="1" dirty="0">
                <a:ln>
                  <a:solidFill>
                    <a:schemeClr val="bg1"/>
                  </a:solidFill>
                </a:ln>
                <a:solidFill>
                  <a:srgbClr val="FFC000"/>
                </a:solidFill>
              </a:rPr>
              <a:t>But what do we see? </a:t>
            </a:r>
            <a:r>
              <a:rPr lang="en-US" sz="3200" b="1" dirty="0">
                <a:ln>
                  <a:solidFill>
                    <a:schemeClr val="bg1"/>
                  </a:solidFill>
                </a:ln>
                <a:solidFill>
                  <a:srgbClr val="FFC000"/>
                </a:solidFill>
              </a:rPr>
              <a:t>- - - </a:t>
            </a:r>
          </a:p>
          <a:p>
            <a:r>
              <a:rPr lang="en-US" sz="3200" b="1" dirty="0">
                <a:ln>
                  <a:solidFill>
                    <a:schemeClr val="bg1"/>
                  </a:solidFill>
                </a:ln>
                <a:solidFill>
                  <a:srgbClr val="FFC000"/>
                </a:solidFill>
              </a:rPr>
              <a:t>We only see </a:t>
            </a:r>
            <a:r>
              <a:rPr lang="en-US" sz="3200" b="1" dirty="0">
                <a:ln>
                  <a:solidFill>
                    <a:schemeClr val="bg1"/>
                  </a:solidFill>
                </a:ln>
                <a:solidFill>
                  <a:srgbClr val="FFC000"/>
                </a:solidFill>
              </a:rPr>
              <a:t>the shorter-lived neptunium</a:t>
            </a:r>
            <a:r>
              <a:rPr lang="en-US" sz="3200" b="1" dirty="0">
                <a:ln>
                  <a:solidFill>
                    <a:schemeClr val="bg1"/>
                  </a:solidFill>
                </a:ln>
                <a:solidFill>
                  <a:srgbClr val="FFC000"/>
                </a:solidFill>
              </a:rPr>
              <a:t>, plutonium, and technetium existing </a:t>
            </a:r>
            <a:r>
              <a:rPr lang="en-US" sz="3200" b="1" i="1" u="sng" dirty="0">
                <a:ln>
                  <a:solidFill>
                    <a:schemeClr val="bg1"/>
                  </a:solidFill>
                </a:ln>
                <a:solidFill>
                  <a:srgbClr val="FFC000"/>
                </a:solidFill>
              </a:rPr>
              <a:t>in a few young stars</a:t>
            </a:r>
            <a:r>
              <a:rPr lang="en-US" sz="3200" b="1" dirty="0">
                <a:ln>
                  <a:solidFill>
                    <a:schemeClr val="bg1"/>
                  </a:solidFill>
                </a:ln>
                <a:solidFill>
                  <a:srgbClr val="FFC000"/>
                </a:solidFill>
              </a:rPr>
              <a:t>, which is expected. </a:t>
            </a:r>
          </a:p>
          <a:p>
            <a:r>
              <a:rPr lang="en-US" sz="3200" b="1" dirty="0">
                <a:ln>
                  <a:solidFill>
                    <a:schemeClr val="bg1"/>
                  </a:solidFill>
                </a:ln>
                <a:solidFill>
                  <a:srgbClr val="FFC000"/>
                </a:solidFill>
              </a:rPr>
              <a:t>In mature stars, including our </a:t>
            </a:r>
            <a:r>
              <a:rPr lang="en-US" sz="3200" b="1" dirty="0">
                <a:ln>
                  <a:solidFill>
                    <a:schemeClr val="bg1"/>
                  </a:solidFill>
                </a:ln>
                <a:solidFill>
                  <a:srgbClr val="FFC000"/>
                </a:solidFill>
              </a:rPr>
              <a:t>sun (and earth), </a:t>
            </a:r>
            <a:r>
              <a:rPr lang="en-US" sz="3200" b="1" dirty="0">
                <a:ln>
                  <a:solidFill>
                    <a:schemeClr val="bg1"/>
                  </a:solidFill>
                </a:ln>
                <a:solidFill>
                  <a:srgbClr val="FFC000"/>
                </a:solidFill>
              </a:rPr>
              <a:t>these radiometric elements do not exist; they have been depleted.  However, </a:t>
            </a:r>
            <a:r>
              <a:rPr lang="en-US" sz="3200" b="1" dirty="0">
                <a:ln>
                  <a:solidFill>
                    <a:schemeClr val="bg1"/>
                  </a:solidFill>
                </a:ln>
                <a:solidFill>
                  <a:srgbClr val="FFC000"/>
                </a:solidFill>
              </a:rPr>
              <a:t>the longer-lived ones like uranium </a:t>
            </a:r>
            <a:r>
              <a:rPr lang="en-US" sz="3200" b="1" dirty="0">
                <a:ln>
                  <a:solidFill>
                    <a:schemeClr val="bg1"/>
                  </a:solidFill>
                </a:ln>
                <a:solidFill>
                  <a:srgbClr val="FFC000"/>
                </a:solidFill>
              </a:rPr>
              <a:t>and thorium exist. </a:t>
            </a:r>
          </a:p>
        </p:txBody>
      </p:sp>
    </p:spTree>
    <p:extLst>
      <p:ext uri="{BB962C8B-B14F-4D97-AF65-F5344CB8AC3E}">
        <p14:creationId xmlns:p14="http://schemas.microsoft.com/office/powerpoint/2010/main" val="35681438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R</a:t>
            </a:r>
            <a:r>
              <a:rPr lang="en-US" sz="4400" b="1" dirty="0">
                <a:ln>
                  <a:solidFill>
                    <a:schemeClr val="bg1"/>
                  </a:solidFill>
                </a:ln>
                <a:solidFill>
                  <a:srgbClr val="FFC000"/>
                </a:solidFill>
              </a:rPr>
              <a:t>adiometric </a:t>
            </a:r>
            <a:r>
              <a:rPr lang="en-US" sz="4400" b="1" dirty="0" err="1">
                <a:ln>
                  <a:solidFill>
                    <a:schemeClr val="bg1"/>
                  </a:solidFill>
                </a:ln>
                <a:solidFill>
                  <a:srgbClr val="FFC000"/>
                </a:solidFill>
              </a:rPr>
              <a:t>Abundancies</a:t>
            </a:r>
            <a:endParaRPr lang="en-US" sz="4400" b="1" dirty="0">
              <a:ln>
                <a:solidFill>
                  <a:schemeClr val="bg1"/>
                </a:solidFill>
              </a:ln>
              <a:solidFill>
                <a:srgbClr val="FFC000"/>
              </a:solidFill>
            </a:endParaRPr>
          </a:p>
          <a:p>
            <a:pPr>
              <a:buNone/>
            </a:pPr>
            <a:endParaRPr lang="en-US" sz="900" b="1" dirty="0">
              <a:ln>
                <a:solidFill>
                  <a:schemeClr val="bg1"/>
                </a:solidFill>
              </a:ln>
              <a:solidFill>
                <a:srgbClr val="FFC000"/>
              </a:solidFill>
              <a:latin typeface="ITC Avant Garde Demi" pitchFamily="34" charset="0"/>
            </a:endParaRPr>
          </a:p>
          <a:p>
            <a:r>
              <a:rPr lang="en-US" sz="3200" b="1" dirty="0">
                <a:ln>
                  <a:solidFill>
                    <a:schemeClr val="bg1"/>
                  </a:solidFill>
                </a:ln>
                <a:solidFill>
                  <a:srgbClr val="FFC000"/>
                </a:solidFill>
              </a:rPr>
              <a:t>This is exactly what we would see with a multi-billion year universe.  </a:t>
            </a:r>
          </a:p>
          <a:p>
            <a:endParaRPr lang="en-US" sz="3200" b="1" dirty="0">
              <a:ln>
                <a:solidFill>
                  <a:schemeClr val="bg1"/>
                </a:solidFill>
              </a:ln>
              <a:solidFill>
                <a:srgbClr val="FFC000"/>
              </a:solidFill>
            </a:endParaRPr>
          </a:p>
          <a:p>
            <a:r>
              <a:rPr lang="en-US" sz="3200" b="1" dirty="0">
                <a:ln>
                  <a:solidFill>
                    <a:schemeClr val="bg1"/>
                  </a:solidFill>
                </a:ln>
                <a:solidFill>
                  <a:srgbClr val="FFC000"/>
                </a:solidFill>
              </a:rPr>
              <a:t>It is exactly what we COULD NOT SEE if the universe were only 6 – 10,000 years.</a:t>
            </a:r>
          </a:p>
        </p:txBody>
      </p:sp>
    </p:spTree>
    <p:extLst>
      <p:ext uri="{BB962C8B-B14F-4D97-AF65-F5344CB8AC3E}">
        <p14:creationId xmlns:p14="http://schemas.microsoft.com/office/powerpoint/2010/main" val="3995577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549400"/>
            <a:ext cx="8839200" cy="50800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R</a:t>
            </a:r>
            <a:r>
              <a:rPr lang="en-US" sz="4400" b="1" dirty="0">
                <a:ln>
                  <a:solidFill>
                    <a:schemeClr val="bg1"/>
                  </a:solidFill>
                </a:ln>
                <a:solidFill>
                  <a:srgbClr val="FFC000"/>
                </a:solidFill>
              </a:rPr>
              <a:t>adiometric </a:t>
            </a:r>
            <a:r>
              <a:rPr lang="en-US" sz="4400" b="1" dirty="0" err="1">
                <a:ln>
                  <a:solidFill>
                    <a:schemeClr val="bg1"/>
                  </a:solidFill>
                </a:ln>
                <a:solidFill>
                  <a:srgbClr val="FFC000"/>
                </a:solidFill>
              </a:rPr>
              <a:t>Abundancies</a:t>
            </a:r>
            <a:endParaRPr lang="en-US" sz="4400" b="1" dirty="0">
              <a:ln>
                <a:solidFill>
                  <a:schemeClr val="bg1"/>
                </a:solidFill>
              </a:ln>
              <a:solidFill>
                <a:srgbClr val="FFC000"/>
              </a:solidFill>
            </a:endParaRPr>
          </a:p>
          <a:p>
            <a:pPr>
              <a:buNone/>
            </a:pPr>
            <a:endParaRPr lang="en-US" sz="800" b="1" dirty="0">
              <a:ln>
                <a:solidFill>
                  <a:schemeClr val="bg1"/>
                </a:solidFill>
              </a:ln>
              <a:solidFill>
                <a:srgbClr val="FFC000"/>
              </a:solidFill>
              <a:latin typeface="ITC Avant Garde Demi" pitchFamily="34" charset="0"/>
            </a:endParaRPr>
          </a:p>
          <a:p>
            <a:r>
              <a:rPr lang="en-US" sz="3200" b="1" dirty="0">
                <a:ln>
                  <a:solidFill>
                    <a:schemeClr val="bg1"/>
                  </a:solidFill>
                </a:ln>
                <a:solidFill>
                  <a:srgbClr val="FFC000"/>
                </a:solidFill>
              </a:rPr>
              <a:t>Some  young universe proponents have suggested that the rates of radiometric decay have changed in the past.  </a:t>
            </a:r>
          </a:p>
          <a:p>
            <a:pPr>
              <a:buNone/>
            </a:pPr>
            <a:endParaRPr lang="en-US" sz="800" b="1" dirty="0">
              <a:ln>
                <a:solidFill>
                  <a:schemeClr val="bg1"/>
                </a:solidFill>
              </a:ln>
              <a:solidFill>
                <a:srgbClr val="FFC000"/>
              </a:solidFill>
            </a:endParaRPr>
          </a:p>
          <a:p>
            <a:r>
              <a:rPr lang="en-US" sz="3200" b="1" dirty="0">
                <a:ln>
                  <a:solidFill>
                    <a:schemeClr val="bg1"/>
                  </a:solidFill>
                </a:ln>
                <a:solidFill>
                  <a:srgbClr val="FFC000"/>
                </a:solidFill>
              </a:rPr>
              <a:t>However, photographic evidence covering 99% of the past history of the universe shows these decay </a:t>
            </a:r>
            <a:r>
              <a:rPr lang="en-US" sz="3200" b="1" dirty="0">
                <a:ln>
                  <a:solidFill>
                    <a:schemeClr val="bg1"/>
                  </a:solidFill>
                </a:ln>
                <a:solidFill>
                  <a:srgbClr val="FFC000"/>
                </a:solidFill>
              </a:rPr>
              <a:t>rates in the stars </a:t>
            </a:r>
            <a:r>
              <a:rPr lang="en-US" sz="3200" b="1" i="1" u="sng" dirty="0">
                <a:ln>
                  <a:solidFill>
                    <a:schemeClr val="bg1"/>
                  </a:solidFill>
                </a:ln>
                <a:solidFill>
                  <a:srgbClr val="FFC000"/>
                </a:solidFill>
              </a:rPr>
              <a:t>have been </a:t>
            </a:r>
            <a:r>
              <a:rPr lang="en-US" sz="3200" b="1" i="1" u="sng" dirty="0">
                <a:ln>
                  <a:solidFill>
                    <a:schemeClr val="bg1"/>
                  </a:solidFill>
                </a:ln>
                <a:solidFill>
                  <a:srgbClr val="FFC000"/>
                </a:solidFill>
              </a:rPr>
              <a:t>constant and are totally consistent with only a multi-billion year universe</a:t>
            </a:r>
            <a:r>
              <a:rPr lang="en-US" sz="3200" b="1" dirty="0">
                <a:ln>
                  <a:solidFill>
                    <a:schemeClr val="bg1"/>
                  </a:solidFill>
                </a:ln>
                <a:solidFill>
                  <a:srgbClr val="FFC000"/>
                </a:solidFill>
              </a:rPr>
              <a:t>.</a:t>
            </a: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1220674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R</a:t>
            </a:r>
            <a:r>
              <a:rPr lang="en-US" sz="4400" b="1" dirty="0">
                <a:ln>
                  <a:solidFill>
                    <a:schemeClr val="bg1"/>
                  </a:solidFill>
                </a:ln>
                <a:solidFill>
                  <a:srgbClr val="FFC000"/>
                </a:solidFill>
              </a:rPr>
              <a:t>adiometric </a:t>
            </a:r>
            <a:r>
              <a:rPr lang="en-US" sz="4400" b="1" dirty="0" err="1">
                <a:ln>
                  <a:solidFill>
                    <a:schemeClr val="bg1"/>
                  </a:solidFill>
                </a:ln>
                <a:solidFill>
                  <a:srgbClr val="FFC000"/>
                </a:solidFill>
              </a:rPr>
              <a:t>Abundancies</a:t>
            </a:r>
            <a:endParaRPr lang="en-US" sz="4400" b="1" dirty="0">
              <a:ln>
                <a:solidFill>
                  <a:schemeClr val="bg1"/>
                </a:solidFill>
              </a:ln>
              <a:solidFill>
                <a:srgbClr val="FFC000"/>
              </a:solidFill>
            </a:endParaRPr>
          </a:p>
          <a:p>
            <a:pPr>
              <a:buNone/>
            </a:pPr>
            <a:endParaRPr lang="en-US" sz="900" b="1" dirty="0">
              <a:ln>
                <a:solidFill>
                  <a:schemeClr val="bg1"/>
                </a:solidFill>
              </a:ln>
              <a:solidFill>
                <a:srgbClr val="FFC000"/>
              </a:solidFill>
              <a:latin typeface="ITC Avant Garde Demi" pitchFamily="34" charset="0"/>
            </a:endParaRPr>
          </a:p>
          <a:p>
            <a:r>
              <a:rPr lang="en-US" sz="3200" b="1" dirty="0">
                <a:ln>
                  <a:solidFill>
                    <a:schemeClr val="bg1"/>
                  </a:solidFill>
                </a:ln>
                <a:solidFill>
                  <a:srgbClr val="FFC000"/>
                </a:solidFill>
              </a:rPr>
              <a:t>In addition, the “daughters” of plutonium on earth, called ¹³⁶Xe/ ¹³¹Xe ratios show that the past decay rates have not been </a:t>
            </a:r>
            <a:r>
              <a:rPr lang="en-US" sz="3200" b="1" dirty="0">
                <a:ln>
                  <a:solidFill>
                    <a:schemeClr val="bg1"/>
                  </a:solidFill>
                </a:ln>
                <a:solidFill>
                  <a:srgbClr val="FFC000"/>
                </a:solidFill>
              </a:rPr>
              <a:t>faster on earth. </a:t>
            </a:r>
            <a:endParaRPr lang="en-US" sz="3200" b="1" dirty="0">
              <a:ln>
                <a:solidFill>
                  <a:schemeClr val="bg1"/>
                </a:solidFill>
              </a:ln>
              <a:solidFill>
                <a:srgbClr val="FFC000"/>
              </a:solidFill>
            </a:endParaRPr>
          </a:p>
          <a:p>
            <a:pPr>
              <a:buNone/>
            </a:pPr>
            <a:endParaRPr lang="en-US" sz="1600" b="1" dirty="0">
              <a:ln>
                <a:solidFill>
                  <a:schemeClr val="bg1"/>
                </a:solidFill>
              </a:ln>
              <a:solidFill>
                <a:srgbClr val="FFC000"/>
              </a:solidFill>
            </a:endParaRPr>
          </a:p>
        </p:txBody>
      </p:sp>
    </p:spTree>
    <p:extLst>
      <p:ext uri="{BB962C8B-B14F-4D97-AF65-F5344CB8AC3E}">
        <p14:creationId xmlns:p14="http://schemas.microsoft.com/office/powerpoint/2010/main" val="41920414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a:ln>
                  <a:solidFill>
                    <a:schemeClr val="bg1"/>
                  </a:solidFill>
                </a:ln>
                <a:solidFill>
                  <a:srgbClr val="FF0000"/>
                </a:solidFill>
              </a:rPr>
              <a:t>E</a:t>
            </a:r>
            <a:r>
              <a:rPr lang="en-US" sz="4400" b="1" dirty="0">
                <a:ln>
                  <a:solidFill>
                    <a:schemeClr val="bg1"/>
                  </a:solidFill>
                </a:ln>
                <a:solidFill>
                  <a:srgbClr val="FFC000"/>
                </a:solidFill>
              </a:rPr>
              <a:t>xistence of Stars and Galaxies</a:t>
            </a:r>
          </a:p>
          <a:p>
            <a:pPr marL="457200" lvl="1" indent="0">
              <a:buNone/>
            </a:pPr>
            <a:r>
              <a:rPr lang="en-US" sz="3200" b="1" dirty="0">
                <a:ln>
                  <a:solidFill>
                    <a:schemeClr val="bg1"/>
                  </a:solidFill>
                </a:ln>
                <a:solidFill>
                  <a:srgbClr val="FFC000"/>
                </a:solidFill>
              </a:rPr>
              <a:t>Since the universe </a:t>
            </a:r>
            <a:r>
              <a:rPr lang="en-US" sz="3200" b="1" dirty="0">
                <a:ln>
                  <a:solidFill>
                    <a:schemeClr val="bg1"/>
                  </a:solidFill>
                </a:ln>
                <a:solidFill>
                  <a:srgbClr val="FFC000"/>
                </a:solidFill>
              </a:rPr>
              <a:t>has been expanding  (we have optical photographs back to 13.4 </a:t>
            </a:r>
            <a:r>
              <a:rPr lang="en-US" sz="3200" b="1" dirty="0" err="1">
                <a:ln>
                  <a:solidFill>
                    <a:schemeClr val="bg1"/>
                  </a:solidFill>
                </a:ln>
                <a:solidFill>
                  <a:srgbClr val="FFC000"/>
                </a:solidFill>
              </a:rPr>
              <a:t>bya</a:t>
            </a:r>
            <a:r>
              <a:rPr lang="en-US" sz="3200" b="1" dirty="0">
                <a:ln>
                  <a:solidFill>
                    <a:schemeClr val="bg1"/>
                  </a:solidFill>
                </a:ln>
                <a:solidFill>
                  <a:srgbClr val="FFC000"/>
                </a:solidFill>
              </a:rPr>
              <a:t>) from its initial central </a:t>
            </a:r>
            <a:r>
              <a:rPr lang="en-US" sz="3200" b="1" dirty="0">
                <a:ln>
                  <a:solidFill>
                    <a:schemeClr val="bg1"/>
                  </a:solidFill>
                </a:ln>
                <a:solidFill>
                  <a:srgbClr val="FFC000"/>
                </a:solidFill>
              </a:rPr>
              <a:t>point (singularity), and since we know </a:t>
            </a:r>
            <a:r>
              <a:rPr lang="en-US" sz="3200" b="1" dirty="0">
                <a:ln>
                  <a:solidFill>
                    <a:schemeClr val="bg1"/>
                  </a:solidFill>
                </a:ln>
                <a:solidFill>
                  <a:srgbClr val="FFC000"/>
                </a:solidFill>
              </a:rPr>
              <a:t>the observable size of the universe, </a:t>
            </a:r>
            <a:r>
              <a:rPr lang="en-US" sz="3200" b="1" dirty="0">
                <a:ln>
                  <a:solidFill>
                    <a:schemeClr val="bg1"/>
                  </a:solidFill>
                </a:ln>
                <a:solidFill>
                  <a:srgbClr val="FFC000"/>
                </a:solidFill>
              </a:rPr>
              <a:t>the following can firmly be said about the speed of expansion and its age:</a:t>
            </a:r>
          </a:p>
        </p:txBody>
      </p:sp>
    </p:spTree>
    <p:extLst>
      <p:ext uri="{BB962C8B-B14F-4D97-AF65-F5344CB8AC3E}">
        <p14:creationId xmlns:p14="http://schemas.microsoft.com/office/powerpoint/2010/main" val="4910239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45309" y="1752600"/>
            <a:ext cx="9032788" cy="5105400"/>
          </a:xfrm>
        </p:spPr>
        <p:txBody>
          <a:bodyPr>
            <a:noAutofit/>
          </a:bodyPr>
          <a:lstStyle/>
          <a:p>
            <a:pPr marL="457200" lvl="1" indent="0" algn="ctr">
              <a:buNone/>
            </a:pPr>
            <a:r>
              <a:rPr lang="en-US" sz="6000" b="1" dirty="0">
                <a:ln>
                  <a:solidFill>
                    <a:schemeClr val="bg1"/>
                  </a:solidFill>
                </a:ln>
                <a:solidFill>
                  <a:srgbClr val="FF0000"/>
                </a:solidFill>
              </a:rPr>
              <a:t>E</a:t>
            </a:r>
            <a:r>
              <a:rPr lang="en-US" sz="4400" b="1" dirty="0">
                <a:ln>
                  <a:solidFill>
                    <a:schemeClr val="bg1"/>
                  </a:solidFill>
                </a:ln>
                <a:solidFill>
                  <a:srgbClr val="FFC000"/>
                </a:solidFill>
              </a:rPr>
              <a:t>xistence of Stars and Galaxies</a:t>
            </a:r>
          </a:p>
          <a:p>
            <a:pPr marL="633413" lvl="1" indent="-176213"/>
            <a:r>
              <a:rPr lang="en-US" sz="3200" b="1" dirty="0">
                <a:ln>
                  <a:solidFill>
                    <a:schemeClr val="bg1"/>
                  </a:solidFill>
                </a:ln>
                <a:solidFill>
                  <a:srgbClr val="FFC000"/>
                </a:solidFill>
              </a:rPr>
              <a:t>If the universe were less than 1 million years old, the expansion rate to get to its present size would have to be so fast that all the universe would be only 100% diffuse </a:t>
            </a:r>
            <a:r>
              <a:rPr lang="en-US" sz="3200" b="1" dirty="0">
                <a:ln>
                  <a:solidFill>
                    <a:schemeClr val="bg1"/>
                  </a:solidFill>
                </a:ln>
                <a:solidFill>
                  <a:srgbClr val="FFC000"/>
                </a:solidFill>
              </a:rPr>
              <a:t>gas, </a:t>
            </a:r>
            <a:r>
              <a:rPr lang="en-US" sz="3200" b="1" dirty="0">
                <a:ln>
                  <a:solidFill>
                    <a:schemeClr val="bg1"/>
                  </a:solidFill>
                </a:ln>
                <a:solidFill>
                  <a:srgbClr val="FFC000"/>
                </a:solidFill>
              </a:rPr>
              <a:t>as gravity would have relative little effect on bringing together atoms and </a:t>
            </a:r>
            <a:r>
              <a:rPr lang="en-US" sz="3200" b="1" dirty="0">
                <a:ln>
                  <a:solidFill>
                    <a:schemeClr val="bg1"/>
                  </a:solidFill>
                </a:ln>
                <a:solidFill>
                  <a:srgbClr val="FFC000"/>
                </a:solidFill>
              </a:rPr>
              <a:t>molecules “against” such a forceful, fast expansion rate.</a:t>
            </a: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18783944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31805" y="1869990"/>
            <a:ext cx="8773298" cy="4376351"/>
          </a:xfrm>
        </p:spPr>
        <p:txBody>
          <a:bodyPr>
            <a:noAutofit/>
          </a:bodyPr>
          <a:lstStyle/>
          <a:p>
            <a:pPr marL="118872" indent="0" algn="ctr">
              <a:buNone/>
            </a:pPr>
            <a:r>
              <a:rPr lang="en-US" sz="4800" b="1" dirty="0">
                <a:ln>
                  <a:solidFill>
                    <a:schemeClr val="bg1"/>
                  </a:solidFill>
                </a:ln>
              </a:rPr>
              <a:t>However, these same individuals trust fallen men’s interpretation of  nature’s laws when they ride in an airplane!  Or, how about when they go to the doctor?!</a:t>
            </a:r>
          </a:p>
        </p:txBody>
      </p:sp>
    </p:spTree>
    <p:extLst>
      <p:ext uri="{BB962C8B-B14F-4D97-AF65-F5344CB8AC3E}">
        <p14:creationId xmlns:p14="http://schemas.microsoft.com/office/powerpoint/2010/main" val="15747501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773313" cy="5105400"/>
          </a:xfrm>
        </p:spPr>
        <p:txBody>
          <a:bodyPr>
            <a:noAutofit/>
          </a:bodyPr>
          <a:lstStyle/>
          <a:p>
            <a:pPr marL="457200" lvl="1" indent="0" algn="ctr">
              <a:buNone/>
            </a:pPr>
            <a:r>
              <a:rPr lang="en-US" sz="6000" b="1" dirty="0">
                <a:ln>
                  <a:solidFill>
                    <a:schemeClr val="bg1"/>
                  </a:solidFill>
                </a:ln>
                <a:solidFill>
                  <a:srgbClr val="FF0000"/>
                </a:solidFill>
              </a:rPr>
              <a:t>E</a:t>
            </a:r>
            <a:r>
              <a:rPr lang="en-US" sz="4400" b="1" dirty="0">
                <a:ln>
                  <a:solidFill>
                    <a:schemeClr val="bg1"/>
                  </a:solidFill>
                </a:ln>
                <a:solidFill>
                  <a:srgbClr val="FFC000"/>
                </a:solidFill>
              </a:rPr>
              <a:t>xistence of Stars and Galaxies</a:t>
            </a:r>
          </a:p>
          <a:p>
            <a:pPr marL="633413" lvl="1" indent="-176213"/>
            <a:r>
              <a:rPr lang="en-US" sz="3200" b="1" dirty="0">
                <a:ln>
                  <a:solidFill>
                    <a:schemeClr val="bg1"/>
                  </a:solidFill>
                </a:ln>
                <a:solidFill>
                  <a:srgbClr val="FFC000"/>
                </a:solidFill>
              </a:rPr>
              <a:t>If the universe were older than one quadrillion years old, the expansion rate would be so slow that the universe would be 100% neutron stars and black holes, as gravity’s attraction would be “overpowering” in relation to </a:t>
            </a:r>
            <a:r>
              <a:rPr lang="en-US" sz="3200" b="1" dirty="0">
                <a:ln>
                  <a:solidFill>
                    <a:schemeClr val="bg1"/>
                  </a:solidFill>
                </a:ln>
                <a:solidFill>
                  <a:srgbClr val="FFC000"/>
                </a:solidFill>
              </a:rPr>
              <a:t>such a slow expansion </a:t>
            </a:r>
            <a:r>
              <a:rPr lang="en-US" sz="3200" b="1" dirty="0">
                <a:ln>
                  <a:solidFill>
                    <a:schemeClr val="bg1"/>
                  </a:solidFill>
                </a:ln>
                <a:solidFill>
                  <a:srgbClr val="FFC000"/>
                </a:solidFill>
              </a:rPr>
              <a:t>rate; it would attract matter </a:t>
            </a:r>
            <a:r>
              <a:rPr lang="en-US" sz="3200" b="1" dirty="0">
                <a:ln>
                  <a:solidFill>
                    <a:schemeClr val="bg1"/>
                  </a:solidFill>
                </a:ln>
                <a:solidFill>
                  <a:srgbClr val="FFC000"/>
                </a:solidFill>
              </a:rPr>
              <a:t>“too </a:t>
            </a:r>
            <a:r>
              <a:rPr lang="en-US" sz="3200" b="1" dirty="0">
                <a:ln>
                  <a:solidFill>
                    <a:schemeClr val="bg1"/>
                  </a:solidFill>
                </a:ln>
                <a:solidFill>
                  <a:srgbClr val="FFC000"/>
                </a:solidFill>
              </a:rPr>
              <a:t>much</a:t>
            </a:r>
            <a:r>
              <a:rPr lang="en-US" sz="3200" b="1" dirty="0">
                <a:ln>
                  <a:solidFill>
                    <a:schemeClr val="bg1"/>
                  </a:solidFill>
                </a:ln>
                <a:solidFill>
                  <a:srgbClr val="FFC000"/>
                </a:solidFill>
              </a:rPr>
              <a:t>.”</a:t>
            </a: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2018026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a:ln>
                  <a:solidFill>
                    <a:schemeClr val="bg1"/>
                  </a:solidFill>
                </a:ln>
                <a:solidFill>
                  <a:srgbClr val="FF0000"/>
                </a:solidFill>
              </a:rPr>
              <a:t>E</a:t>
            </a:r>
            <a:r>
              <a:rPr lang="en-US" sz="4400" b="1" dirty="0">
                <a:ln>
                  <a:solidFill>
                    <a:schemeClr val="bg1"/>
                  </a:solidFill>
                </a:ln>
                <a:solidFill>
                  <a:srgbClr val="FFC000"/>
                </a:solidFill>
              </a:rPr>
              <a:t>xistence of Stars and Galaxies</a:t>
            </a:r>
          </a:p>
          <a:p>
            <a:pPr marL="633413" lvl="1" indent="-176213"/>
            <a:r>
              <a:rPr lang="en-US" sz="3200" b="1" dirty="0">
                <a:ln>
                  <a:solidFill>
                    <a:schemeClr val="bg1"/>
                  </a:solidFill>
                </a:ln>
                <a:solidFill>
                  <a:srgbClr val="FFC000"/>
                </a:solidFill>
              </a:rPr>
              <a:t>Consequently, since we have stars and galaxies, the age of the universe must be at least one million years old, and no more than one quadrillion years old. </a:t>
            </a:r>
          </a:p>
        </p:txBody>
      </p:sp>
    </p:spTree>
    <p:extLst>
      <p:ext uri="{BB962C8B-B14F-4D97-AF65-F5344CB8AC3E}">
        <p14:creationId xmlns:p14="http://schemas.microsoft.com/office/powerpoint/2010/main" val="6184474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5" name="Donut 4"/>
          <p:cNvSpPr/>
          <p:nvPr/>
        </p:nvSpPr>
        <p:spPr>
          <a:xfrm>
            <a:off x="1092200" y="1816099"/>
            <a:ext cx="6191250" cy="4923367"/>
          </a:xfrm>
          <a:prstGeom prst="donut">
            <a:avLst>
              <a:gd name="adj" fmla="val 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4171950" y="414583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4464050" y="4243919"/>
            <a:ext cx="2597150" cy="1106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268413" y="4243919"/>
            <a:ext cx="2763838"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Left Brace 16"/>
          <p:cNvSpPr/>
          <p:nvPr/>
        </p:nvSpPr>
        <p:spPr>
          <a:xfrm rot="16200000">
            <a:off x="4022725" y="1776943"/>
            <a:ext cx="311150" cy="5651500"/>
          </a:xfrm>
          <a:prstGeom prst="leftBrace">
            <a:avLst>
              <a:gd name="adj1" fmla="val 8333"/>
              <a:gd name="adj2" fmla="val 515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1577975" y="3193589"/>
            <a:ext cx="2609850" cy="923330"/>
          </a:xfrm>
          <a:prstGeom prst="rect">
            <a:avLst/>
          </a:prstGeom>
          <a:noFill/>
        </p:spPr>
        <p:txBody>
          <a:bodyPr wrap="square" rtlCol="0">
            <a:spAutoFit/>
          </a:bodyPr>
          <a:lstStyle/>
          <a:p>
            <a:r>
              <a:rPr lang="en-US" dirty="0">
                <a:solidFill>
                  <a:srgbClr val="FFFF00"/>
                </a:solidFill>
              </a:rPr>
              <a:t>If cosmos expanded this far in 1,000,000  yrs.: </a:t>
            </a:r>
          </a:p>
          <a:p>
            <a:r>
              <a:rPr lang="en-US" dirty="0">
                <a:solidFill>
                  <a:srgbClr val="FFFF00"/>
                </a:solidFill>
              </a:rPr>
              <a:t>get only  gas</a:t>
            </a:r>
            <a:endParaRPr lang="en-US" dirty="0">
              <a:solidFill>
                <a:srgbClr val="FFFF00"/>
              </a:solidFill>
            </a:endParaRPr>
          </a:p>
        </p:txBody>
      </p:sp>
      <p:sp>
        <p:nvSpPr>
          <p:cNvPr id="19" name="TextBox 18"/>
          <p:cNvSpPr txBox="1"/>
          <p:nvPr/>
        </p:nvSpPr>
        <p:spPr>
          <a:xfrm>
            <a:off x="4324350" y="3005491"/>
            <a:ext cx="2609850" cy="1200329"/>
          </a:xfrm>
          <a:prstGeom prst="rect">
            <a:avLst/>
          </a:prstGeom>
          <a:noFill/>
        </p:spPr>
        <p:txBody>
          <a:bodyPr wrap="square" rtlCol="0">
            <a:spAutoFit/>
          </a:bodyPr>
          <a:lstStyle/>
          <a:p>
            <a:r>
              <a:rPr lang="en-US" dirty="0">
                <a:solidFill>
                  <a:srgbClr val="00B0F0"/>
                </a:solidFill>
              </a:rPr>
              <a:t>If cosmos expanded this far in 1 quadrillion yrs.: only get black holes, </a:t>
            </a:r>
          </a:p>
          <a:p>
            <a:r>
              <a:rPr lang="en-US" dirty="0">
                <a:solidFill>
                  <a:srgbClr val="00B0F0"/>
                </a:solidFill>
              </a:rPr>
              <a:t>n</a:t>
            </a:r>
            <a:r>
              <a:rPr lang="en-US" dirty="0">
                <a:solidFill>
                  <a:srgbClr val="00B0F0"/>
                </a:solidFill>
              </a:rPr>
              <a:t>eutron stars</a:t>
            </a:r>
            <a:endParaRPr lang="en-US" dirty="0">
              <a:solidFill>
                <a:srgbClr val="00B0F0"/>
              </a:solidFill>
            </a:endParaRPr>
          </a:p>
        </p:txBody>
      </p:sp>
      <p:sp>
        <p:nvSpPr>
          <p:cNvPr id="20" name="TextBox 19"/>
          <p:cNvSpPr txBox="1"/>
          <p:nvPr/>
        </p:nvSpPr>
        <p:spPr>
          <a:xfrm>
            <a:off x="2324742" y="4744875"/>
            <a:ext cx="3859516" cy="1477328"/>
          </a:xfrm>
          <a:prstGeom prst="rect">
            <a:avLst/>
          </a:prstGeom>
          <a:noFill/>
        </p:spPr>
        <p:txBody>
          <a:bodyPr wrap="square" rtlCol="0">
            <a:spAutoFit/>
          </a:bodyPr>
          <a:lstStyle/>
          <a:p>
            <a:r>
              <a:rPr lang="en-US" dirty="0"/>
              <a:t>Nobody really debates:</a:t>
            </a:r>
          </a:p>
          <a:p>
            <a:pPr marL="285750" indent="-117475">
              <a:buFont typeface="Arial" panose="020B0604020202020204" pitchFamily="34" charset="0"/>
              <a:buChar char="•"/>
            </a:pPr>
            <a:r>
              <a:rPr lang="en-US" dirty="0"/>
              <a:t>Observable universe’s  approximate size – it is measurable</a:t>
            </a:r>
          </a:p>
          <a:p>
            <a:pPr marL="285750" indent="-117475">
              <a:buFont typeface="Arial" panose="020B0604020202020204" pitchFamily="34" charset="0"/>
              <a:buChar char="•"/>
            </a:pPr>
            <a:r>
              <a:rPr lang="en-US" dirty="0"/>
              <a:t>That universe began from a central</a:t>
            </a:r>
          </a:p>
          <a:p>
            <a:pPr marL="285750" indent="-117475"/>
            <a:r>
              <a:rPr lang="en-US" dirty="0"/>
              <a:t>	point and is expanding</a:t>
            </a:r>
          </a:p>
        </p:txBody>
      </p:sp>
      <p:sp>
        <p:nvSpPr>
          <p:cNvPr id="13" name="TextBox 12"/>
          <p:cNvSpPr txBox="1"/>
          <p:nvPr/>
        </p:nvSpPr>
        <p:spPr>
          <a:xfrm>
            <a:off x="7283450" y="2344866"/>
            <a:ext cx="1689886" cy="830997"/>
          </a:xfrm>
          <a:prstGeom prst="rect">
            <a:avLst/>
          </a:prstGeom>
          <a:noFill/>
        </p:spPr>
        <p:txBody>
          <a:bodyPr wrap="none" rtlCol="0">
            <a:spAutoFit/>
          </a:bodyPr>
          <a:lstStyle/>
          <a:p>
            <a:r>
              <a:rPr lang="en-US" sz="2400" dirty="0"/>
              <a:t>Outer edge </a:t>
            </a:r>
          </a:p>
          <a:p>
            <a:r>
              <a:rPr lang="en-US" sz="2400" dirty="0"/>
              <a:t>of universe</a:t>
            </a:r>
            <a:endParaRPr lang="en-US" sz="2400" dirty="0"/>
          </a:p>
        </p:txBody>
      </p:sp>
      <p:cxnSp>
        <p:nvCxnSpPr>
          <p:cNvPr id="15" name="Straight Arrow Connector 14"/>
          <p:cNvCxnSpPr/>
          <p:nvPr/>
        </p:nvCxnSpPr>
        <p:spPr>
          <a:xfrm flipH="1">
            <a:off x="6854758" y="2693226"/>
            <a:ext cx="428692" cy="1768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2207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pPr marL="457200" lvl="1" indent="0">
              <a:buNone/>
            </a:pPr>
            <a:r>
              <a:rPr lang="en-US" sz="3200" b="1" dirty="0">
                <a:ln>
                  <a:solidFill>
                    <a:schemeClr val="bg1"/>
                  </a:solidFill>
                </a:ln>
                <a:solidFill>
                  <a:srgbClr val="FFC000"/>
                </a:solidFill>
              </a:rPr>
              <a:t>There are many ways to date the age of stars and galaxies.  All of them indicate a universe of about </a:t>
            </a:r>
            <a:r>
              <a:rPr lang="en-US" sz="3200" b="1" dirty="0">
                <a:ln>
                  <a:solidFill>
                    <a:schemeClr val="bg1"/>
                  </a:solidFill>
                </a:ln>
                <a:solidFill>
                  <a:srgbClr val="FFC000"/>
                </a:solidFill>
              </a:rPr>
              <a:t>13.7 to 13.8 </a:t>
            </a:r>
            <a:r>
              <a:rPr lang="en-US" sz="3200" b="1" dirty="0">
                <a:ln>
                  <a:solidFill>
                    <a:schemeClr val="bg1"/>
                  </a:solidFill>
                </a:ln>
                <a:solidFill>
                  <a:srgbClr val="FFC000"/>
                </a:solidFill>
              </a:rPr>
              <a:t>billion years old.  </a:t>
            </a:r>
          </a:p>
        </p:txBody>
      </p:sp>
    </p:spTree>
    <p:extLst>
      <p:ext uri="{BB962C8B-B14F-4D97-AF65-F5344CB8AC3E}">
        <p14:creationId xmlns:p14="http://schemas.microsoft.com/office/powerpoint/2010/main" val="34511677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5105400"/>
          </a:xfrm>
        </p:spPr>
        <p:txBody>
          <a:bodyPr>
            <a:noAutofit/>
          </a:bodyPr>
          <a:lstStyle/>
          <a:p>
            <a:pPr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r>
              <a:rPr lang="en-US" sz="3600" b="1" u="sng" dirty="0">
                <a:ln>
                  <a:solidFill>
                    <a:schemeClr val="bg1"/>
                  </a:solidFill>
                </a:ln>
                <a:solidFill>
                  <a:srgbClr val="FFFF00"/>
                </a:solidFill>
                <a:latin typeface="Corbel" pitchFamily="34" charset="0"/>
              </a:rPr>
              <a:t>Stars Going Nova/Supernova</a:t>
            </a:r>
            <a:r>
              <a:rPr lang="en-US" sz="3600" b="1" dirty="0">
                <a:ln>
                  <a:solidFill>
                    <a:schemeClr val="bg1"/>
                  </a:solidFill>
                </a:ln>
                <a:solidFill>
                  <a:srgbClr val="FFFF00"/>
                </a:solidFill>
                <a:latin typeface="Corbel" pitchFamily="34" charset="0"/>
              </a:rPr>
              <a:t>:  </a:t>
            </a:r>
            <a:endParaRPr lang="en-US" sz="3600" b="1" dirty="0">
              <a:ln>
                <a:solidFill>
                  <a:schemeClr val="bg1"/>
                </a:solidFill>
              </a:ln>
              <a:solidFill>
                <a:srgbClr val="FFFF00"/>
              </a:solidFill>
              <a:latin typeface="Corbel" pitchFamily="34" charset="0"/>
            </a:endParaRPr>
          </a:p>
          <a:p>
            <a:pPr lvl="1"/>
            <a:r>
              <a:rPr lang="en-US" sz="3200" b="1" dirty="0">
                <a:ln>
                  <a:solidFill>
                    <a:schemeClr val="bg1"/>
                  </a:solidFill>
                </a:ln>
                <a:solidFill>
                  <a:srgbClr val="FFC000"/>
                </a:solidFill>
                <a:latin typeface="Corbel" pitchFamily="34" charset="0"/>
              </a:rPr>
              <a:t>Have photos of stars going nova/supernova that are billions of light years away. </a:t>
            </a:r>
          </a:p>
          <a:p>
            <a:pPr marL="457200" lvl="1" indent="0">
              <a:buNone/>
            </a:pPr>
            <a:endParaRPr lang="en-US" sz="1000" b="1" dirty="0">
              <a:ln>
                <a:solidFill>
                  <a:schemeClr val="bg1"/>
                </a:solidFill>
              </a:ln>
              <a:solidFill>
                <a:srgbClr val="FFC000"/>
              </a:solidFill>
              <a:latin typeface="Corbel" pitchFamily="34" charset="0"/>
            </a:endParaRPr>
          </a:p>
          <a:p>
            <a:pPr lvl="1"/>
            <a:r>
              <a:rPr lang="en-US" sz="3200" b="1" dirty="0">
                <a:ln>
                  <a:solidFill>
                    <a:schemeClr val="bg1"/>
                  </a:solidFill>
                </a:ln>
                <a:solidFill>
                  <a:srgbClr val="FFC000"/>
                </a:solidFill>
                <a:latin typeface="Corbel" pitchFamily="34" charset="0"/>
              </a:rPr>
              <a:t>As pointed out later (under </a:t>
            </a:r>
            <a:r>
              <a:rPr lang="en-US" sz="3200" b="1" dirty="0">
                <a:ln>
                  <a:solidFill>
                    <a:schemeClr val="bg1"/>
                  </a:solidFill>
                </a:ln>
                <a:solidFill>
                  <a:srgbClr val="FF0000"/>
                </a:solidFill>
                <a:latin typeface="Corbel" pitchFamily="34" charset="0"/>
              </a:rPr>
              <a:t>“L”</a:t>
            </a:r>
            <a:r>
              <a:rPr lang="en-US" sz="3200" b="1" dirty="0">
                <a:ln>
                  <a:solidFill>
                    <a:schemeClr val="bg1"/>
                  </a:solidFill>
                </a:ln>
                <a:solidFill>
                  <a:srgbClr val="FFC000"/>
                </a:solidFill>
                <a:latin typeface="Corbel" pitchFamily="34" charset="0"/>
              </a:rPr>
              <a:t> </a:t>
            </a:r>
            <a:r>
              <a:rPr lang="en-US" sz="3200" b="1" dirty="0">
                <a:ln>
                  <a:solidFill>
                    <a:schemeClr val="bg1"/>
                  </a:solidFill>
                </a:ln>
                <a:solidFill>
                  <a:srgbClr val="FFC000"/>
                </a:solidFill>
                <a:latin typeface="Corbel" pitchFamily="34" charset="0"/>
              </a:rPr>
              <a:t>for </a:t>
            </a:r>
            <a:r>
              <a:rPr lang="en-US" sz="3200" b="1" dirty="0">
                <a:ln>
                  <a:solidFill>
                    <a:schemeClr val="bg1"/>
                  </a:solidFill>
                </a:ln>
                <a:solidFill>
                  <a:srgbClr val="FFC000"/>
                </a:solidFill>
                <a:latin typeface="Corbel" pitchFamily="34" charset="0"/>
              </a:rPr>
              <a:t>light’s travel time and distance time), </a:t>
            </a:r>
            <a:r>
              <a:rPr lang="en-US" sz="3200" b="1" dirty="0">
                <a:ln>
                  <a:solidFill>
                    <a:schemeClr val="bg1"/>
                  </a:solidFill>
                </a:ln>
                <a:solidFill>
                  <a:srgbClr val="FFC000"/>
                </a:solidFill>
                <a:latin typeface="Corbel" pitchFamily="34" charset="0"/>
              </a:rPr>
              <a:t>it would take the light of those explosions billions of years to reach us. </a:t>
            </a:r>
            <a:endParaRPr lang="en-US" sz="4400" b="1" dirty="0">
              <a:ln>
                <a:solidFill>
                  <a:schemeClr val="bg1"/>
                </a:solidFill>
              </a:ln>
              <a:solidFill>
                <a:srgbClr val="FFC000"/>
              </a:solidFill>
            </a:endParaRPr>
          </a:p>
        </p:txBody>
      </p:sp>
    </p:spTree>
    <p:extLst>
      <p:ext uri="{BB962C8B-B14F-4D97-AF65-F5344CB8AC3E}">
        <p14:creationId xmlns:p14="http://schemas.microsoft.com/office/powerpoint/2010/main" val="24401681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40957" y="1579605"/>
            <a:ext cx="8781535" cy="5105400"/>
          </a:xfrm>
        </p:spPr>
        <p:txBody>
          <a:bodyPr>
            <a:noAutofit/>
          </a:bodyPr>
          <a:lstStyle/>
          <a:p>
            <a:pPr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r>
              <a:rPr lang="en-US" sz="3600" b="1" u="sng" dirty="0">
                <a:ln>
                  <a:solidFill>
                    <a:schemeClr val="bg1"/>
                  </a:solidFill>
                </a:ln>
                <a:solidFill>
                  <a:srgbClr val="FFFF00"/>
                </a:solidFill>
                <a:latin typeface="Corbel" pitchFamily="34" charset="0"/>
              </a:rPr>
              <a:t>Stars Going Nova/Supernova</a:t>
            </a:r>
            <a:r>
              <a:rPr lang="en-US" sz="3600" b="1" dirty="0">
                <a:ln>
                  <a:solidFill>
                    <a:schemeClr val="bg1"/>
                  </a:solidFill>
                </a:ln>
                <a:solidFill>
                  <a:srgbClr val="FFFF00"/>
                </a:solidFill>
                <a:latin typeface="Corbel" pitchFamily="34" charset="0"/>
              </a:rPr>
              <a:t>:  </a:t>
            </a:r>
            <a:endParaRPr lang="en-US" sz="3600" b="1" dirty="0">
              <a:ln>
                <a:solidFill>
                  <a:schemeClr val="bg1"/>
                </a:solidFill>
              </a:ln>
              <a:solidFill>
                <a:srgbClr val="FFFF00"/>
              </a:solidFill>
              <a:latin typeface="Corbel" pitchFamily="34" charset="0"/>
            </a:endParaRPr>
          </a:p>
          <a:p>
            <a:pPr lvl="1"/>
            <a:r>
              <a:rPr lang="en-US" sz="3200" b="1" dirty="0">
                <a:ln>
                  <a:solidFill>
                    <a:schemeClr val="bg1"/>
                  </a:solidFill>
                </a:ln>
                <a:solidFill>
                  <a:srgbClr val="FFC000"/>
                </a:solidFill>
                <a:latin typeface="Corbel" pitchFamily="34" charset="0"/>
              </a:rPr>
              <a:t>Although young universe proponents may try to say that in the initial creation week God artificially created light beams from the stars fully in tact to the earth or that God increased light’s speed (see “</a:t>
            </a:r>
            <a:r>
              <a:rPr lang="en-US" sz="3200" b="1" dirty="0">
                <a:ln>
                  <a:solidFill>
                    <a:schemeClr val="bg1"/>
                  </a:solidFill>
                </a:ln>
                <a:solidFill>
                  <a:srgbClr val="FF0000"/>
                </a:solidFill>
                <a:latin typeface="Corbel" pitchFamily="34" charset="0"/>
              </a:rPr>
              <a:t>L</a:t>
            </a:r>
            <a:r>
              <a:rPr lang="en-US" sz="3200" b="1" dirty="0">
                <a:ln>
                  <a:solidFill>
                    <a:schemeClr val="bg1"/>
                  </a:solidFill>
                </a:ln>
                <a:solidFill>
                  <a:srgbClr val="FFC000"/>
                </a:solidFill>
                <a:latin typeface="Corbel" pitchFamily="34" charset="0"/>
              </a:rPr>
              <a:t>” later in this presentation), they would not propose such ideas for after that initial week.  So…</a:t>
            </a:r>
            <a:endParaRPr lang="en-US" sz="1000" b="1" dirty="0">
              <a:ln>
                <a:solidFill>
                  <a:schemeClr val="bg1"/>
                </a:solidFill>
              </a:ln>
              <a:solidFill>
                <a:srgbClr val="FFC000"/>
              </a:solidFill>
              <a:latin typeface="Corbel" pitchFamily="34" charset="0"/>
            </a:endParaRPr>
          </a:p>
        </p:txBody>
      </p:sp>
    </p:spTree>
    <p:extLst>
      <p:ext uri="{BB962C8B-B14F-4D97-AF65-F5344CB8AC3E}">
        <p14:creationId xmlns:p14="http://schemas.microsoft.com/office/powerpoint/2010/main" val="6787286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5105400"/>
          </a:xfrm>
        </p:spPr>
        <p:txBody>
          <a:bodyPr>
            <a:noAutofit/>
          </a:bodyPr>
          <a:lstStyle/>
          <a:p>
            <a:pPr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r>
              <a:rPr lang="en-US" sz="3600" b="1" u="sng" dirty="0">
                <a:ln>
                  <a:solidFill>
                    <a:schemeClr val="bg1"/>
                  </a:solidFill>
                </a:ln>
                <a:solidFill>
                  <a:srgbClr val="FFFF00"/>
                </a:solidFill>
                <a:latin typeface="Corbel" pitchFamily="34" charset="0"/>
              </a:rPr>
              <a:t>Stars Going Nova/Supernova</a:t>
            </a:r>
            <a:r>
              <a:rPr lang="en-US" sz="3600" b="1" dirty="0">
                <a:ln>
                  <a:solidFill>
                    <a:schemeClr val="bg1"/>
                  </a:solidFill>
                </a:ln>
                <a:solidFill>
                  <a:srgbClr val="FFFF00"/>
                </a:solidFill>
                <a:latin typeface="Corbel" pitchFamily="34" charset="0"/>
              </a:rPr>
              <a:t>:  </a:t>
            </a:r>
            <a:endParaRPr lang="en-US" sz="3600" b="1" dirty="0">
              <a:ln>
                <a:solidFill>
                  <a:schemeClr val="bg1"/>
                </a:solidFill>
              </a:ln>
              <a:solidFill>
                <a:srgbClr val="FFFF00"/>
              </a:solidFill>
              <a:latin typeface="Corbel" pitchFamily="34" charset="0"/>
            </a:endParaRPr>
          </a:p>
          <a:p>
            <a:pPr lvl="1"/>
            <a:r>
              <a:rPr lang="en-US" sz="3200" b="1" dirty="0">
                <a:ln>
                  <a:solidFill>
                    <a:schemeClr val="bg1"/>
                  </a:solidFill>
                </a:ln>
                <a:solidFill>
                  <a:srgbClr val="FFC000"/>
                </a:solidFill>
                <a:latin typeface="Corbel" pitchFamily="34" charset="0"/>
              </a:rPr>
              <a:t>Even if these stars went nova/supernova the “next week” after God’s initial creation week (totally impossible per the laws of physics that God set up to apply), the light of those explosions would take up to billions of years to reach us.  </a:t>
            </a:r>
            <a:endParaRPr lang="en-US" sz="1000" b="1" dirty="0">
              <a:ln>
                <a:solidFill>
                  <a:schemeClr val="bg1"/>
                </a:solidFill>
              </a:ln>
              <a:solidFill>
                <a:srgbClr val="FFC000"/>
              </a:solidFill>
              <a:latin typeface="Corbel" pitchFamily="34" charset="0"/>
            </a:endParaRPr>
          </a:p>
        </p:txBody>
      </p:sp>
    </p:spTree>
    <p:extLst>
      <p:ext uri="{BB962C8B-B14F-4D97-AF65-F5344CB8AC3E}">
        <p14:creationId xmlns:p14="http://schemas.microsoft.com/office/powerpoint/2010/main" val="18816815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5105400"/>
          </a:xfrm>
        </p:spPr>
        <p:txBody>
          <a:bodyPr>
            <a:noAutofit/>
          </a:bodyPr>
          <a:lstStyle/>
          <a:p>
            <a:pPr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r>
              <a:rPr lang="en-US" sz="3600" b="1" u="sng" dirty="0">
                <a:ln>
                  <a:solidFill>
                    <a:schemeClr val="bg1"/>
                  </a:solidFill>
                </a:ln>
                <a:solidFill>
                  <a:srgbClr val="FFFF00"/>
                </a:solidFill>
                <a:latin typeface="Corbel" pitchFamily="34" charset="0"/>
              </a:rPr>
              <a:t>Stars Going Nova/Supernova</a:t>
            </a:r>
            <a:r>
              <a:rPr lang="en-US" sz="3600" b="1" dirty="0">
                <a:ln>
                  <a:solidFill>
                    <a:schemeClr val="bg1"/>
                  </a:solidFill>
                </a:ln>
                <a:solidFill>
                  <a:srgbClr val="FFFF00"/>
                </a:solidFill>
                <a:latin typeface="Corbel" pitchFamily="34" charset="0"/>
              </a:rPr>
              <a:t>:  </a:t>
            </a:r>
            <a:endParaRPr lang="en-US" sz="3600" b="1" dirty="0">
              <a:ln>
                <a:solidFill>
                  <a:schemeClr val="bg1"/>
                </a:solidFill>
              </a:ln>
              <a:solidFill>
                <a:srgbClr val="FFFF00"/>
              </a:solidFill>
              <a:latin typeface="Corbel" pitchFamily="34" charset="0"/>
            </a:endParaRPr>
          </a:p>
          <a:p>
            <a:pPr lvl="1"/>
            <a:r>
              <a:rPr lang="en-US" sz="3200" b="1" dirty="0">
                <a:ln>
                  <a:solidFill>
                    <a:schemeClr val="bg1"/>
                  </a:solidFill>
                </a:ln>
                <a:solidFill>
                  <a:srgbClr val="FFC000"/>
                </a:solidFill>
                <a:latin typeface="Corbel" pitchFamily="34" charset="0"/>
              </a:rPr>
              <a:t>Therefore, if the universe were only 6 – 10,000 years old, we would not be able to see the light of these explosions.  The light would need up to billions of years to reach earth.  </a:t>
            </a:r>
            <a:r>
              <a:rPr lang="en-US" sz="3200" b="1" i="1" u="sng" dirty="0">
                <a:ln>
                  <a:solidFill>
                    <a:schemeClr val="bg1"/>
                  </a:solidFill>
                </a:ln>
                <a:solidFill>
                  <a:srgbClr val="FFC000"/>
                </a:solidFill>
                <a:latin typeface="Corbel" pitchFamily="34" charset="0"/>
              </a:rPr>
              <a:t>The facts are beyond contention.  </a:t>
            </a:r>
            <a:endParaRPr lang="en-US" sz="1000" b="1" i="1" u="sng" dirty="0">
              <a:ln>
                <a:solidFill>
                  <a:schemeClr val="bg1"/>
                </a:solidFill>
              </a:ln>
              <a:solidFill>
                <a:srgbClr val="FFC000"/>
              </a:solidFill>
              <a:latin typeface="Corbel" pitchFamily="34" charset="0"/>
            </a:endParaRPr>
          </a:p>
        </p:txBody>
      </p:sp>
    </p:spTree>
    <p:extLst>
      <p:ext uri="{BB962C8B-B14F-4D97-AF65-F5344CB8AC3E}">
        <p14:creationId xmlns:p14="http://schemas.microsoft.com/office/powerpoint/2010/main" val="6060972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pPr marL="457200" lvl="1" indent="0">
              <a:buNone/>
            </a:pPr>
            <a:r>
              <a:rPr lang="en-US" sz="3200" b="1" dirty="0">
                <a:ln>
                  <a:solidFill>
                    <a:schemeClr val="bg1"/>
                  </a:solidFill>
                </a:ln>
                <a:solidFill>
                  <a:srgbClr val="FFC000"/>
                </a:solidFill>
                <a:latin typeface="Corbel" pitchFamily="34" charset="0"/>
              </a:rPr>
              <a:t>Second, it takes small to medium size stars (like our sun) billions of years to go nova/supernova (it is a very simple process, well understood)</a:t>
            </a:r>
          </a:p>
          <a:p>
            <a:pPr marL="457200" lvl="1" indent="0">
              <a:buNone/>
            </a:pPr>
            <a:endParaRPr lang="en-US" sz="1600" b="1" dirty="0">
              <a:ln>
                <a:solidFill>
                  <a:schemeClr val="bg1"/>
                </a:solidFill>
              </a:ln>
              <a:solidFill>
                <a:srgbClr val="FFC000"/>
              </a:solidFill>
              <a:latin typeface="Corbel" pitchFamily="34" charset="0"/>
            </a:endParaRPr>
          </a:p>
          <a:p>
            <a:pPr marL="457200" lvl="1" indent="0">
              <a:buNone/>
            </a:pPr>
            <a:r>
              <a:rPr lang="en-US" sz="3200" b="1" dirty="0">
                <a:ln>
                  <a:solidFill>
                    <a:schemeClr val="bg1"/>
                  </a:solidFill>
                </a:ln>
                <a:solidFill>
                  <a:srgbClr val="FFC000"/>
                </a:solidFill>
                <a:latin typeface="Corbel" pitchFamily="34" charset="0"/>
              </a:rPr>
              <a:t>Huge stars take millions of years before going into their supernova stage.</a:t>
            </a:r>
          </a:p>
          <a:p>
            <a:pPr marL="457200" lvl="1" indent="0">
              <a:buNone/>
            </a:pP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6843979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5105400"/>
          </a:xfrm>
        </p:spPr>
        <p:txBody>
          <a:bodyPr>
            <a:noAutofit/>
          </a:bodyPr>
          <a:lstStyle/>
          <a:p>
            <a:pPr lvl="1"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pPr lvl="1">
              <a:buNone/>
            </a:pPr>
            <a:r>
              <a:rPr lang="en-US" sz="3200" b="1" dirty="0">
                <a:ln>
                  <a:solidFill>
                    <a:schemeClr val="bg1"/>
                  </a:solidFill>
                </a:ln>
                <a:solidFill>
                  <a:srgbClr val="FFC000"/>
                </a:solidFill>
                <a:latin typeface="Corbel" pitchFamily="34" charset="0"/>
              </a:rPr>
              <a:t>If the universe were only 6 – 10,000 years old:</a:t>
            </a:r>
          </a:p>
          <a:p>
            <a:pPr lvl="2"/>
            <a:r>
              <a:rPr lang="en-US" sz="3200" b="1" dirty="0">
                <a:ln>
                  <a:solidFill>
                    <a:schemeClr val="bg1"/>
                  </a:solidFill>
                </a:ln>
                <a:solidFill>
                  <a:srgbClr val="FFC000"/>
                </a:solidFill>
                <a:latin typeface="Corbel" pitchFamily="34" charset="0"/>
              </a:rPr>
              <a:t>The stars could not have reached the end of their lives </a:t>
            </a:r>
            <a:r>
              <a:rPr lang="en-US" sz="3200" b="1" i="1" u="sng" dirty="0">
                <a:ln>
                  <a:solidFill>
                    <a:schemeClr val="bg1"/>
                  </a:solidFill>
                </a:ln>
                <a:solidFill>
                  <a:srgbClr val="FFC000"/>
                </a:solidFill>
                <a:latin typeface="Corbel" pitchFamily="34" charset="0"/>
              </a:rPr>
              <a:t>after</a:t>
            </a:r>
            <a:r>
              <a:rPr lang="en-US" sz="3200" b="1" i="1" dirty="0">
                <a:ln>
                  <a:solidFill>
                    <a:schemeClr val="bg1"/>
                  </a:solidFill>
                </a:ln>
                <a:solidFill>
                  <a:srgbClr val="FFC000"/>
                </a:solidFill>
                <a:latin typeface="Corbel" pitchFamily="34" charset="0"/>
              </a:rPr>
              <a:t> </a:t>
            </a:r>
            <a:r>
              <a:rPr lang="en-US" sz="3200" b="1" dirty="0">
                <a:ln>
                  <a:solidFill>
                    <a:schemeClr val="bg1"/>
                  </a:solidFill>
                </a:ln>
                <a:solidFill>
                  <a:srgbClr val="FFC000"/>
                </a:solidFill>
                <a:latin typeface="Corbel" pitchFamily="34" charset="0"/>
              </a:rPr>
              <a:t>the biblical creation week and gone nova/supernova</a:t>
            </a:r>
            <a:r>
              <a:rPr lang="en-US" sz="3200" b="1" dirty="0">
                <a:ln>
                  <a:solidFill>
                    <a:schemeClr val="bg1"/>
                  </a:solidFill>
                </a:ln>
                <a:solidFill>
                  <a:srgbClr val="FFC000"/>
                </a:solidFill>
                <a:latin typeface="Corbel" pitchFamily="34" charset="0"/>
              </a:rPr>
              <a:t>…</a:t>
            </a:r>
            <a:endParaRPr lang="en-US" sz="1600" b="1" dirty="0">
              <a:ln>
                <a:solidFill>
                  <a:schemeClr val="bg1"/>
                </a:solidFill>
              </a:ln>
              <a:solidFill>
                <a:srgbClr val="FFC000"/>
              </a:solidFill>
              <a:latin typeface="Corbel" pitchFamily="34" charset="0"/>
            </a:endParaRPr>
          </a:p>
          <a:p>
            <a:pPr marL="457200" lvl="1" indent="0" algn="ctr">
              <a:buNone/>
            </a:pPr>
            <a:endParaRPr lang="en-US" sz="4400" b="1" dirty="0">
              <a:ln>
                <a:solidFill>
                  <a:schemeClr val="bg1"/>
                </a:solidFill>
              </a:ln>
              <a:solidFill>
                <a:srgbClr val="FFC000"/>
              </a:solidFill>
            </a:endParaRPr>
          </a:p>
        </p:txBody>
      </p:sp>
    </p:spTree>
    <p:extLst>
      <p:ext uri="{BB962C8B-B14F-4D97-AF65-F5344CB8AC3E}">
        <p14:creationId xmlns:p14="http://schemas.microsoft.com/office/powerpoint/2010/main" val="10760273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31805" y="1869990"/>
            <a:ext cx="8773298" cy="4376351"/>
          </a:xfrm>
        </p:spPr>
        <p:txBody>
          <a:bodyPr>
            <a:noAutofit/>
          </a:bodyPr>
          <a:lstStyle/>
          <a:p>
            <a:pPr marL="118872" indent="0" algn="ctr">
              <a:buNone/>
            </a:pPr>
            <a:r>
              <a:rPr lang="en-US" sz="4800" b="1" dirty="0">
                <a:ln>
                  <a:solidFill>
                    <a:schemeClr val="bg1"/>
                  </a:solidFill>
                </a:ln>
              </a:rPr>
              <a:t>Some even go so far as to say that a person cannot </a:t>
            </a:r>
            <a:r>
              <a:rPr lang="en-US" sz="4800" b="1" dirty="0">
                <a:ln>
                  <a:solidFill>
                    <a:schemeClr val="bg1"/>
                  </a:solidFill>
                </a:ln>
              </a:rPr>
              <a:t>t</a:t>
            </a:r>
            <a:r>
              <a:rPr lang="en-US" sz="4800" b="1" dirty="0">
                <a:ln>
                  <a:solidFill>
                    <a:schemeClr val="bg1"/>
                  </a:solidFill>
                </a:ln>
              </a:rPr>
              <a:t>rust anything in nature!!! </a:t>
            </a:r>
          </a:p>
        </p:txBody>
      </p:sp>
    </p:spTree>
    <p:extLst>
      <p:ext uri="{BB962C8B-B14F-4D97-AF65-F5344CB8AC3E}">
        <p14:creationId xmlns:p14="http://schemas.microsoft.com/office/powerpoint/2010/main" val="30555116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pPr lvl="1"/>
            <a:r>
              <a:rPr lang="en-US" sz="3200" b="1" dirty="0">
                <a:ln>
                  <a:solidFill>
                    <a:schemeClr val="bg1"/>
                  </a:solidFill>
                </a:ln>
                <a:solidFill>
                  <a:srgbClr val="FFC000"/>
                </a:solidFill>
                <a:latin typeface="Corbel" pitchFamily="34" charset="0"/>
              </a:rPr>
              <a:t>The age of stars can be determined with proven, well-known gas laws, gravitational laws, thermodynamics and nuclear physics – all laws which God has established.</a:t>
            </a:r>
          </a:p>
          <a:p>
            <a:pPr lvl="1">
              <a:buNone/>
            </a:pPr>
            <a:endParaRPr lang="en-US" sz="1800" b="1" dirty="0">
              <a:ln>
                <a:solidFill>
                  <a:schemeClr val="bg1"/>
                </a:solidFill>
              </a:ln>
              <a:solidFill>
                <a:srgbClr val="FFC000"/>
              </a:solidFill>
              <a:latin typeface="ITC Avant Garde Demi" pitchFamily="34" charset="0"/>
            </a:endParaRPr>
          </a:p>
        </p:txBody>
      </p:sp>
    </p:spTree>
    <p:extLst>
      <p:ext uri="{BB962C8B-B14F-4D97-AF65-F5344CB8AC3E}">
        <p14:creationId xmlns:p14="http://schemas.microsoft.com/office/powerpoint/2010/main" val="3079034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1725" y="1587595"/>
            <a:ext cx="8534400" cy="5105400"/>
          </a:xfrm>
        </p:spPr>
        <p:txBody>
          <a:bodyPr>
            <a:noAutofit/>
          </a:bodyPr>
          <a:lstStyle/>
          <a:p>
            <a:pPr marL="457200" lvl="1" indent="0"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pPr lvl="1">
              <a:buNone/>
            </a:pPr>
            <a:r>
              <a:rPr lang="en-US" sz="3200" b="1" u="sng" dirty="0">
                <a:ln>
                  <a:solidFill>
                    <a:schemeClr val="bg1"/>
                  </a:solidFill>
                </a:ln>
                <a:solidFill>
                  <a:srgbClr val="FFFF00"/>
                </a:solidFill>
                <a:latin typeface="ITC Avant Garde Demi" pitchFamily="34" charset="0"/>
              </a:rPr>
              <a:t>Early Burning Stages of Stars</a:t>
            </a:r>
            <a:r>
              <a:rPr lang="en-US" sz="3200" b="1" dirty="0">
                <a:ln>
                  <a:solidFill>
                    <a:schemeClr val="bg1"/>
                  </a:solidFill>
                </a:ln>
                <a:solidFill>
                  <a:srgbClr val="FFFF00"/>
                </a:solidFill>
                <a:latin typeface="ITC Avant Garde Demi" pitchFamily="34" charset="0"/>
              </a:rPr>
              <a:t>:</a:t>
            </a:r>
          </a:p>
          <a:p>
            <a:pPr lvl="1"/>
            <a:r>
              <a:rPr lang="en-US" sz="3200" b="1" dirty="0">
                <a:ln>
                  <a:solidFill>
                    <a:schemeClr val="bg1"/>
                  </a:solidFill>
                </a:ln>
                <a:solidFill>
                  <a:srgbClr val="FFC000"/>
                </a:solidFill>
                <a:latin typeface="Corbel" pitchFamily="34" charset="0"/>
              </a:rPr>
              <a:t>Stars are unstable in their infancy for about a couple of hundred million years before they assume a stable burning cycle. </a:t>
            </a:r>
          </a:p>
          <a:p>
            <a:pPr lvl="1">
              <a:buNone/>
            </a:pPr>
            <a:endParaRPr lang="en-US" sz="1800" b="1" dirty="0">
              <a:ln>
                <a:solidFill>
                  <a:schemeClr val="bg1"/>
                </a:solidFill>
              </a:ln>
              <a:solidFill>
                <a:srgbClr val="FFC000"/>
              </a:solidFill>
              <a:latin typeface="Corbel" pitchFamily="34" charset="0"/>
            </a:endParaRPr>
          </a:p>
          <a:p>
            <a:pPr lvl="1"/>
            <a:r>
              <a:rPr lang="en-US" sz="3200" b="1" i="1" u="sng" dirty="0">
                <a:ln>
                  <a:solidFill>
                    <a:schemeClr val="bg1"/>
                  </a:solidFill>
                </a:ln>
                <a:solidFill>
                  <a:srgbClr val="FFC000"/>
                </a:solidFill>
                <a:latin typeface="Corbel" pitchFamily="34" charset="0"/>
              </a:rPr>
              <a:t>Most </a:t>
            </a:r>
            <a:r>
              <a:rPr lang="en-US" sz="3200" b="1" i="1" u="sng" dirty="0">
                <a:ln>
                  <a:solidFill>
                    <a:schemeClr val="bg1"/>
                  </a:solidFill>
                </a:ln>
                <a:solidFill>
                  <a:srgbClr val="FFC000"/>
                </a:solidFill>
                <a:latin typeface="Corbel" pitchFamily="34" charset="0"/>
              </a:rPr>
              <a:t>stars in the universe are now </a:t>
            </a:r>
            <a:r>
              <a:rPr lang="en-US" sz="3200" b="1" i="1" u="sng" dirty="0">
                <a:ln>
                  <a:solidFill>
                    <a:schemeClr val="bg1"/>
                  </a:solidFill>
                </a:ln>
                <a:solidFill>
                  <a:srgbClr val="FFC000"/>
                </a:solidFill>
                <a:latin typeface="Corbel" pitchFamily="34" charset="0"/>
              </a:rPr>
              <a:t>in stable burning </a:t>
            </a:r>
            <a:r>
              <a:rPr lang="en-US" sz="3200" b="1" i="1" u="sng" dirty="0">
                <a:ln>
                  <a:solidFill>
                    <a:schemeClr val="bg1"/>
                  </a:solidFill>
                </a:ln>
                <a:solidFill>
                  <a:srgbClr val="FFC000"/>
                </a:solidFill>
                <a:latin typeface="Corbel" pitchFamily="34" charset="0"/>
              </a:rPr>
              <a:t>cycles</a:t>
            </a:r>
            <a:r>
              <a:rPr lang="en-US" sz="3200" b="1" i="1" dirty="0">
                <a:ln>
                  <a:solidFill>
                    <a:schemeClr val="bg1"/>
                  </a:solidFill>
                </a:ln>
                <a:solidFill>
                  <a:srgbClr val="FFC000"/>
                </a:solidFill>
                <a:latin typeface="Corbel" pitchFamily="34" charset="0"/>
              </a:rPr>
              <a:t>;</a:t>
            </a:r>
            <a:r>
              <a:rPr lang="en-US" sz="3200" b="1" dirty="0">
                <a:ln>
                  <a:solidFill>
                    <a:schemeClr val="bg1"/>
                  </a:solidFill>
                </a:ln>
                <a:solidFill>
                  <a:srgbClr val="FFC000"/>
                </a:solidFill>
                <a:latin typeface="Corbel" pitchFamily="34" charset="0"/>
              </a:rPr>
              <a:t> 90% of all star formation is now complete! </a:t>
            </a:r>
            <a:endParaRPr lang="en-US" sz="3200" b="1" dirty="0">
              <a:ln>
                <a:solidFill>
                  <a:schemeClr val="bg1"/>
                </a:solidFill>
              </a:ln>
              <a:solidFill>
                <a:srgbClr val="FFC000"/>
              </a:solidFill>
              <a:latin typeface="Corbel" pitchFamily="34" charset="0"/>
            </a:endParaRPr>
          </a:p>
        </p:txBody>
      </p:sp>
    </p:spTree>
    <p:extLst>
      <p:ext uri="{BB962C8B-B14F-4D97-AF65-F5344CB8AC3E}">
        <p14:creationId xmlns:p14="http://schemas.microsoft.com/office/powerpoint/2010/main" val="24277391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pPr lvl="1"/>
            <a:r>
              <a:rPr lang="en-US" sz="3200" b="1" dirty="0">
                <a:ln>
                  <a:solidFill>
                    <a:schemeClr val="bg1"/>
                  </a:solidFill>
                </a:ln>
                <a:solidFill>
                  <a:srgbClr val="FFC000"/>
                </a:solidFill>
                <a:latin typeface="Corbel" pitchFamily="34" charset="0"/>
              </a:rPr>
              <a:t>Therefore, a young universe is impossible.</a:t>
            </a:r>
          </a:p>
          <a:p>
            <a:pPr lvl="1">
              <a:buNone/>
            </a:pPr>
            <a:endParaRPr lang="en-US" sz="1400" b="1" dirty="0">
              <a:ln>
                <a:solidFill>
                  <a:schemeClr val="bg1"/>
                </a:solidFill>
              </a:ln>
              <a:solidFill>
                <a:srgbClr val="FFC000"/>
              </a:solidFill>
              <a:latin typeface="Corbel" pitchFamily="34" charset="0"/>
            </a:endParaRPr>
          </a:p>
          <a:p>
            <a:pPr lvl="1"/>
            <a:r>
              <a:rPr lang="en-US" sz="3200" b="1" dirty="0">
                <a:ln>
                  <a:solidFill>
                    <a:schemeClr val="bg1"/>
                  </a:solidFill>
                </a:ln>
                <a:solidFill>
                  <a:srgbClr val="FFC000"/>
                </a:solidFill>
                <a:latin typeface="Corbel" pitchFamily="34" charset="0"/>
              </a:rPr>
              <a:t>God would not artificially speed up the early burning cycles – </a:t>
            </a:r>
            <a:r>
              <a:rPr lang="en-US" sz="3200" b="1" dirty="0">
                <a:ln>
                  <a:solidFill>
                    <a:schemeClr val="bg1"/>
                  </a:solidFill>
                </a:ln>
                <a:solidFill>
                  <a:srgbClr val="FFC000"/>
                </a:solidFill>
                <a:latin typeface="Corbel" pitchFamily="34" charset="0"/>
              </a:rPr>
              <a:t>why would he do that? </a:t>
            </a:r>
            <a:r>
              <a:rPr lang="en-US" sz="3200" b="1" dirty="0">
                <a:ln>
                  <a:solidFill>
                    <a:schemeClr val="bg1"/>
                  </a:solidFill>
                </a:ln>
                <a:solidFill>
                  <a:srgbClr val="FFC000"/>
                </a:solidFill>
                <a:latin typeface="Corbel" pitchFamily="34" charset="0"/>
              </a:rPr>
              <a:t>(plus it would give false data</a:t>
            </a:r>
            <a:r>
              <a:rPr lang="en-US" sz="3200" b="1" dirty="0">
                <a:ln>
                  <a:solidFill>
                    <a:schemeClr val="bg1"/>
                  </a:solidFill>
                </a:ln>
                <a:solidFill>
                  <a:srgbClr val="FFC000"/>
                </a:solidFill>
                <a:latin typeface="Corbel" pitchFamily="34" charset="0"/>
              </a:rPr>
              <a:t>)</a:t>
            </a:r>
            <a:endParaRPr lang="en-US" sz="3200" b="1" dirty="0">
              <a:ln>
                <a:solidFill>
                  <a:schemeClr val="bg1"/>
                </a:solidFill>
              </a:ln>
              <a:solidFill>
                <a:srgbClr val="FFC000"/>
              </a:solidFill>
              <a:latin typeface="Corbel" pitchFamily="34" charset="0"/>
            </a:endParaRPr>
          </a:p>
        </p:txBody>
      </p:sp>
    </p:spTree>
    <p:extLst>
      <p:ext uri="{BB962C8B-B14F-4D97-AF65-F5344CB8AC3E}">
        <p14:creationId xmlns:p14="http://schemas.microsoft.com/office/powerpoint/2010/main" val="30000554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0" y="1752600"/>
            <a:ext cx="9144000" cy="5105400"/>
          </a:xfrm>
        </p:spPr>
        <p:txBody>
          <a:bodyPr>
            <a:noAutofit/>
          </a:bodyPr>
          <a:lstStyle/>
          <a:p>
            <a:pPr marL="457200" lvl="1" indent="0"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pPr marL="457200" lvl="1" indent="0">
              <a:buNone/>
            </a:pPr>
            <a:r>
              <a:rPr lang="en-US" sz="3200" b="1" dirty="0">
                <a:ln>
                  <a:solidFill>
                    <a:schemeClr val="bg1"/>
                  </a:solidFill>
                </a:ln>
                <a:solidFill>
                  <a:srgbClr val="FFC000"/>
                </a:solidFill>
                <a:latin typeface="Corbel" pitchFamily="34" charset="0"/>
              </a:rPr>
              <a:t>Further, we have </a:t>
            </a:r>
            <a:r>
              <a:rPr lang="en-US" sz="3200" b="1" dirty="0">
                <a:ln>
                  <a:solidFill>
                    <a:schemeClr val="bg1"/>
                  </a:solidFill>
                </a:ln>
                <a:solidFill>
                  <a:srgbClr val="FFC000"/>
                </a:solidFill>
                <a:latin typeface="Corbel" pitchFamily="34" charset="0"/>
              </a:rPr>
              <a:t>photographs of many stars now &amp; in the </a:t>
            </a:r>
            <a:r>
              <a:rPr lang="en-US" sz="3200" b="1" dirty="0">
                <a:ln>
                  <a:solidFill>
                    <a:schemeClr val="bg1"/>
                  </a:solidFill>
                </a:ln>
                <a:solidFill>
                  <a:srgbClr val="FFC000"/>
                </a:solidFill>
                <a:latin typeface="Corbel" pitchFamily="34" charset="0"/>
              </a:rPr>
              <a:t>past: (1) in </a:t>
            </a:r>
            <a:r>
              <a:rPr lang="en-US" sz="3200" b="1" dirty="0">
                <a:ln>
                  <a:solidFill>
                    <a:schemeClr val="bg1"/>
                  </a:solidFill>
                </a:ln>
                <a:solidFill>
                  <a:srgbClr val="FFC000"/>
                </a:solidFill>
                <a:latin typeface="Corbel" pitchFamily="34" charset="0"/>
              </a:rPr>
              <a:t>their </a:t>
            </a:r>
            <a:r>
              <a:rPr lang="en-US" sz="3200" b="1" dirty="0">
                <a:ln>
                  <a:solidFill>
                    <a:schemeClr val="bg1"/>
                  </a:solidFill>
                </a:ln>
                <a:solidFill>
                  <a:srgbClr val="FFC000"/>
                </a:solidFill>
                <a:latin typeface="Corbel" pitchFamily="34" charset="0"/>
              </a:rPr>
              <a:t>infancy </a:t>
            </a:r>
            <a:r>
              <a:rPr lang="en-US" sz="3200" b="1" dirty="0">
                <a:ln>
                  <a:solidFill>
                    <a:schemeClr val="bg1"/>
                  </a:solidFill>
                </a:ln>
                <a:solidFill>
                  <a:srgbClr val="FFC000"/>
                </a:solidFill>
                <a:latin typeface="Corbel" pitchFamily="34" charset="0"/>
              </a:rPr>
              <a:t>undergoing unstable </a:t>
            </a:r>
            <a:r>
              <a:rPr lang="en-US" sz="3200" b="1" dirty="0">
                <a:ln>
                  <a:solidFill>
                    <a:schemeClr val="bg1"/>
                  </a:solidFill>
                </a:ln>
                <a:solidFill>
                  <a:srgbClr val="FFC000"/>
                </a:solidFill>
                <a:latin typeface="Corbel" pitchFamily="34" charset="0"/>
              </a:rPr>
              <a:t>phases; (2) in their “middle age” undergoing stable phases; and (3) in their old age </a:t>
            </a:r>
            <a:r>
              <a:rPr lang="en-US" sz="3200" b="1" dirty="0" err="1">
                <a:ln>
                  <a:solidFill>
                    <a:schemeClr val="bg1"/>
                  </a:solidFill>
                </a:ln>
                <a:solidFill>
                  <a:srgbClr val="FFC000"/>
                </a:solidFill>
                <a:latin typeface="Corbel" pitchFamily="34" charset="0"/>
              </a:rPr>
              <a:t>age</a:t>
            </a:r>
            <a:r>
              <a:rPr lang="en-US" sz="3200" b="1" dirty="0">
                <a:ln>
                  <a:solidFill>
                    <a:schemeClr val="bg1"/>
                  </a:solidFill>
                </a:ln>
                <a:solidFill>
                  <a:srgbClr val="FFC000"/>
                </a:solidFill>
                <a:latin typeface="Corbel" pitchFamily="34" charset="0"/>
              </a:rPr>
              <a:t> back to unstable phases.  Why </a:t>
            </a:r>
            <a:r>
              <a:rPr lang="en-US" sz="3200" b="1" dirty="0">
                <a:ln>
                  <a:solidFill>
                    <a:schemeClr val="bg1"/>
                  </a:solidFill>
                </a:ln>
                <a:solidFill>
                  <a:srgbClr val="FFC000"/>
                </a:solidFill>
                <a:latin typeface="Corbel" pitchFamily="34" charset="0"/>
              </a:rPr>
              <a:t>would God speed some up and not others?  The photographic evidence shows he never did </a:t>
            </a:r>
            <a:r>
              <a:rPr lang="en-US" sz="3200" b="1" dirty="0">
                <a:ln>
                  <a:solidFill>
                    <a:schemeClr val="bg1"/>
                  </a:solidFill>
                </a:ln>
                <a:solidFill>
                  <a:srgbClr val="FFC000"/>
                </a:solidFill>
                <a:latin typeface="Corbel" pitchFamily="34" charset="0"/>
              </a:rPr>
              <a:t>this; just God’s normal laws of physics operating.</a:t>
            </a: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3431213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0" y="1618938"/>
            <a:ext cx="9144000" cy="5239062"/>
          </a:xfrm>
        </p:spPr>
        <p:txBody>
          <a:bodyPr>
            <a:noAutofit/>
          </a:bodyPr>
          <a:lstStyle/>
          <a:p>
            <a:pPr marL="457200" lvl="1" indent="0"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pPr lvl="1">
              <a:buNone/>
            </a:pPr>
            <a:r>
              <a:rPr lang="en-US" sz="3200" b="1" u="sng" dirty="0">
                <a:ln>
                  <a:solidFill>
                    <a:schemeClr val="bg1"/>
                  </a:solidFill>
                </a:ln>
                <a:solidFill>
                  <a:srgbClr val="FFFF00"/>
                </a:solidFill>
                <a:latin typeface="ITC Avant Garde Demi" pitchFamily="34" charset="0"/>
              </a:rPr>
              <a:t>Life-Cycle of Stars</a:t>
            </a:r>
            <a:r>
              <a:rPr lang="en-US" sz="3200" b="1" dirty="0">
                <a:ln>
                  <a:solidFill>
                    <a:schemeClr val="bg1"/>
                  </a:solidFill>
                </a:ln>
                <a:solidFill>
                  <a:srgbClr val="FFFF00"/>
                </a:solidFill>
                <a:latin typeface="ITC Avant Garde Demi" pitchFamily="34" charset="0"/>
              </a:rPr>
              <a:t>:</a:t>
            </a:r>
          </a:p>
          <a:p>
            <a:pPr lvl="1"/>
            <a:r>
              <a:rPr lang="en-US" sz="3200" b="1" dirty="0">
                <a:ln>
                  <a:solidFill>
                    <a:schemeClr val="bg1"/>
                  </a:solidFill>
                </a:ln>
                <a:solidFill>
                  <a:srgbClr val="FFC000"/>
                </a:solidFill>
              </a:rPr>
              <a:t>Life-cycle of stars is typically billions of years, and their formation is more simple than rain drop formation: simple conversion of hydrogen into helium.  At the end of a star’s life its fuel is expended, it explodes (nova/supernova).  We know all about nuclear fusion.</a:t>
            </a:r>
          </a:p>
        </p:txBody>
      </p:sp>
    </p:spTree>
    <p:extLst>
      <p:ext uri="{BB962C8B-B14F-4D97-AF65-F5344CB8AC3E}">
        <p14:creationId xmlns:p14="http://schemas.microsoft.com/office/powerpoint/2010/main" val="3256920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39900"/>
            <a:ext cx="8661400" cy="5105400"/>
          </a:xfrm>
        </p:spPr>
        <p:txBody>
          <a:bodyPr>
            <a:noAutofit/>
          </a:bodyPr>
          <a:lstStyle/>
          <a:p>
            <a:pPr marL="457200" lvl="1" indent="0"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pPr lvl="1"/>
            <a:r>
              <a:rPr lang="en-US" sz="3200" b="1" dirty="0">
                <a:ln>
                  <a:solidFill>
                    <a:schemeClr val="bg1"/>
                  </a:solidFill>
                </a:ln>
                <a:solidFill>
                  <a:srgbClr val="FFC000"/>
                </a:solidFill>
                <a:latin typeface="Corbel" pitchFamily="34" charset="0"/>
              </a:rPr>
              <a:t>Photos of exploding stars over the last several billions of years of the history of the universe proves it cannot be a young cosmos.</a:t>
            </a:r>
          </a:p>
          <a:p>
            <a:pPr lvl="1"/>
            <a:r>
              <a:rPr lang="en-US" sz="3200" b="1" dirty="0">
                <a:ln>
                  <a:solidFill>
                    <a:schemeClr val="bg1"/>
                  </a:solidFill>
                </a:ln>
                <a:solidFill>
                  <a:srgbClr val="FFC000"/>
                </a:solidFill>
                <a:latin typeface="Corbel" pitchFamily="34" charset="0"/>
              </a:rPr>
              <a:t>Photos of stars at all the various stages of their lives over the past history of the universe show it cannot be a young cosmos.</a:t>
            </a:r>
          </a:p>
        </p:txBody>
      </p:sp>
    </p:spTree>
    <p:extLst>
      <p:ext uri="{BB962C8B-B14F-4D97-AF65-F5344CB8AC3E}">
        <p14:creationId xmlns:p14="http://schemas.microsoft.com/office/powerpoint/2010/main" val="14928751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pPr lvl="1">
              <a:buNone/>
            </a:pPr>
            <a:r>
              <a:rPr lang="en-US" sz="3200" b="1" u="sng" dirty="0">
                <a:ln>
                  <a:solidFill>
                    <a:schemeClr val="bg1"/>
                  </a:solidFill>
                </a:ln>
                <a:solidFill>
                  <a:srgbClr val="FFFF00"/>
                </a:solidFill>
                <a:latin typeface="Corbel" pitchFamily="34" charset="0"/>
              </a:rPr>
              <a:t>Supernova Remnants</a:t>
            </a:r>
            <a:r>
              <a:rPr lang="en-US" sz="3200" b="1" dirty="0">
                <a:ln>
                  <a:solidFill>
                    <a:schemeClr val="bg1"/>
                  </a:solidFill>
                </a:ln>
                <a:solidFill>
                  <a:srgbClr val="FFFF00"/>
                </a:solidFill>
                <a:latin typeface="Corbel" pitchFamily="34" charset="0"/>
              </a:rPr>
              <a:t>:</a:t>
            </a:r>
          </a:p>
          <a:p>
            <a:pPr lvl="1"/>
            <a:r>
              <a:rPr lang="en-US" sz="3200" b="1" dirty="0">
                <a:ln>
                  <a:solidFill>
                    <a:schemeClr val="bg1"/>
                  </a:solidFill>
                </a:ln>
                <a:solidFill>
                  <a:srgbClr val="FFC000"/>
                </a:solidFill>
                <a:latin typeface="Corbel" pitchFamily="34" charset="0"/>
              </a:rPr>
              <a:t>When a star goes nova/supernovae, the debris flies outward into space. </a:t>
            </a:r>
          </a:p>
          <a:p>
            <a:pPr lvl="1">
              <a:buNone/>
            </a:pPr>
            <a:endParaRPr lang="en-US" sz="1600" b="1" dirty="0">
              <a:ln>
                <a:solidFill>
                  <a:schemeClr val="bg1"/>
                </a:solidFill>
              </a:ln>
              <a:solidFill>
                <a:srgbClr val="FFC000"/>
              </a:solidFill>
              <a:latin typeface="Corbel" pitchFamily="34" charset="0"/>
            </a:endParaRPr>
          </a:p>
          <a:p>
            <a:pPr lvl="1"/>
            <a:r>
              <a:rPr lang="en-US" sz="3200" b="1" dirty="0">
                <a:ln>
                  <a:solidFill>
                    <a:schemeClr val="bg1"/>
                  </a:solidFill>
                </a:ln>
                <a:solidFill>
                  <a:srgbClr val="FFC000"/>
                </a:solidFill>
                <a:latin typeface="Corbel" pitchFamily="34" charset="0"/>
              </a:rPr>
              <a:t>Speed of exploding debris has known limits. </a:t>
            </a:r>
          </a:p>
        </p:txBody>
      </p:sp>
    </p:spTree>
    <p:extLst>
      <p:ext uri="{BB962C8B-B14F-4D97-AF65-F5344CB8AC3E}">
        <p14:creationId xmlns:p14="http://schemas.microsoft.com/office/powerpoint/2010/main" val="34423925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pPr lvl="1"/>
            <a:r>
              <a:rPr lang="en-US" sz="3200" b="1" dirty="0">
                <a:ln>
                  <a:solidFill>
                    <a:schemeClr val="bg1"/>
                  </a:solidFill>
                </a:ln>
                <a:solidFill>
                  <a:srgbClr val="FFC000"/>
                </a:solidFill>
              </a:rPr>
              <a:t>The fact that we </a:t>
            </a:r>
            <a:r>
              <a:rPr lang="en-US" sz="3200" b="1" dirty="0">
                <a:ln>
                  <a:solidFill>
                    <a:schemeClr val="bg1"/>
                  </a:solidFill>
                </a:ln>
                <a:solidFill>
                  <a:srgbClr val="FFC000"/>
                </a:solidFill>
              </a:rPr>
              <a:t>have photographic </a:t>
            </a:r>
            <a:r>
              <a:rPr lang="en-US" sz="3200" b="1" dirty="0">
                <a:ln>
                  <a:solidFill>
                    <a:schemeClr val="bg1"/>
                  </a:solidFill>
                </a:ln>
                <a:solidFill>
                  <a:srgbClr val="FFC000"/>
                </a:solidFill>
              </a:rPr>
              <a:t>evidence of the debris or remnants of stars </a:t>
            </a:r>
            <a:r>
              <a:rPr lang="en-US" sz="3200" b="1" i="1" u="sng" dirty="0">
                <a:ln>
                  <a:solidFill>
                    <a:schemeClr val="bg1"/>
                  </a:solidFill>
                </a:ln>
                <a:solidFill>
                  <a:srgbClr val="FFC000"/>
                </a:solidFill>
              </a:rPr>
              <a:t>millions of years of travel time</a:t>
            </a:r>
            <a:r>
              <a:rPr lang="en-US" sz="3200" b="1" dirty="0">
                <a:ln>
                  <a:solidFill>
                    <a:schemeClr val="bg1"/>
                  </a:solidFill>
                </a:ln>
                <a:solidFill>
                  <a:srgbClr val="FFC000"/>
                </a:solidFill>
              </a:rPr>
              <a:t> from the </a:t>
            </a:r>
            <a:r>
              <a:rPr lang="en-US" sz="3200" b="1" dirty="0">
                <a:ln>
                  <a:solidFill>
                    <a:schemeClr val="bg1"/>
                  </a:solidFill>
                </a:ln>
                <a:solidFill>
                  <a:srgbClr val="FFC000"/>
                </a:solidFill>
              </a:rPr>
              <a:t>stars </a:t>
            </a:r>
            <a:r>
              <a:rPr lang="en-US" sz="3200" b="1" dirty="0">
                <a:ln>
                  <a:solidFill>
                    <a:schemeClr val="bg1"/>
                  </a:solidFill>
                </a:ln>
                <a:solidFill>
                  <a:srgbClr val="FFC000"/>
                </a:solidFill>
              </a:rPr>
              <a:t>from which the </a:t>
            </a:r>
            <a:r>
              <a:rPr lang="en-US" sz="3200" b="1" dirty="0">
                <a:ln>
                  <a:solidFill>
                    <a:schemeClr val="bg1"/>
                  </a:solidFill>
                </a:ln>
                <a:solidFill>
                  <a:srgbClr val="FFC000"/>
                </a:solidFill>
              </a:rPr>
              <a:t>explosions </a:t>
            </a:r>
            <a:r>
              <a:rPr lang="en-US" sz="3200" b="1" dirty="0">
                <a:ln>
                  <a:solidFill>
                    <a:schemeClr val="bg1"/>
                  </a:solidFill>
                </a:ln>
                <a:solidFill>
                  <a:srgbClr val="FFC000"/>
                </a:solidFill>
              </a:rPr>
              <a:t>occurred proves a young universe is impossible! </a:t>
            </a:r>
          </a:p>
          <a:p>
            <a:pPr lvl="1">
              <a:buNone/>
            </a:pPr>
            <a:endParaRPr lang="en-US" sz="3200" b="1" dirty="0">
              <a:ln>
                <a:solidFill>
                  <a:schemeClr val="bg1"/>
                </a:solidFill>
              </a:ln>
              <a:solidFill>
                <a:srgbClr val="FFC000"/>
              </a:solidFill>
            </a:endParaRPr>
          </a:p>
          <a:p>
            <a:pPr lvl="1">
              <a:buNone/>
            </a:pPr>
            <a:endParaRPr lang="en-US" sz="1600" b="1" dirty="0">
              <a:ln>
                <a:solidFill>
                  <a:schemeClr val="bg1"/>
                </a:solidFill>
              </a:ln>
              <a:solidFill>
                <a:srgbClr val="FFC000"/>
              </a:solidFill>
              <a:latin typeface="ITC Avant Garde Demi" pitchFamily="34" charset="0"/>
            </a:endParaRPr>
          </a:p>
          <a:p>
            <a:pPr lvl="1"/>
            <a:endParaRPr lang="en-US" sz="3200" b="1" dirty="0">
              <a:ln>
                <a:solidFill>
                  <a:schemeClr val="bg1"/>
                </a:solidFill>
              </a:ln>
              <a:solidFill>
                <a:srgbClr val="FFC000"/>
              </a:solidFill>
              <a:latin typeface="Corbel" pitchFamily="34" charset="0"/>
            </a:endParaRPr>
          </a:p>
          <a:p>
            <a:pPr marL="457200" lvl="1" indent="0">
              <a:buNone/>
            </a:pP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14637595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0" y="1560094"/>
            <a:ext cx="9144000" cy="5105400"/>
          </a:xfrm>
        </p:spPr>
        <p:txBody>
          <a:bodyPr>
            <a:noAutofit/>
          </a:bodyPr>
          <a:lstStyle/>
          <a:p>
            <a:pPr marL="457200" lvl="1" indent="0"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pPr lvl="1"/>
            <a:r>
              <a:rPr lang="en-US" sz="3200" b="1" dirty="0">
                <a:ln>
                  <a:solidFill>
                    <a:schemeClr val="bg1"/>
                  </a:solidFill>
                </a:ln>
                <a:solidFill>
                  <a:srgbClr val="FFC000"/>
                </a:solidFill>
              </a:rPr>
              <a:t>These remnants are hard to find, and their old age affects that, as the further out the remnants spread, the more diffuse they become, blending into the cosmic background.   Need low density, low </a:t>
            </a:r>
            <a:r>
              <a:rPr lang="en-US" sz="3200" b="1" dirty="0" err="1">
                <a:ln>
                  <a:solidFill>
                    <a:schemeClr val="bg1"/>
                  </a:solidFill>
                </a:ln>
                <a:solidFill>
                  <a:srgbClr val="FFC000"/>
                </a:solidFill>
              </a:rPr>
              <a:t>metallicity</a:t>
            </a:r>
            <a:r>
              <a:rPr lang="en-US" sz="3200" b="1" dirty="0">
                <a:ln>
                  <a:solidFill>
                    <a:schemeClr val="bg1"/>
                  </a:solidFill>
                </a:ln>
                <a:solidFill>
                  <a:srgbClr val="FFC000"/>
                </a:solidFill>
              </a:rPr>
              <a:t> environments, such as the outer portion of galaxies, dwarf galaxies or low surface brightness </a:t>
            </a:r>
            <a:r>
              <a:rPr lang="en-US" sz="3200" b="1" dirty="0">
                <a:ln>
                  <a:solidFill>
                    <a:schemeClr val="bg1"/>
                  </a:solidFill>
                </a:ln>
                <a:solidFill>
                  <a:srgbClr val="FFC000"/>
                </a:solidFill>
              </a:rPr>
              <a:t>galaxies to assist detection.</a:t>
            </a: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19460496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a:ln>
                  <a:solidFill>
                    <a:schemeClr val="bg1"/>
                  </a:solidFill>
                </a:ln>
                <a:solidFill>
                  <a:srgbClr val="FF0000"/>
                </a:solidFill>
              </a:rPr>
              <a:t>A</a:t>
            </a:r>
            <a:r>
              <a:rPr lang="en-US" sz="4400" b="1" dirty="0">
                <a:ln>
                  <a:solidFill>
                    <a:schemeClr val="bg1"/>
                  </a:solidFill>
                </a:ln>
                <a:solidFill>
                  <a:srgbClr val="FFC000"/>
                </a:solidFill>
              </a:rPr>
              <a:t>ge of Stars and Galaxies</a:t>
            </a:r>
          </a:p>
          <a:p>
            <a:pPr lvl="1"/>
            <a:r>
              <a:rPr lang="en-US" sz="3200" b="1" dirty="0">
                <a:ln>
                  <a:solidFill>
                    <a:schemeClr val="bg1"/>
                  </a:solidFill>
                </a:ln>
                <a:solidFill>
                  <a:srgbClr val="FFC000"/>
                </a:solidFill>
                <a:latin typeface="Corbel" pitchFamily="34" charset="0"/>
              </a:rPr>
              <a:t>According to M. Still &amp; J. Irwin in the </a:t>
            </a:r>
            <a:r>
              <a:rPr lang="en-US" sz="3200" b="1" dirty="0">
                <a:ln>
                  <a:solidFill>
                    <a:schemeClr val="bg1"/>
                  </a:solidFill>
                </a:ln>
                <a:solidFill>
                  <a:srgbClr val="FFC000"/>
                </a:solidFill>
                <a:latin typeface="Corbel" pitchFamily="34" charset="0"/>
              </a:rPr>
              <a:t>“Astrophysical Journal” </a:t>
            </a:r>
            <a:r>
              <a:rPr lang="en-US" sz="3200" b="1" dirty="0">
                <a:ln>
                  <a:solidFill>
                    <a:schemeClr val="bg1"/>
                  </a:solidFill>
                </a:ln>
                <a:solidFill>
                  <a:srgbClr val="FFC000"/>
                </a:solidFill>
                <a:latin typeface="Corbel" pitchFamily="34" charset="0"/>
              </a:rPr>
              <a:t>563 (2001): 816, Remnant GSH 138-01-94 in our galaxy’s outer edge, a remnant has been found with an expansion age of 4.3 million years.  </a:t>
            </a:r>
          </a:p>
          <a:p>
            <a:pPr lvl="1">
              <a:buNone/>
            </a:pPr>
            <a:endParaRPr lang="en-US" sz="1600" b="1" dirty="0">
              <a:ln>
                <a:solidFill>
                  <a:schemeClr val="bg1"/>
                </a:solidFill>
              </a:ln>
              <a:solidFill>
                <a:srgbClr val="FFC000"/>
              </a:solidFill>
              <a:latin typeface="Corbel" pitchFamily="34" charset="0"/>
            </a:endParaRPr>
          </a:p>
          <a:p>
            <a:pPr lvl="1"/>
            <a:r>
              <a:rPr lang="en-US" sz="3200" b="1" dirty="0">
                <a:ln>
                  <a:solidFill>
                    <a:schemeClr val="bg1"/>
                  </a:solidFill>
                </a:ln>
                <a:solidFill>
                  <a:srgbClr val="FFC000"/>
                </a:solidFill>
                <a:latin typeface="Corbel" pitchFamily="34" charset="0"/>
              </a:rPr>
              <a:t>Many others found in millions of years travel time.</a:t>
            </a: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42739302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31805" y="1869990"/>
            <a:ext cx="8773298" cy="4376351"/>
          </a:xfrm>
        </p:spPr>
        <p:txBody>
          <a:bodyPr>
            <a:noAutofit/>
          </a:bodyPr>
          <a:lstStyle/>
          <a:p>
            <a:pPr marL="118872" indent="0" algn="ctr">
              <a:buNone/>
            </a:pPr>
            <a:r>
              <a:rPr lang="en-US" sz="4800" b="1" dirty="0">
                <a:ln>
                  <a:solidFill>
                    <a:schemeClr val="bg1"/>
                  </a:solidFill>
                </a:ln>
              </a:rPr>
              <a:t>These are attempts to avoid what the facts of nature clearly indicate about the age of the universe. </a:t>
            </a:r>
          </a:p>
          <a:p>
            <a:pPr marL="118872" indent="0" algn="ctr">
              <a:buNone/>
            </a:pPr>
            <a:endParaRPr lang="en-US" sz="1800" b="1" dirty="0">
              <a:ln>
                <a:solidFill>
                  <a:schemeClr val="bg1"/>
                </a:solidFill>
              </a:ln>
            </a:endParaRPr>
          </a:p>
          <a:p>
            <a:pPr marL="118872" indent="0" algn="ctr">
              <a:buNone/>
            </a:pPr>
            <a:r>
              <a:rPr lang="en-US" sz="4800" b="1" i="1" dirty="0">
                <a:ln>
                  <a:solidFill>
                    <a:schemeClr val="bg1"/>
                  </a:solidFill>
                </a:ln>
                <a:solidFill>
                  <a:schemeClr val="accent1">
                    <a:lumMod val="60000"/>
                    <a:lumOff val="40000"/>
                  </a:schemeClr>
                </a:solidFill>
              </a:rPr>
              <a:t>But what does the Bible say?...</a:t>
            </a:r>
          </a:p>
        </p:txBody>
      </p:sp>
    </p:spTree>
    <p:extLst>
      <p:ext uri="{BB962C8B-B14F-4D97-AF65-F5344CB8AC3E}">
        <p14:creationId xmlns:p14="http://schemas.microsoft.com/office/powerpoint/2010/main" val="4983551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la Supernova Remnant in Visible Light     Cr-Digitized Sky Survey, ESA, ESO, NASA  FITS Liberator,  Color cOMPOSITE-dAVID dE mARTIN (sKYFACTORY).jpg"/>
          <p:cNvPicPr>
            <a:picLocks noChangeAspect="1"/>
          </p:cNvPicPr>
          <p:nvPr/>
        </p:nvPicPr>
        <p:blipFill>
          <a:blip r:embed="rId2" cstate="print"/>
          <a:stretch>
            <a:fillRect/>
          </a:stretch>
        </p:blipFill>
        <p:spPr>
          <a:xfrm>
            <a:off x="149799" y="265672"/>
            <a:ext cx="9247517" cy="6883879"/>
          </a:xfrm>
          <a:prstGeom prst="rect">
            <a:avLst/>
          </a:prstGeom>
        </p:spPr>
      </p:pic>
      <p:sp>
        <p:nvSpPr>
          <p:cNvPr id="3" name="Rectangle 2"/>
          <p:cNvSpPr/>
          <p:nvPr/>
        </p:nvSpPr>
        <p:spPr>
          <a:xfrm>
            <a:off x="304800" y="5715002"/>
            <a:ext cx="8610600" cy="646331"/>
          </a:xfrm>
          <a:prstGeom prst="rect">
            <a:avLst/>
          </a:prstGeom>
        </p:spPr>
        <p:txBody>
          <a:bodyPr wrap="square">
            <a:spAutoFit/>
          </a:bodyPr>
          <a:lstStyle/>
          <a:p>
            <a:r>
              <a:rPr lang="en-US" b="1" dirty="0">
                <a:ln>
                  <a:solidFill>
                    <a:prstClr val="black"/>
                  </a:solidFill>
                </a:ln>
                <a:solidFill>
                  <a:srgbClr val="FFFF00"/>
                </a:solidFill>
              </a:rPr>
              <a:t>Credit-Digitized Sky Survey, ESA, ESO, NASA, FITS Liberator; Color Composite-David De Martin (</a:t>
            </a:r>
            <a:r>
              <a:rPr lang="en-US" b="1" dirty="0" err="1">
                <a:ln>
                  <a:solidFill>
                    <a:prstClr val="black"/>
                  </a:solidFill>
                </a:ln>
                <a:solidFill>
                  <a:srgbClr val="FFFF00"/>
                </a:solidFill>
              </a:rPr>
              <a:t>Skyfactory</a:t>
            </a:r>
            <a:r>
              <a:rPr lang="en-US" b="1" dirty="0">
                <a:ln>
                  <a:solidFill>
                    <a:prstClr val="black"/>
                  </a:solidFill>
                </a:ln>
                <a:solidFill>
                  <a:srgbClr val="FFFF00"/>
                </a:solidFill>
              </a:rPr>
              <a:t>)</a:t>
            </a:r>
          </a:p>
        </p:txBody>
      </p:sp>
      <p:sp>
        <p:nvSpPr>
          <p:cNvPr id="4" name="TextBox 3"/>
          <p:cNvSpPr txBox="1"/>
          <p:nvPr/>
        </p:nvSpPr>
        <p:spPr>
          <a:xfrm>
            <a:off x="304800" y="762000"/>
            <a:ext cx="3733800" cy="1077218"/>
          </a:xfrm>
          <a:prstGeom prst="rect">
            <a:avLst/>
          </a:prstGeom>
          <a:noFill/>
        </p:spPr>
        <p:txBody>
          <a:bodyPr wrap="square" rtlCol="0">
            <a:spAutoFit/>
          </a:bodyPr>
          <a:lstStyle/>
          <a:p>
            <a:r>
              <a:rPr lang="en-US" sz="3200" b="1" dirty="0">
                <a:ln>
                  <a:solidFill>
                    <a:prstClr val="black"/>
                  </a:solidFill>
                </a:ln>
                <a:solidFill>
                  <a:srgbClr val="FFFF00"/>
                </a:solidFill>
              </a:rPr>
              <a:t>Supernova </a:t>
            </a:r>
            <a:r>
              <a:rPr lang="en-US" sz="3200" b="1" dirty="0">
                <a:ln>
                  <a:solidFill>
                    <a:prstClr val="black"/>
                  </a:solidFill>
                </a:ln>
                <a:solidFill>
                  <a:srgbClr val="FFFF00"/>
                </a:solidFill>
              </a:rPr>
              <a:t>Remnant</a:t>
            </a:r>
          </a:p>
        </p:txBody>
      </p:sp>
      <p:cxnSp>
        <p:nvCxnSpPr>
          <p:cNvPr id="6" name="Straight Arrow Connector 5"/>
          <p:cNvCxnSpPr>
            <a:endCxn id="19" idx="1"/>
          </p:cNvCxnSpPr>
          <p:nvPr/>
        </p:nvCxnSpPr>
        <p:spPr>
          <a:xfrm>
            <a:off x="2158315" y="1624915"/>
            <a:ext cx="1414849" cy="9084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6002" y="1456160"/>
            <a:ext cx="1155699" cy="932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661130" y="1755641"/>
            <a:ext cx="578710" cy="634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1" idx="2"/>
          </p:cNvCxnSpPr>
          <p:nvPr/>
        </p:nvCxnSpPr>
        <p:spPr>
          <a:xfrm flipH="1" flipV="1">
            <a:off x="3573164" y="2034650"/>
            <a:ext cx="5087967" cy="382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02360" y="530645"/>
            <a:ext cx="3996141" cy="1477328"/>
          </a:xfrm>
          <a:prstGeom prst="rect">
            <a:avLst/>
          </a:prstGeom>
          <a:noFill/>
        </p:spPr>
        <p:txBody>
          <a:bodyPr wrap="square" rtlCol="0">
            <a:spAutoFit/>
          </a:bodyPr>
          <a:lstStyle/>
          <a:p>
            <a:r>
              <a:rPr lang="en-US" dirty="0">
                <a:solidFill>
                  <a:srgbClr val="FFFF00"/>
                </a:solidFill>
              </a:rPr>
              <a:t>It takes exploding gas/debris (remnants) time to travel from the origin point , Point A, to Point B:  we have found ones that have been traveling for several million years</a:t>
            </a:r>
            <a:endParaRPr lang="en-US" dirty="0">
              <a:solidFill>
                <a:srgbClr val="FFFF00"/>
              </a:solidFill>
            </a:endParaRPr>
          </a:p>
        </p:txBody>
      </p:sp>
      <p:sp>
        <p:nvSpPr>
          <p:cNvPr id="18" name="TextBox 17"/>
          <p:cNvSpPr txBox="1"/>
          <p:nvPr/>
        </p:nvSpPr>
        <p:spPr>
          <a:xfrm>
            <a:off x="8010402" y="2427407"/>
            <a:ext cx="1095364" cy="461665"/>
          </a:xfrm>
          <a:prstGeom prst="rect">
            <a:avLst/>
          </a:prstGeom>
          <a:noFill/>
        </p:spPr>
        <p:txBody>
          <a:bodyPr wrap="none" rtlCol="0">
            <a:spAutoFit/>
          </a:bodyPr>
          <a:lstStyle/>
          <a:p>
            <a:r>
              <a:rPr lang="en-US" sz="2400" dirty="0">
                <a:solidFill>
                  <a:srgbClr val="FFFF00"/>
                </a:solidFill>
              </a:rPr>
              <a:t>Point A</a:t>
            </a:r>
            <a:endParaRPr lang="en-US" sz="2400" dirty="0">
              <a:solidFill>
                <a:srgbClr val="FFFF00"/>
              </a:solidFill>
            </a:endParaRPr>
          </a:p>
        </p:txBody>
      </p:sp>
      <p:sp>
        <p:nvSpPr>
          <p:cNvPr id="19" name="TextBox 18"/>
          <p:cNvSpPr txBox="1"/>
          <p:nvPr/>
        </p:nvSpPr>
        <p:spPr>
          <a:xfrm>
            <a:off x="3573164" y="2302545"/>
            <a:ext cx="1096069" cy="461665"/>
          </a:xfrm>
          <a:prstGeom prst="rect">
            <a:avLst/>
          </a:prstGeom>
          <a:noFill/>
        </p:spPr>
        <p:txBody>
          <a:bodyPr wrap="none" rtlCol="0">
            <a:spAutoFit/>
          </a:bodyPr>
          <a:lstStyle/>
          <a:p>
            <a:r>
              <a:rPr lang="en-US" sz="2400" dirty="0">
                <a:solidFill>
                  <a:srgbClr val="FFFF00"/>
                </a:solidFill>
              </a:rPr>
              <a:t>Point B</a:t>
            </a:r>
            <a:endParaRPr lang="en-US" sz="2400" dirty="0">
              <a:solidFill>
                <a:srgbClr val="FFFF00"/>
              </a:solidFill>
            </a:endParaRPr>
          </a:p>
        </p:txBody>
      </p:sp>
    </p:spTree>
    <p:extLst>
      <p:ext uri="{BB962C8B-B14F-4D97-AF65-F5344CB8AC3E}">
        <p14:creationId xmlns:p14="http://schemas.microsoft.com/office/powerpoint/2010/main" val="17231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Time and  </a:t>
            </a:r>
            <a:r>
              <a:rPr lang="en-US" sz="4400" b="1" dirty="0">
                <a:ln>
                  <a:solidFill>
                    <a:schemeClr val="bg1"/>
                  </a:solidFill>
                </a:ln>
                <a:solidFill>
                  <a:srgbClr val="FFC000"/>
                </a:solidFill>
              </a:rPr>
              <a:t>Distance </a:t>
            </a:r>
          </a:p>
          <a:p>
            <a:pPr marL="438912" lvl="1" indent="-320040">
              <a:spcBef>
                <a:spcPts val="0"/>
              </a:spcBef>
              <a:buClr>
                <a:schemeClr val="accent1"/>
              </a:buClr>
              <a:buSzPct val="80000"/>
            </a:pPr>
            <a:r>
              <a:rPr lang="en-US" sz="3200" b="1" dirty="0">
                <a:ln>
                  <a:solidFill>
                    <a:schemeClr val="bg1"/>
                  </a:solidFill>
                </a:ln>
                <a:solidFill>
                  <a:srgbClr val="FFC000"/>
                </a:solidFill>
              </a:rPr>
              <a:t>Light travels at 186,300 miles per second, or about an equivalent of 7.5 times around the earth/sec. </a:t>
            </a:r>
          </a:p>
          <a:p>
            <a:pPr>
              <a:buNone/>
            </a:pPr>
            <a:endParaRPr lang="en-US" sz="1600" b="1" dirty="0">
              <a:ln>
                <a:solidFill>
                  <a:schemeClr val="bg1"/>
                </a:solidFill>
              </a:ln>
              <a:solidFill>
                <a:srgbClr val="FFC000"/>
              </a:solidFill>
            </a:endParaRPr>
          </a:p>
          <a:p>
            <a:r>
              <a:rPr lang="en-US" sz="3200" b="1" dirty="0">
                <a:ln>
                  <a:solidFill>
                    <a:schemeClr val="bg1"/>
                  </a:solidFill>
                </a:ln>
                <a:solidFill>
                  <a:srgbClr val="FFC000"/>
                </a:solidFill>
              </a:rPr>
              <a:t>Nobody really contends the distances of the various stars and galaxies we see in the universe; galaxies are as far away as almost </a:t>
            </a:r>
            <a:r>
              <a:rPr lang="en-US" sz="3200" b="1" dirty="0">
                <a:ln>
                  <a:solidFill>
                    <a:schemeClr val="bg1"/>
                  </a:solidFill>
                </a:ln>
                <a:solidFill>
                  <a:srgbClr val="FFC000"/>
                </a:solidFill>
              </a:rPr>
              <a:t>13.4 </a:t>
            </a:r>
            <a:r>
              <a:rPr lang="en-US" sz="3200" b="1" dirty="0">
                <a:ln>
                  <a:solidFill>
                    <a:schemeClr val="bg1"/>
                  </a:solidFill>
                </a:ln>
                <a:solidFill>
                  <a:srgbClr val="FFC000"/>
                </a:solidFill>
              </a:rPr>
              <a:t>billion light years.</a:t>
            </a:r>
          </a:p>
        </p:txBody>
      </p:sp>
    </p:spTree>
    <p:extLst>
      <p:ext uri="{BB962C8B-B14F-4D97-AF65-F5344CB8AC3E}">
        <p14:creationId xmlns:p14="http://schemas.microsoft.com/office/powerpoint/2010/main" val="2150497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Time and Distance </a:t>
            </a:r>
            <a:endParaRPr lang="en-US" sz="4400" b="1" dirty="0">
              <a:ln>
                <a:solidFill>
                  <a:schemeClr val="bg1"/>
                </a:solidFill>
              </a:ln>
              <a:solidFill>
                <a:srgbClr val="FFC000"/>
              </a:solidFill>
            </a:endParaRPr>
          </a:p>
          <a:p>
            <a:pPr marL="438912" lvl="1" indent="-320040">
              <a:spcBef>
                <a:spcPts val="0"/>
              </a:spcBef>
              <a:buClr>
                <a:schemeClr val="accent1"/>
              </a:buClr>
              <a:buSzPct val="80000"/>
            </a:pPr>
            <a:r>
              <a:rPr lang="en-US" sz="3200" b="1" dirty="0">
                <a:ln>
                  <a:solidFill>
                    <a:schemeClr val="bg1"/>
                  </a:solidFill>
                </a:ln>
                <a:solidFill>
                  <a:srgbClr val="FFC000"/>
                </a:solidFill>
              </a:rPr>
              <a:t>Light from the sun takes 8 minutes to reach earth.  So, we are seeing the sun as it existed 8 minutes ago. </a:t>
            </a:r>
          </a:p>
          <a:p>
            <a:pPr>
              <a:buNone/>
            </a:pPr>
            <a:endParaRPr lang="en-US" sz="1600" b="1" dirty="0">
              <a:ln>
                <a:solidFill>
                  <a:schemeClr val="bg1"/>
                </a:solidFill>
              </a:ln>
              <a:solidFill>
                <a:srgbClr val="FFC000"/>
              </a:solidFill>
            </a:endParaRPr>
          </a:p>
          <a:p>
            <a:r>
              <a:rPr lang="en-US" sz="3200" b="1" dirty="0">
                <a:ln>
                  <a:solidFill>
                    <a:schemeClr val="bg1"/>
                  </a:solidFill>
                </a:ln>
                <a:solidFill>
                  <a:srgbClr val="FFC000"/>
                </a:solidFill>
              </a:rPr>
              <a:t>Similarly, when we see the Andromeda Galaxy, which is 2 million light years away, we are seeing the light which came from it 2 million years </a:t>
            </a:r>
            <a:r>
              <a:rPr lang="en-US" sz="3200" b="1" dirty="0">
                <a:ln>
                  <a:solidFill>
                    <a:schemeClr val="bg1"/>
                  </a:solidFill>
                </a:ln>
                <a:solidFill>
                  <a:srgbClr val="FFC000"/>
                </a:solidFill>
              </a:rPr>
              <a:t>ago, not as it exists today.</a:t>
            </a: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41892697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Time and Distance</a:t>
            </a:r>
            <a:endParaRPr lang="en-US" sz="4400" b="1" dirty="0">
              <a:ln>
                <a:solidFill>
                  <a:schemeClr val="bg1"/>
                </a:solidFill>
              </a:ln>
              <a:solidFill>
                <a:srgbClr val="FFC000"/>
              </a:solidFill>
            </a:endParaRPr>
          </a:p>
          <a:p>
            <a:pPr marL="438912" lvl="1" indent="-320040">
              <a:spcBef>
                <a:spcPts val="0"/>
              </a:spcBef>
              <a:buClr>
                <a:schemeClr val="accent1"/>
              </a:buClr>
              <a:buSzPct val="80000"/>
            </a:pPr>
            <a:r>
              <a:rPr lang="en-US" sz="3200" b="1" dirty="0">
                <a:ln>
                  <a:solidFill>
                    <a:schemeClr val="bg1"/>
                  </a:solidFill>
                </a:ln>
                <a:solidFill>
                  <a:srgbClr val="FFC000"/>
                </a:solidFill>
              </a:rPr>
              <a:t>If the universe were only 6 – 10,000 years old, we could not see the light from objects that are beyond 6 – 10,000 light years distant. </a:t>
            </a:r>
          </a:p>
          <a:p>
            <a:pPr marL="438912" lvl="1" indent="-320040">
              <a:spcBef>
                <a:spcPts val="0"/>
              </a:spcBef>
              <a:buClr>
                <a:schemeClr val="accent1"/>
              </a:buClr>
              <a:buSzPct val="80000"/>
              <a:buNone/>
            </a:pPr>
            <a:r>
              <a:rPr lang="en-US" sz="3200" b="1" dirty="0">
                <a:ln>
                  <a:solidFill>
                    <a:schemeClr val="bg1"/>
                  </a:solidFill>
                </a:ln>
                <a:solidFill>
                  <a:srgbClr val="FFC000"/>
                </a:solidFill>
              </a:rPr>
              <a:t> </a:t>
            </a:r>
          </a:p>
          <a:p>
            <a:pPr marL="438912" lvl="1" indent="-320040">
              <a:spcBef>
                <a:spcPts val="0"/>
              </a:spcBef>
              <a:buClr>
                <a:schemeClr val="accent1"/>
              </a:buClr>
              <a:buSzPct val="80000"/>
            </a:pPr>
            <a:r>
              <a:rPr lang="en-US" sz="3200" b="1" dirty="0">
                <a:ln>
                  <a:solidFill>
                    <a:schemeClr val="bg1"/>
                  </a:solidFill>
                </a:ln>
                <a:solidFill>
                  <a:srgbClr val="FFC000"/>
                </a:solidFill>
              </a:rPr>
              <a:t>Since we do see light from objects many millions and billions of light years away, the universe cannot be only 6 – 10,000 years old. </a:t>
            </a:r>
          </a:p>
        </p:txBody>
      </p:sp>
    </p:spTree>
    <p:extLst>
      <p:ext uri="{BB962C8B-B14F-4D97-AF65-F5344CB8AC3E}">
        <p14:creationId xmlns:p14="http://schemas.microsoft.com/office/powerpoint/2010/main" val="5229853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Time and Distance</a:t>
            </a:r>
            <a:endParaRPr lang="en-US" sz="4400" b="1" dirty="0">
              <a:ln>
                <a:solidFill>
                  <a:schemeClr val="bg1"/>
                </a:solidFill>
              </a:ln>
              <a:solidFill>
                <a:srgbClr val="FFC000"/>
              </a:solidFill>
            </a:endParaRPr>
          </a:p>
          <a:p>
            <a:pPr marL="438912" lvl="1" indent="-320040">
              <a:spcBef>
                <a:spcPts val="0"/>
              </a:spcBef>
              <a:buClr>
                <a:schemeClr val="accent1"/>
              </a:buClr>
              <a:buSzPct val="80000"/>
            </a:pPr>
            <a:r>
              <a:rPr lang="en-US" sz="3200" b="1" dirty="0">
                <a:ln>
                  <a:solidFill>
                    <a:schemeClr val="bg1"/>
                  </a:solidFill>
                </a:ln>
                <a:solidFill>
                  <a:srgbClr val="FFC000"/>
                </a:solidFill>
              </a:rPr>
              <a:t>Some young universe proponents, realizing this as a major problem, try to offer various explanations to circumvent the </a:t>
            </a:r>
            <a:r>
              <a:rPr lang="en-US" sz="3200" b="1" dirty="0">
                <a:ln>
                  <a:solidFill>
                    <a:schemeClr val="bg1"/>
                  </a:solidFill>
                </a:ln>
                <a:solidFill>
                  <a:srgbClr val="FFC000"/>
                </a:solidFill>
              </a:rPr>
              <a:t>issue.  </a:t>
            </a:r>
            <a:r>
              <a:rPr lang="en-US" sz="3200" b="1" dirty="0">
                <a:ln>
                  <a:solidFill>
                    <a:schemeClr val="bg1"/>
                  </a:solidFill>
                </a:ln>
                <a:solidFill>
                  <a:srgbClr val="FFC000"/>
                </a:solidFill>
              </a:rPr>
              <a:t>The top three follow, with their rebuttals (</a:t>
            </a:r>
            <a:r>
              <a:rPr lang="en-US" sz="3200" b="1" dirty="0">
                <a:ln>
                  <a:solidFill>
                    <a:schemeClr val="bg1"/>
                  </a:solidFill>
                </a:ln>
                <a:solidFill>
                  <a:srgbClr val="FFC000"/>
                </a:solidFill>
              </a:rPr>
              <a:t>note: </a:t>
            </a:r>
            <a:r>
              <a:rPr lang="en-US" sz="3200" b="1" i="1" u="sng" dirty="0">
                <a:ln>
                  <a:solidFill>
                    <a:schemeClr val="bg1"/>
                  </a:solidFill>
                </a:ln>
                <a:solidFill>
                  <a:srgbClr val="FFC000"/>
                </a:solidFill>
              </a:rPr>
              <a:t>all</a:t>
            </a:r>
            <a:r>
              <a:rPr lang="en-US" sz="3200" b="1" dirty="0">
                <a:ln>
                  <a:solidFill>
                    <a:schemeClr val="bg1"/>
                  </a:solidFill>
                </a:ln>
                <a:solidFill>
                  <a:srgbClr val="FFC000"/>
                </a:solidFill>
              </a:rPr>
              <a:t> the proposed explanations can be fully </a:t>
            </a:r>
            <a:r>
              <a:rPr lang="en-US" sz="3200" b="1" dirty="0">
                <a:ln>
                  <a:solidFill>
                    <a:schemeClr val="bg1"/>
                  </a:solidFill>
                </a:ln>
                <a:solidFill>
                  <a:srgbClr val="FFC000"/>
                </a:solidFill>
              </a:rPr>
              <a:t>refuted):</a:t>
            </a:r>
            <a:endParaRPr lang="en-US" sz="3200" b="1" dirty="0">
              <a:ln>
                <a:solidFill>
                  <a:schemeClr val="bg1"/>
                </a:solidFill>
              </a:ln>
              <a:solidFill>
                <a:srgbClr val="FFC000"/>
              </a:solidFill>
            </a:endParaRPr>
          </a:p>
          <a:p>
            <a:pPr marL="438912" lvl="1" indent="-320040">
              <a:spcBef>
                <a:spcPts val="0"/>
              </a:spcBef>
              <a:buClr>
                <a:schemeClr val="accent1"/>
              </a:buClr>
              <a:buSzPct val="80000"/>
              <a:buNone/>
            </a:pPr>
            <a:r>
              <a:rPr lang="en-US" sz="3200" b="1" dirty="0">
                <a:ln>
                  <a:solidFill>
                    <a:schemeClr val="bg1"/>
                  </a:solidFill>
                </a:ln>
                <a:solidFill>
                  <a:srgbClr val="FFC000"/>
                </a:solidFill>
              </a:rPr>
              <a:t> </a:t>
            </a:r>
          </a:p>
        </p:txBody>
      </p:sp>
    </p:spTree>
    <p:extLst>
      <p:ext uri="{BB962C8B-B14F-4D97-AF65-F5344CB8AC3E}">
        <p14:creationId xmlns:p14="http://schemas.microsoft.com/office/powerpoint/2010/main" val="24675414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Time and </a:t>
            </a:r>
            <a:r>
              <a:rPr lang="en-US" sz="4400" b="1" dirty="0">
                <a:ln>
                  <a:solidFill>
                    <a:schemeClr val="bg1"/>
                  </a:solidFill>
                </a:ln>
                <a:solidFill>
                  <a:srgbClr val="FFC000"/>
                </a:solidFill>
              </a:rPr>
              <a:t>Distance </a:t>
            </a:r>
          </a:p>
          <a:p>
            <a:pPr marL="438912" lvl="1" indent="-320040">
              <a:spcBef>
                <a:spcPts val="0"/>
              </a:spcBef>
              <a:buClr>
                <a:schemeClr val="accent1"/>
              </a:buClr>
              <a:buSzPct val="80000"/>
            </a:pPr>
            <a:r>
              <a:rPr lang="en-US" sz="3200" b="1" u="sng" dirty="0">
                <a:ln>
                  <a:solidFill>
                    <a:schemeClr val="bg1"/>
                  </a:solidFill>
                </a:ln>
                <a:solidFill>
                  <a:srgbClr val="FFC000"/>
                </a:solidFill>
              </a:rPr>
              <a:t>First </a:t>
            </a:r>
            <a:r>
              <a:rPr lang="en-US" sz="3200" b="1" u="sng" dirty="0">
                <a:ln>
                  <a:solidFill>
                    <a:schemeClr val="bg1"/>
                  </a:solidFill>
                </a:ln>
                <a:solidFill>
                  <a:srgbClr val="FFC000"/>
                </a:solidFill>
              </a:rPr>
              <a:t>incorrect explanation</a:t>
            </a:r>
            <a:r>
              <a:rPr lang="en-US" sz="3200" b="1" dirty="0">
                <a:ln>
                  <a:solidFill>
                    <a:schemeClr val="bg1"/>
                  </a:solidFill>
                </a:ln>
                <a:solidFill>
                  <a:srgbClr val="FFC000"/>
                </a:solidFill>
              </a:rPr>
              <a:t> </a:t>
            </a:r>
            <a:r>
              <a:rPr lang="en-US" sz="3200" b="1" dirty="0">
                <a:ln>
                  <a:solidFill>
                    <a:schemeClr val="bg1"/>
                  </a:solidFill>
                </a:ln>
                <a:solidFill>
                  <a:srgbClr val="FFC000"/>
                </a:solidFill>
              </a:rPr>
              <a:t>is that God created the beams of light fully in transit, fully matured from one “end” (origin of) to the other (the end point, in this case earth). </a:t>
            </a:r>
          </a:p>
          <a:p>
            <a:pPr marL="438912" lvl="1" indent="-320040">
              <a:spcBef>
                <a:spcPts val="0"/>
              </a:spcBef>
              <a:buClr>
                <a:schemeClr val="accent1"/>
              </a:buClr>
              <a:buSzPct val="80000"/>
            </a:pPr>
            <a:endParaRPr lang="en-US" sz="1600" b="1" dirty="0">
              <a:ln>
                <a:solidFill>
                  <a:schemeClr val="bg1"/>
                </a:solidFill>
              </a:ln>
              <a:solidFill>
                <a:srgbClr val="FFC000"/>
              </a:solidFill>
            </a:endParaRPr>
          </a:p>
          <a:p>
            <a:pPr marL="438912" lvl="1" indent="-320040">
              <a:spcBef>
                <a:spcPts val="0"/>
              </a:spcBef>
              <a:buClr>
                <a:schemeClr val="accent1"/>
              </a:buClr>
              <a:buSzPct val="80000"/>
              <a:buNone/>
            </a:pPr>
            <a:r>
              <a:rPr lang="en-US" sz="3200" b="1" dirty="0">
                <a:ln>
                  <a:solidFill>
                    <a:schemeClr val="bg1"/>
                  </a:solidFill>
                </a:ln>
                <a:solidFill>
                  <a:srgbClr val="FFC000"/>
                </a:solidFill>
              </a:rPr>
              <a:t> </a:t>
            </a:r>
          </a:p>
        </p:txBody>
      </p:sp>
    </p:spTree>
    <p:extLst>
      <p:ext uri="{BB962C8B-B14F-4D97-AF65-F5344CB8AC3E}">
        <p14:creationId xmlns:p14="http://schemas.microsoft.com/office/powerpoint/2010/main" val="4688741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548713"/>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Time and Distance</a:t>
            </a:r>
            <a:endParaRPr lang="en-US" sz="4400" b="1" dirty="0">
              <a:ln>
                <a:solidFill>
                  <a:schemeClr val="bg1"/>
                </a:solidFill>
              </a:ln>
              <a:solidFill>
                <a:srgbClr val="FFC000"/>
              </a:solidFill>
            </a:endParaRPr>
          </a:p>
          <a:p>
            <a:pPr marL="438912" lvl="1" indent="-320040">
              <a:spcBef>
                <a:spcPts val="0"/>
              </a:spcBef>
              <a:buClr>
                <a:schemeClr val="accent1"/>
              </a:buClr>
              <a:buSzPct val="80000"/>
            </a:pPr>
            <a:r>
              <a:rPr lang="en-US" sz="3200" b="1" dirty="0">
                <a:ln>
                  <a:solidFill>
                    <a:schemeClr val="bg1"/>
                  </a:solidFill>
                </a:ln>
                <a:solidFill>
                  <a:srgbClr val="FFC000"/>
                </a:solidFill>
              </a:rPr>
              <a:t>This would have God creating false images of age, and therefore would be guilty of fraud as:</a:t>
            </a:r>
          </a:p>
          <a:p>
            <a:pPr marL="704088" lvl="2" indent="-320040">
              <a:spcBef>
                <a:spcPts val="0"/>
              </a:spcBef>
              <a:buClr>
                <a:schemeClr val="accent1"/>
              </a:buClr>
              <a:buSzPct val="80000"/>
            </a:pPr>
            <a:r>
              <a:rPr lang="en-US" sz="3000" b="1" dirty="0">
                <a:ln>
                  <a:solidFill>
                    <a:schemeClr val="bg1"/>
                  </a:solidFill>
                </a:ln>
                <a:solidFill>
                  <a:srgbClr val="FFC000"/>
                </a:solidFill>
              </a:rPr>
              <a:t>The light’s spectral lines broaden and become more red the further the light </a:t>
            </a:r>
            <a:r>
              <a:rPr lang="en-US" sz="3000" b="1" dirty="0">
                <a:ln>
                  <a:solidFill>
                    <a:schemeClr val="bg1"/>
                  </a:solidFill>
                </a:ln>
                <a:solidFill>
                  <a:srgbClr val="FFC000"/>
                </a:solidFill>
              </a:rPr>
              <a:t>travels through space, </a:t>
            </a:r>
            <a:r>
              <a:rPr lang="en-US" sz="3000" b="1" dirty="0">
                <a:ln>
                  <a:solidFill>
                    <a:schemeClr val="bg1"/>
                  </a:solidFill>
                </a:ln>
                <a:solidFill>
                  <a:srgbClr val="FFC000"/>
                </a:solidFill>
              </a:rPr>
              <a:t>per the laws of physics God set up. </a:t>
            </a:r>
          </a:p>
          <a:p>
            <a:pPr marL="704088" lvl="2" indent="-320040">
              <a:spcBef>
                <a:spcPts val="0"/>
              </a:spcBef>
              <a:buClr>
                <a:schemeClr val="accent1"/>
              </a:buClr>
              <a:buSzPct val="80000"/>
            </a:pPr>
            <a:endParaRPr lang="en-US" sz="1600" b="1" dirty="0">
              <a:ln>
                <a:solidFill>
                  <a:schemeClr val="bg1"/>
                </a:solidFill>
              </a:ln>
              <a:solidFill>
                <a:srgbClr val="FFC000"/>
              </a:solidFill>
            </a:endParaRPr>
          </a:p>
          <a:p>
            <a:pPr marL="704088" lvl="2" indent="-320040">
              <a:spcBef>
                <a:spcPts val="0"/>
              </a:spcBef>
              <a:buClr>
                <a:schemeClr val="accent1"/>
              </a:buClr>
              <a:buSzPct val="80000"/>
            </a:pPr>
            <a:r>
              <a:rPr lang="en-US" sz="3000" b="1" dirty="0">
                <a:ln>
                  <a:solidFill>
                    <a:schemeClr val="bg1"/>
                  </a:solidFill>
                </a:ln>
                <a:solidFill>
                  <a:srgbClr val="FFC000"/>
                </a:solidFill>
              </a:rPr>
              <a:t>The light we see shows it has traveled great </a:t>
            </a:r>
            <a:r>
              <a:rPr lang="en-US" sz="3000" b="1" dirty="0">
                <a:ln>
                  <a:solidFill>
                    <a:schemeClr val="bg1"/>
                  </a:solidFill>
                </a:ln>
                <a:solidFill>
                  <a:srgbClr val="FFC000"/>
                </a:solidFill>
              </a:rPr>
              <a:t>distances/time </a:t>
            </a:r>
            <a:r>
              <a:rPr lang="en-US" sz="3000" b="1" dirty="0">
                <a:ln>
                  <a:solidFill>
                    <a:schemeClr val="bg1"/>
                  </a:solidFill>
                </a:ln>
                <a:solidFill>
                  <a:srgbClr val="FFC000"/>
                </a:solidFill>
              </a:rPr>
              <a:t>due to its spectral lines and red shift, caused by it traveling through gas clouds.</a:t>
            </a:r>
          </a:p>
        </p:txBody>
      </p:sp>
    </p:spTree>
    <p:extLst>
      <p:ext uri="{BB962C8B-B14F-4D97-AF65-F5344CB8AC3E}">
        <p14:creationId xmlns:p14="http://schemas.microsoft.com/office/powerpoint/2010/main" val="219627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Distance and Time</a:t>
            </a:r>
            <a:endParaRPr lang="en-US" sz="4400" b="1" dirty="0">
              <a:ln>
                <a:solidFill>
                  <a:schemeClr val="bg1"/>
                </a:solidFill>
              </a:ln>
              <a:solidFill>
                <a:srgbClr val="FFC000"/>
              </a:solidFill>
            </a:endParaRPr>
          </a:p>
          <a:p>
            <a:pPr marL="704088" lvl="2" indent="-320040">
              <a:spcBef>
                <a:spcPts val="0"/>
              </a:spcBef>
              <a:buClr>
                <a:schemeClr val="accent1"/>
              </a:buClr>
              <a:buSzPct val="80000"/>
            </a:pPr>
            <a:r>
              <a:rPr lang="en-US" sz="3000" b="1" dirty="0">
                <a:ln>
                  <a:solidFill>
                    <a:schemeClr val="bg1"/>
                  </a:solidFill>
                </a:ln>
                <a:solidFill>
                  <a:srgbClr val="FFC000"/>
                </a:solidFill>
              </a:rPr>
              <a:t>So, if God really created the beams of light fully </a:t>
            </a:r>
            <a:r>
              <a:rPr lang="en-US" sz="3000" b="1" dirty="0">
                <a:ln>
                  <a:solidFill>
                    <a:schemeClr val="bg1"/>
                  </a:solidFill>
                </a:ln>
                <a:solidFill>
                  <a:srgbClr val="FFC000"/>
                </a:solidFill>
              </a:rPr>
              <a:t>intact, </a:t>
            </a:r>
            <a:r>
              <a:rPr lang="en-US" sz="3000" b="1" dirty="0">
                <a:ln>
                  <a:solidFill>
                    <a:schemeClr val="bg1"/>
                  </a:solidFill>
                </a:ln>
                <a:solidFill>
                  <a:srgbClr val="FFC000"/>
                </a:solidFill>
              </a:rPr>
              <a:t>which also contain the  indicators of billions of years of travel, that would be </a:t>
            </a:r>
            <a:r>
              <a:rPr lang="en-US" sz="3000" b="1" dirty="0">
                <a:ln>
                  <a:solidFill>
                    <a:schemeClr val="bg1"/>
                  </a:solidFill>
                </a:ln>
                <a:solidFill>
                  <a:srgbClr val="FFC000"/>
                </a:solidFill>
              </a:rPr>
              <a:t>fraudulent per the laws of physics God set up! </a:t>
            </a:r>
            <a:endParaRPr lang="en-US" sz="3000" b="1" dirty="0">
              <a:ln>
                <a:solidFill>
                  <a:schemeClr val="bg1"/>
                </a:solidFill>
              </a:ln>
              <a:solidFill>
                <a:srgbClr val="FFC000"/>
              </a:solidFill>
            </a:endParaRPr>
          </a:p>
          <a:p>
            <a:pPr marL="704088" lvl="2" indent="-320040">
              <a:spcBef>
                <a:spcPts val="0"/>
              </a:spcBef>
              <a:buClr>
                <a:schemeClr val="accent1"/>
              </a:buClr>
              <a:buSzPct val="80000"/>
            </a:pPr>
            <a:endParaRPr lang="en-US" sz="3000" b="1" dirty="0">
              <a:ln>
                <a:solidFill>
                  <a:schemeClr val="bg1"/>
                </a:solidFill>
              </a:ln>
              <a:solidFill>
                <a:srgbClr val="FFC000"/>
              </a:solidFill>
            </a:endParaRPr>
          </a:p>
          <a:p>
            <a:pPr marL="704088" lvl="2" indent="-320040">
              <a:spcBef>
                <a:spcPts val="0"/>
              </a:spcBef>
              <a:buClr>
                <a:schemeClr val="accent1"/>
              </a:buClr>
              <a:buSzPct val="80000"/>
            </a:pPr>
            <a:r>
              <a:rPr lang="en-US" sz="3000" b="1" dirty="0">
                <a:ln>
                  <a:solidFill>
                    <a:schemeClr val="bg1"/>
                  </a:solidFill>
                </a:ln>
                <a:solidFill>
                  <a:srgbClr val="FFC000"/>
                </a:solidFill>
              </a:rPr>
              <a:t>The Bible says, as shown earlier, that God’s creation shows God’s truth, righteousness, and glory; it does not indicate fraud!</a:t>
            </a:r>
          </a:p>
        </p:txBody>
      </p:sp>
    </p:spTree>
    <p:extLst>
      <p:ext uri="{BB962C8B-B14F-4D97-AF65-F5344CB8AC3E}">
        <p14:creationId xmlns:p14="http://schemas.microsoft.com/office/powerpoint/2010/main" val="33302679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150" lvl="1" indent="19050" algn="ctr">
              <a:spcBef>
                <a:spcPts val="0"/>
              </a:spcBef>
              <a:buClr>
                <a:schemeClr val="accent1"/>
              </a:buClr>
              <a:buSzPct val="80000"/>
              <a:buNone/>
            </a:pPr>
            <a:r>
              <a:rPr lang="en-US" sz="4400" b="1" dirty="0">
                <a:ln>
                  <a:solidFill>
                    <a:schemeClr val="bg1"/>
                  </a:solidFill>
                </a:ln>
                <a:solidFill>
                  <a:srgbClr val="FF0000"/>
                </a:solidFill>
              </a:rPr>
              <a:t>L</a:t>
            </a:r>
            <a:r>
              <a:rPr lang="en-US" sz="4400" b="1" dirty="0">
                <a:ln>
                  <a:solidFill>
                    <a:schemeClr val="bg1"/>
                  </a:solidFill>
                </a:ln>
                <a:solidFill>
                  <a:srgbClr val="FFC000"/>
                </a:solidFill>
              </a:rPr>
              <a:t>ight’s Travel Distance and Time</a:t>
            </a:r>
          </a:p>
          <a:p>
            <a:pPr marL="438150" lvl="1" indent="19050" algn="ctr">
              <a:spcBef>
                <a:spcPts val="0"/>
              </a:spcBef>
              <a:buClr>
                <a:schemeClr val="accent1"/>
              </a:buClr>
              <a:buSzPct val="80000"/>
              <a:buNone/>
            </a:pPr>
            <a:endParaRPr lang="en-US" sz="3200" b="1" dirty="0">
              <a:ln>
                <a:solidFill>
                  <a:schemeClr val="bg1"/>
                </a:solidFill>
              </a:ln>
              <a:solidFill>
                <a:srgbClr val="FFC000"/>
              </a:solidFill>
            </a:endParaRPr>
          </a:p>
          <a:p>
            <a:pPr marL="438150" lvl="1" indent="19050" algn="ctr">
              <a:spcBef>
                <a:spcPts val="0"/>
              </a:spcBef>
              <a:buClr>
                <a:schemeClr val="accent1"/>
              </a:buClr>
              <a:buSzPct val="80000"/>
              <a:buNone/>
            </a:pPr>
            <a:r>
              <a:rPr lang="en-US" sz="3200" b="1" dirty="0">
                <a:ln>
                  <a:solidFill>
                    <a:schemeClr val="bg1"/>
                  </a:solidFill>
                </a:ln>
                <a:solidFill>
                  <a:srgbClr val="FFC000"/>
                </a:solidFill>
              </a:rPr>
              <a:t>No </a:t>
            </a:r>
            <a:r>
              <a:rPr lang="en-US" sz="3200" b="1" dirty="0">
                <a:ln>
                  <a:solidFill>
                    <a:schemeClr val="bg1"/>
                  </a:solidFill>
                </a:ln>
                <a:solidFill>
                  <a:srgbClr val="FFC000"/>
                </a:solidFill>
              </a:rPr>
              <a:t>wonder many young earth creationists are giving up this line of reasoning that God artificially created beams of light that would wrongly indicate age!</a:t>
            </a:r>
          </a:p>
        </p:txBody>
      </p:sp>
    </p:spTree>
    <p:extLst>
      <p:ext uri="{BB962C8B-B14F-4D97-AF65-F5344CB8AC3E}">
        <p14:creationId xmlns:p14="http://schemas.microsoft.com/office/powerpoint/2010/main" val="32418947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150" lvl="1" indent="19050" algn="ctr">
              <a:spcBef>
                <a:spcPts val="0"/>
              </a:spcBef>
              <a:buClr>
                <a:schemeClr val="accent1"/>
              </a:buClr>
              <a:buSzPct val="80000"/>
              <a:buNone/>
            </a:pPr>
            <a:r>
              <a:rPr lang="en-US" sz="4400" b="1" dirty="0">
                <a:ln>
                  <a:solidFill>
                    <a:schemeClr val="bg1"/>
                  </a:solidFill>
                </a:ln>
                <a:solidFill>
                  <a:srgbClr val="FF0000"/>
                </a:solidFill>
              </a:rPr>
              <a:t>L</a:t>
            </a:r>
            <a:r>
              <a:rPr lang="en-US" sz="4400" b="1" dirty="0">
                <a:ln>
                  <a:solidFill>
                    <a:schemeClr val="bg1"/>
                  </a:solidFill>
                </a:ln>
                <a:solidFill>
                  <a:srgbClr val="FFC000"/>
                </a:solidFill>
              </a:rPr>
              <a:t>ight’s Travel Distance and Time</a:t>
            </a:r>
          </a:p>
          <a:p>
            <a:pPr marL="704088" lvl="2" indent="-320040">
              <a:spcBef>
                <a:spcPts val="0"/>
              </a:spcBef>
              <a:buClr>
                <a:schemeClr val="accent1"/>
              </a:buClr>
              <a:buSzPct val="80000"/>
            </a:pPr>
            <a:r>
              <a:rPr lang="en-US" sz="3200" b="1" dirty="0">
                <a:ln>
                  <a:solidFill>
                    <a:schemeClr val="bg1"/>
                  </a:solidFill>
                </a:ln>
                <a:solidFill>
                  <a:srgbClr val="FFC000"/>
                </a:solidFill>
              </a:rPr>
              <a:t>The second incorrect explanation </a:t>
            </a:r>
            <a:r>
              <a:rPr lang="en-US" sz="3200" b="1" dirty="0">
                <a:ln>
                  <a:solidFill>
                    <a:schemeClr val="bg1"/>
                  </a:solidFill>
                </a:ln>
                <a:solidFill>
                  <a:srgbClr val="FFC000"/>
                </a:solidFill>
              </a:rPr>
              <a:t>offered to </a:t>
            </a:r>
            <a:r>
              <a:rPr lang="en-US" sz="3000" b="1" dirty="0">
                <a:ln>
                  <a:solidFill>
                    <a:schemeClr val="bg1"/>
                  </a:solidFill>
                </a:ln>
                <a:solidFill>
                  <a:srgbClr val="FFC000"/>
                </a:solidFill>
              </a:rPr>
              <a:t>try to explain away the light </a:t>
            </a:r>
            <a:r>
              <a:rPr lang="en-US" sz="3000" b="1" dirty="0">
                <a:ln>
                  <a:solidFill>
                    <a:schemeClr val="bg1"/>
                  </a:solidFill>
                </a:ln>
                <a:solidFill>
                  <a:srgbClr val="FFC000"/>
                </a:solidFill>
              </a:rPr>
              <a:t>distance </a:t>
            </a:r>
            <a:r>
              <a:rPr lang="en-US" sz="3000" b="1" dirty="0">
                <a:ln>
                  <a:solidFill>
                    <a:schemeClr val="bg1"/>
                  </a:solidFill>
                </a:ln>
                <a:solidFill>
                  <a:srgbClr val="FFC000"/>
                </a:solidFill>
              </a:rPr>
              <a:t>problem, is that “maybe the speed of light changed.”</a:t>
            </a:r>
          </a:p>
          <a:p>
            <a:pPr marL="704088" lvl="2" indent="-320040">
              <a:spcBef>
                <a:spcPts val="0"/>
              </a:spcBef>
              <a:buClr>
                <a:schemeClr val="accent1"/>
              </a:buClr>
              <a:buSzPct val="80000"/>
              <a:buNone/>
            </a:pPr>
            <a:endParaRPr lang="en-US" sz="1600" b="1" dirty="0">
              <a:ln>
                <a:solidFill>
                  <a:schemeClr val="bg1"/>
                </a:solidFill>
              </a:ln>
              <a:solidFill>
                <a:srgbClr val="FFC000"/>
              </a:solidFill>
            </a:endParaRPr>
          </a:p>
          <a:p>
            <a:pPr marL="704088" lvl="2" indent="-320040">
              <a:spcBef>
                <a:spcPts val="0"/>
              </a:spcBef>
              <a:buClr>
                <a:schemeClr val="accent1"/>
              </a:buClr>
              <a:buSzPct val="80000"/>
            </a:pPr>
            <a:r>
              <a:rPr lang="en-US" sz="3000" b="1" dirty="0">
                <a:ln>
                  <a:solidFill>
                    <a:schemeClr val="bg1"/>
                  </a:solidFill>
                </a:ln>
                <a:solidFill>
                  <a:srgbClr val="FFC000"/>
                </a:solidFill>
              </a:rPr>
              <a:t>First, we have photographic evidence of the universe from the present  back to less than .002% of its current age!  If the speed of light changed, we would have concrete evidence of it. All evidence shows no change in light’s speed. </a:t>
            </a:r>
          </a:p>
        </p:txBody>
      </p:sp>
    </p:spTree>
    <p:extLst>
      <p:ext uri="{BB962C8B-B14F-4D97-AF65-F5344CB8AC3E}">
        <p14:creationId xmlns:p14="http://schemas.microsoft.com/office/powerpoint/2010/main" val="20504385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DOES THE BIBLE SAY?</a:t>
            </a:r>
          </a:p>
        </p:txBody>
      </p:sp>
      <p:sp>
        <p:nvSpPr>
          <p:cNvPr id="6" name="Content Placeholder 5"/>
          <p:cNvSpPr>
            <a:spLocks noGrp="1"/>
          </p:cNvSpPr>
          <p:nvPr>
            <p:ph sz="half" idx="2"/>
          </p:nvPr>
        </p:nvSpPr>
        <p:spPr>
          <a:xfrm>
            <a:off x="131805" y="1869990"/>
            <a:ext cx="8773298" cy="4376351"/>
          </a:xfrm>
        </p:spPr>
        <p:txBody>
          <a:bodyPr>
            <a:noAutofit/>
          </a:bodyPr>
          <a:lstStyle/>
          <a:p>
            <a:pPr marL="118872" indent="0" algn="ctr">
              <a:buNone/>
            </a:pPr>
            <a:r>
              <a:rPr lang="en-US" sz="4800" b="1" dirty="0">
                <a:ln>
                  <a:solidFill>
                    <a:schemeClr val="bg1"/>
                  </a:solidFill>
                </a:ln>
              </a:rPr>
              <a:t>These are attempts to avoid what the facts of nature clearly indicate about the age of the universe. </a:t>
            </a:r>
          </a:p>
          <a:p>
            <a:pPr marL="118872" indent="0" algn="ctr">
              <a:buNone/>
            </a:pPr>
            <a:endParaRPr lang="en-US" sz="1800" b="1" dirty="0">
              <a:ln>
                <a:solidFill>
                  <a:schemeClr val="bg1"/>
                </a:solidFill>
              </a:ln>
            </a:endParaRPr>
          </a:p>
          <a:p>
            <a:pPr marL="118872" indent="0" algn="ctr">
              <a:buNone/>
            </a:pPr>
            <a:r>
              <a:rPr lang="en-US" sz="4800" b="1" i="1" dirty="0">
                <a:ln>
                  <a:solidFill>
                    <a:schemeClr val="bg1"/>
                  </a:solidFill>
                </a:ln>
                <a:solidFill>
                  <a:schemeClr val="accent1">
                    <a:lumMod val="60000"/>
                    <a:lumOff val="40000"/>
                  </a:schemeClr>
                </a:solidFill>
              </a:rPr>
              <a:t>But what does the Bible say?...</a:t>
            </a:r>
          </a:p>
        </p:txBody>
      </p:sp>
    </p:spTree>
    <p:extLst>
      <p:ext uri="{BB962C8B-B14F-4D97-AF65-F5344CB8AC3E}">
        <p14:creationId xmlns:p14="http://schemas.microsoft.com/office/powerpoint/2010/main" val="18561517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Distance and Time</a:t>
            </a:r>
            <a:endParaRPr lang="en-US" sz="4400" b="1" dirty="0">
              <a:ln>
                <a:solidFill>
                  <a:schemeClr val="bg1"/>
                </a:solidFill>
              </a:ln>
              <a:solidFill>
                <a:srgbClr val="FFC000"/>
              </a:solidFill>
            </a:endParaRPr>
          </a:p>
          <a:p>
            <a:pPr marL="704088" lvl="2" indent="-320040">
              <a:spcBef>
                <a:spcPts val="0"/>
              </a:spcBef>
              <a:buClr>
                <a:schemeClr val="accent1"/>
              </a:buClr>
              <a:buSzPct val="80000"/>
            </a:pPr>
            <a:r>
              <a:rPr lang="en-US" sz="3000" b="1" dirty="0">
                <a:ln>
                  <a:solidFill>
                    <a:schemeClr val="bg1"/>
                  </a:solidFill>
                </a:ln>
                <a:solidFill>
                  <a:srgbClr val="FFC000"/>
                </a:solidFill>
              </a:rPr>
              <a:t>Second, nobody disputes Einstein’s equation of E = mc² in his General Theory of Relativity.  It is solid, and has never  been shown to be wrong.</a:t>
            </a:r>
          </a:p>
          <a:p>
            <a:pPr marL="704088" lvl="2" indent="-320040">
              <a:spcBef>
                <a:spcPts val="0"/>
              </a:spcBef>
              <a:buClr>
                <a:schemeClr val="accent1"/>
              </a:buClr>
              <a:buSzPct val="80000"/>
              <a:buNone/>
            </a:pPr>
            <a:endParaRPr lang="en-US" sz="1600" b="1" dirty="0">
              <a:ln>
                <a:solidFill>
                  <a:schemeClr val="bg1"/>
                </a:solidFill>
              </a:ln>
              <a:solidFill>
                <a:srgbClr val="FFC000"/>
              </a:solidFill>
            </a:endParaRPr>
          </a:p>
          <a:p>
            <a:pPr marL="704088" lvl="2" indent="-320040">
              <a:spcBef>
                <a:spcPts val="0"/>
              </a:spcBef>
              <a:buClr>
                <a:schemeClr val="accent1"/>
              </a:buClr>
              <a:buSzPct val="80000"/>
            </a:pPr>
            <a:r>
              <a:rPr lang="en-US" sz="3000" b="1" dirty="0">
                <a:ln>
                  <a:solidFill>
                    <a:schemeClr val="bg1"/>
                  </a:solidFill>
                </a:ln>
                <a:solidFill>
                  <a:srgbClr val="FFC000"/>
                </a:solidFill>
              </a:rPr>
              <a:t>E = energy;  m = mass;  c = speed of light.  Without getting into too much detail, any change in the speed of light (“c”) </a:t>
            </a:r>
            <a:r>
              <a:rPr lang="en-US" sz="3000" b="1" dirty="0">
                <a:ln>
                  <a:solidFill>
                    <a:schemeClr val="bg1"/>
                  </a:solidFill>
                </a:ln>
                <a:solidFill>
                  <a:srgbClr val="FFC000"/>
                </a:solidFill>
              </a:rPr>
              <a:t>would fatally affect </a:t>
            </a:r>
            <a:r>
              <a:rPr lang="en-US" sz="3000" b="1" dirty="0">
                <a:ln>
                  <a:solidFill>
                    <a:schemeClr val="bg1"/>
                  </a:solidFill>
                </a:ln>
                <a:solidFill>
                  <a:srgbClr val="FFC000"/>
                </a:solidFill>
              </a:rPr>
              <a:t>the energy (“E”) and mass (“m”) of the universe.</a:t>
            </a:r>
          </a:p>
        </p:txBody>
      </p:sp>
    </p:spTree>
    <p:extLst>
      <p:ext uri="{BB962C8B-B14F-4D97-AF65-F5344CB8AC3E}">
        <p14:creationId xmlns:p14="http://schemas.microsoft.com/office/powerpoint/2010/main" val="4589326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0" y="1752600"/>
            <a:ext cx="91440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Distance and </a:t>
            </a:r>
            <a:r>
              <a:rPr lang="en-US" sz="4400" b="1" dirty="0">
                <a:ln>
                  <a:solidFill>
                    <a:schemeClr val="bg1"/>
                  </a:solidFill>
                </a:ln>
                <a:solidFill>
                  <a:srgbClr val="FFC000"/>
                </a:solidFill>
              </a:rPr>
              <a:t>Time</a:t>
            </a:r>
            <a:endParaRPr lang="en-US" sz="4400" b="1" dirty="0">
              <a:ln>
                <a:solidFill>
                  <a:schemeClr val="bg1"/>
                </a:solidFill>
              </a:ln>
              <a:solidFill>
                <a:srgbClr val="FFC000"/>
              </a:solidFill>
            </a:endParaRPr>
          </a:p>
          <a:p>
            <a:pPr marL="704088" lvl="2" indent="-320040">
              <a:spcBef>
                <a:spcPts val="0"/>
              </a:spcBef>
              <a:buClr>
                <a:schemeClr val="accent1"/>
              </a:buClr>
              <a:buSzPct val="80000"/>
            </a:pPr>
            <a:r>
              <a:rPr lang="en-US" sz="3000" b="1" dirty="0">
                <a:ln>
                  <a:solidFill>
                    <a:schemeClr val="bg1"/>
                  </a:solidFill>
                </a:ln>
                <a:solidFill>
                  <a:srgbClr val="FFC000"/>
                </a:solidFill>
              </a:rPr>
              <a:t>For example:  Fill all of the universe’s 200 billion galaxies with dimes; if the amount of that “mass” right after the initial creation were to have changed by the amount of about one dime, there would never be an earth!</a:t>
            </a:r>
          </a:p>
          <a:p>
            <a:pPr marL="704088" lvl="2" indent="-320040">
              <a:spcBef>
                <a:spcPts val="0"/>
              </a:spcBef>
              <a:buClr>
                <a:schemeClr val="accent1"/>
              </a:buClr>
              <a:buSzPct val="80000"/>
            </a:pPr>
            <a:endParaRPr lang="en-US" b="1" dirty="0">
              <a:ln>
                <a:solidFill>
                  <a:schemeClr val="bg1"/>
                </a:solidFill>
              </a:ln>
              <a:solidFill>
                <a:srgbClr val="FFC000"/>
              </a:solidFill>
            </a:endParaRPr>
          </a:p>
        </p:txBody>
      </p:sp>
    </p:spTree>
    <p:extLst>
      <p:ext uri="{BB962C8B-B14F-4D97-AF65-F5344CB8AC3E}">
        <p14:creationId xmlns:p14="http://schemas.microsoft.com/office/powerpoint/2010/main" val="4257963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0" y="1752600"/>
            <a:ext cx="91440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Distance and </a:t>
            </a:r>
            <a:r>
              <a:rPr lang="en-US" sz="4400" b="1" dirty="0">
                <a:ln>
                  <a:solidFill>
                    <a:schemeClr val="bg1"/>
                  </a:solidFill>
                </a:ln>
                <a:solidFill>
                  <a:srgbClr val="FFC000"/>
                </a:solidFill>
              </a:rPr>
              <a:t>Time</a:t>
            </a:r>
          </a:p>
          <a:p>
            <a:pPr marL="438912" lvl="1" indent="-320040" algn="ctr">
              <a:spcBef>
                <a:spcPts val="0"/>
              </a:spcBef>
              <a:buClr>
                <a:schemeClr val="accent1"/>
              </a:buClr>
              <a:buSzPct val="80000"/>
              <a:buNone/>
            </a:pPr>
            <a:endParaRPr lang="en-US" sz="1600" b="1" dirty="0">
              <a:ln>
                <a:solidFill>
                  <a:schemeClr val="bg1"/>
                </a:solidFill>
              </a:ln>
              <a:solidFill>
                <a:srgbClr val="FFC000"/>
              </a:solidFill>
            </a:endParaRPr>
          </a:p>
          <a:p>
            <a:pPr marL="704088" lvl="2" indent="-320040">
              <a:spcBef>
                <a:spcPts val="0"/>
              </a:spcBef>
              <a:buClr>
                <a:schemeClr val="accent1"/>
              </a:buClr>
              <a:buSzPct val="80000"/>
            </a:pPr>
            <a:r>
              <a:rPr lang="en-US" sz="3000" b="1" dirty="0">
                <a:ln>
                  <a:solidFill>
                    <a:schemeClr val="bg1"/>
                  </a:solidFill>
                </a:ln>
                <a:solidFill>
                  <a:srgbClr val="FFC000"/>
                </a:solidFill>
              </a:rPr>
              <a:t>Energy “E” is even more sensitive to the speed of light.  In fact, it is one trillion by one trillion by one trillion by one trillion by one trillion times more sensitive!!!</a:t>
            </a:r>
          </a:p>
          <a:p>
            <a:pPr marL="704088" lvl="2" indent="-320040">
              <a:spcBef>
                <a:spcPts val="0"/>
              </a:spcBef>
              <a:buClr>
                <a:schemeClr val="accent1"/>
              </a:buClr>
              <a:buSzPct val="80000"/>
            </a:pP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2823743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69850" y="1752600"/>
            <a:ext cx="921385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Distance and </a:t>
            </a:r>
            <a:r>
              <a:rPr lang="en-US" sz="4400" b="1" dirty="0">
                <a:ln>
                  <a:solidFill>
                    <a:schemeClr val="bg1"/>
                  </a:solidFill>
                </a:ln>
                <a:solidFill>
                  <a:srgbClr val="FFC000"/>
                </a:solidFill>
              </a:rPr>
              <a:t>Time</a:t>
            </a:r>
            <a:endParaRPr lang="en-US" sz="4400" b="1" dirty="0">
              <a:ln>
                <a:solidFill>
                  <a:schemeClr val="bg1"/>
                </a:solidFill>
              </a:ln>
              <a:solidFill>
                <a:srgbClr val="FFC000"/>
              </a:solidFill>
            </a:endParaRPr>
          </a:p>
          <a:p>
            <a:pPr marL="704088" lvl="2" indent="-320040">
              <a:spcBef>
                <a:spcPts val="0"/>
              </a:spcBef>
              <a:buClr>
                <a:schemeClr val="accent1"/>
              </a:buClr>
              <a:buSzPct val="80000"/>
            </a:pPr>
            <a:r>
              <a:rPr lang="en-US" sz="3000" b="1" dirty="0">
                <a:ln>
                  <a:solidFill>
                    <a:schemeClr val="bg1"/>
                  </a:solidFill>
                </a:ln>
                <a:solidFill>
                  <a:srgbClr val="FFC000"/>
                </a:solidFill>
              </a:rPr>
              <a:t>If </a:t>
            </a:r>
            <a:r>
              <a:rPr lang="en-US" sz="3000" b="1" dirty="0">
                <a:ln>
                  <a:solidFill>
                    <a:schemeClr val="bg1"/>
                  </a:solidFill>
                </a:ln>
                <a:solidFill>
                  <a:srgbClr val="FFC000"/>
                </a:solidFill>
              </a:rPr>
              <a:t>the speed of light had changed (“c”), Adam and Eve would be burned to a cinder by the energy (E) of the sun!  </a:t>
            </a:r>
            <a:endParaRPr lang="en-US" sz="3000" b="1" dirty="0">
              <a:ln>
                <a:solidFill>
                  <a:schemeClr val="bg1"/>
                </a:solidFill>
              </a:ln>
              <a:solidFill>
                <a:srgbClr val="FFC000"/>
              </a:solidFill>
            </a:endParaRPr>
          </a:p>
          <a:p>
            <a:pPr marL="384048" lvl="2" indent="0">
              <a:spcBef>
                <a:spcPts val="0"/>
              </a:spcBef>
              <a:buClr>
                <a:schemeClr val="accent1"/>
              </a:buClr>
              <a:buSzPct val="80000"/>
              <a:buNone/>
            </a:pPr>
            <a:endParaRPr lang="en-US" sz="3000" b="1" dirty="0">
              <a:ln>
                <a:solidFill>
                  <a:schemeClr val="bg1"/>
                </a:solidFill>
              </a:ln>
              <a:solidFill>
                <a:srgbClr val="FFC000"/>
              </a:solidFill>
            </a:endParaRPr>
          </a:p>
          <a:p>
            <a:pPr marL="704088" lvl="2" indent="-320040">
              <a:spcBef>
                <a:spcPts val="0"/>
              </a:spcBef>
              <a:buClr>
                <a:schemeClr val="accent1"/>
              </a:buClr>
              <a:buSzPct val="80000"/>
            </a:pPr>
            <a:r>
              <a:rPr lang="en-US" sz="3000" b="1" i="1" dirty="0">
                <a:ln>
                  <a:solidFill>
                    <a:schemeClr val="bg1"/>
                  </a:solidFill>
                </a:ln>
                <a:solidFill>
                  <a:srgbClr val="FFC000"/>
                </a:solidFill>
              </a:rPr>
              <a:t>Note: Remember high school chemistry?  An equation must stay in balance:  E = mc…change one side’s variable, the other side’s variable(s) must change in the opposite direction to keep it balanced. </a:t>
            </a:r>
            <a:endParaRPr lang="en-US" sz="3000" b="1" i="1" dirty="0">
              <a:ln>
                <a:solidFill>
                  <a:schemeClr val="bg1"/>
                </a:solidFill>
              </a:ln>
              <a:solidFill>
                <a:srgbClr val="FFC000"/>
              </a:solidFill>
            </a:endParaRPr>
          </a:p>
        </p:txBody>
      </p:sp>
    </p:spTree>
    <p:extLst>
      <p:ext uri="{BB962C8B-B14F-4D97-AF65-F5344CB8AC3E}">
        <p14:creationId xmlns:p14="http://schemas.microsoft.com/office/powerpoint/2010/main" val="6564103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Distance and </a:t>
            </a:r>
            <a:r>
              <a:rPr lang="en-US" sz="4400" b="1" dirty="0">
                <a:ln>
                  <a:solidFill>
                    <a:schemeClr val="bg1"/>
                  </a:solidFill>
                </a:ln>
                <a:solidFill>
                  <a:srgbClr val="FFC000"/>
                </a:solidFill>
              </a:rPr>
              <a:t>Time</a:t>
            </a:r>
            <a:endParaRPr lang="en-US" sz="4400" b="1" dirty="0">
              <a:ln>
                <a:solidFill>
                  <a:schemeClr val="bg1"/>
                </a:solidFill>
              </a:ln>
              <a:solidFill>
                <a:srgbClr val="FFC000"/>
              </a:solidFill>
            </a:endParaRPr>
          </a:p>
          <a:p>
            <a:pPr marL="704088" lvl="2" indent="-320040">
              <a:spcBef>
                <a:spcPts val="0"/>
              </a:spcBef>
              <a:buClr>
                <a:schemeClr val="accent1"/>
              </a:buClr>
              <a:buSzPct val="80000"/>
            </a:pPr>
            <a:r>
              <a:rPr lang="en-US" sz="3000" b="1" dirty="0">
                <a:ln>
                  <a:solidFill>
                    <a:schemeClr val="bg1"/>
                  </a:solidFill>
                </a:ln>
                <a:solidFill>
                  <a:srgbClr val="FFC000"/>
                </a:solidFill>
              </a:rPr>
              <a:t>Bottom line:  the slightest change in “c” or the speed of light would result in fatal levels of energy or mass. </a:t>
            </a:r>
            <a:endParaRPr lang="en-US" b="1" dirty="0">
              <a:ln>
                <a:solidFill>
                  <a:schemeClr val="bg1"/>
                </a:solidFill>
              </a:ln>
              <a:solidFill>
                <a:srgbClr val="FFC000"/>
              </a:solidFill>
            </a:endParaRPr>
          </a:p>
        </p:txBody>
      </p:sp>
    </p:spTree>
    <p:extLst>
      <p:ext uri="{BB962C8B-B14F-4D97-AF65-F5344CB8AC3E}">
        <p14:creationId xmlns:p14="http://schemas.microsoft.com/office/powerpoint/2010/main" val="5244875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Distance and </a:t>
            </a:r>
            <a:r>
              <a:rPr lang="en-US" sz="4400" b="1" dirty="0">
                <a:ln>
                  <a:solidFill>
                    <a:schemeClr val="bg1"/>
                  </a:solidFill>
                </a:ln>
                <a:solidFill>
                  <a:srgbClr val="FFC000"/>
                </a:solidFill>
              </a:rPr>
              <a:t>Time</a:t>
            </a:r>
            <a:endParaRPr lang="en-US" sz="4400" b="1" dirty="0">
              <a:ln>
                <a:solidFill>
                  <a:schemeClr val="bg1"/>
                </a:solidFill>
              </a:ln>
              <a:solidFill>
                <a:srgbClr val="FFC000"/>
              </a:solidFill>
            </a:endParaRPr>
          </a:p>
          <a:p>
            <a:pPr marL="704088" lvl="2" indent="-320040">
              <a:spcBef>
                <a:spcPts val="0"/>
              </a:spcBef>
              <a:buClr>
                <a:schemeClr val="accent1"/>
              </a:buClr>
              <a:buSzPct val="80000"/>
              <a:buNone/>
            </a:pPr>
            <a:endParaRPr lang="en-US" sz="1600" b="1" dirty="0">
              <a:ln>
                <a:solidFill>
                  <a:schemeClr val="bg1"/>
                </a:solidFill>
              </a:ln>
              <a:solidFill>
                <a:srgbClr val="FFC000"/>
              </a:solidFill>
            </a:endParaRPr>
          </a:p>
          <a:p>
            <a:pPr marL="704088" lvl="2" indent="-320040">
              <a:spcBef>
                <a:spcPts val="0"/>
              </a:spcBef>
              <a:buClr>
                <a:schemeClr val="accent1"/>
              </a:buClr>
              <a:buSzPct val="80000"/>
            </a:pPr>
            <a:r>
              <a:rPr lang="en-US" sz="3200" b="1" dirty="0">
                <a:ln>
                  <a:solidFill>
                    <a:schemeClr val="bg1"/>
                  </a:solidFill>
                </a:ln>
                <a:solidFill>
                  <a:srgbClr val="FFC000"/>
                </a:solidFill>
              </a:rPr>
              <a:t>This “speed of light changed theory” uses false conclusions by some from measurements made by </a:t>
            </a:r>
            <a:r>
              <a:rPr lang="en-US" sz="3200" b="1" dirty="0" err="1">
                <a:ln>
                  <a:solidFill>
                    <a:schemeClr val="bg1"/>
                  </a:solidFill>
                </a:ln>
                <a:solidFill>
                  <a:srgbClr val="FFC000"/>
                </a:solidFill>
              </a:rPr>
              <a:t>Olaus</a:t>
            </a:r>
            <a:r>
              <a:rPr lang="en-US" sz="3200" b="1" dirty="0">
                <a:ln>
                  <a:solidFill>
                    <a:schemeClr val="bg1"/>
                  </a:solidFill>
                </a:ln>
                <a:solidFill>
                  <a:srgbClr val="FFC000"/>
                </a:solidFill>
              </a:rPr>
              <a:t> </a:t>
            </a:r>
            <a:r>
              <a:rPr lang="en-US" sz="3200" b="1" dirty="0" err="1">
                <a:ln>
                  <a:solidFill>
                    <a:schemeClr val="bg1"/>
                  </a:solidFill>
                </a:ln>
                <a:solidFill>
                  <a:srgbClr val="FFC000"/>
                </a:solidFill>
              </a:rPr>
              <a:t>Romer</a:t>
            </a:r>
            <a:r>
              <a:rPr lang="en-US" sz="3200" b="1" dirty="0">
                <a:ln>
                  <a:solidFill>
                    <a:schemeClr val="bg1"/>
                  </a:solidFill>
                </a:ln>
                <a:solidFill>
                  <a:srgbClr val="FFC000"/>
                </a:solidFill>
              </a:rPr>
              <a:t> in </a:t>
            </a:r>
            <a:r>
              <a:rPr lang="en-US" sz="3200" b="1" dirty="0">
                <a:ln>
                  <a:solidFill>
                    <a:schemeClr val="bg1"/>
                  </a:solidFill>
                </a:ln>
                <a:solidFill>
                  <a:srgbClr val="FFC000"/>
                </a:solidFill>
              </a:rPr>
              <a:t>1675, </a:t>
            </a:r>
            <a:r>
              <a:rPr lang="en-US" sz="3200" b="1" dirty="0">
                <a:ln>
                  <a:solidFill>
                    <a:schemeClr val="bg1"/>
                  </a:solidFill>
                </a:ln>
                <a:solidFill>
                  <a:srgbClr val="FFC000"/>
                </a:solidFill>
              </a:rPr>
              <a:t>along with its subsequent refinements by an Australian amateur scientist Barry </a:t>
            </a:r>
            <a:r>
              <a:rPr lang="en-US" sz="3200" b="1" dirty="0" err="1">
                <a:ln>
                  <a:solidFill>
                    <a:schemeClr val="bg1"/>
                  </a:solidFill>
                </a:ln>
                <a:solidFill>
                  <a:srgbClr val="FFC000"/>
                </a:solidFill>
              </a:rPr>
              <a:t>Setterfield</a:t>
            </a:r>
            <a:r>
              <a:rPr lang="en-US" sz="3200" b="1" dirty="0">
                <a:ln>
                  <a:solidFill>
                    <a:schemeClr val="bg1"/>
                  </a:solidFill>
                </a:ln>
                <a:solidFill>
                  <a:srgbClr val="FFC000"/>
                </a:solidFill>
              </a:rPr>
              <a:t> in 1973.</a:t>
            </a:r>
            <a:endParaRPr lang="en-US" sz="3000" b="1" dirty="0">
              <a:ln>
                <a:solidFill>
                  <a:schemeClr val="bg1"/>
                </a:solidFill>
              </a:ln>
              <a:solidFill>
                <a:srgbClr val="FFC000"/>
              </a:solidFill>
            </a:endParaRPr>
          </a:p>
        </p:txBody>
      </p:sp>
    </p:spTree>
    <p:extLst>
      <p:ext uri="{BB962C8B-B14F-4D97-AF65-F5344CB8AC3E}">
        <p14:creationId xmlns:p14="http://schemas.microsoft.com/office/powerpoint/2010/main" val="42086163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Distance and </a:t>
            </a:r>
            <a:r>
              <a:rPr lang="en-US" sz="4400" b="1" dirty="0">
                <a:ln>
                  <a:solidFill>
                    <a:schemeClr val="bg1"/>
                  </a:solidFill>
                </a:ln>
                <a:solidFill>
                  <a:srgbClr val="FFC000"/>
                </a:solidFill>
              </a:rPr>
              <a:t>Time</a:t>
            </a:r>
          </a:p>
          <a:p>
            <a:pPr marL="704088" lvl="2" indent="-320040">
              <a:spcBef>
                <a:spcPts val="0"/>
              </a:spcBef>
              <a:buClr>
                <a:schemeClr val="accent1"/>
              </a:buClr>
              <a:buSzPct val="80000"/>
            </a:pPr>
            <a:endParaRPr lang="en-US" sz="1600" b="1" dirty="0">
              <a:ln>
                <a:solidFill>
                  <a:schemeClr val="bg1"/>
                </a:solidFill>
              </a:ln>
              <a:solidFill>
                <a:srgbClr val="FFC000"/>
              </a:solidFill>
            </a:endParaRPr>
          </a:p>
          <a:p>
            <a:pPr marL="704088" lvl="2" indent="-320040">
              <a:spcBef>
                <a:spcPts val="0"/>
              </a:spcBef>
              <a:buClr>
                <a:schemeClr val="accent1"/>
              </a:buClr>
              <a:buSzPct val="80000"/>
            </a:pPr>
            <a:r>
              <a:rPr lang="en-US" sz="3200" b="1" dirty="0" err="1">
                <a:ln>
                  <a:solidFill>
                    <a:schemeClr val="bg1"/>
                  </a:solidFill>
                </a:ln>
                <a:solidFill>
                  <a:srgbClr val="FFC000"/>
                </a:solidFill>
              </a:rPr>
              <a:t>Romer</a:t>
            </a:r>
            <a:r>
              <a:rPr lang="en-US" sz="3200" b="1" dirty="0">
                <a:ln>
                  <a:solidFill>
                    <a:schemeClr val="bg1"/>
                  </a:solidFill>
                </a:ln>
                <a:solidFill>
                  <a:srgbClr val="FFC000"/>
                </a:solidFill>
              </a:rPr>
              <a:t> measured the speed of light with the results showing a 3% greater speed than today’s measurements.  </a:t>
            </a:r>
          </a:p>
          <a:p>
            <a:pPr marL="704088" lvl="2" indent="-320040">
              <a:spcBef>
                <a:spcPts val="0"/>
              </a:spcBef>
              <a:buClr>
                <a:schemeClr val="accent1"/>
              </a:buClr>
              <a:buSzPct val="80000"/>
            </a:pPr>
            <a:endParaRPr lang="en-US" sz="1600" b="1" dirty="0">
              <a:ln>
                <a:solidFill>
                  <a:schemeClr val="bg1"/>
                </a:solidFill>
              </a:ln>
              <a:solidFill>
                <a:srgbClr val="FFC000"/>
              </a:solidFill>
            </a:endParaRPr>
          </a:p>
          <a:p>
            <a:pPr marL="704088" lvl="2" indent="-320040">
              <a:spcBef>
                <a:spcPts val="0"/>
              </a:spcBef>
              <a:buClr>
                <a:schemeClr val="accent1"/>
              </a:buClr>
              <a:buSzPct val="80000"/>
            </a:pPr>
            <a:r>
              <a:rPr lang="en-US" sz="3200" b="1" dirty="0">
                <a:ln>
                  <a:solidFill>
                    <a:schemeClr val="bg1"/>
                  </a:solidFill>
                </a:ln>
                <a:solidFill>
                  <a:srgbClr val="FFC000"/>
                </a:solidFill>
              </a:rPr>
              <a:t>However, his error bar was GREATER than 3%!  So, no problem! </a:t>
            </a:r>
          </a:p>
        </p:txBody>
      </p:sp>
    </p:spTree>
    <p:extLst>
      <p:ext uri="{BB962C8B-B14F-4D97-AF65-F5344CB8AC3E}">
        <p14:creationId xmlns:p14="http://schemas.microsoft.com/office/powerpoint/2010/main" val="31633257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Distance and </a:t>
            </a:r>
            <a:r>
              <a:rPr lang="en-US" sz="4400" b="1" dirty="0">
                <a:ln>
                  <a:solidFill>
                    <a:schemeClr val="bg1"/>
                  </a:solidFill>
                </a:ln>
                <a:solidFill>
                  <a:srgbClr val="FFC000"/>
                </a:solidFill>
              </a:rPr>
              <a:t>Time</a:t>
            </a:r>
            <a:endParaRPr lang="en-US" sz="4400" b="1" dirty="0">
              <a:ln>
                <a:solidFill>
                  <a:schemeClr val="bg1"/>
                </a:solidFill>
              </a:ln>
              <a:solidFill>
                <a:srgbClr val="FFC000"/>
              </a:solidFill>
            </a:endParaRPr>
          </a:p>
          <a:p>
            <a:pPr marL="704088" lvl="2" indent="-320040">
              <a:spcBef>
                <a:spcPts val="0"/>
              </a:spcBef>
              <a:buClr>
                <a:schemeClr val="accent1"/>
              </a:buClr>
              <a:buSzPct val="80000"/>
            </a:pPr>
            <a:r>
              <a:rPr lang="en-US" sz="3200" b="1" dirty="0">
                <a:ln>
                  <a:solidFill>
                    <a:schemeClr val="bg1"/>
                  </a:solidFill>
                </a:ln>
                <a:solidFill>
                  <a:srgbClr val="FFC000"/>
                </a:solidFill>
              </a:rPr>
              <a:t>Correcting for one inaccurate part of </a:t>
            </a:r>
            <a:r>
              <a:rPr lang="en-US" sz="3200" b="1" dirty="0" err="1">
                <a:ln>
                  <a:solidFill>
                    <a:schemeClr val="bg1"/>
                  </a:solidFill>
                </a:ln>
                <a:solidFill>
                  <a:srgbClr val="FFC000"/>
                </a:solidFill>
              </a:rPr>
              <a:t>Romer’s</a:t>
            </a:r>
            <a:r>
              <a:rPr lang="en-US" sz="3200" b="1" dirty="0">
                <a:ln>
                  <a:solidFill>
                    <a:schemeClr val="bg1"/>
                  </a:solidFill>
                </a:ln>
                <a:solidFill>
                  <a:srgbClr val="FFC000"/>
                </a:solidFill>
              </a:rPr>
              <a:t> calculations, he would have had a figure that was within 0.5 %  of today’s measurements.</a:t>
            </a:r>
          </a:p>
          <a:p>
            <a:pPr marL="704088" lvl="2" indent="-320040">
              <a:spcBef>
                <a:spcPts val="0"/>
              </a:spcBef>
              <a:buClr>
                <a:schemeClr val="accent1"/>
              </a:buClr>
              <a:buSzPct val="80000"/>
              <a:buNone/>
            </a:pPr>
            <a:endParaRPr lang="en-US" sz="1600" b="1" dirty="0">
              <a:ln>
                <a:solidFill>
                  <a:schemeClr val="bg1"/>
                </a:solidFill>
              </a:ln>
              <a:solidFill>
                <a:srgbClr val="FFC000"/>
              </a:solidFill>
            </a:endParaRPr>
          </a:p>
          <a:p>
            <a:pPr marL="704088" lvl="2" indent="-320040">
              <a:spcBef>
                <a:spcPts val="0"/>
              </a:spcBef>
              <a:buClr>
                <a:schemeClr val="accent1"/>
              </a:buClr>
              <a:buSzPct val="80000"/>
            </a:pPr>
            <a:r>
              <a:rPr lang="en-US" sz="3200" b="1" dirty="0" err="1">
                <a:ln>
                  <a:solidFill>
                    <a:schemeClr val="bg1"/>
                  </a:solidFill>
                </a:ln>
                <a:solidFill>
                  <a:srgbClr val="FFC000"/>
                </a:solidFill>
              </a:rPr>
              <a:t>Setterfield</a:t>
            </a:r>
            <a:r>
              <a:rPr lang="en-US" sz="3200" b="1" dirty="0">
                <a:ln>
                  <a:solidFill>
                    <a:schemeClr val="bg1"/>
                  </a:solidFill>
                </a:ln>
                <a:solidFill>
                  <a:srgbClr val="FFC000"/>
                </a:solidFill>
              </a:rPr>
              <a:t>, a young earth creationist who promotes the change of light’s speed, apparently misunderstood the 0.5% figure as a 0.5% reduction in light’s speed since 1675! </a:t>
            </a:r>
          </a:p>
        </p:txBody>
      </p:sp>
    </p:spTree>
    <p:extLst>
      <p:ext uri="{BB962C8B-B14F-4D97-AF65-F5344CB8AC3E}">
        <p14:creationId xmlns:p14="http://schemas.microsoft.com/office/powerpoint/2010/main" val="25012076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Distance and </a:t>
            </a:r>
            <a:r>
              <a:rPr lang="en-US" sz="4400" b="1" dirty="0">
                <a:ln>
                  <a:solidFill>
                    <a:schemeClr val="bg1"/>
                  </a:solidFill>
                </a:ln>
                <a:solidFill>
                  <a:srgbClr val="FFC000"/>
                </a:solidFill>
              </a:rPr>
              <a:t>Time</a:t>
            </a:r>
            <a:endParaRPr lang="en-US" sz="4400" b="1" dirty="0">
              <a:ln>
                <a:solidFill>
                  <a:schemeClr val="bg1"/>
                </a:solidFill>
              </a:ln>
              <a:solidFill>
                <a:srgbClr val="FFC000"/>
              </a:solidFill>
            </a:endParaRPr>
          </a:p>
          <a:p>
            <a:pPr marL="704088" lvl="2" indent="-320040">
              <a:spcBef>
                <a:spcPts val="0"/>
              </a:spcBef>
              <a:buClr>
                <a:schemeClr val="accent1"/>
              </a:buClr>
              <a:buSzPct val="80000"/>
            </a:pPr>
            <a:r>
              <a:rPr lang="en-US" sz="3200" b="1" dirty="0">
                <a:ln>
                  <a:solidFill>
                    <a:schemeClr val="bg1"/>
                  </a:solidFill>
                </a:ln>
                <a:solidFill>
                  <a:srgbClr val="FFC000"/>
                </a:solidFill>
              </a:rPr>
              <a:t>However, this was clearly not the case (it is just a matter of refining subsequent measurements and their accuracies).  </a:t>
            </a:r>
          </a:p>
          <a:p>
            <a:pPr marL="704088" lvl="2" indent="-320040">
              <a:spcBef>
                <a:spcPts val="0"/>
              </a:spcBef>
              <a:buClr>
                <a:schemeClr val="accent1"/>
              </a:buClr>
              <a:buSzPct val="80000"/>
            </a:pPr>
            <a:endParaRPr lang="en-US" b="1" dirty="0">
              <a:ln>
                <a:solidFill>
                  <a:schemeClr val="bg1"/>
                </a:solidFill>
              </a:ln>
              <a:solidFill>
                <a:srgbClr val="FFC000"/>
              </a:solidFill>
            </a:endParaRPr>
          </a:p>
          <a:p>
            <a:pPr marL="704088" lvl="2" indent="-320040">
              <a:spcBef>
                <a:spcPts val="0"/>
              </a:spcBef>
              <a:buClr>
                <a:schemeClr val="accent1"/>
              </a:buClr>
              <a:buSzPct val="80000"/>
            </a:pPr>
            <a:r>
              <a:rPr lang="en-US" sz="3200" b="1" dirty="0">
                <a:ln>
                  <a:solidFill>
                    <a:schemeClr val="bg1"/>
                  </a:solidFill>
                </a:ln>
                <a:solidFill>
                  <a:srgbClr val="FFC000"/>
                </a:solidFill>
              </a:rPr>
              <a:t>Since </a:t>
            </a:r>
            <a:r>
              <a:rPr lang="en-US" sz="3200" b="1" dirty="0" err="1">
                <a:ln>
                  <a:solidFill>
                    <a:schemeClr val="bg1"/>
                  </a:solidFill>
                </a:ln>
                <a:solidFill>
                  <a:srgbClr val="FFC000"/>
                </a:solidFill>
              </a:rPr>
              <a:t>Romer’s</a:t>
            </a:r>
            <a:r>
              <a:rPr lang="en-US" sz="3200" b="1" dirty="0">
                <a:ln>
                  <a:solidFill>
                    <a:schemeClr val="bg1"/>
                  </a:solidFill>
                </a:ln>
                <a:solidFill>
                  <a:srgbClr val="FFC000"/>
                </a:solidFill>
              </a:rPr>
              <a:t> day, 50 measurements of the speed of light have been conducted, with all of them showing its speed as constant since 1675! </a:t>
            </a:r>
          </a:p>
        </p:txBody>
      </p:sp>
    </p:spTree>
    <p:extLst>
      <p:ext uri="{BB962C8B-B14F-4D97-AF65-F5344CB8AC3E}">
        <p14:creationId xmlns:p14="http://schemas.microsoft.com/office/powerpoint/2010/main" val="31329547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Distance and </a:t>
            </a:r>
            <a:r>
              <a:rPr lang="en-US" sz="4400" b="1" dirty="0">
                <a:ln>
                  <a:solidFill>
                    <a:schemeClr val="bg1"/>
                  </a:solidFill>
                </a:ln>
                <a:solidFill>
                  <a:srgbClr val="FFC000"/>
                </a:solidFill>
              </a:rPr>
              <a:t>Time</a:t>
            </a:r>
          </a:p>
          <a:p>
            <a:pPr marL="438912" lvl="1" indent="-320040" algn="ctr">
              <a:spcBef>
                <a:spcPts val="0"/>
              </a:spcBef>
              <a:buClr>
                <a:schemeClr val="accent1"/>
              </a:buClr>
              <a:buSzPct val="80000"/>
              <a:buNone/>
            </a:pPr>
            <a:endParaRPr lang="en-US" sz="1100" b="1" dirty="0">
              <a:ln>
                <a:solidFill>
                  <a:schemeClr val="bg1"/>
                </a:solidFill>
              </a:ln>
              <a:solidFill>
                <a:srgbClr val="FFC000"/>
              </a:solidFill>
            </a:endParaRPr>
          </a:p>
          <a:p>
            <a:pPr marL="438912" lvl="1" indent="-320040">
              <a:spcBef>
                <a:spcPts val="0"/>
              </a:spcBef>
              <a:buClr>
                <a:schemeClr val="accent1"/>
              </a:buClr>
              <a:buSzPct val="80000"/>
            </a:pPr>
            <a:r>
              <a:rPr lang="en-US" sz="3200" b="1" dirty="0">
                <a:ln>
                  <a:solidFill>
                    <a:schemeClr val="bg1"/>
                  </a:solidFill>
                </a:ln>
                <a:solidFill>
                  <a:srgbClr val="FFC000"/>
                </a:solidFill>
              </a:rPr>
              <a:t>The </a:t>
            </a:r>
            <a:r>
              <a:rPr lang="en-US" sz="3200" b="1" dirty="0">
                <a:ln>
                  <a:solidFill>
                    <a:schemeClr val="bg1"/>
                  </a:solidFill>
                </a:ln>
                <a:solidFill>
                  <a:srgbClr val="FFC000"/>
                </a:solidFill>
              </a:rPr>
              <a:t>remaining incorrect explanation </a:t>
            </a:r>
            <a:r>
              <a:rPr lang="en-US" sz="3200" b="1" dirty="0">
                <a:ln>
                  <a:solidFill>
                    <a:schemeClr val="bg1"/>
                  </a:solidFill>
                </a:ln>
                <a:solidFill>
                  <a:srgbClr val="FFC000"/>
                </a:solidFill>
              </a:rPr>
              <a:t>offered to try to explain the light-distance problem is that “maybe the ‘clocks’ of distant space were different than on earth.”  It is suggested they were a million times slower.  This has been popularized by an individual named “Russell </a:t>
            </a:r>
            <a:r>
              <a:rPr lang="en-US" sz="3200" b="1" dirty="0" err="1">
                <a:ln>
                  <a:solidFill>
                    <a:schemeClr val="bg1"/>
                  </a:solidFill>
                </a:ln>
                <a:solidFill>
                  <a:srgbClr val="FFC000"/>
                </a:solidFill>
              </a:rPr>
              <a:t>Humphry</a:t>
            </a:r>
            <a:r>
              <a:rPr lang="en-US" sz="3200" b="1" dirty="0">
                <a:ln>
                  <a:solidFill>
                    <a:schemeClr val="bg1"/>
                  </a:solidFill>
                </a:ln>
                <a:solidFill>
                  <a:srgbClr val="FFC000"/>
                </a:solidFill>
              </a:rPr>
              <a:t>.”</a:t>
            </a:r>
          </a:p>
        </p:txBody>
      </p:sp>
    </p:spTree>
    <p:extLst>
      <p:ext uri="{BB962C8B-B14F-4D97-AF65-F5344CB8AC3E}">
        <p14:creationId xmlns:p14="http://schemas.microsoft.com/office/powerpoint/2010/main" val="23197876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lican Nebula-B.jpg"/>
          <p:cNvPicPr>
            <a:picLocks noChangeAspect="1"/>
          </p:cNvPicPr>
          <p:nvPr/>
        </p:nvPicPr>
        <p:blipFill>
          <a:blip r:embed="rId2" cstate="print"/>
          <a:stretch>
            <a:fillRect/>
          </a:stretch>
        </p:blipFill>
        <p:spPr>
          <a:xfrm>
            <a:off x="0" y="-152400"/>
            <a:ext cx="9307902" cy="7010400"/>
          </a:xfrm>
          <a:prstGeom prst="rect">
            <a:avLst/>
          </a:prstGeom>
        </p:spPr>
      </p:pic>
      <p:sp>
        <p:nvSpPr>
          <p:cNvPr id="4" name="TextBox 3"/>
          <p:cNvSpPr txBox="1"/>
          <p:nvPr/>
        </p:nvSpPr>
        <p:spPr>
          <a:xfrm>
            <a:off x="152402" y="152400"/>
            <a:ext cx="8790317" cy="3462486"/>
          </a:xfrm>
          <a:prstGeom prst="rect">
            <a:avLst/>
          </a:prstGeom>
          <a:noFill/>
        </p:spPr>
        <p:txBody>
          <a:bodyPr wrap="square" rtlCol="0">
            <a:spAutoFit/>
          </a:bodyPr>
          <a:lstStyle/>
          <a:p>
            <a:pPr algn="ctr"/>
            <a:r>
              <a:rPr lang="en-US" sz="4800" b="1" dirty="0">
                <a:ln w="19050">
                  <a:solidFill>
                    <a:schemeClr val="bg1"/>
                  </a:solidFill>
                </a:ln>
                <a:solidFill>
                  <a:srgbClr val="FF0000"/>
                </a:solidFill>
              </a:rPr>
              <a:t>UNIVERSE’S</a:t>
            </a:r>
            <a:r>
              <a:rPr lang="en-US" sz="4400" b="1" dirty="0">
                <a:ln w="19050">
                  <a:solidFill>
                    <a:schemeClr val="bg1"/>
                  </a:solidFill>
                </a:ln>
                <a:solidFill>
                  <a:srgbClr val="FF0000"/>
                </a:solidFill>
              </a:rPr>
              <a:t> AGE</a:t>
            </a:r>
          </a:p>
          <a:p>
            <a:pPr algn="ctr"/>
            <a:endParaRPr lang="en-US" sz="1100" dirty="0"/>
          </a:p>
          <a:p>
            <a:pPr algn="ctr"/>
            <a:r>
              <a:rPr lang="en-US" sz="4000" b="1" dirty="0">
                <a:ln w="9525">
                  <a:solidFill>
                    <a:schemeClr val="bg1"/>
                  </a:solidFill>
                  <a:prstDash val="solid"/>
                </a:ln>
                <a:effectLst>
                  <a:outerShdw blurRad="12700" dist="38100" dir="2700000" algn="tl" rotWithShape="0">
                    <a:schemeClr val="bg1">
                      <a:lumMod val="50000"/>
                    </a:schemeClr>
                  </a:outerShdw>
                </a:effectLst>
                <a:latin typeface="Corbel" pitchFamily="34" charset="0"/>
              </a:rPr>
              <a:t>The Bible says that nature declares the glory, knowledge (and therefore, truth), and righteousness of God.  Note the following verses:</a:t>
            </a:r>
          </a:p>
        </p:txBody>
      </p:sp>
      <p:sp>
        <p:nvSpPr>
          <p:cNvPr id="5" name="TextBox 4"/>
          <p:cNvSpPr txBox="1"/>
          <p:nvPr/>
        </p:nvSpPr>
        <p:spPr>
          <a:xfrm>
            <a:off x="152400" y="6172202"/>
            <a:ext cx="8686800" cy="646331"/>
          </a:xfrm>
          <a:prstGeom prst="rect">
            <a:avLst/>
          </a:prstGeom>
          <a:noFill/>
        </p:spPr>
        <p:txBody>
          <a:bodyPr wrap="square" rtlCol="0">
            <a:spAutoFit/>
          </a:bodyPr>
          <a:lstStyle/>
          <a:p>
            <a:r>
              <a:rPr lang="en-US" dirty="0"/>
              <a:t>Pelican Nebula – Digitized Sky Survey;  Color Composite – Charles </a:t>
            </a:r>
            <a:r>
              <a:rPr lang="en-US" dirty="0" err="1"/>
              <a:t>Shahar</a:t>
            </a:r>
            <a:r>
              <a:rPr lang="en-US" dirty="0"/>
              <a:t>  </a:t>
            </a:r>
          </a:p>
          <a:p>
            <a:endParaRPr lang="en-US" dirty="0"/>
          </a:p>
        </p:txBody>
      </p:sp>
    </p:spTree>
    <p:extLst>
      <p:ext uri="{BB962C8B-B14F-4D97-AF65-F5344CB8AC3E}">
        <p14:creationId xmlns:p14="http://schemas.microsoft.com/office/powerpoint/2010/main" val="876031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Distance and </a:t>
            </a:r>
            <a:r>
              <a:rPr lang="en-US" sz="4400" b="1" dirty="0">
                <a:ln>
                  <a:solidFill>
                    <a:schemeClr val="bg1"/>
                  </a:solidFill>
                </a:ln>
                <a:solidFill>
                  <a:srgbClr val="FFC000"/>
                </a:solidFill>
              </a:rPr>
              <a:t>Time</a:t>
            </a:r>
            <a:endParaRPr lang="en-US" sz="4400" b="1" dirty="0">
              <a:ln>
                <a:solidFill>
                  <a:schemeClr val="bg1"/>
                </a:solidFill>
              </a:ln>
              <a:solidFill>
                <a:srgbClr val="FFC000"/>
              </a:solidFill>
            </a:endParaRPr>
          </a:p>
          <a:p>
            <a:pPr marL="438912" lvl="1" indent="-320040">
              <a:spcBef>
                <a:spcPts val="0"/>
              </a:spcBef>
              <a:buClr>
                <a:schemeClr val="accent1"/>
              </a:buClr>
              <a:buSzPct val="80000"/>
            </a:pPr>
            <a:r>
              <a:rPr lang="en-US" sz="3200" b="1" dirty="0">
                <a:ln>
                  <a:solidFill>
                    <a:schemeClr val="bg1"/>
                  </a:solidFill>
                </a:ln>
                <a:solidFill>
                  <a:srgbClr val="FFC000"/>
                </a:solidFill>
              </a:rPr>
              <a:t>Apparently, this  “explanation” was made assuming we could not find “clocks” in the distant universe.  However, we have!</a:t>
            </a:r>
          </a:p>
          <a:p>
            <a:pPr marL="438912" lvl="1" indent="-320040">
              <a:spcBef>
                <a:spcPts val="0"/>
              </a:spcBef>
              <a:buClr>
                <a:schemeClr val="accent1"/>
              </a:buClr>
              <a:buSzPct val="80000"/>
            </a:pP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25280570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L</a:t>
            </a:r>
            <a:r>
              <a:rPr lang="en-US" sz="4400" b="1" dirty="0">
                <a:ln>
                  <a:solidFill>
                    <a:schemeClr val="bg1"/>
                  </a:solidFill>
                </a:ln>
                <a:solidFill>
                  <a:srgbClr val="FFC000"/>
                </a:solidFill>
              </a:rPr>
              <a:t>ight’s Travel Distance and </a:t>
            </a:r>
            <a:r>
              <a:rPr lang="en-US" sz="4400" b="1" dirty="0">
                <a:ln>
                  <a:solidFill>
                    <a:schemeClr val="bg1"/>
                  </a:solidFill>
                </a:ln>
                <a:solidFill>
                  <a:srgbClr val="FFC000"/>
                </a:solidFill>
              </a:rPr>
              <a:t>Time</a:t>
            </a:r>
            <a:endParaRPr lang="en-US" sz="4400" b="1" dirty="0">
              <a:ln>
                <a:solidFill>
                  <a:schemeClr val="bg1"/>
                </a:solidFill>
              </a:ln>
              <a:solidFill>
                <a:srgbClr val="FFC000"/>
              </a:solidFill>
            </a:endParaRPr>
          </a:p>
          <a:p>
            <a:pPr marL="438912" lvl="1" indent="-320040">
              <a:spcBef>
                <a:spcPts val="0"/>
              </a:spcBef>
              <a:buClr>
                <a:schemeClr val="accent1"/>
              </a:buClr>
              <a:buSzPct val="80000"/>
            </a:pPr>
            <a:r>
              <a:rPr lang="en-US" sz="3200" b="1" dirty="0">
                <a:ln>
                  <a:solidFill>
                    <a:schemeClr val="bg1"/>
                  </a:solidFill>
                </a:ln>
                <a:solidFill>
                  <a:srgbClr val="FFC000"/>
                </a:solidFill>
              </a:rPr>
              <a:t>Light cycle times of </a:t>
            </a:r>
            <a:r>
              <a:rPr lang="en-US" sz="3200" b="1" dirty="0" err="1">
                <a:ln>
                  <a:solidFill>
                    <a:schemeClr val="bg1"/>
                  </a:solidFill>
                </a:ln>
                <a:solidFill>
                  <a:srgbClr val="FFC000"/>
                </a:solidFill>
              </a:rPr>
              <a:t>cepheid</a:t>
            </a:r>
            <a:r>
              <a:rPr lang="en-US" sz="3200" b="1" dirty="0">
                <a:ln>
                  <a:solidFill>
                    <a:schemeClr val="bg1"/>
                  </a:solidFill>
                </a:ln>
                <a:solidFill>
                  <a:srgbClr val="FFC000"/>
                </a:solidFill>
              </a:rPr>
              <a:t> variable stars, nova and supernova eruption times, gamma-ray bursts, star formation times, stellar burning rates, and galaxy rotation periods measure the same whether near or far away. (Dr. Hugh Ross</a:t>
            </a:r>
            <a:r>
              <a:rPr lang="en-US" sz="3200" b="1" i="1" dirty="0">
                <a:ln>
                  <a:solidFill>
                    <a:schemeClr val="bg1"/>
                  </a:solidFill>
                </a:ln>
                <a:solidFill>
                  <a:srgbClr val="FFC000"/>
                </a:solidFill>
              </a:rPr>
              <a:t>, A Matter of Days,</a:t>
            </a:r>
            <a:r>
              <a:rPr lang="en-US" sz="3200" b="1" dirty="0">
                <a:ln>
                  <a:solidFill>
                    <a:schemeClr val="bg1"/>
                  </a:solidFill>
                </a:ln>
                <a:solidFill>
                  <a:srgbClr val="FFC000"/>
                </a:solidFill>
              </a:rPr>
              <a:t> p. 167-8).</a:t>
            </a:r>
          </a:p>
          <a:p>
            <a:pPr marL="438912" lvl="1" indent="-320040">
              <a:spcBef>
                <a:spcPts val="0"/>
              </a:spcBef>
              <a:buClr>
                <a:schemeClr val="accent1"/>
              </a:buClr>
              <a:buSzPct val="80000"/>
            </a:pP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8375577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I</a:t>
            </a:r>
            <a:r>
              <a:rPr lang="en-US" sz="4400" b="1" dirty="0">
                <a:ln>
                  <a:solidFill>
                    <a:schemeClr val="bg1"/>
                  </a:solidFill>
                </a:ln>
                <a:solidFill>
                  <a:srgbClr val="FFC000"/>
                </a:solidFill>
              </a:rPr>
              <a:t>ce Cores</a:t>
            </a:r>
          </a:p>
          <a:p>
            <a:r>
              <a:rPr lang="en-US" sz="3200" b="1" dirty="0">
                <a:ln>
                  <a:solidFill>
                    <a:schemeClr val="bg1"/>
                  </a:solidFill>
                </a:ln>
                <a:solidFill>
                  <a:srgbClr val="FFC000"/>
                </a:solidFill>
              </a:rPr>
              <a:t>Evidence from 3 ice cores in Northern Greenland and 3 in Central Antarctica demonstrate the earth cannot be only 6 – 10,000 years old. </a:t>
            </a:r>
          </a:p>
          <a:p>
            <a:pPr>
              <a:buNone/>
            </a:pPr>
            <a:endParaRPr lang="en-US" sz="1600" b="1" dirty="0">
              <a:ln>
                <a:solidFill>
                  <a:schemeClr val="bg1"/>
                </a:solidFill>
              </a:ln>
              <a:solidFill>
                <a:srgbClr val="FFC000"/>
              </a:solidFill>
            </a:endParaRPr>
          </a:p>
          <a:p>
            <a:r>
              <a:rPr lang="en-US" sz="3200" b="1" dirty="0">
                <a:ln>
                  <a:solidFill>
                    <a:schemeClr val="bg1"/>
                  </a:solidFill>
                </a:ln>
                <a:solidFill>
                  <a:srgbClr val="FFC000"/>
                </a:solidFill>
              </a:rPr>
              <a:t>These ice cores have annual layers, like  tree rings. </a:t>
            </a:r>
          </a:p>
          <a:p>
            <a:endParaRPr lang="en-US" sz="3200" b="1" dirty="0">
              <a:ln>
                <a:solidFill>
                  <a:schemeClr val="bg1"/>
                </a:solidFill>
              </a:ln>
              <a:solidFill>
                <a:srgbClr val="FFC000"/>
              </a:solidFill>
            </a:endParaRPr>
          </a:p>
          <a:p>
            <a:pPr>
              <a:buNone/>
            </a:pP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34078823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I</a:t>
            </a:r>
            <a:r>
              <a:rPr lang="en-US" sz="4400" b="1" dirty="0">
                <a:ln>
                  <a:solidFill>
                    <a:schemeClr val="bg1"/>
                  </a:solidFill>
                </a:ln>
                <a:solidFill>
                  <a:srgbClr val="FFC000"/>
                </a:solidFill>
              </a:rPr>
              <a:t>ce Cores</a:t>
            </a:r>
          </a:p>
          <a:p>
            <a:r>
              <a:rPr lang="en-US" sz="3200" b="1" dirty="0">
                <a:ln>
                  <a:solidFill>
                    <a:schemeClr val="bg1"/>
                  </a:solidFill>
                </a:ln>
                <a:solidFill>
                  <a:srgbClr val="FFC000"/>
                </a:solidFill>
              </a:rPr>
              <a:t>The </a:t>
            </a:r>
            <a:r>
              <a:rPr lang="en-US" sz="3200" b="1" dirty="0">
                <a:ln>
                  <a:solidFill>
                    <a:schemeClr val="bg1"/>
                  </a:solidFill>
                </a:ln>
                <a:solidFill>
                  <a:srgbClr val="FFC000"/>
                </a:solidFill>
              </a:rPr>
              <a:t>oldest of the six in central Antarctica is 800,000 years old as it has 800,000 layers (the “Dome C” site).</a:t>
            </a:r>
          </a:p>
          <a:p>
            <a:pPr>
              <a:buNone/>
            </a:pPr>
            <a:endParaRPr lang="en-US" sz="1600" b="1" dirty="0">
              <a:ln>
                <a:solidFill>
                  <a:schemeClr val="bg1"/>
                </a:solidFill>
              </a:ln>
              <a:solidFill>
                <a:srgbClr val="FFC000"/>
              </a:solidFill>
            </a:endParaRPr>
          </a:p>
          <a:p>
            <a:pPr>
              <a:buNone/>
            </a:pP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11189130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I</a:t>
            </a:r>
            <a:r>
              <a:rPr lang="en-US" sz="4400" b="1" dirty="0">
                <a:ln>
                  <a:solidFill>
                    <a:schemeClr val="bg1"/>
                  </a:solidFill>
                </a:ln>
                <a:solidFill>
                  <a:srgbClr val="FFC000"/>
                </a:solidFill>
              </a:rPr>
              <a:t>ce </a:t>
            </a:r>
            <a:r>
              <a:rPr lang="en-US" sz="4400" b="1" dirty="0">
                <a:ln>
                  <a:solidFill>
                    <a:schemeClr val="bg1"/>
                  </a:solidFill>
                </a:ln>
                <a:solidFill>
                  <a:srgbClr val="FFC000"/>
                </a:solidFill>
              </a:rPr>
              <a:t>Cores</a:t>
            </a:r>
            <a:endParaRPr lang="en-US" sz="1600" b="1" dirty="0">
              <a:ln>
                <a:solidFill>
                  <a:schemeClr val="bg1"/>
                </a:solidFill>
              </a:ln>
              <a:solidFill>
                <a:srgbClr val="FFC000"/>
              </a:solidFill>
            </a:endParaRPr>
          </a:p>
          <a:p>
            <a:r>
              <a:rPr lang="en-US" sz="3200" b="1" dirty="0">
                <a:ln>
                  <a:solidFill>
                    <a:schemeClr val="bg1"/>
                  </a:solidFill>
                </a:ln>
                <a:solidFill>
                  <a:srgbClr val="FFC000"/>
                </a:solidFill>
              </a:rPr>
              <a:t>There is conclusive evidence these layers are annual as we can count the number of layers back to known historic volcanic eruptions of Krakatau in 1887 and Vesuvius in 79 A.D., and the number of layers corresponds to the exact number of years back to those events (the two layers have debris from those eruptions). </a:t>
            </a:r>
          </a:p>
          <a:p>
            <a:pPr>
              <a:buNone/>
            </a:pP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40666862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graphicFrame>
        <p:nvGraphicFramePr>
          <p:cNvPr id="5" name="Table 4"/>
          <p:cNvGraphicFramePr>
            <a:graphicFrameLocks noGrp="1"/>
          </p:cNvGraphicFramePr>
          <p:nvPr>
            <p:extLst>
              <p:ext uri="{D42A27DB-BD31-4B8C-83A1-F6EECF244321}">
                <p14:modId xmlns:p14="http://schemas.microsoft.com/office/powerpoint/2010/main" val="1346869865"/>
              </p:ext>
            </p:extLst>
          </p:nvPr>
        </p:nvGraphicFramePr>
        <p:xfrm>
          <a:off x="-920576" y="3977846"/>
          <a:ext cx="11201400" cy="378117"/>
        </p:xfrm>
        <a:graphic>
          <a:graphicData uri="http://schemas.openxmlformats.org/drawingml/2006/table">
            <a:tbl>
              <a:tblPr firstRow="1" bandRow="1">
                <a:tableStyleId>{5C22544A-7EE6-4342-B048-85BDC9FD1C3A}</a:tableStyleId>
              </a:tblPr>
              <a:tblGrid>
                <a:gridCol w="11201400"/>
              </a:tblGrid>
              <a:tr h="378117">
                <a:tc>
                  <a:txBody>
                    <a:bodyPr/>
                    <a:lstStyle/>
                    <a:p>
                      <a:endParaRPr lang="en-US" dirty="0"/>
                    </a:p>
                  </a:txBody>
                  <a:tcPr>
                    <a:blipFill>
                      <a:blip r:embed="rId2"/>
                      <a:tile tx="0" ty="0" sx="100000" sy="100000" flip="none" algn="tl"/>
                    </a:blipFill>
                  </a:tcPr>
                </a:tc>
              </a:tr>
            </a:tbl>
          </a:graphicData>
        </a:graphic>
      </p:graphicFrame>
      <p:cxnSp>
        <p:nvCxnSpPr>
          <p:cNvPr id="7" name="Straight Connector 6"/>
          <p:cNvCxnSpPr/>
          <p:nvPr/>
        </p:nvCxnSpPr>
        <p:spPr>
          <a:xfrm flipH="1">
            <a:off x="-350108" y="4006677"/>
            <a:ext cx="1" cy="33981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434285" y="4006676"/>
            <a:ext cx="1" cy="33981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rot="16200000">
            <a:off x="-801129" y="4432985"/>
            <a:ext cx="323335" cy="479857"/>
          </a:xfrm>
          <a:prstGeom prst="leftBrace">
            <a:avLst>
              <a:gd name="adj1" fmla="val 2025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p:cNvSpPr/>
          <p:nvPr/>
        </p:nvSpPr>
        <p:spPr>
          <a:xfrm rot="16200000">
            <a:off x="880961" y="3342301"/>
            <a:ext cx="323335" cy="2661222"/>
          </a:xfrm>
          <a:prstGeom prst="leftBrace">
            <a:avLst>
              <a:gd name="adj1" fmla="val 2025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p:cNvSpPr/>
          <p:nvPr/>
        </p:nvSpPr>
        <p:spPr>
          <a:xfrm rot="16200000">
            <a:off x="6244191" y="787647"/>
            <a:ext cx="323335" cy="7749933"/>
          </a:xfrm>
          <a:prstGeom prst="leftBrace">
            <a:avLst>
              <a:gd name="adj1" fmla="val 2025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426120" y="4755740"/>
            <a:ext cx="2394151" cy="830997"/>
          </a:xfrm>
          <a:prstGeom prst="rect">
            <a:avLst/>
          </a:prstGeom>
          <a:noFill/>
        </p:spPr>
        <p:txBody>
          <a:bodyPr wrap="square" rtlCol="0">
            <a:spAutoFit/>
          </a:bodyPr>
          <a:lstStyle/>
          <a:p>
            <a:r>
              <a:rPr lang="en-US" sz="2400" dirty="0"/>
              <a:t>1,800 ice layers = </a:t>
            </a:r>
          </a:p>
          <a:p>
            <a:r>
              <a:rPr lang="en-US" sz="2400" dirty="0"/>
              <a:t>1800 yrs.</a:t>
            </a:r>
            <a:endParaRPr lang="en-US" sz="2400" dirty="0"/>
          </a:p>
        </p:txBody>
      </p:sp>
      <p:sp>
        <p:nvSpPr>
          <p:cNvPr id="19" name="TextBox 18"/>
          <p:cNvSpPr txBox="1"/>
          <p:nvPr/>
        </p:nvSpPr>
        <p:spPr>
          <a:xfrm>
            <a:off x="5560553" y="4771989"/>
            <a:ext cx="2608086" cy="830997"/>
          </a:xfrm>
          <a:prstGeom prst="rect">
            <a:avLst/>
          </a:prstGeom>
          <a:noFill/>
        </p:spPr>
        <p:txBody>
          <a:bodyPr wrap="square" rtlCol="0">
            <a:spAutoFit/>
          </a:bodyPr>
          <a:lstStyle/>
          <a:p>
            <a:r>
              <a:rPr lang="en-US" sz="2400" dirty="0"/>
              <a:t>799,079 ice layers = </a:t>
            </a:r>
          </a:p>
          <a:p>
            <a:r>
              <a:rPr lang="en-US" sz="2400" dirty="0"/>
              <a:t>799,079 yrs.</a:t>
            </a:r>
            <a:endParaRPr lang="en-US" sz="2400" dirty="0"/>
          </a:p>
        </p:txBody>
      </p:sp>
      <p:sp>
        <p:nvSpPr>
          <p:cNvPr id="20" name="TextBox 19"/>
          <p:cNvSpPr txBox="1"/>
          <p:nvPr/>
        </p:nvSpPr>
        <p:spPr>
          <a:xfrm>
            <a:off x="-1136824" y="4823246"/>
            <a:ext cx="1227213" cy="1200329"/>
          </a:xfrm>
          <a:prstGeom prst="rect">
            <a:avLst/>
          </a:prstGeom>
          <a:noFill/>
        </p:spPr>
        <p:txBody>
          <a:bodyPr wrap="square" rtlCol="0">
            <a:spAutoFit/>
          </a:bodyPr>
          <a:lstStyle/>
          <a:p>
            <a:r>
              <a:rPr lang="en-US" sz="2400" dirty="0"/>
              <a:t>121 ice layers = 121 yrs.</a:t>
            </a:r>
            <a:endParaRPr lang="en-US" sz="2400" dirty="0"/>
          </a:p>
        </p:txBody>
      </p:sp>
      <p:sp>
        <p:nvSpPr>
          <p:cNvPr id="21" name="TextBox 20"/>
          <p:cNvSpPr txBox="1"/>
          <p:nvPr/>
        </p:nvSpPr>
        <p:spPr>
          <a:xfrm>
            <a:off x="-1071437" y="1783489"/>
            <a:ext cx="2080572" cy="1569660"/>
          </a:xfrm>
          <a:prstGeom prst="rect">
            <a:avLst/>
          </a:prstGeom>
          <a:noFill/>
        </p:spPr>
        <p:txBody>
          <a:bodyPr wrap="square" rtlCol="0">
            <a:spAutoFit/>
          </a:bodyPr>
          <a:lstStyle/>
          <a:p>
            <a:r>
              <a:rPr lang="en-US" sz="2400" dirty="0" err="1"/>
              <a:t>Depris</a:t>
            </a:r>
            <a:r>
              <a:rPr lang="en-US" sz="2400" dirty="0"/>
              <a:t> deposit from eruption of </a:t>
            </a:r>
            <a:r>
              <a:rPr lang="en-US" sz="2400" dirty="0" err="1"/>
              <a:t>Krakotua</a:t>
            </a:r>
            <a:r>
              <a:rPr lang="en-US" sz="2400" dirty="0"/>
              <a:t> in 1879</a:t>
            </a:r>
            <a:endParaRPr lang="en-US" sz="2400" dirty="0"/>
          </a:p>
        </p:txBody>
      </p:sp>
      <p:sp>
        <p:nvSpPr>
          <p:cNvPr id="22" name="TextBox 21"/>
          <p:cNvSpPr txBox="1"/>
          <p:nvPr/>
        </p:nvSpPr>
        <p:spPr>
          <a:xfrm>
            <a:off x="1211993" y="2771516"/>
            <a:ext cx="3917611" cy="830997"/>
          </a:xfrm>
          <a:prstGeom prst="rect">
            <a:avLst/>
          </a:prstGeom>
          <a:noFill/>
        </p:spPr>
        <p:txBody>
          <a:bodyPr wrap="square" rtlCol="0">
            <a:spAutoFit/>
          </a:bodyPr>
          <a:lstStyle/>
          <a:p>
            <a:r>
              <a:rPr lang="en-US" sz="2400" dirty="0" err="1"/>
              <a:t>Depris</a:t>
            </a:r>
            <a:r>
              <a:rPr lang="en-US" sz="2400" dirty="0"/>
              <a:t> deposit from eruption of Vesuvius in 79 A.D.</a:t>
            </a:r>
            <a:endParaRPr lang="en-US" sz="2400" dirty="0"/>
          </a:p>
        </p:txBody>
      </p:sp>
      <p:cxnSp>
        <p:nvCxnSpPr>
          <p:cNvPr id="24" name="Straight Arrow Connector 23"/>
          <p:cNvCxnSpPr>
            <a:stCxn id="22" idx="2"/>
          </p:cNvCxnSpPr>
          <p:nvPr/>
        </p:nvCxnSpPr>
        <p:spPr>
          <a:xfrm flipH="1">
            <a:off x="2481650" y="3602512"/>
            <a:ext cx="689148" cy="2775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93641" y="3353150"/>
            <a:ext cx="194106" cy="4887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31053" y="1840123"/>
            <a:ext cx="5043560" cy="1785104"/>
          </a:xfrm>
          <a:prstGeom prst="rect">
            <a:avLst/>
          </a:prstGeom>
          <a:noFill/>
        </p:spPr>
        <p:txBody>
          <a:bodyPr wrap="none" rtlCol="0">
            <a:spAutoFit/>
          </a:bodyPr>
          <a:lstStyle/>
          <a:p>
            <a:r>
              <a:rPr lang="en-US" sz="2400" dirty="0">
                <a:solidFill>
                  <a:srgbClr val="FFFF00"/>
                </a:solidFill>
              </a:rPr>
              <a:t>For </a:t>
            </a:r>
            <a:r>
              <a:rPr lang="en-US" sz="2400" dirty="0" err="1">
                <a:solidFill>
                  <a:srgbClr val="FFFF00"/>
                </a:solidFill>
              </a:rPr>
              <a:t>iIllustrative</a:t>
            </a:r>
            <a:r>
              <a:rPr lang="en-US" sz="2400" dirty="0">
                <a:solidFill>
                  <a:srgbClr val="FFFF00"/>
                </a:solidFill>
              </a:rPr>
              <a:t> purposes, let us </a:t>
            </a:r>
          </a:p>
          <a:p>
            <a:r>
              <a:rPr lang="en-US" sz="2400" dirty="0">
                <a:solidFill>
                  <a:srgbClr val="FFFF00"/>
                </a:solidFill>
              </a:rPr>
              <a:t>assume that the 800,000 yr. old ice </a:t>
            </a:r>
          </a:p>
          <a:p>
            <a:r>
              <a:rPr lang="en-US" sz="2400" dirty="0">
                <a:solidFill>
                  <a:srgbClr val="FFFF00"/>
                </a:solidFill>
              </a:rPr>
              <a:t>core was cored out at end of 2000 A.D.</a:t>
            </a:r>
          </a:p>
          <a:p>
            <a:endParaRPr lang="en-US" sz="1400" dirty="0">
              <a:solidFill>
                <a:srgbClr val="FFFF00"/>
              </a:solidFill>
            </a:endParaRPr>
          </a:p>
          <a:p>
            <a:r>
              <a:rPr lang="en-US" sz="2400" b="1" i="1" dirty="0">
                <a:solidFill>
                  <a:srgbClr val="FFFF00"/>
                </a:solidFill>
              </a:rPr>
              <a:t>(drawing not to scale)</a:t>
            </a:r>
            <a:endParaRPr lang="en-US" sz="2400" b="1" i="1" dirty="0">
              <a:solidFill>
                <a:srgbClr val="FFFF00"/>
              </a:solidFill>
            </a:endParaRPr>
          </a:p>
        </p:txBody>
      </p:sp>
      <p:sp>
        <p:nvSpPr>
          <p:cNvPr id="23" name="Left Brace 22"/>
          <p:cNvSpPr/>
          <p:nvPr/>
        </p:nvSpPr>
        <p:spPr>
          <a:xfrm rot="16200000">
            <a:off x="4470538" y="537759"/>
            <a:ext cx="323335" cy="11189900"/>
          </a:xfrm>
          <a:prstGeom prst="leftBrace">
            <a:avLst>
              <a:gd name="adj1" fmla="val 2025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701159" y="6199017"/>
            <a:ext cx="4402768" cy="461665"/>
          </a:xfrm>
          <a:prstGeom prst="rect">
            <a:avLst/>
          </a:prstGeom>
          <a:noFill/>
        </p:spPr>
        <p:txBody>
          <a:bodyPr wrap="square" rtlCol="0">
            <a:spAutoFit/>
          </a:bodyPr>
          <a:lstStyle/>
          <a:p>
            <a:r>
              <a:rPr lang="en-US" sz="2400" dirty="0"/>
              <a:t>800,000 ice layers = 800,000 yrs.</a:t>
            </a:r>
            <a:endParaRPr lang="en-US" sz="2400" dirty="0"/>
          </a:p>
        </p:txBody>
      </p:sp>
    </p:spTree>
    <p:extLst>
      <p:ext uri="{BB962C8B-B14F-4D97-AF65-F5344CB8AC3E}">
        <p14:creationId xmlns:p14="http://schemas.microsoft.com/office/powerpoint/2010/main" val="2662511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9153993"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I</a:t>
            </a:r>
            <a:r>
              <a:rPr lang="en-US" sz="4400" b="1" dirty="0">
                <a:ln>
                  <a:solidFill>
                    <a:schemeClr val="bg1"/>
                  </a:solidFill>
                </a:ln>
                <a:solidFill>
                  <a:srgbClr val="FFC000"/>
                </a:solidFill>
              </a:rPr>
              <a:t>ce Cores</a:t>
            </a:r>
          </a:p>
          <a:p>
            <a:r>
              <a:rPr lang="en-US" sz="3200" b="1" dirty="0">
                <a:ln>
                  <a:solidFill>
                    <a:schemeClr val="bg1"/>
                  </a:solidFill>
                </a:ln>
                <a:solidFill>
                  <a:srgbClr val="FFC000"/>
                </a:solidFill>
              </a:rPr>
              <a:t>All six ice cores are over 100,000 years </a:t>
            </a:r>
            <a:r>
              <a:rPr lang="en-US" sz="3200" b="1" dirty="0">
                <a:ln>
                  <a:solidFill>
                    <a:schemeClr val="bg1"/>
                  </a:solidFill>
                </a:ln>
                <a:solidFill>
                  <a:srgbClr val="FFC000"/>
                </a:solidFill>
              </a:rPr>
              <a:t>old each. </a:t>
            </a:r>
            <a:endParaRPr lang="en-US" sz="3200" b="1" dirty="0">
              <a:ln>
                <a:solidFill>
                  <a:schemeClr val="bg1"/>
                </a:solidFill>
              </a:ln>
              <a:solidFill>
                <a:srgbClr val="FFC000"/>
              </a:solidFill>
            </a:endParaRPr>
          </a:p>
          <a:p>
            <a:pPr>
              <a:buNone/>
            </a:pPr>
            <a:endParaRPr lang="en-US" sz="1600" b="1" dirty="0">
              <a:ln>
                <a:solidFill>
                  <a:schemeClr val="bg1"/>
                </a:solidFill>
              </a:ln>
              <a:solidFill>
                <a:srgbClr val="FFC000"/>
              </a:solidFill>
            </a:endParaRPr>
          </a:p>
          <a:p>
            <a:r>
              <a:rPr lang="en-US" sz="3200" b="1" dirty="0">
                <a:ln>
                  <a:solidFill>
                    <a:schemeClr val="bg1"/>
                  </a:solidFill>
                </a:ln>
                <a:solidFill>
                  <a:srgbClr val="FFC000"/>
                </a:solidFill>
              </a:rPr>
              <a:t>The </a:t>
            </a:r>
            <a:r>
              <a:rPr lang="en-US" sz="3200" b="1" dirty="0">
                <a:ln>
                  <a:solidFill>
                    <a:schemeClr val="bg1"/>
                  </a:solidFill>
                </a:ln>
                <a:solidFill>
                  <a:srgbClr val="FFC000"/>
                </a:solidFill>
              </a:rPr>
              <a:t>oldest </a:t>
            </a:r>
            <a:r>
              <a:rPr lang="en-US" sz="3200" b="1" dirty="0">
                <a:ln>
                  <a:solidFill>
                    <a:schemeClr val="bg1"/>
                  </a:solidFill>
                </a:ln>
                <a:solidFill>
                  <a:srgbClr val="FFC000"/>
                </a:solidFill>
              </a:rPr>
              <a:t>one (800,000 yrs.) </a:t>
            </a:r>
            <a:r>
              <a:rPr lang="en-US" sz="3200" b="1" dirty="0">
                <a:ln>
                  <a:solidFill>
                    <a:schemeClr val="bg1"/>
                  </a:solidFill>
                </a:ln>
                <a:solidFill>
                  <a:srgbClr val="FFC000"/>
                </a:solidFill>
              </a:rPr>
              <a:t>shows 8 cycles of the 100,000 year  orbital eccentricity patterns of the earth’s revolutions around the sun.</a:t>
            </a:r>
          </a:p>
          <a:p>
            <a:endParaRPr lang="en-US" sz="1600" b="1" dirty="0">
              <a:ln>
                <a:solidFill>
                  <a:schemeClr val="bg1"/>
                </a:solidFill>
              </a:ln>
              <a:solidFill>
                <a:srgbClr val="FFC000"/>
              </a:solidFill>
            </a:endParaRPr>
          </a:p>
          <a:p>
            <a:r>
              <a:rPr lang="en-US" sz="3200" b="1" dirty="0">
                <a:ln>
                  <a:solidFill>
                    <a:schemeClr val="bg1"/>
                  </a:solidFill>
                </a:ln>
                <a:solidFill>
                  <a:srgbClr val="FFC000"/>
                </a:solidFill>
              </a:rPr>
              <a:t>The annual sediment cores (not ice cores) off the coast of New Zealand show over </a:t>
            </a:r>
            <a:r>
              <a:rPr lang="en-US" sz="3200" b="1" dirty="0">
                <a:ln>
                  <a:solidFill>
                    <a:schemeClr val="bg1"/>
                  </a:solidFill>
                </a:ln>
                <a:solidFill>
                  <a:srgbClr val="FFC000"/>
                </a:solidFill>
              </a:rPr>
              <a:t>1 </a:t>
            </a:r>
            <a:r>
              <a:rPr lang="en-US" sz="3200" b="1" dirty="0">
                <a:ln>
                  <a:solidFill>
                    <a:schemeClr val="bg1"/>
                  </a:solidFill>
                </a:ln>
                <a:solidFill>
                  <a:srgbClr val="FFC000"/>
                </a:solidFill>
              </a:rPr>
              <a:t>million years.</a:t>
            </a:r>
          </a:p>
        </p:txBody>
      </p:sp>
    </p:spTree>
    <p:extLst>
      <p:ext uri="{BB962C8B-B14F-4D97-AF65-F5344CB8AC3E}">
        <p14:creationId xmlns:p14="http://schemas.microsoft.com/office/powerpoint/2010/main" val="1688227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9153993"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I</a:t>
            </a:r>
            <a:r>
              <a:rPr lang="en-US" sz="4400" b="1" dirty="0">
                <a:ln>
                  <a:solidFill>
                    <a:schemeClr val="bg1"/>
                  </a:solidFill>
                </a:ln>
                <a:solidFill>
                  <a:srgbClr val="FFC000"/>
                </a:solidFill>
              </a:rPr>
              <a:t>ce Cores</a:t>
            </a:r>
          </a:p>
          <a:p>
            <a:r>
              <a:rPr lang="en-US" sz="3200" b="1" dirty="0">
                <a:ln>
                  <a:solidFill>
                    <a:schemeClr val="bg1"/>
                  </a:solidFill>
                </a:ln>
                <a:solidFill>
                  <a:srgbClr val="FFC000"/>
                </a:solidFill>
              </a:rPr>
              <a:t>Some young earth proponents say that each layer does not necessarily equate to one year’s passage of time.  This is true, for example in Southern Greenland where the ice can melt and freeze several times a year.  BUT it is NOT true for the ice cores referenced earlier which are found in Northern Greenland and in Antarctica.</a:t>
            </a:r>
            <a:endParaRPr lang="en-US" sz="3200" b="1" dirty="0">
              <a:ln>
                <a:solidFill>
                  <a:schemeClr val="bg1"/>
                </a:solidFill>
              </a:ln>
              <a:solidFill>
                <a:srgbClr val="FFC000"/>
              </a:solidFill>
            </a:endParaRPr>
          </a:p>
          <a:p>
            <a:endParaRPr lang="en-US" sz="1600" b="1" dirty="0">
              <a:ln>
                <a:solidFill>
                  <a:schemeClr val="bg1"/>
                </a:solidFill>
              </a:ln>
              <a:solidFill>
                <a:srgbClr val="FFC000"/>
              </a:solidFill>
            </a:endParaRPr>
          </a:p>
        </p:txBody>
      </p:sp>
    </p:spTree>
    <p:extLst>
      <p:ext uri="{BB962C8B-B14F-4D97-AF65-F5344CB8AC3E}">
        <p14:creationId xmlns:p14="http://schemas.microsoft.com/office/powerpoint/2010/main" val="17827002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S</a:t>
            </a:r>
            <a:r>
              <a:rPr lang="en-US" sz="4400" b="1" dirty="0">
                <a:ln>
                  <a:solidFill>
                    <a:schemeClr val="bg1"/>
                  </a:solidFill>
                </a:ln>
                <a:solidFill>
                  <a:srgbClr val="FFC000"/>
                </a:solidFill>
              </a:rPr>
              <a:t>preading Out </a:t>
            </a:r>
            <a:r>
              <a:rPr lang="en-US" sz="4400" b="1" dirty="0">
                <a:ln>
                  <a:solidFill>
                    <a:schemeClr val="bg1"/>
                  </a:solidFill>
                </a:ln>
                <a:solidFill>
                  <a:srgbClr val="FFC000"/>
                </a:solidFill>
              </a:rPr>
              <a:t>Rate </a:t>
            </a:r>
            <a:r>
              <a:rPr lang="en-US" sz="4400" b="1" dirty="0">
                <a:ln>
                  <a:solidFill>
                    <a:schemeClr val="bg1"/>
                  </a:solidFill>
                </a:ln>
                <a:solidFill>
                  <a:srgbClr val="FFC000"/>
                </a:solidFill>
              </a:rPr>
              <a:t>of Galaxies</a:t>
            </a:r>
          </a:p>
          <a:p>
            <a:r>
              <a:rPr lang="en-US" sz="3200" b="1" dirty="0">
                <a:ln>
                  <a:solidFill>
                    <a:schemeClr val="bg1"/>
                  </a:solidFill>
                </a:ln>
                <a:solidFill>
                  <a:srgbClr val="FFC000"/>
                </a:solidFill>
              </a:rPr>
              <a:t>The spreading out of the cosmos, or the expansion rate, is extremely fine tuned.  </a:t>
            </a:r>
          </a:p>
          <a:p>
            <a:endParaRPr lang="en-US" sz="3200" b="1" dirty="0">
              <a:ln>
                <a:solidFill>
                  <a:schemeClr val="bg1"/>
                </a:solidFill>
              </a:ln>
              <a:solidFill>
                <a:srgbClr val="FFC000"/>
              </a:solidFill>
            </a:endParaRPr>
          </a:p>
          <a:p>
            <a:r>
              <a:rPr lang="en-US" sz="3200" b="1" dirty="0">
                <a:ln>
                  <a:solidFill>
                    <a:schemeClr val="bg1"/>
                  </a:solidFill>
                </a:ln>
                <a:solidFill>
                  <a:srgbClr val="FFC000"/>
                </a:solidFill>
              </a:rPr>
              <a:t>In fact, just after the Big Bang it was finely tuned to one part out of 10⁵⁷, otherwise there would be no earth-like </a:t>
            </a:r>
            <a:r>
              <a:rPr lang="en-US" sz="3200" b="1" dirty="0">
                <a:ln>
                  <a:solidFill>
                    <a:schemeClr val="bg1"/>
                  </a:solidFill>
                </a:ln>
                <a:solidFill>
                  <a:srgbClr val="FFC000"/>
                </a:solidFill>
              </a:rPr>
              <a:t>planet…ever</a:t>
            </a:r>
            <a:r>
              <a:rPr lang="en-US" sz="3200" b="1" dirty="0">
                <a:ln>
                  <a:solidFill>
                    <a:schemeClr val="bg1"/>
                  </a:solidFill>
                </a:ln>
                <a:solidFill>
                  <a:srgbClr val="FFC000"/>
                </a:solidFill>
              </a:rPr>
              <a:t>.</a:t>
            </a:r>
          </a:p>
          <a:p>
            <a:endParaRPr lang="en-US" sz="1600" b="1" dirty="0">
              <a:ln>
                <a:solidFill>
                  <a:schemeClr val="bg1"/>
                </a:solidFill>
              </a:ln>
              <a:solidFill>
                <a:srgbClr val="FFC000"/>
              </a:solidFill>
            </a:endParaRPr>
          </a:p>
          <a:p>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20274189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S</a:t>
            </a:r>
            <a:r>
              <a:rPr lang="en-US" sz="4400" b="1" dirty="0">
                <a:ln>
                  <a:solidFill>
                    <a:schemeClr val="bg1"/>
                  </a:solidFill>
                </a:ln>
                <a:solidFill>
                  <a:srgbClr val="FFC000"/>
                </a:solidFill>
              </a:rPr>
              <a:t>preading Out </a:t>
            </a:r>
            <a:r>
              <a:rPr lang="en-US" sz="4400" b="1" dirty="0">
                <a:ln>
                  <a:solidFill>
                    <a:schemeClr val="bg1"/>
                  </a:solidFill>
                </a:ln>
                <a:solidFill>
                  <a:srgbClr val="FFC000"/>
                </a:solidFill>
              </a:rPr>
              <a:t>Rate </a:t>
            </a:r>
            <a:r>
              <a:rPr lang="en-US" sz="4400" b="1" dirty="0">
                <a:ln>
                  <a:solidFill>
                    <a:schemeClr val="bg1"/>
                  </a:solidFill>
                </a:ln>
                <a:solidFill>
                  <a:srgbClr val="FFC000"/>
                </a:solidFill>
              </a:rPr>
              <a:t>of Galaxies</a:t>
            </a:r>
          </a:p>
          <a:p>
            <a:r>
              <a:rPr lang="en-US" sz="3200" b="1" dirty="0">
                <a:ln>
                  <a:solidFill>
                    <a:schemeClr val="bg1"/>
                  </a:solidFill>
                </a:ln>
                <a:solidFill>
                  <a:srgbClr val="FFC000"/>
                </a:solidFill>
              </a:rPr>
              <a:t>That precision of design is like saying that if you took all the grains of sands on all the beaches of earth (~10²³), and multiplied them by 1 trillion, 1 trillion,  by 10 billion times, and marked one of the grains of sand and then mixed them all up and then  dived down blindfolded and found that marked grain on the first try!!!!! </a:t>
            </a:r>
          </a:p>
        </p:txBody>
      </p:sp>
    </p:spTree>
    <p:extLst>
      <p:ext uri="{BB962C8B-B14F-4D97-AF65-F5344CB8AC3E}">
        <p14:creationId xmlns:p14="http://schemas.microsoft.com/office/powerpoint/2010/main" val="41967183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lican Nebula-B.jpg"/>
          <p:cNvPicPr>
            <a:picLocks noChangeAspect="1"/>
          </p:cNvPicPr>
          <p:nvPr/>
        </p:nvPicPr>
        <p:blipFill>
          <a:blip r:embed="rId2" cstate="print"/>
          <a:stretch>
            <a:fillRect/>
          </a:stretch>
        </p:blipFill>
        <p:spPr>
          <a:xfrm>
            <a:off x="0" y="-152400"/>
            <a:ext cx="9307902" cy="7010400"/>
          </a:xfrm>
          <a:prstGeom prst="rect">
            <a:avLst/>
          </a:prstGeom>
        </p:spPr>
      </p:pic>
      <p:sp>
        <p:nvSpPr>
          <p:cNvPr id="3" name="Rectangle 2"/>
          <p:cNvSpPr/>
          <p:nvPr/>
        </p:nvSpPr>
        <p:spPr>
          <a:xfrm>
            <a:off x="304800" y="457201"/>
            <a:ext cx="8686800" cy="4124206"/>
          </a:xfrm>
          <a:prstGeom prst="rect">
            <a:avLst/>
          </a:prstGeom>
        </p:spPr>
        <p:txBody>
          <a:bodyPr wrap="square">
            <a:spAutoFit/>
          </a:bodyPr>
          <a:lstStyle/>
          <a:p>
            <a:pPr algn="ctr"/>
            <a:r>
              <a:rPr lang="en-US" sz="4800" b="1" dirty="0">
                <a:ln w="19050">
                  <a:solidFill>
                    <a:schemeClr val="bg1"/>
                  </a:solidFill>
                </a:ln>
                <a:solidFill>
                  <a:srgbClr val="FF0000"/>
                </a:solidFill>
              </a:rPr>
              <a:t>UNIVERSE’S AGE</a:t>
            </a:r>
          </a:p>
          <a:p>
            <a:endParaRPr lang="en-US" sz="1400" b="1" dirty="0">
              <a:ln w="19050">
                <a:solidFill>
                  <a:schemeClr val="bg1"/>
                </a:solidFill>
              </a:ln>
              <a:solidFill>
                <a:srgbClr val="FF0000"/>
              </a:solidFill>
            </a:endParaRPr>
          </a:p>
          <a:p>
            <a:r>
              <a:rPr lang="en-US" sz="4000" b="1" dirty="0">
                <a:ln w="6350">
                  <a:solidFill>
                    <a:schemeClr val="bg1"/>
                  </a:solidFill>
                </a:ln>
                <a:solidFill>
                  <a:srgbClr val="FF0000"/>
                </a:solidFill>
                <a:latin typeface="ITC Zapf Chancery" pitchFamily="66" charset="0"/>
              </a:rPr>
              <a:t>Psalm 19:1-4 – </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”The heavens declare the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glory</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of God; the skies proclaim the work of his hands.  Day after day they pour forth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speech</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night after night they display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knowledge</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There is no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speech or language </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where their voice is not heard.  Their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voice</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goes out into all the earth, their words to the ends of the world.”</a:t>
            </a:r>
          </a:p>
        </p:txBody>
      </p:sp>
      <p:sp>
        <p:nvSpPr>
          <p:cNvPr id="4" name="TextBox 3"/>
          <p:cNvSpPr txBox="1"/>
          <p:nvPr/>
        </p:nvSpPr>
        <p:spPr>
          <a:xfrm>
            <a:off x="228600" y="6172202"/>
            <a:ext cx="8686800" cy="646331"/>
          </a:xfrm>
          <a:prstGeom prst="rect">
            <a:avLst/>
          </a:prstGeom>
          <a:noFill/>
        </p:spPr>
        <p:txBody>
          <a:bodyPr wrap="square" rtlCol="0">
            <a:spAutoFit/>
          </a:bodyPr>
          <a:lstStyle/>
          <a:p>
            <a:r>
              <a:rPr lang="en-US" dirty="0"/>
              <a:t>Pelican Nebula – Digitized Sky Survey;  Color Composite – Charles </a:t>
            </a:r>
            <a:r>
              <a:rPr lang="en-US" dirty="0" err="1"/>
              <a:t>Shahar</a:t>
            </a:r>
            <a:r>
              <a:rPr lang="en-US" dirty="0"/>
              <a:t>  </a:t>
            </a:r>
          </a:p>
          <a:p>
            <a:endParaRPr lang="en-US" dirty="0"/>
          </a:p>
        </p:txBody>
      </p:sp>
    </p:spTree>
    <p:extLst>
      <p:ext uri="{BB962C8B-B14F-4D97-AF65-F5344CB8AC3E}">
        <p14:creationId xmlns:p14="http://schemas.microsoft.com/office/powerpoint/2010/main" val="364944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a:ln>
                  <a:solidFill>
                    <a:schemeClr val="bg1"/>
                  </a:solidFill>
                </a:ln>
                <a:solidFill>
                  <a:srgbClr val="FF0000"/>
                </a:solidFill>
              </a:rPr>
              <a:t>S</a:t>
            </a:r>
            <a:r>
              <a:rPr lang="en-US" sz="4400" b="1" dirty="0">
                <a:ln>
                  <a:solidFill>
                    <a:schemeClr val="bg1"/>
                  </a:solidFill>
                </a:ln>
                <a:solidFill>
                  <a:srgbClr val="FFC000"/>
                </a:solidFill>
              </a:rPr>
              <a:t>preading Out </a:t>
            </a:r>
            <a:r>
              <a:rPr lang="en-US" sz="4400" b="1" dirty="0">
                <a:ln>
                  <a:solidFill>
                    <a:schemeClr val="bg1"/>
                  </a:solidFill>
                </a:ln>
                <a:solidFill>
                  <a:srgbClr val="FFC000"/>
                </a:solidFill>
              </a:rPr>
              <a:t>Rate </a:t>
            </a:r>
            <a:r>
              <a:rPr lang="en-US" sz="4400" b="1" dirty="0">
                <a:ln>
                  <a:solidFill>
                    <a:schemeClr val="bg1"/>
                  </a:solidFill>
                </a:ln>
                <a:solidFill>
                  <a:srgbClr val="FFC000"/>
                </a:solidFill>
              </a:rPr>
              <a:t>of Galaxies</a:t>
            </a:r>
          </a:p>
          <a:p>
            <a:r>
              <a:rPr lang="en-US" sz="3200" b="1" dirty="0">
                <a:ln>
                  <a:solidFill>
                    <a:schemeClr val="bg1"/>
                  </a:solidFill>
                </a:ln>
                <a:solidFill>
                  <a:srgbClr val="FFC000"/>
                </a:solidFill>
              </a:rPr>
              <a:t>We know what the expansion rate is and has been throughout cosmic history.  There is actual photographic evidence for it. </a:t>
            </a:r>
          </a:p>
          <a:p>
            <a:pPr>
              <a:buNone/>
            </a:pPr>
            <a:endParaRPr lang="en-US" sz="1600" b="1" dirty="0">
              <a:ln>
                <a:solidFill>
                  <a:schemeClr val="bg1"/>
                </a:solidFill>
              </a:ln>
              <a:solidFill>
                <a:srgbClr val="FFC000"/>
              </a:solidFill>
            </a:endParaRPr>
          </a:p>
          <a:p>
            <a:r>
              <a:rPr lang="en-US" sz="3200" b="1" dirty="0">
                <a:ln>
                  <a:solidFill>
                    <a:schemeClr val="bg1"/>
                  </a:solidFill>
                </a:ln>
                <a:solidFill>
                  <a:srgbClr val="FFC000"/>
                </a:solidFill>
              </a:rPr>
              <a:t>For it to expand to its current size at the known rate it would be impossible in a 6 – 10,000 year universe, but only in a 13.7 billion year </a:t>
            </a:r>
            <a:r>
              <a:rPr lang="en-US" sz="3200" b="1" dirty="0">
                <a:ln>
                  <a:solidFill>
                    <a:schemeClr val="bg1"/>
                  </a:solidFill>
                </a:ln>
                <a:solidFill>
                  <a:srgbClr val="FFC000"/>
                </a:solidFill>
              </a:rPr>
              <a:t>universe (as shown earlier under “</a:t>
            </a:r>
            <a:r>
              <a:rPr lang="en-US" sz="3200" b="1" dirty="0">
                <a:ln>
                  <a:solidFill>
                    <a:schemeClr val="bg1"/>
                  </a:solidFill>
                </a:ln>
                <a:solidFill>
                  <a:srgbClr val="FF0000"/>
                </a:solidFill>
              </a:rPr>
              <a:t>E</a:t>
            </a:r>
            <a:r>
              <a:rPr lang="en-US" sz="3200" b="1" dirty="0">
                <a:ln>
                  <a:solidFill>
                    <a:schemeClr val="bg1"/>
                  </a:solidFill>
                </a:ln>
                <a:solidFill>
                  <a:srgbClr val="FFC000"/>
                </a:solidFill>
              </a:rPr>
              <a:t>”). </a:t>
            </a: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17374181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57200" lvl="1" indent="0" algn="ctr">
              <a:buNone/>
            </a:pPr>
            <a:r>
              <a:rPr lang="en-US" sz="6000" b="1" dirty="0">
                <a:ln>
                  <a:solidFill>
                    <a:schemeClr val="bg1"/>
                  </a:solidFill>
                </a:ln>
                <a:solidFill>
                  <a:srgbClr val="FF0000"/>
                </a:solidFill>
              </a:rPr>
              <a:t>T</a:t>
            </a:r>
            <a:r>
              <a:rPr lang="en-US" sz="4400" b="1" dirty="0">
                <a:ln>
                  <a:solidFill>
                    <a:schemeClr val="bg1"/>
                  </a:solidFill>
                </a:ln>
                <a:solidFill>
                  <a:srgbClr val="FFC000"/>
                </a:solidFill>
              </a:rPr>
              <a:t>emperature of the Cosmos</a:t>
            </a:r>
          </a:p>
          <a:p>
            <a:pPr marL="457200" lvl="1" indent="0">
              <a:buNone/>
            </a:pPr>
            <a:r>
              <a:rPr lang="en-US" sz="3200" b="1" dirty="0">
                <a:ln>
                  <a:solidFill>
                    <a:schemeClr val="bg1"/>
                  </a:solidFill>
                </a:ln>
                <a:solidFill>
                  <a:srgbClr val="FFC000"/>
                </a:solidFill>
              </a:rPr>
              <a:t>Given :</a:t>
            </a:r>
          </a:p>
          <a:p>
            <a:pPr marL="457200" lvl="1" indent="0"/>
            <a:r>
              <a:rPr lang="en-US" sz="3200" b="1" dirty="0">
                <a:ln>
                  <a:solidFill>
                    <a:schemeClr val="bg1"/>
                  </a:solidFill>
                </a:ln>
                <a:solidFill>
                  <a:srgbClr val="FFC000"/>
                </a:solidFill>
              </a:rPr>
              <a:t>an explosion from a central point</a:t>
            </a:r>
          </a:p>
          <a:p>
            <a:pPr marL="457200" lvl="1" indent="0"/>
            <a:r>
              <a:rPr lang="en-US" sz="3200" b="1" dirty="0">
                <a:ln>
                  <a:solidFill>
                    <a:schemeClr val="bg1"/>
                  </a:solidFill>
                </a:ln>
                <a:solidFill>
                  <a:srgbClr val="FFC000"/>
                </a:solidFill>
              </a:rPr>
              <a:t>with known, continual </a:t>
            </a:r>
            <a:r>
              <a:rPr lang="en-US" sz="3200" b="1" dirty="0">
                <a:ln>
                  <a:solidFill>
                    <a:schemeClr val="bg1"/>
                  </a:solidFill>
                </a:ln>
                <a:solidFill>
                  <a:srgbClr val="FFC000"/>
                </a:solidFill>
              </a:rPr>
              <a:t>expansion outward </a:t>
            </a:r>
          </a:p>
          <a:p>
            <a:pPr marL="633413" lvl="1" indent="-176213"/>
            <a:r>
              <a:rPr lang="en-US" sz="3200" b="1" dirty="0">
                <a:ln>
                  <a:solidFill>
                    <a:schemeClr val="bg1"/>
                  </a:solidFill>
                </a:ln>
                <a:solidFill>
                  <a:srgbClr val="FFC000"/>
                </a:solidFill>
              </a:rPr>
              <a:t>with </a:t>
            </a:r>
            <a:r>
              <a:rPr lang="en-US" sz="3200" b="1" dirty="0">
                <a:ln>
                  <a:solidFill>
                    <a:schemeClr val="bg1"/>
                  </a:solidFill>
                </a:ln>
                <a:solidFill>
                  <a:srgbClr val="FFC000"/>
                </a:solidFill>
              </a:rPr>
              <a:t>known original temperatures involved...</a:t>
            </a:r>
          </a:p>
          <a:p>
            <a:pPr marL="438912" lvl="1" indent="-320040" algn="ctr">
              <a:spcBef>
                <a:spcPts val="0"/>
              </a:spcBef>
              <a:buClr>
                <a:schemeClr val="accent1"/>
              </a:buClr>
              <a:buSzPct val="80000"/>
              <a:buNone/>
            </a:pP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26632159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57200" lvl="1" indent="0" algn="ctr">
              <a:buNone/>
            </a:pPr>
            <a:r>
              <a:rPr lang="en-US" sz="6000" b="1" dirty="0">
                <a:ln>
                  <a:solidFill>
                    <a:schemeClr val="bg1"/>
                  </a:solidFill>
                </a:ln>
                <a:solidFill>
                  <a:srgbClr val="FF0000"/>
                </a:solidFill>
              </a:rPr>
              <a:t>T</a:t>
            </a:r>
            <a:r>
              <a:rPr lang="en-US" sz="4400" b="1" dirty="0">
                <a:ln>
                  <a:solidFill>
                    <a:schemeClr val="bg1"/>
                  </a:solidFill>
                </a:ln>
                <a:solidFill>
                  <a:srgbClr val="FFC000"/>
                </a:solidFill>
              </a:rPr>
              <a:t>emperature of the Cosmos</a:t>
            </a:r>
          </a:p>
          <a:p>
            <a:pPr marL="457200" lvl="1" indent="0">
              <a:buNone/>
            </a:pPr>
            <a:r>
              <a:rPr lang="en-US" sz="3200" b="1" dirty="0">
                <a:ln>
                  <a:solidFill>
                    <a:schemeClr val="bg1"/>
                  </a:solidFill>
                </a:ln>
                <a:solidFill>
                  <a:srgbClr val="FFC000"/>
                </a:solidFill>
              </a:rPr>
              <a:t>The temperature can be calculated at any given time in the past after the initial event (explosion).  It is very simple to do</a:t>
            </a:r>
            <a:r>
              <a:rPr lang="en-US" sz="3200" b="1" dirty="0">
                <a:ln>
                  <a:solidFill>
                    <a:schemeClr val="bg1"/>
                  </a:solidFill>
                </a:ln>
                <a:solidFill>
                  <a:srgbClr val="FFC000"/>
                </a:solidFill>
              </a:rPr>
              <a:t>. …</a:t>
            </a:r>
            <a:endParaRPr lang="en-US" sz="3200" b="1" dirty="0">
              <a:ln>
                <a:solidFill>
                  <a:schemeClr val="bg1"/>
                </a:solidFill>
              </a:ln>
              <a:solidFill>
                <a:srgbClr val="FFC000"/>
              </a:solidFill>
            </a:endParaRPr>
          </a:p>
          <a:p>
            <a:pPr marL="457200" lvl="1" indent="0" algn="ctr">
              <a:buNone/>
            </a:pPr>
            <a:endParaRPr lang="en-US" sz="3200" b="1" dirty="0">
              <a:ln>
                <a:solidFill>
                  <a:schemeClr val="bg1"/>
                </a:solidFill>
              </a:ln>
              <a:solidFill>
                <a:srgbClr val="FFC000"/>
              </a:solidFill>
            </a:endParaRPr>
          </a:p>
          <a:p>
            <a:pPr marL="438912" lvl="1" indent="-320040" algn="ctr">
              <a:spcBef>
                <a:spcPts val="0"/>
              </a:spcBef>
              <a:buClr>
                <a:schemeClr val="accent1"/>
              </a:buClr>
              <a:buSzPct val="80000"/>
              <a:buNone/>
            </a:pP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8664715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57200" lvl="1" indent="0" algn="ctr">
              <a:buNone/>
            </a:pPr>
            <a:r>
              <a:rPr lang="en-US" sz="6000" b="1" dirty="0">
                <a:ln>
                  <a:solidFill>
                    <a:schemeClr val="bg1"/>
                  </a:solidFill>
                </a:ln>
                <a:solidFill>
                  <a:srgbClr val="FF0000"/>
                </a:solidFill>
              </a:rPr>
              <a:t>T</a:t>
            </a:r>
            <a:r>
              <a:rPr lang="en-US" sz="4400" b="1" dirty="0">
                <a:ln>
                  <a:solidFill>
                    <a:schemeClr val="bg1"/>
                  </a:solidFill>
                </a:ln>
                <a:solidFill>
                  <a:srgbClr val="FFC000"/>
                </a:solidFill>
              </a:rPr>
              <a:t>emperature of the Cosmos</a:t>
            </a:r>
          </a:p>
          <a:p>
            <a:pPr marL="457200" lvl="1" indent="0">
              <a:buNone/>
            </a:pPr>
            <a:r>
              <a:rPr lang="en-US" sz="3200" b="1" dirty="0">
                <a:ln>
                  <a:solidFill>
                    <a:schemeClr val="bg1"/>
                  </a:solidFill>
                </a:ln>
                <a:solidFill>
                  <a:srgbClr val="FFC000"/>
                </a:solidFill>
              </a:rPr>
              <a:t>All these conditions are clearly known about the Big Bang and its subsequent expansion.  </a:t>
            </a:r>
          </a:p>
          <a:p>
            <a:pPr marL="457200" lvl="1" indent="0">
              <a:buNone/>
            </a:pPr>
            <a:endParaRPr lang="en-US" sz="1600" b="1" dirty="0">
              <a:ln>
                <a:solidFill>
                  <a:schemeClr val="bg1"/>
                </a:solidFill>
              </a:ln>
              <a:solidFill>
                <a:srgbClr val="FFC000"/>
              </a:solidFill>
            </a:endParaRPr>
          </a:p>
          <a:p>
            <a:pPr marL="457200" lvl="1" indent="0">
              <a:buNone/>
            </a:pPr>
            <a:r>
              <a:rPr lang="en-US" sz="3200" b="1" dirty="0">
                <a:ln>
                  <a:solidFill>
                    <a:schemeClr val="bg1"/>
                  </a:solidFill>
                </a:ln>
                <a:solidFill>
                  <a:srgbClr val="FFC000"/>
                </a:solidFill>
              </a:rPr>
              <a:t>Measuring the temperatures of the universe at different  distances (times), only a multi-billion year universe is consistent with the actual temperatures measured.</a:t>
            </a:r>
          </a:p>
          <a:p>
            <a:pPr marL="438912" lvl="1" indent="-320040" algn="ctr">
              <a:spcBef>
                <a:spcPts val="0"/>
              </a:spcBef>
              <a:buClr>
                <a:schemeClr val="accent1"/>
              </a:buClr>
              <a:buSzPct val="80000"/>
              <a:buNone/>
            </a:pPr>
            <a:endParaRPr lang="en-US" sz="3200" b="1" dirty="0">
              <a:ln>
                <a:solidFill>
                  <a:schemeClr val="bg1"/>
                </a:solidFill>
              </a:ln>
              <a:solidFill>
                <a:srgbClr val="FFC000"/>
              </a:solidFill>
            </a:endParaRPr>
          </a:p>
        </p:txBody>
      </p:sp>
    </p:spTree>
    <p:extLst>
      <p:ext uri="{BB962C8B-B14F-4D97-AF65-F5344CB8AC3E}">
        <p14:creationId xmlns:p14="http://schemas.microsoft.com/office/powerpoint/2010/main" val="3294352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57200" lvl="1" indent="0" algn="ctr">
              <a:buNone/>
            </a:pPr>
            <a:r>
              <a:rPr lang="en-US" sz="6000" b="1" dirty="0">
                <a:ln>
                  <a:solidFill>
                    <a:schemeClr val="bg1"/>
                  </a:solidFill>
                </a:ln>
                <a:solidFill>
                  <a:srgbClr val="FF0000"/>
                </a:solidFill>
              </a:rPr>
              <a:t>T</a:t>
            </a:r>
            <a:r>
              <a:rPr lang="en-US" sz="4400" b="1" dirty="0">
                <a:ln>
                  <a:solidFill>
                    <a:schemeClr val="bg1"/>
                  </a:solidFill>
                </a:ln>
                <a:solidFill>
                  <a:srgbClr val="FFC000"/>
                </a:solidFill>
              </a:rPr>
              <a:t>emperature of the Cosmos</a:t>
            </a:r>
          </a:p>
          <a:p>
            <a:pPr marL="633413" lvl="1" indent="-176213"/>
            <a:r>
              <a:rPr lang="en-US" sz="3200" b="1" dirty="0">
                <a:ln>
                  <a:solidFill>
                    <a:schemeClr val="bg1"/>
                  </a:solidFill>
                </a:ln>
                <a:solidFill>
                  <a:srgbClr val="FFC000"/>
                </a:solidFill>
              </a:rPr>
              <a:t>NASA’s COBE instrument in the 1990s measured the universe’s background radiation today at 2.725 degrees </a:t>
            </a:r>
            <a:r>
              <a:rPr lang="en-US" sz="3200" b="1" dirty="0">
                <a:ln>
                  <a:solidFill>
                    <a:schemeClr val="bg1"/>
                  </a:solidFill>
                </a:ln>
                <a:solidFill>
                  <a:srgbClr val="FFC000"/>
                </a:solidFill>
              </a:rPr>
              <a:t>Kelvin (that’s -454.49 degrees </a:t>
            </a:r>
            <a:r>
              <a:rPr lang="en-US" sz="3200" b="1">
                <a:ln>
                  <a:solidFill>
                    <a:schemeClr val="bg1"/>
                  </a:solidFill>
                </a:ln>
                <a:solidFill>
                  <a:srgbClr val="FFC000"/>
                </a:solidFill>
              </a:rPr>
              <a:t>Fahrenheit!)... </a:t>
            </a:r>
            <a:r>
              <a:rPr lang="en-US" sz="3200" b="1" dirty="0">
                <a:ln>
                  <a:solidFill>
                    <a:schemeClr val="bg1"/>
                  </a:solidFill>
                </a:ln>
                <a:solidFill>
                  <a:srgbClr val="FFC000"/>
                </a:solidFill>
              </a:rPr>
              <a:t>2.725 Kelvin is almost a temperature of “no usable energy” – where absolutely no heat is emitted).  </a:t>
            </a:r>
          </a:p>
        </p:txBody>
      </p:sp>
    </p:spTree>
    <p:extLst>
      <p:ext uri="{BB962C8B-B14F-4D97-AF65-F5344CB8AC3E}">
        <p14:creationId xmlns:p14="http://schemas.microsoft.com/office/powerpoint/2010/main" val="24100650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152400" y="1752600"/>
            <a:ext cx="8839200" cy="4876800"/>
          </a:xfrm>
        </p:spPr>
        <p:txBody>
          <a:bodyPr>
            <a:noAutofit/>
          </a:bodyPr>
          <a:lstStyle/>
          <a:p>
            <a:pPr marL="457200" lvl="1" indent="0">
              <a:buNone/>
            </a:pPr>
            <a:r>
              <a:rPr lang="en-US" sz="6000" b="1" dirty="0">
                <a:ln>
                  <a:solidFill>
                    <a:schemeClr val="bg1"/>
                  </a:solidFill>
                </a:ln>
                <a:solidFill>
                  <a:srgbClr val="FF0000"/>
                </a:solidFill>
              </a:rPr>
              <a:t>T</a:t>
            </a:r>
            <a:r>
              <a:rPr lang="en-US" sz="4400" b="1" dirty="0">
                <a:ln>
                  <a:solidFill>
                    <a:schemeClr val="bg1"/>
                  </a:solidFill>
                </a:ln>
                <a:solidFill>
                  <a:srgbClr val="FFC000"/>
                </a:solidFill>
              </a:rPr>
              <a:t>emperature of the Cosmos</a:t>
            </a:r>
          </a:p>
          <a:p>
            <a:pPr marL="633413" lvl="1" indent="-176213"/>
            <a:r>
              <a:rPr lang="en-US" sz="3200" b="1" dirty="0">
                <a:ln>
                  <a:solidFill>
                    <a:schemeClr val="bg1"/>
                  </a:solidFill>
                </a:ln>
                <a:solidFill>
                  <a:srgbClr val="FFC000"/>
                </a:solidFill>
              </a:rPr>
              <a:t>That </a:t>
            </a:r>
            <a:r>
              <a:rPr lang="en-US" sz="3200" b="1" dirty="0">
                <a:ln>
                  <a:solidFill>
                    <a:schemeClr val="bg1"/>
                  </a:solidFill>
                </a:ln>
                <a:solidFill>
                  <a:srgbClr val="FFC000"/>
                </a:solidFill>
              </a:rPr>
              <a:t>low of a temperature could not be reached from the almost infinitely high temperature at the creation point if the universe were only 6-10,000 years old</a:t>
            </a:r>
            <a:r>
              <a:rPr lang="en-US" sz="3200" b="1" dirty="0">
                <a:ln>
                  <a:solidFill>
                    <a:schemeClr val="bg1"/>
                  </a:solidFill>
                </a:ln>
                <a:solidFill>
                  <a:srgbClr val="FFC000"/>
                </a:solidFill>
              </a:rPr>
              <a:t>.</a:t>
            </a:r>
          </a:p>
          <a:p>
            <a:pPr marL="457200" lvl="1" indent="0">
              <a:buNone/>
            </a:pPr>
            <a:endParaRPr lang="en-US" sz="1600" b="1" dirty="0">
              <a:ln>
                <a:solidFill>
                  <a:schemeClr val="bg1"/>
                </a:solidFill>
              </a:ln>
              <a:solidFill>
                <a:srgbClr val="FFC000"/>
              </a:solidFill>
            </a:endParaRPr>
          </a:p>
          <a:p>
            <a:pPr marL="633413" lvl="1" indent="-176213"/>
            <a:r>
              <a:rPr lang="en-US" sz="3200" b="1" dirty="0">
                <a:ln>
                  <a:solidFill>
                    <a:schemeClr val="bg1"/>
                  </a:solidFill>
                </a:ln>
                <a:solidFill>
                  <a:srgbClr val="FFC000"/>
                </a:solidFill>
              </a:rPr>
              <a:t>To cool down to 2.725 Kelvin would take 13.8 billion years according to the physics of the universe that God has established.  </a:t>
            </a:r>
            <a:endParaRPr lang="en-US" sz="3200" b="1" dirty="0">
              <a:ln>
                <a:solidFill>
                  <a:schemeClr val="bg1"/>
                </a:solidFill>
              </a:ln>
              <a:solidFill>
                <a:srgbClr val="FFC000"/>
              </a:solidFill>
            </a:endParaRPr>
          </a:p>
          <a:p>
            <a:pPr marL="438912" lvl="1" indent="-320040" algn="ctr">
              <a:spcBef>
                <a:spcPts val="0"/>
              </a:spcBef>
              <a:buClr>
                <a:schemeClr val="accent1"/>
              </a:buClr>
              <a:buSzPct val="80000"/>
              <a:buNone/>
            </a:pPr>
            <a:endParaRPr lang="en-US" sz="4400" b="1" dirty="0">
              <a:ln>
                <a:solidFill>
                  <a:schemeClr val="bg1"/>
                </a:solidFill>
              </a:ln>
              <a:solidFill>
                <a:srgbClr val="FFC000"/>
              </a:solidFill>
            </a:endParaRPr>
          </a:p>
          <a:p>
            <a:pPr marL="457200" lvl="1" indent="0" algn="ctr">
              <a:buNone/>
            </a:pPr>
            <a:endParaRPr lang="en-US" sz="4400" b="1" dirty="0">
              <a:ln>
                <a:solidFill>
                  <a:schemeClr val="bg1"/>
                </a:solidFill>
              </a:ln>
              <a:solidFill>
                <a:srgbClr val="FFC000"/>
              </a:solidFill>
            </a:endParaRPr>
          </a:p>
        </p:txBody>
      </p:sp>
    </p:spTree>
    <p:extLst>
      <p:ext uri="{BB962C8B-B14F-4D97-AF65-F5344CB8AC3E}">
        <p14:creationId xmlns:p14="http://schemas.microsoft.com/office/powerpoint/2010/main" val="14104410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a:solidFill>
                  <a:schemeClr val="bg1"/>
                </a:solidFill>
              </a:rPr>
              <a:t>WHAT DO THE FACTS OF NATURE SAY?</a:t>
            </a:r>
          </a:p>
        </p:txBody>
      </p:sp>
      <p:sp>
        <p:nvSpPr>
          <p:cNvPr id="4" name="Content Placeholder 3"/>
          <p:cNvSpPr>
            <a:spLocks noGrp="1"/>
          </p:cNvSpPr>
          <p:nvPr>
            <p:ph sz="half" idx="2"/>
          </p:nvPr>
        </p:nvSpPr>
        <p:spPr>
          <a:xfrm>
            <a:off x="0" y="1752600"/>
            <a:ext cx="9144000" cy="4876800"/>
          </a:xfrm>
        </p:spPr>
        <p:txBody>
          <a:bodyPr>
            <a:noAutofit/>
          </a:bodyPr>
          <a:lstStyle/>
          <a:p>
            <a:pPr marL="457200" lvl="1" indent="0" algn="ctr">
              <a:buNone/>
            </a:pPr>
            <a:r>
              <a:rPr lang="en-US" sz="6000" b="1" dirty="0">
                <a:ln>
                  <a:solidFill>
                    <a:schemeClr val="bg1"/>
                  </a:solidFill>
                </a:ln>
                <a:solidFill>
                  <a:srgbClr val="FF0000"/>
                </a:solidFill>
              </a:rPr>
              <a:t>T</a:t>
            </a:r>
            <a:r>
              <a:rPr lang="en-US" sz="4400" b="1" dirty="0">
                <a:ln>
                  <a:solidFill>
                    <a:schemeClr val="bg1"/>
                  </a:solidFill>
                </a:ln>
                <a:solidFill>
                  <a:srgbClr val="FFC000"/>
                </a:solidFill>
              </a:rPr>
              <a:t>emperature of the Cosmos</a:t>
            </a:r>
          </a:p>
          <a:p>
            <a:pPr marL="633413" lvl="1" indent="-176213"/>
            <a:r>
              <a:rPr lang="en-US" sz="3200" b="1" dirty="0">
                <a:ln>
                  <a:solidFill>
                    <a:schemeClr val="bg1"/>
                  </a:solidFill>
                </a:ln>
                <a:solidFill>
                  <a:srgbClr val="FFC000"/>
                </a:solidFill>
              </a:rPr>
              <a:t>The 2.725 degrees Kelvin </a:t>
            </a:r>
            <a:r>
              <a:rPr lang="en-US" sz="3200" b="1" dirty="0">
                <a:ln>
                  <a:solidFill>
                    <a:schemeClr val="bg1"/>
                  </a:solidFill>
                </a:ln>
                <a:solidFill>
                  <a:srgbClr val="FFC000"/>
                </a:solidFill>
              </a:rPr>
              <a:t>temperature was actually predicted by the physics of the Big Bang before its actual measurement!</a:t>
            </a:r>
          </a:p>
          <a:p>
            <a:pPr marL="633413" lvl="1" indent="-176213">
              <a:buNone/>
            </a:pPr>
            <a:endParaRPr lang="en-US" sz="1600" b="1" dirty="0">
              <a:ln>
                <a:solidFill>
                  <a:schemeClr val="bg1"/>
                </a:solidFill>
              </a:ln>
              <a:solidFill>
                <a:srgbClr val="FFC000"/>
              </a:solidFill>
            </a:endParaRPr>
          </a:p>
          <a:p>
            <a:pPr marL="633413" lvl="1" indent="-176213"/>
            <a:r>
              <a:rPr lang="en-US" sz="3200" b="1" dirty="0">
                <a:ln>
                  <a:solidFill>
                    <a:schemeClr val="bg1"/>
                  </a:solidFill>
                </a:ln>
                <a:solidFill>
                  <a:srgbClr val="FFC000"/>
                </a:solidFill>
              </a:rPr>
              <a:t>Since the COBE instrument’s measurements, several more have been taken by other means which have verified the original measurement. </a:t>
            </a:r>
          </a:p>
          <a:p>
            <a:pPr marL="457200" lvl="1" indent="0" algn="ctr">
              <a:buNone/>
            </a:pPr>
            <a:endParaRPr lang="en-US" sz="4400" b="1" dirty="0">
              <a:ln>
                <a:solidFill>
                  <a:schemeClr val="bg1"/>
                </a:solidFill>
              </a:ln>
              <a:solidFill>
                <a:srgbClr val="FFC000"/>
              </a:solidFill>
            </a:endParaRPr>
          </a:p>
        </p:txBody>
      </p:sp>
    </p:spTree>
    <p:extLst>
      <p:ext uri="{BB962C8B-B14F-4D97-AF65-F5344CB8AC3E}">
        <p14:creationId xmlns:p14="http://schemas.microsoft.com/office/powerpoint/2010/main" val="9598681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1881" y="33645"/>
            <a:ext cx="9296400" cy="6954473"/>
          </a:xfrm>
          <a:prstGeom prst="rect">
            <a:avLst/>
          </a:prstGeom>
          <a:noFill/>
          <a:ln w="9525">
            <a:noFill/>
            <a:miter lim="800000"/>
            <a:headEnd/>
            <a:tailEnd/>
          </a:ln>
          <a:effectLst/>
        </p:spPr>
      </p:pic>
      <p:sp>
        <p:nvSpPr>
          <p:cNvPr id="3" name="Rectangle 2"/>
          <p:cNvSpPr/>
          <p:nvPr/>
        </p:nvSpPr>
        <p:spPr>
          <a:xfrm>
            <a:off x="304800" y="5867402"/>
            <a:ext cx="8534400" cy="646331"/>
          </a:xfrm>
          <a:prstGeom prst="rect">
            <a:avLst/>
          </a:prstGeom>
        </p:spPr>
        <p:txBody>
          <a:bodyPr wrap="square">
            <a:spAutoFit/>
          </a:bodyPr>
          <a:lstStyle/>
          <a:p>
            <a:r>
              <a:rPr lang="en-US" dirty="0">
                <a:ln>
                  <a:solidFill>
                    <a:prstClr val="white"/>
                  </a:solidFill>
                </a:ln>
                <a:solidFill>
                  <a:prstClr val="white"/>
                </a:solidFill>
              </a:rPr>
              <a:t>-  Credit – NASA, ESA, M. </a:t>
            </a:r>
            <a:r>
              <a:rPr lang="en-US" dirty="0">
                <a:ln>
                  <a:solidFill>
                    <a:prstClr val="white"/>
                  </a:solidFill>
                </a:ln>
                <a:solidFill>
                  <a:prstClr val="white"/>
                </a:solidFill>
              </a:rPr>
              <a:t>Roberto  </a:t>
            </a:r>
            <a:r>
              <a:rPr lang="en-US" dirty="0">
                <a:ln>
                  <a:solidFill>
                    <a:prstClr val="white"/>
                  </a:solidFill>
                </a:ln>
                <a:solidFill>
                  <a:prstClr val="white"/>
                </a:solidFill>
              </a:rPr>
              <a:t>(</a:t>
            </a:r>
            <a:r>
              <a:rPr lang="en-US" dirty="0" err="1">
                <a:ln>
                  <a:solidFill>
                    <a:prstClr val="white"/>
                  </a:solidFill>
                </a:ln>
                <a:solidFill>
                  <a:prstClr val="white"/>
                </a:solidFill>
              </a:rPr>
              <a:t>STScI</a:t>
            </a:r>
            <a:r>
              <a:rPr lang="en-US" dirty="0">
                <a:ln>
                  <a:solidFill>
                    <a:prstClr val="white"/>
                  </a:solidFill>
                </a:ln>
                <a:solidFill>
                  <a:prstClr val="white"/>
                </a:solidFill>
              </a:rPr>
              <a:t>, ESA), The Hubble Space Telescope Orion Treasury project Team</a:t>
            </a:r>
          </a:p>
        </p:txBody>
      </p:sp>
      <p:sp>
        <p:nvSpPr>
          <p:cNvPr id="4" name="TextBox 3"/>
          <p:cNvSpPr txBox="1"/>
          <p:nvPr/>
        </p:nvSpPr>
        <p:spPr>
          <a:xfrm>
            <a:off x="381000" y="381000"/>
            <a:ext cx="3733800" cy="523220"/>
          </a:xfrm>
          <a:prstGeom prst="rect">
            <a:avLst/>
          </a:prstGeom>
          <a:noFill/>
        </p:spPr>
        <p:txBody>
          <a:bodyPr wrap="square" rtlCol="0">
            <a:spAutoFit/>
          </a:bodyPr>
          <a:lstStyle/>
          <a:p>
            <a:r>
              <a:rPr lang="en-US" sz="2800" dirty="0">
                <a:ln>
                  <a:solidFill>
                    <a:prstClr val="white"/>
                  </a:solidFill>
                </a:ln>
                <a:solidFill>
                  <a:prstClr val="white"/>
                </a:solidFill>
              </a:rPr>
              <a:t>ORION NEBULA </a:t>
            </a:r>
          </a:p>
        </p:txBody>
      </p:sp>
      <p:sp>
        <p:nvSpPr>
          <p:cNvPr id="5" name="TextBox 4"/>
          <p:cNvSpPr txBox="1"/>
          <p:nvPr/>
        </p:nvSpPr>
        <p:spPr>
          <a:xfrm>
            <a:off x="1762382" y="2048735"/>
            <a:ext cx="6082947" cy="707886"/>
          </a:xfrm>
          <a:prstGeom prst="rect">
            <a:avLst/>
          </a:prstGeom>
          <a:noFill/>
        </p:spPr>
        <p:txBody>
          <a:bodyPr wrap="none" rtlCol="0">
            <a:spAutoFit/>
          </a:bodyPr>
          <a:lstStyle/>
          <a:p>
            <a:r>
              <a:rPr lang="en-US" sz="4000" dirty="0"/>
              <a:t>ARE  YOU  A  R-E-A-L-I-S-T?</a:t>
            </a:r>
            <a:endParaRPr lang="en-US" sz="4000" dirty="0"/>
          </a:p>
        </p:txBody>
      </p:sp>
      <p:sp>
        <p:nvSpPr>
          <p:cNvPr id="6" name="TextBox 5"/>
          <p:cNvSpPr txBox="1"/>
          <p:nvPr/>
        </p:nvSpPr>
        <p:spPr>
          <a:xfrm>
            <a:off x="1298232" y="3231006"/>
            <a:ext cx="7136249" cy="707886"/>
          </a:xfrm>
          <a:prstGeom prst="rect">
            <a:avLst/>
          </a:prstGeom>
          <a:noFill/>
        </p:spPr>
        <p:txBody>
          <a:bodyPr wrap="none" rtlCol="0">
            <a:spAutoFit/>
          </a:bodyPr>
          <a:lstStyle/>
          <a:p>
            <a:r>
              <a:rPr lang="en-US" sz="4000" dirty="0"/>
              <a:t>DO  YOU  BELIEVE  IN  REALITY?</a:t>
            </a:r>
            <a:endParaRPr lang="en-US" sz="4000" dirty="0"/>
          </a:p>
        </p:txBody>
      </p:sp>
      <p:sp>
        <p:nvSpPr>
          <p:cNvPr id="7" name="TextBox 6"/>
          <p:cNvSpPr txBox="1"/>
          <p:nvPr/>
        </p:nvSpPr>
        <p:spPr>
          <a:xfrm>
            <a:off x="214009" y="4292836"/>
            <a:ext cx="9179692" cy="707886"/>
          </a:xfrm>
          <a:prstGeom prst="rect">
            <a:avLst/>
          </a:prstGeom>
          <a:noFill/>
        </p:spPr>
        <p:txBody>
          <a:bodyPr wrap="none" rtlCol="0">
            <a:spAutoFit/>
          </a:bodyPr>
          <a:lstStyle/>
          <a:p>
            <a:r>
              <a:rPr lang="en-US" sz="4000" dirty="0"/>
              <a:t>GOD CERTAINLY DOES!...HE CREATED IT!</a:t>
            </a:r>
            <a:endParaRPr lang="en-US" sz="4000" dirty="0"/>
          </a:p>
        </p:txBody>
      </p:sp>
    </p:spTree>
    <p:extLst>
      <p:ext uri="{BB962C8B-B14F-4D97-AF65-F5344CB8AC3E}">
        <p14:creationId xmlns:p14="http://schemas.microsoft.com/office/powerpoint/2010/main" val="13517821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lican Nebula-B.jpg"/>
          <p:cNvPicPr>
            <a:picLocks noChangeAspect="1"/>
          </p:cNvPicPr>
          <p:nvPr/>
        </p:nvPicPr>
        <p:blipFill>
          <a:blip r:embed="rId2" cstate="print"/>
          <a:stretch>
            <a:fillRect/>
          </a:stretch>
        </p:blipFill>
        <p:spPr>
          <a:xfrm>
            <a:off x="0" y="-152400"/>
            <a:ext cx="9307902" cy="7010400"/>
          </a:xfrm>
          <a:prstGeom prst="rect">
            <a:avLst/>
          </a:prstGeom>
        </p:spPr>
      </p:pic>
      <p:sp>
        <p:nvSpPr>
          <p:cNvPr id="3" name="TextBox 2"/>
          <p:cNvSpPr txBox="1"/>
          <p:nvPr/>
        </p:nvSpPr>
        <p:spPr>
          <a:xfrm>
            <a:off x="457200" y="381001"/>
            <a:ext cx="8458200" cy="3908762"/>
          </a:xfrm>
          <a:prstGeom prst="rect">
            <a:avLst/>
          </a:prstGeom>
          <a:noFill/>
        </p:spPr>
        <p:txBody>
          <a:bodyPr wrap="square" rtlCol="0">
            <a:spAutoFit/>
          </a:bodyPr>
          <a:lstStyle/>
          <a:p>
            <a:pPr algn="ctr"/>
            <a:r>
              <a:rPr lang="en-US" sz="4800" b="1" dirty="0">
                <a:ln w="19050">
                  <a:solidFill>
                    <a:schemeClr val="bg1"/>
                  </a:solidFill>
                </a:ln>
                <a:solidFill>
                  <a:srgbClr val="FF0000"/>
                </a:solidFill>
              </a:rPr>
              <a:t>UNIVERSE’S AGE</a:t>
            </a:r>
          </a:p>
          <a:p>
            <a:endParaRPr lang="en-US" sz="4000" b="1" dirty="0">
              <a:ln w="19050">
                <a:solidFill>
                  <a:schemeClr val="bg1"/>
                </a:solidFill>
              </a:ln>
              <a:solidFill>
                <a:srgbClr val="FF0000"/>
              </a:solidFill>
            </a:endParaRPr>
          </a:p>
          <a:p>
            <a:r>
              <a:rPr lang="en-US" sz="4000" b="1" dirty="0">
                <a:ln>
                  <a:solidFill>
                    <a:schemeClr val="bg1"/>
                  </a:solidFill>
                </a:ln>
                <a:solidFill>
                  <a:srgbClr val="FF0000"/>
                </a:solidFill>
                <a:latin typeface="ITC Zapf Chancery" pitchFamily="66" charset="0"/>
              </a:rPr>
              <a:t>Job 12:7 – 8 – </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”Ask the animals, and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they will teach you</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or the birds of the air, and they will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tell you</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or speak to the earth, and it will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teach you</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 or let the fish of the sea </a:t>
            </a:r>
            <a:r>
              <a:rPr lang="en-US" sz="4000" b="1" u="sng"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inform </a:t>
            </a:r>
            <a:r>
              <a:rPr lang="en-US" sz="4000" b="1" dirty="0">
                <a:ln w="9525">
                  <a:solidFill>
                    <a:schemeClr val="bg1"/>
                  </a:solidFill>
                  <a:prstDash val="solid"/>
                </a:ln>
                <a:effectLst>
                  <a:outerShdw blurRad="12700" dist="38100" dir="2700000" algn="tl" rotWithShape="0">
                    <a:schemeClr val="bg1">
                      <a:lumMod val="50000"/>
                    </a:schemeClr>
                  </a:outerShdw>
                </a:effectLst>
                <a:latin typeface="ITC Zapf Chancery" pitchFamily="66" charset="0"/>
              </a:rPr>
              <a:t>you.”</a:t>
            </a:r>
          </a:p>
        </p:txBody>
      </p:sp>
      <p:sp>
        <p:nvSpPr>
          <p:cNvPr id="4" name="TextBox 3"/>
          <p:cNvSpPr txBox="1"/>
          <p:nvPr/>
        </p:nvSpPr>
        <p:spPr>
          <a:xfrm>
            <a:off x="304800" y="6096002"/>
            <a:ext cx="8686800" cy="646331"/>
          </a:xfrm>
          <a:prstGeom prst="rect">
            <a:avLst/>
          </a:prstGeom>
          <a:noFill/>
        </p:spPr>
        <p:txBody>
          <a:bodyPr wrap="square" rtlCol="0">
            <a:spAutoFit/>
          </a:bodyPr>
          <a:lstStyle/>
          <a:p>
            <a:r>
              <a:rPr lang="en-US" dirty="0"/>
              <a:t>Pelican Nebula – Digitized Sky Survey;  Color Composite – Charles </a:t>
            </a:r>
            <a:r>
              <a:rPr lang="en-US" dirty="0" err="1"/>
              <a:t>Shahar</a:t>
            </a:r>
            <a:r>
              <a:rPr lang="en-US" dirty="0"/>
              <a:t>  </a:t>
            </a:r>
          </a:p>
          <a:p>
            <a:endParaRPr lang="en-US" dirty="0"/>
          </a:p>
        </p:txBody>
      </p:sp>
    </p:spTree>
    <p:extLst>
      <p:ext uri="{BB962C8B-B14F-4D97-AF65-F5344CB8AC3E}">
        <p14:creationId xmlns:p14="http://schemas.microsoft.com/office/powerpoint/2010/main" val="10142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TotalTime>
  <Words>5307</Words>
  <Application>Microsoft Office PowerPoint</Application>
  <PresentationFormat>On-screen Show (4:3)</PresentationFormat>
  <Paragraphs>476</Paragraphs>
  <Slides>87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Arial</vt:lpstr>
      <vt:lpstr>Corbel</vt:lpstr>
      <vt:lpstr>ITC Avant Garde Demi</vt:lpstr>
      <vt:lpstr>ITC Zapf Chancery</vt:lpstr>
      <vt:lpstr>Wingdings</vt:lpstr>
      <vt:lpstr>Wingdings 2</vt:lpstr>
      <vt:lpstr>Wingdings 3</vt:lpstr>
      <vt:lpstr>Module</vt:lpstr>
      <vt:lpstr>AGE OF UNIVERSE &amp; EARTH</vt:lpstr>
      <vt:lpstr>AGE OF UNIVERSE &amp; EARTH</vt:lpstr>
      <vt:lpstr>AGE OF UNIVERSE &amp; EARTH</vt:lpstr>
      <vt:lpstr>AGE OF UNIVERSE &amp; EARTH</vt:lpstr>
      <vt:lpstr>AGE OF UNIVERSE &amp; EARTH</vt:lpstr>
      <vt:lpstr>AGE OF UNIVERSE &amp; EARTH</vt:lpstr>
      <vt:lpstr>PowerPoint Presentation</vt:lpstr>
      <vt:lpstr>PowerPoint Presentation</vt:lpstr>
      <vt:lpstr>PowerPoint Presentation</vt:lpstr>
      <vt:lpstr>PowerPoint Presentation</vt:lpstr>
      <vt:lpstr>PowerPoint Presentation</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PowerPoint Presentation</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johndavis</dc:creator>
  <cp:lastModifiedBy>Richard Deem</cp:lastModifiedBy>
  <cp:revision>89</cp:revision>
  <cp:lastPrinted>2013-03-21T01:32:08Z</cp:lastPrinted>
  <dcterms:created xsi:type="dcterms:W3CDTF">2013-03-21T01:31:53Z</dcterms:created>
  <dcterms:modified xsi:type="dcterms:W3CDTF">2014-01-26T21:26:24Z</dcterms:modified>
</cp:coreProperties>
</file>