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3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  <p:sldMasterId id="2147483672" r:id="rId21"/>
    <p:sldMasterId id="2147483673" r:id="rId22"/>
    <p:sldMasterId id="2147483674" r:id="rId23"/>
    <p:sldMasterId id="2147483675" r:id="rId24"/>
    <p:sldMasterId id="2147483676" r:id="rId25"/>
    <p:sldMasterId id="2147483677" r:id="rId26"/>
    <p:sldMasterId id="2147483678" r:id="rId27"/>
    <p:sldMasterId id="2147483679" r:id="rId28"/>
    <p:sldMasterId id="2147483680" r:id="rId29"/>
    <p:sldMasterId id="2147483681" r:id="rId30"/>
    <p:sldMasterId id="2147483682" r:id="rId31"/>
    <p:sldMasterId id="2147483683" r:id="rId32"/>
    <p:sldMasterId id="2147483684" r:id="rId33"/>
    <p:sldMasterId id="2147483685" r:id="rId34"/>
    <p:sldMasterId id="2147483686" r:id="rId35"/>
    <p:sldMasterId id="2147483687" r:id="rId36"/>
    <p:sldMasterId id="2147483688" r:id="rId37"/>
    <p:sldMasterId id="2147483689" r:id="rId38"/>
  </p:sldMasterIdLst>
  <p:notesMasterIdLst>
    <p:notesMasterId r:id="rId44"/>
  </p:notesMasterIdLst>
  <p:sldIdLst>
    <p:sldId id="333" r:id="rId39"/>
    <p:sldId id="351" r:id="rId40"/>
    <p:sldId id="372" r:id="rId41"/>
    <p:sldId id="258" r:id="rId42"/>
    <p:sldId id="256" r:id="rId43"/>
  </p:sldIdLst>
  <p:sldSz cx="13004800" cy="9753600"/>
  <p:notesSz cx="7004050" cy="92900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14" autoAdjust="0"/>
  </p:normalViewPr>
  <p:slideViewPr>
    <p:cSldViewPr>
      <p:cViewPr varScale="1">
        <p:scale>
          <a:sx n="72" d="100"/>
          <a:sy n="72" d="100"/>
        </p:scale>
        <p:origin x="-1764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342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Too little helium, no elements heavier than boron will form.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Too much helium, the first stars quickly fuse all ordinary matter into elements as heavy or heavier than iron.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 both instances, no carbon, nitrogen, or oxygen—hence no life.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We’ll explain why in our next session together.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This is just the start of our understanding why the universe is the way it is.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37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Even more astonishing conclusions are coming in our subsequent sessions together.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322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633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0677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9942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48957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3680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0873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1265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00522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6518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9826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99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9843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6231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5432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1422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88607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5292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8171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019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61567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6768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3090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4211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8785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5591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2653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8260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03892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3171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8907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766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56128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5193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115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10693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2040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452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5896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9046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03051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53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6533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772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2324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18184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2972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81231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8087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5451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5167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4515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55932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1926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930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424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1796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56285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52436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15119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8952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1583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317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77428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72150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8797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816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16055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1022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33186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0906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83003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6302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4743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0900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2149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6598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831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03402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5705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43333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46960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913253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6545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6769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32311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82286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1018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3877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544432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2369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03255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46104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04320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88195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473230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3982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60391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60933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738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340856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838127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4850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122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1386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024877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265870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18453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33765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42508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747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517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744724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8622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888243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59790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014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78098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499696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664040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954819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65155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893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5909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94035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52121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168471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0616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4716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29929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000451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261771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66856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729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732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17150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09807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29507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323955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01242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9753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5482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171177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89222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2462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91715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72922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668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85378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89775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153386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01773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5229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53943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99650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8417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73726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833518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23964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00708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55451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00537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69477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06812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36220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23550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746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39696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385944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972252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09585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93489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6231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27725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246490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47643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8178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533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35040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25825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388918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347263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30065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5110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02327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78123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777298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78406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8711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9446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45606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536209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94508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239405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4200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07696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88528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16344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896600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216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30519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7293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59109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840595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403301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731934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54595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1892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40395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0629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2777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256540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1053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1968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09190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709858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37279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11059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1805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33206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07712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640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8695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300615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138140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28938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00476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46996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848953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507692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631121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26027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5750" cy="65024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2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56113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691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44089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9475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62859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53598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11991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14283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569281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78714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001248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58437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594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40171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79146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1311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705392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48847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84938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59861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889073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297077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581235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170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76410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47855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60591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94585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53593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48838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1533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87423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154617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203109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3407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30759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10707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914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914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31979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05121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8791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418733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493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58139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99471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13505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12644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9489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154967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38692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8734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57804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54928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089093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97845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338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52737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8581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549504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23533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80572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92514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86897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8133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3259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827981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12444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24360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0483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52070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300" y="52070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16645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41305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607127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325441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02428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46995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26843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61548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319731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26532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571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13891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0426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694998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48554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30922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13286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96604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D042-E70D-4E1C-AF91-536991142B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18206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EC83-2E33-4E9E-9464-0926FF7097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31819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CAD6-941A-4036-BCB8-A347F7CE7A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11420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CDCB-87A5-42EB-BF1A-089E7F51CB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2705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847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99BA-56F8-4A69-8639-A1C5862D73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8298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AE24-AD75-4108-9950-7F93E8BAB4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2389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7E06-A21C-4149-B516-4C2D63DC3F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46977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09DA-EE60-4821-B2C1-8FAF1B1468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23900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8E4-7143-45C0-9942-0894527235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76024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E090-6277-4485-8026-3308567837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83100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6275" y="0"/>
            <a:ext cx="3006725" cy="9753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0"/>
            <a:ext cx="8867775" cy="9753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6212-7871-4794-AB21-32B2D4FAFA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40289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55705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78445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379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9633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263313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6643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89866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07985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374396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816898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03805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1183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7155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4201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7868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393202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995252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70622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64667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43284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506912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766496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57283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12708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693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44803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3472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1300" y="2565400"/>
            <a:ext cx="2616200" cy="4114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2700" y="2565400"/>
            <a:ext cx="7696200" cy="4114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1692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3634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7729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70378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152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909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603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9822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5383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93867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80255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55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0509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3872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735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7762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961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8114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0767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6568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19506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58032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7392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4403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6185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2048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813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7179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75119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4962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3215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0746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7431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40824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20289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451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068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0652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54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0064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96722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4726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0953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8086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95113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04704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46928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2287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1061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471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81033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208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30705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6713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5345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2936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7261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46118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72752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771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253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charset="-127"/>
                <a:ea typeface="굴림" charset="-127"/>
                <a:cs typeface="Arial" pitchFamily="34" charset="0"/>
                <a:sym typeface="굴림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71600"/>
            <a:ext cx="1130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64100"/>
            <a:ext cx="1130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1295400" y="1079500"/>
            <a:ext cx="10617200" cy="7696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0"/>
            <a:ext cx="120269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title style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2057400"/>
            <a:ext cx="119253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charset="0"/>
              </a:rPr>
              <a:t>Second level</a:t>
            </a:r>
          </a:p>
          <a:p>
            <a:pPr lvl="2"/>
            <a:r>
              <a:rPr lang="en-US" dirty="0" smtClean="0">
                <a:sym typeface="Arial" charset="0"/>
              </a:rPr>
              <a:t>Third level</a:t>
            </a:r>
          </a:p>
          <a:p>
            <a:pPr lvl="3"/>
            <a:r>
              <a:rPr lang="en-US" dirty="0" smtClean="0">
                <a:sym typeface="Arial" charset="0"/>
              </a:rPr>
              <a:t>Fourth level</a:t>
            </a:r>
          </a:p>
          <a:p>
            <a:pPr lvl="4"/>
            <a:r>
              <a:rPr lang="en-US" dirty="0" smtClean="0">
                <a:sym typeface="Arial" charset="0"/>
              </a:rPr>
              <a:t>Fifth level</a:t>
            </a:r>
          </a:p>
        </p:txBody>
      </p:sp>
      <p:sp>
        <p:nvSpPr>
          <p:cNvPr id="4096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91875" y="9139238"/>
            <a:ext cx="4810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60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FC019002-FB05-45C5-A08E-44F2D81A89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/>
  <p:hf hdr="0" ftr="0" dt="0"/>
  <p:txStyles>
    <p:titleStyle>
      <a:lvl1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+mj-lt"/>
          <a:ea typeface="+mj-ea"/>
          <a:cs typeface="Arial" pitchFamily="34" charset="0"/>
          <a:sym typeface="Arial" charset="0"/>
        </a:defRPr>
      </a:lvl1pPr>
      <a:lvl2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667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239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811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83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4175" indent="-34290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1pPr>
      <a:lvl2pPr marL="733425" indent="-28575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2pPr>
      <a:lvl3pPr marL="1133475" indent="-22860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3pPr>
      <a:lvl4pPr marL="2014538" indent="-642938" algn="l" rtl="0" eaLnBrk="0" fontAlgn="base" hangingPunct="0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4pPr>
      <a:lvl5pPr marL="2684463" indent="-855663" algn="l" rtl="0" eaLnBrk="0" fontAlgn="base" hangingPunct="0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5pPr>
      <a:lvl6pPr marL="31416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988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560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5132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2700" y="5207000"/>
            <a:ext cx="10464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Chalkboard" charset="0"/>
              </a:rPr>
              <a:t>Second level</a:t>
            </a:r>
          </a:p>
          <a:p>
            <a:pPr lvl="2"/>
            <a:r>
              <a:rPr lang="en-US" dirty="0" smtClean="0">
                <a:sym typeface="Chalkboard" charset="0"/>
              </a:rPr>
              <a:t>Third level</a:t>
            </a:r>
          </a:p>
          <a:p>
            <a:pPr lvl="3"/>
            <a:r>
              <a:rPr lang="en-US" dirty="0" smtClean="0">
                <a:sym typeface="Chalkboard" charset="0"/>
              </a:rPr>
              <a:t>Fourth level</a:t>
            </a:r>
          </a:p>
          <a:p>
            <a:pPr lvl="4"/>
            <a:r>
              <a:rPr lang="en-US" dirty="0" smtClean="0">
                <a:sym typeface="Chalkboard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2565400"/>
            <a:ext cx="104648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Arial" pitchFamily="34" charset="0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Chalkboard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Chalkboard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Chalkboard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Chalkboard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 descr="D:\Desktop\Untitled-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4" name="Rectangle 2"/>
          <p:cNvSpPr>
            <a:spLocks/>
          </p:cNvSpPr>
          <p:nvPr/>
        </p:nvSpPr>
        <p:spPr bwMode="auto">
          <a:xfrm>
            <a:off x="1790700" y="1460500"/>
            <a:ext cx="9423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/>
          <a:p>
            <a:pPr marL="60325" algn="l">
              <a:defRPr/>
            </a:pPr>
            <a:r>
              <a:rPr lang="en-US" sz="7600" b="1" dirty="0">
                <a:solidFill>
                  <a:srgbClr val="FFF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Why is the universe so very massive?</a:t>
            </a:r>
          </a:p>
        </p:txBody>
      </p:sp>
      <p:sp>
        <p:nvSpPr>
          <p:cNvPr id="177155" name="Rectangle 3"/>
          <p:cNvSpPr>
            <a:spLocks/>
          </p:cNvSpPr>
          <p:nvPr/>
        </p:nvSpPr>
        <p:spPr bwMode="auto">
          <a:xfrm>
            <a:off x="1371600" y="5746750"/>
            <a:ext cx="9994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110000"/>
              </a:lnSpc>
              <a:spcBef>
                <a:spcPts val="3300"/>
              </a:spcBef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   The universe’s mass determines its makeup of elements.</a:t>
            </a:r>
          </a:p>
        </p:txBody>
      </p:sp>
      <p:sp>
        <p:nvSpPr>
          <p:cNvPr id="120837" name="Rectangle 4"/>
          <p:cNvSpPr>
            <a:spLocks/>
          </p:cNvSpPr>
          <p:nvPr/>
        </p:nvSpPr>
        <p:spPr bwMode="auto">
          <a:xfrm>
            <a:off x="6842125" y="9239250"/>
            <a:ext cx="5156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3921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ESA/Hubble and Digitized Sky Survey 2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1675"/>
            <a:ext cx="116205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Rectangle 2"/>
          <p:cNvSpPr>
            <a:spLocks/>
          </p:cNvSpPr>
          <p:nvPr/>
        </p:nvSpPr>
        <p:spPr bwMode="auto">
          <a:xfrm>
            <a:off x="1270000" y="3276600"/>
            <a:ext cx="10452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110000"/>
              </a:lnSpc>
              <a:spcBef>
                <a:spcPts val="3300"/>
              </a:spcBef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   The more massive the universe, the more of its hydrogen is fused into helium during the first four minutes after cosmic origin.</a:t>
            </a:r>
          </a:p>
        </p:txBody>
      </p:sp>
      <p:sp>
        <p:nvSpPr>
          <p:cNvPr id="121860" name="Rectangle 3"/>
          <p:cNvSpPr>
            <a:spLocks/>
          </p:cNvSpPr>
          <p:nvPr/>
        </p:nvSpPr>
        <p:spPr bwMode="auto">
          <a:xfrm>
            <a:off x="10664825" y="9086850"/>
            <a:ext cx="254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784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/>
          <p:cNvSpPr>
            <a:spLocks/>
          </p:cNvSpPr>
          <p:nvPr/>
        </p:nvSpPr>
        <p:spPr bwMode="auto">
          <a:xfrm>
            <a:off x="266700" y="3611563"/>
            <a:ext cx="4686300" cy="2336800"/>
          </a:xfrm>
          <a:prstGeom prst="rect">
            <a:avLst/>
          </a:prstGeom>
          <a:noFill/>
          <a:ln>
            <a:noFill/>
          </a:ln>
          <a:effectLst>
            <a:outerShdw blurRad="127000" dist="126999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2200"/>
              </a:spcBef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Helvetica Neue" charset="0"/>
              <a:cs typeface="Arial" pitchFamily="34" charset="0"/>
              <a:sym typeface="Helvetica Neue" charset="0"/>
            </a:endParaRPr>
          </a:p>
          <a:p>
            <a:pPr>
              <a:lnSpc>
                <a:spcPct val="80000"/>
              </a:lnSpc>
              <a:spcBef>
                <a:spcPts val="2200"/>
              </a:spcBef>
              <a:defRPr/>
            </a:pP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12 billion years ago</a:t>
            </a:r>
          </a:p>
        </p:txBody>
      </p:sp>
      <p:pic>
        <p:nvPicPr>
          <p:cNvPr id="12288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413000"/>
            <a:ext cx="1943100" cy="1917700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AutoShape 3"/>
          <p:cNvSpPr>
            <a:spLocks/>
          </p:cNvSpPr>
          <p:nvPr/>
        </p:nvSpPr>
        <p:spPr bwMode="auto">
          <a:xfrm>
            <a:off x="4216400" y="2641600"/>
            <a:ext cx="1384300" cy="1460500"/>
          </a:xfrm>
          <a:prstGeom prst="rightArrow">
            <a:avLst>
              <a:gd name="adj1" fmla="val 32000"/>
              <a:gd name="adj2" fmla="val 40370"/>
            </a:avLst>
          </a:prstGeom>
          <a:solidFill>
            <a:schemeClr val="accent1"/>
          </a:solidFill>
          <a:ln>
            <a:noFill/>
          </a:ln>
          <a:effectLst>
            <a:outerShdw blurRad="12700" dist="76199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pic>
        <p:nvPicPr>
          <p:cNvPr id="1802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647700"/>
            <a:ext cx="5359400" cy="54483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6" name="Rectangle 5"/>
          <p:cNvSpPr>
            <a:spLocks/>
          </p:cNvSpPr>
          <p:nvPr/>
        </p:nvSpPr>
        <p:spPr bwMode="auto">
          <a:xfrm>
            <a:off x="6448425" y="89852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0000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NASA//ESA/Hubble Heritage Team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80230" name="Rectangle 6"/>
          <p:cNvSpPr>
            <a:spLocks/>
          </p:cNvSpPr>
          <p:nvPr/>
        </p:nvSpPr>
        <p:spPr bwMode="auto">
          <a:xfrm>
            <a:off x="1270000" y="6083300"/>
            <a:ext cx="10452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90000"/>
              </a:lnSpc>
              <a:spcBef>
                <a:spcPts val="3300"/>
              </a:spcBef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   </a:t>
            </a:r>
            <a:r>
              <a:rPr lang="en-US" sz="50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The universe’s mass also plays a crucial role in determining the cosmic expansion rate.</a:t>
            </a:r>
          </a:p>
        </p:txBody>
      </p:sp>
      <p:sp>
        <p:nvSpPr>
          <p:cNvPr id="180231" name="Rectangle 7"/>
          <p:cNvSpPr>
            <a:spLocks/>
          </p:cNvSpPr>
          <p:nvPr/>
        </p:nvSpPr>
        <p:spPr bwMode="auto">
          <a:xfrm>
            <a:off x="5994400" y="2936875"/>
            <a:ext cx="5829300" cy="889000"/>
          </a:xfrm>
          <a:prstGeom prst="rect">
            <a:avLst/>
          </a:prstGeom>
          <a:noFill/>
          <a:ln>
            <a:noFill/>
          </a:ln>
          <a:effectLst>
            <a:outerShdw blurRad="127000" dist="126999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2200"/>
              </a:spcBef>
              <a:defRPr/>
            </a:pP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2 billion years ago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4972160" presetClass="entr" presetSubtype="10083417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4972160" presetClass="entr" presetSubtype="26196624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30" grpId="0" autoUpdateAnimBg="0"/>
      <p:bldP spid="18023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/>
          </p:cNvSpPr>
          <p:nvPr/>
        </p:nvSpPr>
        <p:spPr bwMode="auto">
          <a:xfrm>
            <a:off x="1333500" y="1708150"/>
            <a:ext cx="10236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90000"/>
              </a:lnSpc>
              <a:spcBef>
                <a:spcPts val="3300"/>
              </a:spcBef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   </a:t>
            </a:r>
            <a:r>
              <a:rPr lang="en-US" sz="48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If the universe’s mass were the tiniest fraction greater or smaller, no life would be possible anytime or anywhere in the universe.</a:t>
            </a:r>
          </a:p>
        </p:txBody>
      </p:sp>
      <p:sp>
        <p:nvSpPr>
          <p:cNvPr id="123908" name="Rectangle 3"/>
          <p:cNvSpPr>
            <a:spLocks/>
          </p:cNvSpPr>
          <p:nvPr/>
        </p:nvSpPr>
        <p:spPr bwMode="auto">
          <a:xfrm>
            <a:off x="6194425" y="8870950"/>
            <a:ext cx="6553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1176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NASA//ESA/Hubble Heritage Team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/AURA)/W. Keel, Univ. of Alabama, Tuscaloosa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85097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2"/>
          <p:cNvSpPr>
            <a:spLocks/>
          </p:cNvSpPr>
          <p:nvPr/>
        </p:nvSpPr>
        <p:spPr bwMode="auto">
          <a:xfrm>
            <a:off x="7058025" y="91122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NASA/ESA/Hubble Heritage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832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749675"/>
            <a:ext cx="49784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Rectangle 4"/>
          <p:cNvSpPr>
            <a:spLocks/>
          </p:cNvSpPr>
          <p:nvPr/>
        </p:nvSpPr>
        <p:spPr bwMode="auto">
          <a:xfrm>
            <a:off x="1270000" y="1454150"/>
            <a:ext cx="10452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110000"/>
              </a:lnSpc>
              <a:spcBef>
                <a:spcPts val="3300"/>
              </a:spcBef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   </a:t>
            </a:r>
            <a:r>
              <a:rPr lang="en-US" sz="4800" dirty="0">
                <a:solidFill>
                  <a:srgbClr val="FF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For God so loved humanity that He created fifty billion trillion stars plus a hundred times more stuff so that we could have one “pale blue dot” on which to live and enjoy life.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5376512" presetClass="entr" presetSubtype="26546585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copy 1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Bullets copy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293FE"/>
      </a:accent1>
      <a:accent2>
        <a:srgbClr val="333399"/>
      </a:accent2>
      <a:accent3>
        <a:srgbClr val="AAAAAA"/>
      </a:accent3>
      <a:accent4>
        <a:srgbClr val="DADADA"/>
      </a:accent4>
      <a:accent5>
        <a:srgbClr val="B7C8F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_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Firebal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CBCBCB"/>
      </a:accent1>
      <a:accent2>
        <a:srgbClr val="333399"/>
      </a:accent2>
      <a:accent3>
        <a:srgbClr val="AAAAAA"/>
      </a:accent3>
      <a:accent4>
        <a:srgbClr val="DADADA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ball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eb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_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_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0B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Pages>0</Pages>
  <Words>253</Words>
  <Characters>0</Characters>
  <Application>Microsoft Office PowerPoint</Application>
  <PresentationFormat>Custom</PresentationFormat>
  <Lines>0</Lines>
  <Paragraphs>29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38</vt:i4>
      </vt:variant>
      <vt:variant>
        <vt:lpstr>Slide Titles</vt:lpstr>
      </vt:variant>
      <vt:variant>
        <vt:i4>5</vt:i4>
      </vt:variant>
    </vt:vector>
  </HeadingPairs>
  <TitlesOfParts>
    <vt:vector size="43" baseType="lpstr">
      <vt:lpstr>Title &amp; Bullets</vt:lpstr>
      <vt:lpstr>Title &amp; Bullets copy 16</vt:lpstr>
      <vt:lpstr>1_Title &amp; Bullets</vt:lpstr>
      <vt:lpstr>Title &amp; Subtitle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2_Title &amp; Bullets</vt:lpstr>
      <vt:lpstr>1_Title &amp; Bullets copy 15</vt:lpstr>
      <vt:lpstr>Bullets</vt:lpstr>
      <vt:lpstr>Title &amp; Bullets copy 17</vt:lpstr>
      <vt:lpstr>Title &amp; Bullets copy 18</vt:lpstr>
      <vt:lpstr>1_Title &amp; Bullets copy</vt:lpstr>
      <vt:lpstr>Title - Center</vt:lpstr>
      <vt:lpstr>3_Title &amp; Bullets</vt:lpstr>
      <vt:lpstr>Photo - Vertical</vt:lpstr>
      <vt:lpstr>Title &amp; Bullets copy 1</vt:lpstr>
      <vt:lpstr>1_Title &amp; Bullets copy 2</vt:lpstr>
      <vt:lpstr>Title &amp; Bullets copy 3</vt:lpstr>
      <vt:lpstr>Photo - Horizontal Reflection</vt:lpstr>
      <vt:lpstr>1_Title &amp; Bullets - Left</vt:lpstr>
      <vt:lpstr>1_Title, Bullets &amp; Photo</vt:lpstr>
      <vt:lpstr>1_Photo - Vertical</vt:lpstr>
      <vt:lpstr>Photo - Horizontal</vt:lpstr>
      <vt:lpstr>1_Title &amp; Subtitle</vt:lpstr>
      <vt:lpstr>1_Title &amp; Bullets - Right</vt:lpstr>
      <vt:lpstr>1_Title &amp; Bullets - 2 Column</vt:lpstr>
      <vt:lpstr>1_Bullets</vt:lpstr>
      <vt:lpstr>1_Title - Top</vt:lpstr>
      <vt:lpstr>1_Title - Center</vt:lpstr>
      <vt:lpstr>1_Blank</vt:lpstr>
      <vt:lpstr>Photo - Vertical Reflection</vt:lpstr>
      <vt:lpstr>Fireball</vt:lpstr>
      <vt:lpstr>1_Photo - Horizontal</vt:lpstr>
      <vt:lpstr>2_Title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deemr</dc:creator>
  <cp:lastModifiedBy>Richard Deem</cp:lastModifiedBy>
  <cp:revision>16</cp:revision>
  <dcterms:modified xsi:type="dcterms:W3CDTF">2013-06-17T04:41:24Z</dcterms:modified>
</cp:coreProperties>
</file>