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2"/>
    <p:sldMasterId id="2147483676" r:id="rId3"/>
  </p:sldMasterIdLst>
  <p:notesMasterIdLst>
    <p:notesMasterId r:id="rId97"/>
  </p:notesMasterIdLst>
  <p:sldIdLst>
    <p:sldId id="453" r:id="rId4"/>
    <p:sldId id="447" r:id="rId5"/>
    <p:sldId id="448" r:id="rId6"/>
    <p:sldId id="449" r:id="rId7"/>
    <p:sldId id="450" r:id="rId8"/>
    <p:sldId id="454" r:id="rId9"/>
    <p:sldId id="455" r:id="rId10"/>
    <p:sldId id="451" r:id="rId11"/>
    <p:sldId id="477" r:id="rId12"/>
    <p:sldId id="478" r:id="rId13"/>
    <p:sldId id="452" r:id="rId14"/>
    <p:sldId id="479" r:id="rId15"/>
    <p:sldId id="480" r:id="rId16"/>
    <p:sldId id="482" r:id="rId17"/>
    <p:sldId id="483" r:id="rId18"/>
    <p:sldId id="378" r:id="rId19"/>
    <p:sldId id="379" r:id="rId20"/>
    <p:sldId id="385" r:id="rId21"/>
    <p:sldId id="386" r:id="rId22"/>
    <p:sldId id="387" r:id="rId23"/>
    <p:sldId id="388" r:id="rId24"/>
    <p:sldId id="389" r:id="rId25"/>
    <p:sldId id="390" r:id="rId26"/>
    <p:sldId id="391" r:id="rId27"/>
    <p:sldId id="384" r:id="rId28"/>
    <p:sldId id="392" r:id="rId29"/>
    <p:sldId id="393" r:id="rId30"/>
    <p:sldId id="394" r:id="rId31"/>
    <p:sldId id="395" r:id="rId32"/>
    <p:sldId id="397" r:id="rId33"/>
    <p:sldId id="400" r:id="rId34"/>
    <p:sldId id="398" r:id="rId35"/>
    <p:sldId id="401" r:id="rId36"/>
    <p:sldId id="402" r:id="rId37"/>
    <p:sldId id="399" r:id="rId38"/>
    <p:sldId id="403" r:id="rId39"/>
    <p:sldId id="405" r:id="rId40"/>
    <p:sldId id="459" r:id="rId41"/>
    <p:sldId id="461" r:id="rId42"/>
    <p:sldId id="462" r:id="rId43"/>
    <p:sldId id="406" r:id="rId44"/>
    <p:sldId id="396" r:id="rId45"/>
    <p:sldId id="407" r:id="rId46"/>
    <p:sldId id="383" r:id="rId47"/>
    <p:sldId id="408" r:id="rId48"/>
    <p:sldId id="409" r:id="rId49"/>
    <p:sldId id="411" r:id="rId50"/>
    <p:sldId id="410" r:id="rId51"/>
    <p:sldId id="412" r:id="rId52"/>
    <p:sldId id="414" r:id="rId53"/>
    <p:sldId id="415" r:id="rId54"/>
    <p:sldId id="416" r:id="rId55"/>
    <p:sldId id="418" r:id="rId56"/>
    <p:sldId id="417" r:id="rId57"/>
    <p:sldId id="419" r:id="rId58"/>
    <p:sldId id="420" r:id="rId59"/>
    <p:sldId id="382" r:id="rId60"/>
    <p:sldId id="421" r:id="rId61"/>
    <p:sldId id="423" r:id="rId62"/>
    <p:sldId id="424" r:id="rId63"/>
    <p:sldId id="425" r:id="rId64"/>
    <p:sldId id="381" r:id="rId65"/>
    <p:sldId id="426" r:id="rId66"/>
    <p:sldId id="380" r:id="rId67"/>
    <p:sldId id="427" r:id="rId68"/>
    <p:sldId id="428" r:id="rId69"/>
    <p:sldId id="435" r:id="rId70"/>
    <p:sldId id="430" r:id="rId71"/>
    <p:sldId id="431" r:id="rId72"/>
    <p:sldId id="456" r:id="rId73"/>
    <p:sldId id="432" r:id="rId74"/>
    <p:sldId id="436" r:id="rId75"/>
    <p:sldId id="437" r:id="rId76"/>
    <p:sldId id="438" r:id="rId77"/>
    <p:sldId id="439" r:id="rId78"/>
    <p:sldId id="440" r:id="rId79"/>
    <p:sldId id="441" r:id="rId80"/>
    <p:sldId id="442" r:id="rId81"/>
    <p:sldId id="457" r:id="rId82"/>
    <p:sldId id="458" r:id="rId83"/>
    <p:sldId id="443" r:id="rId84"/>
    <p:sldId id="463" r:id="rId85"/>
    <p:sldId id="464" r:id="rId86"/>
    <p:sldId id="465" r:id="rId87"/>
    <p:sldId id="468" r:id="rId88"/>
    <p:sldId id="469" r:id="rId89"/>
    <p:sldId id="466" r:id="rId90"/>
    <p:sldId id="470" r:id="rId91"/>
    <p:sldId id="471" r:id="rId92"/>
    <p:sldId id="472" r:id="rId93"/>
    <p:sldId id="473" r:id="rId94"/>
    <p:sldId id="467" r:id="rId95"/>
    <p:sldId id="474" r:id="rId9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38" y="-84"/>
      </p:cViewPr>
      <p:guideLst>
        <p:guide orient="horz" pos="2160"/>
        <p:guide pos="2880"/>
      </p:guideLst>
    </p:cSldViewPr>
  </p:slideViewPr>
  <p:notesTextViewPr>
    <p:cViewPr>
      <p:scale>
        <a:sx n="1" d="1"/>
        <a:sy n="1" d="1"/>
      </p:scale>
      <p:origin x="0" y="0"/>
    </p:cViewPr>
  </p:notesTextViewPr>
  <p:sorterViewPr>
    <p:cViewPr>
      <p:scale>
        <a:sx n="100" d="100"/>
        <a:sy n="100" d="100"/>
      </p:scale>
      <p:origin x="0" y="1298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notesMaster" Target="notesMasters/notesMaster1.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1.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presProps" Target="presProps.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2DBF919-89EF-4062-A7B9-DE149FCD8D7D}" type="datetimeFigureOut">
              <a:rPr lang="en-US"/>
              <a:pPr>
                <a:defRPr/>
              </a:pPr>
              <a:t>3/3/2013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C1BE4F8-21A7-47CB-8A03-D2E1FA76819F}" type="slidenum">
              <a:rPr lang="en-US"/>
              <a:pPr>
                <a:defRPr/>
              </a:pPr>
              <a:t>‹#›</a:t>
            </a:fld>
            <a:endParaRPr lang="en-US" dirty="0"/>
          </a:p>
        </p:txBody>
      </p:sp>
    </p:spTree>
    <p:extLst>
      <p:ext uri="{BB962C8B-B14F-4D97-AF65-F5344CB8AC3E}">
        <p14:creationId xmlns:p14="http://schemas.microsoft.com/office/powerpoint/2010/main" val="853491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0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1233A59-9AD9-40C2-AE95-FE1D992A73B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9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645D8C0-2DB0-4B36-AEFC-43589A01A083}"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0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A7D661-6E75-4A95-99AA-E311F4553B33}"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1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08D1D2-B51D-40CE-83DE-90F79B3D0F29}"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2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8A5DC5-3087-4824-AB40-4CC3C54ECF07}"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3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D0C5B-7BFE-48FF-9F8A-1B9B7A706739}"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4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245749-B074-42E8-AB9D-AB0C8A7FEF5B}"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5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211FCD-C603-4143-A520-B4CA3182A28A}"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6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A57E595-5377-489F-9D7C-A8D254A6E0CE}"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4B5374-01C2-4985-9EB3-7E32F249338D}"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8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DCFB3F-98B0-49A6-B04F-A06B5A5570A8}"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1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3CDB68-E2EE-4E9C-9614-FD1FE6CDEBAB}"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9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EA88FC-F244-4ABA-9C1C-BA9BC6B2983B}"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0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77F06E-76DC-4997-94CF-535D86F239FF}"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2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C27023-C5E8-4C05-B70F-9F6A0947CAE4}"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3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0FDDB5-9AE7-4BD1-B210-594D9242E683}"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4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BF5771-D89F-4A15-97E4-0B9FA733E8D9}"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5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667498-C8A5-4075-B81A-C5ECC350CD24}"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6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EDCF25-B379-47B3-8361-8ED56367916F}"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7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780E7A-FF38-4D71-A2F8-BF93CC193F55}"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96B807-8B17-404B-B719-2073C7923A76}"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9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7CB159-DF31-4BF3-BF4E-CBD2D71E236C}" type="slidenum">
              <a:rPr lang="en-US" smtClean="0"/>
              <a:pPr fontAlgn="base">
                <a:spcBef>
                  <a:spcPct val="0"/>
                </a:spcBef>
                <a:spcAft>
                  <a:spcPct val="0"/>
                </a:spcAft>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2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08D235-B05F-47D5-B7E5-FADABC2E0BD8}"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0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56AF49-0915-48BA-999F-971558203CAE}" type="slidenum">
              <a:rPr lang="en-US" smtClean="0"/>
              <a:pPr fontAlgn="base">
                <a:spcBef>
                  <a:spcPct val="0"/>
                </a:spcBef>
                <a:spcAft>
                  <a:spcPct val="0"/>
                </a:spcAft>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1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38B62E-49F9-4642-A3E2-61118B3F6BBE}"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2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8FC00B-EFF3-4C27-BB8C-9E06480C472A}" type="slidenum">
              <a:rPr lang="en-US" smtClean="0"/>
              <a:pPr fontAlgn="base">
                <a:spcBef>
                  <a:spcPct val="0"/>
                </a:spcBef>
                <a:spcAft>
                  <a:spcPct val="0"/>
                </a:spcAft>
                <a:defRPr/>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3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E8081D-DC38-4520-A4B7-CDABE0A7B5C1}" type="slidenum">
              <a:rPr lang="en-US" smtClean="0"/>
              <a:pPr fontAlgn="base">
                <a:spcBef>
                  <a:spcPct val="0"/>
                </a:spcBef>
                <a:spcAft>
                  <a:spcPct val="0"/>
                </a:spcAft>
                <a:defRPr/>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4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C50189-D9FB-43D1-B741-191B3C9C2EBD}" type="slidenum">
              <a:rPr lang="en-US" smtClean="0"/>
              <a:pPr fontAlgn="base">
                <a:spcBef>
                  <a:spcPct val="0"/>
                </a:spcBef>
                <a:spcAft>
                  <a:spcPct val="0"/>
                </a:spcAft>
                <a:defRPr/>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5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1F075B-D116-402A-BD2C-AD479AB67CE6}" type="slidenum">
              <a:rPr lang="en-US" smtClean="0"/>
              <a:pPr fontAlgn="base">
                <a:spcBef>
                  <a:spcPct val="0"/>
                </a:spcBef>
                <a:spcAft>
                  <a:spcPct val="0"/>
                </a:spcAft>
                <a:defRPr/>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6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FD0134-2B83-49AC-8C2C-EF8245BA473A}" type="slidenum">
              <a:rPr lang="en-US" smtClean="0"/>
              <a:pPr fontAlgn="base">
                <a:spcBef>
                  <a:spcPct val="0"/>
                </a:spcBef>
                <a:spcAft>
                  <a:spcPct val="0"/>
                </a:spcAft>
                <a:defRPr/>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7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99024E9-55CC-4DA1-A523-976448874FF4}" type="slidenum">
              <a:rPr lang="en-US" smtClean="0"/>
              <a:pPr fontAlgn="base">
                <a:spcBef>
                  <a:spcPct val="0"/>
                </a:spcBef>
                <a:spcAft>
                  <a:spcPct val="0"/>
                </a:spcAft>
                <a:defRPr/>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31073C-8F22-4716-B56E-94EC5CB3D8EF}" type="slidenum">
              <a:rPr lang="en-US" smtClean="0"/>
              <a:pPr fontAlgn="base">
                <a:spcBef>
                  <a:spcPct val="0"/>
                </a:spcBef>
                <a:spcAft>
                  <a:spcPct val="0"/>
                </a:spcAft>
                <a:defRPr/>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9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BDB8BE-4A14-4580-80B9-3F6EFC3DA93A}" type="slidenum">
              <a:rPr lang="en-US" smtClean="0"/>
              <a:pPr fontAlgn="base">
                <a:spcBef>
                  <a:spcPct val="0"/>
                </a:spcBef>
                <a:spcAft>
                  <a:spcPct val="0"/>
                </a:spcAft>
                <a:defRPr/>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3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CBCDF0-45E9-4770-9DDF-824963817A06}"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0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C09A30-1B2E-4DB3-A841-19764BD497A5}" type="slidenum">
              <a:rPr lang="en-US" smtClean="0"/>
              <a:pPr fontAlgn="base">
                <a:spcBef>
                  <a:spcPct val="0"/>
                </a:spcBef>
                <a:spcAft>
                  <a:spcPct val="0"/>
                </a:spcAft>
                <a:defRPr/>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1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D93EFB-D774-4488-9AC8-73D803E3C961}" type="slidenum">
              <a:rPr lang="en-US" smtClean="0"/>
              <a:pPr fontAlgn="base">
                <a:spcBef>
                  <a:spcPct val="0"/>
                </a:spcBef>
                <a:spcAft>
                  <a:spcPct val="0"/>
                </a:spcAft>
                <a:defRPr/>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2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7C6D14-18D2-44DA-8810-BA60C822FA78}" type="slidenum">
              <a:rPr lang="en-US" smtClean="0"/>
              <a:pPr fontAlgn="base">
                <a:spcBef>
                  <a:spcPct val="0"/>
                </a:spcBef>
                <a:spcAft>
                  <a:spcPct val="0"/>
                </a:spcAft>
                <a:defRPr/>
              </a:pPr>
              <a:t>42</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3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F75BDA-F07E-4E6F-B665-65F6A4AB1DC5}" type="slidenum">
              <a:rPr lang="en-US" smtClean="0"/>
              <a:pPr fontAlgn="base">
                <a:spcBef>
                  <a:spcPct val="0"/>
                </a:spcBef>
                <a:spcAft>
                  <a:spcPct val="0"/>
                </a:spcAft>
                <a:defRPr/>
              </a:pPr>
              <a:t>43</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4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BB3252-9CC1-41D0-9249-240AEEB949F3}" type="slidenum">
              <a:rPr lang="en-US" smtClean="0"/>
              <a:pPr fontAlgn="base">
                <a:spcBef>
                  <a:spcPct val="0"/>
                </a:spcBef>
                <a:spcAft>
                  <a:spcPct val="0"/>
                </a:spcAft>
                <a:defRPr/>
              </a:pPr>
              <a:t>44</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5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A0A1F2-3A83-48B4-8E06-0D6A11A02526}" type="slidenum">
              <a:rPr lang="en-US" smtClean="0"/>
              <a:pPr fontAlgn="base">
                <a:spcBef>
                  <a:spcPct val="0"/>
                </a:spcBef>
                <a:spcAft>
                  <a:spcPct val="0"/>
                </a:spcAft>
                <a:defRPr/>
              </a:pPr>
              <a:t>45</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6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A21AEB-6062-4AFF-84E2-96FA60F3052D}" type="slidenum">
              <a:rPr lang="en-US" smtClean="0"/>
              <a:pPr fontAlgn="base">
                <a:spcBef>
                  <a:spcPct val="0"/>
                </a:spcBef>
                <a:spcAft>
                  <a:spcPct val="0"/>
                </a:spcAft>
                <a:defRPr/>
              </a:pPr>
              <a:t>46</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7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242084-01FC-495D-BD79-80744F8FB17D}" type="slidenum">
              <a:rPr lang="en-US" smtClean="0"/>
              <a:pPr fontAlgn="base">
                <a:spcBef>
                  <a:spcPct val="0"/>
                </a:spcBef>
                <a:spcAft>
                  <a:spcPct val="0"/>
                </a:spcAft>
                <a:defRPr/>
              </a:pPr>
              <a:t>47</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3D8CB8-856E-4C8B-B7F8-C1E68D24A5B0}" type="slidenum">
              <a:rPr lang="en-US" smtClean="0"/>
              <a:pPr fontAlgn="base">
                <a:spcBef>
                  <a:spcPct val="0"/>
                </a:spcBef>
                <a:spcAft>
                  <a:spcPct val="0"/>
                </a:spcAft>
                <a:defRPr/>
              </a:pPr>
              <a:t>48</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9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B4E386-4462-4093-AE4D-620BCA17107C}" type="slidenum">
              <a:rPr lang="en-US" smtClean="0"/>
              <a:pPr fontAlgn="base">
                <a:spcBef>
                  <a:spcPct val="0"/>
                </a:spcBef>
                <a:spcAft>
                  <a:spcPct val="0"/>
                </a:spcAft>
                <a:defRPr/>
              </a:pPr>
              <a:t>49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4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874FD4-2E3E-40CA-9E2E-6A9371AE74ED}"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0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3650EA-B5A9-4D45-B4A4-C9C8F604B6C0}" type="slidenum">
              <a:rPr lang="en-US" smtClean="0"/>
              <a:pPr fontAlgn="base">
                <a:spcBef>
                  <a:spcPct val="0"/>
                </a:spcBef>
                <a:spcAft>
                  <a:spcPct val="0"/>
                </a:spcAft>
                <a:defRPr/>
              </a:pPr>
              <a:t>50</a:t>
            </a:fld>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1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C208A6-DDCE-44A8-98C4-FC72ABB64F93}" type="slidenum">
              <a:rPr lang="en-US" smtClean="0"/>
              <a:pPr fontAlgn="base">
                <a:spcBef>
                  <a:spcPct val="0"/>
                </a:spcBef>
                <a:spcAft>
                  <a:spcPct val="0"/>
                </a:spcAft>
                <a:defRPr/>
              </a:pPr>
              <a:t>51</a:t>
            </a:fld>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2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21721D-4D5C-4792-A293-443D92814A0D}" type="slidenum">
              <a:rPr lang="en-US" smtClean="0"/>
              <a:pPr fontAlgn="base">
                <a:spcBef>
                  <a:spcPct val="0"/>
                </a:spcBef>
                <a:spcAft>
                  <a:spcPct val="0"/>
                </a:spcAft>
                <a:defRPr/>
              </a:pPr>
              <a:t>52</a:t>
            </a:fld>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3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D7585C-ACFB-4ECE-A53D-AD9930CC5958}" type="slidenum">
              <a:rPr lang="en-US" smtClean="0"/>
              <a:pPr fontAlgn="base">
                <a:spcBef>
                  <a:spcPct val="0"/>
                </a:spcBef>
                <a:spcAft>
                  <a:spcPct val="0"/>
                </a:spcAft>
                <a:defRPr/>
              </a:pPr>
              <a:t>53</a:t>
            </a:fld>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4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E58BEB-9313-43F0-860E-A28AF0BC6118}" type="slidenum">
              <a:rPr lang="en-US" smtClean="0"/>
              <a:pPr fontAlgn="base">
                <a:spcBef>
                  <a:spcPct val="0"/>
                </a:spcBef>
                <a:spcAft>
                  <a:spcPct val="0"/>
                </a:spcAft>
                <a:defRPr/>
              </a:pPr>
              <a:t>54</a:t>
            </a:fld>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5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89755D3-EC3E-43F0-9ABD-AD0E1479EE95}" type="slidenum">
              <a:rPr lang="en-US" smtClean="0"/>
              <a:pPr fontAlgn="base">
                <a:spcBef>
                  <a:spcPct val="0"/>
                </a:spcBef>
                <a:spcAft>
                  <a:spcPct val="0"/>
                </a:spcAft>
                <a:defRPr/>
              </a:pPr>
              <a:t>55</a:t>
            </a:fld>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6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23705F-40D1-446E-8C9C-1D8793BE9607}" type="slidenum">
              <a:rPr lang="en-US" smtClean="0"/>
              <a:pPr fontAlgn="base">
                <a:spcBef>
                  <a:spcPct val="0"/>
                </a:spcBef>
                <a:spcAft>
                  <a:spcPct val="0"/>
                </a:spcAft>
                <a:defRPr/>
              </a:pPr>
              <a:t>56</a:t>
            </a:fld>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7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1CA400-E9E6-4308-BEC9-8ADD12EF2BB5}" type="slidenum">
              <a:rPr lang="en-US" smtClean="0"/>
              <a:pPr fontAlgn="base">
                <a:spcBef>
                  <a:spcPct val="0"/>
                </a:spcBef>
                <a:spcAft>
                  <a:spcPct val="0"/>
                </a:spcAft>
                <a:defRPr/>
              </a:pPr>
              <a:t>57</a:t>
            </a:fld>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7E2524-3884-481F-8A4F-614BB27B333E}" type="slidenum">
              <a:rPr lang="en-US" smtClean="0"/>
              <a:pPr fontAlgn="base">
                <a:spcBef>
                  <a:spcPct val="0"/>
                </a:spcBef>
                <a:spcAft>
                  <a:spcPct val="0"/>
                </a:spcAft>
                <a:defRPr/>
              </a:pPr>
              <a:t>58</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9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77379B-E377-4F02-AD55-CCF7EA7BEA46}" type="slidenum">
              <a:rPr lang="en-US" smtClean="0"/>
              <a:pPr fontAlgn="base">
                <a:spcBef>
                  <a:spcPct val="0"/>
                </a:spcBef>
                <a:spcAft>
                  <a:spcPct val="0"/>
                </a:spcAft>
                <a:defRPr/>
              </a:pPr>
              <a:t>59</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5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45BF30-4C69-4221-B074-5A76B1188745}"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0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289368-7307-4436-B906-3F30F85B0316}" type="slidenum">
              <a:rPr lang="en-US" smtClean="0"/>
              <a:pPr fontAlgn="base">
                <a:spcBef>
                  <a:spcPct val="0"/>
                </a:spcBef>
                <a:spcAft>
                  <a:spcPct val="0"/>
                </a:spcAft>
                <a:defRPr/>
              </a:pPr>
              <a:t>60</a:t>
            </a:fld>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1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2ED914-35D6-4558-893A-EBF1BC47BB6A}" type="slidenum">
              <a:rPr lang="en-US" smtClean="0"/>
              <a:pPr fontAlgn="base">
                <a:spcBef>
                  <a:spcPct val="0"/>
                </a:spcBef>
                <a:spcAft>
                  <a:spcPct val="0"/>
                </a:spcAft>
                <a:defRPr/>
              </a:pPr>
              <a:t>61</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2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0E197F-ECDF-4F37-85AC-5586BA47FCCE}" type="slidenum">
              <a:rPr lang="en-US" smtClean="0"/>
              <a:pPr fontAlgn="base">
                <a:spcBef>
                  <a:spcPct val="0"/>
                </a:spcBef>
                <a:spcAft>
                  <a:spcPct val="0"/>
                </a:spcAft>
                <a:defRPr/>
              </a:pPr>
              <a:t>62</a:t>
            </a:fld>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4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F9161F-F6CE-429B-955C-A12C8F14D009}" type="slidenum">
              <a:rPr lang="en-US" smtClean="0"/>
              <a:pPr fontAlgn="base">
                <a:spcBef>
                  <a:spcPct val="0"/>
                </a:spcBef>
                <a:spcAft>
                  <a:spcPct val="0"/>
                </a:spcAft>
                <a:defRPr/>
              </a:pPr>
              <a:t>63</a:t>
            </a:fld>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5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FAAB3E-E279-46DE-9B4F-CF2A238DA34B}" type="slidenum">
              <a:rPr lang="en-US" smtClean="0"/>
              <a:pPr fontAlgn="base">
                <a:spcBef>
                  <a:spcPct val="0"/>
                </a:spcBef>
                <a:spcAft>
                  <a:spcPct val="0"/>
                </a:spcAft>
                <a:defRPr/>
              </a:pPr>
              <a:t>64</a:t>
            </a:fld>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6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A08CFF-7E05-4F66-91BB-445224F4AD79}" type="slidenum">
              <a:rPr lang="en-US" smtClean="0"/>
              <a:pPr fontAlgn="base">
                <a:spcBef>
                  <a:spcPct val="0"/>
                </a:spcBef>
                <a:spcAft>
                  <a:spcPct val="0"/>
                </a:spcAft>
                <a:defRPr/>
              </a:pPr>
              <a:t>65</a:t>
            </a:fld>
            <a:endParaRPr lang="en-US"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7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DB3C9F-CB55-4B2A-8900-139121424341}" type="slidenum">
              <a:rPr lang="en-US" smtClean="0"/>
              <a:pPr fontAlgn="base">
                <a:spcBef>
                  <a:spcPct val="0"/>
                </a:spcBef>
                <a:spcAft>
                  <a:spcPct val="0"/>
                </a:spcAft>
                <a:defRPr/>
              </a:pPr>
              <a:t>66</a:t>
            </a:fld>
            <a:endParaRPr lang="en-US" dirty="0"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8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B6C322-7C3F-4998-8416-B182C5D5F7E0}" type="slidenum">
              <a:rPr lang="en-US" smtClean="0"/>
              <a:pPr fontAlgn="base">
                <a:spcBef>
                  <a:spcPct val="0"/>
                </a:spcBef>
                <a:spcAft>
                  <a:spcPct val="0"/>
                </a:spcAft>
                <a:defRPr/>
              </a:pPr>
              <a:t>67</a:t>
            </a:fld>
            <a:endParaRPr lang="en-US"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B4C0F2-8B71-4061-9043-0F155AC7FEFA}" type="slidenum">
              <a:rPr lang="en-US" smtClean="0"/>
              <a:pPr fontAlgn="base">
                <a:spcBef>
                  <a:spcPct val="0"/>
                </a:spcBef>
                <a:spcAft>
                  <a:spcPct val="0"/>
                </a:spcAft>
                <a:defRPr/>
              </a:pPr>
              <a:t>68</a:t>
            </a:fld>
            <a:endParaRPr lang="en-US"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0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5999A2-0639-47BA-8682-FE8B996CA55F}" type="slidenum">
              <a:rPr lang="en-US" smtClean="0"/>
              <a:pPr fontAlgn="base">
                <a:spcBef>
                  <a:spcPct val="0"/>
                </a:spcBef>
                <a:spcAft>
                  <a:spcPct val="0"/>
                </a:spcAft>
                <a:defRPr/>
              </a:pPr>
              <a:t>69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6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DFB1AF-A0AD-45A4-BA09-459F2E5C5860}"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1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6E8285-E652-4EC2-9D2C-B05E2D50B445}" type="slidenum">
              <a:rPr lang="en-US" smtClean="0"/>
              <a:pPr fontAlgn="base">
                <a:spcBef>
                  <a:spcPct val="0"/>
                </a:spcBef>
                <a:spcAft>
                  <a:spcPct val="0"/>
                </a:spcAft>
                <a:defRPr/>
              </a:pPr>
              <a:t>70</a:t>
            </a:fld>
            <a:endParaRPr lang="en-US"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2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ED7C5B-78BD-4C97-A7F3-180D349C16B4}" type="slidenum">
              <a:rPr lang="en-US" smtClean="0"/>
              <a:pPr fontAlgn="base">
                <a:spcBef>
                  <a:spcPct val="0"/>
                </a:spcBef>
                <a:spcAft>
                  <a:spcPct val="0"/>
                </a:spcAft>
                <a:defRPr/>
              </a:pPr>
              <a:t>71</a:t>
            </a:fld>
            <a:endParaRPr lang="en-US" smtClean="0"/>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3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BABD9A-8A3F-4438-992D-187F8886811B}" type="slidenum">
              <a:rPr lang="en-US" smtClean="0"/>
              <a:pPr fontAlgn="base">
                <a:spcBef>
                  <a:spcPct val="0"/>
                </a:spcBef>
                <a:spcAft>
                  <a:spcPct val="0"/>
                </a:spcAft>
                <a:defRPr/>
              </a:pPr>
              <a:t>72</a:t>
            </a:fld>
            <a:endParaRPr lang="en-US" dirty="0" smtClean="0"/>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4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A2A085-63B3-4783-B572-0BBDFB0AA7DC}" type="slidenum">
              <a:rPr lang="en-US" smtClean="0"/>
              <a:pPr fontAlgn="base">
                <a:spcBef>
                  <a:spcPct val="0"/>
                </a:spcBef>
                <a:spcAft>
                  <a:spcPct val="0"/>
                </a:spcAft>
                <a:defRPr/>
              </a:pPr>
              <a:t>73</a:t>
            </a:fld>
            <a:endParaRPr lang="en-US" dirty="0" smtClean="0"/>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5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A6977A-000E-4B7F-9C9A-73FD748C518C}" type="slidenum">
              <a:rPr lang="en-US" smtClean="0"/>
              <a:pPr fontAlgn="base">
                <a:spcBef>
                  <a:spcPct val="0"/>
                </a:spcBef>
                <a:spcAft>
                  <a:spcPct val="0"/>
                </a:spcAft>
                <a:defRPr/>
              </a:pPr>
              <a:t>74</a:t>
            </a:fld>
            <a:endParaRPr lang="en-US" dirty="0" smtClean="0"/>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6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921ABC-8FB2-48DD-AFEB-CBDBDB8B3FBA}" type="slidenum">
              <a:rPr lang="en-US" smtClean="0"/>
              <a:pPr fontAlgn="base">
                <a:spcBef>
                  <a:spcPct val="0"/>
                </a:spcBef>
                <a:spcAft>
                  <a:spcPct val="0"/>
                </a:spcAft>
                <a:defRPr/>
              </a:pPr>
              <a:t>75</a:t>
            </a:fld>
            <a:endParaRPr lang="en-US" dirty="0" smtClean="0"/>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7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73B7D5-013E-41EE-ADEB-01353B098FEF}" type="slidenum">
              <a:rPr lang="en-US" smtClean="0"/>
              <a:pPr fontAlgn="base">
                <a:spcBef>
                  <a:spcPct val="0"/>
                </a:spcBef>
                <a:spcAft>
                  <a:spcPct val="0"/>
                </a:spcAft>
                <a:defRPr/>
              </a:pPr>
              <a:t>76</a:t>
            </a:fld>
            <a:endParaRPr lang="en-US" dirty="0" smtClean="0"/>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8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CB0CAB-0166-458A-AD55-6CCAC003C64F}" type="slidenum">
              <a:rPr lang="en-US" smtClean="0"/>
              <a:pPr fontAlgn="base">
                <a:spcBef>
                  <a:spcPct val="0"/>
                </a:spcBef>
                <a:spcAft>
                  <a:spcPct val="0"/>
                </a:spcAft>
                <a:defRPr/>
              </a:pPr>
              <a:t>77</a:t>
            </a:fld>
            <a:endParaRPr lang="en-US" dirty="0" smtClean="0"/>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751AF9-474E-488D-8CB1-00D0799D2EDD}" type="slidenum">
              <a:rPr lang="en-US" smtClean="0"/>
              <a:pPr fontAlgn="base">
                <a:spcBef>
                  <a:spcPct val="0"/>
                </a:spcBef>
                <a:spcAft>
                  <a:spcPct val="0"/>
                </a:spcAft>
                <a:defRPr/>
              </a:pPr>
              <a:t>78</a:t>
            </a:fld>
            <a:endParaRPr lang="en-US" dirty="0" smtClean="0"/>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0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410167-6207-49F3-92F3-D01F70B5690A}" type="slidenum">
              <a:rPr lang="en-US" smtClean="0"/>
              <a:pPr fontAlgn="base">
                <a:spcBef>
                  <a:spcPct val="0"/>
                </a:spcBef>
                <a:spcAft>
                  <a:spcPct val="0"/>
                </a:spcAft>
                <a:defRPr/>
              </a:pPr>
              <a:t>79</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D46453-2A82-4621-928A-943FD1DFA741}"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1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8B244A-07D8-4586-BF86-5E7D6E276623}" type="slidenum">
              <a:rPr lang="en-US" smtClean="0"/>
              <a:pPr fontAlgn="base">
                <a:spcBef>
                  <a:spcPct val="0"/>
                </a:spcBef>
                <a:spcAft>
                  <a:spcPct val="0"/>
                </a:spcAft>
                <a:defRPr/>
              </a:pPr>
              <a:t>80</a:t>
            </a:fld>
            <a:endParaRPr lang="en-US" dirty="0" smtClean="0"/>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2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4E5B11-AA03-465E-BFDE-BEFD39F383E3}" type="slidenum">
              <a:rPr lang="en-US" smtClean="0"/>
              <a:pPr fontAlgn="base">
                <a:spcBef>
                  <a:spcPct val="0"/>
                </a:spcBef>
                <a:spcAft>
                  <a:spcPct val="0"/>
                </a:spcAft>
                <a:defRPr/>
              </a:pPr>
              <a:t>81</a:t>
            </a:fld>
            <a:endParaRPr lang="en-US" dirty="0" smtClean="0"/>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3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352FCC0-021F-4FD4-A7A2-F3778AFC702C}" type="slidenum">
              <a:rPr lang="en-US" smtClean="0"/>
              <a:pPr fontAlgn="base">
                <a:spcBef>
                  <a:spcPct val="0"/>
                </a:spcBef>
                <a:spcAft>
                  <a:spcPct val="0"/>
                </a:spcAft>
                <a:defRPr/>
              </a:pPr>
              <a:t>82</a:t>
            </a:fld>
            <a:endParaRPr lang="en-US" dirty="0" smtClean="0"/>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4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A5ABD3-9191-4298-A4F2-0CE16CCC99B9}" type="slidenum">
              <a:rPr lang="en-US" smtClean="0"/>
              <a:pPr fontAlgn="base">
                <a:spcBef>
                  <a:spcPct val="0"/>
                </a:spcBef>
                <a:spcAft>
                  <a:spcPct val="0"/>
                </a:spcAft>
                <a:defRPr/>
              </a:pPr>
              <a:t>83</a:t>
            </a:fld>
            <a:endParaRPr lang="en-US" dirty="0" smtClean="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5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AF49E-BB64-43F2-8E0D-114665EBE5DA}" type="slidenum">
              <a:rPr lang="en-US" smtClean="0"/>
              <a:pPr fontAlgn="base">
                <a:spcBef>
                  <a:spcPct val="0"/>
                </a:spcBef>
                <a:spcAft>
                  <a:spcPct val="0"/>
                </a:spcAft>
                <a:defRPr/>
              </a:pPr>
              <a:t>84</a:t>
            </a:fld>
            <a:endParaRPr lang="en-US" dirty="0" smtClean="0"/>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6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D1D8EE-F86D-4819-8B27-7B28581ABDCD}" type="slidenum">
              <a:rPr lang="en-US" smtClean="0"/>
              <a:pPr fontAlgn="base">
                <a:spcBef>
                  <a:spcPct val="0"/>
                </a:spcBef>
                <a:spcAft>
                  <a:spcPct val="0"/>
                </a:spcAft>
                <a:defRPr/>
              </a:pPr>
              <a:t>85</a:t>
            </a:fld>
            <a:endParaRPr lang="en-US" dirty="0" smtClean="0"/>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7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262389-D1B9-4EDC-B7E4-E177D584D298}" type="slidenum">
              <a:rPr lang="en-US" smtClean="0"/>
              <a:pPr fontAlgn="base">
                <a:spcBef>
                  <a:spcPct val="0"/>
                </a:spcBef>
                <a:spcAft>
                  <a:spcPct val="0"/>
                </a:spcAft>
                <a:defRPr/>
              </a:pPr>
              <a:t>86</a:t>
            </a:fld>
            <a:endParaRPr lang="en-US" dirty="0" smtClean="0"/>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8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A42C00-3234-4CEC-921F-0B8432C93A6C}" type="slidenum">
              <a:rPr lang="en-US" smtClean="0"/>
              <a:pPr fontAlgn="base">
                <a:spcBef>
                  <a:spcPct val="0"/>
                </a:spcBef>
                <a:spcAft>
                  <a:spcPct val="0"/>
                </a:spcAft>
                <a:defRPr/>
              </a:pPr>
              <a:t>87</a:t>
            </a:fld>
            <a:endParaRPr lang="en-US" dirty="0" smtClean="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8A07F6-8D43-4779-A7EC-B7B61C5F2F6C}" type="slidenum">
              <a:rPr lang="en-US" smtClean="0"/>
              <a:pPr fontAlgn="base">
                <a:spcBef>
                  <a:spcPct val="0"/>
                </a:spcBef>
                <a:spcAft>
                  <a:spcPct val="0"/>
                </a:spcAft>
                <a:defRPr/>
              </a:pPr>
              <a:t>88</a:t>
            </a:fld>
            <a:endParaRPr lang="en-US" dirty="0" smtClean="0"/>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21ACA1-21B6-4832-B8C0-E17C6698CD25}" type="slidenum">
              <a:rPr lang="en-US" smtClean="0"/>
              <a:pPr fontAlgn="base">
                <a:spcBef>
                  <a:spcPct val="0"/>
                </a:spcBef>
                <a:spcAft>
                  <a:spcPct val="0"/>
                </a:spcAft>
                <a:defRPr/>
              </a:pPr>
              <a:t>89</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8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650C10-B2AF-41AF-A167-9DF3C52671F4}" type="slidenum">
              <a:rPr lang="en-US" smtClean="0"/>
              <a:pPr fontAlgn="base">
                <a:spcBef>
                  <a:spcPct val="0"/>
                </a:spcBef>
                <a:spcAft>
                  <a:spcPct val="0"/>
                </a:spcAft>
                <a:defRPr/>
              </a:pPr>
              <a:t>9</a:t>
            </a:fld>
            <a:endParaRPr lang="en-US" smtClean="0"/>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1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006AC0-727A-4741-82D3-91BFAE1E6A0D}" type="slidenum">
              <a:rPr lang="en-US" smtClean="0"/>
              <a:pPr fontAlgn="base">
                <a:spcBef>
                  <a:spcPct val="0"/>
                </a:spcBef>
                <a:spcAft>
                  <a:spcPct val="0"/>
                </a:spcAft>
                <a:defRPr/>
              </a:pPr>
              <a:t>90</a:t>
            </a:fld>
            <a:endParaRPr lang="en-US" dirty="0" smtClean="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2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020F5C-BDA3-4715-82E0-AD246503B939}" type="slidenum">
              <a:rPr lang="en-US" smtClean="0"/>
              <a:pPr fontAlgn="base">
                <a:spcBef>
                  <a:spcPct val="0"/>
                </a:spcBef>
                <a:spcAft>
                  <a:spcPct val="0"/>
                </a:spcAft>
                <a:defRPr/>
              </a:pPr>
              <a:t>91</a:t>
            </a:fld>
            <a:endParaRPr lang="en-US" dirty="0" smtClean="0"/>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3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dirty="0"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4D0C79-2A4F-4970-932C-B4DA96768EDF}" type="slidenum">
              <a:rPr lang="en-US" smtClean="0"/>
              <a:pPr fontAlgn="base">
                <a:spcBef>
                  <a:spcPct val="0"/>
                </a:spcBef>
                <a:spcAft>
                  <a:spcPct val="0"/>
                </a:spcAft>
                <a:defRPr/>
              </a:pPr>
              <a:t>92</a:t>
            </a:fld>
            <a:endParaRPr lang="en-US" dirty="0" smtClean="0"/>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4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smtClean="0"/>
          </a:p>
        </p:txBody>
      </p:sp>
      <p:sp>
        <p:nvSpPr>
          <p:cNvPr id="14341"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C0F7488E-AAEF-42A8-8268-52E85A963BFB}" type="datetime8">
              <a:rPr lang="en-US" smtClean="0"/>
              <a:pPr fontAlgn="base">
                <a:spcBef>
                  <a:spcPct val="0"/>
                </a:spcBef>
                <a:spcAft>
                  <a:spcPct val="0"/>
                </a:spcAft>
                <a:defRPr/>
              </a:pPr>
              <a:t>3/3/2013 7:35 PM</a:t>
            </a:fld>
            <a:endParaRPr lang="en-US" smtClean="0"/>
          </a:p>
        </p:txBody>
      </p:sp>
      <p:sp>
        <p:nvSpPr>
          <p:cNvPr id="143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solidFill>
                  <a:srgbClr val="000000"/>
                </a:solidFill>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defRPr/>
            </a:pPr>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pPr fontAlgn="base">
              <a:spcBef>
                <a:spcPct val="0"/>
              </a:spcBef>
              <a:spcAft>
                <a:spcPct val="0"/>
              </a:spcAft>
              <a:defRPr/>
            </a:pPr>
            <a:endParaRPr lang="en-US" smtClean="0"/>
          </a:p>
        </p:txBody>
      </p:sp>
      <p:sp>
        <p:nvSpPr>
          <p:cNvPr id="14343" name="Slide Number Placeholder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21C60B-E7C0-4495-AD48-3218AF90F8C9}" type="slidenum">
              <a:rPr lang="en-US" smtClean="0"/>
              <a:pPr fontAlgn="base">
                <a:spcBef>
                  <a:spcPct val="0"/>
                </a:spcBef>
                <a:spcAft>
                  <a:spcPct val="0"/>
                </a:spcAft>
                <a:defRPr/>
              </a:pPr>
              <a:t>93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17352036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7054978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289248021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87666990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3622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8952445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99153540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78417737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230475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119434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6143399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25218788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190529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84893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fade/>
  </p:transition>
  <p:txStyles>
    <p:titleStyle>
      <a:lvl1pPr algn="l" defTabSz="912813" rtl="0" eaLnBrk="1" fontAlgn="base" hangingPunct="1">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sz="4800">
          <a:solidFill>
            <a:schemeClr val="tx1"/>
          </a:solidFill>
          <a:latin typeface="Calibri"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5"/>
        </a:buBlip>
        <a:defRPr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6"/>
        </a:buBlip>
        <a:defRPr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extLst>
              <a:ext uri="{28A0092B-C50C-407E-A947-70E740481C1C}">
                <a14:useLocalDpi xmlns:a14="http://schemas.microsoft.com/office/drawing/2010/main" val="0"/>
              </a:ext>
            </a:extLst>
          </a:blip>
          <a:srcRect b="10452"/>
          <a:stretch>
            <a:fillRect/>
          </a:stretch>
        </p:blipFill>
        <p:spPr bwMode="auto">
          <a:xfrm>
            <a:off x="0" y="1300163"/>
            <a:ext cx="9144000" cy="555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722313" y="1905000"/>
            <a:ext cx="8040687"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9" r:id="rId1"/>
  </p:sldLayoutIdLst>
  <p:transition>
    <p:fade/>
  </p:transition>
  <p:txStyles>
    <p:titleStyle>
      <a:lvl1pPr algn="l" defTabSz="912813" rtl="0" eaLnBrk="0" fontAlgn="base" hangingPunct="0">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2pPr>
      <a:lvl3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3pPr>
      <a:lvl4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4pPr>
      <a:lvl5pPr algn="l" defTabSz="912813" rtl="0" eaLnBrk="0" fontAlgn="base" hangingPunct="0">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eaLnBrk="0" fontAlgn="base" hangingPunct="0">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6.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8.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6.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7.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8.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0.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1.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2.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5300"/>
              <a:t/>
            </a:r>
            <a:br>
              <a:rPr sz="5300"/>
            </a:br>
            <a:endParaRPr sz="4000" i="1">
              <a:solidFill>
                <a:schemeClr val="tx2"/>
              </a:solidFill>
            </a:endParaRPr>
          </a:p>
        </p:txBody>
      </p:sp>
      <p:sp>
        <p:nvSpPr>
          <p:cNvPr id="111619" name="TextBox 3"/>
          <p:cNvSpPr txBox="1">
            <a:spLocks noChangeArrowheads="1"/>
          </p:cNvSpPr>
          <p:nvPr/>
        </p:nvSpPr>
        <p:spPr bwMode="auto">
          <a:xfrm>
            <a:off x="457200" y="2514600"/>
            <a:ext cx="8229600" cy="1570038"/>
          </a:xfrm>
          <a:prstGeom prst="rect">
            <a:avLst/>
          </a:prstGeom>
          <a:noFill/>
          <a:ln w="9525">
            <a:noFill/>
            <a:miter lim="800000"/>
            <a:headEnd/>
            <a:tailEnd/>
          </a:ln>
        </p:spPr>
        <p:txBody>
          <a:bodyPr>
            <a:spAutoFit/>
          </a:bodyPr>
          <a:lstStyle/>
          <a:p>
            <a:pPr algn="ctr">
              <a:defRPr/>
            </a:pPr>
            <a:r>
              <a:rPr lang="en-US" sz="4800" dirty="0">
                <a:latin typeface="+mn-lt"/>
              </a:rPr>
              <a:t>Part B: </a:t>
            </a:r>
          </a:p>
          <a:p>
            <a:pPr algn="ctr">
              <a:defRPr/>
            </a:pPr>
            <a:r>
              <a:rPr lang="en-US" sz="4800" dirty="0">
                <a:latin typeface="+mn-lt"/>
              </a:rPr>
              <a:t>What the Bible Teaches</a:t>
            </a:r>
          </a:p>
        </p:txBody>
      </p:sp>
      <p:cxnSp>
        <p:nvCxnSpPr>
          <p:cNvPr id="4" name="Straight Connector 3"/>
          <p:cNvCxnSpPr/>
          <p:nvPr/>
        </p:nvCxnSpPr>
        <p:spPr>
          <a:xfrm>
            <a:off x="381000" y="9906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b="1" i="1" smtClean="0">
                <a:solidFill>
                  <a:schemeClr val="tx2"/>
                </a:solidFill>
              </a:rPr>
              <a:t>Book of Mormon</a:t>
            </a:r>
            <a:r>
              <a:rPr sz="4000" i="1" smtClean="0">
                <a:solidFill>
                  <a:schemeClr val="tx2"/>
                </a:solidFill>
              </a:rPr>
              <a:t> Problems </a:t>
            </a:r>
            <a:r>
              <a:rPr sz="5300" smtClean="0"/>
              <a:t/>
            </a:r>
            <a:br>
              <a:rPr sz="5300" smtClean="0"/>
            </a:br>
            <a:endParaRPr sz="4000" i="1">
              <a:solidFill>
                <a:schemeClr val="tx2"/>
              </a:solidFill>
            </a:endParaRPr>
          </a:p>
        </p:txBody>
      </p:sp>
      <p:sp>
        <p:nvSpPr>
          <p:cNvPr id="121859" name="TextBox 3"/>
          <p:cNvSpPr txBox="1">
            <a:spLocks noChangeArrowheads="1"/>
          </p:cNvSpPr>
          <p:nvPr/>
        </p:nvSpPr>
        <p:spPr bwMode="auto">
          <a:xfrm>
            <a:off x="457200" y="1600200"/>
            <a:ext cx="8534400" cy="4032250"/>
          </a:xfrm>
          <a:prstGeom prst="rect">
            <a:avLst/>
          </a:prstGeom>
          <a:noFill/>
          <a:ln w="9525">
            <a:noFill/>
            <a:miter lim="800000"/>
            <a:headEnd/>
            <a:tailEnd/>
          </a:ln>
        </p:spPr>
        <p:txBody>
          <a:bodyPr>
            <a:spAutoFit/>
          </a:bodyPr>
          <a:lstStyle/>
          <a:p>
            <a:pPr marL="231775" indent="-231775">
              <a:defRPr/>
            </a:pPr>
            <a:r>
              <a:rPr lang="en-US" sz="3200" dirty="0"/>
              <a:t>	</a:t>
            </a:r>
            <a:r>
              <a:rPr lang="en-US" sz="3200" dirty="0">
                <a:latin typeface="+mn-lt"/>
              </a:rPr>
              <a:t>read off the English to Oliver </a:t>
            </a:r>
            <a:r>
              <a:rPr lang="en-US" sz="3200" dirty="0" err="1">
                <a:latin typeface="+mn-lt"/>
              </a:rPr>
              <a:t>Cowdery</a:t>
            </a:r>
            <a:r>
              <a:rPr lang="en-US" sz="3200" dirty="0">
                <a:latin typeface="+mn-lt"/>
              </a:rPr>
              <a:t>, who was his principal scribe, and when it was written down and repeated to Brother Joseph to see if it was correct, then it would disappear, and another character with the interpretation would appear. ” (David </a:t>
            </a:r>
            <a:r>
              <a:rPr lang="en-US" sz="3200" dirty="0" err="1">
                <a:latin typeface="+mn-lt"/>
              </a:rPr>
              <a:t>Whitmer</a:t>
            </a:r>
            <a:r>
              <a:rPr lang="en-US" sz="3200" dirty="0">
                <a:latin typeface="+mn-lt"/>
              </a:rPr>
              <a:t>, </a:t>
            </a:r>
            <a:r>
              <a:rPr lang="en-US" sz="3200" b="1" i="1" dirty="0">
                <a:latin typeface="+mn-lt"/>
              </a:rPr>
              <a:t>An Address to All Believers in Christ</a:t>
            </a:r>
            <a:r>
              <a:rPr lang="en-US" sz="3200" dirty="0">
                <a:latin typeface="+mn-lt"/>
              </a:rPr>
              <a:t>, Richmond, Mo.: </a:t>
            </a:r>
            <a:r>
              <a:rPr lang="en-US" sz="3200" dirty="0" err="1">
                <a:latin typeface="+mn-lt"/>
              </a:rPr>
              <a:t>n.p</a:t>
            </a:r>
            <a:r>
              <a:rPr lang="en-US" sz="3200" dirty="0">
                <a:latin typeface="+mn-lt"/>
              </a:rPr>
              <a:t>., 1887, p. 12.)</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b="1" i="1" smtClean="0">
                <a:solidFill>
                  <a:schemeClr val="tx2"/>
                </a:solidFill>
              </a:rPr>
              <a:t>Book of Mormon</a:t>
            </a:r>
            <a:r>
              <a:rPr sz="4000" i="1" smtClean="0">
                <a:solidFill>
                  <a:schemeClr val="tx2"/>
                </a:solidFill>
              </a:rPr>
              <a:t>  Problems</a:t>
            </a:r>
            <a:r>
              <a:rPr sz="7200" smtClean="0"/>
              <a:t/>
            </a:r>
            <a:br>
              <a:rPr sz="7200" smtClean="0"/>
            </a:br>
            <a:r>
              <a:rPr sz="5300"/>
              <a:t/>
            </a:r>
            <a:br>
              <a:rPr sz="5300"/>
            </a:br>
            <a:endParaRPr sz="4000" i="1">
              <a:solidFill>
                <a:schemeClr val="tx2"/>
              </a:solidFill>
            </a:endParaRPr>
          </a:p>
        </p:txBody>
      </p:sp>
      <p:sp>
        <p:nvSpPr>
          <p:cNvPr id="122883" name="TextBox 3"/>
          <p:cNvSpPr txBox="1">
            <a:spLocks noChangeArrowheads="1"/>
          </p:cNvSpPr>
          <p:nvPr/>
        </p:nvSpPr>
        <p:spPr bwMode="auto">
          <a:xfrm>
            <a:off x="457200" y="1600200"/>
            <a:ext cx="8534400" cy="2554288"/>
          </a:xfrm>
          <a:prstGeom prst="rect">
            <a:avLst/>
          </a:prstGeom>
          <a:noFill/>
          <a:ln w="9525">
            <a:noFill/>
            <a:miter lim="800000"/>
            <a:headEnd/>
            <a:tailEnd/>
          </a:ln>
        </p:spPr>
        <p:txBody>
          <a:bodyPr>
            <a:spAutoFit/>
          </a:bodyPr>
          <a:lstStyle/>
          <a:p>
            <a:pPr marL="231775" indent="-231775">
              <a:buFont typeface="Arial" pitchFamily="34" charset="0"/>
              <a:buChar char="•"/>
              <a:defRPr/>
            </a:pPr>
            <a:r>
              <a:rPr lang="en-US" sz="3200" dirty="0">
                <a:latin typeface="+mn-lt"/>
              </a:rPr>
              <a:t>Since the original 1830 edition of </a:t>
            </a:r>
            <a:r>
              <a:rPr lang="en-US" sz="3200" b="1" i="1" dirty="0">
                <a:latin typeface="+mn-lt"/>
              </a:rPr>
              <a:t>The Book of Mormon</a:t>
            </a:r>
            <a:r>
              <a:rPr lang="en-US" sz="3200" dirty="0">
                <a:latin typeface="+mn-lt"/>
              </a:rPr>
              <a:t>, as of 1982, </a:t>
            </a:r>
            <a:r>
              <a:rPr lang="en-US" sz="3200" b="1" i="1" dirty="0">
                <a:latin typeface="+mn-lt"/>
              </a:rPr>
              <a:t>The Book of Mormon</a:t>
            </a:r>
            <a:r>
              <a:rPr lang="en-US" sz="3200" dirty="0">
                <a:latin typeface="+mn-lt"/>
              </a:rPr>
              <a:t> has undergone 3,913 word changes, and 11,849 changes when one includes punctuation changes, etc. </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Bible vs. </a:t>
            </a:r>
            <a:r>
              <a:rPr sz="4000" b="1" i="1" smtClean="0">
                <a:solidFill>
                  <a:schemeClr val="tx2"/>
                </a:solidFill>
              </a:rPr>
              <a:t>Book of Mormon </a:t>
            </a:r>
            <a:r>
              <a:rPr sz="7200" smtClean="0"/>
              <a:t/>
            </a:r>
            <a:br>
              <a:rPr sz="7200" smtClean="0"/>
            </a:br>
            <a:r>
              <a:rPr sz="5300"/>
              <a:t/>
            </a:r>
            <a:br>
              <a:rPr sz="5300"/>
            </a:br>
            <a:endParaRPr sz="4000" i="1">
              <a:solidFill>
                <a:schemeClr val="tx2"/>
              </a:solidFill>
            </a:endParaRPr>
          </a:p>
        </p:txBody>
      </p:sp>
      <p:sp>
        <p:nvSpPr>
          <p:cNvPr id="123907" name="TextBox 3"/>
          <p:cNvSpPr txBox="1">
            <a:spLocks noChangeArrowheads="1"/>
          </p:cNvSpPr>
          <p:nvPr/>
        </p:nvSpPr>
        <p:spPr bwMode="auto">
          <a:xfrm>
            <a:off x="457200" y="1600200"/>
            <a:ext cx="8534400" cy="4278313"/>
          </a:xfrm>
          <a:prstGeom prst="rect">
            <a:avLst/>
          </a:prstGeom>
          <a:noFill/>
          <a:ln w="9525">
            <a:noFill/>
            <a:miter lim="800000"/>
            <a:headEnd/>
            <a:tailEnd/>
          </a:ln>
        </p:spPr>
        <p:txBody>
          <a:bodyPr>
            <a:spAutoFit/>
          </a:bodyPr>
          <a:lstStyle/>
          <a:p>
            <a:pPr marL="231775" indent="-231775">
              <a:buFont typeface="Arial" pitchFamily="34" charset="0"/>
              <a:buChar char="•"/>
              <a:defRPr/>
            </a:pPr>
            <a:r>
              <a:rPr lang="en-US" sz="3200" dirty="0">
                <a:latin typeface="+mn-lt"/>
              </a:rPr>
              <a:t>The Bible has tens of thousands of manuscripts, which can be examined by scholars/the public, the Book of Mormon had only one (per Mormon sources), which has disappeared.</a:t>
            </a:r>
          </a:p>
          <a:p>
            <a:pPr marL="231775" indent="-231775">
              <a:defRPr/>
            </a:pPr>
            <a:endParaRPr lang="en-US" sz="1600" dirty="0">
              <a:latin typeface="+mn-lt"/>
            </a:endParaRPr>
          </a:p>
          <a:p>
            <a:pPr marL="231775" indent="-231775">
              <a:buFont typeface="Arial" pitchFamily="34" charset="0"/>
              <a:buChar char="•"/>
              <a:defRPr/>
            </a:pPr>
            <a:r>
              <a:rPr lang="en-US" sz="3200" dirty="0">
                <a:latin typeface="+mn-lt"/>
              </a:rPr>
              <a:t>The Bible has 40 authors who wrote over a period of about 2,000 years (including the Book of Job) and are all consistent with one another on critical topics.  </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Bible vs. </a:t>
            </a:r>
            <a:r>
              <a:rPr sz="4000" b="1" i="1" smtClean="0">
                <a:solidFill>
                  <a:schemeClr val="tx2"/>
                </a:solidFill>
              </a:rPr>
              <a:t>Book of Mormon </a:t>
            </a:r>
            <a:r>
              <a:rPr sz="4000" i="1" smtClean="0">
                <a:solidFill>
                  <a:schemeClr val="tx2"/>
                </a:solidFill>
              </a:rPr>
              <a:t> </a:t>
            </a:r>
            <a:r>
              <a:rPr sz="7200" smtClean="0"/>
              <a:t/>
            </a:r>
            <a:br>
              <a:rPr sz="7200" smtClean="0"/>
            </a:br>
            <a:r>
              <a:rPr sz="5300"/>
              <a:t/>
            </a:r>
            <a:br>
              <a:rPr sz="5300"/>
            </a:br>
            <a:endParaRPr sz="4000" i="1">
              <a:solidFill>
                <a:schemeClr val="tx2"/>
              </a:solidFill>
            </a:endParaRPr>
          </a:p>
        </p:txBody>
      </p:sp>
      <p:sp>
        <p:nvSpPr>
          <p:cNvPr id="124931" name="TextBox 3"/>
          <p:cNvSpPr txBox="1">
            <a:spLocks noChangeArrowheads="1"/>
          </p:cNvSpPr>
          <p:nvPr/>
        </p:nvSpPr>
        <p:spPr bwMode="auto">
          <a:xfrm>
            <a:off x="457200" y="1600200"/>
            <a:ext cx="8534400" cy="5016500"/>
          </a:xfrm>
          <a:prstGeom prst="rect">
            <a:avLst/>
          </a:prstGeom>
          <a:noFill/>
          <a:ln w="9525">
            <a:noFill/>
            <a:miter lim="800000"/>
            <a:headEnd/>
            <a:tailEnd/>
          </a:ln>
        </p:spPr>
        <p:txBody>
          <a:bodyPr>
            <a:spAutoFit/>
          </a:bodyPr>
          <a:lstStyle/>
          <a:p>
            <a:pPr marL="231775" indent="-231775">
              <a:buFont typeface="Arial" pitchFamily="34" charset="0"/>
              <a:buChar char="•"/>
              <a:defRPr/>
            </a:pPr>
            <a:r>
              <a:rPr lang="en-US" sz="3200" dirty="0">
                <a:latin typeface="+mj-lt"/>
              </a:rPr>
              <a:t>The </a:t>
            </a:r>
            <a:r>
              <a:rPr lang="en-US" sz="3200" b="1" i="1" dirty="0">
                <a:latin typeface="+mj-lt"/>
              </a:rPr>
              <a:t>Book of Mormon:</a:t>
            </a:r>
          </a:p>
          <a:p>
            <a:pPr marL="688975" lvl="1" indent="-231775">
              <a:buFont typeface="Arial" pitchFamily="34" charset="0"/>
              <a:buChar char="•"/>
              <a:defRPr/>
            </a:pPr>
            <a:r>
              <a:rPr lang="en-US" sz="3200" b="1" i="1" dirty="0">
                <a:latin typeface="+mj-lt"/>
              </a:rPr>
              <a:t> </a:t>
            </a:r>
            <a:r>
              <a:rPr lang="en-US" sz="3200" dirty="0">
                <a:latin typeface="+mj-lt"/>
              </a:rPr>
              <a:t>Has one “interpreter” – Joseph Smith </a:t>
            </a:r>
          </a:p>
          <a:p>
            <a:pPr marL="688975" lvl="1" indent="-231775">
              <a:buFont typeface="Arial" pitchFamily="34" charset="0"/>
              <a:buChar char="•"/>
              <a:defRPr/>
            </a:pPr>
            <a:r>
              <a:rPr lang="en-US" sz="3200" dirty="0">
                <a:latin typeface="+mj-lt"/>
              </a:rPr>
              <a:t>Supposedly written in a language called “reformed Egyptian” (per Joseph Smith) which is unknown by anyone else!</a:t>
            </a:r>
          </a:p>
          <a:p>
            <a:pPr marL="688975" lvl="1" indent="-231775">
              <a:buFont typeface="Arial" pitchFamily="34" charset="0"/>
              <a:buChar char="•"/>
              <a:defRPr/>
            </a:pPr>
            <a:r>
              <a:rPr lang="en-US" sz="3200" dirty="0">
                <a:latin typeface="+mj-lt"/>
              </a:rPr>
              <a:t>Interpretation of it through use of an </a:t>
            </a:r>
            <a:r>
              <a:rPr lang="en-US" sz="3200" dirty="0" err="1">
                <a:latin typeface="+mj-lt"/>
              </a:rPr>
              <a:t>occultic</a:t>
            </a:r>
            <a:r>
              <a:rPr lang="en-US" sz="3200" dirty="0">
                <a:latin typeface="+mj-lt"/>
              </a:rPr>
              <a:t> seer stone and sometimes by large “magical” spectacles!</a:t>
            </a:r>
          </a:p>
          <a:p>
            <a:pPr marL="688975" lvl="1" indent="-231775">
              <a:buFont typeface="Arial" pitchFamily="34" charset="0"/>
              <a:buChar char="•"/>
              <a:defRPr/>
            </a:pPr>
            <a:r>
              <a:rPr lang="en-US" sz="3200" dirty="0">
                <a:latin typeface="+mj-lt"/>
              </a:rPr>
              <a:t>Has never had even one archaeological find support its contents – quite the contrary!</a:t>
            </a:r>
            <a:endParaRPr lang="en-US" sz="3200" dirty="0">
              <a:latin typeface="Calibri" pitchFamily="34" charset="0"/>
            </a:endParaRP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Bible vs. </a:t>
            </a:r>
            <a:r>
              <a:rPr sz="4000" b="1" i="1" smtClean="0">
                <a:solidFill>
                  <a:schemeClr val="tx2"/>
                </a:solidFill>
              </a:rPr>
              <a:t>Book of Mormon </a:t>
            </a:r>
            <a:r>
              <a:rPr sz="4000" i="1" smtClean="0">
                <a:solidFill>
                  <a:schemeClr val="tx2"/>
                </a:solidFill>
              </a:rPr>
              <a:t> </a:t>
            </a:r>
            <a:r>
              <a:rPr sz="7200" smtClean="0"/>
              <a:t/>
            </a:r>
            <a:br>
              <a:rPr sz="7200" smtClean="0"/>
            </a:br>
            <a:r>
              <a:rPr sz="5300"/>
              <a:t/>
            </a:r>
            <a:br>
              <a:rPr sz="5300"/>
            </a:br>
            <a:endParaRPr sz="4000" i="1">
              <a:solidFill>
                <a:schemeClr val="tx2"/>
              </a:solidFill>
            </a:endParaRPr>
          </a:p>
        </p:txBody>
      </p:sp>
      <p:sp>
        <p:nvSpPr>
          <p:cNvPr id="124931" name="TextBox 3"/>
          <p:cNvSpPr txBox="1">
            <a:spLocks noChangeArrowheads="1"/>
          </p:cNvSpPr>
          <p:nvPr/>
        </p:nvSpPr>
        <p:spPr bwMode="auto">
          <a:xfrm>
            <a:off x="457200" y="1600200"/>
            <a:ext cx="8534400" cy="2554288"/>
          </a:xfrm>
          <a:prstGeom prst="rect">
            <a:avLst/>
          </a:prstGeom>
          <a:noFill/>
          <a:ln w="9525">
            <a:noFill/>
            <a:miter lim="800000"/>
            <a:headEnd/>
            <a:tailEnd/>
          </a:ln>
        </p:spPr>
        <p:txBody>
          <a:bodyPr>
            <a:spAutoFit/>
          </a:bodyPr>
          <a:lstStyle/>
          <a:p>
            <a:pPr marL="688975" lvl="1" indent="-231775">
              <a:buFont typeface="Arial" pitchFamily="34" charset="0"/>
              <a:buChar char="•"/>
              <a:defRPr/>
            </a:pPr>
            <a:r>
              <a:rPr lang="en-US" sz="3200" dirty="0">
                <a:latin typeface="+mj-lt"/>
              </a:rPr>
              <a:t>DNA evidence has totally contradicted the </a:t>
            </a:r>
            <a:r>
              <a:rPr lang="en-US" sz="3200" b="1" i="1" dirty="0">
                <a:latin typeface="+mj-lt"/>
              </a:rPr>
              <a:t>Book of Mormon’s</a:t>
            </a:r>
            <a:r>
              <a:rPr lang="en-US" sz="3200" dirty="0">
                <a:latin typeface="+mj-lt"/>
              </a:rPr>
              <a:t> story that the Indians of the New World are really descendents of Jews who earlier came to the New World from Israel!</a:t>
            </a:r>
            <a:endParaRPr lang="en-US" sz="3200" dirty="0">
              <a:latin typeface="Calibri" pitchFamily="34" charset="0"/>
            </a:endParaRP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7200" smtClean="0"/>
              <a:t/>
            </a:r>
            <a:br>
              <a:rPr sz="7200" smtClean="0"/>
            </a:br>
            <a:r>
              <a:rPr sz="5300"/>
              <a:t/>
            </a:r>
            <a:br>
              <a:rPr sz="5300"/>
            </a:br>
            <a:endParaRPr sz="4000" i="1">
              <a:solidFill>
                <a:schemeClr val="tx2"/>
              </a:solidFill>
            </a:endParaRPr>
          </a:p>
        </p:txBody>
      </p:sp>
      <p:sp>
        <p:nvSpPr>
          <p:cNvPr id="128003" name="TextBox 3"/>
          <p:cNvSpPr txBox="1">
            <a:spLocks noChangeArrowheads="1"/>
          </p:cNvSpPr>
          <p:nvPr/>
        </p:nvSpPr>
        <p:spPr bwMode="auto">
          <a:xfrm>
            <a:off x="381000" y="2286000"/>
            <a:ext cx="8534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cs typeface="Arial" pitchFamily="34" charset="0"/>
              </a:defRPr>
            </a:lvl1pPr>
            <a:lvl2pPr marL="688975" indent="-231775"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1" algn="ctr" eaLnBrk="1" hangingPunct="1"/>
            <a:r>
              <a:rPr lang="en-US" sz="4800" i="1">
                <a:solidFill>
                  <a:srgbClr val="FF0000"/>
                </a:solidFill>
                <a:latin typeface="Calibri" pitchFamily="34" charset="0"/>
              </a:rPr>
              <a:t>IT IS </a:t>
            </a:r>
            <a:r>
              <a:rPr lang="en-US" sz="4800" i="1" u="sng">
                <a:solidFill>
                  <a:srgbClr val="FF0000"/>
                </a:solidFill>
                <a:latin typeface="Calibri" pitchFamily="34" charset="0"/>
              </a:rPr>
              <a:t>NOT</a:t>
            </a:r>
            <a:r>
              <a:rPr lang="en-US" sz="4800" i="1">
                <a:solidFill>
                  <a:srgbClr val="FF0000"/>
                </a:solidFill>
                <a:latin typeface="Calibri" pitchFamily="34" charset="0"/>
              </a:rPr>
              <a:t> THE BIBLE </a:t>
            </a:r>
          </a:p>
          <a:p>
            <a:pPr lvl="1" algn="ctr" eaLnBrk="1" hangingPunct="1"/>
            <a:r>
              <a:rPr lang="en-US" sz="4800" i="1">
                <a:solidFill>
                  <a:srgbClr val="FF0000"/>
                </a:solidFill>
                <a:latin typeface="Calibri" pitchFamily="34" charset="0"/>
              </a:rPr>
              <a:t>WHICH HAS THE PROBLEMS!</a:t>
            </a:r>
          </a:p>
        </p:txBody>
      </p:sp>
      <p:cxnSp>
        <p:nvCxnSpPr>
          <p:cNvPr id="4" name="Straight Connector 3"/>
          <p:cNvCxnSpPr/>
          <p:nvPr/>
        </p:nvCxnSpPr>
        <p:spPr>
          <a:xfrm>
            <a:off x="304800" y="10668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290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902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9031" name="TextBox 6"/>
          <p:cNvSpPr txBox="1">
            <a:spLocks noChangeArrowheads="1"/>
          </p:cNvSpPr>
          <p:nvPr/>
        </p:nvSpPr>
        <p:spPr bwMode="auto">
          <a:xfrm>
            <a:off x="1828800" y="838200"/>
            <a:ext cx="72612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b="1">
                <a:solidFill>
                  <a:schemeClr val="bg1"/>
                </a:solidFill>
              </a:rPr>
              <a:t>Will the Real God Please Stand Up?!</a:t>
            </a:r>
            <a:br>
              <a:rPr lang="en-US" sz="3200" b="1">
                <a:solidFill>
                  <a:schemeClr val="bg1"/>
                </a:solidFill>
              </a:rPr>
            </a:br>
            <a:endParaRPr lang="en-US" sz="3200" b="1">
              <a:solidFill>
                <a:schemeClr val="bg1"/>
              </a:solidFill>
            </a:endParaRPr>
          </a:p>
        </p:txBody>
      </p:sp>
      <p:sp>
        <p:nvSpPr>
          <p:cNvPr id="8" name="TextBox 7"/>
          <p:cNvSpPr txBox="1"/>
          <p:nvPr/>
        </p:nvSpPr>
        <p:spPr>
          <a:xfrm>
            <a:off x="2286000" y="2333625"/>
            <a:ext cx="6477000" cy="4278313"/>
          </a:xfrm>
          <a:prstGeom prst="rect">
            <a:avLst/>
          </a:prstGeom>
          <a:noFill/>
        </p:spPr>
        <p:txBody>
          <a:bodyPr>
            <a:spAutoFit/>
          </a:bodyPr>
          <a:lstStyle/>
          <a:p>
            <a:pPr>
              <a:defRPr/>
            </a:pPr>
            <a:r>
              <a:rPr lang="en-US" sz="3200" dirty="0">
                <a:latin typeface="+mn-lt"/>
              </a:rPr>
              <a:t>Recall that Mormonism teaches that </a:t>
            </a:r>
          </a:p>
          <a:p>
            <a:pPr>
              <a:defRPr/>
            </a:pPr>
            <a:r>
              <a:rPr lang="en-US" sz="3200" dirty="0">
                <a:latin typeface="+mn-lt"/>
              </a:rPr>
              <a:t>their God the Father and their </a:t>
            </a:r>
          </a:p>
          <a:p>
            <a:pPr>
              <a:defRPr/>
            </a:pPr>
            <a:r>
              <a:rPr lang="en-US" sz="3200" dirty="0">
                <a:latin typeface="+mn-lt"/>
              </a:rPr>
              <a:t>Jesus Christ are two separate gods.  </a:t>
            </a:r>
          </a:p>
          <a:p>
            <a:pPr>
              <a:defRPr/>
            </a:pPr>
            <a:endParaRPr lang="en-US" sz="1600" dirty="0">
              <a:latin typeface="+mn-lt"/>
            </a:endParaRPr>
          </a:p>
          <a:p>
            <a:pPr>
              <a:defRPr/>
            </a:pPr>
            <a:r>
              <a:rPr lang="en-US" sz="3200" dirty="0">
                <a:latin typeface="+mn-lt"/>
              </a:rPr>
              <a:t>Further, recall that they teach that in the Old Testament the Father is </a:t>
            </a:r>
            <a:r>
              <a:rPr lang="en-US" sz="3200" dirty="0" err="1">
                <a:latin typeface="+mn-lt"/>
              </a:rPr>
              <a:t>Elohim</a:t>
            </a:r>
            <a:r>
              <a:rPr lang="en-US" sz="3200" dirty="0">
                <a:latin typeface="+mn-lt"/>
              </a:rPr>
              <a:t> [“God” in English] and that Jesus is Yahweh [“Jehovah” or “Lord” in English]. </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00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005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Therefore, Mormonism would have an impossible problem in logic and theology if the Bible said that:</a:t>
            </a:r>
          </a:p>
          <a:p>
            <a:pPr marL="280988" indent="-280988">
              <a:buFont typeface="Arial" pitchFamily="34" charset="0"/>
              <a:buChar char="•"/>
              <a:defRPr/>
            </a:pPr>
            <a:r>
              <a:rPr lang="en-US" sz="3200" dirty="0">
                <a:latin typeface="+mn-lt"/>
              </a:rPr>
              <a:t>Yahweh is </a:t>
            </a:r>
            <a:r>
              <a:rPr lang="en-US" sz="3200" dirty="0" err="1">
                <a:latin typeface="+mn-lt"/>
              </a:rPr>
              <a:t>Elohim</a:t>
            </a:r>
            <a:endParaRPr lang="en-US" sz="3200" dirty="0">
              <a:latin typeface="+mn-lt"/>
            </a:endParaRPr>
          </a:p>
          <a:p>
            <a:pPr marL="280988" indent="-280988">
              <a:buFont typeface="Arial" pitchFamily="34" charset="0"/>
              <a:buChar char="•"/>
              <a:defRPr/>
            </a:pPr>
            <a:r>
              <a:rPr lang="en-US" sz="3200" dirty="0" err="1">
                <a:latin typeface="+mn-lt"/>
              </a:rPr>
              <a:t>Elohim</a:t>
            </a:r>
            <a:r>
              <a:rPr lang="en-US" sz="3200" dirty="0">
                <a:latin typeface="+mn-lt"/>
              </a:rPr>
              <a:t> is Yahweh</a:t>
            </a:r>
          </a:p>
          <a:p>
            <a:pPr marL="280988" indent="-280988">
              <a:buFont typeface="Arial" pitchFamily="34" charset="0"/>
              <a:buChar char="•"/>
              <a:defRPr/>
            </a:pPr>
            <a:r>
              <a:rPr lang="en-US" sz="3200" dirty="0">
                <a:latin typeface="+mn-lt"/>
              </a:rPr>
              <a:t>Yahweh is the only true </a:t>
            </a:r>
            <a:r>
              <a:rPr lang="en-US" sz="3200" dirty="0" err="1">
                <a:latin typeface="+mn-lt"/>
              </a:rPr>
              <a:t>Elohim</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10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107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p>
        </p:txBody>
      </p:sp>
      <p:sp>
        <p:nvSpPr>
          <p:cNvPr id="8" name="TextBox 7"/>
          <p:cNvSpPr txBox="1"/>
          <p:nvPr/>
        </p:nvSpPr>
        <p:spPr>
          <a:xfrm>
            <a:off x="2286000" y="2333625"/>
            <a:ext cx="6477000" cy="3786188"/>
          </a:xfrm>
          <a:prstGeom prst="rect">
            <a:avLst/>
          </a:prstGeom>
          <a:noFill/>
        </p:spPr>
        <p:txBody>
          <a:bodyPr>
            <a:spAutoFit/>
          </a:bodyPr>
          <a:lstStyle/>
          <a:p>
            <a:pPr algn="ctr">
              <a:defRPr/>
            </a:pPr>
            <a:r>
              <a:rPr lang="en-US" sz="3200" dirty="0">
                <a:latin typeface="+mn-lt"/>
              </a:rPr>
              <a:t>So what does the Bible say?</a:t>
            </a:r>
          </a:p>
          <a:p>
            <a:pPr>
              <a:defRPr/>
            </a:pPr>
            <a:endParaRPr lang="en-US" sz="1600" dirty="0">
              <a:latin typeface="+mn-lt"/>
            </a:endParaRPr>
          </a:p>
          <a:p>
            <a:pPr algn="ctr">
              <a:defRPr/>
            </a:pPr>
            <a:r>
              <a:rPr lang="en-US" sz="3200" dirty="0">
                <a:latin typeface="+mn-lt"/>
              </a:rPr>
              <a:t>THERE ARE 710 VERSES IN THE OLD TESTAMENT THAT CLEARLY STATE THAT YAHWEH AND ELOHIM ARE ONE AND THE SAME, AND THAT YAHWEH IS THE ONLY TRUE ELOHIM!</a:t>
            </a:r>
            <a:r>
              <a:rPr lang="en-US" sz="3200" dirty="0">
                <a:solidFill>
                  <a:srgbClr val="FF0000"/>
                </a:solidFill>
                <a:latin typeface="+mn-lt"/>
              </a:rPr>
              <a:t> </a:t>
            </a:r>
          </a:p>
          <a:p>
            <a:pPr algn="ctr">
              <a:defRPr/>
            </a:pPr>
            <a:endParaRPr lang="en-US" sz="3200" dirty="0">
              <a:latin typeface="+mn-lt"/>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209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210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p>
        </p:txBody>
      </p:sp>
      <p:sp>
        <p:nvSpPr>
          <p:cNvPr id="8" name="TextBox 7"/>
          <p:cNvSpPr txBox="1"/>
          <p:nvPr/>
        </p:nvSpPr>
        <p:spPr>
          <a:xfrm>
            <a:off x="2286000" y="2333625"/>
            <a:ext cx="6477000" cy="3786188"/>
          </a:xfrm>
          <a:prstGeom prst="rect">
            <a:avLst/>
          </a:prstGeom>
          <a:noFill/>
        </p:spPr>
        <p:txBody>
          <a:bodyPr>
            <a:spAutoFit/>
          </a:bodyPr>
          <a:lstStyle/>
          <a:p>
            <a:pPr algn="ctr">
              <a:defRPr/>
            </a:pPr>
            <a:r>
              <a:rPr lang="en-US" sz="3200" dirty="0">
                <a:latin typeface="+mn-lt"/>
              </a:rPr>
              <a:t>All 710 verses are listed in a book entitled </a:t>
            </a:r>
            <a:r>
              <a:rPr lang="en-US" sz="3200" b="1" i="1" dirty="0">
                <a:latin typeface="+mn-lt"/>
              </a:rPr>
              <a:t>Mormons, Let Us Talk About the Gods and Salvation </a:t>
            </a:r>
            <a:r>
              <a:rPr lang="en-US" sz="3200" dirty="0">
                <a:latin typeface="+mn-lt"/>
              </a:rPr>
              <a:t>(John T. Davis, Chapter 1 and General Appendix A)</a:t>
            </a:r>
          </a:p>
          <a:p>
            <a:pPr algn="ctr">
              <a:defRPr/>
            </a:pPr>
            <a:endParaRPr lang="en-US" sz="3200" dirty="0">
              <a:latin typeface="+mn-lt"/>
            </a:endParaRPr>
          </a:p>
          <a:p>
            <a:pPr algn="ctr">
              <a:defRPr/>
            </a:pPr>
            <a:r>
              <a:rPr lang="en-US" sz="3200" dirty="0">
                <a:latin typeface="+mn-lt"/>
              </a:rPr>
              <a:t>Only a few will be referenced here!</a:t>
            </a:r>
          </a:p>
          <a:p>
            <a:pPr>
              <a:defRPr/>
            </a:pP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 Reliability of Bible Manuscripts </a:t>
            </a:r>
            <a:r>
              <a:rPr sz="5300"/>
              <a:t/>
            </a:r>
            <a:br>
              <a:rPr sz="5300"/>
            </a:br>
            <a:endParaRPr sz="4000" i="1">
              <a:solidFill>
                <a:schemeClr val="tx2"/>
              </a:solidFill>
            </a:endParaRPr>
          </a:p>
        </p:txBody>
      </p:sp>
      <p:sp>
        <p:nvSpPr>
          <p:cNvPr id="114691" name="TextBox 3"/>
          <p:cNvSpPr txBox="1">
            <a:spLocks noChangeArrowheads="1"/>
          </p:cNvSpPr>
          <p:nvPr/>
        </p:nvSpPr>
        <p:spPr bwMode="auto">
          <a:xfrm>
            <a:off x="457200" y="1828800"/>
            <a:ext cx="82296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t>Mormons typically think the Bible is correct “insofar as it is correctly translated.”  On a practical level, they believe the Bible is correct except where it contradicts Mormon doctrine [how convenient!].</a:t>
            </a:r>
            <a:endParaRPr lang="en-US" sz="3200">
              <a:latin typeface="Calibri" pitchFamily="34" charset="0"/>
            </a:endParaRP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31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312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 </a:t>
            </a:r>
          </a:p>
        </p:txBody>
      </p:sp>
      <p:sp>
        <p:nvSpPr>
          <p:cNvPr id="8" name="TextBox 7"/>
          <p:cNvSpPr txBox="1"/>
          <p:nvPr/>
        </p:nvSpPr>
        <p:spPr>
          <a:xfrm>
            <a:off x="2286000" y="2333625"/>
            <a:ext cx="6477000" cy="4032250"/>
          </a:xfrm>
          <a:prstGeom prst="rect">
            <a:avLst/>
          </a:prstGeom>
          <a:noFill/>
        </p:spPr>
        <p:txBody>
          <a:bodyPr>
            <a:spAutoFit/>
          </a:bodyPr>
          <a:lstStyle/>
          <a:p>
            <a:pPr marL="280988" indent="-280988">
              <a:buFont typeface="Arial" pitchFamily="34" charset="0"/>
              <a:buChar char="•"/>
              <a:defRPr/>
            </a:pPr>
            <a:r>
              <a:rPr lang="en-US" sz="3200" dirty="0">
                <a:latin typeface="+mn-lt"/>
              </a:rPr>
              <a:t>Jer. 10:10 - “But the Lord [Yahweh] is the true God [</a:t>
            </a:r>
            <a:r>
              <a:rPr lang="en-US" sz="3200" dirty="0" err="1">
                <a:latin typeface="+mn-lt"/>
              </a:rPr>
              <a:t>Elohim</a:t>
            </a:r>
            <a:r>
              <a:rPr lang="en-US" sz="3200" dirty="0">
                <a:latin typeface="+mn-lt"/>
              </a:rPr>
              <a:t>]…”</a:t>
            </a:r>
          </a:p>
          <a:p>
            <a:pPr marL="280988" indent="-280988">
              <a:buFont typeface="Arial" pitchFamily="34" charset="0"/>
              <a:buChar char="•"/>
              <a:defRPr/>
            </a:pPr>
            <a:endParaRPr lang="en-US" sz="1600" dirty="0">
              <a:latin typeface="+mn-lt"/>
            </a:endParaRPr>
          </a:p>
          <a:p>
            <a:pPr marL="280988" indent="-280988">
              <a:buFont typeface="Arial" pitchFamily="34" charset="0"/>
              <a:buChar char="•"/>
              <a:defRPr/>
            </a:pPr>
            <a:r>
              <a:rPr lang="en-US" sz="3200" dirty="0">
                <a:latin typeface="+mn-lt"/>
              </a:rPr>
              <a:t>Ps. 100:3 – “Know that the Lord [Yahweh] Himself is God [</a:t>
            </a:r>
            <a:r>
              <a:rPr lang="en-US" sz="3200" dirty="0" err="1">
                <a:latin typeface="+mn-lt"/>
              </a:rPr>
              <a:t>Elohim</a:t>
            </a:r>
            <a:r>
              <a:rPr lang="en-US" sz="3200" dirty="0">
                <a:latin typeface="+mn-lt"/>
              </a:rPr>
              <a:t>]…</a:t>
            </a:r>
          </a:p>
          <a:p>
            <a:pPr marL="280988" indent="-280988">
              <a:buFont typeface="Arial" pitchFamily="34" charset="0"/>
              <a:buChar char="•"/>
              <a:defRPr/>
            </a:pPr>
            <a:endParaRPr lang="en-US" sz="1600" dirty="0">
              <a:latin typeface="+mn-lt"/>
            </a:endParaRPr>
          </a:p>
          <a:p>
            <a:pPr marL="280988" indent="-280988">
              <a:buFont typeface="Arial" pitchFamily="34" charset="0"/>
              <a:buChar char="•"/>
              <a:defRPr/>
            </a:pPr>
            <a:r>
              <a:rPr lang="en-US" sz="3200" dirty="0">
                <a:latin typeface="+mn-lt"/>
              </a:rPr>
              <a:t>I Kings 18:39 – “…The Lord [Yahweh], He is God [</a:t>
            </a:r>
            <a:r>
              <a:rPr lang="en-US" sz="3200" dirty="0" err="1">
                <a:latin typeface="+mn-lt"/>
              </a:rPr>
              <a:t>Elohim</a:t>
            </a:r>
            <a:r>
              <a:rPr lang="en-US" sz="3200" dirty="0">
                <a:latin typeface="+mn-lt"/>
              </a:rPr>
              <a:t>]; the Lord [Yahweh], He is God [</a:t>
            </a:r>
            <a:r>
              <a:rPr lang="en-US" sz="3200" dirty="0" err="1">
                <a:latin typeface="+mn-lt"/>
              </a:rPr>
              <a:t>Elohim</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414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414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r>
              <a:rPr lang="en-US" sz="3200" b="1" dirty="0">
                <a:ln>
                  <a:solidFill>
                    <a:sysClr val="windowText" lastClr="000000"/>
                  </a:solidFill>
                </a:ln>
                <a:solidFill>
                  <a:schemeClr val="bg1"/>
                </a:solidFill>
              </a:rPr>
              <a:t> </a:t>
            </a:r>
          </a:p>
        </p:txBody>
      </p:sp>
      <p:sp>
        <p:nvSpPr>
          <p:cNvPr id="8" name="TextBox 7"/>
          <p:cNvSpPr txBox="1"/>
          <p:nvPr/>
        </p:nvSpPr>
        <p:spPr>
          <a:xfrm>
            <a:off x="2286000" y="2333625"/>
            <a:ext cx="6477000" cy="4032250"/>
          </a:xfrm>
          <a:prstGeom prst="rect">
            <a:avLst/>
          </a:prstGeom>
          <a:noFill/>
        </p:spPr>
        <p:txBody>
          <a:bodyPr>
            <a:spAutoFit/>
          </a:bodyPr>
          <a:lstStyle/>
          <a:p>
            <a:pPr marL="280988" indent="-280988">
              <a:buFont typeface="Arial" pitchFamily="34" charset="0"/>
              <a:buChar char="•"/>
              <a:defRPr/>
            </a:pPr>
            <a:r>
              <a:rPr lang="en-US" sz="3200" dirty="0">
                <a:latin typeface="+mn-lt"/>
              </a:rPr>
              <a:t>Ps. 95:6-7 - “…Let us kneel before the Lord [Yahweh] our Maker.  For He is our God [</a:t>
            </a:r>
            <a:r>
              <a:rPr lang="en-US" sz="3200" dirty="0" err="1">
                <a:latin typeface="+mn-lt"/>
              </a:rPr>
              <a:t>Elohim</a:t>
            </a:r>
            <a:r>
              <a:rPr lang="en-US" sz="3200" dirty="0">
                <a:latin typeface="+mn-lt"/>
              </a:rPr>
              <a:t>].”</a:t>
            </a:r>
          </a:p>
          <a:p>
            <a:pPr marL="280988" indent="-280988">
              <a:buFont typeface="Arial" pitchFamily="34" charset="0"/>
              <a:buChar char="•"/>
              <a:defRPr/>
            </a:pPr>
            <a:endParaRPr lang="en-US" sz="3200" dirty="0">
              <a:latin typeface="+mn-lt"/>
            </a:endParaRPr>
          </a:p>
          <a:p>
            <a:pPr marL="280988" indent="-280988">
              <a:buFont typeface="Arial" pitchFamily="34" charset="0"/>
              <a:buChar char="•"/>
              <a:defRPr/>
            </a:pPr>
            <a:r>
              <a:rPr lang="en-US" sz="3200" dirty="0">
                <a:latin typeface="+mn-lt"/>
              </a:rPr>
              <a:t>I Chron. 17:24 – “…The Lord [Yahweh] of hosts is the God [</a:t>
            </a:r>
            <a:r>
              <a:rPr lang="en-US" sz="3200" dirty="0" err="1">
                <a:latin typeface="+mn-lt"/>
              </a:rPr>
              <a:t>Elohim</a:t>
            </a:r>
            <a:r>
              <a:rPr lang="en-US" sz="3200" dirty="0">
                <a:latin typeface="+mn-lt"/>
              </a:rPr>
              <a:t>] of Israel…”</a:t>
            </a:r>
          </a:p>
          <a:p>
            <a:pPr marL="280988" indent="-280988">
              <a:defRPr/>
            </a:pPr>
            <a:endParaRPr lang="en-US" sz="3200" dirty="0">
              <a:latin typeface="+mn-lt"/>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51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517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r>
              <a:rPr lang="en-US" sz="3200" b="1" dirty="0">
                <a:ln>
                  <a:solidFill>
                    <a:sysClr val="windowText" lastClr="000000"/>
                  </a:solidFill>
                </a:ln>
                <a:solidFill>
                  <a:schemeClr val="bg1"/>
                </a:solidFill>
              </a:rPr>
              <a:t> </a:t>
            </a:r>
          </a:p>
        </p:txBody>
      </p:sp>
      <p:sp>
        <p:nvSpPr>
          <p:cNvPr id="8" name="TextBox 7"/>
          <p:cNvSpPr txBox="1"/>
          <p:nvPr/>
        </p:nvSpPr>
        <p:spPr>
          <a:xfrm>
            <a:off x="2209800" y="2362200"/>
            <a:ext cx="6934200" cy="4278313"/>
          </a:xfrm>
          <a:prstGeom prst="rect">
            <a:avLst/>
          </a:prstGeom>
          <a:noFill/>
        </p:spPr>
        <p:txBody>
          <a:bodyPr>
            <a:spAutoFit/>
          </a:bodyPr>
          <a:lstStyle/>
          <a:p>
            <a:pPr marL="280988" indent="-280988">
              <a:buFont typeface="Arial" pitchFamily="34" charset="0"/>
              <a:buChar char="•"/>
              <a:defRPr/>
            </a:pPr>
            <a:r>
              <a:rPr lang="en-US" sz="3200" dirty="0">
                <a:latin typeface="+mn-lt"/>
              </a:rPr>
              <a:t>I Chron. 17:20 – “O Lord [Yahweh], there is none like Thee, neither is there any God [</a:t>
            </a:r>
            <a:r>
              <a:rPr lang="en-US" sz="3200" dirty="0" err="1">
                <a:latin typeface="+mn-lt"/>
              </a:rPr>
              <a:t>Elohim</a:t>
            </a:r>
            <a:r>
              <a:rPr lang="en-US" sz="3200" dirty="0">
                <a:latin typeface="+mn-lt"/>
              </a:rPr>
              <a:t>] beside Thee,…”</a:t>
            </a:r>
          </a:p>
          <a:p>
            <a:pPr marL="280988" indent="-280988">
              <a:buFont typeface="Arial" pitchFamily="34" charset="0"/>
              <a:buChar char="•"/>
              <a:defRPr/>
            </a:pPr>
            <a:endParaRPr lang="en-US" sz="1600" dirty="0">
              <a:latin typeface="+mn-lt"/>
            </a:endParaRPr>
          </a:p>
          <a:p>
            <a:pPr marL="280988" indent="-280988">
              <a:buFont typeface="Arial" pitchFamily="34" charset="0"/>
              <a:buChar char="•"/>
              <a:defRPr/>
            </a:pPr>
            <a:r>
              <a:rPr lang="en-US" sz="3200" dirty="0">
                <a:latin typeface="+mn-lt"/>
              </a:rPr>
              <a:t>Deut. 4:39 – “Know therefore today, and take it to your heart, that the Lord [Yahweh], He is God [</a:t>
            </a:r>
            <a:r>
              <a:rPr lang="en-US" sz="3200" dirty="0" err="1">
                <a:latin typeface="+mn-lt"/>
              </a:rPr>
              <a:t>Elohim</a:t>
            </a:r>
            <a:r>
              <a:rPr lang="en-US" sz="3200" dirty="0">
                <a:latin typeface="+mn-lt"/>
              </a:rPr>
              <a:t>] in heaven above and on the earth below; there is no other.”</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619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619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r>
              <a:rPr lang="en-US" sz="3200" b="1" dirty="0">
                <a:ln>
                  <a:solidFill>
                    <a:sysClr val="windowText" lastClr="000000"/>
                  </a:solidFill>
                </a:ln>
                <a:solidFill>
                  <a:schemeClr val="bg1"/>
                </a:solidFill>
              </a:rPr>
              <a:t> </a:t>
            </a:r>
          </a:p>
        </p:txBody>
      </p:sp>
      <p:sp>
        <p:nvSpPr>
          <p:cNvPr id="8" name="TextBox 7"/>
          <p:cNvSpPr txBox="1"/>
          <p:nvPr/>
        </p:nvSpPr>
        <p:spPr>
          <a:xfrm>
            <a:off x="2286000" y="2333625"/>
            <a:ext cx="6477000" cy="3540125"/>
          </a:xfrm>
          <a:prstGeom prst="rect">
            <a:avLst/>
          </a:prstGeom>
          <a:noFill/>
        </p:spPr>
        <p:txBody>
          <a:bodyPr>
            <a:spAutoFit/>
          </a:bodyPr>
          <a:lstStyle/>
          <a:p>
            <a:pPr marL="280988" indent="-280988">
              <a:buFont typeface="Arial" pitchFamily="34" charset="0"/>
              <a:buChar char="•"/>
              <a:defRPr/>
            </a:pPr>
            <a:r>
              <a:rPr lang="en-US" sz="3200" dirty="0">
                <a:latin typeface="+mn-lt"/>
              </a:rPr>
              <a:t>Is. 45:5 – “I am the Lord [Yahweh], and there is no other; Besides Me there is no God [</a:t>
            </a:r>
            <a:r>
              <a:rPr lang="en-US" sz="3200" dirty="0" err="1">
                <a:latin typeface="+mn-lt"/>
              </a:rPr>
              <a:t>Elohim</a:t>
            </a:r>
            <a:r>
              <a:rPr lang="en-US" sz="3200" dirty="0">
                <a:latin typeface="+mn-lt"/>
              </a:rPr>
              <a:t>]…”</a:t>
            </a:r>
          </a:p>
          <a:p>
            <a:pPr marL="280988" indent="-280988">
              <a:buFont typeface="Arial" pitchFamily="34" charset="0"/>
              <a:buChar char="•"/>
              <a:defRPr/>
            </a:pPr>
            <a:endParaRPr lang="en-US" sz="3200" dirty="0">
              <a:latin typeface="+mn-lt"/>
            </a:endParaRPr>
          </a:p>
          <a:p>
            <a:pPr marL="280988" indent="-280988">
              <a:buFont typeface="Arial" pitchFamily="34" charset="0"/>
              <a:buChar char="•"/>
              <a:defRPr/>
            </a:pPr>
            <a:r>
              <a:rPr lang="en-US" sz="3200" dirty="0">
                <a:latin typeface="+mn-lt"/>
              </a:rPr>
              <a:t>Is. 45:21 – “…Is it not I, the Lord [Yahweh]?  And there is no other God [</a:t>
            </a:r>
            <a:r>
              <a:rPr lang="en-US" sz="3200" dirty="0" err="1">
                <a:latin typeface="+mn-lt"/>
              </a:rPr>
              <a:t>Elohim</a:t>
            </a:r>
            <a:r>
              <a:rPr lang="en-US" sz="3200" dirty="0">
                <a:latin typeface="+mn-lt"/>
              </a:rPr>
              <a:t>] beside Me.”</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72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722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Yahweh is the Only True </a:t>
            </a: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a:t>
            </a:r>
            <a:r>
              <a:rPr lang="en-US" sz="3200" b="1" dirty="0">
                <a:ln>
                  <a:solidFill>
                    <a:sysClr val="windowText" lastClr="000000"/>
                  </a:solidFill>
                </a:ln>
                <a:solidFill>
                  <a:schemeClr val="bg1"/>
                </a:solidFill>
              </a:rPr>
              <a:t> </a:t>
            </a:r>
          </a:p>
        </p:txBody>
      </p:sp>
      <p:sp>
        <p:nvSpPr>
          <p:cNvPr id="8" name="TextBox 7"/>
          <p:cNvSpPr txBox="1"/>
          <p:nvPr/>
        </p:nvSpPr>
        <p:spPr>
          <a:xfrm>
            <a:off x="2286000" y="2333625"/>
            <a:ext cx="6477000" cy="4032250"/>
          </a:xfrm>
          <a:prstGeom prst="rect">
            <a:avLst/>
          </a:prstGeom>
          <a:noFill/>
        </p:spPr>
        <p:txBody>
          <a:bodyPr>
            <a:spAutoFit/>
          </a:bodyPr>
          <a:lstStyle/>
          <a:p>
            <a:pPr marL="280988" indent="-280988">
              <a:buFont typeface="Arial" pitchFamily="34" charset="0"/>
              <a:buChar char="•"/>
              <a:defRPr/>
            </a:pPr>
            <a:r>
              <a:rPr lang="en-US" sz="3200" dirty="0">
                <a:latin typeface="+mn-lt"/>
              </a:rPr>
              <a:t>Ps. 33:12 – “Blessed is the nation whose God [</a:t>
            </a:r>
            <a:r>
              <a:rPr lang="en-US" sz="3200" dirty="0" err="1">
                <a:latin typeface="+mn-lt"/>
              </a:rPr>
              <a:t>Elohim</a:t>
            </a:r>
            <a:r>
              <a:rPr lang="en-US" sz="3200" dirty="0">
                <a:latin typeface="+mn-lt"/>
              </a:rPr>
              <a:t>] is the Lord [Yahweh]…”</a:t>
            </a:r>
          </a:p>
          <a:p>
            <a:pPr marL="280988" indent="-280988">
              <a:buFont typeface="Arial" pitchFamily="34" charset="0"/>
              <a:buChar char="•"/>
              <a:defRPr/>
            </a:pPr>
            <a:endParaRPr lang="en-US" sz="3200" dirty="0">
              <a:latin typeface="+mn-lt"/>
            </a:endParaRPr>
          </a:p>
          <a:p>
            <a:pPr marL="280988" indent="-280988">
              <a:buFont typeface="Arial" pitchFamily="34" charset="0"/>
              <a:buChar char="•"/>
              <a:defRPr/>
            </a:pPr>
            <a:r>
              <a:rPr lang="en-US" sz="3200" dirty="0">
                <a:latin typeface="+mn-lt"/>
              </a:rPr>
              <a:t>Jer. 23:36 - “…you have perverted the words of the living God [</a:t>
            </a:r>
            <a:r>
              <a:rPr lang="en-US" sz="3200" dirty="0" err="1">
                <a:latin typeface="+mn-lt"/>
              </a:rPr>
              <a:t>Elohim</a:t>
            </a:r>
            <a:r>
              <a:rPr lang="en-US" sz="3200" dirty="0">
                <a:latin typeface="+mn-lt"/>
              </a:rPr>
              <a:t>], the Lord [Yahweh] of hosts, our God [</a:t>
            </a:r>
            <a:r>
              <a:rPr lang="en-US" sz="3200" dirty="0" err="1">
                <a:latin typeface="+mn-lt"/>
              </a:rPr>
              <a:t>Elohim</a:t>
            </a:r>
            <a:r>
              <a:rPr lang="en-US" sz="3200" dirty="0">
                <a:latin typeface="+mn-lt"/>
              </a:rPr>
              <a:t>].”</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824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824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7" name="TextBox 6"/>
          <p:cNvSpPr txBox="1"/>
          <p:nvPr/>
        </p:nvSpPr>
        <p:spPr>
          <a:xfrm>
            <a:off x="1828800" y="838200"/>
            <a:ext cx="7261225" cy="1077913"/>
          </a:xfrm>
          <a:prstGeom prst="rect">
            <a:avLst/>
          </a:prstGeom>
          <a:noFill/>
        </p:spPr>
        <p:txBody>
          <a:bodyPr wrap="none">
            <a:spAutoFit/>
          </a:bodyPr>
          <a:lstStyle/>
          <a:p>
            <a:pPr>
              <a:defRPr/>
            </a:pPr>
            <a:r>
              <a:rPr lang="en-US" sz="3200" b="1" dirty="0">
                <a:solidFill>
                  <a:schemeClr val="bg1"/>
                </a:solidFill>
              </a:rPr>
              <a:t>Will the Real God Please Stand Up?!</a:t>
            </a:r>
          </a:p>
          <a:p>
            <a:pPr algn="ctr">
              <a:defRPr/>
            </a:pP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 Dealing Direct with Man</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629400" cy="4524375"/>
          </a:xfrm>
          <a:prstGeom prst="rect">
            <a:avLst/>
          </a:prstGeom>
          <a:noFill/>
        </p:spPr>
        <p:txBody>
          <a:bodyPr>
            <a:spAutoFit/>
          </a:bodyPr>
          <a:lstStyle/>
          <a:p>
            <a:pPr>
              <a:defRPr/>
            </a:pPr>
            <a:r>
              <a:rPr lang="en-US" sz="3200" dirty="0">
                <a:latin typeface="+mn-lt"/>
              </a:rPr>
              <a:t>Mormons may contend that the one true God verses of the Bible are:</a:t>
            </a:r>
          </a:p>
          <a:p>
            <a:pPr marL="280988" indent="-280988">
              <a:buFont typeface="Arial" pitchFamily="34" charset="0"/>
              <a:buChar char="•"/>
              <a:defRPr/>
            </a:pPr>
            <a:r>
              <a:rPr lang="en-US" sz="3200" dirty="0">
                <a:latin typeface="+mn-lt"/>
              </a:rPr>
              <a:t>Referring to </a:t>
            </a:r>
            <a:r>
              <a:rPr lang="en-US" sz="3200" dirty="0" err="1">
                <a:latin typeface="+mn-lt"/>
              </a:rPr>
              <a:t>Elohim</a:t>
            </a:r>
            <a:r>
              <a:rPr lang="en-US" sz="3200" dirty="0">
                <a:latin typeface="+mn-lt"/>
              </a:rPr>
              <a:t> [their God the Father] since he is the head god of three gods for this earth, and/or</a:t>
            </a:r>
          </a:p>
          <a:p>
            <a:pPr marL="280988" indent="-280988">
              <a:buFont typeface="Arial" pitchFamily="34" charset="0"/>
              <a:buChar char="•"/>
              <a:defRPr/>
            </a:pPr>
            <a:r>
              <a:rPr lang="en-US" sz="3200" dirty="0">
                <a:latin typeface="+mn-lt"/>
              </a:rPr>
              <a:t>Referring to Yahweh [their Jesus] since he [they contend]is the god that has dealt directly with man since Adam’s fall. </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392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926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17767" name="TextBox 6"/>
          <p:cNvSpPr txBox="1">
            <a:spLocks noChangeArrowheads="1"/>
          </p:cNvSpPr>
          <p:nvPr/>
        </p:nvSpPr>
        <p:spPr bwMode="auto">
          <a:xfrm>
            <a:off x="1828800" y="838200"/>
            <a:ext cx="7261225" cy="2554288"/>
          </a:xfrm>
          <a:prstGeom prst="rect">
            <a:avLst/>
          </a:prstGeom>
          <a:noFill/>
          <a:ln w="9525">
            <a:noFill/>
            <a:miter lim="800000"/>
            <a:headEnd/>
            <a:tailEnd/>
          </a:ln>
        </p:spPr>
        <p:txBody>
          <a:bodyPr wrap="none">
            <a:spAutoFit/>
          </a:bodyPr>
          <a:lstStyle/>
          <a:p>
            <a:pPr>
              <a:defRPr/>
            </a:pPr>
            <a:r>
              <a:rPr lang="en-US" sz="3200" b="1" dirty="0">
                <a:solidFill>
                  <a:schemeClr val="bg1"/>
                </a:solidFill>
              </a:rPr>
              <a:t>Will the Real God Please Stand Up?!</a:t>
            </a:r>
          </a:p>
          <a:p>
            <a:pPr algn="ctr">
              <a:defRPr/>
            </a:pP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 Dealing Direct with Man</a:t>
            </a:r>
          </a:p>
          <a:p>
            <a:pPr>
              <a:defRPr/>
            </a:pPr>
            <a:endParaRPr lang="en-US" sz="3200" b="1" dirty="0">
              <a:ln>
                <a:solidFill>
                  <a:sysClr val="windowText" lastClr="000000"/>
                </a:solidFill>
              </a:ln>
              <a:solidFill>
                <a:schemeClr val="bg1"/>
              </a:solidFill>
            </a:endParaRPr>
          </a:p>
          <a:p>
            <a:pPr>
              <a:defRPr/>
            </a:pPr>
            <a:r>
              <a:rPr lang="en-US" sz="3200" b="1" dirty="0">
                <a:solidFill>
                  <a:schemeClr val="bg1"/>
                </a:solidFill>
              </a:rPr>
              <a:t/>
            </a:r>
            <a:br>
              <a:rPr lang="en-US" sz="3200" b="1" dirty="0">
                <a:solidFill>
                  <a:schemeClr val="bg1"/>
                </a:solidFill>
              </a:rPr>
            </a:br>
            <a:endParaRPr lang="en-US" sz="3200" b="1" dirty="0">
              <a:solidFill>
                <a:schemeClr val="bg1"/>
              </a:solidFill>
            </a:endParaRPr>
          </a:p>
        </p:txBody>
      </p:sp>
      <p:sp>
        <p:nvSpPr>
          <p:cNvPr id="8" name="TextBox 7"/>
          <p:cNvSpPr txBox="1"/>
          <p:nvPr/>
        </p:nvSpPr>
        <p:spPr>
          <a:xfrm>
            <a:off x="2286000" y="2333625"/>
            <a:ext cx="6629400" cy="3786188"/>
          </a:xfrm>
          <a:prstGeom prst="rect">
            <a:avLst/>
          </a:prstGeom>
          <a:noFill/>
        </p:spPr>
        <p:txBody>
          <a:bodyPr>
            <a:spAutoFit/>
          </a:bodyPr>
          <a:lstStyle/>
          <a:p>
            <a:pPr marL="341313" indent="-341313">
              <a:buFont typeface="Arial" pitchFamily="34" charset="0"/>
              <a:buChar char="•"/>
              <a:defRPr/>
            </a:pPr>
            <a:r>
              <a:rPr lang="en-US" sz="3200" dirty="0">
                <a:latin typeface="+mn-lt"/>
              </a:rPr>
              <a:t>This position was refuted earlier by showing that the Bible’s </a:t>
            </a:r>
            <a:r>
              <a:rPr lang="en-US" sz="3200" dirty="0" err="1">
                <a:latin typeface="+mn-lt"/>
              </a:rPr>
              <a:t>Elohim</a:t>
            </a:r>
            <a:r>
              <a:rPr lang="en-US" sz="3200" dirty="0">
                <a:latin typeface="+mn-lt"/>
              </a:rPr>
              <a:t> and Yahweh are not whom Mormonism says they are;   they are simply two terms/names referring to the one same true God, not to two separate gods.</a:t>
            </a:r>
          </a:p>
          <a:p>
            <a:pPr marL="341313" indent="-341313">
              <a:defRPr/>
            </a:pP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029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029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18791"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defRPr/>
            </a:pPr>
            <a:r>
              <a:rPr lang="en-US" sz="3200" b="1" dirty="0">
                <a:solidFill>
                  <a:schemeClr val="bg1"/>
                </a:solidFill>
              </a:rPr>
              <a:t>Will the Real God Please Stand Up?!</a:t>
            </a:r>
          </a:p>
          <a:p>
            <a:pPr algn="ctr">
              <a:defRPr/>
            </a:pP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 Dealing Direct with Man</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4278313"/>
          </a:xfrm>
          <a:prstGeom prst="rect">
            <a:avLst/>
          </a:prstGeom>
          <a:noFill/>
        </p:spPr>
        <p:txBody>
          <a:bodyPr>
            <a:spAutoFit/>
          </a:bodyPr>
          <a:lstStyle/>
          <a:p>
            <a:pPr marL="341313" indent="-341313">
              <a:buFont typeface="Arial" pitchFamily="34" charset="0"/>
              <a:buChar char="•"/>
              <a:defRPr/>
            </a:pPr>
            <a:r>
              <a:rPr lang="en-US" sz="3200" dirty="0">
                <a:latin typeface="+mn-lt"/>
              </a:rPr>
              <a:t>Second, it can be shown that </a:t>
            </a:r>
            <a:r>
              <a:rPr lang="en-US" sz="3200" dirty="0" err="1">
                <a:latin typeface="+mn-lt"/>
              </a:rPr>
              <a:t>Elohim</a:t>
            </a:r>
            <a:r>
              <a:rPr lang="en-US" sz="3200" dirty="0">
                <a:latin typeface="+mn-lt"/>
              </a:rPr>
              <a:t> has dealt regularly and directly with man since the fall of Adam. </a:t>
            </a:r>
          </a:p>
          <a:p>
            <a:pPr marL="341313" indent="-341313">
              <a:buFont typeface="Arial" pitchFamily="34" charset="0"/>
              <a:buChar char="•"/>
              <a:defRPr/>
            </a:pPr>
            <a:endParaRPr lang="en-US" sz="1600" dirty="0">
              <a:latin typeface="+mn-lt"/>
            </a:endParaRPr>
          </a:p>
          <a:p>
            <a:pPr marL="341313" indent="-341313">
              <a:buFont typeface="Arial" pitchFamily="34" charset="0"/>
              <a:buChar char="•"/>
              <a:defRPr/>
            </a:pPr>
            <a:r>
              <a:rPr lang="en-US" sz="3200" dirty="0">
                <a:latin typeface="+mn-lt"/>
              </a:rPr>
              <a:t>So, using Mormonism’s logic, one then cannot say the one true God verses are referring only to Yahweh due to their contention he only has dealt directly with man since Adam.</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13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131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5"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defRPr/>
            </a:pPr>
            <a:r>
              <a:rPr lang="en-US" sz="3200" b="1" dirty="0">
                <a:solidFill>
                  <a:schemeClr val="bg1"/>
                </a:solidFill>
              </a:rPr>
              <a:t>Will the Real God Please Stand Up?!</a:t>
            </a:r>
          </a:p>
          <a:p>
            <a:pPr algn="ctr">
              <a:defRPr/>
            </a:pP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 Dealing Direct with Man</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4032250"/>
          </a:xfrm>
          <a:prstGeom prst="rect">
            <a:avLst/>
          </a:prstGeom>
          <a:noFill/>
        </p:spPr>
        <p:txBody>
          <a:bodyPr>
            <a:spAutoFit/>
          </a:bodyPr>
          <a:lstStyle/>
          <a:p>
            <a:pPr marL="341313" indent="-341313">
              <a:buFont typeface="Arial" pitchFamily="34" charset="0"/>
              <a:buChar char="•"/>
              <a:defRPr/>
            </a:pPr>
            <a:r>
              <a:rPr lang="en-US" sz="3200" dirty="0">
                <a:latin typeface="+mn-lt"/>
              </a:rPr>
              <a:t>Gen. 6:13 – God [</a:t>
            </a:r>
            <a:r>
              <a:rPr lang="en-US" sz="3200" dirty="0" err="1">
                <a:latin typeface="+mn-lt"/>
              </a:rPr>
              <a:t>Elohim</a:t>
            </a:r>
            <a:r>
              <a:rPr lang="en-US" sz="3200" dirty="0">
                <a:latin typeface="+mn-lt"/>
              </a:rPr>
              <a:t>] said unto Noah</a:t>
            </a:r>
          </a:p>
          <a:p>
            <a:pPr marL="341313" indent="-341313">
              <a:buFont typeface="Arial" pitchFamily="34" charset="0"/>
              <a:buChar char="•"/>
              <a:defRPr/>
            </a:pPr>
            <a:r>
              <a:rPr lang="en-US" sz="3200" dirty="0">
                <a:latin typeface="+mn-lt"/>
              </a:rPr>
              <a:t>Gen. 17:9 – God [</a:t>
            </a:r>
            <a:r>
              <a:rPr lang="en-US" sz="3200" dirty="0" err="1">
                <a:latin typeface="+mn-lt"/>
              </a:rPr>
              <a:t>Elohim</a:t>
            </a:r>
            <a:r>
              <a:rPr lang="en-US" sz="3200" dirty="0">
                <a:latin typeface="+mn-lt"/>
              </a:rPr>
              <a:t>] said unto Abraham, Thou </a:t>
            </a:r>
            <a:r>
              <a:rPr lang="en-US" sz="3200" dirty="0" err="1">
                <a:latin typeface="+mn-lt"/>
              </a:rPr>
              <a:t>shalt</a:t>
            </a:r>
            <a:endParaRPr lang="en-US" sz="3200" dirty="0">
              <a:latin typeface="+mn-lt"/>
            </a:endParaRPr>
          </a:p>
          <a:p>
            <a:pPr marL="341313" indent="-341313">
              <a:buFont typeface="Arial" pitchFamily="34" charset="0"/>
              <a:buChar char="•"/>
              <a:defRPr/>
            </a:pPr>
            <a:r>
              <a:rPr lang="en-US" sz="3200" dirty="0">
                <a:latin typeface="+mn-lt"/>
              </a:rPr>
              <a:t>Gen. 31:9 – God [</a:t>
            </a:r>
            <a:r>
              <a:rPr lang="en-US" sz="3200" dirty="0" err="1">
                <a:latin typeface="+mn-lt"/>
              </a:rPr>
              <a:t>Elohim</a:t>
            </a:r>
            <a:r>
              <a:rPr lang="en-US" sz="3200" dirty="0">
                <a:latin typeface="+mn-lt"/>
              </a:rPr>
              <a:t>] hath dealt graciously with me</a:t>
            </a:r>
          </a:p>
          <a:p>
            <a:pPr marL="341313" indent="-341313">
              <a:buFont typeface="Arial" pitchFamily="34" charset="0"/>
              <a:buChar char="•"/>
              <a:defRPr/>
            </a:pPr>
            <a:r>
              <a:rPr lang="en-US" sz="3200" dirty="0">
                <a:latin typeface="+mn-lt"/>
              </a:rPr>
              <a:t>Gen. 35:10 – God [</a:t>
            </a:r>
            <a:r>
              <a:rPr lang="en-US" sz="3200" dirty="0" err="1">
                <a:latin typeface="+mn-lt"/>
              </a:rPr>
              <a:t>Elohim</a:t>
            </a:r>
            <a:r>
              <a:rPr lang="en-US" sz="3200" dirty="0">
                <a:latin typeface="+mn-lt"/>
              </a:rPr>
              <a:t>] said unto him,…</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233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234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39"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err="1">
                <a:ln>
                  <a:solidFill>
                    <a:sysClr val="windowText" lastClr="000000"/>
                  </a:solidFill>
                </a:ln>
                <a:solidFill>
                  <a:schemeClr val="tx2">
                    <a:lumMod val="75000"/>
                  </a:schemeClr>
                </a:solidFill>
              </a:rPr>
              <a:t>Elohim</a:t>
            </a:r>
            <a:r>
              <a:rPr lang="en-US" sz="3200" b="1" dirty="0">
                <a:ln>
                  <a:solidFill>
                    <a:sysClr val="windowText" lastClr="000000"/>
                  </a:solidFill>
                </a:ln>
                <a:solidFill>
                  <a:schemeClr val="tx2">
                    <a:lumMod val="75000"/>
                  </a:schemeClr>
                </a:solidFill>
              </a:rPr>
              <a:t> Dealing Direct with Man</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3540125"/>
          </a:xfrm>
          <a:prstGeom prst="rect">
            <a:avLst/>
          </a:prstGeom>
          <a:noFill/>
        </p:spPr>
        <p:txBody>
          <a:bodyPr>
            <a:spAutoFit/>
          </a:bodyPr>
          <a:lstStyle/>
          <a:p>
            <a:pPr marL="341313" indent="-341313">
              <a:buFont typeface="Arial" pitchFamily="34" charset="0"/>
              <a:buChar char="•"/>
              <a:defRPr/>
            </a:pPr>
            <a:r>
              <a:rPr lang="en-US" sz="3200" dirty="0">
                <a:latin typeface="+mn-lt"/>
              </a:rPr>
              <a:t>Gen. 48:10 – </a:t>
            </a:r>
            <a:r>
              <a:rPr lang="en-US" sz="3200" dirty="0" err="1">
                <a:latin typeface="+mn-lt"/>
              </a:rPr>
              <a:t>Elohim</a:t>
            </a:r>
            <a:r>
              <a:rPr lang="en-US" sz="3200" dirty="0">
                <a:latin typeface="+mn-lt"/>
              </a:rPr>
              <a:t> which fed me all my life long…</a:t>
            </a:r>
          </a:p>
          <a:p>
            <a:pPr marL="341313" indent="-341313">
              <a:defRPr/>
            </a:pPr>
            <a:endParaRPr lang="en-US" sz="3200" dirty="0">
              <a:latin typeface="+mn-lt"/>
            </a:endParaRPr>
          </a:p>
          <a:p>
            <a:pPr marL="341313" indent="-341313">
              <a:buFont typeface="Arial" pitchFamily="34" charset="0"/>
              <a:buChar char="•"/>
              <a:defRPr/>
            </a:pPr>
            <a:r>
              <a:rPr lang="en-US" sz="3200" dirty="0">
                <a:latin typeface="+mn-lt"/>
              </a:rPr>
              <a:t>Plus numerous other Old Testament verses saying that “</a:t>
            </a:r>
            <a:r>
              <a:rPr lang="en-US" sz="3200" dirty="0" err="1">
                <a:latin typeface="+mn-lt"/>
              </a:rPr>
              <a:t>Elohim</a:t>
            </a:r>
            <a:r>
              <a:rPr lang="en-US" sz="3200" dirty="0">
                <a:latin typeface="+mn-lt"/>
              </a:rPr>
              <a:t> said unto…,” “</a:t>
            </a:r>
            <a:r>
              <a:rPr lang="en-US" sz="3200" dirty="0" err="1">
                <a:latin typeface="+mn-lt"/>
              </a:rPr>
              <a:t>Elohim</a:t>
            </a:r>
            <a:r>
              <a:rPr lang="en-US" sz="3200" dirty="0">
                <a:latin typeface="+mn-lt"/>
              </a:rPr>
              <a:t> destroyed,…” “</a:t>
            </a:r>
            <a:r>
              <a:rPr lang="en-US" sz="3200" dirty="0" err="1">
                <a:latin typeface="+mn-lt"/>
              </a:rPr>
              <a:t>Elohim</a:t>
            </a:r>
            <a:r>
              <a:rPr lang="en-US" sz="3200" dirty="0">
                <a:latin typeface="+mn-lt"/>
              </a:rPr>
              <a:t> came to…,” etc.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06499" name="TextBox 3"/>
          <p:cNvSpPr txBox="1">
            <a:spLocks noChangeArrowheads="1"/>
          </p:cNvSpPr>
          <p:nvPr/>
        </p:nvSpPr>
        <p:spPr bwMode="auto">
          <a:xfrm>
            <a:off x="457200" y="1828800"/>
            <a:ext cx="8229600" cy="4278313"/>
          </a:xfrm>
          <a:prstGeom prst="rect">
            <a:avLst/>
          </a:prstGeom>
          <a:noFill/>
          <a:ln w="9525">
            <a:noFill/>
            <a:miter lim="800000"/>
            <a:headEnd/>
            <a:tailEnd/>
          </a:ln>
        </p:spPr>
        <p:txBody>
          <a:bodyPr>
            <a:spAutoFit/>
          </a:bodyPr>
          <a:lstStyle/>
          <a:p>
            <a:pPr>
              <a:defRPr/>
            </a:pPr>
            <a:r>
              <a:rPr lang="en-US" sz="3200" dirty="0">
                <a:latin typeface="+mn-lt"/>
              </a:rPr>
              <a:t>The subject of the reliability of the Bible and its manuscripts has to be the subject of another discussion outside this presentation due to time limitations.  Suffice it to say here:</a:t>
            </a:r>
          </a:p>
          <a:p>
            <a:pPr>
              <a:defRPr/>
            </a:pPr>
            <a:endParaRPr lang="en-US" sz="1600" dirty="0">
              <a:latin typeface="+mn-lt"/>
            </a:endParaRPr>
          </a:p>
          <a:p>
            <a:pPr marL="231775" indent="-231775">
              <a:buFont typeface="Arial" pitchFamily="34" charset="0"/>
              <a:buChar char="•"/>
              <a:defRPr/>
            </a:pPr>
            <a:r>
              <a:rPr lang="en-US" sz="3200" dirty="0">
                <a:latin typeface="+mn-lt"/>
              </a:rPr>
              <a:t>Documents of antiquity typically have 1 – 5 surviving manuscripts, and the earliest (oldest) version is typically 700 – 1400 years from its original.</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336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336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7" name="TextBox 6"/>
          <p:cNvSpPr txBox="1"/>
          <p:nvPr/>
        </p:nvSpPr>
        <p:spPr>
          <a:xfrm>
            <a:off x="1828800" y="838200"/>
            <a:ext cx="7261540" cy="1077218"/>
          </a:xfrm>
          <a:prstGeom prst="rect">
            <a:avLst/>
          </a:prstGeom>
          <a:noFill/>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2554288"/>
          </a:xfrm>
          <a:prstGeom prst="rect">
            <a:avLst/>
          </a:prstGeom>
          <a:noFill/>
        </p:spPr>
        <p:txBody>
          <a:bodyPr>
            <a:spAutoFit/>
          </a:bodyPr>
          <a:lstStyle/>
          <a:p>
            <a:pPr>
              <a:defRPr/>
            </a:pPr>
            <a:r>
              <a:rPr lang="en-US" sz="3200" dirty="0"/>
              <a:t>The next step in refuting the polytheistic position of Mormonism is the following Scriptural logic which will be followed up by supporting verses.</a:t>
            </a:r>
            <a:r>
              <a:rPr lang="en-US" sz="3200" dirty="0">
                <a:latin typeface="+mn-lt"/>
              </a:rPr>
              <a:t> </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438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438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2887"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solidFill>
                <a:schemeClr val="bg1"/>
              </a:solidFill>
            </a:endParaRPr>
          </a:p>
        </p:txBody>
      </p:sp>
      <p:sp>
        <p:nvSpPr>
          <p:cNvPr id="8" name="TextBox 7"/>
          <p:cNvSpPr txBox="1"/>
          <p:nvPr/>
        </p:nvSpPr>
        <p:spPr>
          <a:xfrm>
            <a:off x="2286000" y="2333625"/>
            <a:ext cx="6705600" cy="4524375"/>
          </a:xfrm>
          <a:prstGeom prst="rect">
            <a:avLst/>
          </a:prstGeom>
          <a:noFill/>
        </p:spPr>
        <p:txBody>
          <a:bodyPr>
            <a:spAutoFit/>
          </a:bodyPr>
          <a:lstStyle/>
          <a:p>
            <a:pPr>
              <a:defRPr/>
            </a:pPr>
            <a:r>
              <a:rPr lang="en-US" sz="3200" dirty="0">
                <a:latin typeface="+mn-lt"/>
              </a:rPr>
              <a:t>The God of Israel is referenced only by 3 Hebrew words, 1 Aramaic, and 1 Greek word, that are translated as “God” in the English language: </a:t>
            </a:r>
          </a:p>
          <a:p>
            <a:pPr marL="798513" lvl="1" indent="-341313">
              <a:buFont typeface="Arial" pitchFamily="34" charset="0"/>
              <a:buChar char="•"/>
              <a:defRPr/>
            </a:pPr>
            <a:r>
              <a:rPr lang="en-US" sz="3200" dirty="0">
                <a:latin typeface="+mn-lt"/>
              </a:rPr>
              <a:t>El</a:t>
            </a:r>
          </a:p>
          <a:p>
            <a:pPr marL="798513" lvl="1" indent="-341313">
              <a:buFont typeface="Arial" pitchFamily="34" charset="0"/>
              <a:buChar char="•"/>
              <a:defRPr/>
            </a:pPr>
            <a:r>
              <a:rPr lang="en-US" sz="3200" dirty="0" err="1">
                <a:latin typeface="+mn-lt"/>
              </a:rPr>
              <a:t>Elohim</a:t>
            </a:r>
            <a:r>
              <a:rPr lang="en-US" sz="3200" dirty="0">
                <a:latin typeface="+mn-lt"/>
              </a:rPr>
              <a:t>      </a:t>
            </a:r>
          </a:p>
          <a:p>
            <a:pPr marL="798513" lvl="1" indent="-341313">
              <a:buFont typeface="Arial" pitchFamily="34" charset="0"/>
              <a:buChar char="•"/>
              <a:defRPr/>
            </a:pPr>
            <a:r>
              <a:rPr lang="en-US" sz="3200" dirty="0" err="1">
                <a:latin typeface="+mn-lt"/>
              </a:rPr>
              <a:t>Ellah</a:t>
            </a:r>
            <a:r>
              <a:rPr lang="en-US" sz="3200" dirty="0">
                <a:latin typeface="+mn-lt"/>
              </a:rPr>
              <a:t>        God (in English): O.T.</a:t>
            </a:r>
          </a:p>
          <a:p>
            <a:pPr marL="798513" lvl="1" indent="-341313">
              <a:buFont typeface="Arial" pitchFamily="34" charset="0"/>
              <a:buChar char="•"/>
              <a:defRPr/>
            </a:pPr>
            <a:r>
              <a:rPr lang="en-US" sz="3200" dirty="0" err="1">
                <a:latin typeface="+mn-lt"/>
              </a:rPr>
              <a:t>Eloah</a:t>
            </a:r>
            <a:endParaRPr lang="en-US" sz="3200" dirty="0">
              <a:latin typeface="+mn-lt"/>
            </a:endParaRPr>
          </a:p>
          <a:p>
            <a:pPr marL="798513" lvl="1" indent="-341313">
              <a:buFont typeface="Arial" pitchFamily="34" charset="0"/>
              <a:buChar char="•"/>
              <a:defRPr/>
            </a:pPr>
            <a:r>
              <a:rPr lang="en-US" sz="3200" dirty="0" err="1">
                <a:latin typeface="+mn-lt"/>
              </a:rPr>
              <a:t>Theos</a:t>
            </a:r>
            <a:r>
              <a:rPr lang="en-US" sz="3200" dirty="0">
                <a:latin typeface="+mn-lt"/>
              </a:rPr>
              <a:t>        God (in English):  N.T.</a:t>
            </a:r>
          </a:p>
        </p:txBody>
      </p:sp>
      <p:sp>
        <p:nvSpPr>
          <p:cNvPr id="9" name="Right Brace 8"/>
          <p:cNvSpPr/>
          <p:nvPr/>
        </p:nvSpPr>
        <p:spPr>
          <a:xfrm>
            <a:off x="4267200" y="4419600"/>
            <a:ext cx="307975" cy="1828800"/>
          </a:xfrm>
          <a:prstGeom prst="rightBrace">
            <a:avLst>
              <a:gd name="adj1" fmla="val 0"/>
              <a:gd name="adj2" fmla="val 61988"/>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Right Brace 9"/>
          <p:cNvSpPr/>
          <p:nvPr/>
        </p:nvSpPr>
        <p:spPr>
          <a:xfrm>
            <a:off x="4340225" y="6342063"/>
            <a:ext cx="76200" cy="4572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541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541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391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solidFill>
                <a:schemeClr val="bg1"/>
              </a:solidFill>
            </a:endParaRPr>
          </a:p>
        </p:txBody>
      </p:sp>
      <p:sp>
        <p:nvSpPr>
          <p:cNvPr id="8" name="TextBox 7"/>
          <p:cNvSpPr txBox="1"/>
          <p:nvPr/>
        </p:nvSpPr>
        <p:spPr>
          <a:xfrm>
            <a:off x="2286000" y="2333625"/>
            <a:ext cx="6705600" cy="4524375"/>
          </a:xfrm>
          <a:prstGeom prst="rect">
            <a:avLst/>
          </a:prstGeom>
          <a:noFill/>
        </p:spPr>
        <p:txBody>
          <a:bodyPr>
            <a:spAutoFit/>
          </a:bodyPr>
          <a:lstStyle/>
          <a:p>
            <a:pPr>
              <a:defRPr/>
            </a:pPr>
            <a:r>
              <a:rPr lang="en-US" sz="3200" dirty="0">
                <a:latin typeface="+mn-lt"/>
              </a:rPr>
              <a:t>Also, in the Bible, the same five words, and ONLY these words, are used to refer to any of the so-called gods other than the God of Israel:</a:t>
            </a:r>
          </a:p>
          <a:p>
            <a:pPr marL="798513" lvl="1" indent="-341313">
              <a:buFont typeface="Arial" pitchFamily="34" charset="0"/>
              <a:buChar char="•"/>
              <a:defRPr/>
            </a:pPr>
            <a:r>
              <a:rPr lang="en-US" sz="3200" dirty="0">
                <a:latin typeface="+mn-lt"/>
              </a:rPr>
              <a:t>El</a:t>
            </a:r>
          </a:p>
          <a:p>
            <a:pPr marL="798513" lvl="1" indent="-341313">
              <a:buFont typeface="Arial" pitchFamily="34" charset="0"/>
              <a:buChar char="•"/>
              <a:defRPr/>
            </a:pPr>
            <a:r>
              <a:rPr lang="en-US" sz="3200" dirty="0" err="1">
                <a:latin typeface="+mn-lt"/>
              </a:rPr>
              <a:t>Elohim</a:t>
            </a:r>
            <a:r>
              <a:rPr lang="en-US" sz="3200" dirty="0">
                <a:latin typeface="+mn-lt"/>
              </a:rPr>
              <a:t>      </a:t>
            </a:r>
          </a:p>
          <a:p>
            <a:pPr marL="798513" lvl="1" indent="-341313">
              <a:buFont typeface="Arial" pitchFamily="34" charset="0"/>
              <a:buChar char="•"/>
              <a:defRPr/>
            </a:pPr>
            <a:r>
              <a:rPr lang="en-US" sz="3200" dirty="0" err="1">
                <a:latin typeface="+mn-lt"/>
              </a:rPr>
              <a:t>Ellah</a:t>
            </a:r>
            <a:r>
              <a:rPr lang="en-US" sz="3200" dirty="0">
                <a:latin typeface="+mn-lt"/>
              </a:rPr>
              <a:t>           god (in English): O.T.</a:t>
            </a:r>
          </a:p>
          <a:p>
            <a:pPr marL="798513" lvl="1" indent="-341313">
              <a:buFont typeface="Arial" pitchFamily="34" charset="0"/>
              <a:buChar char="•"/>
              <a:defRPr/>
            </a:pPr>
            <a:r>
              <a:rPr lang="en-US" sz="3200" dirty="0" err="1">
                <a:latin typeface="+mn-lt"/>
              </a:rPr>
              <a:t>Eloah</a:t>
            </a:r>
            <a:endParaRPr lang="en-US" sz="3200" dirty="0">
              <a:latin typeface="+mn-lt"/>
            </a:endParaRPr>
          </a:p>
          <a:p>
            <a:pPr marL="798513" lvl="1" indent="-341313">
              <a:buFont typeface="Arial" pitchFamily="34" charset="0"/>
              <a:buChar char="•"/>
              <a:defRPr/>
            </a:pPr>
            <a:r>
              <a:rPr lang="en-US" sz="3200" dirty="0" err="1">
                <a:latin typeface="+mn-lt"/>
              </a:rPr>
              <a:t>Theos</a:t>
            </a:r>
            <a:r>
              <a:rPr lang="en-US" sz="3200" dirty="0">
                <a:latin typeface="+mn-lt"/>
              </a:rPr>
              <a:t>        god (in English):  N.T.</a:t>
            </a:r>
          </a:p>
        </p:txBody>
      </p:sp>
      <p:sp>
        <p:nvSpPr>
          <p:cNvPr id="9" name="Right Brace 8"/>
          <p:cNvSpPr/>
          <p:nvPr/>
        </p:nvSpPr>
        <p:spPr>
          <a:xfrm>
            <a:off x="4419600" y="4495800"/>
            <a:ext cx="307975" cy="1676400"/>
          </a:xfrm>
          <a:prstGeom prst="rightBrace">
            <a:avLst>
              <a:gd name="adj1" fmla="val 8333"/>
              <a:gd name="adj2" fmla="val 61988"/>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Right Brace 10"/>
          <p:cNvSpPr/>
          <p:nvPr/>
        </p:nvSpPr>
        <p:spPr>
          <a:xfrm>
            <a:off x="4495800" y="6248400"/>
            <a:ext cx="76200" cy="45720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643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643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4935"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4032250"/>
          </a:xfrm>
          <a:prstGeom prst="rect">
            <a:avLst/>
          </a:prstGeom>
          <a:noFill/>
        </p:spPr>
        <p:txBody>
          <a:bodyPr>
            <a:spAutoFit/>
          </a:bodyPr>
          <a:lstStyle/>
          <a:p>
            <a:pPr>
              <a:defRPr/>
            </a:pPr>
            <a:r>
              <a:rPr lang="en-US" sz="3200" dirty="0">
                <a:latin typeface="+mn-lt"/>
              </a:rPr>
              <a:t>Since the Bible says there is only one true El, </a:t>
            </a:r>
            <a:r>
              <a:rPr lang="en-US" sz="3200" dirty="0" err="1">
                <a:latin typeface="+mn-lt"/>
              </a:rPr>
              <a:t>Elohim</a:t>
            </a:r>
            <a:r>
              <a:rPr lang="en-US" sz="3200" dirty="0">
                <a:latin typeface="+mn-lt"/>
              </a:rPr>
              <a:t>, </a:t>
            </a:r>
            <a:r>
              <a:rPr lang="en-US" sz="3200" dirty="0" err="1">
                <a:latin typeface="+mn-lt"/>
              </a:rPr>
              <a:t>Eloah</a:t>
            </a:r>
            <a:r>
              <a:rPr lang="en-US" sz="3200" dirty="0">
                <a:latin typeface="+mn-lt"/>
              </a:rPr>
              <a:t>, </a:t>
            </a:r>
            <a:r>
              <a:rPr lang="en-US" sz="3200" dirty="0" err="1">
                <a:latin typeface="+mn-lt"/>
              </a:rPr>
              <a:t>Ellah</a:t>
            </a:r>
            <a:r>
              <a:rPr lang="en-US" sz="3200" dirty="0">
                <a:latin typeface="+mn-lt"/>
              </a:rPr>
              <a:t>, </a:t>
            </a:r>
            <a:r>
              <a:rPr lang="en-US" sz="3200" dirty="0" err="1">
                <a:latin typeface="+mn-lt"/>
              </a:rPr>
              <a:t>Eloah</a:t>
            </a:r>
            <a:r>
              <a:rPr lang="en-US" sz="3200" dirty="0">
                <a:latin typeface="+mn-lt"/>
              </a:rPr>
              <a:t>, and </a:t>
            </a:r>
            <a:r>
              <a:rPr lang="en-US" sz="3200" dirty="0" err="1">
                <a:latin typeface="+mn-lt"/>
              </a:rPr>
              <a:t>Theos</a:t>
            </a:r>
            <a:r>
              <a:rPr lang="en-US" sz="3200" dirty="0">
                <a:latin typeface="+mn-lt"/>
              </a:rPr>
              <a:t>, all other references to any el, </a:t>
            </a:r>
            <a:r>
              <a:rPr lang="en-US" sz="3200" dirty="0" err="1">
                <a:latin typeface="+mn-lt"/>
              </a:rPr>
              <a:t>elohim</a:t>
            </a:r>
            <a:r>
              <a:rPr lang="en-US" sz="3200" dirty="0">
                <a:latin typeface="+mn-lt"/>
              </a:rPr>
              <a:t>, </a:t>
            </a:r>
            <a:r>
              <a:rPr lang="en-US" sz="3200" dirty="0" err="1">
                <a:latin typeface="+mn-lt"/>
              </a:rPr>
              <a:t>eloah</a:t>
            </a:r>
            <a:r>
              <a:rPr lang="en-US" sz="3200" dirty="0">
                <a:latin typeface="+mn-lt"/>
              </a:rPr>
              <a:t>, </a:t>
            </a:r>
            <a:r>
              <a:rPr lang="en-US" sz="3200" dirty="0" err="1">
                <a:latin typeface="+mn-lt"/>
              </a:rPr>
              <a:t>elah</a:t>
            </a:r>
            <a:r>
              <a:rPr lang="en-US" sz="3200" dirty="0">
                <a:latin typeface="+mn-lt"/>
              </a:rPr>
              <a:t>, and </a:t>
            </a:r>
            <a:r>
              <a:rPr lang="en-US" sz="3200" dirty="0" err="1">
                <a:latin typeface="+mn-lt"/>
              </a:rPr>
              <a:t>theos</a:t>
            </a:r>
            <a:r>
              <a:rPr lang="en-US" sz="3200" dirty="0">
                <a:latin typeface="+mn-lt"/>
              </a:rPr>
              <a:t> have to be to false ones!  And, again, these are the only five words used to refer to other “so-called” gods than the God of Israel.</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745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746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5959"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2062163"/>
          </a:xfrm>
          <a:prstGeom prst="rect">
            <a:avLst/>
          </a:prstGeom>
          <a:noFill/>
        </p:spPr>
        <p:txBody>
          <a:bodyPr>
            <a:spAutoFit/>
          </a:bodyPr>
          <a:lstStyle/>
          <a:p>
            <a:pPr>
              <a:defRPr/>
            </a:pPr>
            <a:r>
              <a:rPr lang="en-US" sz="3200" dirty="0">
                <a:latin typeface="+mn-lt"/>
              </a:rPr>
              <a:t>Therefore, by this logic alone, the Bible cannot be referring anywhere to any true gods anywhere other than the God of Israel. </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848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848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6983"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3786188"/>
          </a:xfrm>
          <a:prstGeom prst="rect">
            <a:avLst/>
          </a:prstGeom>
          <a:noFill/>
        </p:spPr>
        <p:txBody>
          <a:bodyPr>
            <a:spAutoFit/>
          </a:bodyPr>
          <a:lstStyle/>
          <a:p>
            <a:pPr algn="ctr">
              <a:defRPr/>
            </a:pPr>
            <a:r>
              <a:rPr lang="en-US" sz="3200" u="sng" dirty="0">
                <a:latin typeface="+mn-lt"/>
              </a:rPr>
              <a:t>Using “El” (Hebrew)</a:t>
            </a:r>
          </a:p>
          <a:p>
            <a:pPr algn="ctr">
              <a:defRPr/>
            </a:pPr>
            <a:endParaRPr lang="en-US" sz="1600" u="sng" dirty="0">
              <a:latin typeface="+mn-lt"/>
            </a:endParaRPr>
          </a:p>
          <a:p>
            <a:pPr>
              <a:defRPr/>
            </a:pPr>
            <a:r>
              <a:rPr lang="en-US" sz="3200" dirty="0">
                <a:latin typeface="+mn-lt"/>
              </a:rPr>
              <a:t>Is. 43:10 – “Ye are my witnesses, </a:t>
            </a:r>
            <a:r>
              <a:rPr lang="en-US" sz="3200" dirty="0" err="1">
                <a:latin typeface="+mn-lt"/>
              </a:rPr>
              <a:t>saith</a:t>
            </a:r>
            <a:r>
              <a:rPr lang="en-US" sz="3200" dirty="0">
                <a:latin typeface="+mn-lt"/>
              </a:rPr>
              <a:t> the Lord [Yahweh],…understand that I am he:  before me there was no God [El] formed, neither shall there be after me.” (also see Is. 45:14, 46:9; 45:21-22; II Sam. 22:32</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4950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950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2800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3786188"/>
          </a:xfrm>
          <a:prstGeom prst="rect">
            <a:avLst/>
          </a:prstGeom>
          <a:noFill/>
        </p:spPr>
        <p:txBody>
          <a:bodyPr>
            <a:spAutoFit/>
          </a:bodyPr>
          <a:lstStyle/>
          <a:p>
            <a:pPr algn="ctr">
              <a:defRPr/>
            </a:pPr>
            <a:r>
              <a:rPr lang="en-US" sz="3200" u="sng" dirty="0">
                <a:latin typeface="+mn-lt"/>
              </a:rPr>
              <a:t>Using “</a:t>
            </a:r>
            <a:r>
              <a:rPr lang="en-US" sz="3200" u="sng" dirty="0" err="1">
                <a:latin typeface="+mn-lt"/>
              </a:rPr>
              <a:t>Elohim</a:t>
            </a:r>
            <a:r>
              <a:rPr lang="en-US" sz="3200" u="sng" dirty="0">
                <a:latin typeface="+mn-lt"/>
              </a:rPr>
              <a:t>” (Hebrew)</a:t>
            </a:r>
          </a:p>
          <a:p>
            <a:pPr algn="ctr">
              <a:defRPr/>
            </a:pPr>
            <a:endParaRPr lang="en-US" sz="1600" u="sng" dirty="0">
              <a:latin typeface="+mn-lt"/>
            </a:endParaRPr>
          </a:p>
          <a:p>
            <a:pPr>
              <a:defRPr/>
            </a:pPr>
            <a:r>
              <a:rPr lang="en-US" sz="3200" dirty="0">
                <a:latin typeface="+mn-lt"/>
              </a:rPr>
              <a:t>Is. 45:5 – “I am the Lord [Yahweh], and there is none else, there is no God [</a:t>
            </a:r>
            <a:r>
              <a:rPr lang="en-US" sz="3200" dirty="0" err="1">
                <a:latin typeface="+mn-lt"/>
              </a:rPr>
              <a:t>Elohim</a:t>
            </a:r>
            <a:r>
              <a:rPr lang="en-US" sz="3200" dirty="0">
                <a:latin typeface="+mn-lt"/>
              </a:rPr>
              <a:t>] besides me:…”(also see Is. 45:21-22; 44:6; I Chron. 17:20; Ps. 86:9-10; Deut. 4:35, 39; I Kings 8:60; Deut. 32:39; Joel 2:37; I Sam. 2:2, etc.)</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053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053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5"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2800350"/>
          </a:xfrm>
          <a:prstGeom prst="rect">
            <a:avLst/>
          </a:prstGeom>
          <a:noFill/>
        </p:spPr>
        <p:txBody>
          <a:bodyPr>
            <a:spAutoFit/>
          </a:bodyPr>
          <a:lstStyle/>
          <a:p>
            <a:pPr algn="ctr">
              <a:defRPr/>
            </a:pPr>
            <a:r>
              <a:rPr lang="en-US" sz="3200" u="sng" dirty="0">
                <a:latin typeface="+mn-lt"/>
              </a:rPr>
              <a:t>Using “</a:t>
            </a:r>
            <a:r>
              <a:rPr lang="en-US" sz="3200" u="sng" dirty="0" err="1">
                <a:latin typeface="+mn-lt"/>
              </a:rPr>
              <a:t>Eloah</a:t>
            </a:r>
            <a:r>
              <a:rPr lang="en-US" sz="3200" u="sng" dirty="0">
                <a:latin typeface="+mn-lt"/>
              </a:rPr>
              <a:t>” (Hebrew)</a:t>
            </a:r>
          </a:p>
          <a:p>
            <a:pPr algn="ctr">
              <a:defRPr/>
            </a:pPr>
            <a:endParaRPr lang="en-US" sz="1600" u="sng" dirty="0">
              <a:latin typeface="+mn-lt"/>
            </a:endParaRPr>
          </a:p>
          <a:p>
            <a:pPr>
              <a:defRPr/>
            </a:pPr>
            <a:r>
              <a:rPr lang="en-US" sz="3200" dirty="0">
                <a:latin typeface="+mn-lt"/>
              </a:rPr>
              <a:t>Is. 44:8 [Yahweh talking] - “… ‘And you are my witnesses, is there any God [</a:t>
            </a:r>
            <a:r>
              <a:rPr lang="en-US" sz="3200" dirty="0" err="1">
                <a:latin typeface="+mn-lt"/>
              </a:rPr>
              <a:t>Eloah</a:t>
            </a:r>
            <a:r>
              <a:rPr lang="en-US" sz="3200" dirty="0">
                <a:latin typeface="+mn-lt"/>
              </a:rPr>
              <a:t>] besides Me, or is there any other Rock?  I know of none.’ ” </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155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155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5"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705600" cy="4278313"/>
          </a:xfrm>
          <a:prstGeom prst="rect">
            <a:avLst/>
          </a:prstGeom>
          <a:noFill/>
        </p:spPr>
        <p:txBody>
          <a:bodyPr>
            <a:spAutoFit/>
          </a:bodyPr>
          <a:lstStyle/>
          <a:p>
            <a:pPr algn="ctr">
              <a:defRPr/>
            </a:pPr>
            <a:r>
              <a:rPr lang="en-US" sz="3200" u="sng" dirty="0">
                <a:latin typeface="+mn-lt"/>
              </a:rPr>
              <a:t>Using “</a:t>
            </a:r>
            <a:r>
              <a:rPr lang="en-US" sz="3200" u="sng" dirty="0" err="1">
                <a:latin typeface="+mn-lt"/>
              </a:rPr>
              <a:t>Elah</a:t>
            </a:r>
            <a:r>
              <a:rPr lang="en-US" sz="3200" u="sng" dirty="0">
                <a:latin typeface="+mn-lt"/>
              </a:rPr>
              <a:t>” (Aramaic)</a:t>
            </a:r>
          </a:p>
          <a:p>
            <a:pPr algn="ctr">
              <a:defRPr/>
            </a:pPr>
            <a:endParaRPr lang="en-US" sz="1600" u="sng" dirty="0">
              <a:latin typeface="+mn-lt"/>
            </a:endParaRPr>
          </a:p>
          <a:p>
            <a:pPr>
              <a:defRPr/>
            </a:pPr>
            <a:r>
              <a:rPr lang="en-US" sz="2800" dirty="0">
                <a:latin typeface="+mn-lt"/>
              </a:rPr>
              <a:t>While there is no exact phrase using “There is only one true “</a:t>
            </a:r>
            <a:r>
              <a:rPr lang="en-US" sz="2800" dirty="0" err="1">
                <a:latin typeface="+mn-lt"/>
              </a:rPr>
              <a:t>Elah</a:t>
            </a:r>
            <a:r>
              <a:rPr lang="en-US" sz="2800" dirty="0">
                <a:latin typeface="+mn-lt"/>
              </a:rPr>
              <a:t>” (or God), using the Aramaic word “</a:t>
            </a:r>
            <a:r>
              <a:rPr lang="en-US" sz="2800" dirty="0" err="1">
                <a:latin typeface="+mn-lt"/>
              </a:rPr>
              <a:t>Elah</a:t>
            </a:r>
            <a:r>
              <a:rPr lang="en-US" sz="2800" dirty="0">
                <a:latin typeface="+mn-lt"/>
              </a:rPr>
              <a:t>” for God,  note the following: </a:t>
            </a:r>
          </a:p>
          <a:p>
            <a:pPr marL="280988" indent="-280988">
              <a:buFont typeface="Arial" pitchFamily="34" charset="0"/>
              <a:buChar char="•"/>
              <a:defRPr/>
            </a:pPr>
            <a:r>
              <a:rPr lang="en-US" sz="2800" dirty="0">
                <a:latin typeface="+mn-lt"/>
              </a:rPr>
              <a:t>“</a:t>
            </a:r>
            <a:r>
              <a:rPr lang="en-US" sz="2800" dirty="0" err="1">
                <a:latin typeface="+mn-lt"/>
              </a:rPr>
              <a:t>Elah</a:t>
            </a:r>
            <a:r>
              <a:rPr lang="en-US" sz="2800" dirty="0">
                <a:latin typeface="+mn-lt"/>
              </a:rPr>
              <a:t>” is the Aramaic equivalent of the Hebrew word “</a:t>
            </a:r>
            <a:r>
              <a:rPr lang="en-US" sz="2800" dirty="0" err="1">
                <a:latin typeface="+mn-lt"/>
              </a:rPr>
              <a:t>Eloah</a:t>
            </a:r>
            <a:r>
              <a:rPr lang="en-US" sz="2800" dirty="0">
                <a:latin typeface="+mn-lt"/>
              </a:rPr>
              <a:t>.”  There are verses, as previously shown, that use “</a:t>
            </a:r>
            <a:r>
              <a:rPr lang="en-US" sz="2800" dirty="0" err="1">
                <a:latin typeface="+mn-lt"/>
              </a:rPr>
              <a:t>Eloah</a:t>
            </a:r>
            <a:r>
              <a:rPr lang="en-US" sz="2800" dirty="0">
                <a:latin typeface="+mn-lt"/>
              </a:rPr>
              <a:t>” to say there is only one true “</a:t>
            </a:r>
            <a:r>
              <a:rPr lang="en-US" sz="2800" dirty="0" err="1">
                <a:latin typeface="+mn-lt"/>
              </a:rPr>
              <a:t>Eloah</a:t>
            </a:r>
            <a:r>
              <a:rPr lang="en-US" sz="2800" dirty="0">
                <a:latin typeface="+mn-lt"/>
              </a:rPr>
              <a:t>” (God).  </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257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258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5"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705600" cy="3786188"/>
          </a:xfrm>
          <a:prstGeom prst="rect">
            <a:avLst/>
          </a:prstGeom>
          <a:noFill/>
        </p:spPr>
        <p:txBody>
          <a:bodyPr>
            <a:spAutoFit/>
          </a:bodyPr>
          <a:lstStyle/>
          <a:p>
            <a:pPr marL="280988" indent="-280988">
              <a:buFont typeface="Arial" pitchFamily="34" charset="0"/>
              <a:buChar char="•"/>
              <a:defRPr/>
            </a:pPr>
            <a:r>
              <a:rPr lang="en-US" sz="2800" dirty="0">
                <a:latin typeface="+mn-lt"/>
              </a:rPr>
              <a:t>“Therefore, the fact that </a:t>
            </a:r>
            <a:r>
              <a:rPr lang="en-US" sz="2800" dirty="0" err="1">
                <a:latin typeface="+mn-lt"/>
              </a:rPr>
              <a:t>Eloah</a:t>
            </a:r>
            <a:r>
              <a:rPr lang="en-US" sz="2800" dirty="0">
                <a:latin typeface="+mn-lt"/>
              </a:rPr>
              <a:t> is used to refer to the one true God is enough to say its Aramaic equivalent “</a:t>
            </a:r>
            <a:r>
              <a:rPr lang="en-US" sz="2800" dirty="0" err="1">
                <a:latin typeface="+mn-lt"/>
              </a:rPr>
              <a:t>Elah</a:t>
            </a:r>
            <a:r>
              <a:rPr lang="en-US" sz="2800" dirty="0">
                <a:latin typeface="+mn-lt"/>
              </a:rPr>
              <a:t>” can rightly be used to say the same thing. </a:t>
            </a:r>
          </a:p>
          <a:p>
            <a:pPr marL="280988" indent="-280988">
              <a:buFont typeface="Arial" pitchFamily="34" charset="0"/>
              <a:buChar char="•"/>
              <a:defRPr/>
            </a:pPr>
            <a:endParaRPr lang="en-US" sz="1600" dirty="0">
              <a:latin typeface="+mn-lt"/>
            </a:endParaRPr>
          </a:p>
          <a:p>
            <a:pPr marL="280988" indent="-280988">
              <a:buFont typeface="Arial" pitchFamily="34" charset="0"/>
              <a:buChar char="•"/>
              <a:defRPr/>
            </a:pPr>
            <a:r>
              <a:rPr lang="en-US" sz="2800" dirty="0">
                <a:latin typeface="+mn-lt"/>
              </a:rPr>
              <a:t>Further, “</a:t>
            </a:r>
            <a:r>
              <a:rPr lang="en-US" sz="2800" dirty="0" err="1">
                <a:latin typeface="+mn-lt"/>
              </a:rPr>
              <a:t>Elah</a:t>
            </a:r>
            <a:r>
              <a:rPr lang="en-US" sz="2800" dirty="0">
                <a:latin typeface="+mn-lt"/>
              </a:rPr>
              <a:t>” is used 14 times in 13 verses in the O.T. to refer to false gods.  In each and every case, </a:t>
            </a:r>
            <a:r>
              <a:rPr lang="en-US" sz="2800" i="1" u="sng" dirty="0">
                <a:latin typeface="+mn-lt"/>
              </a:rPr>
              <a:t>it is obvious </a:t>
            </a:r>
            <a:r>
              <a:rPr lang="en-US" sz="2800" dirty="0">
                <a:latin typeface="+mn-lt"/>
              </a:rPr>
              <a:t>that false gods (such as Baal) are being referred to. </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5715" name="TextBox 3"/>
          <p:cNvSpPr txBox="1">
            <a:spLocks noChangeArrowheads="1"/>
          </p:cNvSpPr>
          <p:nvPr/>
        </p:nvSpPr>
        <p:spPr bwMode="auto">
          <a:xfrm>
            <a:off x="304800" y="1828800"/>
            <a:ext cx="8839200" cy="4770438"/>
          </a:xfrm>
          <a:prstGeom prst="rect">
            <a:avLst/>
          </a:prstGeom>
          <a:noFill/>
          <a:ln w="9525">
            <a:noFill/>
            <a:miter lim="800000"/>
            <a:headEnd/>
            <a:tailEnd/>
          </a:ln>
        </p:spPr>
        <p:txBody>
          <a:bodyPr>
            <a:spAutoFit/>
          </a:bodyPr>
          <a:lstStyle/>
          <a:p>
            <a:pPr marL="231775" indent="-231775">
              <a:buFont typeface="Arial" pitchFamily="34" charset="0"/>
              <a:buChar char="•"/>
              <a:defRPr/>
            </a:pPr>
            <a:r>
              <a:rPr lang="en-US" sz="3200" dirty="0">
                <a:latin typeface="+mj-lt"/>
              </a:rPr>
              <a:t>Manuscript evidence supporting the NT overwhelms other documents of antiquity:  25,000 manuscripts!!  The earliest is within 25-35 years from the original!</a:t>
            </a:r>
          </a:p>
          <a:p>
            <a:pPr marL="231775" indent="-231775">
              <a:buFont typeface="Arial" pitchFamily="34" charset="0"/>
              <a:buChar char="•"/>
              <a:defRPr/>
            </a:pPr>
            <a:endParaRPr lang="en-US" sz="1600" dirty="0"/>
          </a:p>
          <a:p>
            <a:pPr marL="231775" indent="-231775">
              <a:buFont typeface="Arial" pitchFamily="34" charset="0"/>
              <a:buChar char="•"/>
              <a:defRPr/>
            </a:pPr>
            <a:r>
              <a:rPr lang="en-US" sz="3200" dirty="0">
                <a:latin typeface="Calibri" pitchFamily="34" charset="0"/>
              </a:rPr>
              <a:t>According to well-known Bible scholars </a:t>
            </a:r>
            <a:r>
              <a:rPr lang="en-US" sz="3200" dirty="0" err="1">
                <a:latin typeface="Calibri" pitchFamily="34" charset="0"/>
              </a:rPr>
              <a:t>Geisler</a:t>
            </a:r>
            <a:r>
              <a:rPr lang="en-US" sz="3200" dirty="0">
                <a:latin typeface="Calibri" pitchFamily="34" charset="0"/>
              </a:rPr>
              <a:t> and Nix, what we have today is 98.33% identical to what was originally written.  The remaining 1.67% of variant readings do not affect any Christian teaching/doctrine (mostly grammar, etc.).</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360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360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5"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705600" cy="3786188"/>
          </a:xfrm>
          <a:prstGeom prst="rect">
            <a:avLst/>
          </a:prstGeom>
          <a:noFill/>
        </p:spPr>
        <p:txBody>
          <a:bodyPr>
            <a:spAutoFit/>
          </a:bodyPr>
          <a:lstStyle/>
          <a:p>
            <a:pPr marL="280988" indent="-280988">
              <a:buFont typeface="Arial" pitchFamily="34" charset="0"/>
              <a:buChar char="•"/>
              <a:defRPr/>
            </a:pPr>
            <a:r>
              <a:rPr lang="en-US" sz="2800" dirty="0">
                <a:latin typeface="+mn-lt"/>
              </a:rPr>
              <a:t>Therefore, “</a:t>
            </a:r>
            <a:r>
              <a:rPr lang="en-US" sz="2800" dirty="0" err="1">
                <a:latin typeface="+mn-lt"/>
              </a:rPr>
              <a:t>Elah</a:t>
            </a:r>
            <a:r>
              <a:rPr lang="en-US" sz="2800" dirty="0">
                <a:latin typeface="+mn-lt"/>
              </a:rPr>
              <a:t>” is never used in the Bible to refer to any true gods other than the one true God of Israel.  </a:t>
            </a:r>
          </a:p>
          <a:p>
            <a:pPr marL="280988" indent="-280988">
              <a:buFont typeface="Arial" pitchFamily="34" charset="0"/>
              <a:buChar char="•"/>
              <a:defRPr/>
            </a:pPr>
            <a:endParaRPr lang="en-US" sz="1600" dirty="0">
              <a:latin typeface="+mn-lt"/>
            </a:endParaRPr>
          </a:p>
          <a:p>
            <a:pPr marL="280988" indent="-280988">
              <a:buFont typeface="Arial" pitchFamily="34" charset="0"/>
              <a:buChar char="•"/>
              <a:defRPr/>
            </a:pPr>
            <a:r>
              <a:rPr lang="en-US" sz="2800" dirty="0">
                <a:latin typeface="+mn-lt"/>
              </a:rPr>
              <a:t>The O.T. references are:  </a:t>
            </a:r>
          </a:p>
          <a:p>
            <a:pPr marL="738188" lvl="1" indent="-280988">
              <a:buFont typeface="Arial" pitchFamily="34" charset="0"/>
              <a:buChar char="•"/>
              <a:defRPr/>
            </a:pPr>
            <a:r>
              <a:rPr lang="en-US" sz="2800" dirty="0">
                <a:latin typeface="+mn-lt"/>
              </a:rPr>
              <a:t>A “god” – Dan. 3:28</a:t>
            </a:r>
          </a:p>
          <a:p>
            <a:pPr marL="738188" lvl="1" indent="-280988">
              <a:buFont typeface="Arial" pitchFamily="34" charset="0"/>
              <a:buChar char="•"/>
              <a:defRPr/>
            </a:pPr>
            <a:r>
              <a:rPr lang="en-US" sz="2800" dirty="0">
                <a:latin typeface="+mn-lt"/>
              </a:rPr>
              <a:t>“gods” – Jer. 10:11;  Dan. 2:11, 2:47, 3:12, 3:14</a:t>
            </a:r>
            <a:r>
              <a:rPr lang="en-US" sz="2800">
                <a:latin typeface="+mn-lt"/>
              </a:rPr>
              <a:t>, 3:18, </a:t>
            </a:r>
            <a:r>
              <a:rPr lang="en-US" sz="2800" dirty="0">
                <a:latin typeface="+mn-lt"/>
              </a:rPr>
              <a:t>4:8, 4:9, 4:18, 5:4, 5:11, 5:14, and 5:23 </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46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462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9"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705600" cy="3292475"/>
          </a:xfrm>
          <a:prstGeom prst="rect">
            <a:avLst/>
          </a:prstGeom>
          <a:noFill/>
        </p:spPr>
        <p:txBody>
          <a:bodyPr>
            <a:spAutoFit/>
          </a:bodyPr>
          <a:lstStyle/>
          <a:p>
            <a:pPr algn="ctr">
              <a:defRPr/>
            </a:pPr>
            <a:r>
              <a:rPr lang="en-US" sz="3200" u="sng" dirty="0">
                <a:latin typeface="+mn-lt"/>
              </a:rPr>
              <a:t>Using “</a:t>
            </a:r>
            <a:r>
              <a:rPr lang="en-US" sz="3200" u="sng" dirty="0" err="1">
                <a:latin typeface="+mn-lt"/>
              </a:rPr>
              <a:t>Theos</a:t>
            </a:r>
            <a:r>
              <a:rPr lang="en-US" sz="3200" u="sng" dirty="0">
                <a:latin typeface="+mn-lt"/>
              </a:rPr>
              <a:t>”</a:t>
            </a:r>
          </a:p>
          <a:p>
            <a:pPr algn="ctr">
              <a:defRPr/>
            </a:pPr>
            <a:endParaRPr lang="en-US" sz="1600" u="sng" dirty="0">
              <a:latin typeface="+mn-lt"/>
            </a:endParaRPr>
          </a:p>
          <a:p>
            <a:pPr>
              <a:defRPr/>
            </a:pPr>
            <a:r>
              <a:rPr lang="en-US" sz="3200" dirty="0">
                <a:latin typeface="+mn-lt"/>
              </a:rPr>
              <a:t>I Cor. 8:4 &amp; 6 - “…there is none other God [</a:t>
            </a:r>
            <a:r>
              <a:rPr lang="en-US" sz="3200" dirty="0" err="1">
                <a:latin typeface="+mn-lt"/>
              </a:rPr>
              <a:t>Theos</a:t>
            </a:r>
            <a:r>
              <a:rPr lang="en-US" sz="3200" dirty="0">
                <a:latin typeface="+mn-lt"/>
              </a:rPr>
              <a:t>] but one…there is but one God [</a:t>
            </a:r>
            <a:r>
              <a:rPr lang="en-US" sz="3200" dirty="0" err="1">
                <a:latin typeface="+mn-lt"/>
              </a:rPr>
              <a:t>Theos</a:t>
            </a:r>
            <a:r>
              <a:rPr lang="en-US" sz="3200" dirty="0">
                <a:latin typeface="+mn-lt"/>
              </a:rPr>
              <a:t>],….” (also see James 2:19; I Tim. 2:5, Eph. 4:4-6; Mark 12:32; Mat. 19:17, etc.)  </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56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565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3"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132104" name="TextBox 8"/>
          <p:cNvSpPr txBox="1">
            <a:spLocks noChangeArrowheads="1"/>
          </p:cNvSpPr>
          <p:nvPr/>
        </p:nvSpPr>
        <p:spPr bwMode="auto">
          <a:xfrm>
            <a:off x="2214563" y="2209800"/>
            <a:ext cx="6929437" cy="4524375"/>
          </a:xfrm>
          <a:prstGeom prst="rect">
            <a:avLst/>
          </a:prstGeom>
          <a:noFill/>
          <a:ln w="9525">
            <a:noFill/>
            <a:miter lim="800000"/>
            <a:headEnd/>
            <a:tailEnd/>
          </a:ln>
        </p:spPr>
        <p:txBody>
          <a:bodyPr>
            <a:spAutoFit/>
          </a:bodyPr>
          <a:lstStyle/>
          <a:p>
            <a:pPr>
              <a:defRPr/>
            </a:pPr>
            <a:r>
              <a:rPr lang="en-US" sz="3200" dirty="0">
                <a:latin typeface="+mn-lt"/>
              </a:rPr>
              <a:t>Just a few more “one true God” verses:</a:t>
            </a:r>
          </a:p>
          <a:p>
            <a:pPr>
              <a:defRPr/>
            </a:pPr>
            <a:endParaRPr lang="en-US" sz="1600" dirty="0">
              <a:latin typeface="+mn-lt"/>
            </a:endParaRPr>
          </a:p>
          <a:p>
            <a:pPr marL="228600" indent="-228600">
              <a:buFont typeface="Arial" pitchFamily="34" charset="0"/>
              <a:buChar char="•"/>
              <a:defRPr/>
            </a:pPr>
            <a:r>
              <a:rPr lang="en-US" sz="3200" dirty="0">
                <a:latin typeface="+mn-lt"/>
              </a:rPr>
              <a:t>Is. 44:6 – Thus </a:t>
            </a:r>
            <a:r>
              <a:rPr lang="en-US" sz="3200" dirty="0" err="1">
                <a:latin typeface="+mn-lt"/>
              </a:rPr>
              <a:t>saith</a:t>
            </a:r>
            <a:r>
              <a:rPr lang="en-US" sz="3200" dirty="0">
                <a:latin typeface="+mn-lt"/>
              </a:rPr>
              <a:t> the Lord [Yahweh]</a:t>
            </a:r>
          </a:p>
          <a:p>
            <a:pPr marL="228600" indent="-228600">
              <a:defRPr/>
            </a:pPr>
            <a:r>
              <a:rPr lang="en-US" sz="3200" dirty="0">
                <a:latin typeface="+mn-lt"/>
              </a:rPr>
              <a:t>	The King of Israel…: I am the first and </a:t>
            </a:r>
          </a:p>
          <a:p>
            <a:pPr marL="228600" indent="-228600">
              <a:defRPr/>
            </a:pPr>
            <a:r>
              <a:rPr lang="en-US" sz="3200" dirty="0">
                <a:latin typeface="+mn-lt"/>
              </a:rPr>
              <a:t>	I am the last; and besides me there is </a:t>
            </a:r>
          </a:p>
          <a:p>
            <a:pPr marL="228600" indent="-228600">
              <a:defRPr/>
            </a:pPr>
            <a:r>
              <a:rPr lang="en-US" sz="3200" dirty="0">
                <a:latin typeface="+mn-lt"/>
              </a:rPr>
              <a:t>	no God [</a:t>
            </a:r>
            <a:r>
              <a:rPr lang="en-US" sz="3200" dirty="0" err="1">
                <a:latin typeface="+mn-lt"/>
              </a:rPr>
              <a:t>Elohim</a:t>
            </a:r>
            <a:r>
              <a:rPr lang="en-US" sz="3200" dirty="0">
                <a:latin typeface="+mn-lt"/>
              </a:rPr>
              <a:t>].”</a:t>
            </a:r>
          </a:p>
          <a:p>
            <a:pPr marL="228600" indent="-228600">
              <a:defRPr/>
            </a:pPr>
            <a:endParaRPr lang="en-US" sz="1600" dirty="0">
              <a:latin typeface="+mn-lt"/>
            </a:endParaRPr>
          </a:p>
          <a:p>
            <a:pPr marL="228600" indent="-228600">
              <a:buFont typeface="Arial" pitchFamily="34" charset="0"/>
              <a:buChar char="•"/>
              <a:defRPr/>
            </a:pPr>
            <a:r>
              <a:rPr lang="en-US" sz="3200" dirty="0">
                <a:latin typeface="+mn-lt"/>
              </a:rPr>
              <a:t>Is. 46:9 – “…for I am God [El], and </a:t>
            </a:r>
          </a:p>
          <a:p>
            <a:pPr marL="228600" indent="-228600">
              <a:defRPr/>
            </a:pPr>
            <a:r>
              <a:rPr lang="en-US" sz="3200" dirty="0">
                <a:latin typeface="+mn-lt"/>
              </a:rPr>
              <a:t>	there is no none else; I am God [</a:t>
            </a:r>
            <a:r>
              <a:rPr lang="en-US" sz="3200" dirty="0" err="1">
                <a:latin typeface="+mn-lt"/>
              </a:rPr>
              <a:t>Elohim</a:t>
            </a:r>
            <a:r>
              <a:rPr lang="en-US" sz="3200" dirty="0">
                <a:latin typeface="+mn-lt"/>
              </a:rPr>
              <a:t>], and there is none like me.”</a:t>
            </a:r>
            <a:endParaRPr lang="en-US"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66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667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3"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Only One True God</a:t>
            </a:r>
            <a:endParaRPr lang="en-US" sz="3200" b="1" dirty="0">
              <a:ln>
                <a:solidFill>
                  <a:sysClr val="windowText" lastClr="000000"/>
                </a:solidFill>
              </a:ln>
              <a:solidFill>
                <a:schemeClr val="bg1"/>
              </a:solidFill>
            </a:endParaRPr>
          </a:p>
        </p:txBody>
      </p:sp>
      <p:sp>
        <p:nvSpPr>
          <p:cNvPr id="132104" name="TextBox 8"/>
          <p:cNvSpPr txBox="1">
            <a:spLocks noChangeArrowheads="1"/>
          </p:cNvSpPr>
          <p:nvPr/>
        </p:nvSpPr>
        <p:spPr bwMode="auto">
          <a:xfrm>
            <a:off x="2214563" y="2209800"/>
            <a:ext cx="6908800" cy="3786188"/>
          </a:xfrm>
          <a:prstGeom prst="rect">
            <a:avLst/>
          </a:prstGeom>
          <a:noFill/>
          <a:ln w="9525">
            <a:noFill/>
            <a:miter lim="800000"/>
            <a:headEnd/>
            <a:tailEnd/>
          </a:ln>
        </p:spPr>
        <p:txBody>
          <a:bodyPr wrap="none">
            <a:spAutoFit/>
          </a:bodyPr>
          <a:lstStyle/>
          <a:p>
            <a:pPr marL="228600" indent="-228600">
              <a:buFont typeface="Arial" pitchFamily="34" charset="0"/>
              <a:buChar char="•"/>
              <a:defRPr/>
            </a:pPr>
            <a:r>
              <a:rPr lang="en-US" sz="3200" dirty="0">
                <a:latin typeface="+mn-lt"/>
              </a:rPr>
              <a:t>James 2:9 – “Thou </a:t>
            </a:r>
            <a:r>
              <a:rPr lang="en-US" sz="3200" dirty="0" err="1">
                <a:latin typeface="+mn-lt"/>
              </a:rPr>
              <a:t>believest</a:t>
            </a:r>
            <a:r>
              <a:rPr lang="en-US" sz="3200" dirty="0">
                <a:latin typeface="+mn-lt"/>
              </a:rPr>
              <a:t> that there</a:t>
            </a:r>
          </a:p>
          <a:p>
            <a:pPr marL="228600" indent="-228600">
              <a:defRPr/>
            </a:pPr>
            <a:r>
              <a:rPr lang="en-US" sz="3200" dirty="0">
                <a:latin typeface="+mn-lt"/>
              </a:rPr>
              <a:t>is one God [</a:t>
            </a:r>
            <a:r>
              <a:rPr lang="en-US" sz="3200" dirty="0" err="1">
                <a:latin typeface="+mn-lt"/>
              </a:rPr>
              <a:t>Theos</a:t>
            </a:r>
            <a:r>
              <a:rPr lang="en-US" sz="3200" dirty="0">
                <a:latin typeface="+mn-lt"/>
              </a:rPr>
              <a:t>]; thou doest well: </a:t>
            </a:r>
          </a:p>
          <a:p>
            <a:pPr marL="228600" indent="-228600">
              <a:defRPr/>
            </a:pPr>
            <a:r>
              <a:rPr lang="en-US" sz="3200" dirty="0">
                <a:latin typeface="+mn-lt"/>
              </a:rPr>
              <a:t>the devils believe, and tremble.”</a:t>
            </a:r>
          </a:p>
          <a:p>
            <a:pPr marL="228600" indent="-228600">
              <a:defRPr/>
            </a:pPr>
            <a:endParaRPr lang="en-US" sz="1600" dirty="0">
              <a:latin typeface="+mn-lt"/>
            </a:endParaRPr>
          </a:p>
          <a:p>
            <a:pPr marL="228600" indent="-228600">
              <a:buFont typeface="Arial" pitchFamily="34" charset="0"/>
              <a:buChar char="•"/>
              <a:defRPr/>
            </a:pPr>
            <a:r>
              <a:rPr lang="en-US" sz="3200" dirty="0">
                <a:latin typeface="+mn-lt"/>
              </a:rPr>
              <a:t>Mark 12:32 – “And the scribe said unto</a:t>
            </a:r>
          </a:p>
          <a:p>
            <a:pPr marL="228600" indent="-228600">
              <a:defRPr/>
            </a:pPr>
            <a:r>
              <a:rPr lang="en-US" sz="3200" dirty="0">
                <a:latin typeface="+mn-lt"/>
              </a:rPr>
              <a:t>Him, Well, Master, you hast said the </a:t>
            </a:r>
          </a:p>
          <a:p>
            <a:pPr marL="228600" indent="-228600">
              <a:defRPr/>
            </a:pPr>
            <a:r>
              <a:rPr lang="en-US" sz="3200" dirty="0">
                <a:latin typeface="+mn-lt"/>
              </a:rPr>
              <a:t>Truth: for there is one God [</a:t>
            </a:r>
            <a:r>
              <a:rPr lang="en-US" sz="3200" dirty="0" err="1">
                <a:latin typeface="+mn-lt"/>
              </a:rPr>
              <a:t>Theos</a:t>
            </a:r>
            <a:r>
              <a:rPr lang="en-US" sz="3200" dirty="0">
                <a:latin typeface="+mn-lt"/>
              </a:rPr>
              <a:t>]</a:t>
            </a:r>
          </a:p>
          <a:p>
            <a:pPr marL="228600" indent="-228600">
              <a:defRPr/>
            </a:pPr>
            <a:r>
              <a:rPr lang="en-US" sz="3200" dirty="0">
                <a:latin typeface="+mn-lt"/>
              </a:rPr>
              <a:t>And there is none other but he.”</a:t>
            </a:r>
            <a:endParaRPr lang="en-US"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769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770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032250"/>
          </a:xfrm>
          <a:prstGeom prst="rect">
            <a:avLst/>
          </a:prstGeom>
          <a:noFill/>
        </p:spPr>
        <p:txBody>
          <a:bodyPr>
            <a:spAutoFit/>
          </a:bodyPr>
          <a:lstStyle/>
          <a:p>
            <a:pPr>
              <a:defRPr/>
            </a:pPr>
            <a:r>
              <a:rPr lang="en-US" sz="3200" dirty="0">
                <a:latin typeface="+mn-lt"/>
              </a:rPr>
              <a:t>Recall that Mormonism teaches that an infinite no. of gods became gods before their God the Father became a god.  </a:t>
            </a:r>
          </a:p>
          <a:p>
            <a:pPr>
              <a:defRPr/>
            </a:pPr>
            <a:endParaRPr lang="en-US" sz="3200" dirty="0">
              <a:latin typeface="+mn-lt"/>
            </a:endParaRPr>
          </a:p>
          <a:p>
            <a:pPr>
              <a:defRPr/>
            </a:pPr>
            <a:r>
              <a:rPr lang="en-US" sz="3200" dirty="0">
                <a:latin typeface="+mn-lt"/>
              </a:rPr>
              <a:t>Each of those gods are organizing new worlds in “their area or domain” in the universe. </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87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872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Therefore, each god is really only the god over his very small piece of the cosmic pie; after all, a god cannot be the god over another god’s realm!  And in Mormonism, there are trillions, etc. of gods.   </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5974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974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032250"/>
          </a:xfrm>
          <a:prstGeom prst="rect">
            <a:avLst/>
          </a:prstGeom>
          <a:noFill/>
        </p:spPr>
        <p:txBody>
          <a:bodyPr>
            <a:spAutoFit/>
          </a:bodyPr>
          <a:lstStyle/>
          <a:p>
            <a:pPr>
              <a:defRPr/>
            </a:pPr>
            <a:r>
              <a:rPr lang="en-US" sz="3200" dirty="0">
                <a:latin typeface="+mn-lt"/>
              </a:rPr>
              <a:t>So, how does this compare to the Bible’s teachings?  </a:t>
            </a:r>
          </a:p>
          <a:p>
            <a:pPr>
              <a:defRPr/>
            </a:pPr>
            <a:endParaRPr lang="en-US" sz="3200" dirty="0">
              <a:latin typeface="+mn-lt"/>
            </a:endParaRPr>
          </a:p>
          <a:p>
            <a:pPr>
              <a:defRPr/>
            </a:pPr>
            <a:r>
              <a:rPr lang="en-US" sz="3200" dirty="0">
                <a:latin typeface="+mn-lt"/>
              </a:rPr>
              <a:t>The Bible clearly teaches that the one true God of the Bible is the one true God over the entire universe, not just over a </a:t>
            </a:r>
            <a:r>
              <a:rPr lang="en-US" sz="3200" b="1" i="1" u="sng" dirty="0">
                <a:latin typeface="+mn-lt"/>
              </a:rPr>
              <a:t>relatively</a:t>
            </a:r>
            <a:r>
              <a:rPr lang="en-US" sz="3200" dirty="0">
                <a:latin typeface="+mn-lt"/>
              </a:rPr>
              <a:t> small sliver of it like Mormonism does….    </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07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077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Note that in the following Bible verses that the term “heavens of heaven” is a Hebrew expression to mean “all that there is,” or “the entire universe,” or “the entire creation – both in heaven and the universe.”      </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179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179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4462463"/>
          </a:xfrm>
          <a:prstGeom prst="rect">
            <a:avLst/>
          </a:prstGeom>
          <a:noFill/>
        </p:spPr>
        <p:txBody>
          <a:bodyPr>
            <a:spAutoFit/>
          </a:bodyPr>
          <a:lstStyle/>
          <a:p>
            <a:pPr>
              <a:defRPr/>
            </a:pPr>
            <a:r>
              <a:rPr lang="en-US" sz="3200" dirty="0">
                <a:latin typeface="+mn-lt"/>
              </a:rPr>
              <a:t>Neh. 9:6 – Thou, even thou, art Lord [Yahweh] alone; thou hast made heaven, the heaven of heavens, with all their hosts…”  </a:t>
            </a:r>
          </a:p>
          <a:p>
            <a:pPr>
              <a:defRPr/>
            </a:pPr>
            <a:endParaRPr lang="en-US" sz="1600" dirty="0">
              <a:latin typeface="+mn-lt"/>
            </a:endParaRPr>
          </a:p>
          <a:p>
            <a:pPr>
              <a:defRPr/>
            </a:pPr>
            <a:r>
              <a:rPr lang="en-US" sz="2800" i="1" dirty="0">
                <a:latin typeface="+mn-lt"/>
              </a:rPr>
              <a:t>Comment:  Remember, Mormonism’s Yahweh is Jesus Christ who did not create all the hosts of heaven; rather, it was the Mormon’s Father who did so by his sexual activity.</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28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282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3540125"/>
          </a:xfrm>
          <a:prstGeom prst="rect">
            <a:avLst/>
          </a:prstGeom>
          <a:noFill/>
        </p:spPr>
        <p:txBody>
          <a:bodyPr>
            <a:spAutoFit/>
          </a:bodyPr>
          <a:lstStyle/>
          <a:p>
            <a:pPr>
              <a:defRPr/>
            </a:pPr>
            <a:r>
              <a:rPr lang="en-US" sz="3200" dirty="0">
                <a:latin typeface="+mn-lt"/>
              </a:rPr>
              <a:t>Col. 1:16-17 – For by him [Jesus Christ] were all things created, that are in heaven, and that are in earth, visible and invisible, whether they be thrones or dominions, or principalities, or powers:  all things were created by him and for him.”</a:t>
            </a:r>
            <a:endParaRPr lang="en-US" sz="3200" i="1" dirty="0">
              <a:latin typeface="+mn-lt"/>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6739" name="TextBox 3"/>
          <p:cNvSpPr txBox="1">
            <a:spLocks noChangeArrowheads="1"/>
          </p:cNvSpPr>
          <p:nvPr/>
        </p:nvSpPr>
        <p:spPr bwMode="auto">
          <a:xfrm>
            <a:off x="457200" y="1828800"/>
            <a:ext cx="8534400" cy="4278313"/>
          </a:xfrm>
          <a:prstGeom prst="rect">
            <a:avLst/>
          </a:prstGeom>
          <a:noFill/>
          <a:ln w="9525">
            <a:noFill/>
            <a:miter lim="800000"/>
            <a:headEnd/>
            <a:tailEnd/>
          </a:ln>
        </p:spPr>
        <p:txBody>
          <a:bodyPr>
            <a:spAutoFit/>
          </a:bodyPr>
          <a:lstStyle/>
          <a:p>
            <a:pPr>
              <a:defRPr/>
            </a:pPr>
            <a:r>
              <a:rPr lang="en-US" sz="3200" dirty="0">
                <a:latin typeface="+mn-lt"/>
              </a:rPr>
              <a:t>Unknown by most Mormons, is what Brigham Young University’s Dr. Richard L. Anderson (one of Mormonism’s top authorities on Bible manuscripts) said at the “Fourteenth Annual Symposium of the Archaeology of the Scriptures, 1963, at Brigham Young University:</a:t>
            </a:r>
          </a:p>
          <a:p>
            <a:pPr marL="688975" lvl="2" indent="-231775">
              <a:buFont typeface="Arial" pitchFamily="34" charset="0"/>
              <a:buChar char="•"/>
              <a:defRPr/>
            </a:pPr>
            <a:r>
              <a:rPr lang="en-US" sz="3200" i="1" dirty="0">
                <a:latin typeface="Calibri" pitchFamily="34" charset="0"/>
              </a:rPr>
              <a:t>“…This survey [of Bible manuscripts] has disclosed the leading textual controversies, </a:t>
            </a:r>
          </a:p>
          <a:p>
            <a:pPr marL="231775" indent="-231775">
              <a:buFont typeface="Arial" pitchFamily="34" charset="0"/>
              <a:buChar char="•"/>
              <a:defRPr/>
            </a:pPr>
            <a:endParaRPr lang="en-US" sz="1600" dirty="0"/>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384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384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4154984"/>
          </a:xfrm>
          <a:prstGeom prst="rect">
            <a:avLst/>
          </a:prstGeom>
          <a:noFill/>
        </p:spPr>
        <p:txBody>
          <a:bodyPr>
            <a:spAutoFit/>
          </a:bodyPr>
          <a:lstStyle/>
          <a:p>
            <a:pPr>
              <a:defRPr/>
            </a:pPr>
            <a:r>
              <a:rPr lang="en-US" sz="3200" dirty="0">
                <a:latin typeface="+mn-lt"/>
              </a:rPr>
              <a:t>Gen. 1:1 – “In the beginning God created the heavens and the earth.”</a:t>
            </a:r>
          </a:p>
          <a:p>
            <a:pPr>
              <a:defRPr/>
            </a:pPr>
            <a:endParaRPr lang="en-US" sz="3200" dirty="0">
              <a:latin typeface="+mn-lt"/>
            </a:endParaRPr>
          </a:p>
          <a:p>
            <a:pPr>
              <a:defRPr/>
            </a:pPr>
            <a:r>
              <a:rPr lang="en-US" sz="2800" i="1" dirty="0">
                <a:latin typeface="+mn-lt"/>
              </a:rPr>
              <a:t>Comment:  The compound nouns contained in “the heavens and the earth,” or </a:t>
            </a:r>
            <a:r>
              <a:rPr lang="en-US" sz="2800" b="1" i="1" dirty="0">
                <a:ln>
                  <a:solidFill>
                    <a:schemeClr val="tx1"/>
                  </a:solidFill>
                </a:ln>
                <a:solidFill>
                  <a:srgbClr val="FF0000"/>
                </a:solidFill>
              </a:rPr>
              <a:t> “</a:t>
            </a:r>
            <a:r>
              <a:rPr lang="en-US" sz="2800" b="1" i="1" dirty="0" err="1">
                <a:ln>
                  <a:solidFill>
                    <a:schemeClr val="tx1"/>
                  </a:solidFill>
                </a:ln>
                <a:solidFill>
                  <a:srgbClr val="FF0000"/>
                </a:solidFill>
              </a:rPr>
              <a:t>hashamayim</a:t>
            </a:r>
            <a:r>
              <a:rPr lang="en-US" sz="2800" b="1" i="1" dirty="0">
                <a:ln>
                  <a:solidFill>
                    <a:schemeClr val="tx1"/>
                  </a:solidFill>
                </a:ln>
                <a:solidFill>
                  <a:srgbClr val="FF0000"/>
                </a:solidFill>
              </a:rPr>
              <a:t> we ha’ </a:t>
            </a:r>
            <a:r>
              <a:rPr lang="en-US" sz="2800" b="1" i="1" dirty="0" err="1">
                <a:ln>
                  <a:solidFill>
                    <a:schemeClr val="tx1"/>
                  </a:solidFill>
                </a:ln>
                <a:solidFill>
                  <a:srgbClr val="FF0000"/>
                </a:solidFill>
              </a:rPr>
              <a:t>erets</a:t>
            </a:r>
            <a:r>
              <a:rPr lang="en-US" sz="2800" b="1" i="1" dirty="0">
                <a:ln>
                  <a:solidFill>
                    <a:schemeClr val="tx1"/>
                  </a:solidFill>
                </a:ln>
                <a:solidFill>
                  <a:srgbClr val="FF0000"/>
                </a:solidFill>
              </a:rPr>
              <a:t>”</a:t>
            </a:r>
            <a:r>
              <a:rPr lang="en-US" sz="2800" i="1" dirty="0">
                <a:latin typeface="+mn-lt"/>
              </a:rPr>
              <a:t> in Hebrew, is the Hebrew way of saying everything in the entire universe (check any scholarly Jewish commentary)</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48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486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2062163"/>
          </a:xfrm>
          <a:prstGeom prst="rect">
            <a:avLst/>
          </a:prstGeom>
          <a:noFill/>
        </p:spPr>
        <p:txBody>
          <a:bodyPr>
            <a:spAutoFit/>
          </a:bodyPr>
          <a:lstStyle/>
          <a:p>
            <a:pPr>
              <a:defRPr/>
            </a:pPr>
            <a:r>
              <a:rPr lang="en-US" sz="3200" dirty="0">
                <a:latin typeface="+mn-lt"/>
              </a:rPr>
              <a:t>In the following verses God is said to fill the heavens of heavens (which is the entire universe).  That which he fills </a:t>
            </a:r>
            <a:r>
              <a:rPr lang="en-US" sz="3200" i="1" dirty="0">
                <a:latin typeface="+mn-lt"/>
              </a:rPr>
              <a:t>he has surely created!!!</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589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589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4278313"/>
          </a:xfrm>
          <a:prstGeom prst="rect">
            <a:avLst/>
          </a:prstGeom>
          <a:noFill/>
        </p:spPr>
        <p:txBody>
          <a:bodyPr>
            <a:spAutoFit/>
          </a:bodyPr>
          <a:lstStyle/>
          <a:p>
            <a:pPr>
              <a:defRPr/>
            </a:pPr>
            <a:r>
              <a:rPr lang="en-US" sz="3200" dirty="0">
                <a:latin typeface="+mn-lt"/>
              </a:rPr>
              <a:t>I Kings 8:27 – “But will God [</a:t>
            </a:r>
            <a:r>
              <a:rPr lang="en-US" sz="3200" dirty="0" err="1">
                <a:latin typeface="+mn-lt"/>
              </a:rPr>
              <a:t>Elohim</a:t>
            </a:r>
            <a:r>
              <a:rPr lang="en-US" sz="3200" dirty="0">
                <a:latin typeface="+mn-lt"/>
              </a:rPr>
              <a:t>] indeed dwell on the earth?  Behold, the heaven and heaven of heavens cannot contain thee;….”</a:t>
            </a:r>
          </a:p>
          <a:p>
            <a:pPr>
              <a:defRPr/>
            </a:pPr>
            <a:endParaRPr lang="en-US" sz="1600" i="1" dirty="0">
              <a:latin typeface="+mn-lt"/>
            </a:endParaRPr>
          </a:p>
          <a:p>
            <a:pPr>
              <a:defRPr/>
            </a:pPr>
            <a:r>
              <a:rPr lang="en-US" sz="3200" dirty="0">
                <a:latin typeface="+mn-lt"/>
              </a:rPr>
              <a:t>II Chron. 6:18 – But will God [</a:t>
            </a:r>
            <a:r>
              <a:rPr lang="en-US" sz="3200" dirty="0" err="1">
                <a:latin typeface="+mn-lt"/>
              </a:rPr>
              <a:t>Elohim</a:t>
            </a:r>
            <a:r>
              <a:rPr lang="en-US" sz="3200" dirty="0">
                <a:latin typeface="+mn-lt"/>
              </a:rPr>
              <a:t>] in every deed dwell with men on the earth?  Behold, heaven and the heavens cannot contain thee; </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69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691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2554288"/>
          </a:xfrm>
          <a:prstGeom prst="rect">
            <a:avLst/>
          </a:prstGeom>
          <a:noFill/>
        </p:spPr>
        <p:txBody>
          <a:bodyPr>
            <a:spAutoFit/>
          </a:bodyPr>
          <a:lstStyle/>
          <a:p>
            <a:pPr>
              <a:defRPr/>
            </a:pPr>
            <a:r>
              <a:rPr lang="en-US" sz="3200" dirty="0">
                <a:latin typeface="+mn-lt"/>
              </a:rPr>
              <a:t>Remember, the expression “the heavens and the earth” and “heavens of heavens” in Hebrew thought mean the entire universe, and not just a small part </a:t>
            </a:r>
            <a:r>
              <a:rPr lang="en-US" sz="3200">
                <a:latin typeface="+mn-lt"/>
              </a:rPr>
              <a:t>of it.</a:t>
            </a:r>
            <a:r>
              <a:rPr lang="en-US" sz="3200" i="1">
                <a:latin typeface="+mn-lt"/>
              </a:rPr>
              <a:t> </a:t>
            </a:r>
            <a:endParaRPr lang="en-US" sz="3200" i="1" dirty="0">
              <a:latin typeface="+mn-lt"/>
            </a:endParaRPr>
          </a:p>
        </p:txBody>
      </p:sp>
      <p:sp>
        <p:nvSpPr>
          <p:cNvPr id="9" name="TextBox 8"/>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793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794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The Universe’s Only One True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2062163"/>
          </a:xfrm>
          <a:prstGeom prst="rect">
            <a:avLst/>
          </a:prstGeom>
          <a:noFill/>
        </p:spPr>
        <p:txBody>
          <a:bodyPr>
            <a:spAutoFit/>
          </a:bodyPr>
          <a:lstStyle/>
          <a:p>
            <a:pPr>
              <a:defRPr/>
            </a:pPr>
            <a:r>
              <a:rPr lang="en-US" sz="3200" dirty="0">
                <a:latin typeface="+mn-lt"/>
              </a:rPr>
              <a:t>II Chron. 2:6 – But who is able to build him a house, seeing that the heaven and heaven of heavens cannot contain him?...”</a:t>
            </a:r>
            <a:r>
              <a:rPr lang="en-US" sz="3200" i="1" dirty="0">
                <a:latin typeface="+mn-lt"/>
              </a:rPr>
              <a:t> </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896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896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No Gods Before or After Our God</a:t>
            </a:r>
            <a:endParaRPr lang="en-US" sz="3200" b="1" dirty="0">
              <a:solidFill>
                <a:schemeClr val="bg1"/>
              </a:solidFill>
            </a:endParaRPr>
          </a:p>
        </p:txBody>
      </p:sp>
      <p:sp>
        <p:nvSpPr>
          <p:cNvPr id="8" name="TextBox 7"/>
          <p:cNvSpPr txBox="1"/>
          <p:nvPr/>
        </p:nvSpPr>
        <p:spPr>
          <a:xfrm>
            <a:off x="2286000" y="2209800"/>
            <a:ext cx="6477000" cy="4278313"/>
          </a:xfrm>
          <a:prstGeom prst="rect">
            <a:avLst/>
          </a:prstGeom>
          <a:noFill/>
        </p:spPr>
        <p:txBody>
          <a:bodyPr>
            <a:spAutoFit/>
          </a:bodyPr>
          <a:lstStyle/>
          <a:p>
            <a:pPr>
              <a:defRPr/>
            </a:pPr>
            <a:r>
              <a:rPr lang="en-US" sz="3200" dirty="0">
                <a:latin typeface="+mn-lt"/>
              </a:rPr>
              <a:t>Recall that Mormonism says there were an infinite no. of gods who became gods before their God the Father became one, and who will become gods after him.  </a:t>
            </a:r>
          </a:p>
          <a:p>
            <a:pPr>
              <a:defRPr/>
            </a:pPr>
            <a:endParaRPr lang="en-US" sz="1600" i="1" dirty="0">
              <a:latin typeface="+mn-lt"/>
            </a:endParaRPr>
          </a:p>
          <a:p>
            <a:pPr>
              <a:defRPr/>
            </a:pPr>
            <a:r>
              <a:rPr lang="en-US" sz="3200" i="1" dirty="0">
                <a:latin typeface="+mn-lt"/>
              </a:rPr>
              <a:t>However, what does the Bible say? (in addition to all the verses previously quoted which refute that theology)... </a:t>
            </a:r>
          </a:p>
        </p:txBody>
      </p:sp>
      <p:sp>
        <p:nvSpPr>
          <p:cNvPr id="9" name="TextBox 8"/>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6998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6998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7"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No Gods Before or After Our God</a:t>
            </a:r>
            <a:endParaRPr lang="en-US" sz="3200" b="1" dirty="0">
              <a:ln>
                <a:solidFill>
                  <a:sysClr val="windowText" lastClr="000000"/>
                </a:solidFill>
              </a:ln>
              <a:solidFill>
                <a:schemeClr val="bg1"/>
              </a:solidFill>
            </a:endParaRPr>
          </a:p>
        </p:txBody>
      </p:sp>
      <p:sp>
        <p:nvSpPr>
          <p:cNvPr id="8" name="TextBox 7"/>
          <p:cNvSpPr txBox="1"/>
          <p:nvPr/>
        </p:nvSpPr>
        <p:spPr>
          <a:xfrm>
            <a:off x="2286000" y="2209800"/>
            <a:ext cx="6477000" cy="3540125"/>
          </a:xfrm>
          <a:prstGeom prst="rect">
            <a:avLst/>
          </a:prstGeom>
          <a:noFill/>
        </p:spPr>
        <p:txBody>
          <a:bodyPr>
            <a:spAutoFit/>
          </a:bodyPr>
          <a:lstStyle/>
          <a:p>
            <a:pPr>
              <a:defRPr/>
            </a:pPr>
            <a:r>
              <a:rPr lang="en-US" sz="3200" dirty="0">
                <a:latin typeface="+mn-lt"/>
              </a:rPr>
              <a:t>Isaiah 43:10 – “Ye are my witnesses, </a:t>
            </a:r>
            <a:r>
              <a:rPr lang="en-US" sz="3200" dirty="0" err="1">
                <a:latin typeface="+mn-lt"/>
              </a:rPr>
              <a:t>saith</a:t>
            </a:r>
            <a:r>
              <a:rPr lang="en-US" sz="3200" dirty="0">
                <a:latin typeface="+mn-lt"/>
              </a:rPr>
              <a:t> the Lord [Yahweh], and my servant whom I have chosen:  that ye may know and believe me, and understand that I am he:  before me there was no God [El] formed, neither shall there be after me.”</a:t>
            </a:r>
            <a:r>
              <a:rPr lang="en-US" sz="3200" i="1" dirty="0">
                <a:latin typeface="+mn-lt"/>
              </a:rPr>
              <a:t> </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101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101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45415" name="TextBox 6"/>
          <p:cNvSpPr txBox="1">
            <a:spLocks noChangeArrowheads="1"/>
          </p:cNvSpPr>
          <p:nvPr/>
        </p:nvSpPr>
        <p:spPr bwMode="auto">
          <a:xfrm>
            <a:off x="1828800" y="838200"/>
            <a:ext cx="7261225" cy="255428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No Gods Before or After Our God</a:t>
            </a:r>
            <a:endParaRPr lang="en-US" sz="3200" b="1" dirty="0">
              <a:ln>
                <a:solidFill>
                  <a:sysClr val="windowText" lastClr="000000"/>
                </a:solidFill>
              </a:ln>
              <a:solidFill>
                <a:schemeClr val="bg1"/>
              </a:solidFill>
            </a:endParaRPr>
          </a:p>
          <a:p>
            <a:pPr algn="ctr">
              <a:defRPr/>
            </a:pPr>
            <a:endParaRPr lang="en-US" sz="3200" b="1" dirty="0">
              <a:solidFill>
                <a:schemeClr val="bg1"/>
              </a:solidFill>
            </a:endParaRPr>
          </a:p>
          <a:p>
            <a:pPr algn="ctr">
              <a:defRPr/>
            </a:pPr>
            <a:r>
              <a:rPr lang="en-US" sz="3200" b="1" dirty="0">
                <a:solidFill>
                  <a:schemeClr val="bg1"/>
                </a:solidFill>
              </a:rPr>
              <a:t/>
            </a:r>
            <a:br>
              <a:rPr lang="en-US" sz="3200" b="1" dirty="0">
                <a:solidFill>
                  <a:schemeClr val="bg1"/>
                </a:solidFill>
              </a:rPr>
            </a:br>
            <a:endParaRPr lang="en-US" sz="3200" b="1" dirty="0">
              <a:solidFill>
                <a:schemeClr val="bg1"/>
              </a:solidFill>
            </a:endParaRPr>
          </a:p>
        </p:txBody>
      </p:sp>
      <p:sp>
        <p:nvSpPr>
          <p:cNvPr id="8" name="TextBox 7"/>
          <p:cNvSpPr txBox="1"/>
          <p:nvPr/>
        </p:nvSpPr>
        <p:spPr>
          <a:xfrm>
            <a:off x="2286000" y="2333625"/>
            <a:ext cx="6858000" cy="3970338"/>
          </a:xfrm>
          <a:prstGeom prst="rect">
            <a:avLst/>
          </a:prstGeom>
          <a:noFill/>
        </p:spPr>
        <p:txBody>
          <a:bodyPr>
            <a:spAutoFit/>
          </a:bodyPr>
          <a:lstStyle/>
          <a:p>
            <a:pPr>
              <a:defRPr/>
            </a:pPr>
            <a:r>
              <a:rPr lang="en-US" sz="2800" dirty="0">
                <a:latin typeface="+mn-lt"/>
              </a:rPr>
              <a:t>Is. 43:10 (&amp; many other passages) totally refutes the gods of Mormonism. </a:t>
            </a:r>
          </a:p>
          <a:p>
            <a:pPr>
              <a:defRPr/>
            </a:pPr>
            <a:endParaRPr lang="en-US" sz="2800" dirty="0">
              <a:latin typeface="+mn-lt"/>
            </a:endParaRPr>
          </a:p>
          <a:p>
            <a:pPr>
              <a:defRPr/>
            </a:pPr>
            <a:r>
              <a:rPr lang="en-US" sz="2800" dirty="0">
                <a:latin typeface="+mn-lt"/>
              </a:rPr>
              <a:t>In Mormonism, it is Jesus Christ [i.e., Yahweh to a Mormon] who is speaking here, and who is one of three gods for  earth. Thus, in the “logic</a:t>
            </a:r>
            <a:r>
              <a:rPr lang="en-US" sz="2800">
                <a:latin typeface="+mn-lt"/>
              </a:rPr>
              <a:t>” of Mormonism</a:t>
            </a:r>
            <a:r>
              <a:rPr lang="en-US" sz="2800" dirty="0">
                <a:latin typeface="+mn-lt"/>
              </a:rPr>
              <a:t>, he is denying the existence of the other two by saying no gods were formed before or after him!</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203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203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45415" name="TextBox 6"/>
          <p:cNvSpPr txBox="1">
            <a:spLocks noChangeArrowheads="1"/>
          </p:cNvSpPr>
          <p:nvPr/>
        </p:nvSpPr>
        <p:spPr bwMode="auto">
          <a:xfrm>
            <a:off x="1841342"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God is Not Man, Nor a Son of Man</a:t>
            </a:r>
            <a:endParaRPr lang="en-US" sz="3200" b="1" dirty="0">
              <a:solidFill>
                <a:schemeClr val="bg1"/>
              </a:solidFill>
            </a:endParaRPr>
          </a:p>
        </p:txBody>
      </p:sp>
      <p:sp>
        <p:nvSpPr>
          <p:cNvPr id="8" name="TextBox 7"/>
          <p:cNvSpPr txBox="1"/>
          <p:nvPr/>
        </p:nvSpPr>
        <p:spPr>
          <a:xfrm>
            <a:off x="2286000" y="2209800"/>
            <a:ext cx="6858000" cy="3786188"/>
          </a:xfrm>
          <a:prstGeom prst="rect">
            <a:avLst/>
          </a:prstGeom>
          <a:noFill/>
        </p:spPr>
        <p:txBody>
          <a:bodyPr>
            <a:spAutoFit/>
          </a:bodyPr>
          <a:lstStyle/>
          <a:p>
            <a:pPr>
              <a:defRPr/>
            </a:pPr>
            <a:r>
              <a:rPr lang="en-US" sz="3200" dirty="0">
                <a:latin typeface="+mn-lt"/>
              </a:rPr>
              <a:t>Recall in Mormonism that each god is born a spirit baby from the sexual relationship of a god/goddess.</a:t>
            </a:r>
          </a:p>
          <a:p>
            <a:pPr>
              <a:defRPr/>
            </a:pPr>
            <a:endParaRPr lang="en-US" sz="1600" dirty="0">
              <a:latin typeface="+mn-lt"/>
            </a:endParaRPr>
          </a:p>
          <a:p>
            <a:pPr>
              <a:defRPr/>
            </a:pPr>
            <a:r>
              <a:rPr lang="en-US" sz="3200" dirty="0">
                <a:latin typeface="+mn-lt"/>
              </a:rPr>
              <a:t>Further, recall that Mormonism teaches each god before becoming a god is born of mortal parents on a planet in outer space.</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305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306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415"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God is Not Man, Nor a Son of Man</a:t>
            </a:r>
            <a:endParaRPr lang="en-US" sz="3200" b="1" dirty="0">
              <a:solidFill>
                <a:schemeClr val="bg1"/>
              </a:solidFill>
            </a:endParaRPr>
          </a:p>
        </p:txBody>
      </p:sp>
      <p:sp>
        <p:nvSpPr>
          <p:cNvPr id="8" name="TextBox 7"/>
          <p:cNvSpPr txBox="1"/>
          <p:nvPr/>
        </p:nvSpPr>
        <p:spPr>
          <a:xfrm>
            <a:off x="2286000" y="2209800"/>
            <a:ext cx="6629400" cy="3292475"/>
          </a:xfrm>
          <a:prstGeom prst="rect">
            <a:avLst/>
          </a:prstGeom>
          <a:noFill/>
        </p:spPr>
        <p:txBody>
          <a:bodyPr>
            <a:spAutoFit/>
          </a:bodyPr>
          <a:lstStyle/>
          <a:p>
            <a:pPr>
              <a:defRPr/>
            </a:pPr>
            <a:endParaRPr lang="en-US" sz="3200" dirty="0">
              <a:latin typeface="+mn-lt"/>
            </a:endParaRPr>
          </a:p>
          <a:p>
            <a:pPr>
              <a:defRPr/>
            </a:pPr>
            <a:endParaRPr lang="en-US" sz="1600" dirty="0">
              <a:latin typeface="+mn-lt"/>
            </a:endParaRPr>
          </a:p>
          <a:p>
            <a:pPr algn="ctr">
              <a:defRPr/>
            </a:pPr>
            <a:r>
              <a:rPr lang="en-US" sz="3200" dirty="0">
                <a:latin typeface="+mn-lt"/>
              </a:rPr>
              <a:t>But what does the Bible say? </a:t>
            </a:r>
          </a:p>
          <a:p>
            <a:pPr algn="ctr">
              <a:defRPr/>
            </a:pPr>
            <a:r>
              <a:rPr lang="en-US" sz="3200" dirty="0">
                <a:latin typeface="+mn-lt"/>
              </a:rPr>
              <a:t>(in addition to the many previous verses quoted which refute that theology)...</a:t>
            </a:r>
          </a:p>
          <a:p>
            <a:pPr algn="ctr">
              <a:defRPr/>
            </a:pPr>
            <a:endParaRPr lang="en-US" sz="3200" dirty="0">
              <a:latin typeface="+mn-lt"/>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8787" name="TextBox 3"/>
          <p:cNvSpPr txBox="1">
            <a:spLocks noChangeArrowheads="1"/>
          </p:cNvSpPr>
          <p:nvPr/>
        </p:nvSpPr>
        <p:spPr bwMode="auto">
          <a:xfrm>
            <a:off x="457200" y="1828800"/>
            <a:ext cx="85344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eaLnBrk="0" hangingPunct="0">
              <a:defRPr>
                <a:solidFill>
                  <a:schemeClr val="tx1"/>
                </a:solidFill>
                <a:latin typeface="Arial" pitchFamily="34" charset="0"/>
                <a:cs typeface="Arial" pitchFamily="34" charset="0"/>
              </a:defRPr>
            </a:lvl1pPr>
            <a:lvl2pPr marL="461963" indent="-4763"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1" eaLnBrk="1" hangingPunct="1"/>
            <a:r>
              <a:rPr lang="en-US" sz="2800"/>
              <a:t>and together they would be well within one percent of the text.  Stated differently, all manuscripts agree on the essential correctness of 99% of all the verses in the New Testament… There is more reason today, then, to agree with him [famous Christian Bible scholar Sir Frederic Kenyon] that we possess the New Testament ‘In substantial integrity’ and to underline that ‘the variations of text are so entirely questions of detail, not of essential substance.’ ”</a:t>
            </a:r>
          </a:p>
          <a:p>
            <a:pPr eaLnBrk="1" hangingPunct="1">
              <a:buFont typeface="Arial" pitchFamily="34" charset="0"/>
              <a:buChar char="•"/>
            </a:pPr>
            <a:endParaRPr lang="en-US" sz="2800"/>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408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408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415"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God is Not Man, Nor a Son of Man</a:t>
            </a:r>
            <a:endParaRPr lang="en-US" sz="3200" b="1" dirty="0">
              <a:solidFill>
                <a:schemeClr val="bg1"/>
              </a:solidFill>
            </a:endParaRPr>
          </a:p>
        </p:txBody>
      </p:sp>
      <p:sp>
        <p:nvSpPr>
          <p:cNvPr id="8" name="TextBox 7"/>
          <p:cNvSpPr txBox="1"/>
          <p:nvPr/>
        </p:nvSpPr>
        <p:spPr>
          <a:xfrm>
            <a:off x="2286000" y="2209800"/>
            <a:ext cx="6629400" cy="4524375"/>
          </a:xfrm>
          <a:prstGeom prst="rect">
            <a:avLst/>
          </a:prstGeom>
          <a:noFill/>
        </p:spPr>
        <p:txBody>
          <a:bodyPr>
            <a:spAutoFit/>
          </a:bodyPr>
          <a:lstStyle/>
          <a:p>
            <a:pPr>
              <a:defRPr/>
            </a:pPr>
            <a:r>
              <a:rPr lang="en-US" sz="3200" dirty="0">
                <a:latin typeface="+mn-lt"/>
              </a:rPr>
              <a:t>Hosea 11:9 – “I will not execute the fierceness of mine anger, I will not return to destroy Ephraim:  for I am God [El], and not man;…”</a:t>
            </a:r>
          </a:p>
          <a:p>
            <a:pPr>
              <a:defRPr/>
            </a:pPr>
            <a:endParaRPr lang="en-US" sz="1600" dirty="0">
              <a:latin typeface="+mn-lt"/>
            </a:endParaRPr>
          </a:p>
          <a:p>
            <a:pPr>
              <a:defRPr/>
            </a:pPr>
            <a:r>
              <a:rPr lang="en-US" sz="3200" dirty="0">
                <a:latin typeface="+mn-lt"/>
              </a:rPr>
              <a:t>Numbers 23:19 – God [El] is not a man, that he should lie; neither the son of man, that he should repent:…”</a:t>
            </a:r>
          </a:p>
          <a:p>
            <a:pPr>
              <a:defRPr/>
            </a:pPr>
            <a:endParaRPr lang="en-US" sz="1600" dirty="0">
              <a:latin typeface="+mn-lt"/>
            </a:endParaRPr>
          </a:p>
          <a:p>
            <a:pPr>
              <a:defRPr/>
            </a:pPr>
            <a:r>
              <a:rPr lang="en-US" sz="3200" dirty="0">
                <a:latin typeface="+mn-lt"/>
              </a:rPr>
              <a:t>John 4:24 – “God is a Spirit:…”</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510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510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415" name="TextBox 6"/>
          <p:cNvSpPr txBox="1">
            <a:spLocks noChangeArrowheads="1"/>
          </p:cNvSpPr>
          <p:nvPr/>
        </p:nvSpPr>
        <p:spPr bwMode="auto">
          <a:xfrm>
            <a:off x="1841342"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God is Not Man, Nor a Son of Man</a:t>
            </a:r>
            <a:endParaRPr lang="en-US" sz="3200" b="1" dirty="0">
              <a:solidFill>
                <a:schemeClr val="bg1"/>
              </a:solidFill>
            </a:endParaRPr>
          </a:p>
        </p:txBody>
      </p:sp>
      <p:sp>
        <p:nvSpPr>
          <p:cNvPr id="8" name="TextBox 7"/>
          <p:cNvSpPr txBox="1"/>
          <p:nvPr/>
        </p:nvSpPr>
        <p:spPr>
          <a:xfrm>
            <a:off x="2286000" y="2209800"/>
            <a:ext cx="6629400" cy="4524375"/>
          </a:xfrm>
          <a:prstGeom prst="rect">
            <a:avLst/>
          </a:prstGeom>
          <a:noFill/>
        </p:spPr>
        <p:txBody>
          <a:bodyPr>
            <a:spAutoFit/>
          </a:bodyPr>
          <a:lstStyle/>
          <a:p>
            <a:pPr>
              <a:defRPr/>
            </a:pPr>
            <a:r>
              <a:rPr lang="en-US" sz="3200" dirty="0">
                <a:latin typeface="+mn-lt"/>
              </a:rPr>
              <a:t>Hosea 11:9 – “I will not execute the fierceness of mine anger, I will not return to destroy Ephraim:  for I am God [El], and not man;…”</a:t>
            </a:r>
          </a:p>
          <a:p>
            <a:pPr>
              <a:defRPr/>
            </a:pPr>
            <a:endParaRPr lang="en-US" sz="1600" dirty="0">
              <a:latin typeface="+mn-lt"/>
            </a:endParaRPr>
          </a:p>
          <a:p>
            <a:pPr>
              <a:defRPr/>
            </a:pPr>
            <a:r>
              <a:rPr lang="en-US" sz="3200" dirty="0">
                <a:latin typeface="+mn-lt"/>
              </a:rPr>
              <a:t>Numbers 23:19 – God [El] is not a man, that he should lie; neither the son of man, that he should repent:…”</a:t>
            </a:r>
          </a:p>
          <a:p>
            <a:pPr>
              <a:defRPr/>
            </a:pPr>
            <a:endParaRPr lang="en-US" sz="1600" dirty="0">
              <a:latin typeface="+mn-lt"/>
            </a:endParaRPr>
          </a:p>
          <a:p>
            <a:pPr>
              <a:defRPr/>
            </a:pPr>
            <a:r>
              <a:rPr lang="en-US" sz="3200" dirty="0">
                <a:latin typeface="+mn-lt"/>
              </a:rPr>
              <a:t>John 4:24 – “God is a Spirit:…”</a:t>
            </a:r>
            <a:endParaRPr lang="en-US" sz="1600" dirty="0">
              <a:latin typeface="+mn-lt"/>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613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613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76135" name="TextBox 6"/>
          <p:cNvSpPr txBox="1">
            <a:spLocks noChangeArrowheads="1"/>
          </p:cNvSpPr>
          <p:nvPr/>
        </p:nvSpPr>
        <p:spPr bwMode="auto">
          <a:xfrm>
            <a:off x="1828800" y="838200"/>
            <a:ext cx="7261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3200" b="1">
                <a:solidFill>
                  <a:schemeClr val="bg1"/>
                </a:solidFill>
              </a:rPr>
              <a:t>Will the Real God Please Stand Up?!</a:t>
            </a:r>
          </a:p>
        </p:txBody>
      </p:sp>
      <p:sp>
        <p:nvSpPr>
          <p:cNvPr id="8" name="TextBox 7"/>
          <p:cNvSpPr txBox="1"/>
          <p:nvPr/>
        </p:nvSpPr>
        <p:spPr>
          <a:xfrm>
            <a:off x="2286000" y="2333625"/>
            <a:ext cx="6477000" cy="3970338"/>
          </a:xfrm>
          <a:prstGeom prst="rect">
            <a:avLst/>
          </a:prstGeom>
          <a:noFill/>
        </p:spPr>
        <p:txBody>
          <a:bodyPr>
            <a:spAutoFit/>
          </a:bodyPr>
          <a:lstStyle/>
          <a:p>
            <a:pPr>
              <a:defRPr/>
            </a:pPr>
            <a:r>
              <a:rPr lang="en-US" sz="2800" dirty="0">
                <a:latin typeface="+mn-lt"/>
              </a:rPr>
              <a:t>Among the many internal contradictions and problems of logic in Mormon theology, its Jesus Christ and Holy Ghost became gods before being born of mortal men on another planet(s) [Note: Mormonism’s Holy Ghost has never been born of a mortal man].  This totally contradicts Mormonism’s “Law of Eternal Progression” as discussed earlier. </a:t>
            </a: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715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715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77159" name="TextBox 6"/>
          <p:cNvSpPr txBox="1">
            <a:spLocks noChangeArrowheads="1"/>
          </p:cNvSpPr>
          <p:nvPr/>
        </p:nvSpPr>
        <p:spPr bwMode="auto">
          <a:xfrm>
            <a:off x="1828800" y="838200"/>
            <a:ext cx="7261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3200" b="1">
                <a:solidFill>
                  <a:schemeClr val="bg1"/>
                </a:solidFill>
              </a:rPr>
              <a:t>Will the Real God Please Stand Up?!</a:t>
            </a: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3200" dirty="0">
                <a:latin typeface="+mn-lt"/>
              </a:rPr>
              <a:t>One biblical clarification:</a:t>
            </a:r>
          </a:p>
          <a:p>
            <a:pPr>
              <a:defRPr/>
            </a:pPr>
            <a:r>
              <a:rPr lang="en-US" sz="3200" dirty="0">
                <a:latin typeface="+mn-lt"/>
              </a:rPr>
              <a:t>Before his incarnation in Mary, Jesus Christ, the second Person of the Trinitarian Godhood, was “only” the one true God.  After his incarnation, he, in addition to his still being fully God, he also took on full humanity. </a:t>
            </a: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817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818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643"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3200" dirty="0">
                <a:latin typeface="+mn-lt"/>
              </a:rPr>
              <a:t>The Christian/biblical doctrine of the Trinity, to do it justice, requires a special presentation all by itself.  </a:t>
            </a:r>
          </a:p>
          <a:p>
            <a:pPr>
              <a:defRPr/>
            </a:pPr>
            <a:endParaRPr lang="en-US" sz="3200" dirty="0">
              <a:latin typeface="+mn-lt"/>
            </a:endParaRPr>
          </a:p>
          <a:p>
            <a:pPr>
              <a:defRPr/>
            </a:pPr>
            <a:r>
              <a:rPr lang="en-US" sz="3200" dirty="0">
                <a:latin typeface="+mn-lt"/>
              </a:rPr>
              <a:t>However, a few summary comments will be given here due to its importance. </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7920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920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2554288"/>
          </a:xfrm>
          <a:prstGeom prst="rect">
            <a:avLst/>
          </a:prstGeom>
          <a:noFill/>
        </p:spPr>
        <p:txBody>
          <a:bodyPr>
            <a:spAutoFit/>
          </a:bodyPr>
          <a:lstStyle/>
          <a:p>
            <a:pPr>
              <a:defRPr/>
            </a:pPr>
            <a:r>
              <a:rPr lang="en-US" sz="3200" dirty="0">
                <a:latin typeface="+mn-lt"/>
              </a:rPr>
              <a:t>The Trinity is defined as “The one true God Who manifests himself in three distinct personages (Father, Son, and Holy Spirit), Who are each fully the same, one true God.”  </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02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022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3200" dirty="0">
                <a:latin typeface="+mn-lt"/>
              </a:rPr>
              <a:t>To put it succinctly, the Bible: </a:t>
            </a:r>
          </a:p>
          <a:p>
            <a:pPr marL="280988" indent="-280988">
              <a:buFont typeface="Arial" pitchFamily="34" charset="0"/>
              <a:buChar char="•"/>
              <a:defRPr/>
            </a:pPr>
            <a:r>
              <a:rPr lang="en-US" sz="3200" dirty="0">
                <a:latin typeface="+mn-lt"/>
              </a:rPr>
              <a:t>Clearly claims there is only one true God in all of existence.  We have seen this previously. </a:t>
            </a:r>
          </a:p>
          <a:p>
            <a:pPr marL="280988" indent="-280988">
              <a:buFont typeface="Arial" pitchFamily="34" charset="0"/>
              <a:buChar char="•"/>
              <a:defRPr/>
            </a:pPr>
            <a:r>
              <a:rPr lang="en-US" sz="3200" dirty="0">
                <a:latin typeface="+mn-lt"/>
              </a:rPr>
              <a:t>Clearly states the Father is God. </a:t>
            </a:r>
          </a:p>
          <a:p>
            <a:pPr marL="280988" indent="-280988">
              <a:buFont typeface="Arial" pitchFamily="34" charset="0"/>
              <a:buChar char="•"/>
              <a:defRPr/>
            </a:pPr>
            <a:r>
              <a:rPr lang="en-US" sz="3200" dirty="0">
                <a:latin typeface="+mn-lt"/>
              </a:rPr>
              <a:t>Clearly states Jesus Christ is God. </a:t>
            </a:r>
          </a:p>
          <a:p>
            <a:pPr marL="280988" indent="-280988">
              <a:buFont typeface="Arial" pitchFamily="34" charset="0"/>
              <a:buChar char="•"/>
              <a:defRPr/>
            </a:pPr>
            <a:r>
              <a:rPr lang="en-US" sz="3200" dirty="0">
                <a:latin typeface="+mn-lt"/>
              </a:rPr>
              <a:t>Clearly states the Holy Spirit is God.  </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12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125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Therefore, the only conclusion is that God is a Trinity:  He is one God who consists of three persons who each are fully the same, one true God. </a:t>
            </a:r>
          </a:p>
          <a:p>
            <a:pPr>
              <a:defRPr/>
            </a:pPr>
            <a:endParaRPr lang="en-US" sz="3200" dirty="0">
              <a:latin typeface="+mn-lt"/>
            </a:endParaRPr>
          </a:p>
          <a:p>
            <a:pPr>
              <a:defRPr/>
            </a:pPr>
            <a:r>
              <a:rPr lang="en-US" sz="3200" dirty="0">
                <a:latin typeface="+mn-lt"/>
              </a:rPr>
              <a:t>How is this possible?...</a:t>
            </a: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22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227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It should not be surprising that since God is infinite and beyond our three space dimensions and one of time that our limited “three-dimensional” minds can not comprehend such a Being.</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329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330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For example, in mathematics it can be shown that in four dimensions a basketball can be turned inside out without popping it.  You can’t comprehend that either!  And that is only one dimension more!</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i="1" smtClean="0">
                <a:solidFill>
                  <a:schemeClr val="tx2"/>
                </a:solidFill>
              </a:rPr>
              <a:t>Reliability of Bible Manuscripts </a:t>
            </a:r>
            <a:r>
              <a:rPr sz="5300" smtClean="0"/>
              <a:t/>
            </a:r>
            <a:br>
              <a:rPr sz="5300" smtClean="0"/>
            </a:br>
            <a:endParaRPr sz="4000" i="1">
              <a:solidFill>
                <a:schemeClr val="tx2"/>
              </a:solidFill>
            </a:endParaRPr>
          </a:p>
        </p:txBody>
      </p:sp>
      <p:sp>
        <p:nvSpPr>
          <p:cNvPr id="118787" name="TextBox 3"/>
          <p:cNvSpPr txBox="1">
            <a:spLocks noChangeArrowheads="1"/>
          </p:cNvSpPr>
          <p:nvPr/>
        </p:nvSpPr>
        <p:spPr bwMode="auto">
          <a:xfrm>
            <a:off x="457200" y="1828800"/>
            <a:ext cx="8534400" cy="3046413"/>
          </a:xfrm>
          <a:prstGeom prst="rect">
            <a:avLst/>
          </a:prstGeom>
          <a:noFill/>
          <a:ln w="9525">
            <a:noFill/>
            <a:miter lim="800000"/>
            <a:headEnd/>
            <a:tailEnd/>
          </a:ln>
        </p:spPr>
        <p:txBody>
          <a:bodyPr>
            <a:spAutoFit/>
          </a:bodyPr>
          <a:lstStyle/>
          <a:p>
            <a:pPr>
              <a:defRPr/>
            </a:pPr>
            <a:r>
              <a:rPr lang="en-US" sz="3200" dirty="0">
                <a:latin typeface="+mn-lt"/>
              </a:rPr>
              <a:t>The reliability of the Old Testament manuscripts have been shown through the Dead Sea Scrolls, etc., etc. that it has transmission reliability similar to that of the New Testament (the Dead Sea Scrolls contain parts or whole manuscripts of every book of the OT except for Esther).</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432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432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4524375"/>
          </a:xfrm>
          <a:prstGeom prst="rect">
            <a:avLst/>
          </a:prstGeom>
          <a:noFill/>
        </p:spPr>
        <p:txBody>
          <a:bodyPr>
            <a:spAutoFit/>
          </a:bodyPr>
          <a:lstStyle/>
          <a:p>
            <a:pPr>
              <a:defRPr/>
            </a:pPr>
            <a:r>
              <a:rPr lang="en-US" sz="3200" dirty="0">
                <a:latin typeface="+mn-lt"/>
              </a:rPr>
              <a:t>Further, in a two dimensional world, any such beings (Mr. &amp; Mrs. Flat!) could not possibly comprehend the third dimension.  If a three dimensional human were to invade their world with a hand, for instance, all they could comprehend or see would be five flat “circles.”  Again, only one dimension difference!</a:t>
            </a: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534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534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4032250"/>
          </a:xfrm>
          <a:prstGeom prst="rect">
            <a:avLst/>
          </a:prstGeom>
          <a:noFill/>
        </p:spPr>
        <p:txBody>
          <a:bodyPr>
            <a:spAutoFit/>
          </a:bodyPr>
          <a:lstStyle/>
          <a:p>
            <a:pPr>
              <a:defRPr/>
            </a:pPr>
            <a:r>
              <a:rPr lang="en-US" sz="3200" dirty="0">
                <a:latin typeface="+mn-lt"/>
              </a:rPr>
              <a:t>If String Theory in physics is correct, God is at least beyond TEN </a:t>
            </a:r>
            <a:r>
              <a:rPr lang="en-US" sz="3200" dirty="0" err="1">
                <a:latin typeface="+mn-lt"/>
              </a:rPr>
              <a:t>spacial</a:t>
            </a:r>
            <a:r>
              <a:rPr lang="en-US" sz="3200" dirty="0">
                <a:latin typeface="+mn-lt"/>
              </a:rPr>
              <a:t> dimensions! [actually, He is not limited to any dimensions]. </a:t>
            </a:r>
          </a:p>
          <a:p>
            <a:pPr>
              <a:defRPr/>
            </a:pPr>
            <a:r>
              <a:rPr lang="en-US" sz="3200" dirty="0">
                <a:latin typeface="+mn-lt"/>
              </a:rPr>
              <a:t>Then, it is no wonder why we cannot comprehend the Trinity!  However, the fact of the Trinity in the Bible is an inescapable, logical conclusion.</a:t>
            </a: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637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637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3200" dirty="0">
                <a:latin typeface="+mn-lt"/>
              </a:rPr>
              <a:t>Purpose of this presentation is to show the Bible’s clear teaching that there is only one true God, and that such clearly disagrees with all of Mormonism’s theology concerning its gods and goddesses, as exposed in the first half of this presentation. </a:t>
            </a: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739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739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540" cy="1077218"/>
          </a:xfrm>
          <a:prstGeom prst="rect">
            <a:avLst/>
          </a:prstGeom>
          <a:noFill/>
          <a:ln w="9525">
            <a:noFill/>
            <a:miter lim="800000"/>
            <a:headEnd/>
            <a:tailEnd/>
          </a:ln>
        </p:spPr>
        <p:txBody>
          <a:bodyPr wrap="none">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And Now…The Trinity!</a:t>
            </a:r>
            <a:endParaRPr lang="en-US" sz="3200" b="1" dirty="0">
              <a:solidFill>
                <a:schemeClr val="bg1"/>
              </a:solidFill>
            </a:endParaRP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3200" dirty="0">
                <a:latin typeface="+mn-lt"/>
              </a:rPr>
              <a:t>Consequently, this presentation is not going to get into showing the overwhelming biblical evidence that the Father is God, that Jesus Christ is God, and that the Holy Spirit is God, and that they are the same, one true God.  </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841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842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Lastly…A Dose of Astrophysics!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786188"/>
          </a:xfrm>
          <a:prstGeom prst="rect">
            <a:avLst/>
          </a:prstGeom>
          <a:noFill/>
        </p:spPr>
        <p:txBody>
          <a:bodyPr>
            <a:spAutoFit/>
          </a:bodyPr>
          <a:lstStyle/>
          <a:p>
            <a:pPr>
              <a:defRPr/>
            </a:pPr>
            <a:r>
              <a:rPr lang="en-US" sz="3200" dirty="0">
                <a:latin typeface="+mn-lt"/>
              </a:rPr>
              <a:t>In Mormonism:</a:t>
            </a:r>
          </a:p>
          <a:p>
            <a:pPr marL="280988" indent="-280988">
              <a:buFont typeface="Arial" pitchFamily="34" charset="0"/>
              <a:buChar char="•"/>
              <a:defRPr/>
            </a:pPr>
            <a:r>
              <a:rPr lang="en-US" sz="3200" dirty="0">
                <a:latin typeface="+mn-lt"/>
              </a:rPr>
              <a:t>Its gods and goddesses are confined to the space-time continuum of the universe [unlike the Bible’s God Who is beyond space and time]</a:t>
            </a:r>
          </a:p>
          <a:p>
            <a:pPr marL="280988" indent="-280988">
              <a:defRPr/>
            </a:pPr>
            <a:endParaRPr lang="en-US" sz="1600" dirty="0">
              <a:latin typeface="+mn-lt"/>
            </a:endParaRPr>
          </a:p>
          <a:p>
            <a:pPr marL="280988" indent="-280988">
              <a:buFont typeface="Arial" pitchFamily="34" charset="0"/>
              <a:buChar char="•"/>
              <a:defRPr/>
            </a:pPr>
            <a:r>
              <a:rPr lang="en-US" sz="3200" dirty="0">
                <a:latin typeface="+mn-lt"/>
              </a:rPr>
              <a:t>The universe has always existed in the past.  </a:t>
            </a: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8944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8944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Lastly…A Dose of Astrophysics!</a:t>
            </a:r>
            <a:endParaRPr lang="en-US" sz="3200" b="1" dirty="0">
              <a:solidFill>
                <a:schemeClr val="bg1"/>
              </a:solidFill>
            </a:endParaRPr>
          </a:p>
        </p:txBody>
      </p:sp>
      <p:sp>
        <p:nvSpPr>
          <p:cNvPr id="8" name="TextBox 7"/>
          <p:cNvSpPr txBox="1"/>
          <p:nvPr/>
        </p:nvSpPr>
        <p:spPr>
          <a:xfrm>
            <a:off x="2286000" y="2333625"/>
            <a:ext cx="6477000" cy="3970338"/>
          </a:xfrm>
          <a:prstGeom prst="rect">
            <a:avLst/>
          </a:prstGeom>
          <a:noFill/>
        </p:spPr>
        <p:txBody>
          <a:bodyPr>
            <a:spAutoFit/>
          </a:bodyPr>
          <a:lstStyle/>
          <a:p>
            <a:pPr>
              <a:defRPr/>
            </a:pPr>
            <a:r>
              <a:rPr lang="en-US" sz="2800" dirty="0">
                <a:latin typeface="+mn-lt"/>
              </a:rPr>
              <a:t>Mormonism has an irreconcilable contradiction in logic:  if all gods became gods, who started  the whole thing?  Where did the first god come from?  Since mortal beings have to be the result of the sexual propagation of a god, and since the first god had to have been previously a mortal man, Mormonism’s beginnings are caught in an intractable contradiction.</a:t>
            </a: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046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046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Lastly…A Dose of Astrophysics!</a:t>
            </a:r>
            <a:endParaRPr lang="en-US" sz="3200" b="1" dirty="0">
              <a:solidFill>
                <a:schemeClr val="bg1"/>
              </a:solidFill>
            </a:endParaRP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2800" dirty="0">
                <a:latin typeface="+mn-lt"/>
              </a:rPr>
              <a:t>Lastly, Mormonism fully contradicts the firmly established “Big Bang Cosmology,” which has been clearly shown by factual observation, photographs, the Theory of Relativity, etc. that the Universe (energy, matter, space, and time) had a beginning. </a:t>
            </a:r>
          </a:p>
          <a:p>
            <a:pPr>
              <a:defRPr/>
            </a:pPr>
            <a:endParaRPr lang="en-US" sz="2800" dirty="0">
              <a:latin typeface="+mn-lt"/>
            </a:endParaRPr>
          </a:p>
          <a:p>
            <a:pPr>
              <a:defRPr/>
            </a:pPr>
            <a:r>
              <a:rPr lang="en-US" sz="2800" i="1" dirty="0">
                <a:latin typeface="+mn-lt"/>
              </a:rPr>
              <a:t>But what does the Bible say?... </a:t>
            </a: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149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149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Lastly…A Dose of Astrophysics!</a:t>
            </a:r>
            <a:endParaRPr lang="en-US" sz="3200" b="1" dirty="0">
              <a:solidFill>
                <a:schemeClr val="bg1"/>
              </a:solidFill>
            </a:endParaRPr>
          </a:p>
        </p:txBody>
      </p:sp>
      <p:sp>
        <p:nvSpPr>
          <p:cNvPr id="8" name="TextBox 7"/>
          <p:cNvSpPr txBox="1"/>
          <p:nvPr/>
        </p:nvSpPr>
        <p:spPr>
          <a:xfrm>
            <a:off x="2286000" y="2333625"/>
            <a:ext cx="6705600" cy="4462463"/>
          </a:xfrm>
          <a:prstGeom prst="rect">
            <a:avLst/>
          </a:prstGeom>
          <a:noFill/>
        </p:spPr>
        <p:txBody>
          <a:bodyPr>
            <a:spAutoFit/>
          </a:bodyPr>
          <a:lstStyle/>
          <a:p>
            <a:pPr>
              <a:defRPr/>
            </a:pPr>
            <a:r>
              <a:rPr lang="en-US" sz="2800" dirty="0">
                <a:latin typeface="+mn-lt"/>
              </a:rPr>
              <a:t>Genesis 1:1 – “In the Beginning, God created [created] the heavens and the earth.”  (also see Gen. 2:3, 2:4; Ps. 148:5; Is. 40:26, 42:5, 45:18)</a:t>
            </a:r>
          </a:p>
          <a:p>
            <a:pPr>
              <a:defRPr/>
            </a:pPr>
            <a:endParaRPr lang="en-US" sz="1600" dirty="0">
              <a:latin typeface="+mn-lt"/>
            </a:endParaRPr>
          </a:p>
          <a:p>
            <a:pPr>
              <a:defRPr/>
            </a:pPr>
            <a:r>
              <a:rPr lang="en-US" sz="2800" dirty="0">
                <a:latin typeface="+mn-lt"/>
              </a:rPr>
              <a:t>Titus 1:2 &amp; I </a:t>
            </a:r>
            <a:r>
              <a:rPr lang="en-US" sz="2800" dirty="0" err="1">
                <a:latin typeface="+mn-lt"/>
              </a:rPr>
              <a:t>I</a:t>
            </a:r>
            <a:r>
              <a:rPr lang="en-US" sz="2800" dirty="0">
                <a:latin typeface="+mn-lt"/>
              </a:rPr>
              <a:t> Tim. 1:9 – time is stated to have a beginning, to have been created.</a:t>
            </a:r>
          </a:p>
          <a:p>
            <a:pPr>
              <a:defRPr/>
            </a:pPr>
            <a:endParaRPr lang="en-US" sz="1600" dirty="0">
              <a:latin typeface="+mn-lt"/>
            </a:endParaRPr>
          </a:p>
          <a:p>
            <a:pPr>
              <a:defRPr/>
            </a:pPr>
            <a:r>
              <a:rPr lang="en-US" sz="2800" dirty="0">
                <a:latin typeface="+mn-lt"/>
              </a:rPr>
              <a:t>In Gen. 1:1 the Hebrew word for “created” is “</a:t>
            </a:r>
            <a:r>
              <a:rPr lang="en-US" sz="2800" dirty="0" err="1">
                <a:latin typeface="+mn-lt"/>
              </a:rPr>
              <a:t>bara</a:t>
            </a:r>
            <a:r>
              <a:rPr lang="en-US" sz="2800" dirty="0">
                <a:latin typeface="+mn-lt"/>
              </a:rPr>
              <a:t>” which means to create that which did not exist before from nothing (see Heb. 11:3)</a:t>
            </a: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251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251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Pray for the Mormon People!!!</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032250"/>
          </a:xfrm>
          <a:prstGeom prst="rect">
            <a:avLst/>
          </a:prstGeom>
          <a:noFill/>
        </p:spPr>
        <p:txBody>
          <a:bodyPr>
            <a:spAutoFit/>
          </a:bodyPr>
          <a:lstStyle/>
          <a:p>
            <a:pPr>
              <a:defRPr/>
            </a:pPr>
            <a:r>
              <a:rPr lang="en-US" sz="2800" dirty="0">
                <a:latin typeface="+mn-lt"/>
              </a:rPr>
              <a:t>Mormon people are a great group of well-intending, intelligent people.  </a:t>
            </a:r>
          </a:p>
          <a:p>
            <a:pPr>
              <a:defRPr/>
            </a:pPr>
            <a:endParaRPr lang="en-US" sz="1600" dirty="0">
              <a:latin typeface="+mn-lt"/>
            </a:endParaRPr>
          </a:p>
          <a:p>
            <a:pPr>
              <a:defRPr/>
            </a:pPr>
            <a:r>
              <a:rPr lang="en-US" sz="2800" dirty="0">
                <a:latin typeface="+mn-lt"/>
              </a:rPr>
              <a:t>However, they are falling over a spiritual cliff by following after false gods.</a:t>
            </a:r>
          </a:p>
          <a:p>
            <a:pPr>
              <a:defRPr/>
            </a:pPr>
            <a:endParaRPr lang="en-US" sz="1600" dirty="0">
              <a:latin typeface="+mn-lt"/>
            </a:endParaRPr>
          </a:p>
          <a:p>
            <a:pPr>
              <a:defRPr/>
            </a:pPr>
            <a:r>
              <a:rPr lang="en-US" sz="2800" dirty="0">
                <a:latin typeface="+mn-lt"/>
              </a:rPr>
              <a:t>Pray that they come to the one true God of the Bible, and find the love, grace, and </a:t>
            </a:r>
            <a:r>
              <a:rPr lang="en-US" sz="2800" i="1" u="sng" dirty="0">
                <a:latin typeface="+mn-lt"/>
              </a:rPr>
              <a:t>full forgiveness of sins</a:t>
            </a:r>
            <a:r>
              <a:rPr lang="en-US" sz="2800" dirty="0">
                <a:latin typeface="+mn-lt"/>
              </a:rPr>
              <a:t> that the Bible’s Jesus Christ wants to give them by faith in Him.</a:t>
            </a: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353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354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Pray for the Mormon People!!!</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540125"/>
          </a:xfrm>
          <a:prstGeom prst="rect">
            <a:avLst/>
          </a:prstGeom>
          <a:noFill/>
        </p:spPr>
        <p:txBody>
          <a:bodyPr>
            <a:spAutoFit/>
          </a:bodyPr>
          <a:lstStyle/>
          <a:p>
            <a:pPr>
              <a:defRPr/>
            </a:pPr>
            <a:r>
              <a:rPr lang="en-US" sz="3200" dirty="0">
                <a:latin typeface="+mn-lt"/>
              </a:rPr>
              <a:t>Ephesians 2:8-9 – By this underserved kindness, indeed, you have been saved through faith; and this not owing to you, it is God’s gift, No, it is not owing to works.  In order that no man should have grounds for boasting.”</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b="1" i="1" smtClean="0">
                <a:solidFill>
                  <a:schemeClr val="tx2"/>
                </a:solidFill>
              </a:rPr>
              <a:t>Book of Mormon</a:t>
            </a:r>
            <a:r>
              <a:rPr sz="4000" i="1" smtClean="0">
                <a:solidFill>
                  <a:schemeClr val="tx2"/>
                </a:solidFill>
              </a:rPr>
              <a:t> Problems </a:t>
            </a:r>
            <a:r>
              <a:rPr sz="5300" smtClean="0"/>
              <a:t/>
            </a:r>
            <a:br>
              <a:rPr sz="5300" smtClean="0"/>
            </a:br>
            <a:endParaRPr sz="4000" i="1">
              <a:solidFill>
                <a:schemeClr val="tx2"/>
              </a:solidFill>
            </a:endParaRPr>
          </a:p>
        </p:txBody>
      </p:sp>
      <p:sp>
        <p:nvSpPr>
          <p:cNvPr id="119811" name="TextBox 3"/>
          <p:cNvSpPr txBox="1">
            <a:spLocks noChangeArrowheads="1"/>
          </p:cNvSpPr>
          <p:nvPr/>
        </p:nvSpPr>
        <p:spPr bwMode="auto">
          <a:xfrm>
            <a:off x="457200" y="1600200"/>
            <a:ext cx="8534400" cy="4770438"/>
          </a:xfrm>
          <a:prstGeom prst="rect">
            <a:avLst/>
          </a:prstGeom>
          <a:noFill/>
          <a:ln w="9525">
            <a:noFill/>
            <a:miter lim="800000"/>
            <a:headEnd/>
            <a:tailEnd/>
          </a:ln>
        </p:spPr>
        <p:txBody>
          <a:bodyPr>
            <a:spAutoFit/>
          </a:bodyPr>
          <a:lstStyle/>
          <a:p>
            <a:pPr marL="231775" indent="-231775">
              <a:buFont typeface="Arial" pitchFamily="34" charset="0"/>
              <a:buChar char="•"/>
              <a:defRPr/>
            </a:pPr>
            <a:r>
              <a:rPr lang="en-US" sz="3200" dirty="0">
                <a:latin typeface="+mn-lt"/>
              </a:rPr>
              <a:t>The Book of Mormon had only one manuscript (gold plates bound together according to Joseph Smith), and they have never been examined by anyone (except, supposedly by Joseph Smith). </a:t>
            </a:r>
          </a:p>
          <a:p>
            <a:pPr marL="231775" indent="-231775">
              <a:buFont typeface="Arial" pitchFamily="34" charset="0"/>
              <a:buChar char="•"/>
              <a:defRPr/>
            </a:pPr>
            <a:endParaRPr lang="en-US" sz="1600" dirty="0">
              <a:latin typeface="Calibri" pitchFamily="34" charset="0"/>
            </a:endParaRPr>
          </a:p>
          <a:p>
            <a:pPr marL="231775" indent="-231775">
              <a:buFont typeface="Arial" pitchFamily="34" charset="0"/>
              <a:buChar char="•"/>
              <a:defRPr/>
            </a:pPr>
            <a:r>
              <a:rPr lang="en-US" sz="3200" dirty="0">
                <a:latin typeface="Calibri" pitchFamily="34" charset="0"/>
              </a:rPr>
              <a:t>Per Mormon sources, Joseph Smith translated the </a:t>
            </a:r>
            <a:r>
              <a:rPr lang="en-US" sz="3200" b="1" i="1" dirty="0">
                <a:latin typeface="Calibri" pitchFamily="34" charset="0"/>
              </a:rPr>
              <a:t>Book of Mormon </a:t>
            </a:r>
            <a:r>
              <a:rPr lang="en-US" sz="3200" dirty="0">
                <a:latin typeface="Calibri" pitchFamily="34" charset="0"/>
              </a:rPr>
              <a:t>from a language called “reformed Egyptian” (no non-Mormon scholar affirms such a language) by a seer stone [which is an </a:t>
            </a:r>
            <a:r>
              <a:rPr lang="en-US" sz="3200" dirty="0" err="1">
                <a:latin typeface="Calibri" pitchFamily="34" charset="0"/>
              </a:rPr>
              <a:t>occultic</a:t>
            </a:r>
            <a:r>
              <a:rPr lang="en-US" sz="3200" dirty="0">
                <a:latin typeface="Calibri" pitchFamily="34" charset="0"/>
              </a:rPr>
              <a:t> tool!] and by large spectacles.</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456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456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Pray for the Mormon People!!!</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032250"/>
          </a:xfrm>
          <a:prstGeom prst="rect">
            <a:avLst/>
          </a:prstGeom>
          <a:noFill/>
        </p:spPr>
        <p:txBody>
          <a:bodyPr>
            <a:spAutoFit/>
          </a:bodyPr>
          <a:lstStyle/>
          <a:p>
            <a:pPr>
              <a:defRPr/>
            </a:pPr>
            <a:r>
              <a:rPr lang="en-US" sz="3200" dirty="0" err="1">
                <a:latin typeface="+mn-lt"/>
              </a:rPr>
              <a:t>Galations</a:t>
            </a:r>
            <a:r>
              <a:rPr lang="en-US" sz="3200" dirty="0">
                <a:latin typeface="+mn-lt"/>
              </a:rPr>
              <a:t> 2:16 – Knowing that a man is not justified by the works of the law, but by the faith of Jesus Christ, even we have believed in Jesus Christ, that we might be justified by the faith of Christ, and not by the works of the law, for by the works of the law shall no flesh be justified.”</a:t>
            </a: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558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558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688698"/>
            <a:ext cx="1107996" cy="3530069"/>
          </a:xfrm>
          <a:prstGeom prst="rect">
            <a:avLst/>
          </a:prstGeom>
          <a:noFill/>
        </p:spPr>
        <p:txBody>
          <a:bodyPr vert="vert270" wrap="none">
            <a:spAutoFit/>
          </a:bodyPr>
          <a:lstStyle/>
          <a:p>
            <a:pPr>
              <a:defRPr/>
            </a:pPr>
            <a:r>
              <a:rPr lang="en-US" sz="6000" b="1" dirty="0">
                <a:solidFill>
                  <a:srgbClr val="FFC000"/>
                </a:solidFill>
                <a:latin typeface="+mn-lt"/>
              </a:rPr>
              <a:t>Comments</a:t>
            </a:r>
          </a:p>
        </p:txBody>
      </p:sp>
      <p:sp>
        <p:nvSpPr>
          <p:cNvPr id="154631" name="TextBox 6"/>
          <p:cNvSpPr txBox="1">
            <a:spLocks noChangeArrowheads="1"/>
          </p:cNvSpPr>
          <p:nvPr/>
        </p:nvSpPr>
        <p:spPr bwMode="auto">
          <a:xfrm>
            <a:off x="1828800" y="838200"/>
            <a:ext cx="7261225" cy="1077913"/>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Pray for the Mormon People!!!</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032250"/>
          </a:xfrm>
          <a:prstGeom prst="rect">
            <a:avLst/>
          </a:prstGeom>
          <a:noFill/>
        </p:spPr>
        <p:txBody>
          <a:bodyPr>
            <a:spAutoFit/>
          </a:bodyPr>
          <a:lstStyle/>
          <a:p>
            <a:pPr>
              <a:defRPr/>
            </a:pPr>
            <a:r>
              <a:rPr lang="en-US" sz="2800" dirty="0">
                <a:latin typeface="+mn-lt"/>
              </a:rPr>
              <a:t>And remember…</a:t>
            </a:r>
          </a:p>
          <a:p>
            <a:pPr>
              <a:defRPr/>
            </a:pPr>
            <a:endParaRPr lang="en-US" sz="1600" dirty="0">
              <a:latin typeface="+mn-lt"/>
            </a:endParaRPr>
          </a:p>
          <a:p>
            <a:pPr>
              <a:defRPr/>
            </a:pPr>
            <a:r>
              <a:rPr lang="en-US" sz="2800" dirty="0">
                <a:latin typeface="+mn-lt"/>
              </a:rPr>
              <a:t>“Speak the truth in love.” (Eph. 4:15)</a:t>
            </a:r>
          </a:p>
          <a:p>
            <a:pPr>
              <a:defRPr/>
            </a:pPr>
            <a:endParaRPr lang="en-US" sz="1600" dirty="0">
              <a:latin typeface="+mn-lt"/>
            </a:endParaRPr>
          </a:p>
          <a:p>
            <a:pPr>
              <a:defRPr/>
            </a:pPr>
            <a:r>
              <a:rPr lang="en-US" sz="2800" dirty="0"/>
              <a:t>“But in your hearts revere Christ as Lord. Always be prepared to give an answer to everyone who asks you to give the reason for the hope that you have. But do this with gentleness and respect,” (I Peter 3:15)</a:t>
            </a:r>
            <a:endParaRPr lang="en-US" sz="2800" dirty="0">
              <a:latin typeface="+mn-lt"/>
            </a:endParaRP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661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661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2554288"/>
          </a:xfrm>
          <a:prstGeom prst="rect">
            <a:avLst/>
          </a:prstGeom>
          <a:noFill/>
        </p:spPr>
        <p:txBody>
          <a:bodyPr>
            <a:spAutoFit/>
          </a:bodyPr>
          <a:lstStyle/>
          <a:p>
            <a:pPr>
              <a:defRPr/>
            </a:pPr>
            <a:r>
              <a:rPr lang="en-US" sz="3200" dirty="0">
                <a:latin typeface="+mn-lt"/>
              </a:rPr>
              <a:t>In this appendix, we will examine a few of the Bible passages a Mormon might misuse in their attempts to erroneously contend the Bible supports a polytheistic theology. </a:t>
            </a: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763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763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1816100"/>
          </a:xfrm>
          <a:prstGeom prst="rect">
            <a:avLst/>
          </a:prstGeom>
          <a:noFill/>
        </p:spPr>
        <p:txBody>
          <a:bodyPr>
            <a:spAutoFit/>
          </a:bodyPr>
          <a:lstStyle/>
          <a:p>
            <a:pPr>
              <a:defRPr/>
            </a:pPr>
            <a:r>
              <a:rPr lang="en-US" sz="2800" dirty="0">
                <a:latin typeface="+mn-lt"/>
              </a:rPr>
              <a:t>Recall the previous arguments and verses that proved not one verse from the Bible can be used to refer to any true god other than the God of Israel.   Nonetheless…</a:t>
            </a:r>
            <a:endParaRPr lang="en-US" sz="3200" dirty="0">
              <a:latin typeface="+mn-lt"/>
            </a:endParaRP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865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866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John 10:33-36 &amp; Ps. 82:1-6 – Jesus, quoting the Psalm passage,  “…Is it not written in your law, I said, Ye are gods?”</a:t>
            </a:r>
            <a:r>
              <a:rPr lang="en-US" sz="2800" dirty="0">
                <a:latin typeface="+mn-lt"/>
              </a:rPr>
              <a:t>   </a:t>
            </a:r>
            <a:r>
              <a:rPr lang="en-US" sz="3200" dirty="0">
                <a:latin typeface="+mn-lt"/>
              </a:rPr>
              <a:t>In the Psalm passage God is talking to the unjust Israel judges, and refers to them as “gods.”</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19968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968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278313"/>
          </a:xfrm>
          <a:prstGeom prst="rect">
            <a:avLst/>
          </a:prstGeom>
          <a:noFill/>
        </p:spPr>
        <p:txBody>
          <a:bodyPr>
            <a:spAutoFit/>
          </a:bodyPr>
          <a:lstStyle/>
          <a:p>
            <a:pPr>
              <a:defRPr/>
            </a:pPr>
            <a:r>
              <a:rPr lang="en-US" sz="3200" dirty="0">
                <a:latin typeface="+mn-lt"/>
              </a:rPr>
              <a:t>The judges/leaders of Israel in the Psalm passage are called “</a:t>
            </a:r>
            <a:r>
              <a:rPr lang="en-US" sz="3200" dirty="0" err="1">
                <a:latin typeface="+mn-lt"/>
              </a:rPr>
              <a:t>elohim</a:t>
            </a:r>
            <a:r>
              <a:rPr lang="en-US" sz="3200" dirty="0">
                <a:latin typeface="+mn-lt"/>
              </a:rPr>
              <a:t>” in the sense that they are supposed to be the peoples’ leaders who properly administer God’s laws.</a:t>
            </a:r>
          </a:p>
          <a:p>
            <a:pPr>
              <a:defRPr/>
            </a:pPr>
            <a:endParaRPr lang="en-US" sz="1600" dirty="0">
              <a:latin typeface="+mn-lt"/>
            </a:endParaRPr>
          </a:p>
          <a:p>
            <a:pPr>
              <a:defRPr/>
            </a:pPr>
            <a:r>
              <a:rPr lang="en-US" sz="3200" dirty="0">
                <a:latin typeface="+mn-lt"/>
              </a:rPr>
              <a:t>However, God is mad at them, he accuses them of judging unjustly, etc., etc., and says they will die like men.</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070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070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2308225"/>
          </a:xfrm>
          <a:prstGeom prst="rect">
            <a:avLst/>
          </a:prstGeom>
          <a:noFill/>
        </p:spPr>
        <p:txBody>
          <a:bodyPr>
            <a:spAutoFit/>
          </a:bodyPr>
          <a:lstStyle/>
          <a:p>
            <a:pPr>
              <a:defRPr/>
            </a:pPr>
            <a:r>
              <a:rPr lang="en-US" sz="3200" dirty="0">
                <a:latin typeface="+mn-lt"/>
              </a:rPr>
              <a:t>Certainly, these corrupt, mortal leaders do not sound like gods do they?</a:t>
            </a:r>
          </a:p>
          <a:p>
            <a:pPr>
              <a:defRPr/>
            </a:pPr>
            <a:endParaRPr lang="en-US" sz="1600" dirty="0">
              <a:latin typeface="+mn-lt"/>
            </a:endParaRPr>
          </a:p>
          <a:p>
            <a:pPr>
              <a:defRPr/>
            </a:pPr>
            <a:endParaRPr lang="en-US" sz="3200" dirty="0">
              <a:latin typeface="+mn-lt"/>
            </a:endParaRP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173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173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046413"/>
          </a:xfrm>
          <a:prstGeom prst="rect">
            <a:avLst/>
          </a:prstGeom>
          <a:noFill/>
        </p:spPr>
        <p:txBody>
          <a:bodyPr>
            <a:spAutoFit/>
          </a:bodyPr>
          <a:lstStyle/>
          <a:p>
            <a:pPr>
              <a:defRPr/>
            </a:pPr>
            <a:r>
              <a:rPr lang="en-US" sz="3200" dirty="0">
                <a:latin typeface="+mn-lt"/>
              </a:rPr>
              <a:t>I Cor. 8:4-6 – “…we know that an idol is nothing in the world, and that there is none other God but one.  For though there be that are called gods many, and lords many,).  But to us there is but one God…”</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275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275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1570038"/>
          </a:xfrm>
          <a:prstGeom prst="rect">
            <a:avLst/>
          </a:prstGeom>
          <a:noFill/>
        </p:spPr>
        <p:txBody>
          <a:bodyPr>
            <a:spAutoFit/>
          </a:bodyPr>
          <a:lstStyle/>
          <a:p>
            <a:pPr>
              <a:defRPr/>
            </a:pPr>
            <a:r>
              <a:rPr lang="en-US" sz="3200" dirty="0">
                <a:latin typeface="+mn-lt"/>
              </a:rPr>
              <a:t>The context is idols, which by definition are false gods.  Nothing more needs to be said. </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3779"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3781"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278313"/>
          </a:xfrm>
          <a:prstGeom prst="rect">
            <a:avLst/>
          </a:prstGeom>
          <a:noFill/>
        </p:spPr>
        <p:txBody>
          <a:bodyPr>
            <a:spAutoFit/>
          </a:bodyPr>
          <a:lstStyle/>
          <a:p>
            <a:pPr>
              <a:defRPr/>
            </a:pPr>
            <a:r>
              <a:rPr lang="en-US" sz="3200" dirty="0">
                <a:latin typeface="+mn-lt"/>
              </a:rPr>
              <a:t>Is. 41:21-24 – here God is challenging false gods to foretell the future, etc., things they obviously cannot do, and which only God can do. </a:t>
            </a:r>
          </a:p>
          <a:p>
            <a:pPr>
              <a:defRPr/>
            </a:pPr>
            <a:endParaRPr lang="en-US" sz="1600" dirty="0">
              <a:latin typeface="+mn-lt"/>
            </a:endParaRPr>
          </a:p>
          <a:p>
            <a:pPr>
              <a:defRPr/>
            </a:pPr>
            <a:r>
              <a:rPr lang="en-US" sz="3200" dirty="0">
                <a:latin typeface="+mn-lt"/>
              </a:rPr>
              <a:t>These are obviously false gods, plus God would not challenge any so-called real gods (although there aren’t any] to things they could do. </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algn="ctr" defTabSz="914363" eaLnBrk="1" fontAlgn="auto" hangingPunct="1">
              <a:spcAft>
                <a:spcPts val="0"/>
              </a:spcAft>
              <a:defRPr/>
            </a:pPr>
            <a:r>
              <a:rPr sz="5300"/>
              <a:t>Will the Real God Please Stand Up</a:t>
            </a:r>
            <a:r>
              <a:rPr sz="5300" smtClean="0"/>
              <a:t>?!</a:t>
            </a:r>
            <a:br>
              <a:rPr sz="5300" smtClean="0"/>
            </a:br>
            <a:r>
              <a:rPr sz="4000" b="1" i="1" smtClean="0">
                <a:solidFill>
                  <a:schemeClr val="tx2"/>
                </a:solidFill>
              </a:rPr>
              <a:t>Book of Mormon</a:t>
            </a:r>
            <a:r>
              <a:rPr sz="4000" i="1" smtClean="0">
                <a:solidFill>
                  <a:schemeClr val="tx2"/>
                </a:solidFill>
              </a:rPr>
              <a:t> Problems  </a:t>
            </a:r>
            <a:r>
              <a:rPr sz="5300" smtClean="0"/>
              <a:t/>
            </a:r>
            <a:br>
              <a:rPr sz="5300" smtClean="0"/>
            </a:br>
            <a:endParaRPr sz="4000" i="1">
              <a:solidFill>
                <a:schemeClr val="tx2"/>
              </a:solidFill>
            </a:endParaRPr>
          </a:p>
        </p:txBody>
      </p:sp>
      <p:sp>
        <p:nvSpPr>
          <p:cNvPr id="120835" name="TextBox 3"/>
          <p:cNvSpPr txBox="1">
            <a:spLocks noChangeArrowheads="1"/>
          </p:cNvSpPr>
          <p:nvPr/>
        </p:nvSpPr>
        <p:spPr bwMode="auto">
          <a:xfrm>
            <a:off x="457200" y="1600200"/>
            <a:ext cx="8534400" cy="4524375"/>
          </a:xfrm>
          <a:prstGeom prst="rect">
            <a:avLst/>
          </a:prstGeom>
          <a:noFill/>
          <a:ln w="9525">
            <a:noFill/>
            <a:miter lim="800000"/>
            <a:headEnd/>
            <a:tailEnd/>
          </a:ln>
        </p:spPr>
        <p:txBody>
          <a:bodyPr>
            <a:spAutoFit/>
          </a:bodyPr>
          <a:lstStyle/>
          <a:p>
            <a:pPr marL="231775" indent="-231775">
              <a:buFont typeface="Arial" pitchFamily="34" charset="0"/>
              <a:buChar char="•"/>
              <a:defRPr/>
            </a:pPr>
            <a:r>
              <a:rPr lang="en-US" sz="3200" dirty="0">
                <a:latin typeface="+mn-lt"/>
              </a:rPr>
              <a:t>According to Mormonism:  “Joseph Smith would put the seer stone into a hat, and put his face in the hat, drawing it closely around his face to exclude the light; and in the darkness the spiritual light would shine. A piece of something resembling parchment would appear, and on that appeared the writing. One character at a time would appear, and under it was the interpretation in English. Brother Joseph would</a:t>
            </a:r>
          </a:p>
        </p:txBody>
      </p:sp>
      <p:cxnSp>
        <p:nvCxnSpPr>
          <p:cNvPr id="4" name="Straight Connector 3"/>
          <p:cNvCxnSpPr/>
          <p:nvPr/>
        </p:nvCxnSpPr>
        <p:spPr>
          <a:xfrm>
            <a:off x="304800" y="1524000"/>
            <a:ext cx="8610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4803"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4805"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4278313"/>
          </a:xfrm>
          <a:prstGeom prst="rect">
            <a:avLst/>
          </a:prstGeom>
          <a:noFill/>
        </p:spPr>
        <p:txBody>
          <a:bodyPr>
            <a:spAutoFit/>
          </a:bodyPr>
          <a:lstStyle/>
          <a:p>
            <a:pPr>
              <a:defRPr/>
            </a:pPr>
            <a:r>
              <a:rPr lang="en-US" sz="3200" dirty="0">
                <a:latin typeface="+mn-lt"/>
              </a:rPr>
              <a:t>Exodus 7:1-2 – Here the Lord says unto Moses, “…See, I have made thee a god to </a:t>
            </a:r>
            <a:r>
              <a:rPr lang="en-US" sz="3200" dirty="0" err="1">
                <a:latin typeface="+mn-lt"/>
              </a:rPr>
              <a:t>Pharoah</a:t>
            </a:r>
            <a:r>
              <a:rPr lang="en-US" sz="3200" dirty="0">
                <a:latin typeface="+mn-lt"/>
              </a:rPr>
              <a:t>…”</a:t>
            </a:r>
          </a:p>
          <a:p>
            <a:pPr>
              <a:defRPr/>
            </a:pPr>
            <a:endParaRPr lang="en-US" sz="1600" dirty="0">
              <a:latin typeface="+mn-lt"/>
            </a:endParaRPr>
          </a:p>
          <a:p>
            <a:pPr>
              <a:defRPr/>
            </a:pPr>
            <a:r>
              <a:rPr lang="en-US" sz="3200" dirty="0">
                <a:latin typeface="+mn-lt"/>
              </a:rPr>
              <a:t>It would be ridiculous to use this passage to support polytheism by a Mormon as even they teach Moses could not become a god until some time after the resurrection. </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5827"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5829"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477000" cy="3292475"/>
          </a:xfrm>
          <a:prstGeom prst="rect">
            <a:avLst/>
          </a:prstGeom>
          <a:noFill/>
        </p:spPr>
        <p:txBody>
          <a:bodyPr>
            <a:spAutoFit/>
          </a:bodyPr>
          <a:lstStyle/>
          <a:p>
            <a:pPr>
              <a:defRPr/>
            </a:pPr>
            <a:r>
              <a:rPr lang="en-US" sz="3200" dirty="0">
                <a:latin typeface="+mn-lt"/>
              </a:rPr>
              <a:t>God is using the term “</a:t>
            </a:r>
            <a:r>
              <a:rPr lang="en-US" sz="3200" dirty="0" err="1">
                <a:latin typeface="+mn-lt"/>
              </a:rPr>
              <a:t>elohim</a:t>
            </a:r>
            <a:r>
              <a:rPr lang="en-US" sz="3200" dirty="0">
                <a:latin typeface="+mn-lt"/>
              </a:rPr>
              <a:t>” (god) in somewhat of a metaphorical way;  in </a:t>
            </a:r>
            <a:r>
              <a:rPr lang="en-US" sz="3200" dirty="0" err="1">
                <a:latin typeface="+mn-lt"/>
              </a:rPr>
              <a:t>Pharoah’s</a:t>
            </a:r>
            <a:r>
              <a:rPr lang="en-US" sz="3200" dirty="0">
                <a:latin typeface="+mn-lt"/>
              </a:rPr>
              <a:t> eyes Moses was indeed a servant/channel of God and His power;  Moses represented God to </a:t>
            </a:r>
            <a:r>
              <a:rPr lang="en-US" sz="3200" dirty="0" err="1">
                <a:latin typeface="+mn-lt"/>
              </a:rPr>
              <a:t>Pharoah</a:t>
            </a:r>
            <a:r>
              <a:rPr lang="en-US" sz="3200" dirty="0">
                <a:latin typeface="+mn-lt"/>
              </a:rPr>
              <a:t>.</a:t>
            </a:r>
          </a:p>
          <a:p>
            <a:pPr>
              <a:defRPr/>
            </a:pPr>
            <a:endParaRPr lang="en-US" sz="1600" dirty="0">
              <a:latin typeface="+mn-lt"/>
            </a:endParaRP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6851"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6853"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631" name="TextBox 6"/>
          <p:cNvSpPr txBox="1">
            <a:spLocks noChangeArrowheads="1"/>
          </p:cNvSpPr>
          <p:nvPr/>
        </p:nvSpPr>
        <p:spPr bwMode="auto">
          <a:xfrm>
            <a:off x="1828800" y="838200"/>
            <a:ext cx="7261225" cy="1077218"/>
          </a:xfrm>
          <a:prstGeom prst="rect">
            <a:avLst/>
          </a:prstGeom>
          <a:noFill/>
          <a:ln w="9525">
            <a:noFill/>
            <a:miter lim="800000"/>
            <a:headEnd/>
            <a:tailEnd/>
          </a:ln>
        </p:spPr>
        <p:txBody>
          <a:bodyPr>
            <a:spAutoFit/>
          </a:bodyPr>
          <a:lstStyle/>
          <a:p>
            <a:pPr algn="ctr">
              <a:defRPr/>
            </a:pPr>
            <a:r>
              <a:rPr lang="en-US" sz="3200" b="1" dirty="0">
                <a:solidFill>
                  <a:schemeClr val="bg1"/>
                </a:solidFill>
              </a:rPr>
              <a:t>Will the Real God Please Stand Up?!</a:t>
            </a:r>
          </a:p>
          <a:p>
            <a:pPr algn="ctr">
              <a:defRPr/>
            </a:pPr>
            <a:r>
              <a:rPr lang="en-US" sz="3200" b="1" dirty="0">
                <a:ln>
                  <a:solidFill>
                    <a:sysClr val="windowText" lastClr="000000"/>
                  </a:solidFill>
                </a:ln>
                <a:solidFill>
                  <a:schemeClr val="tx2">
                    <a:lumMod val="75000"/>
                  </a:schemeClr>
                </a:solidFill>
              </a:rPr>
              <a:t>Mormon Misuse of Bible Passages</a:t>
            </a:r>
            <a:endParaRPr lang="en-US" sz="3200" b="1" dirty="0">
              <a:ln>
                <a:solidFill>
                  <a:sysClr val="windowText" lastClr="000000"/>
                </a:solidFill>
              </a:ln>
              <a:solidFill>
                <a:schemeClr val="bg1"/>
              </a:solidFill>
            </a:endParaRPr>
          </a:p>
        </p:txBody>
      </p:sp>
      <p:sp>
        <p:nvSpPr>
          <p:cNvPr id="8" name="TextBox 7"/>
          <p:cNvSpPr txBox="1"/>
          <p:nvPr/>
        </p:nvSpPr>
        <p:spPr>
          <a:xfrm>
            <a:off x="2286000" y="2333625"/>
            <a:ext cx="6629400" cy="4278313"/>
          </a:xfrm>
          <a:prstGeom prst="rect">
            <a:avLst/>
          </a:prstGeom>
          <a:noFill/>
        </p:spPr>
        <p:txBody>
          <a:bodyPr>
            <a:spAutoFit/>
          </a:bodyPr>
          <a:lstStyle/>
          <a:p>
            <a:pPr>
              <a:defRPr/>
            </a:pPr>
            <a:r>
              <a:rPr lang="en-US" sz="3200" dirty="0">
                <a:latin typeface="+mn-lt"/>
              </a:rPr>
              <a:t>Gen. 3:1-5 – here Satan tries to beguile Eve by telling her a lie that if she partakes of the fruit “...ye shall be as gods, knowing good and evil.”</a:t>
            </a:r>
          </a:p>
          <a:p>
            <a:pPr>
              <a:defRPr/>
            </a:pPr>
            <a:endParaRPr lang="en-US" sz="1600" dirty="0">
              <a:latin typeface="+mn-lt"/>
            </a:endParaRPr>
          </a:p>
          <a:p>
            <a:pPr>
              <a:defRPr/>
            </a:pPr>
            <a:r>
              <a:rPr lang="en-US" sz="3200" dirty="0">
                <a:latin typeface="+mn-lt"/>
              </a:rPr>
              <a:t>On earth, this was the “original” lie, and unfortunately, Mormons are still falling for it, thinking they can become gods.  </a:t>
            </a:r>
          </a:p>
        </p:txBody>
      </p:sp>
      <p:sp>
        <p:nvSpPr>
          <p:cNvPr id="9" name="TextBox 8"/>
          <p:cNvSpPr txBox="1"/>
          <p:nvPr/>
        </p:nvSpPr>
        <p:spPr>
          <a:xfrm>
            <a:off x="838200" y="2590800"/>
            <a:ext cx="1107996" cy="3785652"/>
          </a:xfrm>
          <a:prstGeom prst="rect">
            <a:avLst/>
          </a:prstGeom>
          <a:noFill/>
        </p:spPr>
        <p:txBody>
          <a:bodyPr vert="vert270" wrap="none">
            <a:spAutoFit/>
          </a:bodyPr>
          <a:lstStyle/>
          <a:p>
            <a:pPr>
              <a:defRPr/>
            </a:pPr>
            <a:r>
              <a:rPr lang="en-US" sz="6000" b="1" dirty="0">
                <a:solidFill>
                  <a:srgbClr val="FFC000"/>
                </a:solidFill>
                <a:latin typeface="+mn-lt"/>
              </a:rPr>
              <a:t>Appendix A</a:t>
            </a: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295400"/>
          </a:xfrm>
        </p:spPr>
        <p:txBody>
          <a:bodyPr>
            <a:normAutofit fontScale="90000"/>
          </a:bodyPr>
          <a:lstStyle/>
          <a:p>
            <a:pPr defTabSz="914363" eaLnBrk="1" fontAlgn="auto" hangingPunct="1">
              <a:spcAft>
                <a:spcPts val="0"/>
              </a:spcAft>
              <a:defRPr/>
            </a:pPr>
            <a:r>
              <a:rPr sz="5300"/>
              <a:t>Will the Real God Please Stand Up?!</a:t>
            </a:r>
            <a:br>
              <a:rPr sz="5300"/>
            </a:br>
            <a:endParaRPr sz="4000" i="1">
              <a:solidFill>
                <a:schemeClr val="tx2"/>
              </a:solidFill>
            </a:endParaRPr>
          </a:p>
        </p:txBody>
      </p:sp>
      <p:sp>
        <p:nvSpPr>
          <p:cNvPr id="207875" name="TextBox 3"/>
          <p:cNvSpPr txBox="1">
            <a:spLocks noChangeArrowheads="1"/>
          </p:cNvSpPr>
          <p:nvPr/>
        </p:nvSpPr>
        <p:spPr bwMode="auto">
          <a:xfrm>
            <a:off x="457200" y="1371600"/>
            <a:ext cx="82296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3200">
                <a:latin typeface="Calibri" pitchFamily="34" charset="0"/>
              </a:rPr>
              <a:t>“…no man or woman…will ever enter into the Celestial Kingdom of God without the consent of Joseph Smith….every man and woman must have the certificate of Joseph Smith, junior, as a passport to their entrance into the mansion where God and Christ are….I cannot go there without his consent.” (President Brigham Young in </a:t>
            </a:r>
            <a:r>
              <a:rPr lang="en-US" sz="3200" b="1" i="1">
                <a:latin typeface="Calibri" pitchFamily="34" charset="0"/>
              </a:rPr>
              <a:t>JoD</a:t>
            </a:r>
            <a:r>
              <a:rPr lang="en-US" sz="3200">
                <a:latin typeface="Calibri" pitchFamily="34" charset="0"/>
              </a:rPr>
              <a:t>, 7:289)</a:t>
            </a:r>
          </a:p>
        </p:txBody>
      </p:sp>
      <p:cxnSp>
        <p:nvCxnSpPr>
          <p:cNvPr id="4" name="Straight Connector 3"/>
          <p:cNvCxnSpPr/>
          <p:nvPr/>
        </p:nvCxnSpPr>
        <p:spPr>
          <a:xfrm>
            <a:off x="228600" y="1143000"/>
            <a:ext cx="86106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7877" name="Picture 4" descr="PowerPoint BG 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911" name="TextBox 6"/>
          <p:cNvSpPr txBox="1">
            <a:spLocks noChangeArrowheads="1"/>
          </p:cNvSpPr>
          <p:nvPr/>
        </p:nvSpPr>
        <p:spPr bwMode="auto">
          <a:xfrm>
            <a:off x="1828800" y="838200"/>
            <a:ext cx="7315200" cy="1077218"/>
          </a:xfrm>
          <a:prstGeom prst="rect">
            <a:avLst/>
          </a:prstGeom>
          <a:noFill/>
          <a:ln w="9525">
            <a:noFill/>
            <a:miter lim="800000"/>
            <a:headEnd/>
            <a:tailEnd/>
          </a:ln>
        </p:spPr>
        <p:txBody>
          <a:bodyPr>
            <a:spAutoFit/>
          </a:bodyPr>
          <a:lstStyle/>
          <a:p>
            <a:pPr algn="ctr">
              <a:defRPr/>
            </a:pPr>
            <a:r>
              <a:rPr lang="en-US" sz="3200" b="1" dirty="0">
                <a:solidFill>
                  <a:schemeClr val="bg1"/>
                </a:solidFill>
                <a:latin typeface="Arial" charset="0"/>
                <a:cs typeface="Arial" charset="0"/>
              </a:rPr>
              <a:t>Will the Real God Please Stand Up?! </a:t>
            </a:r>
            <a:r>
              <a:rPr lang="en-US" sz="3200" b="1" dirty="0">
                <a:ln>
                  <a:solidFill>
                    <a:sysClr val="windowText" lastClr="000000"/>
                  </a:solidFill>
                </a:ln>
                <a:solidFill>
                  <a:schemeClr val="tx2">
                    <a:lumMod val="75000"/>
                  </a:schemeClr>
                </a:solidFill>
                <a:latin typeface="Arial" charset="0"/>
                <a:cs typeface="Arial" charset="0"/>
              </a:rPr>
              <a:t>Conclusion</a:t>
            </a:r>
            <a:endParaRPr lang="en-US" sz="3200" b="1" dirty="0">
              <a:solidFill>
                <a:schemeClr val="bg1"/>
              </a:solidFill>
              <a:latin typeface="Arial" charset="0"/>
              <a:cs typeface="Arial" charset="0"/>
            </a:endParaRPr>
          </a:p>
        </p:txBody>
      </p:sp>
      <p:sp>
        <p:nvSpPr>
          <p:cNvPr id="7" name="TextBox 6"/>
          <p:cNvSpPr txBox="1"/>
          <p:nvPr/>
        </p:nvSpPr>
        <p:spPr>
          <a:xfrm>
            <a:off x="2209800" y="2209800"/>
            <a:ext cx="6705600" cy="4524375"/>
          </a:xfrm>
          <a:prstGeom prst="rect">
            <a:avLst/>
          </a:prstGeom>
          <a:noFill/>
        </p:spPr>
        <p:txBody>
          <a:bodyPr>
            <a:spAutoFit/>
          </a:bodyPr>
          <a:lstStyle/>
          <a:p>
            <a:pPr algn="ctr">
              <a:defRPr/>
            </a:pPr>
            <a:r>
              <a:rPr lang="en-US" sz="3200" u="sng" dirty="0">
                <a:latin typeface="+mn-lt"/>
                <a:cs typeface="Arial" charset="0"/>
              </a:rPr>
              <a:t>The verdict is clear</a:t>
            </a:r>
            <a:r>
              <a:rPr lang="en-US" sz="3200" dirty="0">
                <a:latin typeface="+mn-lt"/>
                <a:cs typeface="Arial" charset="0"/>
              </a:rPr>
              <a:t>:  </a:t>
            </a:r>
          </a:p>
          <a:p>
            <a:pPr algn="ctr">
              <a:defRPr/>
            </a:pPr>
            <a:r>
              <a:rPr lang="en-US" sz="3200" i="1" dirty="0">
                <a:latin typeface="+mn-lt"/>
                <a:cs typeface="Arial" charset="0"/>
              </a:rPr>
              <a:t>Mormonism’s gods (and salvations, as shown in another presentation) are totally contradictory to the one true God (and salvation) of the Bible.  </a:t>
            </a:r>
          </a:p>
          <a:p>
            <a:pPr>
              <a:defRPr/>
            </a:pPr>
            <a:endParaRPr lang="en-US" sz="3200" dirty="0">
              <a:latin typeface="+mn-lt"/>
              <a:cs typeface="Arial" charset="0"/>
            </a:endParaRPr>
          </a:p>
          <a:p>
            <a:pPr algn="ctr">
              <a:defRPr/>
            </a:pPr>
            <a:r>
              <a:rPr lang="en-US" sz="3200" i="1" dirty="0">
                <a:solidFill>
                  <a:srgbClr val="FFFF00"/>
                </a:solidFill>
                <a:latin typeface="+mn-lt"/>
                <a:cs typeface="Arial" charset="0"/>
              </a:rPr>
              <a:t>Therefore, each person has to make a decision:  Do they want Joseph Smith </a:t>
            </a:r>
          </a:p>
          <a:p>
            <a:pPr algn="ctr">
              <a:defRPr/>
            </a:pPr>
            <a:r>
              <a:rPr lang="en-US" sz="3200" b="1" i="1" u="sng" dirty="0">
                <a:solidFill>
                  <a:srgbClr val="FF0000"/>
                </a:solidFill>
                <a:latin typeface="+mn-lt"/>
                <a:cs typeface="Arial" charset="0"/>
              </a:rPr>
              <a:t>or</a:t>
            </a:r>
            <a:r>
              <a:rPr lang="en-US" sz="3200" i="1" dirty="0">
                <a:solidFill>
                  <a:srgbClr val="FFFF00"/>
                </a:solidFill>
                <a:latin typeface="+mn-lt"/>
                <a:cs typeface="Arial" charset="0"/>
              </a:rPr>
              <a:t> Jesus Christ?</a:t>
            </a:r>
            <a:endParaRPr lang="en-US" sz="3200" dirty="0">
              <a:latin typeface="+mn-lt"/>
              <a:cs typeface="Arial"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3-3-2013">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8BBDE3-6EF9-46EF-BD8C-5548CCD069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3-3-2013</Template>
  <TotalTime>13</TotalTime>
  <Words>21143</Words>
  <Application>Microsoft Office PowerPoint</Application>
  <PresentationFormat>On-screen Show (4:3)</PresentationFormat>
  <Paragraphs>999</Paragraphs>
  <Slides>93</Slides>
  <Notes>93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93</vt:i4>
      </vt:variant>
    </vt:vector>
  </HeadingPairs>
  <TitlesOfParts>
    <vt:vector size="99" baseType="lpstr">
      <vt:lpstr>Arial</vt:lpstr>
      <vt:lpstr>Calibri</vt:lpstr>
      <vt:lpstr>Courier New</vt:lpstr>
      <vt:lpstr>Segoe</vt:lpstr>
      <vt:lpstr>3-3-2013</vt:lpstr>
      <vt:lpstr>White with Courier font for code slides</vt:lpstr>
      <vt:lpstr>Will the Real God Please Stand Up?!  </vt:lpstr>
      <vt:lpstr>Will the Real God Please Stand Up?!  Reliability of Bible Manuscripts  </vt:lpstr>
      <vt:lpstr>Will the Real God Please Stand Up?! Reliability of Bible Manuscripts  </vt:lpstr>
      <vt:lpstr>Will the Real God Please Stand Up?! Reliability of Bible Manuscripts  </vt:lpstr>
      <vt:lpstr>Will the Real God Please Stand Up?! Reliability of Bible Manuscripts  </vt:lpstr>
      <vt:lpstr>Will the Real God Please Stand Up?! Reliability of Bible Manuscripts  </vt:lpstr>
      <vt:lpstr>Will the Real God Please Stand Up?! Reliability of Bible Manuscripts  </vt:lpstr>
      <vt:lpstr>Will the Real God Please Stand Up?! Book of Mormon Problems  </vt:lpstr>
      <vt:lpstr>Will the Real God Please Stand Up?! Book of Mormon Problems   </vt:lpstr>
      <vt:lpstr>Will the Real God Please Stand Up?! Book of Mormon Problems  </vt:lpstr>
      <vt:lpstr>Will the Real God Please Stand Up?! Book of Mormon  Problems  </vt:lpstr>
      <vt:lpstr>Will the Real God Please Stand Up?! Bible vs. Book of Mormon   </vt:lpstr>
      <vt:lpstr>Will the Real God Please Stand Up?! Bible vs. Book of Mormon    </vt:lpstr>
      <vt:lpstr>Will the Real God Please Stand Up?! Bible vs. Book of Mormon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lpstr>Will the Real God Please Stand Up?!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 the Real God  Please Stand Up?!</dc:title>
  <dc:creator>John Davis</dc:creator>
  <cp:lastModifiedBy>Richard Deem</cp:lastModifiedBy>
  <cp:revision>2</cp:revision>
  <dcterms:created xsi:type="dcterms:W3CDTF">2013-03-04T03:34:58Z</dcterms:created>
  <dcterms:modified xsi:type="dcterms:W3CDTF">2013-03-04T03:48:05Z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TC102867499990</vt:lpwstr>
  </property>
</Properties>
</file>