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420"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88" r:id="rId42"/>
    <p:sldId id="389" r:id="rId43"/>
    <p:sldId id="390" r:id="rId44"/>
    <p:sldId id="391" r:id="rId45"/>
    <p:sldId id="392" r:id="rId46"/>
    <p:sldId id="395" r:id="rId47"/>
    <p:sldId id="393" r:id="rId48"/>
    <p:sldId id="396" r:id="rId49"/>
    <p:sldId id="404" r:id="rId50"/>
    <p:sldId id="405" r:id="rId51"/>
    <p:sldId id="416" r:id="rId52"/>
    <p:sldId id="406" r:id="rId53"/>
    <p:sldId id="407" r:id="rId54"/>
    <p:sldId id="408" r:id="rId55"/>
    <p:sldId id="409" r:id="rId56"/>
    <p:sldId id="410" r:id="rId57"/>
    <p:sldId id="411" r:id="rId58"/>
    <p:sldId id="412" r:id="rId59"/>
    <p:sldId id="413" r:id="rId60"/>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19" d="100"/>
          <a:sy n="119" d="100"/>
        </p:scale>
        <p:origin x="132" y="324"/>
      </p:cViewPr>
      <p:guideLst/>
    </p:cSldViewPr>
  </p:slideViewPr>
  <p:notesTextViewPr>
    <p:cViewPr>
      <p:scale>
        <a:sx n="1" d="1"/>
        <a:sy n="1" d="1"/>
      </p:scale>
      <p:origin x="0" y="0"/>
    </p:cViewPr>
  </p:notesTextViewPr>
  <p:sorterViewPr>
    <p:cViewPr>
      <p:scale>
        <a:sx n="100" d="100"/>
        <a:sy n="100" d="100"/>
      </p:scale>
      <p:origin x="0" y="-17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solidFill>
                  <a:prstClr val="white">
                    <a:tint val="95000"/>
                  </a:prstClr>
                </a:solidFill>
              </a:rPr>
              <a:pPr/>
              <a:t>11/11/2013</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DCE1AFF-146B-4698-8908-5402967BDDC6}"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29283575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solidFill>
                  <a:prstClr val="black">
                    <a:tint val="95000"/>
                  </a:prstClr>
                </a:solidFill>
              </a:rPr>
              <a:pPr/>
              <a:t>11/11/2013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9173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04801"/>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solidFill>
                  <a:prstClr val="black">
                    <a:tint val="95000"/>
                  </a:prstClr>
                </a:solidFill>
              </a:rPr>
              <a:pPr/>
              <a:t>11/11/2013</a:t>
            </a:fld>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5057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solidFill>
                  <a:prstClr val="black">
                    <a:tint val="95000"/>
                  </a:prstClr>
                </a:solidFill>
              </a:rPr>
              <a:pPr/>
              <a:t>11/11/2013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78345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15B588-6A26-46A2-A8C0-2E9F5E746F5A}" type="datetimeFigureOut">
              <a:rPr lang="en-US" smtClean="0">
                <a:solidFill>
                  <a:prstClr val="white">
                    <a:tint val="95000"/>
                  </a:prstClr>
                </a:solidFill>
              </a:rPr>
              <a:pPr/>
              <a:t>11/11/2013</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DCE1AFF-146B-4698-8908-5402967BDDC6}"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7601352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15B588-6A26-46A2-A8C0-2E9F5E746F5A}" type="datetimeFigureOut">
              <a:rPr lang="en-US" smtClean="0">
                <a:solidFill>
                  <a:prstClr val="black">
                    <a:tint val="95000"/>
                  </a:prstClr>
                </a:solidFill>
              </a:rPr>
              <a:pPr/>
              <a:t>11/11/2013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45774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15B588-6A26-46A2-A8C0-2E9F5E746F5A}" type="datetimeFigureOut">
              <a:rPr lang="en-US" smtClean="0">
                <a:solidFill>
                  <a:prstClr val="black">
                    <a:tint val="95000"/>
                  </a:prstClr>
                </a:solidFill>
              </a:rPr>
              <a:pPr/>
              <a:t>11/11/2013</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23822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15B588-6A26-46A2-A8C0-2E9F5E746F5A}" type="datetimeFigureOut">
              <a:rPr lang="en-US" smtClean="0">
                <a:solidFill>
                  <a:prstClr val="black">
                    <a:tint val="95000"/>
                  </a:prstClr>
                </a:solidFill>
              </a:rPr>
              <a:pPr/>
              <a:t>11/11/2013</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31313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B588-6A26-46A2-A8C0-2E9F5E746F5A}" type="datetimeFigureOut">
              <a:rPr lang="en-US" smtClean="0">
                <a:solidFill>
                  <a:prstClr val="black">
                    <a:tint val="95000"/>
                  </a:prstClr>
                </a:solidFill>
              </a:rPr>
              <a:pPr/>
              <a:t>11/11/2013</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3661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15B588-6A26-46A2-A8C0-2E9F5E746F5A}" type="datetimeFigureOut">
              <a:rPr lang="en-US" smtClean="0">
                <a:solidFill>
                  <a:prstClr val="black">
                    <a:tint val="95000"/>
                  </a:prstClr>
                </a:solidFill>
              </a:rPr>
              <a:pPr/>
              <a:t>11/11/2013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162460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4915B588-6A26-46A2-A8C0-2E9F5E746F5A}" type="datetimeFigureOut">
              <a:rPr lang="en-US" smtClean="0">
                <a:solidFill>
                  <a:prstClr val="black">
                    <a:tint val="95000"/>
                  </a:prstClr>
                </a:solidFill>
              </a:rPr>
              <a:pPr/>
              <a:t>11/11/2013</a:t>
            </a:fld>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11119104" y="1170432"/>
            <a:ext cx="978485" cy="201168"/>
          </a:xfrm>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8322337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915B588-6A26-46A2-A8C0-2E9F5E746F5A}" type="datetimeFigureOut">
              <a:rPr lang="en-US" smtClean="0">
                <a:solidFill>
                  <a:prstClr val="black">
                    <a:tint val="95000"/>
                  </a:prstClr>
                </a:solidFill>
              </a:rPr>
              <a:pPr/>
              <a:t>11/11/2013</a:t>
            </a:fld>
            <a:endParaRPr lang="en-US">
              <a:solidFill>
                <a:prstClr val="black">
                  <a:tint val="95000"/>
                </a:prstClr>
              </a:solidFill>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7101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phansquintet_hubblesmall.jpg"/>
          <p:cNvPicPr>
            <a:picLocks noChangeAspect="1"/>
          </p:cNvPicPr>
          <p:nvPr/>
        </p:nvPicPr>
        <p:blipFill>
          <a:blip r:embed="rId2" cstate="print"/>
          <a:stretch>
            <a:fillRect/>
          </a:stretch>
        </p:blipFill>
        <p:spPr>
          <a:xfrm>
            <a:off x="1524000" y="0"/>
            <a:ext cx="9144000" cy="6858000"/>
          </a:xfrm>
          <a:prstGeom prst="rect">
            <a:avLst/>
          </a:prstGeom>
        </p:spPr>
      </p:pic>
      <p:sp>
        <p:nvSpPr>
          <p:cNvPr id="3" name="TextBox 2"/>
          <p:cNvSpPr txBox="1"/>
          <p:nvPr/>
        </p:nvSpPr>
        <p:spPr>
          <a:xfrm>
            <a:off x="1746250" y="3282951"/>
            <a:ext cx="4105804" cy="646331"/>
          </a:xfrm>
          <a:prstGeom prst="rect">
            <a:avLst/>
          </a:prstGeom>
          <a:noFill/>
        </p:spPr>
        <p:txBody>
          <a:bodyPr wrap="none" rtlCol="0">
            <a:spAutoFit/>
          </a:bodyPr>
          <a:lstStyle/>
          <a:p>
            <a:r>
              <a:rPr lang="en-US" sz="3600" dirty="0">
                <a:solidFill>
                  <a:prstClr val="white"/>
                </a:solidFill>
              </a:rPr>
              <a:t>What is the Age of… </a:t>
            </a:r>
          </a:p>
        </p:txBody>
      </p:sp>
      <p:sp>
        <p:nvSpPr>
          <p:cNvPr id="5" name="TextBox 4"/>
          <p:cNvSpPr txBox="1"/>
          <p:nvPr/>
        </p:nvSpPr>
        <p:spPr>
          <a:xfrm>
            <a:off x="5791200" y="5334000"/>
            <a:ext cx="320922" cy="707886"/>
          </a:xfrm>
          <a:prstGeom prst="rect">
            <a:avLst/>
          </a:prstGeom>
          <a:noFill/>
        </p:spPr>
        <p:txBody>
          <a:bodyPr wrap="none" rtlCol="0">
            <a:spAutoFit/>
          </a:bodyPr>
          <a:lstStyle/>
          <a:p>
            <a:r>
              <a:rPr lang="en-US" sz="4000" dirty="0">
                <a:solidFill>
                  <a:prstClr val="black"/>
                </a:solidFill>
              </a:rPr>
              <a:t>.</a:t>
            </a:r>
          </a:p>
        </p:txBody>
      </p:sp>
      <p:sp>
        <p:nvSpPr>
          <p:cNvPr id="6" name="TextBox 5"/>
          <p:cNvSpPr txBox="1"/>
          <p:nvPr/>
        </p:nvSpPr>
        <p:spPr>
          <a:xfrm>
            <a:off x="5105400" y="4876801"/>
            <a:ext cx="5076326" cy="646331"/>
          </a:xfrm>
          <a:prstGeom prst="rect">
            <a:avLst/>
          </a:prstGeom>
          <a:noFill/>
        </p:spPr>
        <p:txBody>
          <a:bodyPr wrap="none" rtlCol="0">
            <a:spAutoFit/>
          </a:bodyPr>
          <a:lstStyle/>
          <a:p>
            <a:r>
              <a:rPr lang="en-US" sz="3600" dirty="0">
                <a:solidFill>
                  <a:prstClr val="white"/>
                </a:solidFill>
              </a:rPr>
              <a:t>…the Universe and Earth?</a:t>
            </a:r>
          </a:p>
        </p:txBody>
      </p:sp>
    </p:spTree>
    <p:extLst>
      <p:ext uri="{BB962C8B-B14F-4D97-AF65-F5344CB8AC3E}">
        <p14:creationId xmlns:p14="http://schemas.microsoft.com/office/powerpoint/2010/main" val="310153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676400" y="1752600"/>
            <a:ext cx="8763000" cy="4953000"/>
          </a:xfrm>
        </p:spPr>
        <p:txBody>
          <a:bodyPr>
            <a:noAutofit/>
          </a:bodyPr>
          <a:lstStyle/>
          <a:p>
            <a:r>
              <a:rPr lang="en-US" sz="3200" b="1" i="1" dirty="0" smtClean="0">
                <a:ln>
                  <a:solidFill>
                    <a:schemeClr val="bg1"/>
                  </a:solidFill>
                </a:ln>
                <a:solidFill>
                  <a:srgbClr val="FFFF00"/>
                </a:solidFill>
              </a:rPr>
              <a:t>7</a:t>
            </a:r>
            <a:r>
              <a:rPr lang="en-US" sz="3200" b="1" i="1" baseline="30000" dirty="0" smtClean="0">
                <a:ln>
                  <a:solidFill>
                    <a:schemeClr val="bg1"/>
                  </a:solidFill>
                </a:ln>
                <a:solidFill>
                  <a:srgbClr val="FFFF00"/>
                </a:solidFill>
              </a:rPr>
              <a:t>th</a:t>
            </a:r>
            <a:r>
              <a:rPr lang="en-US" sz="3200" b="1" i="1" dirty="0" smtClean="0">
                <a:ln>
                  <a:solidFill>
                    <a:schemeClr val="bg1"/>
                  </a:solidFill>
                </a:ln>
                <a:solidFill>
                  <a:srgbClr val="FFFF00"/>
                </a:solidFill>
              </a:rPr>
              <a:t> Day:  A  L-O-N-G Day</a:t>
            </a:r>
            <a:r>
              <a:rPr lang="en-US" sz="3200" b="1" i="1" dirty="0">
                <a:ln>
                  <a:solidFill>
                    <a:schemeClr val="bg1"/>
                  </a:solidFill>
                </a:ln>
                <a:solidFill>
                  <a:srgbClr val="FFFF00"/>
                </a:solidFill>
              </a:rPr>
              <a:t>!  </a:t>
            </a:r>
            <a:r>
              <a:rPr lang="en-US" sz="3200" b="1" i="1" dirty="0" smtClean="0">
                <a:ln>
                  <a:solidFill>
                    <a:schemeClr val="bg1"/>
                  </a:solidFill>
                </a:ln>
                <a:solidFill>
                  <a:srgbClr val="FFFF00"/>
                </a:solidFill>
              </a:rPr>
              <a:t>We are Still in It! </a:t>
            </a:r>
            <a:endParaRPr lang="en-US" sz="3200" b="1" i="1" dirty="0">
              <a:ln>
                <a:solidFill>
                  <a:schemeClr val="bg1"/>
                </a:solidFill>
              </a:ln>
              <a:solidFill>
                <a:srgbClr val="FFFF00"/>
              </a:solidFill>
            </a:endParaRPr>
          </a:p>
          <a:p>
            <a:pPr lvl="1"/>
            <a:r>
              <a:rPr lang="en-US" sz="3200" b="1" dirty="0">
                <a:ln>
                  <a:solidFill>
                    <a:schemeClr val="bg1"/>
                  </a:solidFill>
                </a:ln>
                <a:solidFill>
                  <a:srgbClr val="FFFF00"/>
                </a:solidFill>
              </a:rPr>
              <a:t>Heb. 4:1 – 11 </a:t>
            </a:r>
            <a:r>
              <a:rPr lang="en-US" sz="3200" b="1" dirty="0">
                <a:ln>
                  <a:solidFill>
                    <a:schemeClr val="bg1"/>
                  </a:solidFill>
                </a:ln>
              </a:rPr>
              <a:t>(drawing from Ps. 95:11) &gt; “For somewhere [God] has spoken about the seventh day in these words:  ‘and on the seventh day God rested from all his work.’…It still remains that some will enter that rest for the people of God; …Let us, therefore, make every effort to enter that rest.”</a:t>
            </a:r>
          </a:p>
        </p:txBody>
      </p:sp>
    </p:spTree>
    <p:extLst>
      <p:ext uri="{BB962C8B-B14F-4D97-AF65-F5344CB8AC3E}">
        <p14:creationId xmlns:p14="http://schemas.microsoft.com/office/powerpoint/2010/main" val="39433049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419600"/>
          </a:xfrm>
        </p:spPr>
        <p:txBody>
          <a:bodyPr>
            <a:noAutofit/>
          </a:bodyPr>
          <a:lstStyle/>
          <a:p>
            <a:pPr lvl="1"/>
            <a:r>
              <a:rPr lang="en-US" sz="3200" b="1" dirty="0">
                <a:ln>
                  <a:solidFill>
                    <a:schemeClr val="bg1"/>
                  </a:solidFill>
                </a:ln>
                <a:solidFill>
                  <a:srgbClr val="FFFF00"/>
                </a:solidFill>
              </a:rPr>
              <a:t>John 5:16 – 18 &gt;  </a:t>
            </a:r>
            <a:r>
              <a:rPr lang="en-US" sz="3200" b="1" dirty="0">
                <a:ln>
                  <a:solidFill>
                    <a:schemeClr val="bg1"/>
                  </a:solidFill>
                </a:ln>
              </a:rPr>
              <a:t>Jesus defends his “working” on the Sabbath with an illustration that the Father is working on his “Sabbath” or day of rest (from creation).  </a:t>
            </a:r>
            <a:br>
              <a:rPr lang="en-US" sz="3200" b="1" dirty="0">
                <a:ln>
                  <a:solidFill>
                    <a:schemeClr val="bg1"/>
                  </a:solidFill>
                </a:ln>
              </a:rPr>
            </a:br>
            <a:endParaRPr lang="en-US" sz="3200" b="1" dirty="0">
              <a:ln>
                <a:solidFill>
                  <a:schemeClr val="bg1"/>
                </a:solidFill>
              </a:ln>
            </a:endParaRPr>
          </a:p>
          <a:p>
            <a:r>
              <a:rPr lang="en-US" sz="3200" b="1" dirty="0">
                <a:ln>
                  <a:solidFill>
                    <a:schemeClr val="bg1"/>
                  </a:solidFill>
                </a:ln>
                <a:solidFill>
                  <a:srgbClr val="FFFF00"/>
                </a:solidFill>
              </a:rPr>
              <a:t>Comment:  </a:t>
            </a:r>
            <a:r>
              <a:rPr lang="en-US" sz="3200" b="1" dirty="0">
                <a:ln>
                  <a:solidFill>
                    <a:schemeClr val="bg1"/>
                  </a:solidFill>
                </a:ln>
              </a:rPr>
              <a:t>It is clear that God is still in his day of rest, which is the seventh day of Genesis 1.  This seventh day is obviously much longer than a 24-hr. period. </a:t>
            </a:r>
          </a:p>
        </p:txBody>
      </p:sp>
    </p:spTree>
    <p:extLst>
      <p:ext uri="{BB962C8B-B14F-4D97-AF65-F5344CB8AC3E}">
        <p14:creationId xmlns:p14="http://schemas.microsoft.com/office/powerpoint/2010/main" val="33873829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676400" y="1752600"/>
            <a:ext cx="8763000" cy="4800600"/>
          </a:xfrm>
        </p:spPr>
        <p:txBody>
          <a:bodyPr>
            <a:noAutofit/>
          </a:bodyPr>
          <a:lstStyle/>
          <a:p>
            <a:r>
              <a:rPr lang="en-US" sz="3200" b="1" i="1" dirty="0">
                <a:ln>
                  <a:solidFill>
                    <a:schemeClr val="bg1"/>
                  </a:solidFill>
                </a:ln>
                <a:solidFill>
                  <a:srgbClr val="FFFF00"/>
                </a:solidFill>
              </a:rPr>
              <a:t>Comparison of God’s everlasting nature to the “everlasting” nature of creation:</a:t>
            </a:r>
          </a:p>
          <a:p>
            <a:pPr lvl="1"/>
            <a:r>
              <a:rPr lang="en-US" sz="3200" b="1" dirty="0">
                <a:ln>
                  <a:solidFill>
                    <a:schemeClr val="bg1"/>
                  </a:solidFill>
                </a:ln>
                <a:solidFill>
                  <a:srgbClr val="FFFF00"/>
                </a:solidFill>
              </a:rPr>
              <a:t>Ps. 90:2 &gt;  </a:t>
            </a:r>
            <a:r>
              <a:rPr lang="en-US" sz="3200" b="1" dirty="0">
                <a:ln>
                  <a:solidFill>
                    <a:schemeClr val="bg1"/>
                  </a:solidFill>
                </a:ln>
              </a:rPr>
              <a:t>States that God was before the mountains, earth, and is from everlasting to everlasting</a:t>
            </a:r>
          </a:p>
          <a:p>
            <a:pPr lvl="1"/>
            <a:r>
              <a:rPr lang="en-US" sz="3200" b="1" dirty="0">
                <a:ln>
                  <a:solidFill>
                    <a:schemeClr val="bg1"/>
                  </a:solidFill>
                </a:ln>
                <a:solidFill>
                  <a:srgbClr val="FFFF00"/>
                </a:solidFill>
              </a:rPr>
              <a:t>Prov. 8:24 – 26 &gt;  </a:t>
            </a:r>
            <a:r>
              <a:rPr lang="en-US" sz="3200" b="1" dirty="0">
                <a:ln>
                  <a:solidFill>
                    <a:schemeClr val="bg1"/>
                  </a:solidFill>
                </a:ln>
              </a:rPr>
              <a:t>Before there was the created order, Wisdom was present</a:t>
            </a:r>
          </a:p>
          <a:p>
            <a:pPr lvl="1"/>
            <a:r>
              <a:rPr lang="en-US" sz="3200" b="1" dirty="0">
                <a:ln>
                  <a:solidFill>
                    <a:schemeClr val="bg1"/>
                  </a:solidFill>
                </a:ln>
                <a:solidFill>
                  <a:srgbClr val="FFFF00"/>
                </a:solidFill>
              </a:rPr>
              <a:t>Eccl. 1:4, 7, 10 &gt; </a:t>
            </a:r>
            <a:r>
              <a:rPr lang="en-US" sz="3200" b="1" dirty="0">
                <a:ln>
                  <a:solidFill>
                    <a:schemeClr val="bg1"/>
                  </a:solidFill>
                </a:ln>
              </a:rPr>
              <a:t>The earth remains “forever”</a:t>
            </a:r>
          </a:p>
          <a:p>
            <a:pPr lvl="1"/>
            <a:r>
              <a:rPr lang="en-US" sz="3200" b="1" dirty="0">
                <a:ln>
                  <a:solidFill>
                    <a:schemeClr val="bg1"/>
                  </a:solidFill>
                </a:ln>
                <a:solidFill>
                  <a:srgbClr val="FFFF00"/>
                </a:solidFill>
              </a:rPr>
              <a:t>Micah 6:2 &gt; </a:t>
            </a:r>
            <a:r>
              <a:rPr lang="en-US" sz="3200" b="1" dirty="0">
                <a:ln>
                  <a:solidFill>
                    <a:schemeClr val="bg1"/>
                  </a:solidFill>
                </a:ln>
              </a:rPr>
              <a:t>the “everlasting” mountains </a:t>
            </a:r>
            <a:endParaRPr lang="en-US" sz="3200" dirty="0">
              <a:ln>
                <a:solidFill>
                  <a:schemeClr val="bg1"/>
                </a:solidFill>
              </a:ln>
            </a:endParaRPr>
          </a:p>
        </p:txBody>
      </p:sp>
    </p:spTree>
    <p:extLst>
      <p:ext uri="{BB962C8B-B14F-4D97-AF65-F5344CB8AC3E}">
        <p14:creationId xmlns:p14="http://schemas.microsoft.com/office/powerpoint/2010/main" val="5531120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419600"/>
          </a:xfrm>
        </p:spPr>
        <p:txBody>
          <a:bodyPr>
            <a:noAutofit/>
          </a:bodyPr>
          <a:lstStyle/>
          <a:p>
            <a:r>
              <a:rPr lang="en-US" sz="3200" b="1" i="1" dirty="0">
                <a:ln>
                  <a:solidFill>
                    <a:schemeClr val="bg1"/>
                  </a:solidFill>
                </a:ln>
                <a:solidFill>
                  <a:srgbClr val="FFFF00"/>
                </a:solidFill>
              </a:rPr>
              <a:t>Comment:  </a:t>
            </a:r>
            <a:r>
              <a:rPr lang="en-US" sz="3200" b="1" dirty="0">
                <a:ln>
                  <a:solidFill>
                    <a:schemeClr val="bg1"/>
                  </a:solidFill>
                </a:ln>
              </a:rPr>
              <a:t>God’s eternality is compared to the “eternality” of the created order.  If the creation order were only about 3,000 - 3,500 years older (creation date of 4,004 BC according to some) than when these passages were written, comparing God’s everlasting nature to a 3,000 – 3,500 old universe would not mean very much!  Methuselah lived 969 years!  </a:t>
            </a:r>
          </a:p>
        </p:txBody>
      </p:sp>
    </p:spTree>
    <p:extLst>
      <p:ext uri="{BB962C8B-B14F-4D97-AF65-F5344CB8AC3E}">
        <p14:creationId xmlns:p14="http://schemas.microsoft.com/office/powerpoint/2010/main" val="36890333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800600"/>
          </a:xfrm>
        </p:spPr>
        <p:txBody>
          <a:bodyPr>
            <a:noAutofit/>
          </a:bodyPr>
          <a:lstStyle/>
          <a:p>
            <a:pPr marL="118872" indent="0">
              <a:buNone/>
            </a:pPr>
            <a:r>
              <a:rPr lang="en-US" sz="3200" b="1" i="1" dirty="0">
                <a:ln>
                  <a:solidFill>
                    <a:schemeClr val="bg1"/>
                  </a:solidFill>
                </a:ln>
                <a:solidFill>
                  <a:schemeClr val="accent3">
                    <a:lumMod val="60000"/>
                    <a:lumOff val="40000"/>
                  </a:schemeClr>
                </a:solidFill>
              </a:rPr>
              <a:t>But What about proposed counter-arguments some may try from the Bible?  They are as follows, with their rebuttal</a:t>
            </a:r>
            <a:r>
              <a:rPr lang="en-US" sz="3200" b="1" i="1" dirty="0" smtClean="0">
                <a:ln>
                  <a:solidFill>
                    <a:schemeClr val="bg1"/>
                  </a:solidFill>
                </a:ln>
                <a:solidFill>
                  <a:schemeClr val="accent3">
                    <a:lumMod val="60000"/>
                    <a:lumOff val="40000"/>
                  </a:schemeClr>
                </a:solidFill>
              </a:rPr>
              <a:t>:</a:t>
            </a:r>
          </a:p>
          <a:p>
            <a:pPr marL="118872" indent="0">
              <a:buNone/>
            </a:pPr>
            <a:endParaRPr lang="en-US" sz="3200" b="1" i="1" dirty="0">
              <a:ln>
                <a:solidFill>
                  <a:schemeClr val="bg1"/>
                </a:solidFill>
              </a:ln>
              <a:solidFill>
                <a:srgbClr val="FFFF00"/>
              </a:solidFill>
            </a:endParaRPr>
          </a:p>
          <a:p>
            <a:r>
              <a:rPr lang="en-US" sz="3200" b="1" dirty="0">
                <a:ln w="3175">
                  <a:solidFill>
                    <a:schemeClr val="bg1"/>
                  </a:solidFill>
                </a:ln>
                <a:solidFill>
                  <a:srgbClr val="FFFF00"/>
                </a:solidFill>
              </a:rPr>
              <a:t>Argument:</a:t>
            </a:r>
            <a:r>
              <a:rPr lang="en-US" sz="3200" b="1" dirty="0">
                <a:ln>
                  <a:solidFill>
                    <a:schemeClr val="bg1"/>
                  </a:solidFill>
                </a:ln>
                <a:solidFill>
                  <a:srgbClr val="FFFF00"/>
                </a:solidFill>
              </a:rPr>
              <a:t> </a:t>
            </a:r>
            <a:r>
              <a:rPr lang="en-US" sz="3200" b="1" dirty="0">
                <a:ln>
                  <a:solidFill>
                    <a:schemeClr val="bg1"/>
                  </a:solidFill>
                </a:ln>
              </a:rPr>
              <a:t> A common sense interpretation of the word “Day” is 24 hrs.  The simple explanation is the best.</a:t>
            </a:r>
            <a:r>
              <a:rPr lang="en-US" sz="3600" b="1" dirty="0">
                <a:ln>
                  <a:solidFill>
                    <a:schemeClr val="bg1"/>
                  </a:solidFill>
                </a:ln>
              </a:rPr>
              <a:t> </a:t>
            </a:r>
          </a:p>
          <a:p>
            <a:pPr lvl="1">
              <a:buNone/>
            </a:pPr>
            <a:endParaRPr lang="en-US" sz="3200" b="1" dirty="0">
              <a:ln>
                <a:solidFill>
                  <a:schemeClr val="bg1"/>
                </a:solidFill>
              </a:ln>
            </a:endParaRPr>
          </a:p>
        </p:txBody>
      </p:sp>
    </p:spTree>
    <p:extLst>
      <p:ext uri="{BB962C8B-B14F-4D97-AF65-F5344CB8AC3E}">
        <p14:creationId xmlns:p14="http://schemas.microsoft.com/office/powerpoint/2010/main" val="30423681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800600"/>
          </a:xfrm>
        </p:spPr>
        <p:txBody>
          <a:bodyPr>
            <a:noAutofit/>
          </a:bodyPr>
          <a:lstStyle/>
          <a:p>
            <a:pPr lvl="1">
              <a:buNone/>
            </a:pPr>
            <a:endParaRPr lang="en-US" sz="3200" b="1" dirty="0">
              <a:ln w="3175">
                <a:solidFill>
                  <a:schemeClr val="bg1"/>
                </a:solidFill>
              </a:ln>
              <a:solidFill>
                <a:srgbClr val="FFFF00"/>
              </a:solidFill>
            </a:endParaRPr>
          </a:p>
          <a:p>
            <a:pPr lvl="1"/>
            <a:r>
              <a:rPr lang="en-US" sz="3200" b="1" dirty="0">
                <a:ln w="3175">
                  <a:solidFill>
                    <a:schemeClr val="bg1"/>
                  </a:solidFill>
                </a:ln>
                <a:solidFill>
                  <a:srgbClr val="FFFF00"/>
                </a:solidFill>
              </a:rPr>
              <a:t>Rebuttal:</a:t>
            </a:r>
            <a:r>
              <a:rPr lang="en-US" sz="3200" b="1" dirty="0">
                <a:ln>
                  <a:solidFill>
                    <a:schemeClr val="bg1"/>
                  </a:solidFill>
                </a:ln>
                <a:solidFill>
                  <a:srgbClr val="FFFF00"/>
                </a:solidFill>
              </a:rPr>
              <a:t>  </a:t>
            </a:r>
            <a:r>
              <a:rPr lang="en-US" sz="3200" b="1" dirty="0">
                <a:ln>
                  <a:solidFill>
                    <a:schemeClr val="bg1"/>
                  </a:solidFill>
                </a:ln>
              </a:rPr>
              <a:t>Actually, the common sense interpretation of the six “Days” in Genesis 1 and 2 shows a longer timeframe because of the details/context discussed earlier.</a:t>
            </a:r>
          </a:p>
          <a:p>
            <a:pPr lvl="1">
              <a:buNone/>
            </a:pPr>
            <a:endParaRPr lang="en-US" sz="3200" b="1" dirty="0">
              <a:ln>
                <a:solidFill>
                  <a:schemeClr val="bg1"/>
                </a:solidFill>
              </a:ln>
            </a:endParaRPr>
          </a:p>
        </p:txBody>
      </p:sp>
    </p:spTree>
    <p:extLst>
      <p:ext uri="{BB962C8B-B14F-4D97-AF65-F5344CB8AC3E}">
        <p14:creationId xmlns:p14="http://schemas.microsoft.com/office/powerpoint/2010/main" val="15019354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800600"/>
          </a:xfrm>
        </p:spPr>
        <p:txBody>
          <a:bodyPr>
            <a:noAutofit/>
          </a:bodyPr>
          <a:lstStyle/>
          <a:p>
            <a:pPr lvl="1">
              <a:buNone/>
            </a:pPr>
            <a:endParaRPr lang="en-US" sz="3200" b="1" dirty="0">
              <a:ln w="3175">
                <a:solidFill>
                  <a:schemeClr val="bg1"/>
                </a:solidFill>
              </a:ln>
              <a:solidFill>
                <a:srgbClr val="FFFF00"/>
              </a:solidFill>
            </a:endParaRPr>
          </a:p>
          <a:p>
            <a:pPr lvl="1"/>
            <a:r>
              <a:rPr lang="en-US" sz="3200" b="1" dirty="0">
                <a:ln w="3175">
                  <a:solidFill>
                    <a:schemeClr val="bg1"/>
                  </a:solidFill>
                </a:ln>
                <a:solidFill>
                  <a:srgbClr val="FFFF00"/>
                </a:solidFill>
              </a:rPr>
              <a:t>Argument:  </a:t>
            </a:r>
            <a:r>
              <a:rPr lang="en-US" sz="3200" b="1" dirty="0">
                <a:ln w="3175">
                  <a:solidFill>
                    <a:schemeClr val="bg1"/>
                  </a:solidFill>
                </a:ln>
              </a:rPr>
              <a:t>Whenever the Bible uses an ordinal </a:t>
            </a:r>
            <a:r>
              <a:rPr lang="en-US" sz="3200" b="1" dirty="0" smtClean="0">
                <a:ln w="3175">
                  <a:solidFill>
                    <a:schemeClr val="bg1"/>
                  </a:solidFill>
                </a:ln>
              </a:rPr>
              <a:t>(first, second, etc.) </a:t>
            </a:r>
            <a:r>
              <a:rPr lang="en-US" sz="3200" b="1" dirty="0">
                <a:ln w="3175">
                  <a:solidFill>
                    <a:schemeClr val="bg1"/>
                  </a:solidFill>
                </a:ln>
              </a:rPr>
              <a:t>with </a:t>
            </a:r>
            <a:r>
              <a:rPr lang="en-US" sz="3200" b="1" dirty="0" smtClean="0">
                <a:ln w="3175">
                  <a:solidFill>
                    <a:schemeClr val="bg1"/>
                  </a:solidFill>
                </a:ln>
              </a:rPr>
              <a:t>the word “day” it refers to a 24 hr. day.</a:t>
            </a:r>
            <a:endParaRPr lang="en-US" sz="3200" b="1" dirty="0">
              <a:ln>
                <a:solidFill>
                  <a:schemeClr val="bg1"/>
                </a:solidFill>
              </a:ln>
            </a:endParaRPr>
          </a:p>
        </p:txBody>
      </p:sp>
    </p:spTree>
    <p:extLst>
      <p:ext uri="{BB962C8B-B14F-4D97-AF65-F5344CB8AC3E}">
        <p14:creationId xmlns:p14="http://schemas.microsoft.com/office/powerpoint/2010/main" val="38628630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724400"/>
          </a:xfrm>
        </p:spPr>
        <p:txBody>
          <a:bodyPr>
            <a:noAutofit/>
          </a:bodyPr>
          <a:lstStyle/>
          <a:p>
            <a:pPr lvl="1"/>
            <a:r>
              <a:rPr lang="en-US" sz="3200" b="1" dirty="0" smtClean="0">
                <a:ln>
                  <a:solidFill>
                    <a:schemeClr val="bg1"/>
                  </a:solidFill>
                </a:ln>
                <a:solidFill>
                  <a:srgbClr val="FFFF00"/>
                </a:solidFill>
              </a:rPr>
              <a:t>Rebuttal:  </a:t>
            </a:r>
            <a:r>
              <a:rPr lang="en-US" sz="3200" b="1" dirty="0" smtClean="0">
                <a:ln>
                  <a:solidFill>
                    <a:schemeClr val="bg1"/>
                  </a:solidFill>
                </a:ln>
              </a:rPr>
              <a:t>There </a:t>
            </a:r>
            <a:r>
              <a:rPr lang="en-US" sz="3200" b="1" dirty="0">
                <a:ln>
                  <a:solidFill>
                    <a:schemeClr val="bg1"/>
                  </a:solidFill>
                </a:ln>
              </a:rPr>
              <a:t>is NO rule of Hebrew grammar which supports the above contention of when an ordinal is used with “</a:t>
            </a:r>
            <a:r>
              <a:rPr lang="en-US" sz="3200" b="1" dirty="0" err="1">
                <a:ln>
                  <a:solidFill>
                    <a:schemeClr val="bg1"/>
                  </a:solidFill>
                </a:ln>
              </a:rPr>
              <a:t>yom</a:t>
            </a:r>
            <a:r>
              <a:rPr lang="en-US" sz="3200" b="1" dirty="0">
                <a:ln>
                  <a:solidFill>
                    <a:schemeClr val="bg1"/>
                  </a:solidFill>
                </a:ln>
              </a:rPr>
              <a:t>” that it equals 24 hrs.; quite the opposite. </a:t>
            </a:r>
          </a:p>
          <a:p>
            <a:pPr lvl="2">
              <a:buNone/>
            </a:pPr>
            <a:r>
              <a:rPr lang="en-US" sz="3200" b="1" dirty="0">
                <a:ln>
                  <a:solidFill>
                    <a:schemeClr val="bg1"/>
                  </a:solidFill>
                </a:ln>
              </a:rPr>
              <a:t> </a:t>
            </a:r>
          </a:p>
        </p:txBody>
      </p:sp>
    </p:spTree>
    <p:extLst>
      <p:ext uri="{BB962C8B-B14F-4D97-AF65-F5344CB8AC3E}">
        <p14:creationId xmlns:p14="http://schemas.microsoft.com/office/powerpoint/2010/main" val="19788707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724400"/>
          </a:xfrm>
        </p:spPr>
        <p:txBody>
          <a:bodyPr>
            <a:noAutofit/>
          </a:bodyPr>
          <a:lstStyle/>
          <a:p>
            <a:pPr lvl="2"/>
            <a:r>
              <a:rPr lang="en-US" sz="3200" b="1" dirty="0" smtClean="0">
                <a:ln>
                  <a:solidFill>
                    <a:schemeClr val="bg1"/>
                  </a:solidFill>
                </a:ln>
                <a:latin typeface="Corbel" pitchFamily="34" charset="0"/>
              </a:rPr>
              <a:t>In </a:t>
            </a:r>
            <a:r>
              <a:rPr lang="en-US" sz="3200" b="1" dirty="0">
                <a:ln>
                  <a:solidFill>
                    <a:schemeClr val="bg1"/>
                  </a:solidFill>
                </a:ln>
                <a:latin typeface="Corbel" pitchFamily="34" charset="0"/>
              </a:rPr>
              <a:t>Hosea 6:2, where ordinals are used, “day” refers to a longer period, perhaps up to a thousand years or more according to biblical scholars. Hosea 6:2 - “After two days (“</a:t>
            </a:r>
            <a:r>
              <a:rPr lang="en-US" sz="3200" b="1" dirty="0" err="1">
                <a:ln>
                  <a:solidFill>
                    <a:schemeClr val="bg1"/>
                  </a:solidFill>
                </a:ln>
                <a:latin typeface="Corbel" pitchFamily="34" charset="0"/>
              </a:rPr>
              <a:t>yom</a:t>
            </a:r>
            <a:r>
              <a:rPr lang="en-US" sz="3200" b="1" dirty="0">
                <a:ln>
                  <a:solidFill>
                    <a:schemeClr val="bg1"/>
                  </a:solidFill>
                </a:ln>
                <a:latin typeface="Corbel" pitchFamily="34" charset="0"/>
              </a:rPr>
              <a:t>”) he [God] will revive us [Israel]; on the third day (“</a:t>
            </a:r>
            <a:r>
              <a:rPr lang="en-US" sz="3200" b="1" dirty="0" err="1">
                <a:ln>
                  <a:solidFill>
                    <a:schemeClr val="bg1"/>
                  </a:solidFill>
                </a:ln>
                <a:latin typeface="Corbel" pitchFamily="34" charset="0"/>
              </a:rPr>
              <a:t>yom</a:t>
            </a:r>
            <a:r>
              <a:rPr lang="en-US" sz="3200" b="1" dirty="0">
                <a:ln>
                  <a:solidFill>
                    <a:schemeClr val="bg1"/>
                  </a:solidFill>
                </a:ln>
                <a:latin typeface="Corbel" pitchFamily="34" charset="0"/>
              </a:rPr>
              <a:t>”) he will restore us.”</a:t>
            </a:r>
          </a:p>
          <a:p>
            <a:pPr lvl="2">
              <a:buNone/>
            </a:pPr>
            <a:r>
              <a:rPr lang="en-US" sz="3200" b="1" dirty="0">
                <a:ln>
                  <a:solidFill>
                    <a:schemeClr val="bg1"/>
                  </a:solidFill>
                </a:ln>
              </a:rPr>
              <a:t> </a:t>
            </a:r>
          </a:p>
        </p:txBody>
      </p:sp>
    </p:spTree>
    <p:extLst>
      <p:ext uri="{BB962C8B-B14F-4D97-AF65-F5344CB8AC3E}">
        <p14:creationId xmlns:p14="http://schemas.microsoft.com/office/powerpoint/2010/main" val="27442578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800600"/>
          </a:xfrm>
        </p:spPr>
        <p:txBody>
          <a:bodyPr>
            <a:noAutofit/>
          </a:bodyPr>
          <a:lstStyle/>
          <a:p>
            <a:r>
              <a:rPr lang="en-US" sz="3200" b="1" dirty="0">
                <a:ln>
                  <a:solidFill>
                    <a:schemeClr val="bg1"/>
                  </a:solidFill>
                </a:ln>
                <a:solidFill>
                  <a:srgbClr val="FFFF00"/>
                </a:solidFill>
              </a:rPr>
              <a:t>Argument: </a:t>
            </a:r>
            <a:r>
              <a:rPr lang="en-US" sz="3200" b="1" dirty="0">
                <a:ln>
                  <a:solidFill>
                    <a:schemeClr val="bg1"/>
                  </a:solidFill>
                </a:ln>
              </a:rPr>
              <a:t> The use of “evening and morning” shows a 24 hr. period.</a:t>
            </a:r>
          </a:p>
          <a:p>
            <a:pPr>
              <a:buNone/>
            </a:pPr>
            <a:endParaRPr lang="en-US" sz="3200" b="1" dirty="0">
              <a:ln>
                <a:solidFill>
                  <a:schemeClr val="bg1"/>
                </a:solidFill>
              </a:ln>
            </a:endParaRPr>
          </a:p>
          <a:p>
            <a:pPr marL="457200" indent="-342900"/>
            <a:r>
              <a:rPr lang="en-US" sz="3200" b="1" dirty="0">
                <a:ln>
                  <a:solidFill>
                    <a:schemeClr val="bg1"/>
                  </a:solidFill>
                </a:ln>
              </a:rPr>
              <a:t> </a:t>
            </a:r>
            <a:r>
              <a:rPr lang="en-US" sz="3200" b="1" dirty="0">
                <a:ln>
                  <a:solidFill>
                    <a:schemeClr val="bg1"/>
                  </a:solidFill>
                </a:ln>
                <a:solidFill>
                  <a:srgbClr val="FFFF00"/>
                </a:solidFill>
              </a:rPr>
              <a:t>Rebuttal:</a:t>
            </a:r>
            <a:r>
              <a:rPr lang="en-US" sz="3200" b="1" dirty="0">
                <a:ln>
                  <a:solidFill>
                    <a:schemeClr val="bg1"/>
                  </a:solidFill>
                </a:ln>
              </a:rPr>
              <a:t>  Hebrews used “evening to evening,” and sometimes “morning to morning” to denote a regular day. </a:t>
            </a:r>
          </a:p>
          <a:p>
            <a:endParaRPr lang="en-US" sz="1600" b="1" dirty="0">
              <a:ln>
                <a:solidFill>
                  <a:schemeClr val="bg1"/>
                </a:solidFill>
              </a:ln>
              <a:latin typeface="ITC Avant Garde Demi" pitchFamily="34" charset="0"/>
            </a:endParaRPr>
          </a:p>
        </p:txBody>
      </p:sp>
    </p:spTree>
    <p:extLst>
      <p:ext uri="{BB962C8B-B14F-4D97-AF65-F5344CB8AC3E}">
        <p14:creationId xmlns:p14="http://schemas.microsoft.com/office/powerpoint/2010/main" val="16045765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AGE OF UNIVERSE &amp; EARTH</a:t>
            </a:r>
            <a:endPar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 Placeholder 2"/>
          <p:cNvSpPr>
            <a:spLocks noGrp="1"/>
          </p:cNvSpPr>
          <p:nvPr>
            <p:ph type="body" idx="1"/>
          </p:nvPr>
        </p:nvSpPr>
        <p:spPr>
          <a:xfrm>
            <a:off x="1524000" y="1219200"/>
            <a:ext cx="4344988" cy="5334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txBody>
          <a:bodyPr>
            <a:noAutofit/>
          </a:bodyPr>
          <a:lstStyle/>
          <a:p>
            <a:pPr algn="ctr"/>
            <a:r>
              <a:rPr lang="en-US" sz="2800" dirty="0">
                <a:solidFill>
                  <a:schemeClr val="bg1"/>
                </a:solidFill>
              </a:rPr>
              <a:t>BIBLE’S TEACHING</a:t>
            </a:r>
          </a:p>
        </p:txBody>
      </p:sp>
      <p:sp>
        <p:nvSpPr>
          <p:cNvPr id="4" name="Content Placeholder 3"/>
          <p:cNvSpPr>
            <a:spLocks noGrp="1"/>
          </p:cNvSpPr>
          <p:nvPr>
            <p:ph sz="half" idx="2"/>
          </p:nvPr>
        </p:nvSpPr>
        <p:spPr>
          <a:xfrm>
            <a:off x="869950" y="1905001"/>
            <a:ext cx="5151438" cy="4378325"/>
          </a:xfrm>
        </p:spPr>
        <p:txBody>
          <a:bodyPr>
            <a:noAutofit/>
          </a:bodyPr>
          <a:lstStyle/>
          <a:p>
            <a:pPr marL="438150" indent="-323850">
              <a:buNone/>
            </a:pPr>
            <a:r>
              <a:rPr lang="en-US" sz="2800" b="1" dirty="0">
                <a:ln>
                  <a:solidFill>
                    <a:schemeClr val="bg1"/>
                  </a:solidFill>
                </a:ln>
              </a:rPr>
              <a:t>Will analyze:</a:t>
            </a:r>
          </a:p>
          <a:p>
            <a:r>
              <a:rPr lang="en-US" sz="2800" b="1" dirty="0" smtClean="0">
                <a:ln>
                  <a:solidFill>
                    <a:schemeClr val="bg1"/>
                  </a:solidFill>
                </a:ln>
              </a:rPr>
              <a:t>The Literal Days </a:t>
            </a:r>
            <a:r>
              <a:rPr lang="en-US" sz="2800" b="1" dirty="0">
                <a:ln>
                  <a:solidFill>
                    <a:schemeClr val="bg1"/>
                  </a:solidFill>
                </a:ln>
              </a:rPr>
              <a:t>of Genesis 1</a:t>
            </a:r>
          </a:p>
          <a:p>
            <a:r>
              <a:rPr lang="en-US" sz="2800" b="1" dirty="0" smtClean="0">
                <a:ln>
                  <a:solidFill>
                    <a:schemeClr val="bg1"/>
                  </a:solidFill>
                </a:ln>
              </a:rPr>
              <a:t>Days </a:t>
            </a:r>
            <a:r>
              <a:rPr lang="en-US" sz="2800" b="1" dirty="0">
                <a:ln>
                  <a:solidFill>
                    <a:schemeClr val="bg1"/>
                  </a:solidFill>
                </a:ln>
              </a:rPr>
              <a:t>of Genesis </a:t>
            </a:r>
            <a:r>
              <a:rPr lang="en-US" sz="2800" b="1" dirty="0" smtClean="0">
                <a:ln>
                  <a:solidFill>
                    <a:schemeClr val="bg1"/>
                  </a:solidFill>
                </a:ln>
              </a:rPr>
              <a:t>1</a:t>
            </a:r>
            <a:endParaRPr lang="en-US" sz="2800" b="1" dirty="0">
              <a:ln>
                <a:solidFill>
                  <a:schemeClr val="bg1"/>
                </a:solidFill>
              </a:ln>
            </a:endParaRPr>
          </a:p>
          <a:p>
            <a:pPr marL="742950" indent="-114300"/>
            <a:r>
              <a:rPr lang="en-US" sz="2800" b="1" dirty="0">
                <a:ln>
                  <a:solidFill>
                    <a:schemeClr val="bg1"/>
                  </a:solidFill>
                </a:ln>
              </a:rPr>
              <a:t>Day </a:t>
            </a:r>
            <a:r>
              <a:rPr lang="en-US" sz="2800" b="1" dirty="0" smtClean="0">
                <a:ln>
                  <a:solidFill>
                    <a:schemeClr val="bg1"/>
                  </a:solidFill>
                </a:ln>
              </a:rPr>
              <a:t>3:  </a:t>
            </a:r>
            <a:r>
              <a:rPr lang="en-US" sz="2800" b="1" dirty="0">
                <a:ln>
                  <a:solidFill>
                    <a:schemeClr val="bg1"/>
                  </a:solidFill>
                </a:ln>
              </a:rPr>
              <a:t>Plant Growth</a:t>
            </a:r>
          </a:p>
          <a:p>
            <a:pPr marL="742950" indent="-114300"/>
            <a:r>
              <a:rPr lang="en-US" sz="2800" b="1" dirty="0" smtClean="0">
                <a:ln>
                  <a:solidFill>
                    <a:schemeClr val="bg1"/>
                  </a:solidFill>
                </a:ln>
              </a:rPr>
              <a:t>Day 6:  Multiple Events </a:t>
            </a:r>
          </a:p>
          <a:p>
            <a:pPr marL="742950" indent="-114300"/>
            <a:r>
              <a:rPr lang="en-US" sz="2800" b="1" dirty="0" smtClean="0">
                <a:ln>
                  <a:solidFill>
                    <a:schemeClr val="bg1"/>
                  </a:solidFill>
                </a:ln>
              </a:rPr>
              <a:t>Day 7:   It’s a L-O-N-G one!</a:t>
            </a:r>
            <a:endParaRPr lang="en-US" sz="2800" b="1" dirty="0">
              <a:ln>
                <a:solidFill>
                  <a:schemeClr val="bg1"/>
                </a:solidFill>
              </a:ln>
            </a:endParaRPr>
          </a:p>
          <a:p>
            <a:r>
              <a:rPr lang="en-US" sz="2800" b="1" dirty="0" smtClean="0">
                <a:ln>
                  <a:solidFill>
                    <a:schemeClr val="bg1"/>
                  </a:solidFill>
                </a:ln>
              </a:rPr>
              <a:t>One Day of Genesis 2 =</a:t>
            </a:r>
            <a:r>
              <a:rPr lang="en-US" sz="2800" b="1" dirty="0">
                <a:ln>
                  <a:solidFill>
                    <a:schemeClr val="bg1"/>
                  </a:solidFill>
                </a:ln>
              </a:rPr>
              <a:t> </a:t>
            </a:r>
            <a:r>
              <a:rPr lang="en-US" sz="2800" b="1" dirty="0" smtClean="0">
                <a:ln>
                  <a:solidFill>
                    <a:schemeClr val="bg1"/>
                  </a:solidFill>
                </a:ln>
              </a:rPr>
              <a:t>6 Days of Genesis 1!</a:t>
            </a:r>
          </a:p>
          <a:p>
            <a:r>
              <a:rPr lang="en-US" sz="2800" b="1" dirty="0" smtClean="0">
                <a:ln>
                  <a:solidFill>
                    <a:schemeClr val="bg1"/>
                  </a:solidFill>
                </a:ln>
              </a:rPr>
              <a:t>Other Bible </a:t>
            </a:r>
            <a:r>
              <a:rPr lang="en-US" sz="2800" b="1" dirty="0">
                <a:ln>
                  <a:solidFill>
                    <a:schemeClr val="bg1"/>
                  </a:solidFill>
                </a:ln>
              </a:rPr>
              <a:t>Passages</a:t>
            </a:r>
          </a:p>
          <a:p>
            <a:r>
              <a:rPr lang="en-US" sz="2800" b="1" dirty="0">
                <a:ln>
                  <a:solidFill>
                    <a:schemeClr val="bg1"/>
                  </a:solidFill>
                </a:ln>
              </a:rPr>
              <a:t>But what about…?</a:t>
            </a:r>
          </a:p>
        </p:txBody>
      </p:sp>
      <p:sp>
        <p:nvSpPr>
          <p:cNvPr id="5" name="Text Placeholder 4"/>
          <p:cNvSpPr>
            <a:spLocks noGrp="1"/>
          </p:cNvSpPr>
          <p:nvPr>
            <p:ph type="body" sz="quarter" idx="3"/>
          </p:nvPr>
        </p:nvSpPr>
        <p:spPr>
          <a:xfrm>
            <a:off x="6172200" y="1219200"/>
            <a:ext cx="44958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FACTS OF NATURE</a:t>
            </a:r>
          </a:p>
        </p:txBody>
      </p:sp>
      <p:sp>
        <p:nvSpPr>
          <p:cNvPr id="6" name="Content Placeholder 5"/>
          <p:cNvSpPr>
            <a:spLocks noGrp="1"/>
          </p:cNvSpPr>
          <p:nvPr>
            <p:ph sz="quarter" idx="4"/>
          </p:nvPr>
        </p:nvSpPr>
        <p:spPr>
          <a:xfrm>
            <a:off x="5943600" y="1923533"/>
            <a:ext cx="5638800" cy="4879865"/>
          </a:xfrm>
        </p:spPr>
        <p:txBody>
          <a:bodyPr>
            <a:normAutofit lnSpcReduction="10000"/>
          </a:bodyPr>
          <a:lstStyle/>
          <a:p>
            <a:pPr marL="117475" indent="1588">
              <a:buNone/>
            </a:pPr>
            <a:r>
              <a:rPr lang="en-US" sz="2800" b="1" dirty="0">
                <a:ln w="9525">
                  <a:solidFill>
                    <a:schemeClr val="bg1"/>
                  </a:solidFill>
                </a:ln>
              </a:rPr>
              <a:t>The universe’s age will be analyzed by:</a:t>
            </a:r>
          </a:p>
          <a:p>
            <a:r>
              <a:rPr lang="en-US" sz="3900" b="1" dirty="0">
                <a:ln w="9525">
                  <a:solidFill>
                    <a:schemeClr val="bg1"/>
                  </a:solidFill>
                </a:ln>
                <a:solidFill>
                  <a:srgbClr val="FF0000"/>
                </a:solidFill>
              </a:rPr>
              <a:t>R</a:t>
            </a:r>
            <a:r>
              <a:rPr lang="en-US" sz="3000" b="1" dirty="0">
                <a:ln w="9525">
                  <a:solidFill>
                    <a:schemeClr val="bg1"/>
                  </a:solidFill>
                </a:ln>
              </a:rPr>
              <a:t>adiometric </a:t>
            </a:r>
            <a:r>
              <a:rPr lang="en-US" sz="3000" b="1" dirty="0" smtClean="0">
                <a:ln w="9525">
                  <a:solidFill>
                    <a:schemeClr val="bg1"/>
                  </a:solidFill>
                </a:ln>
              </a:rPr>
              <a:t>abundances</a:t>
            </a:r>
            <a:endParaRPr lang="en-US" sz="3000" b="1" dirty="0" smtClean="0">
              <a:ln w="9525">
                <a:solidFill>
                  <a:schemeClr val="bg1"/>
                </a:solidFill>
              </a:ln>
              <a:solidFill>
                <a:srgbClr val="FF0000"/>
              </a:solidFill>
            </a:endParaRPr>
          </a:p>
          <a:p>
            <a:r>
              <a:rPr lang="en-US" sz="3900" b="1" dirty="0" smtClean="0">
                <a:ln w="9525">
                  <a:solidFill>
                    <a:schemeClr val="bg1"/>
                  </a:solidFill>
                </a:ln>
                <a:solidFill>
                  <a:srgbClr val="FF0000"/>
                </a:solidFill>
              </a:rPr>
              <a:t>E</a:t>
            </a:r>
            <a:r>
              <a:rPr lang="en-US" sz="3000" b="1" dirty="0" smtClean="0">
                <a:ln w="9525">
                  <a:solidFill>
                    <a:schemeClr val="bg1"/>
                  </a:solidFill>
                </a:ln>
              </a:rPr>
              <a:t>xistence </a:t>
            </a:r>
            <a:r>
              <a:rPr lang="en-US" sz="3000" b="1" dirty="0">
                <a:ln w="9525">
                  <a:solidFill>
                    <a:schemeClr val="bg1"/>
                  </a:solidFill>
                </a:ln>
              </a:rPr>
              <a:t>of </a:t>
            </a:r>
            <a:r>
              <a:rPr lang="en-US" sz="3000" b="1" dirty="0" smtClean="0">
                <a:ln w="9525">
                  <a:solidFill>
                    <a:schemeClr val="bg1"/>
                  </a:solidFill>
                </a:ln>
              </a:rPr>
              <a:t>stars &amp; </a:t>
            </a:r>
            <a:r>
              <a:rPr lang="en-US" sz="3000" b="1" dirty="0">
                <a:ln w="9525">
                  <a:solidFill>
                    <a:schemeClr val="bg1"/>
                  </a:solidFill>
                </a:ln>
              </a:rPr>
              <a:t>galaxies</a:t>
            </a:r>
          </a:p>
          <a:p>
            <a:r>
              <a:rPr lang="en-US" sz="3900" b="1" dirty="0" smtClean="0">
                <a:ln w="9525">
                  <a:solidFill>
                    <a:schemeClr val="bg1"/>
                  </a:solidFill>
                </a:ln>
                <a:solidFill>
                  <a:srgbClr val="FF0000"/>
                </a:solidFill>
              </a:rPr>
              <a:t>A</a:t>
            </a:r>
            <a:r>
              <a:rPr lang="en-US" sz="3000" b="1" dirty="0" smtClean="0">
                <a:ln w="9525">
                  <a:solidFill>
                    <a:schemeClr val="bg1"/>
                  </a:solidFill>
                </a:ln>
              </a:rPr>
              <a:t>ge </a:t>
            </a:r>
            <a:r>
              <a:rPr lang="en-US" sz="3000" b="1" dirty="0">
                <a:ln w="9525">
                  <a:solidFill>
                    <a:schemeClr val="bg1"/>
                  </a:solidFill>
                </a:ln>
              </a:rPr>
              <a:t>of </a:t>
            </a:r>
            <a:r>
              <a:rPr lang="en-US" sz="3000" b="1" dirty="0" smtClean="0">
                <a:ln w="9525">
                  <a:solidFill>
                    <a:schemeClr val="bg1"/>
                  </a:solidFill>
                </a:ln>
              </a:rPr>
              <a:t>stars</a:t>
            </a:r>
            <a:endParaRPr lang="en-US" sz="3000" b="1" dirty="0">
              <a:ln w="9525">
                <a:solidFill>
                  <a:schemeClr val="bg1"/>
                </a:solidFill>
              </a:ln>
            </a:endParaRPr>
          </a:p>
          <a:p>
            <a:r>
              <a:rPr lang="en-US" sz="3900" b="1" dirty="0" smtClean="0">
                <a:ln w="9525">
                  <a:solidFill>
                    <a:schemeClr val="bg1"/>
                  </a:solidFill>
                </a:ln>
                <a:solidFill>
                  <a:srgbClr val="FF0000"/>
                </a:solidFill>
              </a:rPr>
              <a:t>L</a:t>
            </a:r>
            <a:r>
              <a:rPr lang="en-US" sz="3000" b="1" dirty="0" smtClean="0">
                <a:ln w="9525">
                  <a:solidFill>
                    <a:schemeClr val="bg1"/>
                  </a:solidFill>
                </a:ln>
              </a:rPr>
              <a:t>ight’s time &amp; travel distance </a:t>
            </a:r>
            <a:endParaRPr lang="en-US" sz="3000" dirty="0">
              <a:ln w="9525">
                <a:solidFill>
                  <a:schemeClr val="bg1"/>
                </a:solidFill>
              </a:ln>
            </a:endParaRPr>
          </a:p>
          <a:p>
            <a:pPr marL="438150" indent="-319088"/>
            <a:r>
              <a:rPr lang="en-US" sz="3000" b="1" dirty="0" smtClean="0">
                <a:ln w="9525">
                  <a:solidFill>
                    <a:schemeClr val="bg1"/>
                  </a:solidFill>
                </a:ln>
                <a:solidFill>
                  <a:srgbClr val="FF0000"/>
                </a:solidFill>
              </a:rPr>
              <a:t> </a:t>
            </a:r>
            <a:r>
              <a:rPr lang="en-US" sz="3900" b="1" dirty="0" smtClean="0">
                <a:ln w="9525">
                  <a:solidFill>
                    <a:schemeClr val="bg1"/>
                  </a:solidFill>
                </a:ln>
                <a:solidFill>
                  <a:srgbClr val="FF0000"/>
                </a:solidFill>
              </a:rPr>
              <a:t>I</a:t>
            </a:r>
            <a:r>
              <a:rPr lang="en-US" sz="3000" b="1" dirty="0" smtClean="0">
                <a:ln w="9525">
                  <a:solidFill>
                    <a:schemeClr val="bg1"/>
                  </a:solidFill>
                </a:ln>
              </a:rPr>
              <a:t>ce </a:t>
            </a:r>
            <a:r>
              <a:rPr lang="en-US" sz="3000" b="1" dirty="0">
                <a:ln w="9525">
                  <a:solidFill>
                    <a:schemeClr val="bg1"/>
                  </a:solidFill>
                </a:ln>
              </a:rPr>
              <a:t>Cores</a:t>
            </a:r>
          </a:p>
          <a:p>
            <a:r>
              <a:rPr lang="en-US" sz="3900" b="1" dirty="0">
                <a:ln w="9525">
                  <a:solidFill>
                    <a:schemeClr val="bg1"/>
                  </a:solidFill>
                </a:ln>
                <a:solidFill>
                  <a:srgbClr val="FF0000"/>
                </a:solidFill>
              </a:rPr>
              <a:t>S</a:t>
            </a:r>
            <a:r>
              <a:rPr lang="en-US" sz="3000" b="1" dirty="0">
                <a:ln w="9525">
                  <a:solidFill>
                    <a:schemeClr val="bg1"/>
                  </a:solidFill>
                </a:ln>
              </a:rPr>
              <a:t>preading of galaxies</a:t>
            </a:r>
          </a:p>
          <a:p>
            <a:pPr marL="457200" indent="-338138"/>
            <a:r>
              <a:rPr lang="en-US" sz="3900" b="1" dirty="0" smtClean="0">
                <a:ln w="9525">
                  <a:solidFill>
                    <a:schemeClr val="bg1"/>
                  </a:solidFill>
                </a:ln>
                <a:solidFill>
                  <a:srgbClr val="FF0000"/>
                </a:solidFill>
              </a:rPr>
              <a:t>T</a:t>
            </a:r>
            <a:r>
              <a:rPr lang="en-US" sz="3000" b="1" dirty="0" smtClean="0">
                <a:ln w="9525">
                  <a:solidFill>
                    <a:schemeClr val="bg1"/>
                  </a:solidFill>
                </a:ln>
              </a:rPr>
              <a:t>emperature </a:t>
            </a:r>
            <a:r>
              <a:rPr lang="en-US" sz="3000" b="1" dirty="0">
                <a:ln w="9525">
                  <a:solidFill>
                    <a:schemeClr val="bg1"/>
                  </a:solidFill>
                </a:ln>
              </a:rPr>
              <a:t>of the </a:t>
            </a:r>
            <a:r>
              <a:rPr lang="en-US" sz="3000" b="1" dirty="0" smtClean="0">
                <a:ln w="9525">
                  <a:solidFill>
                    <a:schemeClr val="bg1"/>
                  </a:solidFill>
                </a:ln>
              </a:rPr>
              <a:t>cosmos</a:t>
            </a:r>
            <a:endParaRPr lang="en-US" sz="3000" b="1" dirty="0">
              <a:ln w="9525">
                <a:solidFill>
                  <a:schemeClr val="bg1"/>
                </a:solidFill>
              </a:ln>
            </a:endParaRPr>
          </a:p>
        </p:txBody>
      </p:sp>
    </p:spTree>
    <p:extLst>
      <p:ext uri="{BB962C8B-B14F-4D97-AF65-F5344CB8AC3E}">
        <p14:creationId xmlns:p14="http://schemas.microsoft.com/office/powerpoint/2010/main" val="28524811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5105400"/>
          </a:xfrm>
        </p:spPr>
        <p:txBody>
          <a:bodyPr>
            <a:noAutofit/>
          </a:bodyPr>
          <a:lstStyle/>
          <a:p>
            <a:pPr lvl="1">
              <a:buNone/>
            </a:pPr>
            <a:r>
              <a:rPr lang="en-US" b="1" dirty="0" smtClean="0">
                <a:ln>
                  <a:solidFill>
                    <a:schemeClr val="bg1"/>
                  </a:solidFill>
                </a:ln>
                <a:latin typeface="ITC Avant Garde Demi" pitchFamily="34" charset="0"/>
              </a:rPr>
              <a:t> </a:t>
            </a:r>
            <a:endParaRPr lang="en-US" sz="2800" b="1" dirty="0">
              <a:ln>
                <a:solidFill>
                  <a:schemeClr val="bg1"/>
                </a:solidFill>
              </a:ln>
              <a:latin typeface="ITC Avant Garde Demi" pitchFamily="34" charset="0"/>
            </a:endParaRPr>
          </a:p>
          <a:p>
            <a:pPr lvl="1"/>
            <a:r>
              <a:rPr lang="en-US" sz="3200" b="1" dirty="0">
                <a:ln>
                  <a:solidFill>
                    <a:schemeClr val="bg1"/>
                  </a:solidFill>
                </a:ln>
              </a:rPr>
              <a:t>Also, in reference to hours, “evening and morning” was only a 12 hr. period!!  That would make a “3.5” day creation week! </a:t>
            </a:r>
          </a:p>
          <a:p>
            <a:pPr lvl="1">
              <a:buNone/>
            </a:pPr>
            <a:endParaRPr lang="en-US" sz="1600" b="1" dirty="0">
              <a:ln>
                <a:solidFill>
                  <a:schemeClr val="bg1"/>
                </a:solidFill>
              </a:ln>
            </a:endParaRPr>
          </a:p>
          <a:p>
            <a:pPr lvl="1"/>
            <a:r>
              <a:rPr lang="en-US" sz="3200" b="1" dirty="0">
                <a:ln>
                  <a:solidFill>
                    <a:schemeClr val="bg1"/>
                  </a:solidFill>
                </a:ln>
              </a:rPr>
              <a:t>Hebrews used “evening and morning” to denote the beginning </a:t>
            </a:r>
            <a:r>
              <a:rPr lang="en-US" sz="3200" b="1" dirty="0" smtClean="0">
                <a:ln>
                  <a:solidFill>
                    <a:schemeClr val="bg1"/>
                  </a:solidFill>
                </a:ln>
              </a:rPr>
              <a:t>and end/completion of a period, respectively (evening </a:t>
            </a:r>
            <a:r>
              <a:rPr lang="en-US" sz="3200" b="1" dirty="0">
                <a:ln>
                  <a:solidFill>
                    <a:schemeClr val="bg1"/>
                  </a:solidFill>
                </a:ln>
              </a:rPr>
              <a:t>- 6 PM by Jewish reckoning was the beginning of their day</a:t>
            </a:r>
            <a:r>
              <a:rPr lang="en-US" sz="3200" b="1" dirty="0" smtClean="0">
                <a:ln>
                  <a:solidFill>
                    <a:schemeClr val="bg1"/>
                  </a:solidFill>
                </a:ln>
              </a:rPr>
              <a:t>). </a:t>
            </a:r>
            <a:endParaRPr lang="en-US" sz="3200" b="1" dirty="0">
              <a:ln>
                <a:solidFill>
                  <a:schemeClr val="bg1"/>
                </a:solidFill>
              </a:ln>
            </a:endParaRPr>
          </a:p>
        </p:txBody>
      </p:sp>
    </p:spTree>
    <p:extLst>
      <p:ext uri="{BB962C8B-B14F-4D97-AF65-F5344CB8AC3E}">
        <p14:creationId xmlns:p14="http://schemas.microsoft.com/office/powerpoint/2010/main" val="20492177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419600"/>
          </a:xfrm>
        </p:spPr>
        <p:txBody>
          <a:bodyPr>
            <a:noAutofit/>
          </a:bodyPr>
          <a:lstStyle/>
          <a:p>
            <a:r>
              <a:rPr lang="en-US" sz="3200" b="1" dirty="0">
                <a:ln>
                  <a:solidFill>
                    <a:schemeClr val="bg1"/>
                  </a:solidFill>
                </a:ln>
                <a:solidFill>
                  <a:srgbClr val="FFFF00"/>
                </a:solidFill>
              </a:rPr>
              <a:t>Argument:</a:t>
            </a:r>
            <a:r>
              <a:rPr lang="en-US" sz="3200" b="1" dirty="0">
                <a:ln>
                  <a:solidFill>
                    <a:schemeClr val="bg1"/>
                  </a:solidFill>
                </a:ln>
              </a:rPr>
              <a:t>  Does not Exodus 20:9, 11 show the days of Genesis to be 24 hrs. since it says, “Six days you shall labor…, but the seventh day is a Sabbath..For in six days the Lord made the heavens and the earth…but he rested on the seventh day.”</a:t>
            </a:r>
            <a:endParaRPr lang="en-US" sz="3200" dirty="0">
              <a:ln>
                <a:solidFill>
                  <a:schemeClr val="bg1"/>
                </a:solidFill>
              </a:ln>
            </a:endParaRPr>
          </a:p>
        </p:txBody>
      </p:sp>
    </p:spTree>
    <p:extLst>
      <p:ext uri="{BB962C8B-B14F-4D97-AF65-F5344CB8AC3E}">
        <p14:creationId xmlns:p14="http://schemas.microsoft.com/office/powerpoint/2010/main" val="22910566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524000" y="1752600"/>
            <a:ext cx="8991600" cy="4724400"/>
          </a:xfrm>
        </p:spPr>
        <p:txBody>
          <a:bodyPr>
            <a:noAutofit/>
          </a:bodyPr>
          <a:lstStyle/>
          <a:p>
            <a:pPr marL="400050" indent="-280988"/>
            <a:r>
              <a:rPr lang="en-US" sz="2800" b="1" dirty="0" smtClean="0">
                <a:ln>
                  <a:solidFill>
                    <a:schemeClr val="bg1"/>
                  </a:solidFill>
                </a:ln>
                <a:solidFill>
                  <a:srgbClr val="FFFF00"/>
                </a:solidFill>
                <a:latin typeface="Corbel" pitchFamily="34" charset="0"/>
              </a:rPr>
              <a:t>Rebuttal</a:t>
            </a:r>
            <a:r>
              <a:rPr lang="en-US" sz="2800" b="1" dirty="0">
                <a:ln>
                  <a:solidFill>
                    <a:schemeClr val="bg1"/>
                  </a:solidFill>
                </a:ln>
                <a:solidFill>
                  <a:srgbClr val="FFFF00"/>
                </a:solidFill>
                <a:latin typeface="Corbel" pitchFamily="34" charset="0"/>
              </a:rPr>
              <a:t>:  </a:t>
            </a:r>
            <a:r>
              <a:rPr lang="en-US" sz="2800" b="1" dirty="0">
                <a:ln>
                  <a:solidFill>
                    <a:schemeClr val="bg1"/>
                  </a:solidFill>
                </a:ln>
                <a:latin typeface="Corbel" pitchFamily="34" charset="0"/>
              </a:rPr>
              <a:t>Noted Hebrew scholar Gleason Archer states, “By no means does this [Exodus 20:9-11] demonstrate that 24-hour intervals were involved in the first six ‘days,’ any more than the eight-day celebration of the Feast of Tabernacles proves that the wilderness wanderings under Moses occupied only eight days.” (Gleason L. Archer, “A response to the Trustworthiness of Scripture in Areas Relating to Natural Science,” in </a:t>
            </a:r>
            <a:r>
              <a:rPr lang="en-US" sz="2800" b="1" i="1" dirty="0">
                <a:ln>
                  <a:solidFill>
                    <a:schemeClr val="bg1"/>
                  </a:solidFill>
                </a:ln>
                <a:latin typeface="Corbel" pitchFamily="34" charset="0"/>
              </a:rPr>
              <a:t>Hermeneutics, Inerrancy, and the Bible</a:t>
            </a:r>
            <a:r>
              <a:rPr lang="en-US" sz="2800" b="1" dirty="0">
                <a:ln>
                  <a:solidFill>
                    <a:schemeClr val="bg1"/>
                  </a:solidFill>
                </a:ln>
                <a:latin typeface="Corbel" pitchFamily="34" charset="0"/>
              </a:rPr>
              <a:t>, ed. Earl D. </a:t>
            </a:r>
            <a:r>
              <a:rPr lang="en-US" sz="2800" b="1" dirty="0" err="1">
                <a:ln>
                  <a:solidFill>
                    <a:schemeClr val="bg1"/>
                  </a:solidFill>
                </a:ln>
                <a:latin typeface="Corbel" pitchFamily="34" charset="0"/>
              </a:rPr>
              <a:t>Radmacher</a:t>
            </a:r>
            <a:r>
              <a:rPr lang="en-US" sz="2800" b="1" dirty="0">
                <a:ln>
                  <a:solidFill>
                    <a:schemeClr val="bg1"/>
                  </a:solidFill>
                </a:ln>
                <a:latin typeface="Corbel" pitchFamily="34" charset="0"/>
              </a:rPr>
              <a:t> and Robert D. </a:t>
            </a:r>
            <a:r>
              <a:rPr lang="en-US" sz="2800" b="1" dirty="0" err="1">
                <a:ln>
                  <a:solidFill>
                    <a:schemeClr val="bg1"/>
                  </a:solidFill>
                </a:ln>
                <a:latin typeface="Corbel" pitchFamily="34" charset="0"/>
              </a:rPr>
              <a:t>Pteus</a:t>
            </a:r>
            <a:r>
              <a:rPr lang="en-US" sz="2800" b="1" dirty="0">
                <a:ln>
                  <a:solidFill>
                    <a:schemeClr val="bg1"/>
                  </a:solidFill>
                </a:ln>
                <a:latin typeface="Corbel" pitchFamily="34" charset="0"/>
              </a:rPr>
              <a:t> (Grand Rapids, MI: Academic Books, 1986), p. 329)</a:t>
            </a:r>
            <a:endParaRPr lang="en-US" sz="2800" dirty="0">
              <a:ln>
                <a:solidFill>
                  <a:schemeClr val="bg1"/>
                </a:solidFill>
              </a:ln>
              <a:latin typeface="Corbel" pitchFamily="34" charset="0"/>
            </a:endParaRPr>
          </a:p>
        </p:txBody>
      </p:sp>
    </p:spTree>
    <p:extLst>
      <p:ext uri="{BB962C8B-B14F-4D97-AF65-F5344CB8AC3E}">
        <p14:creationId xmlns:p14="http://schemas.microsoft.com/office/powerpoint/2010/main" val="18482059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676400" y="1752600"/>
            <a:ext cx="8991600" cy="5105400"/>
          </a:xfrm>
        </p:spPr>
        <p:txBody>
          <a:bodyPr>
            <a:noAutofit/>
          </a:bodyPr>
          <a:lstStyle/>
          <a:p>
            <a:pPr lvl="2">
              <a:buNone/>
            </a:pPr>
            <a:r>
              <a:rPr lang="en-US" sz="3200" b="1" dirty="0">
                <a:ln>
                  <a:solidFill>
                    <a:schemeClr val="bg1"/>
                  </a:solidFill>
                </a:ln>
              </a:rPr>
              <a:t>It should also be pointed out:</a:t>
            </a:r>
          </a:p>
          <a:p>
            <a:pPr lvl="2"/>
            <a:r>
              <a:rPr lang="en-US" sz="3200" b="1" dirty="0">
                <a:ln>
                  <a:solidFill>
                    <a:schemeClr val="bg1"/>
                  </a:solidFill>
                </a:ln>
              </a:rPr>
              <a:t> that the Ex. 20 reference is one of five that deals with keeping the Sabbath.  In three of them no connection is drawn to the Genesis week.  </a:t>
            </a:r>
          </a:p>
          <a:p>
            <a:pPr lvl="2">
              <a:buNone/>
            </a:pPr>
            <a:endParaRPr lang="en-US" sz="1600" b="1" dirty="0">
              <a:ln>
                <a:solidFill>
                  <a:schemeClr val="bg1"/>
                </a:solidFill>
              </a:ln>
            </a:endParaRPr>
          </a:p>
          <a:p>
            <a:pPr lvl="2"/>
            <a:r>
              <a:rPr lang="en-US" sz="3200" b="1" dirty="0">
                <a:ln>
                  <a:solidFill>
                    <a:schemeClr val="bg1"/>
                  </a:solidFill>
                </a:ln>
              </a:rPr>
              <a:t>This argument only holds any influence if the Hebrew word “</a:t>
            </a:r>
            <a:r>
              <a:rPr lang="en-US" sz="3200" b="1" dirty="0" err="1">
                <a:ln>
                  <a:solidFill>
                    <a:schemeClr val="bg1"/>
                  </a:solidFill>
                </a:ln>
              </a:rPr>
              <a:t>yom</a:t>
            </a:r>
            <a:r>
              <a:rPr lang="en-US" sz="3200" b="1" dirty="0">
                <a:ln>
                  <a:solidFill>
                    <a:schemeClr val="bg1"/>
                  </a:solidFill>
                </a:ln>
              </a:rPr>
              <a:t>” for  “day” is limited to a 24 hour </a:t>
            </a:r>
            <a:r>
              <a:rPr lang="en-US" sz="3200" b="1" dirty="0" smtClean="0">
                <a:ln>
                  <a:solidFill>
                    <a:schemeClr val="bg1"/>
                  </a:solidFill>
                </a:ln>
              </a:rPr>
              <a:t>period, but </a:t>
            </a:r>
            <a:r>
              <a:rPr lang="en-US" sz="3200" b="1" dirty="0">
                <a:ln>
                  <a:solidFill>
                    <a:schemeClr val="bg1"/>
                  </a:solidFill>
                </a:ln>
              </a:rPr>
              <a:t>it is not.  </a:t>
            </a:r>
          </a:p>
          <a:p>
            <a:pPr lvl="2">
              <a:buNone/>
            </a:pPr>
            <a:endParaRPr lang="en-US" sz="3200" b="1" dirty="0">
              <a:ln>
                <a:solidFill>
                  <a:schemeClr val="bg1"/>
                </a:solidFill>
              </a:ln>
            </a:endParaRPr>
          </a:p>
        </p:txBody>
      </p:sp>
    </p:spTree>
    <p:extLst>
      <p:ext uri="{BB962C8B-B14F-4D97-AF65-F5344CB8AC3E}">
        <p14:creationId xmlns:p14="http://schemas.microsoft.com/office/powerpoint/2010/main" val="18364623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676400" y="1752600"/>
            <a:ext cx="8991600" cy="5105400"/>
          </a:xfrm>
        </p:spPr>
        <p:txBody>
          <a:bodyPr>
            <a:noAutofit/>
          </a:bodyPr>
          <a:lstStyle/>
          <a:p>
            <a:pPr lvl="2"/>
            <a:endParaRPr lang="en-US" sz="3200" b="1" dirty="0">
              <a:ln>
                <a:solidFill>
                  <a:schemeClr val="bg1"/>
                </a:solidFill>
              </a:ln>
            </a:endParaRPr>
          </a:p>
          <a:p>
            <a:pPr lvl="2"/>
            <a:r>
              <a:rPr lang="en-US" sz="3200" b="1" dirty="0">
                <a:ln>
                  <a:solidFill>
                    <a:schemeClr val="bg1"/>
                  </a:solidFill>
                </a:ln>
              </a:rPr>
              <a:t>Lastly, in Leviticus 25:4 the “Sabbath” is a full year!  So, the Sabbath can take on different meanings. </a:t>
            </a:r>
            <a:endParaRPr lang="en-US" sz="3200" dirty="0">
              <a:ln>
                <a:solidFill>
                  <a:schemeClr val="bg1"/>
                </a:solidFill>
              </a:ln>
            </a:endParaRPr>
          </a:p>
          <a:p>
            <a:pPr lvl="2">
              <a:buNone/>
            </a:pPr>
            <a:endParaRPr lang="en-US" sz="3200" b="1" dirty="0">
              <a:ln>
                <a:solidFill>
                  <a:schemeClr val="bg1"/>
                </a:solidFill>
              </a:ln>
            </a:endParaRPr>
          </a:p>
        </p:txBody>
      </p:sp>
    </p:spTree>
    <p:extLst>
      <p:ext uri="{BB962C8B-B14F-4D97-AF65-F5344CB8AC3E}">
        <p14:creationId xmlns:p14="http://schemas.microsoft.com/office/powerpoint/2010/main" val="34802959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953000"/>
          </a:xfrm>
        </p:spPr>
        <p:txBody>
          <a:bodyPr>
            <a:noAutofit/>
          </a:bodyPr>
          <a:lstStyle/>
          <a:p>
            <a:r>
              <a:rPr lang="en-US" sz="3200" b="1" dirty="0">
                <a:ln>
                  <a:solidFill>
                    <a:schemeClr val="bg1"/>
                  </a:solidFill>
                </a:ln>
                <a:solidFill>
                  <a:srgbClr val="FFFF00"/>
                </a:solidFill>
              </a:rPr>
              <a:t>Argument:  </a:t>
            </a:r>
            <a:r>
              <a:rPr lang="en-US" sz="3200" b="1" dirty="0">
                <a:ln>
                  <a:solidFill>
                    <a:schemeClr val="bg1"/>
                  </a:solidFill>
                </a:ln>
              </a:rPr>
              <a:t>If the universe and earth are billions of  years old, then there would have to be animal death before Adam’s fall.  That would contradict Rom. 5:21, and I Cor. 15:21 where it says death entered through the fall/sin of Adam.</a:t>
            </a:r>
          </a:p>
          <a:p>
            <a:pPr>
              <a:buNone/>
            </a:pPr>
            <a:endParaRPr lang="en-US" sz="1200" b="1" dirty="0">
              <a:ln>
                <a:solidFill>
                  <a:schemeClr val="bg1"/>
                </a:solidFill>
              </a:ln>
              <a:latin typeface="ITC Avant Garde Demi" pitchFamily="34" charset="0"/>
            </a:endParaRPr>
          </a:p>
          <a:p>
            <a:r>
              <a:rPr lang="en-US" sz="3200" b="1" dirty="0">
                <a:ln>
                  <a:solidFill>
                    <a:schemeClr val="bg1"/>
                  </a:solidFill>
                </a:ln>
                <a:solidFill>
                  <a:srgbClr val="FFFF00"/>
                </a:solidFill>
                <a:latin typeface="ITC Avant Garde Demi" pitchFamily="34" charset="0"/>
              </a:rPr>
              <a:t> Rebuttal: </a:t>
            </a:r>
            <a:r>
              <a:rPr lang="en-US" sz="2800" b="1" dirty="0">
                <a:ln>
                  <a:solidFill>
                    <a:schemeClr val="bg1"/>
                  </a:solidFill>
                </a:ln>
                <a:latin typeface="ITC Avant Garde Demi" pitchFamily="34" charset="0"/>
              </a:rPr>
              <a:t>The above makes several wrong assumptions and constitutes bad biblical interpretation.  First, quoting:  </a:t>
            </a:r>
            <a:endParaRPr lang="en-US" sz="2800" b="1" dirty="0">
              <a:latin typeface="ITC Avant Garde Demi" pitchFamily="34" charset="0"/>
            </a:endParaRPr>
          </a:p>
        </p:txBody>
      </p:sp>
    </p:spTree>
    <p:extLst>
      <p:ext uri="{BB962C8B-B14F-4D97-AF65-F5344CB8AC3E}">
        <p14:creationId xmlns:p14="http://schemas.microsoft.com/office/powerpoint/2010/main" val="30262822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572000"/>
          </a:xfrm>
        </p:spPr>
        <p:txBody>
          <a:bodyPr>
            <a:noAutofit/>
          </a:bodyPr>
          <a:lstStyle/>
          <a:p>
            <a:pPr lvl="1"/>
            <a:r>
              <a:rPr lang="en-US" sz="3200" b="1" dirty="0">
                <a:ln>
                  <a:solidFill>
                    <a:schemeClr val="bg1"/>
                  </a:solidFill>
                </a:ln>
                <a:solidFill>
                  <a:srgbClr val="FFFF00"/>
                </a:solidFill>
              </a:rPr>
              <a:t>Rom. 5:12 &gt; </a:t>
            </a:r>
            <a:r>
              <a:rPr lang="en-US" sz="3200" b="1" i="1" dirty="0">
                <a:ln>
                  <a:solidFill>
                    <a:schemeClr val="bg1"/>
                  </a:solidFill>
                </a:ln>
              </a:rPr>
              <a:t>Therefore, just as sin entered the world through one man, and death through sin, and in this way </a:t>
            </a:r>
            <a:r>
              <a:rPr lang="en-US" sz="3200" b="1" i="1" u="sng" dirty="0">
                <a:ln>
                  <a:solidFill>
                    <a:schemeClr val="bg1"/>
                  </a:solidFill>
                </a:ln>
              </a:rPr>
              <a:t>death came to all men</a:t>
            </a:r>
            <a:r>
              <a:rPr lang="en-US" sz="3200" b="1" i="1" dirty="0">
                <a:ln>
                  <a:solidFill>
                    <a:schemeClr val="bg1"/>
                  </a:solidFill>
                </a:ln>
              </a:rPr>
              <a:t>, because all sinned – </a:t>
            </a:r>
          </a:p>
          <a:p>
            <a:pPr lvl="1">
              <a:buNone/>
            </a:pPr>
            <a:endParaRPr lang="en-US" sz="3200" b="1" dirty="0">
              <a:ln>
                <a:solidFill>
                  <a:schemeClr val="bg1"/>
                </a:solidFill>
              </a:ln>
            </a:endParaRPr>
          </a:p>
          <a:p>
            <a:pPr lvl="1"/>
            <a:r>
              <a:rPr lang="en-US" sz="3200" b="1" dirty="0">
                <a:ln>
                  <a:solidFill>
                    <a:schemeClr val="bg1"/>
                  </a:solidFill>
                </a:ln>
                <a:solidFill>
                  <a:srgbClr val="FFFF00"/>
                </a:solidFill>
              </a:rPr>
              <a:t>I Cor. 15:21 &gt;</a:t>
            </a:r>
            <a:r>
              <a:rPr lang="en-US" sz="3200" b="1" i="1" dirty="0">
                <a:ln>
                  <a:solidFill>
                    <a:schemeClr val="bg1"/>
                  </a:solidFill>
                </a:ln>
                <a:solidFill>
                  <a:srgbClr val="FFFF00"/>
                </a:solidFill>
              </a:rPr>
              <a:t> </a:t>
            </a:r>
            <a:r>
              <a:rPr lang="en-US" sz="3200" b="1" i="1" dirty="0">
                <a:ln>
                  <a:solidFill>
                    <a:schemeClr val="bg1"/>
                  </a:solidFill>
                </a:ln>
              </a:rPr>
              <a:t>For since death came through a man, the resurrection of the dead comes also through a man.  For as in Adam all die,…</a:t>
            </a:r>
          </a:p>
        </p:txBody>
      </p:sp>
    </p:spTree>
    <p:extLst>
      <p:ext uri="{BB962C8B-B14F-4D97-AF65-F5344CB8AC3E}">
        <p14:creationId xmlns:p14="http://schemas.microsoft.com/office/powerpoint/2010/main" val="42085555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981200"/>
            <a:ext cx="8534400" cy="4343400"/>
          </a:xfrm>
        </p:spPr>
        <p:txBody>
          <a:bodyPr>
            <a:noAutofit/>
          </a:bodyPr>
          <a:lstStyle/>
          <a:p>
            <a:pPr lvl="1"/>
            <a:r>
              <a:rPr lang="en-US" sz="3200" b="1" dirty="0">
                <a:ln>
                  <a:solidFill>
                    <a:schemeClr val="bg1"/>
                  </a:solidFill>
                </a:ln>
              </a:rPr>
              <a:t>Both passages are clear that sin entered mankind ONLY (“death came to all </a:t>
            </a:r>
            <a:r>
              <a:rPr lang="en-US" sz="3200" b="1" i="1" u="sng" dirty="0">
                <a:ln>
                  <a:solidFill>
                    <a:schemeClr val="bg1"/>
                  </a:solidFill>
                </a:ln>
              </a:rPr>
              <a:t>men</a:t>
            </a:r>
            <a:r>
              <a:rPr lang="en-US" sz="3200" b="1" dirty="0">
                <a:ln>
                  <a:solidFill>
                    <a:schemeClr val="bg1"/>
                  </a:solidFill>
                </a:ln>
              </a:rPr>
              <a:t>”).   Adam’s sin caused death ONLY to humans; animals are thereby excluded from these two verses.  Animals do not sin.  Sin is exclusively a human condition/problem.</a:t>
            </a:r>
          </a:p>
          <a:p>
            <a:pPr lvl="1">
              <a:buNone/>
            </a:pPr>
            <a:endParaRPr lang="en-US" sz="1400" b="1" dirty="0">
              <a:ln>
                <a:solidFill>
                  <a:schemeClr val="bg1"/>
                </a:solidFill>
              </a:ln>
              <a:latin typeface="ITC Avant Garde Demi" pitchFamily="34" charset="0"/>
            </a:endParaRPr>
          </a:p>
        </p:txBody>
      </p:sp>
    </p:spTree>
    <p:extLst>
      <p:ext uri="{BB962C8B-B14F-4D97-AF65-F5344CB8AC3E}">
        <p14:creationId xmlns:p14="http://schemas.microsoft.com/office/powerpoint/2010/main" val="19169946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905000"/>
            <a:ext cx="8534400" cy="4419600"/>
          </a:xfrm>
        </p:spPr>
        <p:txBody>
          <a:bodyPr>
            <a:noAutofit/>
          </a:bodyPr>
          <a:lstStyle/>
          <a:p>
            <a:pPr lvl="1"/>
            <a:r>
              <a:rPr lang="en-US" sz="3200" b="1" dirty="0">
                <a:ln>
                  <a:solidFill>
                    <a:schemeClr val="bg1"/>
                  </a:solidFill>
                </a:ln>
              </a:rPr>
              <a:t>Many contend God would never have planned the predator/prey situation as it is “horrible, bloody.” </a:t>
            </a:r>
          </a:p>
          <a:p>
            <a:pPr lvl="1">
              <a:buNone/>
            </a:pPr>
            <a:endParaRPr lang="en-US" sz="3200" b="1" dirty="0">
              <a:ln>
                <a:solidFill>
                  <a:schemeClr val="bg1"/>
                </a:solidFill>
              </a:ln>
            </a:endParaRPr>
          </a:p>
          <a:p>
            <a:pPr lvl="1"/>
            <a:r>
              <a:rPr lang="en-US" sz="3200" b="1" dirty="0">
                <a:ln>
                  <a:solidFill>
                    <a:schemeClr val="bg1"/>
                  </a:solidFill>
                </a:ln>
              </a:rPr>
              <a:t>That perspective is a philosophically biased one, not supported by any biblical text.  </a:t>
            </a:r>
          </a:p>
          <a:p>
            <a:pPr lvl="1">
              <a:buNone/>
            </a:pPr>
            <a:endParaRPr lang="en-US" sz="3200" b="1" dirty="0">
              <a:ln>
                <a:solidFill>
                  <a:schemeClr val="bg1"/>
                </a:solidFill>
              </a:ln>
            </a:endParaRPr>
          </a:p>
        </p:txBody>
      </p:sp>
    </p:spTree>
    <p:extLst>
      <p:ext uri="{BB962C8B-B14F-4D97-AF65-F5344CB8AC3E}">
        <p14:creationId xmlns:p14="http://schemas.microsoft.com/office/powerpoint/2010/main" val="7622446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800600"/>
          </a:xfrm>
        </p:spPr>
        <p:txBody>
          <a:bodyPr>
            <a:noAutofit/>
          </a:bodyPr>
          <a:lstStyle/>
          <a:p>
            <a:pPr lvl="1"/>
            <a:endParaRPr lang="en-US" sz="3200" b="1" dirty="0">
              <a:ln>
                <a:solidFill>
                  <a:schemeClr val="bg1"/>
                </a:solidFill>
              </a:ln>
            </a:endParaRPr>
          </a:p>
          <a:p>
            <a:pPr lvl="1"/>
            <a:r>
              <a:rPr lang="en-US" sz="3200" b="1" dirty="0">
                <a:ln>
                  <a:solidFill>
                    <a:schemeClr val="bg1"/>
                  </a:solidFill>
                </a:ln>
              </a:rPr>
              <a:t>God actually supplies the lions, etc. with their meat (Job 38:39-41).  If predatory behavior were somehow wrong/sinful, the Bible would not have God taking part in such a process!  </a:t>
            </a:r>
          </a:p>
          <a:p>
            <a:pPr lvl="1">
              <a:buNone/>
            </a:pPr>
            <a:endParaRPr lang="en-US" sz="1400" b="1" dirty="0">
              <a:ln>
                <a:solidFill>
                  <a:schemeClr val="bg1"/>
                </a:solidFill>
              </a:ln>
              <a:latin typeface="ITC Avant Garde Demi" pitchFamily="34" charset="0"/>
            </a:endParaRPr>
          </a:p>
          <a:p>
            <a:pPr lvl="1"/>
            <a:endParaRPr lang="en-US" sz="2800" b="1" dirty="0">
              <a:ln>
                <a:solidFill>
                  <a:schemeClr val="bg1"/>
                </a:solidFill>
              </a:ln>
              <a:latin typeface="ITC Avant Garde Demi" pitchFamily="34" charset="0"/>
            </a:endParaRPr>
          </a:p>
          <a:p>
            <a:pPr lvl="1">
              <a:buNone/>
            </a:pPr>
            <a:r>
              <a:rPr lang="en-US" sz="2800" b="1" dirty="0">
                <a:ln>
                  <a:solidFill>
                    <a:schemeClr val="bg1"/>
                  </a:solidFill>
                </a:ln>
                <a:latin typeface="ITC Avant Garde Demi" pitchFamily="34" charset="0"/>
              </a:rPr>
              <a:t> </a:t>
            </a:r>
          </a:p>
        </p:txBody>
      </p:sp>
    </p:spTree>
    <p:extLst>
      <p:ext uri="{BB962C8B-B14F-4D97-AF65-F5344CB8AC3E}">
        <p14:creationId xmlns:p14="http://schemas.microsoft.com/office/powerpoint/2010/main" val="13610306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55448"/>
            <a:ext cx="8229600" cy="106375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905000" y="1752600"/>
            <a:ext cx="8305800" cy="4724400"/>
          </a:xfrm>
        </p:spPr>
        <p:txBody>
          <a:bodyPr>
            <a:normAutofit fontScale="85000" lnSpcReduction="20000"/>
          </a:bodyPr>
          <a:lstStyle/>
          <a:p>
            <a:pPr>
              <a:buNone/>
            </a:pPr>
            <a:r>
              <a:rPr lang="en-US" sz="3300" b="1" dirty="0">
                <a:ln>
                  <a:solidFill>
                    <a:sysClr val="windowText" lastClr="000000"/>
                  </a:solidFill>
                </a:ln>
                <a:solidFill>
                  <a:srgbClr val="FFFF00"/>
                </a:solidFill>
              </a:rPr>
              <a:t>The </a:t>
            </a:r>
            <a:r>
              <a:rPr lang="en-US" sz="3300" b="1" dirty="0" smtClean="0">
                <a:ln>
                  <a:solidFill>
                    <a:sysClr val="windowText" lastClr="000000"/>
                  </a:solidFill>
                </a:ln>
                <a:solidFill>
                  <a:srgbClr val="FFFF00"/>
                </a:solidFill>
              </a:rPr>
              <a:t>Literal Days of Genesis 1:</a:t>
            </a:r>
          </a:p>
          <a:p>
            <a:pPr>
              <a:buNone/>
            </a:pPr>
            <a:endParaRPr lang="en-US" sz="3300" b="1" dirty="0">
              <a:ln>
                <a:solidFill>
                  <a:sysClr val="windowText" lastClr="000000"/>
                </a:solidFill>
              </a:ln>
              <a:solidFill>
                <a:srgbClr val="FFFF00"/>
              </a:solidFill>
            </a:endParaRPr>
          </a:p>
          <a:p>
            <a:r>
              <a:rPr lang="en-US" sz="3300" b="1" dirty="0">
                <a:ln w="6350">
                  <a:solidFill>
                    <a:schemeClr val="bg1"/>
                  </a:solidFill>
                </a:ln>
              </a:rPr>
              <a:t>Hebrew word for “day” is “</a:t>
            </a:r>
            <a:r>
              <a:rPr lang="en-US" sz="3300" b="1" dirty="0" err="1">
                <a:ln w="6350">
                  <a:solidFill>
                    <a:schemeClr val="bg1"/>
                  </a:solidFill>
                </a:ln>
              </a:rPr>
              <a:t>yom</a:t>
            </a:r>
            <a:r>
              <a:rPr lang="en-US" sz="3300" b="1" dirty="0">
                <a:ln w="6350">
                  <a:solidFill>
                    <a:schemeClr val="bg1"/>
                  </a:solidFill>
                </a:ln>
              </a:rPr>
              <a:t>”</a:t>
            </a:r>
          </a:p>
          <a:p>
            <a:pPr>
              <a:buNone/>
            </a:pPr>
            <a:endParaRPr lang="en-US" sz="1600" b="1" dirty="0">
              <a:ln w="6350">
                <a:solidFill>
                  <a:schemeClr val="bg1"/>
                </a:solidFill>
              </a:ln>
            </a:endParaRPr>
          </a:p>
          <a:p>
            <a:r>
              <a:rPr lang="en-US" sz="3300" b="1" dirty="0">
                <a:ln w="6350">
                  <a:solidFill>
                    <a:schemeClr val="bg1"/>
                  </a:solidFill>
                </a:ln>
              </a:rPr>
              <a:t>“Yom,” </a:t>
            </a:r>
            <a:r>
              <a:rPr lang="en-US" sz="3300" b="1" i="1" dirty="0">
                <a:ln w="6350">
                  <a:solidFill>
                    <a:schemeClr val="bg1"/>
                  </a:solidFill>
                </a:ln>
              </a:rPr>
              <a:t>depending on the context</a:t>
            </a:r>
            <a:r>
              <a:rPr lang="en-US" sz="3300" b="1" dirty="0">
                <a:ln w="6350">
                  <a:solidFill>
                    <a:schemeClr val="bg1"/>
                  </a:solidFill>
                </a:ln>
              </a:rPr>
              <a:t>, can </a:t>
            </a:r>
            <a:r>
              <a:rPr lang="en-US" sz="3300" b="1" dirty="0" smtClean="0">
                <a:ln w="6350">
                  <a:solidFill>
                    <a:schemeClr val="bg1"/>
                  </a:solidFill>
                </a:ln>
              </a:rPr>
              <a:t>have a literal definition referring:  </a:t>
            </a:r>
            <a:r>
              <a:rPr lang="en-US" sz="3300" b="1" dirty="0">
                <a:ln w="6350">
                  <a:solidFill>
                    <a:schemeClr val="bg1"/>
                  </a:solidFill>
                </a:ln>
              </a:rPr>
              <a:t>12 hrs., 24 hrs., daylight, or a longer, although limited, timeframe.  Any Hebrew lexicon will support this.  Context determines which is </a:t>
            </a:r>
            <a:r>
              <a:rPr lang="en-US" sz="3300" b="1" dirty="0" smtClean="0">
                <a:ln w="6350">
                  <a:solidFill>
                    <a:schemeClr val="bg1"/>
                  </a:solidFill>
                </a:ln>
              </a:rPr>
              <a:t>the literal definition.</a:t>
            </a:r>
            <a:endParaRPr lang="en-US" sz="3300" b="1" dirty="0">
              <a:ln w="6350">
                <a:solidFill>
                  <a:schemeClr val="bg1"/>
                </a:solidFill>
              </a:ln>
            </a:endParaRPr>
          </a:p>
          <a:p>
            <a:pPr>
              <a:buNone/>
            </a:pPr>
            <a:endParaRPr lang="en-US" sz="1600" b="1" dirty="0">
              <a:ln w="6350">
                <a:solidFill>
                  <a:schemeClr val="bg1"/>
                </a:solidFill>
              </a:ln>
            </a:endParaRPr>
          </a:p>
          <a:p>
            <a:r>
              <a:rPr lang="en-US" sz="3300" b="1" dirty="0">
                <a:ln w="6350">
                  <a:solidFill>
                    <a:schemeClr val="bg1"/>
                  </a:solidFill>
                </a:ln>
              </a:rPr>
              <a:t>Hebrew, at the time of Moses, did not have a word, other than “</a:t>
            </a:r>
            <a:r>
              <a:rPr lang="en-US" sz="3300" b="1" dirty="0" err="1">
                <a:ln w="6350">
                  <a:solidFill>
                    <a:schemeClr val="bg1"/>
                  </a:solidFill>
                </a:ln>
              </a:rPr>
              <a:t>yom</a:t>
            </a:r>
            <a:r>
              <a:rPr lang="en-US" sz="3300" b="1" dirty="0">
                <a:ln w="6350">
                  <a:solidFill>
                    <a:schemeClr val="bg1"/>
                  </a:solidFill>
                </a:ln>
              </a:rPr>
              <a:t>” for a finite period longer than 24 hrs.   Therefore, for what we would call an “eon” or “age,” Hebrew only had the word “</a:t>
            </a:r>
            <a:r>
              <a:rPr lang="en-US" sz="3300" b="1" dirty="0" err="1">
                <a:ln w="6350">
                  <a:solidFill>
                    <a:schemeClr val="bg1"/>
                  </a:solidFill>
                </a:ln>
              </a:rPr>
              <a:t>yom</a:t>
            </a:r>
            <a:r>
              <a:rPr lang="en-US" sz="3300" b="1" dirty="0">
                <a:ln w="6350">
                  <a:solidFill>
                    <a:schemeClr val="bg1"/>
                  </a:solidFill>
                </a:ln>
              </a:rPr>
              <a:t>.”</a:t>
            </a:r>
            <a:endParaRPr lang="en-US" b="1" dirty="0">
              <a:ln w="6350">
                <a:solidFill>
                  <a:schemeClr val="bg1"/>
                </a:solidFill>
              </a:ln>
            </a:endParaRPr>
          </a:p>
        </p:txBody>
      </p:sp>
    </p:spTree>
    <p:extLst>
      <p:ext uri="{BB962C8B-B14F-4D97-AF65-F5344CB8AC3E}">
        <p14:creationId xmlns:p14="http://schemas.microsoft.com/office/powerpoint/2010/main" val="28051903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524000" y="1752600"/>
            <a:ext cx="9098604" cy="4800600"/>
          </a:xfrm>
        </p:spPr>
        <p:txBody>
          <a:bodyPr>
            <a:noAutofit/>
          </a:bodyPr>
          <a:lstStyle/>
          <a:p>
            <a:pPr lvl="1"/>
            <a:r>
              <a:rPr lang="en-US" sz="3200" b="1" dirty="0" smtClean="0">
                <a:ln>
                  <a:solidFill>
                    <a:schemeClr val="bg1"/>
                  </a:solidFill>
                </a:ln>
              </a:rPr>
              <a:t>Gen</a:t>
            </a:r>
            <a:r>
              <a:rPr lang="en-US" sz="3200" b="1" dirty="0">
                <a:ln>
                  <a:solidFill>
                    <a:schemeClr val="bg1"/>
                  </a:solidFill>
                </a:ln>
              </a:rPr>
              <a:t>. 1:29-30 God gives man and animals vegetation for food; does not preclude predatory behavior on the part of the animals since the text does NOT say that the “only” foods for animals are green plants</a:t>
            </a:r>
            <a:r>
              <a:rPr lang="en-US" sz="3200" b="1" dirty="0" smtClean="0">
                <a:ln>
                  <a:solidFill>
                    <a:schemeClr val="bg1"/>
                  </a:solidFill>
                </a:ln>
              </a:rPr>
              <a:t>.</a:t>
            </a:r>
          </a:p>
          <a:p>
            <a:pPr marL="457200" lvl="1" indent="0">
              <a:buNone/>
            </a:pPr>
            <a:endParaRPr lang="en-US" sz="1800" b="1" dirty="0" smtClean="0">
              <a:ln>
                <a:solidFill>
                  <a:schemeClr val="bg1"/>
                </a:solidFill>
              </a:ln>
            </a:endParaRPr>
          </a:p>
          <a:p>
            <a:pPr lvl="1"/>
            <a:r>
              <a:rPr lang="en-US" sz="3200" b="1" dirty="0" smtClean="0">
                <a:ln>
                  <a:solidFill>
                    <a:schemeClr val="bg1"/>
                  </a:solidFill>
                </a:ln>
              </a:rPr>
              <a:t>Green plants are the basis of the whole food chain!  Without them, plant eaters would die, which in turn would kill off the predators!</a:t>
            </a:r>
          </a:p>
          <a:p>
            <a:pPr lvl="1"/>
            <a:endParaRPr lang="en-US" sz="3200" b="1" dirty="0">
              <a:ln>
                <a:solidFill>
                  <a:schemeClr val="bg1"/>
                </a:solidFill>
              </a:ln>
            </a:endParaRPr>
          </a:p>
          <a:p>
            <a:pPr lvl="1"/>
            <a:endParaRPr lang="en-US" sz="2800" b="1" dirty="0">
              <a:ln>
                <a:solidFill>
                  <a:schemeClr val="bg1"/>
                </a:solidFill>
              </a:ln>
              <a:latin typeface="ITC Avant Garde Demi" pitchFamily="34" charset="0"/>
            </a:endParaRPr>
          </a:p>
          <a:p>
            <a:pPr lvl="1">
              <a:buNone/>
            </a:pPr>
            <a:r>
              <a:rPr lang="en-US" sz="2800" b="1" dirty="0">
                <a:ln>
                  <a:solidFill>
                    <a:schemeClr val="bg1"/>
                  </a:solidFill>
                </a:ln>
                <a:latin typeface="ITC Avant Garde Demi" pitchFamily="34" charset="0"/>
              </a:rPr>
              <a:t> </a:t>
            </a:r>
          </a:p>
        </p:txBody>
      </p:sp>
    </p:spTree>
    <p:extLst>
      <p:ext uri="{BB962C8B-B14F-4D97-AF65-F5344CB8AC3E}">
        <p14:creationId xmlns:p14="http://schemas.microsoft.com/office/powerpoint/2010/main" val="33902322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676400" y="1752600"/>
            <a:ext cx="8991600" cy="4953000"/>
          </a:xfrm>
        </p:spPr>
        <p:txBody>
          <a:bodyPr>
            <a:noAutofit/>
          </a:bodyPr>
          <a:lstStyle/>
          <a:p>
            <a:pPr lvl="1"/>
            <a:r>
              <a:rPr lang="en-US" sz="3200" b="1" dirty="0">
                <a:ln>
                  <a:solidFill>
                    <a:schemeClr val="bg1"/>
                  </a:solidFill>
                </a:ln>
                <a:solidFill>
                  <a:srgbClr val="FFFF00"/>
                </a:solidFill>
              </a:rPr>
              <a:t>Gen. 9:2-3 &gt;</a:t>
            </a:r>
            <a:r>
              <a:rPr lang="en-US" sz="3200" b="1" dirty="0">
                <a:ln>
                  <a:solidFill>
                    <a:schemeClr val="bg1"/>
                  </a:solidFill>
                </a:ln>
              </a:rPr>
              <a:t> after the flood, God also adds meat to man’s diet. </a:t>
            </a:r>
          </a:p>
          <a:p>
            <a:pPr lvl="1"/>
            <a:endParaRPr lang="en-US" sz="1600" b="1" dirty="0">
              <a:ln>
                <a:solidFill>
                  <a:schemeClr val="bg1"/>
                </a:solidFill>
              </a:ln>
            </a:endParaRPr>
          </a:p>
          <a:p>
            <a:pPr lvl="1"/>
            <a:r>
              <a:rPr lang="en-US" sz="3200" b="1" dirty="0">
                <a:ln>
                  <a:solidFill>
                    <a:schemeClr val="bg1"/>
                  </a:solidFill>
                </a:ln>
              </a:rPr>
              <a:t>Note this change of diet for man occurs a long time after the Fall of Adam, NOT at the time of the Fall.  Therefore, meat-eating has nothing to do with the Fall or </a:t>
            </a:r>
            <a:r>
              <a:rPr lang="en-US" sz="3200" b="1" dirty="0" smtClean="0">
                <a:ln>
                  <a:solidFill>
                    <a:schemeClr val="bg1"/>
                  </a:solidFill>
                </a:ln>
              </a:rPr>
              <a:t>sin; God would not add meat to man’s diet if carnivorous activity were somehow inherently evil.  </a:t>
            </a:r>
            <a:endParaRPr lang="en-US" sz="3200" b="1" dirty="0">
              <a:ln>
                <a:solidFill>
                  <a:schemeClr val="bg1"/>
                </a:solidFill>
              </a:ln>
            </a:endParaRPr>
          </a:p>
          <a:p>
            <a:pPr lvl="1"/>
            <a:endParaRPr lang="en-US" sz="1000" b="1" dirty="0">
              <a:ln>
                <a:solidFill>
                  <a:schemeClr val="bg1"/>
                </a:solidFill>
              </a:ln>
              <a:latin typeface="ITC Avant Garde Demi" pitchFamily="34" charset="0"/>
            </a:endParaRPr>
          </a:p>
          <a:p>
            <a:pPr lvl="1">
              <a:buNone/>
            </a:pPr>
            <a:endParaRPr lang="en-US" sz="2800" b="1" dirty="0">
              <a:ln>
                <a:solidFill>
                  <a:schemeClr val="bg1"/>
                </a:solidFill>
              </a:ln>
              <a:latin typeface="ITC Avant Garde Demi" pitchFamily="34" charset="0"/>
            </a:endParaRPr>
          </a:p>
        </p:txBody>
      </p:sp>
    </p:spTree>
    <p:extLst>
      <p:ext uri="{BB962C8B-B14F-4D97-AF65-F5344CB8AC3E}">
        <p14:creationId xmlns:p14="http://schemas.microsoft.com/office/powerpoint/2010/main" val="378109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676400" y="1752600"/>
            <a:ext cx="8991600" cy="4953000"/>
          </a:xfrm>
        </p:spPr>
        <p:txBody>
          <a:bodyPr>
            <a:noAutofit/>
          </a:bodyPr>
          <a:lstStyle/>
          <a:p>
            <a:pPr lvl="1"/>
            <a:endParaRPr lang="en-US" sz="1000" b="1" dirty="0">
              <a:ln>
                <a:solidFill>
                  <a:schemeClr val="bg1"/>
                </a:solidFill>
              </a:ln>
              <a:latin typeface="ITC Avant Garde Demi" pitchFamily="34" charset="0"/>
            </a:endParaRPr>
          </a:p>
          <a:p>
            <a:pPr lvl="1"/>
            <a:r>
              <a:rPr lang="en-US" sz="3200" b="1" dirty="0">
                <a:ln>
                  <a:solidFill>
                    <a:schemeClr val="bg1"/>
                  </a:solidFill>
                </a:ln>
              </a:rPr>
              <a:t>Man’s life spans before the Fall were in hundreds of years, wherein meat would have been detrimental to  health.  Life spans after the Flood steadily decreased.</a:t>
            </a:r>
          </a:p>
        </p:txBody>
      </p:sp>
    </p:spTree>
    <p:extLst>
      <p:ext uri="{BB962C8B-B14F-4D97-AF65-F5344CB8AC3E}">
        <p14:creationId xmlns:p14="http://schemas.microsoft.com/office/powerpoint/2010/main" val="29554530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572000"/>
          </a:xfrm>
        </p:spPr>
        <p:txBody>
          <a:bodyPr>
            <a:noAutofit/>
          </a:bodyPr>
          <a:lstStyle/>
          <a:p>
            <a:pPr lvl="1"/>
            <a:r>
              <a:rPr lang="en-US" sz="3200" b="1" dirty="0">
                <a:ln>
                  <a:solidFill>
                    <a:schemeClr val="bg1"/>
                  </a:solidFill>
                </a:ln>
              </a:rPr>
              <a:t>Even if the creation week were six 24-hr. days, animal death was still an unavoidable reality:</a:t>
            </a:r>
          </a:p>
          <a:p>
            <a:pPr lvl="2"/>
            <a:r>
              <a:rPr lang="en-US" sz="3200" b="1" dirty="0">
                <a:ln>
                  <a:solidFill>
                    <a:schemeClr val="bg1"/>
                  </a:solidFill>
                </a:ln>
              </a:rPr>
              <a:t>Plant death – Adam and Eve had to eat. </a:t>
            </a:r>
          </a:p>
          <a:p>
            <a:pPr lvl="2">
              <a:buNone/>
            </a:pPr>
            <a:endParaRPr lang="en-US" sz="1600" b="1" dirty="0">
              <a:ln>
                <a:solidFill>
                  <a:schemeClr val="bg1"/>
                </a:solidFill>
              </a:ln>
            </a:endParaRPr>
          </a:p>
          <a:p>
            <a:pPr lvl="2"/>
            <a:r>
              <a:rPr lang="en-US" sz="3200" b="1" dirty="0">
                <a:ln>
                  <a:solidFill>
                    <a:schemeClr val="bg1"/>
                  </a:solidFill>
                </a:ln>
              </a:rPr>
              <a:t>Animal digestion involves bacteria death in the gut.</a:t>
            </a:r>
          </a:p>
          <a:p>
            <a:pPr lvl="2">
              <a:buNone/>
            </a:pPr>
            <a:endParaRPr lang="en-US" sz="1400" b="1" dirty="0">
              <a:ln>
                <a:solidFill>
                  <a:schemeClr val="bg1"/>
                </a:solidFill>
              </a:ln>
              <a:latin typeface="ITC Avant Garde Demi" pitchFamily="34" charset="0"/>
            </a:endParaRPr>
          </a:p>
        </p:txBody>
      </p:sp>
    </p:spTree>
    <p:extLst>
      <p:ext uri="{BB962C8B-B14F-4D97-AF65-F5344CB8AC3E}">
        <p14:creationId xmlns:p14="http://schemas.microsoft.com/office/powerpoint/2010/main" val="1221672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572000"/>
          </a:xfrm>
        </p:spPr>
        <p:txBody>
          <a:bodyPr>
            <a:noAutofit/>
          </a:bodyPr>
          <a:lstStyle/>
          <a:p>
            <a:pPr lvl="2">
              <a:buNone/>
            </a:pPr>
            <a:endParaRPr lang="en-US" sz="1400" b="1" dirty="0">
              <a:ln>
                <a:solidFill>
                  <a:schemeClr val="bg1"/>
                </a:solidFill>
              </a:ln>
              <a:latin typeface="ITC Avant Garde Demi" pitchFamily="34" charset="0"/>
            </a:endParaRPr>
          </a:p>
          <a:p>
            <a:pPr lvl="2"/>
            <a:r>
              <a:rPr lang="en-US" sz="3200" b="1" dirty="0">
                <a:ln>
                  <a:solidFill>
                    <a:schemeClr val="bg1"/>
                  </a:solidFill>
                </a:ln>
              </a:rPr>
              <a:t>With every step taken, and every bite of </a:t>
            </a:r>
            <a:r>
              <a:rPr lang="en-US" sz="3200" b="1" dirty="0" smtClean="0">
                <a:ln>
                  <a:solidFill>
                    <a:schemeClr val="bg1"/>
                  </a:solidFill>
                </a:ln>
              </a:rPr>
              <a:t>plant food eaten </a:t>
            </a:r>
            <a:r>
              <a:rPr lang="en-US" sz="3200" b="1" dirty="0">
                <a:ln>
                  <a:solidFill>
                    <a:schemeClr val="bg1"/>
                  </a:solidFill>
                </a:ln>
              </a:rPr>
              <a:t>by larger </a:t>
            </a:r>
            <a:r>
              <a:rPr lang="en-US" sz="3200" b="1" dirty="0" smtClean="0">
                <a:ln>
                  <a:solidFill>
                    <a:schemeClr val="bg1"/>
                  </a:solidFill>
                </a:ln>
              </a:rPr>
              <a:t>animals </a:t>
            </a:r>
            <a:r>
              <a:rPr lang="en-US" sz="3200" b="1" dirty="0">
                <a:ln>
                  <a:solidFill>
                    <a:schemeClr val="bg1"/>
                  </a:solidFill>
                </a:ln>
              </a:rPr>
              <a:t>God would have to </a:t>
            </a:r>
            <a:r>
              <a:rPr lang="en-US" sz="3200" b="1" dirty="0" smtClean="0">
                <a:ln>
                  <a:solidFill>
                    <a:schemeClr val="bg1"/>
                  </a:solidFill>
                </a:ln>
              </a:rPr>
              <a:t>had removed </a:t>
            </a:r>
            <a:r>
              <a:rPr lang="en-US" sz="3200" b="1" dirty="0">
                <a:ln>
                  <a:solidFill>
                    <a:schemeClr val="bg1"/>
                  </a:solidFill>
                </a:ln>
              </a:rPr>
              <a:t>any and all insects/bacteria from harm’s way to prevent their deaths!</a:t>
            </a:r>
          </a:p>
          <a:p>
            <a:pPr lvl="2">
              <a:buNone/>
            </a:pPr>
            <a:endParaRPr lang="en-US" sz="3200" b="1" dirty="0">
              <a:ln>
                <a:solidFill>
                  <a:schemeClr val="bg1"/>
                </a:solidFill>
              </a:ln>
            </a:endParaRPr>
          </a:p>
        </p:txBody>
      </p:sp>
    </p:spTree>
    <p:extLst>
      <p:ext uri="{BB962C8B-B14F-4D97-AF65-F5344CB8AC3E}">
        <p14:creationId xmlns:p14="http://schemas.microsoft.com/office/powerpoint/2010/main" val="16482792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752600" y="1752600"/>
            <a:ext cx="8686800" cy="4724400"/>
          </a:xfrm>
        </p:spPr>
        <p:txBody>
          <a:bodyPr>
            <a:noAutofit/>
          </a:bodyPr>
          <a:lstStyle/>
          <a:p>
            <a:pPr lvl="2"/>
            <a:r>
              <a:rPr lang="en-US" sz="3200" b="1" dirty="0">
                <a:ln>
                  <a:solidFill>
                    <a:schemeClr val="bg1"/>
                  </a:solidFill>
                </a:ln>
                <a:solidFill>
                  <a:srgbClr val="FFFF00"/>
                </a:solidFill>
              </a:rPr>
              <a:t>In Gen. 1 </a:t>
            </a:r>
            <a:r>
              <a:rPr lang="en-US" sz="3200" b="1" dirty="0">
                <a:ln>
                  <a:solidFill>
                    <a:schemeClr val="bg1"/>
                  </a:solidFill>
                </a:ln>
              </a:rPr>
              <a:t>God told Adam, Eve, and the animals to reproduce.  As we know, it takes millions of sperm in each “attempt” to make one new life.  One gets the prize, and the other “unlucky” sperm all die.  If there was no death before the Fall, then God had to keep all these little guys alive for EACH sexual act of each member of the millions of species.</a:t>
            </a:r>
          </a:p>
          <a:p>
            <a:pPr lvl="2">
              <a:buNone/>
            </a:pPr>
            <a:endParaRPr lang="en-US" sz="1200" b="1" dirty="0">
              <a:ln>
                <a:solidFill>
                  <a:schemeClr val="bg1"/>
                </a:solidFill>
              </a:ln>
              <a:latin typeface="ITC Avant Garde Demi" pitchFamily="34" charset="0"/>
            </a:endParaRPr>
          </a:p>
          <a:p>
            <a:pPr lvl="2">
              <a:buNone/>
            </a:pPr>
            <a:endParaRPr lang="en-US" sz="1600" b="1" dirty="0">
              <a:ln>
                <a:solidFill>
                  <a:schemeClr val="bg1"/>
                </a:solidFill>
              </a:ln>
              <a:latin typeface="ITC Avant Garde Demi" pitchFamily="34" charset="0"/>
            </a:endParaRPr>
          </a:p>
        </p:txBody>
      </p:sp>
    </p:spTree>
    <p:extLst>
      <p:ext uri="{BB962C8B-B14F-4D97-AF65-F5344CB8AC3E}">
        <p14:creationId xmlns:p14="http://schemas.microsoft.com/office/powerpoint/2010/main" val="25518331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752600" y="1752600"/>
            <a:ext cx="8686800" cy="4724400"/>
          </a:xfrm>
        </p:spPr>
        <p:txBody>
          <a:bodyPr>
            <a:noAutofit/>
          </a:bodyPr>
          <a:lstStyle/>
          <a:p>
            <a:pPr lvl="2">
              <a:buNone/>
            </a:pPr>
            <a:endParaRPr lang="en-US" sz="1200" b="1" dirty="0">
              <a:ln>
                <a:solidFill>
                  <a:schemeClr val="bg1"/>
                </a:solidFill>
              </a:ln>
              <a:latin typeface="ITC Avant Garde Demi" pitchFamily="34" charset="0"/>
            </a:endParaRPr>
          </a:p>
          <a:p>
            <a:pPr lvl="2"/>
            <a:r>
              <a:rPr lang="en-US" sz="3200" b="1" dirty="0">
                <a:ln>
                  <a:solidFill>
                    <a:schemeClr val="bg1"/>
                  </a:solidFill>
                </a:ln>
              </a:rPr>
              <a:t>Could God do that?  Of course.  However, what does your intuition say God actually did?</a:t>
            </a:r>
          </a:p>
          <a:p>
            <a:pPr lvl="2">
              <a:buNone/>
            </a:pPr>
            <a:endParaRPr lang="en-US" sz="3200" b="1" dirty="0">
              <a:ln>
                <a:solidFill>
                  <a:schemeClr val="bg1"/>
                </a:solidFill>
              </a:ln>
            </a:endParaRPr>
          </a:p>
          <a:p>
            <a:pPr lvl="2"/>
            <a:r>
              <a:rPr lang="en-US" sz="3200" b="1" dirty="0">
                <a:ln>
                  <a:solidFill>
                    <a:schemeClr val="bg1"/>
                  </a:solidFill>
                </a:ln>
              </a:rPr>
              <a:t>Day 3 shows ongoing plant growth.  To accomplish that, plant death is involved. </a:t>
            </a:r>
          </a:p>
          <a:p>
            <a:pPr lvl="2"/>
            <a:endParaRPr lang="en-US" sz="3200" b="1" dirty="0">
              <a:ln>
                <a:solidFill>
                  <a:schemeClr val="bg1"/>
                </a:solidFill>
              </a:ln>
            </a:endParaRPr>
          </a:p>
          <a:p>
            <a:pPr lvl="2">
              <a:buNone/>
            </a:pPr>
            <a:endParaRPr lang="en-US" sz="3200" b="1" dirty="0">
              <a:ln>
                <a:solidFill>
                  <a:schemeClr val="bg1"/>
                </a:solidFill>
              </a:ln>
            </a:endParaRPr>
          </a:p>
          <a:p>
            <a:pPr lvl="2">
              <a:buNone/>
            </a:pPr>
            <a:endParaRPr lang="en-US" sz="3200" b="1" dirty="0">
              <a:ln>
                <a:solidFill>
                  <a:schemeClr val="bg1"/>
                </a:solidFill>
              </a:ln>
            </a:endParaRPr>
          </a:p>
        </p:txBody>
      </p:sp>
    </p:spTree>
    <p:extLst>
      <p:ext uri="{BB962C8B-B14F-4D97-AF65-F5344CB8AC3E}">
        <p14:creationId xmlns:p14="http://schemas.microsoft.com/office/powerpoint/2010/main" val="19538983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953000"/>
          </a:xfrm>
        </p:spPr>
        <p:txBody>
          <a:bodyPr>
            <a:noAutofit/>
          </a:bodyPr>
          <a:lstStyle/>
          <a:p>
            <a:pPr lvl="2"/>
            <a:r>
              <a:rPr lang="en-US" sz="3200" b="1" dirty="0">
                <a:ln>
                  <a:solidFill>
                    <a:schemeClr val="bg1"/>
                  </a:solidFill>
                </a:ln>
              </a:rPr>
              <a:t>Some say the lower animals and plants are not “alive” in trying </a:t>
            </a:r>
            <a:r>
              <a:rPr lang="en-US" sz="3200" b="1" dirty="0" smtClean="0">
                <a:ln>
                  <a:solidFill>
                    <a:schemeClr val="bg1"/>
                  </a:solidFill>
                </a:ln>
              </a:rPr>
              <a:t>to escape </a:t>
            </a:r>
            <a:r>
              <a:rPr lang="en-US" sz="3200" b="1" dirty="0">
                <a:ln>
                  <a:solidFill>
                    <a:schemeClr val="bg1"/>
                  </a:solidFill>
                </a:ln>
              </a:rPr>
              <a:t>the above problems.  The Bible uses the same word for man’s physical death as it does </a:t>
            </a:r>
            <a:r>
              <a:rPr lang="en-US" sz="3200" b="1" dirty="0" smtClean="0">
                <a:ln>
                  <a:solidFill>
                    <a:schemeClr val="bg1"/>
                  </a:solidFill>
                </a:ln>
              </a:rPr>
              <a:t>for animal death. </a:t>
            </a:r>
            <a:endParaRPr lang="en-US" sz="3200" b="1" dirty="0">
              <a:ln>
                <a:solidFill>
                  <a:schemeClr val="bg1"/>
                </a:solidFill>
              </a:ln>
            </a:endParaRPr>
          </a:p>
          <a:p>
            <a:pPr lvl="2">
              <a:buNone/>
            </a:pPr>
            <a:endParaRPr lang="en-US" sz="1600" b="1" dirty="0">
              <a:ln>
                <a:solidFill>
                  <a:schemeClr val="bg1"/>
                </a:solidFill>
              </a:ln>
            </a:endParaRPr>
          </a:p>
          <a:p>
            <a:pPr lvl="2"/>
            <a:r>
              <a:rPr lang="en-US" sz="3200" b="1" dirty="0">
                <a:ln>
                  <a:solidFill>
                    <a:schemeClr val="bg1"/>
                  </a:solidFill>
                </a:ln>
              </a:rPr>
              <a:t>Besides, to claim lower type animals  and plants are not alive simply does not make sense, and contradicts every law of bio-physics God has set up.</a:t>
            </a:r>
          </a:p>
        </p:txBody>
      </p:sp>
    </p:spTree>
    <p:extLst>
      <p:ext uri="{BB962C8B-B14F-4D97-AF65-F5344CB8AC3E}">
        <p14:creationId xmlns:p14="http://schemas.microsoft.com/office/powerpoint/2010/main" val="30812458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686800" cy="4724400"/>
          </a:xfrm>
        </p:spPr>
        <p:txBody>
          <a:bodyPr>
            <a:noAutofit/>
          </a:bodyPr>
          <a:lstStyle/>
          <a:p>
            <a:pPr lvl="2"/>
            <a:endParaRPr lang="en-US" sz="3200" b="1" dirty="0">
              <a:ln>
                <a:solidFill>
                  <a:schemeClr val="bg1"/>
                </a:solidFill>
              </a:ln>
            </a:endParaRPr>
          </a:p>
          <a:p>
            <a:pPr lvl="2"/>
            <a:r>
              <a:rPr lang="en-US" sz="3200" b="1" dirty="0">
                <a:ln>
                  <a:solidFill>
                    <a:schemeClr val="bg1"/>
                  </a:solidFill>
                </a:ln>
              </a:rPr>
              <a:t>If all the current carnivorous animals were suddenly changed from plant-eating to meat-eating at Adam’s Fall (young- creationists advocate this), God would have had to </a:t>
            </a:r>
            <a:r>
              <a:rPr lang="en-US" sz="3200" b="1" i="1" u="sng" dirty="0">
                <a:ln>
                  <a:solidFill>
                    <a:schemeClr val="bg1"/>
                  </a:solidFill>
                </a:ln>
              </a:rPr>
              <a:t>re-create</a:t>
            </a:r>
            <a:r>
              <a:rPr lang="en-US" sz="3200" b="1" dirty="0">
                <a:ln>
                  <a:solidFill>
                    <a:schemeClr val="bg1"/>
                  </a:solidFill>
                </a:ln>
              </a:rPr>
              <a:t> their teeth (molars to incisors), their entire digestive tracts, etc.  </a:t>
            </a:r>
          </a:p>
          <a:p>
            <a:pPr lvl="2">
              <a:buNone/>
            </a:pPr>
            <a:endParaRPr lang="en-US" sz="2800" b="1" dirty="0">
              <a:ln>
                <a:solidFill>
                  <a:schemeClr val="bg1"/>
                </a:solidFill>
              </a:ln>
              <a:latin typeface="ITC Avant Garde Demi" pitchFamily="34" charset="0"/>
            </a:endParaRPr>
          </a:p>
        </p:txBody>
      </p:sp>
    </p:spTree>
    <p:extLst>
      <p:ext uri="{BB962C8B-B14F-4D97-AF65-F5344CB8AC3E}">
        <p14:creationId xmlns:p14="http://schemas.microsoft.com/office/powerpoint/2010/main" val="4004010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534400" cy="4724400"/>
          </a:xfrm>
        </p:spPr>
        <p:txBody>
          <a:bodyPr>
            <a:noAutofit/>
          </a:bodyPr>
          <a:lstStyle/>
          <a:p>
            <a:pPr lvl="2"/>
            <a:r>
              <a:rPr lang="en-US" sz="3200" b="1" dirty="0">
                <a:ln>
                  <a:solidFill>
                    <a:schemeClr val="bg1"/>
                  </a:solidFill>
                </a:ln>
              </a:rPr>
              <a:t>This would contradict the biblical record that God has been at “rest” in terms of creation since the completion of the sixth day!</a:t>
            </a:r>
          </a:p>
          <a:p>
            <a:pPr lvl="2">
              <a:buNone/>
            </a:pPr>
            <a:endParaRPr lang="en-US" sz="1600" b="1" dirty="0">
              <a:ln>
                <a:solidFill>
                  <a:schemeClr val="bg1"/>
                </a:solidFill>
              </a:ln>
            </a:endParaRPr>
          </a:p>
          <a:p>
            <a:pPr lvl="2"/>
            <a:r>
              <a:rPr lang="en-US" sz="3200" b="1" dirty="0">
                <a:ln>
                  <a:solidFill>
                    <a:schemeClr val="bg1"/>
                  </a:solidFill>
                </a:ln>
              </a:rPr>
              <a:t>Have we ever found any “plant-eating” version of any of the carnivores that existed since Adam’s Fall?  For example, a T-Rex with molars???</a:t>
            </a:r>
          </a:p>
          <a:p>
            <a:pPr lvl="2"/>
            <a:endParaRPr lang="en-US" sz="2800" b="1" dirty="0">
              <a:ln>
                <a:solidFill>
                  <a:schemeClr val="bg1"/>
                </a:solidFill>
              </a:ln>
              <a:latin typeface="ITC Avant Garde Demi" pitchFamily="34" charset="0"/>
            </a:endParaRPr>
          </a:p>
        </p:txBody>
      </p:sp>
    </p:spTree>
    <p:extLst>
      <p:ext uri="{BB962C8B-B14F-4D97-AF65-F5344CB8AC3E}">
        <p14:creationId xmlns:p14="http://schemas.microsoft.com/office/powerpoint/2010/main" val="336592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981200" y="1752600"/>
            <a:ext cx="8077200" cy="4572000"/>
          </a:xfrm>
        </p:spPr>
        <p:txBody>
          <a:bodyPr>
            <a:normAutofit/>
          </a:bodyPr>
          <a:lstStyle/>
          <a:p>
            <a:pPr>
              <a:buNone/>
            </a:pPr>
            <a:r>
              <a:rPr lang="en-US" sz="3200" b="1" i="1" dirty="0" smtClean="0">
                <a:ln>
                  <a:solidFill>
                    <a:schemeClr val="bg1"/>
                  </a:solidFill>
                </a:ln>
                <a:solidFill>
                  <a:srgbClr val="FFFF00"/>
                </a:solidFill>
              </a:rPr>
              <a:t>DAY 3 (Gen. 1:11-13): Plant Growth:</a:t>
            </a:r>
            <a:endParaRPr lang="en-US" sz="3200" b="1" i="1" dirty="0">
              <a:ln>
                <a:solidFill>
                  <a:schemeClr val="bg1"/>
                </a:solidFill>
              </a:ln>
              <a:solidFill>
                <a:srgbClr val="FFFF00"/>
              </a:solidFill>
            </a:endParaRPr>
          </a:p>
          <a:p>
            <a:pPr>
              <a:buNone/>
            </a:pPr>
            <a:endParaRPr lang="en-US" sz="1600" dirty="0"/>
          </a:p>
          <a:p>
            <a:r>
              <a:rPr lang="en-US" sz="3000" b="1" dirty="0">
                <a:ln>
                  <a:solidFill>
                    <a:schemeClr val="bg1"/>
                  </a:solidFill>
                </a:ln>
              </a:rPr>
              <a:t>Gen. 1:11-13 (the Third “Day”):  Then God said, “Let the land produce vegetation; seed-bearing plants and trees on the land that bear fruit with seed in it, according to their various kinds.  And it was so.  The </a:t>
            </a:r>
            <a:r>
              <a:rPr lang="en-US" sz="3000" b="1" i="1" u="sng" dirty="0">
                <a:ln>
                  <a:solidFill>
                    <a:schemeClr val="bg1"/>
                  </a:solidFill>
                </a:ln>
              </a:rPr>
              <a:t>land produced</a:t>
            </a:r>
            <a:r>
              <a:rPr lang="en-US" sz="3000" b="1" dirty="0">
                <a:ln>
                  <a:solidFill>
                    <a:schemeClr val="bg1"/>
                  </a:solidFill>
                </a:ln>
              </a:rPr>
              <a:t> vegetation: plants </a:t>
            </a:r>
            <a:r>
              <a:rPr lang="en-US" sz="3000" b="1" i="1" u="sng" dirty="0">
                <a:ln>
                  <a:solidFill>
                    <a:schemeClr val="bg1"/>
                  </a:solidFill>
                </a:ln>
              </a:rPr>
              <a:t>bearing</a:t>
            </a:r>
            <a:r>
              <a:rPr lang="en-US" sz="3000" b="1" dirty="0">
                <a:ln>
                  <a:solidFill>
                    <a:schemeClr val="bg1"/>
                  </a:solidFill>
                </a:ln>
              </a:rPr>
              <a:t> seed according to their kinds, and trees </a:t>
            </a:r>
            <a:r>
              <a:rPr lang="en-US" sz="3000" b="1" i="1" u="sng" dirty="0">
                <a:ln>
                  <a:solidFill>
                    <a:schemeClr val="bg1"/>
                  </a:solidFill>
                </a:ln>
              </a:rPr>
              <a:t>bearing</a:t>
            </a:r>
            <a:r>
              <a:rPr lang="en-US" sz="3000" b="1" dirty="0">
                <a:ln>
                  <a:solidFill>
                    <a:schemeClr val="bg1"/>
                  </a:solidFill>
                </a:ln>
              </a:rPr>
              <a:t> fruit with seed in it according to their kinds…”</a:t>
            </a:r>
          </a:p>
          <a:p>
            <a:endParaRPr lang="en-US" sz="2800" b="1" dirty="0">
              <a:ln>
                <a:solidFill>
                  <a:schemeClr val="bg1"/>
                </a:solidFill>
              </a:ln>
              <a:latin typeface="ITC Avant Garde Demi" pitchFamily="34" charset="0"/>
            </a:endParaRPr>
          </a:p>
        </p:txBody>
      </p:sp>
    </p:spTree>
    <p:extLst>
      <p:ext uri="{BB962C8B-B14F-4D97-AF65-F5344CB8AC3E}">
        <p14:creationId xmlns:p14="http://schemas.microsoft.com/office/powerpoint/2010/main" val="1658647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828800" y="1752600"/>
            <a:ext cx="8305800" cy="4343400"/>
          </a:xfrm>
        </p:spPr>
        <p:txBody>
          <a:bodyPr>
            <a:noAutofit/>
          </a:bodyPr>
          <a:lstStyle/>
          <a:p>
            <a:pPr algn="ctr">
              <a:buNone/>
            </a:pPr>
            <a:endParaRPr lang="en-US" sz="2800" b="1" dirty="0">
              <a:ln>
                <a:solidFill>
                  <a:schemeClr val="bg1"/>
                </a:solidFill>
              </a:ln>
              <a:latin typeface="ITC Avant Garde Demi" pitchFamily="34" charset="0"/>
            </a:endParaRPr>
          </a:p>
          <a:p>
            <a:pPr algn="ctr">
              <a:buNone/>
            </a:pPr>
            <a:r>
              <a:rPr lang="en-US" sz="3200" b="1" dirty="0">
                <a:ln>
                  <a:solidFill>
                    <a:schemeClr val="bg1"/>
                  </a:solidFill>
                </a:ln>
              </a:rPr>
              <a:t>Of course not! Therefore, God created them with incisors from the beginning, and he would only do that if incisors were needed for meet-eating creatures; it would be a </a:t>
            </a:r>
            <a:r>
              <a:rPr lang="en-US" sz="3200" b="1" i="1" u="sng" dirty="0" smtClean="0">
                <a:ln>
                  <a:solidFill>
                    <a:schemeClr val="bg1"/>
                  </a:solidFill>
                </a:ln>
              </a:rPr>
              <a:t>real bad</a:t>
            </a:r>
            <a:r>
              <a:rPr lang="en-US" sz="3200" b="1" dirty="0" smtClean="0">
                <a:ln>
                  <a:solidFill>
                    <a:schemeClr val="bg1"/>
                  </a:solidFill>
                </a:ln>
              </a:rPr>
              <a:t> </a:t>
            </a:r>
            <a:r>
              <a:rPr lang="en-US" sz="3200" b="1" dirty="0">
                <a:ln>
                  <a:solidFill>
                    <a:schemeClr val="bg1"/>
                  </a:solidFill>
                </a:ln>
              </a:rPr>
              <a:t>design for plant-eating only animals!  God is </a:t>
            </a:r>
            <a:r>
              <a:rPr lang="en-US" sz="3200" b="1" i="1" u="sng" dirty="0">
                <a:ln>
                  <a:solidFill>
                    <a:schemeClr val="bg1"/>
                  </a:solidFill>
                </a:ln>
              </a:rPr>
              <a:t>not</a:t>
            </a:r>
            <a:r>
              <a:rPr lang="en-US" sz="3200" b="1" dirty="0">
                <a:ln>
                  <a:solidFill>
                    <a:schemeClr val="bg1"/>
                  </a:solidFill>
                </a:ln>
              </a:rPr>
              <a:t> a bad Designer</a:t>
            </a:r>
            <a:r>
              <a:rPr lang="en-US" sz="2800" b="1" dirty="0">
                <a:ln>
                  <a:solidFill>
                    <a:schemeClr val="bg1"/>
                  </a:solidFill>
                </a:ln>
                <a:latin typeface="ITC Avant Garde Demi" pitchFamily="34" charset="0"/>
              </a:rPr>
              <a:t>!</a:t>
            </a:r>
          </a:p>
        </p:txBody>
      </p:sp>
    </p:spTree>
    <p:extLst>
      <p:ext uri="{BB962C8B-B14F-4D97-AF65-F5344CB8AC3E}">
        <p14:creationId xmlns:p14="http://schemas.microsoft.com/office/powerpoint/2010/main" val="15479847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828800" y="1752600"/>
            <a:ext cx="8305800" cy="4343400"/>
          </a:xfrm>
        </p:spPr>
        <p:txBody>
          <a:bodyPr>
            <a:noAutofit/>
          </a:bodyPr>
          <a:lstStyle/>
          <a:p>
            <a:pPr algn="ctr">
              <a:buNone/>
            </a:pPr>
            <a:endParaRPr lang="en-US" sz="2800" b="1" dirty="0">
              <a:ln>
                <a:solidFill>
                  <a:schemeClr val="bg1"/>
                </a:solidFill>
              </a:ln>
              <a:latin typeface="ITC Avant Garde Demi" pitchFamily="34" charset="0"/>
            </a:endParaRPr>
          </a:p>
          <a:p>
            <a:r>
              <a:rPr lang="en-US" sz="3200" b="1" dirty="0" smtClean="0">
                <a:ln>
                  <a:solidFill>
                    <a:schemeClr val="bg1"/>
                  </a:solidFill>
                </a:ln>
              </a:rPr>
              <a:t>Adherents to the young universe perspective, claim Adam was created at about 4004 B.C.  </a:t>
            </a:r>
          </a:p>
          <a:p>
            <a:endParaRPr lang="en-US" sz="1800" b="1" dirty="0">
              <a:ln>
                <a:solidFill>
                  <a:schemeClr val="bg1"/>
                </a:solidFill>
              </a:ln>
            </a:endParaRPr>
          </a:p>
          <a:p>
            <a:r>
              <a:rPr lang="en-US" sz="3200" b="1" dirty="0" smtClean="0">
                <a:ln>
                  <a:solidFill>
                    <a:schemeClr val="bg1"/>
                  </a:solidFill>
                </a:ln>
              </a:rPr>
              <a:t>They also erroneously contend that the biblical genealogies from Adam to Noah are contiguous (no gaps between names).</a:t>
            </a:r>
          </a:p>
          <a:p>
            <a:pPr lvl="1"/>
            <a:r>
              <a:rPr lang="en-US" b="1" dirty="0" smtClean="0">
                <a:ln>
                  <a:solidFill>
                    <a:schemeClr val="bg1"/>
                  </a:solidFill>
                </a:ln>
                <a:latin typeface="ITC Avant Garde Demi" pitchFamily="34" charset="0"/>
              </a:rPr>
              <a:t>Note:  There </a:t>
            </a:r>
            <a:r>
              <a:rPr lang="en-US" b="1" u="sng" dirty="0" smtClean="0">
                <a:ln>
                  <a:solidFill>
                    <a:schemeClr val="bg1"/>
                  </a:solidFill>
                </a:ln>
                <a:latin typeface="ITC Avant Garde Demi" pitchFamily="34" charset="0"/>
              </a:rPr>
              <a:t>are</a:t>
            </a:r>
            <a:r>
              <a:rPr lang="en-US" b="1" dirty="0" smtClean="0">
                <a:ln>
                  <a:solidFill>
                    <a:schemeClr val="bg1"/>
                  </a:solidFill>
                </a:ln>
                <a:latin typeface="ITC Avant Garde Demi" pitchFamily="34" charset="0"/>
              </a:rPr>
              <a:t> intentional gaps between various names!</a:t>
            </a:r>
            <a:endParaRPr lang="en-US" b="1" dirty="0">
              <a:ln>
                <a:solidFill>
                  <a:schemeClr val="bg1"/>
                </a:solidFill>
              </a:ln>
              <a:latin typeface="ITC Avant Garde Demi" pitchFamily="34" charset="0"/>
            </a:endParaRPr>
          </a:p>
        </p:txBody>
      </p:sp>
    </p:spTree>
    <p:extLst>
      <p:ext uri="{BB962C8B-B14F-4D97-AF65-F5344CB8AC3E}">
        <p14:creationId xmlns:p14="http://schemas.microsoft.com/office/powerpoint/2010/main" val="5506717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828800" y="1752600"/>
            <a:ext cx="8305800" cy="4343400"/>
          </a:xfrm>
        </p:spPr>
        <p:txBody>
          <a:bodyPr>
            <a:noAutofit/>
          </a:bodyPr>
          <a:lstStyle/>
          <a:p>
            <a:pPr algn="ctr">
              <a:buNone/>
            </a:pPr>
            <a:endParaRPr lang="en-US" sz="2800" b="1" dirty="0">
              <a:ln>
                <a:solidFill>
                  <a:schemeClr val="bg1"/>
                </a:solidFill>
              </a:ln>
              <a:latin typeface="ITC Avant Garde Demi" pitchFamily="34" charset="0"/>
            </a:endParaRPr>
          </a:p>
          <a:p>
            <a:r>
              <a:rPr lang="en-US" sz="3200" b="1" dirty="0" smtClean="0">
                <a:ln>
                  <a:solidFill>
                    <a:schemeClr val="bg1"/>
                  </a:solidFill>
                </a:ln>
              </a:rPr>
              <a:t>Assuming their incorrect position of the genealogies, there was only a 1,656 year span from Adam to the flood (when Noah was 600 years old). </a:t>
            </a:r>
          </a:p>
          <a:p>
            <a:endParaRPr lang="en-US" sz="1800" b="1" dirty="0">
              <a:ln>
                <a:solidFill>
                  <a:schemeClr val="bg1"/>
                </a:solidFill>
              </a:ln>
            </a:endParaRPr>
          </a:p>
          <a:p>
            <a:r>
              <a:rPr lang="en-US" sz="3200" b="1" dirty="0" smtClean="0">
                <a:ln>
                  <a:solidFill>
                    <a:schemeClr val="bg1"/>
                  </a:solidFill>
                </a:ln>
              </a:rPr>
              <a:t>That means the flood ended in about the year  2,348 B.C.!! (4004 B.C. – 1,656 yrs. = 2,348 B.C.)</a:t>
            </a:r>
            <a:endParaRPr lang="en-US" sz="2800" b="1" dirty="0">
              <a:ln>
                <a:solidFill>
                  <a:schemeClr val="bg1"/>
                </a:solidFill>
              </a:ln>
              <a:latin typeface="ITC Avant Garde Demi" pitchFamily="34" charset="0"/>
            </a:endParaRPr>
          </a:p>
        </p:txBody>
      </p:sp>
    </p:spTree>
    <p:extLst>
      <p:ext uri="{BB962C8B-B14F-4D97-AF65-F5344CB8AC3E}">
        <p14:creationId xmlns:p14="http://schemas.microsoft.com/office/powerpoint/2010/main" val="18661820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828800" y="1752600"/>
            <a:ext cx="8305800" cy="4343400"/>
          </a:xfrm>
        </p:spPr>
        <p:txBody>
          <a:bodyPr>
            <a:noAutofit/>
          </a:bodyPr>
          <a:lstStyle/>
          <a:p>
            <a:pPr algn="ctr">
              <a:buNone/>
            </a:pPr>
            <a:endParaRPr lang="en-US" sz="2800" b="1" dirty="0">
              <a:ln>
                <a:solidFill>
                  <a:schemeClr val="bg1"/>
                </a:solidFill>
              </a:ln>
              <a:latin typeface="ITC Avant Garde Demi" pitchFamily="34" charset="0"/>
            </a:endParaRPr>
          </a:p>
          <a:p>
            <a:r>
              <a:rPr lang="en-US" sz="3200" b="1" dirty="0" smtClean="0">
                <a:ln>
                  <a:solidFill>
                    <a:schemeClr val="bg1"/>
                  </a:solidFill>
                </a:ln>
              </a:rPr>
              <a:t>That would present some MAJOR problems as the Egyptian empire was thriving at that point in history!  </a:t>
            </a:r>
          </a:p>
          <a:p>
            <a:pPr marL="118872" indent="0">
              <a:buNone/>
            </a:pPr>
            <a:endParaRPr lang="en-US" sz="1800" b="1" dirty="0">
              <a:ln>
                <a:solidFill>
                  <a:schemeClr val="bg1"/>
                </a:solidFill>
              </a:ln>
            </a:endParaRPr>
          </a:p>
          <a:p>
            <a:r>
              <a:rPr lang="en-US" sz="3200" b="1" dirty="0" smtClean="0">
                <a:ln>
                  <a:solidFill>
                    <a:schemeClr val="bg1"/>
                  </a:solidFill>
                </a:ln>
              </a:rPr>
              <a:t>Not to mention other major civilizations like the earlier Sumerians, etc.</a:t>
            </a:r>
            <a:endParaRPr lang="en-US" sz="2800" b="1" dirty="0">
              <a:ln>
                <a:solidFill>
                  <a:schemeClr val="bg1"/>
                </a:solidFill>
              </a:ln>
              <a:latin typeface="ITC Avant Garde Demi" pitchFamily="34" charset="0"/>
            </a:endParaRPr>
          </a:p>
        </p:txBody>
      </p:sp>
    </p:spTree>
    <p:extLst>
      <p:ext uri="{BB962C8B-B14F-4D97-AF65-F5344CB8AC3E}">
        <p14:creationId xmlns:p14="http://schemas.microsoft.com/office/powerpoint/2010/main" val="5570790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828800" y="1752600"/>
            <a:ext cx="8305800" cy="4343400"/>
          </a:xfrm>
        </p:spPr>
        <p:txBody>
          <a:bodyPr>
            <a:noAutofit/>
          </a:bodyPr>
          <a:lstStyle/>
          <a:p>
            <a:pPr algn="ctr">
              <a:buNone/>
            </a:pPr>
            <a:endParaRPr lang="en-US" sz="2800" b="1" dirty="0">
              <a:ln>
                <a:solidFill>
                  <a:schemeClr val="bg1"/>
                </a:solidFill>
              </a:ln>
              <a:latin typeface="ITC Avant Garde Demi" pitchFamily="34" charset="0"/>
            </a:endParaRPr>
          </a:p>
          <a:p>
            <a:r>
              <a:rPr lang="en-US" sz="3200" b="1" dirty="0" smtClean="0">
                <a:ln>
                  <a:solidFill>
                    <a:schemeClr val="bg1"/>
                  </a:solidFill>
                </a:ln>
              </a:rPr>
              <a:t>Another major problem would be this:  young-earth proponents claim that Noah’s ark contained at the most 30,000 species of animals.  </a:t>
            </a:r>
          </a:p>
          <a:p>
            <a:endParaRPr lang="en-US" sz="1800" b="1" dirty="0">
              <a:ln>
                <a:solidFill>
                  <a:schemeClr val="bg1"/>
                </a:solidFill>
              </a:ln>
            </a:endParaRPr>
          </a:p>
          <a:p>
            <a:r>
              <a:rPr lang="en-US" sz="3200" b="1" dirty="0" smtClean="0">
                <a:ln>
                  <a:solidFill>
                    <a:schemeClr val="bg1"/>
                  </a:solidFill>
                </a:ln>
              </a:rPr>
              <a:t>However, at 2500 B.C. millions of species existed, all over the entire planet!</a:t>
            </a:r>
            <a:endParaRPr lang="en-US" sz="1800" b="1" dirty="0">
              <a:ln>
                <a:solidFill>
                  <a:schemeClr val="bg1"/>
                </a:solidFill>
              </a:ln>
            </a:endParaRPr>
          </a:p>
        </p:txBody>
      </p:sp>
    </p:spTree>
    <p:extLst>
      <p:ext uri="{BB962C8B-B14F-4D97-AF65-F5344CB8AC3E}">
        <p14:creationId xmlns:p14="http://schemas.microsoft.com/office/powerpoint/2010/main" val="26521655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828800" y="1752600"/>
            <a:ext cx="8305800" cy="4764932"/>
          </a:xfrm>
        </p:spPr>
        <p:txBody>
          <a:bodyPr>
            <a:noAutofit/>
          </a:bodyPr>
          <a:lstStyle/>
          <a:p>
            <a:endParaRPr lang="en-US" sz="3200" b="1" dirty="0" smtClean="0">
              <a:ln>
                <a:solidFill>
                  <a:schemeClr val="bg1"/>
                </a:solidFill>
              </a:ln>
            </a:endParaRPr>
          </a:p>
          <a:p>
            <a:r>
              <a:rPr lang="en-US" sz="3200" b="1" dirty="0" smtClean="0">
                <a:ln>
                  <a:solidFill>
                    <a:schemeClr val="bg1"/>
                  </a:solidFill>
                </a:ln>
              </a:rPr>
              <a:t>Even if Noah’s ark were “pushed back” a few thousand years (or millions of years), there would not be enough time for 30,000 species to “naturally” evolve into millions! (Note:  evolution could not do it, regardless of the time involved)</a:t>
            </a:r>
          </a:p>
          <a:p>
            <a:endParaRPr lang="en-US" sz="1800" b="1" dirty="0">
              <a:ln>
                <a:solidFill>
                  <a:schemeClr val="bg1"/>
                </a:solidFill>
              </a:ln>
            </a:endParaRPr>
          </a:p>
        </p:txBody>
      </p:sp>
    </p:spTree>
    <p:extLst>
      <p:ext uri="{BB962C8B-B14F-4D97-AF65-F5344CB8AC3E}">
        <p14:creationId xmlns:p14="http://schemas.microsoft.com/office/powerpoint/2010/main" val="28493609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828800" y="1752600"/>
            <a:ext cx="8501974" cy="4764932"/>
          </a:xfrm>
        </p:spPr>
        <p:txBody>
          <a:bodyPr>
            <a:noAutofit/>
          </a:bodyPr>
          <a:lstStyle/>
          <a:p>
            <a:endParaRPr lang="en-US" sz="1800" b="1" dirty="0">
              <a:ln>
                <a:solidFill>
                  <a:schemeClr val="bg1"/>
                </a:solidFill>
              </a:ln>
            </a:endParaRPr>
          </a:p>
          <a:p>
            <a:r>
              <a:rPr lang="en-US" sz="3200" b="1" dirty="0" smtClean="0">
                <a:ln>
                  <a:solidFill>
                    <a:schemeClr val="bg1"/>
                  </a:solidFill>
                </a:ln>
              </a:rPr>
              <a:t>Such a process would have to be on a “naturalistic” evolutionary basis as God ceased his creation activities at the end of the sixth “day” of creation.  </a:t>
            </a:r>
          </a:p>
          <a:p>
            <a:pPr marL="118872" indent="0">
              <a:buNone/>
            </a:pPr>
            <a:endParaRPr lang="en-US" sz="1800" b="1" dirty="0">
              <a:ln>
                <a:solidFill>
                  <a:schemeClr val="bg1"/>
                </a:solidFill>
              </a:ln>
            </a:endParaRPr>
          </a:p>
          <a:p>
            <a:r>
              <a:rPr lang="en-US" sz="3200" b="1" dirty="0">
                <a:ln>
                  <a:solidFill>
                    <a:schemeClr val="bg1"/>
                  </a:solidFill>
                </a:ln>
              </a:rPr>
              <a:t>Many, if not </a:t>
            </a:r>
            <a:r>
              <a:rPr lang="en-US" sz="3200" b="1" dirty="0" smtClean="0">
                <a:ln>
                  <a:solidFill>
                    <a:schemeClr val="bg1"/>
                  </a:solidFill>
                </a:ln>
              </a:rPr>
              <a:t>most (all?), </a:t>
            </a:r>
            <a:r>
              <a:rPr lang="en-US" sz="3200" b="1" dirty="0">
                <a:ln>
                  <a:solidFill>
                    <a:schemeClr val="bg1"/>
                  </a:solidFill>
                </a:ln>
              </a:rPr>
              <a:t>young earth proponents agree it would be by a naturalistic process due to God previously ceasing his creation activities.</a:t>
            </a:r>
          </a:p>
          <a:p>
            <a:endParaRPr lang="en-US" sz="1800" b="1" dirty="0">
              <a:ln>
                <a:solidFill>
                  <a:schemeClr val="bg1"/>
                </a:solidFill>
              </a:ln>
            </a:endParaRPr>
          </a:p>
        </p:txBody>
      </p:sp>
    </p:spTree>
    <p:extLst>
      <p:ext uri="{BB962C8B-B14F-4D97-AF65-F5344CB8AC3E}">
        <p14:creationId xmlns:p14="http://schemas.microsoft.com/office/powerpoint/2010/main" val="4624168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828800" y="1752600"/>
            <a:ext cx="8305800" cy="4764932"/>
          </a:xfrm>
        </p:spPr>
        <p:txBody>
          <a:bodyPr>
            <a:noAutofit/>
          </a:bodyPr>
          <a:lstStyle/>
          <a:p>
            <a:pPr algn="ctr">
              <a:buNone/>
            </a:pPr>
            <a:endParaRPr lang="en-US" sz="2800" b="1" dirty="0">
              <a:ln>
                <a:solidFill>
                  <a:schemeClr val="bg1"/>
                </a:solidFill>
              </a:ln>
              <a:latin typeface="ITC Avant Garde Demi" pitchFamily="34" charset="0"/>
            </a:endParaRPr>
          </a:p>
          <a:p>
            <a:r>
              <a:rPr lang="en-US" sz="3200" b="1" dirty="0" smtClean="0">
                <a:ln>
                  <a:solidFill>
                    <a:schemeClr val="bg1"/>
                  </a:solidFill>
                </a:ln>
              </a:rPr>
              <a:t>Even the most ardent evolutionists would claim such a rapid evolutionary process is totally impossible.</a:t>
            </a:r>
          </a:p>
          <a:p>
            <a:endParaRPr lang="en-US" sz="3200" b="1" dirty="0">
              <a:ln>
                <a:solidFill>
                  <a:schemeClr val="bg1"/>
                </a:solidFill>
              </a:ln>
            </a:endParaRPr>
          </a:p>
          <a:p>
            <a:r>
              <a:rPr lang="en-US" sz="3200" b="1" dirty="0">
                <a:ln>
                  <a:solidFill>
                    <a:schemeClr val="bg1"/>
                  </a:solidFill>
                </a:ln>
              </a:rPr>
              <a:t>Further, the fossil record shows no such huge expansion of the number of species, except when God was creating in his creation “week.”</a:t>
            </a:r>
            <a:endParaRPr lang="en-US" sz="1800" b="1" dirty="0">
              <a:ln>
                <a:solidFill>
                  <a:schemeClr val="bg1"/>
                </a:solidFill>
              </a:ln>
            </a:endParaRPr>
          </a:p>
          <a:p>
            <a:endParaRPr lang="en-US" sz="3200" b="1" dirty="0">
              <a:ln>
                <a:solidFill>
                  <a:schemeClr val="bg1"/>
                </a:solidFill>
              </a:ln>
            </a:endParaRPr>
          </a:p>
        </p:txBody>
      </p:sp>
    </p:spTree>
    <p:extLst>
      <p:ext uri="{BB962C8B-B14F-4D97-AF65-F5344CB8AC3E}">
        <p14:creationId xmlns:p14="http://schemas.microsoft.com/office/powerpoint/2010/main" val="41944963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828800" y="1752600"/>
            <a:ext cx="8305800" cy="4764932"/>
          </a:xfrm>
        </p:spPr>
        <p:txBody>
          <a:bodyPr>
            <a:noAutofit/>
          </a:bodyPr>
          <a:lstStyle/>
          <a:p>
            <a:pPr algn="ctr">
              <a:buNone/>
            </a:pPr>
            <a:endParaRPr lang="en-US" sz="2800" b="1" dirty="0">
              <a:ln>
                <a:solidFill>
                  <a:schemeClr val="bg1"/>
                </a:solidFill>
              </a:ln>
              <a:latin typeface="ITC Avant Garde Demi" pitchFamily="34" charset="0"/>
            </a:endParaRPr>
          </a:p>
          <a:p>
            <a:pPr marL="118872" indent="0" algn="ctr">
              <a:buNone/>
            </a:pPr>
            <a:r>
              <a:rPr lang="en-US" sz="4800" b="1" dirty="0" smtClean="0">
                <a:ln>
                  <a:solidFill>
                    <a:schemeClr val="bg1"/>
                  </a:solidFill>
                </a:ln>
              </a:rPr>
              <a:t>In summary, </a:t>
            </a:r>
          </a:p>
          <a:p>
            <a:pPr marL="118872" indent="0" algn="ctr">
              <a:buNone/>
            </a:pPr>
            <a:r>
              <a:rPr lang="en-US" sz="4800" b="1" dirty="0" smtClean="0">
                <a:ln>
                  <a:solidFill>
                    <a:schemeClr val="bg1"/>
                  </a:solidFill>
                </a:ln>
              </a:rPr>
              <a:t>the young universe/earth position does not hold up to biblical teaching or reality.</a:t>
            </a:r>
            <a:endParaRPr lang="en-US" sz="4800" b="1" dirty="0">
              <a:ln>
                <a:solidFill>
                  <a:schemeClr val="bg1"/>
                </a:solidFill>
              </a:ln>
            </a:endParaRPr>
          </a:p>
        </p:txBody>
      </p:sp>
    </p:spTree>
    <p:extLst>
      <p:ext uri="{BB962C8B-B14F-4D97-AF65-F5344CB8AC3E}">
        <p14:creationId xmlns:p14="http://schemas.microsoft.com/office/powerpoint/2010/main" val="26065925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847335" y="1869989"/>
            <a:ext cx="8305800" cy="4376351"/>
          </a:xfrm>
        </p:spPr>
        <p:txBody>
          <a:bodyPr>
            <a:noAutofit/>
          </a:bodyPr>
          <a:lstStyle/>
          <a:p>
            <a:pPr marL="118872" indent="0" algn="ctr">
              <a:buNone/>
            </a:pPr>
            <a:r>
              <a:rPr lang="en-US" sz="4800" b="1" dirty="0" smtClean="0">
                <a:ln>
                  <a:solidFill>
                    <a:schemeClr val="bg1"/>
                  </a:solidFill>
                </a:ln>
              </a:rPr>
              <a:t>Before proceeding to what the “facts of nature” indicate, a brief examination will be given on what the Bible says about trusting in nature and its physical laws. </a:t>
            </a:r>
          </a:p>
        </p:txBody>
      </p:sp>
    </p:spTree>
    <p:extLst>
      <p:ext uri="{BB962C8B-B14F-4D97-AF65-F5344CB8AC3E}">
        <p14:creationId xmlns:p14="http://schemas.microsoft.com/office/powerpoint/2010/main" val="16223740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676400" y="1752600"/>
            <a:ext cx="8763000" cy="4800600"/>
          </a:xfrm>
        </p:spPr>
        <p:txBody>
          <a:bodyPr>
            <a:noAutofit/>
          </a:bodyPr>
          <a:lstStyle/>
          <a:p>
            <a:r>
              <a:rPr lang="en-US" sz="3200" b="1" i="1" dirty="0">
                <a:ln>
                  <a:solidFill>
                    <a:schemeClr val="bg1"/>
                  </a:solidFill>
                </a:ln>
                <a:solidFill>
                  <a:srgbClr val="FFFF00"/>
                </a:solidFill>
              </a:rPr>
              <a:t>Comment on Gen. 1:11-13:  </a:t>
            </a:r>
          </a:p>
          <a:p>
            <a:pPr lvl="1"/>
            <a:r>
              <a:rPr lang="en-US" sz="3200" b="1" dirty="0">
                <a:ln>
                  <a:solidFill>
                    <a:schemeClr val="bg1"/>
                  </a:solidFill>
                </a:ln>
              </a:rPr>
              <a:t>Text clearly states that plants and trees were bearing (on an on-going basis) seed and fruit, respectively.  This takes longer than one 24-hr. period.  </a:t>
            </a:r>
          </a:p>
          <a:p>
            <a:pPr lvl="1">
              <a:buNone/>
            </a:pPr>
            <a:endParaRPr lang="en-US" sz="1800" b="1" dirty="0">
              <a:ln>
                <a:solidFill>
                  <a:schemeClr val="bg1"/>
                </a:solidFill>
              </a:ln>
              <a:latin typeface="ITC Avant Garde Demi" pitchFamily="34" charset="0"/>
            </a:endParaRPr>
          </a:p>
          <a:p>
            <a:pPr lvl="1"/>
            <a:r>
              <a:rPr lang="en-US" sz="3200" b="1" dirty="0">
                <a:ln>
                  <a:solidFill>
                    <a:schemeClr val="bg1"/>
                  </a:solidFill>
                </a:ln>
              </a:rPr>
              <a:t>Text in no way infers any kind of speeded-up supernatural growth after vegetation’s initial creation.</a:t>
            </a:r>
          </a:p>
          <a:p>
            <a:pPr lvl="1">
              <a:buNone/>
            </a:pPr>
            <a:endParaRPr lang="en-US" sz="1100" b="1" dirty="0">
              <a:ln>
                <a:solidFill>
                  <a:schemeClr val="bg1"/>
                </a:solidFill>
              </a:ln>
              <a:latin typeface="ITC Avant Garde Demi" pitchFamily="34" charset="0"/>
            </a:endParaRPr>
          </a:p>
        </p:txBody>
      </p:sp>
    </p:spTree>
    <p:extLst>
      <p:ext uri="{BB962C8B-B14F-4D97-AF65-F5344CB8AC3E}">
        <p14:creationId xmlns:p14="http://schemas.microsoft.com/office/powerpoint/2010/main" val="3952757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655805" y="1869989"/>
            <a:ext cx="8773298" cy="4376351"/>
          </a:xfrm>
        </p:spPr>
        <p:txBody>
          <a:bodyPr>
            <a:noAutofit/>
          </a:bodyPr>
          <a:lstStyle/>
          <a:p>
            <a:pPr marL="118872" indent="0" algn="ctr">
              <a:buNone/>
            </a:pPr>
            <a:r>
              <a:rPr lang="en-US" sz="4800" b="1" dirty="0" smtClean="0">
                <a:ln>
                  <a:solidFill>
                    <a:schemeClr val="bg1"/>
                  </a:solidFill>
                </a:ln>
              </a:rPr>
              <a:t>The reason for this examination is that many young universe creationists often state that a person cannot trust in fallen men interpreting a fallen creation and its physical laws.</a:t>
            </a:r>
          </a:p>
        </p:txBody>
      </p:sp>
    </p:spTree>
    <p:extLst>
      <p:ext uri="{BB962C8B-B14F-4D97-AF65-F5344CB8AC3E}">
        <p14:creationId xmlns:p14="http://schemas.microsoft.com/office/powerpoint/2010/main" val="16363522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655805" y="1869989"/>
            <a:ext cx="8773298" cy="4376351"/>
          </a:xfrm>
        </p:spPr>
        <p:txBody>
          <a:bodyPr>
            <a:noAutofit/>
          </a:bodyPr>
          <a:lstStyle/>
          <a:p>
            <a:pPr marL="118872" indent="0" algn="ctr">
              <a:buNone/>
            </a:pPr>
            <a:r>
              <a:rPr lang="en-US" sz="4800" b="1" dirty="0" smtClean="0">
                <a:ln>
                  <a:solidFill>
                    <a:schemeClr val="bg1"/>
                  </a:solidFill>
                </a:ln>
              </a:rPr>
              <a:t>However, these same individuals trust fallen men’s interpretation of  nature’s laws when they ride in an airplane!  Or, how about when they go to the doctor?!</a:t>
            </a:r>
          </a:p>
        </p:txBody>
      </p:sp>
    </p:spTree>
    <p:extLst>
      <p:ext uri="{BB962C8B-B14F-4D97-AF65-F5344CB8AC3E}">
        <p14:creationId xmlns:p14="http://schemas.microsoft.com/office/powerpoint/2010/main" val="15747501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655805" y="1869989"/>
            <a:ext cx="8773298" cy="4376351"/>
          </a:xfrm>
        </p:spPr>
        <p:txBody>
          <a:bodyPr>
            <a:noAutofit/>
          </a:bodyPr>
          <a:lstStyle/>
          <a:p>
            <a:pPr marL="118872" indent="0" algn="ctr">
              <a:buNone/>
            </a:pPr>
            <a:r>
              <a:rPr lang="en-US" sz="4800" b="1" dirty="0" smtClean="0">
                <a:ln>
                  <a:solidFill>
                    <a:schemeClr val="bg1"/>
                  </a:solidFill>
                </a:ln>
              </a:rPr>
              <a:t>Some even go so far as to say that a person cannot </a:t>
            </a:r>
            <a:r>
              <a:rPr lang="en-US" sz="4800" b="1" dirty="0">
                <a:ln>
                  <a:solidFill>
                    <a:schemeClr val="bg1"/>
                  </a:solidFill>
                </a:ln>
              </a:rPr>
              <a:t>t</a:t>
            </a:r>
            <a:r>
              <a:rPr lang="en-US" sz="4800" b="1" dirty="0" smtClean="0">
                <a:ln>
                  <a:solidFill>
                    <a:schemeClr val="bg1"/>
                  </a:solidFill>
                </a:ln>
              </a:rPr>
              <a:t>rust anything in nature!!! </a:t>
            </a:r>
          </a:p>
        </p:txBody>
      </p:sp>
    </p:spTree>
    <p:extLst>
      <p:ext uri="{BB962C8B-B14F-4D97-AF65-F5344CB8AC3E}">
        <p14:creationId xmlns:p14="http://schemas.microsoft.com/office/powerpoint/2010/main" val="30555116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655805" y="1869989"/>
            <a:ext cx="8773298" cy="4376351"/>
          </a:xfrm>
        </p:spPr>
        <p:txBody>
          <a:bodyPr>
            <a:noAutofit/>
          </a:bodyPr>
          <a:lstStyle/>
          <a:p>
            <a:pPr marL="118872" indent="0" algn="ctr">
              <a:buNone/>
            </a:pPr>
            <a:r>
              <a:rPr lang="en-US" sz="4800" b="1" dirty="0" smtClean="0">
                <a:ln>
                  <a:solidFill>
                    <a:schemeClr val="bg1"/>
                  </a:solidFill>
                </a:ln>
              </a:rPr>
              <a:t>These are attempts to avoid what the facts of nature clearly indicate about the age of the universe. </a:t>
            </a:r>
          </a:p>
          <a:p>
            <a:pPr marL="118872" indent="0" algn="ctr">
              <a:buNone/>
            </a:pPr>
            <a:endParaRPr lang="en-US" sz="1800" b="1" dirty="0">
              <a:ln>
                <a:solidFill>
                  <a:schemeClr val="bg1"/>
                </a:solidFill>
              </a:ln>
            </a:endParaRPr>
          </a:p>
          <a:p>
            <a:pPr marL="118872" indent="0" algn="ctr">
              <a:buNone/>
            </a:pPr>
            <a:r>
              <a:rPr lang="en-US" sz="4800" b="1" i="1" dirty="0" smtClean="0">
                <a:ln>
                  <a:solidFill>
                    <a:schemeClr val="bg1"/>
                  </a:solidFill>
                </a:ln>
                <a:solidFill>
                  <a:schemeClr val="accent1">
                    <a:lumMod val="60000"/>
                    <a:lumOff val="40000"/>
                  </a:schemeClr>
                </a:solidFill>
              </a:rPr>
              <a:t>But what does the Bible say?...</a:t>
            </a:r>
          </a:p>
        </p:txBody>
      </p:sp>
    </p:spTree>
    <p:extLst>
      <p:ext uri="{BB962C8B-B14F-4D97-AF65-F5344CB8AC3E}">
        <p14:creationId xmlns:p14="http://schemas.microsoft.com/office/powerpoint/2010/main" val="4983551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655805" y="1869989"/>
            <a:ext cx="8773298" cy="4376351"/>
          </a:xfrm>
        </p:spPr>
        <p:txBody>
          <a:bodyPr>
            <a:noAutofit/>
          </a:bodyPr>
          <a:lstStyle/>
          <a:p>
            <a:pPr marL="118872" indent="0" algn="ctr">
              <a:buNone/>
            </a:pPr>
            <a:r>
              <a:rPr lang="en-US" sz="4800" b="1" dirty="0" smtClean="0">
                <a:ln>
                  <a:solidFill>
                    <a:schemeClr val="bg1"/>
                  </a:solidFill>
                </a:ln>
              </a:rPr>
              <a:t>These are attempts to avoid what the facts of nature clearly indicate about the age of the universe. </a:t>
            </a:r>
          </a:p>
          <a:p>
            <a:pPr marL="118872" indent="0" algn="ctr">
              <a:buNone/>
            </a:pPr>
            <a:endParaRPr lang="en-US" sz="1800" b="1" dirty="0">
              <a:ln>
                <a:solidFill>
                  <a:schemeClr val="bg1"/>
                </a:solidFill>
              </a:ln>
            </a:endParaRPr>
          </a:p>
          <a:p>
            <a:pPr marL="118872" indent="0" algn="ctr">
              <a:buNone/>
            </a:pPr>
            <a:r>
              <a:rPr lang="en-US" sz="4800" b="1" i="1" dirty="0" smtClean="0">
                <a:ln>
                  <a:solidFill>
                    <a:schemeClr val="bg1"/>
                  </a:solidFill>
                </a:ln>
                <a:solidFill>
                  <a:schemeClr val="accent1">
                    <a:lumMod val="60000"/>
                    <a:lumOff val="40000"/>
                  </a:schemeClr>
                </a:solidFill>
              </a:rPr>
              <a:t>But what does the Bible say?...</a:t>
            </a:r>
          </a:p>
        </p:txBody>
      </p:sp>
    </p:spTree>
    <p:extLst>
      <p:ext uri="{BB962C8B-B14F-4D97-AF65-F5344CB8AC3E}">
        <p14:creationId xmlns:p14="http://schemas.microsoft.com/office/powerpoint/2010/main" val="18561517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lican Nebula-B.jpg"/>
          <p:cNvPicPr>
            <a:picLocks noChangeAspect="1"/>
          </p:cNvPicPr>
          <p:nvPr/>
        </p:nvPicPr>
        <p:blipFill>
          <a:blip r:embed="rId2" cstate="print"/>
          <a:stretch>
            <a:fillRect/>
          </a:stretch>
        </p:blipFill>
        <p:spPr>
          <a:xfrm>
            <a:off x="1524000" y="-152400"/>
            <a:ext cx="9307902" cy="7010400"/>
          </a:xfrm>
          <a:prstGeom prst="rect">
            <a:avLst/>
          </a:prstGeom>
        </p:spPr>
      </p:pic>
      <p:sp>
        <p:nvSpPr>
          <p:cNvPr id="4" name="TextBox 3"/>
          <p:cNvSpPr txBox="1"/>
          <p:nvPr/>
        </p:nvSpPr>
        <p:spPr>
          <a:xfrm>
            <a:off x="1676401" y="152400"/>
            <a:ext cx="8790317" cy="3462486"/>
          </a:xfrm>
          <a:prstGeom prst="rect">
            <a:avLst/>
          </a:prstGeom>
          <a:noFill/>
        </p:spPr>
        <p:txBody>
          <a:bodyPr wrap="square" rtlCol="0">
            <a:spAutoFit/>
          </a:bodyPr>
          <a:lstStyle/>
          <a:p>
            <a:pPr algn="ctr"/>
            <a:r>
              <a:rPr lang="en-US" sz="4800" b="1" dirty="0">
                <a:ln w="19050">
                  <a:solidFill>
                    <a:schemeClr val="bg1"/>
                  </a:solidFill>
                </a:ln>
                <a:solidFill>
                  <a:srgbClr val="FF0000"/>
                </a:solidFill>
              </a:rPr>
              <a:t>UNIVERSE’S</a:t>
            </a:r>
            <a:r>
              <a:rPr lang="en-US" sz="4400" b="1" dirty="0">
                <a:ln w="19050">
                  <a:solidFill>
                    <a:schemeClr val="bg1"/>
                  </a:solidFill>
                </a:ln>
                <a:solidFill>
                  <a:srgbClr val="FF0000"/>
                </a:solidFill>
              </a:rPr>
              <a:t> AGE</a:t>
            </a:r>
          </a:p>
          <a:p>
            <a:pPr algn="ctr"/>
            <a:endParaRPr lang="en-US" sz="1100" dirty="0"/>
          </a:p>
          <a:p>
            <a:pPr algn="ctr"/>
            <a:r>
              <a:rPr lang="en-US" sz="4000" b="1" dirty="0">
                <a:ln w="9525">
                  <a:solidFill>
                    <a:schemeClr val="bg1"/>
                  </a:solidFill>
                  <a:prstDash val="solid"/>
                </a:ln>
                <a:effectLst>
                  <a:outerShdw blurRad="12700" dist="38100" dir="2700000" algn="tl" rotWithShape="0">
                    <a:schemeClr val="bg1">
                      <a:lumMod val="50000"/>
                    </a:schemeClr>
                  </a:outerShdw>
                </a:effectLst>
                <a:latin typeface="Corbel" pitchFamily="34" charset="0"/>
              </a:rPr>
              <a:t>The Bible says that nature declares the glory, knowledge (and therefore, truth), and righteousness of God.  Note the following verses:</a:t>
            </a:r>
          </a:p>
        </p:txBody>
      </p:sp>
      <p:sp>
        <p:nvSpPr>
          <p:cNvPr id="5" name="TextBox 4"/>
          <p:cNvSpPr txBox="1"/>
          <p:nvPr/>
        </p:nvSpPr>
        <p:spPr>
          <a:xfrm>
            <a:off x="1676400" y="6172201"/>
            <a:ext cx="8686800" cy="646331"/>
          </a:xfrm>
          <a:prstGeom prst="rect">
            <a:avLst/>
          </a:prstGeom>
          <a:noFill/>
        </p:spPr>
        <p:txBody>
          <a:bodyPr wrap="square" rtlCol="0">
            <a:spAutoFit/>
          </a:bodyPr>
          <a:lstStyle/>
          <a:p>
            <a:r>
              <a:rPr lang="en-US" dirty="0"/>
              <a:t>Pelican Nebula – Digitized Sky Survey;  Color Composite – Charles </a:t>
            </a:r>
            <a:r>
              <a:rPr lang="en-US" dirty="0" err="1"/>
              <a:t>Shahar</a:t>
            </a:r>
            <a:r>
              <a:rPr lang="en-US" dirty="0"/>
              <a:t>  </a:t>
            </a:r>
          </a:p>
          <a:p>
            <a:endParaRPr lang="en-US" dirty="0"/>
          </a:p>
        </p:txBody>
      </p:sp>
    </p:spTree>
    <p:extLst>
      <p:ext uri="{BB962C8B-B14F-4D97-AF65-F5344CB8AC3E}">
        <p14:creationId xmlns:p14="http://schemas.microsoft.com/office/powerpoint/2010/main" val="876031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lican Nebula-B.jpg"/>
          <p:cNvPicPr>
            <a:picLocks noChangeAspect="1"/>
          </p:cNvPicPr>
          <p:nvPr/>
        </p:nvPicPr>
        <p:blipFill>
          <a:blip r:embed="rId2" cstate="print"/>
          <a:stretch>
            <a:fillRect/>
          </a:stretch>
        </p:blipFill>
        <p:spPr>
          <a:xfrm>
            <a:off x="1524000" y="-152400"/>
            <a:ext cx="9307902" cy="7010400"/>
          </a:xfrm>
          <a:prstGeom prst="rect">
            <a:avLst/>
          </a:prstGeom>
        </p:spPr>
      </p:pic>
      <p:sp>
        <p:nvSpPr>
          <p:cNvPr id="3" name="Rectangle 2"/>
          <p:cNvSpPr/>
          <p:nvPr/>
        </p:nvSpPr>
        <p:spPr>
          <a:xfrm>
            <a:off x="1828800" y="457201"/>
            <a:ext cx="8686800" cy="5970865"/>
          </a:xfrm>
          <a:prstGeom prst="rect">
            <a:avLst/>
          </a:prstGeom>
        </p:spPr>
        <p:txBody>
          <a:bodyPr wrap="square">
            <a:spAutoFit/>
          </a:bodyPr>
          <a:lstStyle/>
          <a:p>
            <a:pPr algn="ctr"/>
            <a:r>
              <a:rPr lang="en-US" sz="4800" b="1" dirty="0">
                <a:ln w="19050">
                  <a:solidFill>
                    <a:schemeClr val="bg1"/>
                  </a:solidFill>
                </a:ln>
                <a:solidFill>
                  <a:srgbClr val="FF0000"/>
                </a:solidFill>
              </a:rPr>
              <a:t>UNIVERSE’S AGE</a:t>
            </a:r>
          </a:p>
          <a:p>
            <a:endParaRPr lang="en-US" sz="1400" b="1" dirty="0">
              <a:ln w="19050">
                <a:solidFill>
                  <a:schemeClr val="bg1"/>
                </a:solidFill>
              </a:ln>
              <a:solidFill>
                <a:srgbClr val="FF0000"/>
              </a:solidFill>
            </a:endParaRPr>
          </a:p>
          <a:p>
            <a:r>
              <a:rPr lang="en-US" sz="4000" b="1" dirty="0">
                <a:ln w="6350">
                  <a:solidFill>
                    <a:schemeClr val="bg1"/>
                  </a:solidFill>
                </a:ln>
                <a:solidFill>
                  <a:srgbClr val="FF0000"/>
                </a:solidFill>
                <a:latin typeface="ITC Zapf Chancery" pitchFamily="66" charset="0"/>
              </a:rPr>
              <a:t>Psalm 19:1-4 – </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”The heavens declare the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glory</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of God; the skies proclaim the work of his hands.  Day after day they pour forth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speech</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night after night they display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knowledge</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There is no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speech or language </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where their voice is not heard.  Their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voice</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goes out into all the earth, their words to the ends of the world.”</a:t>
            </a:r>
          </a:p>
        </p:txBody>
      </p:sp>
      <p:sp>
        <p:nvSpPr>
          <p:cNvPr id="4" name="TextBox 3"/>
          <p:cNvSpPr txBox="1"/>
          <p:nvPr/>
        </p:nvSpPr>
        <p:spPr>
          <a:xfrm>
            <a:off x="1752600" y="6172201"/>
            <a:ext cx="8686800" cy="646331"/>
          </a:xfrm>
          <a:prstGeom prst="rect">
            <a:avLst/>
          </a:prstGeom>
          <a:noFill/>
        </p:spPr>
        <p:txBody>
          <a:bodyPr wrap="square" rtlCol="0">
            <a:spAutoFit/>
          </a:bodyPr>
          <a:lstStyle/>
          <a:p>
            <a:r>
              <a:rPr lang="en-US" dirty="0"/>
              <a:t>Pelican Nebula – Digitized Sky Survey;  Color Composite – Charles </a:t>
            </a:r>
            <a:r>
              <a:rPr lang="en-US" dirty="0" err="1"/>
              <a:t>Shahar</a:t>
            </a:r>
            <a:r>
              <a:rPr lang="en-US" dirty="0"/>
              <a:t>  </a:t>
            </a:r>
          </a:p>
          <a:p>
            <a:endParaRPr lang="en-US" dirty="0"/>
          </a:p>
        </p:txBody>
      </p:sp>
    </p:spTree>
    <p:extLst>
      <p:ext uri="{BB962C8B-B14F-4D97-AF65-F5344CB8AC3E}">
        <p14:creationId xmlns:p14="http://schemas.microsoft.com/office/powerpoint/2010/main" val="364944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lican Nebula-B.jpg"/>
          <p:cNvPicPr>
            <a:picLocks noChangeAspect="1"/>
          </p:cNvPicPr>
          <p:nvPr/>
        </p:nvPicPr>
        <p:blipFill>
          <a:blip r:embed="rId2" cstate="print"/>
          <a:stretch>
            <a:fillRect/>
          </a:stretch>
        </p:blipFill>
        <p:spPr>
          <a:xfrm>
            <a:off x="1524000" y="-152400"/>
            <a:ext cx="9307902" cy="7010400"/>
          </a:xfrm>
          <a:prstGeom prst="rect">
            <a:avLst/>
          </a:prstGeom>
        </p:spPr>
      </p:pic>
      <p:sp>
        <p:nvSpPr>
          <p:cNvPr id="3" name="TextBox 2"/>
          <p:cNvSpPr txBox="1"/>
          <p:nvPr/>
        </p:nvSpPr>
        <p:spPr>
          <a:xfrm>
            <a:off x="1981200" y="381001"/>
            <a:ext cx="8458200" cy="4524315"/>
          </a:xfrm>
          <a:prstGeom prst="rect">
            <a:avLst/>
          </a:prstGeom>
          <a:noFill/>
        </p:spPr>
        <p:txBody>
          <a:bodyPr wrap="square" rtlCol="0">
            <a:spAutoFit/>
          </a:bodyPr>
          <a:lstStyle/>
          <a:p>
            <a:pPr algn="ctr"/>
            <a:r>
              <a:rPr lang="en-US" sz="4800" b="1" dirty="0">
                <a:ln w="19050">
                  <a:solidFill>
                    <a:schemeClr val="bg1"/>
                  </a:solidFill>
                </a:ln>
                <a:solidFill>
                  <a:srgbClr val="FF0000"/>
                </a:solidFill>
              </a:rPr>
              <a:t>UNIVERSE’S AGE</a:t>
            </a:r>
          </a:p>
          <a:p>
            <a:endParaRPr lang="en-US" sz="4000" b="1" dirty="0">
              <a:ln w="19050">
                <a:solidFill>
                  <a:schemeClr val="bg1"/>
                </a:solidFill>
              </a:ln>
              <a:solidFill>
                <a:srgbClr val="FF0000"/>
              </a:solidFill>
            </a:endParaRPr>
          </a:p>
          <a:p>
            <a:r>
              <a:rPr lang="en-US" sz="4000" b="1" dirty="0">
                <a:ln>
                  <a:solidFill>
                    <a:schemeClr val="bg1"/>
                  </a:solidFill>
                </a:ln>
                <a:solidFill>
                  <a:srgbClr val="FF0000"/>
                </a:solidFill>
                <a:latin typeface="ITC Zapf Chancery" pitchFamily="66" charset="0"/>
              </a:rPr>
              <a:t>Job 12:7 – 8 – </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”Ask the animals, and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they will teach you</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or the birds of the air, and they will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tell you</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or speak to the earth, and it will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teach you</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or let the fish of the sea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inform </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you.”</a:t>
            </a:r>
          </a:p>
        </p:txBody>
      </p:sp>
      <p:sp>
        <p:nvSpPr>
          <p:cNvPr id="4" name="TextBox 3"/>
          <p:cNvSpPr txBox="1"/>
          <p:nvPr/>
        </p:nvSpPr>
        <p:spPr>
          <a:xfrm>
            <a:off x="1828800" y="6096001"/>
            <a:ext cx="8686800" cy="646331"/>
          </a:xfrm>
          <a:prstGeom prst="rect">
            <a:avLst/>
          </a:prstGeom>
          <a:noFill/>
        </p:spPr>
        <p:txBody>
          <a:bodyPr wrap="square" rtlCol="0">
            <a:spAutoFit/>
          </a:bodyPr>
          <a:lstStyle/>
          <a:p>
            <a:r>
              <a:rPr lang="en-US" dirty="0"/>
              <a:t>Pelican Nebula – Digitized Sky Survey;  Color Composite – Charles </a:t>
            </a:r>
            <a:r>
              <a:rPr lang="en-US" dirty="0" err="1"/>
              <a:t>Shahar</a:t>
            </a:r>
            <a:r>
              <a:rPr lang="en-US" dirty="0"/>
              <a:t>  </a:t>
            </a:r>
          </a:p>
          <a:p>
            <a:endParaRPr lang="en-US" dirty="0"/>
          </a:p>
        </p:txBody>
      </p:sp>
    </p:spTree>
    <p:extLst>
      <p:ext uri="{BB962C8B-B14F-4D97-AF65-F5344CB8AC3E}">
        <p14:creationId xmlns:p14="http://schemas.microsoft.com/office/powerpoint/2010/main" val="10142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lican Nebula-B.jpg"/>
          <p:cNvPicPr>
            <a:picLocks noChangeAspect="1"/>
          </p:cNvPicPr>
          <p:nvPr/>
        </p:nvPicPr>
        <p:blipFill>
          <a:blip r:embed="rId2" cstate="print"/>
          <a:stretch>
            <a:fillRect/>
          </a:stretch>
        </p:blipFill>
        <p:spPr>
          <a:xfrm>
            <a:off x="1045905" y="-490220"/>
            <a:ext cx="10238692" cy="7711440"/>
          </a:xfrm>
          <a:prstGeom prst="rect">
            <a:avLst/>
          </a:prstGeom>
        </p:spPr>
      </p:pic>
      <p:sp>
        <p:nvSpPr>
          <p:cNvPr id="3" name="TextBox 2"/>
          <p:cNvSpPr txBox="1"/>
          <p:nvPr/>
        </p:nvSpPr>
        <p:spPr>
          <a:xfrm>
            <a:off x="2133600" y="304801"/>
            <a:ext cx="8077200" cy="5600045"/>
          </a:xfrm>
          <a:prstGeom prst="rect">
            <a:avLst/>
          </a:prstGeom>
          <a:noFill/>
        </p:spPr>
        <p:txBody>
          <a:bodyPr wrap="square" rtlCol="0">
            <a:spAutoFit/>
          </a:bodyPr>
          <a:lstStyle/>
          <a:p>
            <a:pPr algn="ctr"/>
            <a:r>
              <a:rPr lang="en-US" sz="4800" b="1" dirty="0">
                <a:ln w="19050">
                  <a:solidFill>
                    <a:schemeClr val="bg1"/>
                  </a:solidFill>
                </a:ln>
                <a:solidFill>
                  <a:srgbClr val="FF0000"/>
                </a:solidFill>
              </a:rPr>
              <a:t>UNIVERSE’S AGE</a:t>
            </a:r>
          </a:p>
          <a:p>
            <a:pPr algn="ctr"/>
            <a:endParaRPr lang="en-US" sz="2000" b="1" dirty="0">
              <a:ln w="19050">
                <a:solidFill>
                  <a:schemeClr val="bg1"/>
                </a:solidFill>
              </a:ln>
              <a:solidFill>
                <a:srgbClr val="FF0000"/>
              </a:solidFill>
            </a:endParaRPr>
          </a:p>
          <a:p>
            <a:r>
              <a:rPr lang="en-US" sz="4000" b="1" dirty="0">
                <a:ln w="6350">
                  <a:solidFill>
                    <a:schemeClr val="bg1"/>
                  </a:solidFill>
                </a:ln>
                <a:solidFill>
                  <a:srgbClr val="FF0000"/>
                </a:solidFill>
                <a:latin typeface="ITC Zapf Chancery" pitchFamily="66" charset="0"/>
              </a:rPr>
              <a:t>Psalm 50:6 – </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”Our God comes and will not be silent, And the heavens proclaim his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righteousness</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a:t>
            </a:r>
          </a:p>
          <a:p>
            <a:endPar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endParaRPr>
          </a:p>
          <a:p>
            <a:r>
              <a:rPr lang="en-US" sz="4000" b="1" dirty="0">
                <a:ln w="6350">
                  <a:solidFill>
                    <a:schemeClr val="bg1"/>
                  </a:solidFill>
                </a:ln>
                <a:solidFill>
                  <a:srgbClr val="FF0000"/>
                </a:solidFill>
                <a:latin typeface="ITC Zapf Chancery" pitchFamily="66" charset="0"/>
              </a:rPr>
              <a:t>Psalm 97:6 – </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”The heavens proclaim his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righteousness</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and all the peoples see his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glory</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a:t>
            </a:r>
          </a:p>
        </p:txBody>
      </p:sp>
      <p:sp>
        <p:nvSpPr>
          <p:cNvPr id="4" name="TextBox 3"/>
          <p:cNvSpPr txBox="1"/>
          <p:nvPr/>
        </p:nvSpPr>
        <p:spPr>
          <a:xfrm>
            <a:off x="1905000" y="6172201"/>
            <a:ext cx="8686800" cy="646331"/>
          </a:xfrm>
          <a:prstGeom prst="rect">
            <a:avLst/>
          </a:prstGeom>
          <a:noFill/>
        </p:spPr>
        <p:txBody>
          <a:bodyPr wrap="square" rtlCol="0">
            <a:spAutoFit/>
          </a:bodyPr>
          <a:lstStyle/>
          <a:p>
            <a:r>
              <a:rPr lang="en-US" dirty="0"/>
              <a:t>Pelican Nebula – Digitized Sky Survey;  Color Composite – Charles </a:t>
            </a:r>
            <a:r>
              <a:rPr lang="en-US" dirty="0" err="1"/>
              <a:t>Shahar</a:t>
            </a:r>
            <a:r>
              <a:rPr lang="en-US" dirty="0"/>
              <a:t>  </a:t>
            </a:r>
          </a:p>
          <a:p>
            <a:endParaRPr lang="en-US" dirty="0"/>
          </a:p>
        </p:txBody>
      </p:sp>
    </p:spTree>
    <p:extLst>
      <p:ext uri="{BB962C8B-B14F-4D97-AF65-F5344CB8AC3E}">
        <p14:creationId xmlns:p14="http://schemas.microsoft.com/office/powerpoint/2010/main" val="227096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lican Nebula-B.jpg"/>
          <p:cNvPicPr>
            <a:picLocks noChangeAspect="1"/>
          </p:cNvPicPr>
          <p:nvPr/>
        </p:nvPicPr>
        <p:blipFill>
          <a:blip r:embed="rId2" cstate="print"/>
          <a:stretch>
            <a:fillRect/>
          </a:stretch>
        </p:blipFill>
        <p:spPr>
          <a:xfrm>
            <a:off x="1045905" y="-490220"/>
            <a:ext cx="10238692" cy="7711440"/>
          </a:xfrm>
          <a:prstGeom prst="rect">
            <a:avLst/>
          </a:prstGeom>
        </p:spPr>
      </p:pic>
      <p:sp>
        <p:nvSpPr>
          <p:cNvPr id="3" name="TextBox 2"/>
          <p:cNvSpPr txBox="1"/>
          <p:nvPr/>
        </p:nvSpPr>
        <p:spPr>
          <a:xfrm>
            <a:off x="2133600" y="304801"/>
            <a:ext cx="8077200" cy="3600986"/>
          </a:xfrm>
          <a:prstGeom prst="rect">
            <a:avLst/>
          </a:prstGeom>
          <a:noFill/>
        </p:spPr>
        <p:txBody>
          <a:bodyPr wrap="square" rtlCol="0">
            <a:spAutoFit/>
          </a:bodyPr>
          <a:lstStyle/>
          <a:p>
            <a:pPr algn="ctr"/>
            <a:r>
              <a:rPr lang="en-US" sz="4800" b="1" dirty="0">
                <a:ln w="19050">
                  <a:solidFill>
                    <a:schemeClr val="bg1"/>
                  </a:solidFill>
                </a:ln>
                <a:solidFill>
                  <a:srgbClr val="FF0000"/>
                </a:solidFill>
              </a:rPr>
              <a:t>UNIVERSE’S AGE</a:t>
            </a:r>
          </a:p>
          <a:p>
            <a:pPr algn="ctr"/>
            <a:endParaRPr lang="en-US" sz="2000" b="1" dirty="0">
              <a:ln w="19050">
                <a:solidFill>
                  <a:schemeClr val="bg1"/>
                </a:solidFill>
              </a:ln>
              <a:solidFill>
                <a:srgbClr val="FF0000"/>
              </a:solidFill>
            </a:endParaRPr>
          </a:p>
          <a:p>
            <a:r>
              <a:rPr lang="en-US" sz="4000" b="1" dirty="0" smtClean="0">
                <a:ln w="6350">
                  <a:solidFill>
                    <a:schemeClr val="bg1"/>
                  </a:solidFill>
                </a:ln>
                <a:solidFill>
                  <a:srgbClr val="FF0000"/>
                </a:solidFill>
                <a:latin typeface="ITC Zapf Chancery" pitchFamily="66" charset="0"/>
              </a:rPr>
              <a:t>Jer. 33:25 </a:t>
            </a:r>
            <a:r>
              <a:rPr lang="en-US" sz="4000" b="1" dirty="0">
                <a:ln w="6350">
                  <a:solidFill>
                    <a:schemeClr val="bg1"/>
                  </a:solidFill>
                </a:ln>
                <a:solidFill>
                  <a:srgbClr val="FF0000"/>
                </a:solidFill>
                <a:latin typeface="ITC Zapf Chancery" pitchFamily="66" charset="0"/>
              </a:rPr>
              <a:t>– </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”Our God comes and will not be silent, And the heavens proclaim his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righteousness</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a:t>
            </a:r>
          </a:p>
          <a:p>
            <a:endPar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endParaRPr>
          </a:p>
        </p:txBody>
      </p:sp>
      <p:sp>
        <p:nvSpPr>
          <p:cNvPr id="4" name="TextBox 3"/>
          <p:cNvSpPr txBox="1"/>
          <p:nvPr/>
        </p:nvSpPr>
        <p:spPr>
          <a:xfrm>
            <a:off x="1905000" y="6172201"/>
            <a:ext cx="8686800" cy="646331"/>
          </a:xfrm>
          <a:prstGeom prst="rect">
            <a:avLst/>
          </a:prstGeom>
          <a:noFill/>
        </p:spPr>
        <p:txBody>
          <a:bodyPr wrap="square" rtlCol="0">
            <a:spAutoFit/>
          </a:bodyPr>
          <a:lstStyle/>
          <a:p>
            <a:r>
              <a:rPr lang="en-US" dirty="0"/>
              <a:t>Pelican Nebula – Digitized Sky Survey;  Color Composite – Charles </a:t>
            </a:r>
            <a:r>
              <a:rPr lang="en-US" dirty="0" err="1"/>
              <a:t>Shahar</a:t>
            </a:r>
            <a:r>
              <a:rPr lang="en-US" dirty="0"/>
              <a:t>  </a:t>
            </a:r>
          </a:p>
          <a:p>
            <a:endParaRPr lang="en-US" dirty="0"/>
          </a:p>
        </p:txBody>
      </p:sp>
    </p:spTree>
    <p:extLst>
      <p:ext uri="{BB962C8B-B14F-4D97-AF65-F5344CB8AC3E}">
        <p14:creationId xmlns:p14="http://schemas.microsoft.com/office/powerpoint/2010/main" val="24411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464550" cy="5105400"/>
          </a:xfrm>
        </p:spPr>
        <p:txBody>
          <a:bodyPr>
            <a:noAutofit/>
          </a:bodyPr>
          <a:lstStyle/>
          <a:p>
            <a:r>
              <a:rPr lang="en-US" sz="3200" b="1" i="1" dirty="0" smtClean="0">
                <a:ln>
                  <a:solidFill>
                    <a:schemeClr val="bg1"/>
                  </a:solidFill>
                </a:ln>
                <a:solidFill>
                  <a:srgbClr val="FFFF00"/>
                </a:solidFill>
              </a:rPr>
              <a:t>Day 6:  Multiple Events (Gen. 1:24-27; 2:15-23)</a:t>
            </a:r>
            <a:endParaRPr lang="en-US" sz="3200" b="1" dirty="0" smtClean="0">
              <a:ln>
                <a:solidFill>
                  <a:schemeClr val="bg1"/>
                </a:solidFill>
              </a:ln>
              <a:solidFill>
                <a:srgbClr val="FFFF00"/>
              </a:solidFill>
            </a:endParaRPr>
          </a:p>
          <a:p>
            <a:pPr lvl="1"/>
            <a:r>
              <a:rPr lang="en-US" sz="3200" b="1" dirty="0">
                <a:ln>
                  <a:solidFill>
                    <a:schemeClr val="bg1"/>
                  </a:solidFill>
                </a:ln>
              </a:rPr>
              <a:t>God creates three </a:t>
            </a:r>
            <a:r>
              <a:rPr lang="en-US" sz="3200" b="1" u="sng" dirty="0">
                <a:ln>
                  <a:solidFill>
                    <a:schemeClr val="bg1"/>
                  </a:solidFill>
                </a:ln>
              </a:rPr>
              <a:t>types</a:t>
            </a:r>
            <a:r>
              <a:rPr lang="en-US" sz="3200" b="1" dirty="0">
                <a:ln>
                  <a:solidFill>
                    <a:schemeClr val="bg1"/>
                  </a:solidFill>
                </a:ln>
              </a:rPr>
              <a:t> of land </a:t>
            </a:r>
            <a:r>
              <a:rPr lang="en-US" sz="3200" b="1" dirty="0" smtClean="0">
                <a:ln>
                  <a:solidFill>
                    <a:schemeClr val="bg1"/>
                  </a:solidFill>
                </a:ln>
              </a:rPr>
              <a:t>animals</a:t>
            </a:r>
          </a:p>
          <a:p>
            <a:pPr lvl="1"/>
            <a:r>
              <a:rPr lang="en-US" sz="3200" b="1" dirty="0" smtClean="0">
                <a:ln>
                  <a:solidFill>
                    <a:schemeClr val="bg1"/>
                  </a:solidFill>
                </a:ln>
              </a:rPr>
              <a:t> God </a:t>
            </a:r>
            <a:r>
              <a:rPr lang="en-US" sz="3200" b="1" dirty="0">
                <a:ln>
                  <a:solidFill>
                    <a:schemeClr val="bg1"/>
                  </a:solidFill>
                </a:ln>
              </a:rPr>
              <a:t>creates man</a:t>
            </a:r>
          </a:p>
          <a:p>
            <a:pPr lvl="1"/>
            <a:r>
              <a:rPr lang="en-US" sz="3200" b="1" dirty="0">
                <a:ln>
                  <a:solidFill>
                    <a:schemeClr val="bg1"/>
                  </a:solidFill>
                </a:ln>
              </a:rPr>
              <a:t>God plants a garden (Garden of Eden)</a:t>
            </a:r>
          </a:p>
          <a:p>
            <a:pPr lvl="1"/>
            <a:r>
              <a:rPr lang="en-US" sz="3200" b="1" dirty="0">
                <a:ln>
                  <a:solidFill>
                    <a:schemeClr val="bg1"/>
                  </a:solidFill>
                </a:ln>
              </a:rPr>
              <a:t>God puts Adam into the Garden</a:t>
            </a:r>
          </a:p>
          <a:p>
            <a:pPr lvl="1"/>
            <a:r>
              <a:rPr lang="en-US" sz="3200" b="1" dirty="0">
                <a:ln>
                  <a:solidFill>
                    <a:schemeClr val="bg1"/>
                  </a:solidFill>
                </a:ln>
              </a:rPr>
              <a:t>Adam takes care of the Garden</a:t>
            </a:r>
          </a:p>
          <a:p>
            <a:pPr lvl="1"/>
            <a:r>
              <a:rPr lang="en-US" sz="3200" b="1" dirty="0">
                <a:ln>
                  <a:solidFill>
                    <a:schemeClr val="bg1"/>
                  </a:solidFill>
                </a:ln>
              </a:rPr>
              <a:t>Adam names the animals</a:t>
            </a:r>
          </a:p>
          <a:p>
            <a:pPr lvl="1"/>
            <a:r>
              <a:rPr lang="en-US" sz="3200" b="1" dirty="0">
                <a:ln>
                  <a:solidFill>
                    <a:schemeClr val="bg1"/>
                  </a:solidFill>
                </a:ln>
              </a:rPr>
              <a:t>Adam gets lonely – wants a mate</a:t>
            </a:r>
          </a:p>
        </p:txBody>
      </p:sp>
    </p:spTree>
    <p:extLst>
      <p:ext uri="{BB962C8B-B14F-4D97-AF65-F5344CB8AC3E}">
        <p14:creationId xmlns:p14="http://schemas.microsoft.com/office/powerpoint/2010/main" val="2289528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954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828800"/>
            <a:ext cx="8382000" cy="4419600"/>
          </a:xfrm>
        </p:spPr>
        <p:txBody>
          <a:bodyPr>
            <a:noAutofit/>
          </a:bodyPr>
          <a:lstStyle/>
          <a:p>
            <a:pPr lvl="1">
              <a:buNone/>
            </a:pPr>
            <a:r>
              <a:rPr lang="en-US" sz="3200" b="1" i="1" dirty="0" smtClean="0">
                <a:ln>
                  <a:solidFill>
                    <a:schemeClr val="bg1"/>
                  </a:solidFill>
                </a:ln>
                <a:solidFill>
                  <a:srgbClr val="FFFF00"/>
                </a:solidFill>
              </a:rPr>
              <a:t>Day 6:  Multiple Events </a:t>
            </a:r>
            <a:r>
              <a:rPr lang="en-US" sz="3200" b="1" i="1" dirty="0">
                <a:ln>
                  <a:solidFill>
                    <a:schemeClr val="bg1"/>
                  </a:solidFill>
                </a:ln>
                <a:solidFill>
                  <a:srgbClr val="FFFF00"/>
                </a:solidFill>
              </a:rPr>
              <a:t>(cont</a:t>
            </a:r>
            <a:r>
              <a:rPr lang="en-US" sz="3200" b="1" i="1" dirty="0" smtClean="0">
                <a:ln>
                  <a:solidFill>
                    <a:schemeClr val="bg1"/>
                  </a:solidFill>
                </a:ln>
                <a:solidFill>
                  <a:srgbClr val="FFFF00"/>
                </a:solidFill>
              </a:rPr>
              <a:t>.):</a:t>
            </a:r>
            <a:endParaRPr lang="en-US" sz="3200" b="1" dirty="0">
              <a:ln>
                <a:solidFill>
                  <a:schemeClr val="bg1"/>
                </a:solidFill>
              </a:ln>
              <a:solidFill>
                <a:srgbClr val="FFFF00"/>
              </a:solidFill>
            </a:endParaRPr>
          </a:p>
          <a:p>
            <a:pPr lvl="1"/>
            <a:r>
              <a:rPr lang="en-US" sz="3200" b="1" dirty="0">
                <a:ln>
                  <a:solidFill>
                    <a:schemeClr val="bg1"/>
                  </a:solidFill>
                </a:ln>
              </a:rPr>
              <a:t>God creates Eve</a:t>
            </a:r>
          </a:p>
          <a:p>
            <a:pPr lvl="1"/>
            <a:r>
              <a:rPr lang="en-US" sz="3200" b="1" dirty="0">
                <a:ln>
                  <a:solidFill>
                    <a:schemeClr val="bg1"/>
                  </a:solidFill>
                </a:ln>
              </a:rPr>
              <a:t>In v. 23 Adam says about Eve in Hebrew something like “At long last” (in English the literal translation is “This is now” but it’s meaning is better translated as “At long last” or “Finally!”).</a:t>
            </a:r>
          </a:p>
        </p:txBody>
      </p:sp>
    </p:spTree>
    <p:extLst>
      <p:ext uri="{BB962C8B-B14F-4D97-AF65-F5344CB8AC3E}">
        <p14:creationId xmlns:p14="http://schemas.microsoft.com/office/powerpoint/2010/main" val="1797538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828800" y="1752600"/>
            <a:ext cx="8382000" cy="4495800"/>
          </a:xfrm>
        </p:spPr>
        <p:txBody>
          <a:bodyPr>
            <a:noAutofit/>
          </a:bodyPr>
          <a:lstStyle/>
          <a:p>
            <a:pPr algn="ctr">
              <a:buNone/>
            </a:pPr>
            <a:endParaRPr lang="en-US" sz="3600" dirty="0"/>
          </a:p>
          <a:p>
            <a:pPr algn="ctr">
              <a:buNone/>
            </a:pPr>
            <a:r>
              <a:rPr lang="en-US" sz="4400" dirty="0">
                <a:ln>
                  <a:solidFill>
                    <a:schemeClr val="bg1"/>
                  </a:solidFill>
                </a:ln>
              </a:rPr>
              <a:t>DOES THIS SOUND LIKE A </a:t>
            </a:r>
          </a:p>
          <a:p>
            <a:pPr algn="ctr">
              <a:buNone/>
            </a:pPr>
            <a:r>
              <a:rPr lang="en-US" sz="4400" dirty="0">
                <a:ln>
                  <a:solidFill>
                    <a:schemeClr val="bg1"/>
                  </a:solidFill>
                </a:ln>
              </a:rPr>
              <a:t>24 HR. DAY?</a:t>
            </a:r>
          </a:p>
          <a:p>
            <a:pPr algn="ctr">
              <a:buNone/>
            </a:pPr>
            <a:r>
              <a:rPr lang="en-US" sz="4400" dirty="0">
                <a:ln>
                  <a:solidFill>
                    <a:schemeClr val="bg1"/>
                  </a:solidFill>
                </a:ln>
              </a:rPr>
              <a:t>-OR-</a:t>
            </a:r>
          </a:p>
          <a:p>
            <a:pPr algn="ctr">
              <a:buNone/>
            </a:pPr>
            <a:r>
              <a:rPr lang="en-US" sz="4400" dirty="0">
                <a:ln>
                  <a:solidFill>
                    <a:schemeClr val="bg1"/>
                  </a:solidFill>
                </a:ln>
              </a:rPr>
              <a:t>SOMETHING LONGER?</a:t>
            </a:r>
          </a:p>
        </p:txBody>
      </p:sp>
    </p:spTree>
    <p:extLst>
      <p:ext uri="{BB962C8B-B14F-4D97-AF65-F5344CB8AC3E}">
        <p14:creationId xmlns:p14="http://schemas.microsoft.com/office/powerpoint/2010/main" val="27591930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2400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4" name="Content Placeholder 3"/>
          <p:cNvSpPr>
            <a:spLocks noGrp="1"/>
          </p:cNvSpPr>
          <p:nvPr>
            <p:ph sz="half" idx="2"/>
          </p:nvPr>
        </p:nvSpPr>
        <p:spPr>
          <a:xfrm>
            <a:off x="1682750" y="1752600"/>
            <a:ext cx="8864600" cy="5105400"/>
          </a:xfrm>
        </p:spPr>
        <p:txBody>
          <a:bodyPr>
            <a:noAutofit/>
          </a:bodyPr>
          <a:lstStyle/>
          <a:p>
            <a:r>
              <a:rPr lang="en-US" sz="3200" b="1" i="1" dirty="0" smtClean="0">
                <a:ln>
                  <a:solidFill>
                    <a:schemeClr val="bg1"/>
                  </a:solidFill>
                </a:ln>
                <a:solidFill>
                  <a:srgbClr val="FFFF00"/>
                </a:solidFill>
              </a:rPr>
              <a:t>1 Day of Genesis 2 = 6 Days of Genesis 1:</a:t>
            </a:r>
          </a:p>
          <a:p>
            <a:pPr lvl="1"/>
            <a:r>
              <a:rPr lang="en-US" sz="3200" b="1" i="1" dirty="0" smtClean="0">
                <a:ln>
                  <a:solidFill>
                    <a:schemeClr val="bg1"/>
                  </a:solidFill>
                </a:ln>
                <a:solidFill>
                  <a:srgbClr val="FFFF00"/>
                </a:solidFill>
              </a:rPr>
              <a:t>Gen. 2:4 </a:t>
            </a:r>
            <a:r>
              <a:rPr lang="en-US" sz="3200" b="1" i="1" dirty="0">
                <a:ln>
                  <a:solidFill>
                    <a:schemeClr val="bg1"/>
                  </a:solidFill>
                </a:ln>
                <a:solidFill>
                  <a:srgbClr val="FFFF00"/>
                </a:solidFill>
              </a:rPr>
              <a:t>&gt;</a:t>
            </a:r>
            <a:r>
              <a:rPr lang="en-US" sz="3200" b="1" i="1" dirty="0">
                <a:ln>
                  <a:solidFill>
                    <a:schemeClr val="bg1"/>
                  </a:solidFill>
                </a:ln>
              </a:rPr>
              <a:t> </a:t>
            </a:r>
            <a:r>
              <a:rPr lang="en-US" sz="3200" b="1" dirty="0">
                <a:ln>
                  <a:solidFill>
                    <a:schemeClr val="bg1"/>
                  </a:solidFill>
                </a:ln>
              </a:rPr>
              <a:t>“This is the generations (account) of the day of creation.”</a:t>
            </a:r>
          </a:p>
          <a:p>
            <a:pPr>
              <a:buNone/>
            </a:pPr>
            <a:endParaRPr lang="en-US" sz="1800" b="1" dirty="0">
              <a:ln>
                <a:solidFill>
                  <a:schemeClr val="bg1"/>
                </a:solidFill>
              </a:ln>
            </a:endParaRPr>
          </a:p>
          <a:p>
            <a:pPr lvl="1"/>
            <a:r>
              <a:rPr lang="en-US" sz="3200" b="1" i="1" dirty="0">
                <a:ln>
                  <a:solidFill>
                    <a:schemeClr val="bg1"/>
                  </a:solidFill>
                </a:ln>
                <a:solidFill>
                  <a:srgbClr val="FFFF00"/>
                </a:solidFill>
              </a:rPr>
              <a:t>Comment on Gen. 2:4 &gt;  </a:t>
            </a:r>
            <a:r>
              <a:rPr lang="en-US" sz="3200" b="1" dirty="0" smtClean="0">
                <a:ln>
                  <a:solidFill>
                    <a:schemeClr val="bg1"/>
                  </a:solidFill>
                </a:ln>
              </a:rPr>
              <a:t>The one day of Gen. 2:4 refers back </a:t>
            </a:r>
            <a:r>
              <a:rPr lang="en-US" sz="3200" b="1" dirty="0">
                <a:ln>
                  <a:solidFill>
                    <a:schemeClr val="bg1"/>
                  </a:solidFill>
                </a:ln>
              </a:rPr>
              <a:t>to the </a:t>
            </a:r>
            <a:r>
              <a:rPr lang="en-US" sz="3200" b="1" dirty="0" smtClean="0">
                <a:ln>
                  <a:solidFill>
                    <a:schemeClr val="bg1"/>
                  </a:solidFill>
                </a:ln>
              </a:rPr>
              <a:t>6 </a:t>
            </a:r>
            <a:r>
              <a:rPr lang="en-US" sz="3200" b="1" dirty="0">
                <a:ln>
                  <a:solidFill>
                    <a:schemeClr val="bg1"/>
                  </a:solidFill>
                </a:ln>
              </a:rPr>
              <a:t>creation days of Gen</a:t>
            </a:r>
            <a:r>
              <a:rPr lang="en-US" sz="3200" b="1" dirty="0" smtClean="0">
                <a:ln>
                  <a:solidFill>
                    <a:schemeClr val="bg1"/>
                  </a:solidFill>
                </a:ln>
              </a:rPr>
              <a:t>. 1. </a:t>
            </a:r>
            <a:r>
              <a:rPr lang="en-US" sz="3200" b="1" dirty="0">
                <a:ln>
                  <a:solidFill>
                    <a:schemeClr val="bg1"/>
                  </a:solidFill>
                </a:ln>
              </a:rPr>
              <a:t>Now, “one day” refers to six days.  This illustrates the multiple uses of the word “day” in the Genesis context.  The word “generations”/account never refers to 24 hrs.</a:t>
            </a:r>
          </a:p>
        </p:txBody>
      </p:sp>
    </p:spTree>
    <p:extLst>
      <p:ext uri="{BB962C8B-B14F-4D97-AF65-F5344CB8AC3E}">
        <p14:creationId xmlns:p14="http://schemas.microsoft.com/office/powerpoint/2010/main" val="5850549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TotalTime>
  <Words>3560</Words>
  <Application>Microsoft Office PowerPoint</Application>
  <PresentationFormat>Widescreen</PresentationFormat>
  <Paragraphs>307</Paragraphs>
  <Slides>59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Corbel</vt:lpstr>
      <vt:lpstr>ITC Avant Garde Demi</vt:lpstr>
      <vt:lpstr>ITC Zapf Chancery</vt:lpstr>
      <vt:lpstr>Wingdings</vt:lpstr>
      <vt:lpstr>Wingdings 2</vt:lpstr>
      <vt:lpstr>Wingdings 3</vt:lpstr>
      <vt:lpstr>Module</vt:lpstr>
      <vt:lpstr>PowerPoint Presentation</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johndavis</dc:creator>
  <cp:lastModifiedBy>Richard Deem</cp:lastModifiedBy>
  <cp:revision>89</cp:revision>
  <cp:lastPrinted>2013-03-21T01:32:08Z</cp:lastPrinted>
  <dcterms:created xsi:type="dcterms:W3CDTF">2013-03-21T01:31:53Z</dcterms:created>
  <dcterms:modified xsi:type="dcterms:W3CDTF">2013-11-12T00:43:42Z</dcterms:modified>
</cp:coreProperties>
</file>