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 id="286" r:id="rId31"/>
    <p:sldId id="291" r:id="rId32"/>
    <p:sldId id="292" r:id="rId33"/>
    <p:sldId id="293" r:id="rId34"/>
    <p:sldId id="294" r:id="rId35"/>
    <p:sldId id="287" r:id="rId36"/>
    <p:sldId id="288" r:id="rId37"/>
    <p:sldId id="289" r:id="rId38"/>
    <p:sldId id="290" r:id="rId39"/>
    <p:sldId id="295" r:id="rId40"/>
    <p:sldId id="296" r:id="rId41"/>
    <p:sldId id="297" r:id="rId42"/>
    <p:sldId id="298"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42" autoAdjust="0"/>
    <p:restoredTop sz="94660"/>
  </p:normalViewPr>
  <p:slideViewPr>
    <p:cSldViewPr>
      <p:cViewPr varScale="1">
        <p:scale>
          <a:sx n="88" d="100"/>
          <a:sy n="88" d="100"/>
        </p:scale>
        <p:origin x="-107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1A6D17-0FF3-4B34-A540-FB2841A7111C}" type="datetimeFigureOut">
              <a:rPr lang="en-US" smtClean="0"/>
              <a:pPr/>
              <a:t>9/23/2012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1A6D17-0FF3-4B34-A540-FB2841A7111C}" type="datetimeFigureOut">
              <a:rPr lang="en-US" smtClean="0"/>
              <a:pPr/>
              <a:t>9/23/2012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1A6D17-0FF3-4B34-A540-FB2841A7111C}" type="datetimeFigureOut">
              <a:rPr lang="en-US" smtClean="0"/>
              <a:pPr/>
              <a:t>9/23/2012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1A6D17-0FF3-4B34-A540-FB2841A7111C}" type="datetimeFigureOut">
              <a:rPr lang="en-US" smtClean="0"/>
              <a:pPr/>
              <a:t>9/23/2012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1A6D17-0FF3-4B34-A540-FB2841A7111C}" type="datetimeFigureOut">
              <a:rPr lang="en-US" smtClean="0"/>
              <a:pPr/>
              <a:t>9/23/2012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1A6D17-0FF3-4B34-A540-FB2841A7111C}" type="datetimeFigureOut">
              <a:rPr lang="en-US" smtClean="0"/>
              <a:pPr/>
              <a:t>9/23/2012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1A6D17-0FF3-4B34-A540-FB2841A7111C}" type="datetimeFigureOut">
              <a:rPr lang="en-US" smtClean="0"/>
              <a:pPr/>
              <a:t>9/23/2012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1A6D17-0FF3-4B34-A540-FB2841A7111C}" type="datetimeFigureOut">
              <a:rPr lang="en-US" smtClean="0"/>
              <a:pPr/>
              <a:t>9/23/2012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A6D17-0FF3-4B34-A540-FB2841A7111C}" type="datetimeFigureOut">
              <a:rPr lang="en-US" smtClean="0"/>
              <a:pPr/>
              <a:t>9/23/2012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1A6D17-0FF3-4B34-A540-FB2841A7111C}" type="datetimeFigureOut">
              <a:rPr lang="en-US" smtClean="0"/>
              <a:pPr/>
              <a:t>9/23/2012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1A6D17-0FF3-4B34-A540-FB2841A7111C}" type="datetimeFigureOut">
              <a:rPr lang="en-US" smtClean="0"/>
              <a:pPr/>
              <a:t>9/23/2012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8C645-34CA-47F5-A8BC-489F48E1FA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A6D17-0FF3-4B34-A540-FB2841A7111C}" type="datetimeFigureOut">
              <a:rPr lang="en-US" smtClean="0"/>
              <a:pPr/>
              <a:t>9/23/2012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C8C645-34CA-47F5-A8BC-489F48E1FA7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DOES GOD RELATE TO THE WORLD</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Deu</a:t>
            </a:r>
            <a:r>
              <a:rPr lang="en-US" dirty="0"/>
              <a:t> 11:14  then I will give </a:t>
            </a:r>
            <a:r>
              <a:rPr lang="en-US" i="1" dirty="0"/>
              <a:t>you the rain for your land in its season, the early rain and the latter rain, that you may gather in your grain, your new wine, and your oil. </a:t>
            </a:r>
          </a:p>
          <a:p>
            <a:r>
              <a:rPr lang="en-US" dirty="0" err="1"/>
              <a:t>Deu</a:t>
            </a:r>
            <a:r>
              <a:rPr lang="en-US" dirty="0"/>
              <a:t> 11:15  And I will send grass in your fields for your livestock, that you may eat and be filled.'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Pro 26:20  Where </a:t>
            </a:r>
            <a:r>
              <a:rPr lang="en-US" i="1" dirty="0"/>
              <a:t>there is no wood, the fire goes out; And where there is no talebearer, strife ceases. </a:t>
            </a:r>
          </a:p>
          <a:p>
            <a:r>
              <a:rPr lang="en-US" dirty="0"/>
              <a:t>Pro 26:21  </a:t>
            </a:r>
            <a:r>
              <a:rPr lang="en-US" i="1" dirty="0"/>
              <a:t>As charcoal is to burning coals, and wood to fire, So is a contentious man to kindle strife.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Pro 19:20  Listen to counsel and receive instruction, That you may be wise in your latter days.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Pro 25:16  Have you found honey? Eat only as much as you need, Lest you be filled with it and vomit.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Pro 20:1  Wine </a:t>
            </a:r>
            <a:r>
              <a:rPr lang="en-US" b="1" i="1" dirty="0"/>
              <a:t>is a mocker, Strong drink is a brawler, And whoever is led astray by it is not wise.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Mat 7:24  "Therefore whoever hears these sayings of Mine, and does them, I will liken him to a wise man who built his house on the rock: </a:t>
            </a:r>
          </a:p>
          <a:p>
            <a:r>
              <a:rPr lang="en-US" dirty="0"/>
              <a:t>Mat 7:25  and the rain descended, the floods came, and the winds blew and beat on that house; and it did not fall, for it was founded on the rock. </a:t>
            </a:r>
          </a:p>
          <a:p>
            <a:r>
              <a:rPr lang="en-US" dirty="0"/>
              <a:t>Mat 7:26  "But everyone who hears these sayings of Mine, and does not do them, will be like a foolish man who built his house on the sand: </a:t>
            </a:r>
          </a:p>
          <a:p>
            <a:r>
              <a:rPr lang="en-US" dirty="0"/>
              <a:t>Mat 7:27  and the rain descended, the floods came, and the winds blew and beat on that house; and it fell. And great was its fall."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2Sa 11:4  Then David sent messengers, and took her; and she came to him, and he lay with her, for she was cleansed from her impurity; and she returned to her house. </a:t>
            </a:r>
          </a:p>
          <a:p>
            <a:r>
              <a:rPr lang="en-US" dirty="0"/>
              <a:t>2Sa 11:5  And the woman conceived; so she sent and told David, and said, "I </a:t>
            </a:r>
            <a:r>
              <a:rPr lang="en-US" i="1" dirty="0"/>
              <a:t>am with child."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Gen 6:17  And behold, I Myself am bringing floodwaters on the earth, to destroy from under heaven all flesh in which </a:t>
            </a:r>
            <a:r>
              <a:rPr lang="en-US" i="1" dirty="0"/>
              <a:t>is the breath of life; everything that is on the earth shall die. </a:t>
            </a:r>
          </a:p>
          <a:p>
            <a:r>
              <a:rPr lang="en-US" dirty="0"/>
              <a:t>Gen 6:18  But I will establish My covenant with you; and you shall go into the ark—you, your sons, your wife, and your sons' wives with you. </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Jdg</a:t>
            </a:r>
            <a:r>
              <a:rPr lang="en-US" dirty="0"/>
              <a:t> 4:21  Then </a:t>
            </a:r>
            <a:r>
              <a:rPr lang="en-US" dirty="0" err="1"/>
              <a:t>Jael</a:t>
            </a:r>
            <a:r>
              <a:rPr lang="en-US" dirty="0"/>
              <a:t>, Heber's wife, took a tent peg and took a hammer in her hand, and went softly to him and drove the peg into his temple, and it went down into the ground; for he was fast asleep and weary. So he died.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a:t>Luk</a:t>
            </a:r>
            <a:r>
              <a:rPr lang="en-US" b="1" dirty="0"/>
              <a:t> 1:30  Then the angel said to her, "Do not be afraid, Mary, for you have found favor with God. </a:t>
            </a:r>
          </a:p>
          <a:p>
            <a:r>
              <a:rPr lang="en-US" dirty="0" err="1"/>
              <a:t>Luk</a:t>
            </a:r>
            <a:r>
              <a:rPr lang="en-US" dirty="0"/>
              <a:t> 1:31  And behold, you will conceive in your womb and bring forth a Son, and shall call His name JESUS. </a:t>
            </a:r>
          </a:p>
          <a:p>
            <a:r>
              <a:rPr lang="en-US" dirty="0" err="1"/>
              <a:t>Luk</a:t>
            </a:r>
            <a:r>
              <a:rPr lang="en-US" dirty="0"/>
              <a:t> 1:34  Then Mary said to the angel, "How can this be, since I do not know a man?"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DEISM</a:t>
            </a:r>
            <a:endParaRPr lang="en-US" dirty="0"/>
          </a:p>
        </p:txBody>
      </p:sp>
      <p:sp>
        <p:nvSpPr>
          <p:cNvPr id="3" name="Content Placeholder 2"/>
          <p:cNvSpPr>
            <a:spLocks noGrp="1"/>
          </p:cNvSpPr>
          <p:nvPr>
            <p:ph idx="1"/>
          </p:nvPr>
        </p:nvSpPr>
        <p:spPr/>
        <p:txBody>
          <a:bodyPr/>
          <a:lstStyle/>
          <a:p>
            <a:r>
              <a:rPr lang="en-US" dirty="0" smtClean="0"/>
              <a:t>God is a transcendent creator but he has not taken an active role in events since the creation. Events in the world unfurl according to the laws with which nature was endowed at the creation. God does not necessarily know how history will play out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PASSAGES THAT SEEM TO SUPPORT OCCASIONALISM</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Gal 1:15  But when it pleased God, who separated me from my mother's womb and called </a:t>
            </a:r>
            <a:r>
              <a:rPr lang="en-US" i="1" dirty="0"/>
              <a:t>me through His </a:t>
            </a:r>
            <a:r>
              <a:rPr lang="en-US" i="1" dirty="0" smtClean="0"/>
              <a:t>grace…….</a:t>
            </a:r>
            <a:endParaRPr lang="en-US" i="1" dirty="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Heb 1:3  who being the brightness of </a:t>
            </a:r>
            <a:r>
              <a:rPr lang="en-US" i="1" dirty="0"/>
              <a:t>His glory and the express image of His person, and upholding all things by the word of His </a:t>
            </a:r>
            <a:r>
              <a:rPr lang="en-US" i="1" dirty="0" smtClean="0"/>
              <a:t>power…</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Act 17:24  God, who made the world and everything in it, since He is Lord of heaven and earth, does not dwell in temples made with hands. </a:t>
            </a:r>
          </a:p>
          <a:p>
            <a:r>
              <a:rPr lang="en-US" dirty="0"/>
              <a:t>Act 17:25  Nor is He worshiped with men's hands, as though He needed anything, since He gives to all life, breath, and all things. </a:t>
            </a:r>
          </a:p>
          <a:p>
            <a:r>
              <a:rPr lang="en-US" dirty="0"/>
              <a:t>Act 17:26  And He has made from one blood every nation of men to dwell on all the face of the earth, and has determined their </a:t>
            </a:r>
            <a:r>
              <a:rPr lang="en-US" dirty="0" err="1"/>
              <a:t>preappointed</a:t>
            </a:r>
            <a:r>
              <a:rPr lang="en-US" dirty="0"/>
              <a:t> times and the boundaries of their </a:t>
            </a:r>
            <a:r>
              <a:rPr lang="en-US" dirty="0" smtClean="0"/>
              <a:t>dwellings……</a:t>
            </a:r>
            <a:endParaRPr lang="en-US" dirty="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10:29  Are not two sparrows sold for a copper coin? And not one of them falls to the ground apart from your Father's will. </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err="1"/>
              <a:t>Psa</a:t>
            </a:r>
            <a:r>
              <a:rPr lang="en-US" dirty="0"/>
              <a:t> 104:10  He sends the springs into the valleys; They flow among the hills. </a:t>
            </a:r>
          </a:p>
          <a:p>
            <a:r>
              <a:rPr lang="en-US" dirty="0" err="1"/>
              <a:t>Psa</a:t>
            </a:r>
            <a:r>
              <a:rPr lang="en-US" dirty="0"/>
              <a:t> 104:11  They give drink to every beast of the field; The wild donkeys quench their thirst. </a:t>
            </a:r>
          </a:p>
          <a:p>
            <a:r>
              <a:rPr lang="en-US" dirty="0" err="1"/>
              <a:t>Psa</a:t>
            </a:r>
            <a:r>
              <a:rPr lang="en-US" dirty="0"/>
              <a:t> 104:12  By them the birds of the heavens have their home; They sing among the branches. </a:t>
            </a:r>
          </a:p>
          <a:p>
            <a:r>
              <a:rPr lang="en-US" dirty="0" err="1"/>
              <a:t>Psa</a:t>
            </a:r>
            <a:r>
              <a:rPr lang="en-US" dirty="0"/>
              <a:t> 104:13  He waters the hills from His upper chambers; The earth is satisfied with the fruit of Your works. </a:t>
            </a:r>
          </a:p>
          <a:p>
            <a:r>
              <a:rPr lang="en-US" dirty="0" err="1"/>
              <a:t>Psa</a:t>
            </a:r>
            <a:r>
              <a:rPr lang="en-US" dirty="0"/>
              <a:t> 104:14  He causes the grass to grow for the cattle, And vegetation for the service of man, That he may bring forth food from the earth, </a:t>
            </a:r>
          </a:p>
          <a:p>
            <a:r>
              <a:rPr lang="en-US" dirty="0" err="1"/>
              <a:t>Psa</a:t>
            </a:r>
            <a:r>
              <a:rPr lang="en-US" dirty="0"/>
              <a:t> 104:15  And wine </a:t>
            </a:r>
            <a:r>
              <a:rPr lang="en-US" i="1" dirty="0"/>
              <a:t>that makes glad the heart of man, Oil to make his face shine, And bread which strengthens man's heart.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a:t>Psa</a:t>
            </a:r>
            <a:r>
              <a:rPr lang="en-US" dirty="0"/>
              <a:t> 104:19  He appointed the moon for seasons; The sun knows its going down. </a:t>
            </a:r>
          </a:p>
          <a:p>
            <a:r>
              <a:rPr lang="en-US" dirty="0" err="1"/>
              <a:t>Psa</a:t>
            </a:r>
            <a:r>
              <a:rPr lang="en-US" dirty="0"/>
              <a:t> 104:20  You make darkness, and it is night, In which all the beasts of the forest creep about. </a:t>
            </a:r>
          </a:p>
          <a:p>
            <a:r>
              <a:rPr lang="en-US" dirty="0" err="1"/>
              <a:t>Psa</a:t>
            </a:r>
            <a:r>
              <a:rPr lang="en-US" dirty="0"/>
              <a:t> 104:21  The young lions roar after their prey, And seek their food from God. </a:t>
            </a:r>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err="1"/>
              <a:t>Psa</a:t>
            </a:r>
            <a:r>
              <a:rPr lang="en-US" dirty="0"/>
              <a:t> 104:24  O LORD, how manifold are Your works! In wisdom You have made them all. The earth is full of Your possessions—</a:t>
            </a:r>
          </a:p>
          <a:p>
            <a:r>
              <a:rPr lang="en-US" dirty="0" err="1"/>
              <a:t>Psa</a:t>
            </a:r>
            <a:r>
              <a:rPr lang="en-US" dirty="0"/>
              <a:t> 104:25  This great and wide sea, In which </a:t>
            </a:r>
            <a:r>
              <a:rPr lang="en-US" i="1" dirty="0"/>
              <a:t>are innumerable teeming things, Living things both small and great. </a:t>
            </a:r>
          </a:p>
          <a:p>
            <a:r>
              <a:rPr lang="en-US" dirty="0" err="1"/>
              <a:t>Psa</a:t>
            </a:r>
            <a:r>
              <a:rPr lang="en-US" dirty="0"/>
              <a:t> 104:26  There the ships sail about; </a:t>
            </a:r>
            <a:r>
              <a:rPr lang="en-US" i="1" dirty="0"/>
              <a:t>There is that Leviathan  Which You have made to play there. </a:t>
            </a:r>
          </a:p>
          <a:p>
            <a:r>
              <a:rPr lang="en-US" dirty="0" err="1"/>
              <a:t>Psa</a:t>
            </a:r>
            <a:r>
              <a:rPr lang="en-US" dirty="0"/>
              <a:t> 104:27  These all wait for You, That You may give </a:t>
            </a:r>
            <a:r>
              <a:rPr lang="en-US" i="1" dirty="0"/>
              <a:t>them their food in due season. </a:t>
            </a:r>
          </a:p>
          <a:p>
            <a:r>
              <a:rPr lang="en-US" dirty="0" err="1"/>
              <a:t>Psa</a:t>
            </a:r>
            <a:r>
              <a:rPr lang="en-US" dirty="0"/>
              <a:t> 104:28  </a:t>
            </a:r>
            <a:r>
              <a:rPr lang="en-US" i="1" dirty="0"/>
              <a:t>What You give them they gather in; You open Your hand, they are filled with good. </a:t>
            </a:r>
          </a:p>
          <a:p>
            <a:r>
              <a:rPr lang="en-US" dirty="0" err="1"/>
              <a:t>Psa</a:t>
            </a:r>
            <a:r>
              <a:rPr lang="en-US" dirty="0"/>
              <a:t> 104:29  You hide Your face, they are troubled; You take away their breath, they die and return to their dust. </a:t>
            </a:r>
          </a:p>
          <a:p>
            <a:r>
              <a:rPr lang="en-US" dirty="0" err="1"/>
              <a:t>Psa</a:t>
            </a:r>
            <a:r>
              <a:rPr lang="en-US" dirty="0"/>
              <a:t> 104:30  You send forth Your Spirit, they are created; And You renew the face of the earth. </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Isa 45:7  I form the light and create darkness, I make peace and create calamity; I, the LORD, do all these </a:t>
            </a:r>
            <a:r>
              <a:rPr lang="en-US" i="1" dirty="0"/>
              <a:t>things.' </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a:t>Jer</a:t>
            </a:r>
            <a:r>
              <a:rPr lang="en-US" b="1" dirty="0"/>
              <a:t> 1:5  "Before I formed you in the womb I knew you; Before you were born I sanctified you; I ordained </a:t>
            </a:r>
            <a:r>
              <a:rPr lang="en-US" b="1" dirty="0" smtClean="0"/>
              <a:t>you……</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PROVIDENTIALISM	</a:t>
            </a:r>
            <a:endParaRPr lang="en-US" dirty="0"/>
          </a:p>
        </p:txBody>
      </p:sp>
      <p:sp>
        <p:nvSpPr>
          <p:cNvPr id="3" name="Content Placeholder 2"/>
          <p:cNvSpPr>
            <a:spLocks noGrp="1"/>
          </p:cNvSpPr>
          <p:nvPr>
            <p:ph idx="1"/>
          </p:nvPr>
        </p:nvSpPr>
        <p:spPr/>
        <p:txBody>
          <a:bodyPr/>
          <a:lstStyle/>
          <a:p>
            <a:r>
              <a:rPr lang="en-US" dirty="0" smtClean="0"/>
              <a:t>Similar to deism in that “miracles” are all explainable by natural law. God’s hand is not seen by the miraculous but in the way that the story of history unfolds to accomplish his goals. Differs from deism in that some adherents will allow only for the miraculous in the Bible, others will allow for divine influence on decision making</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Psa</a:t>
            </a:r>
            <a:r>
              <a:rPr lang="en-US" dirty="0"/>
              <a:t> 139:13  For You formed my inward parts; You covered me in my mother's womb. </a:t>
            </a:r>
          </a:p>
          <a:p>
            <a:r>
              <a:rPr lang="en-US" dirty="0" err="1"/>
              <a:t>Psa</a:t>
            </a:r>
            <a:r>
              <a:rPr lang="en-US" dirty="0"/>
              <a:t> 139:14  I will praise You, for I am fearfully </a:t>
            </a:r>
            <a:r>
              <a:rPr lang="en-US" i="1" dirty="0"/>
              <a:t>and wonderfully made; Marvelous are Your works, And that my soul knows very well. </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1Jn 4:12  No one has seen God at any time. If we love one another, God abides in us, and His love has been perfected in us. </a:t>
            </a:r>
          </a:p>
          <a:p>
            <a:r>
              <a:rPr lang="en-US" dirty="0"/>
              <a:t>1Jn 4:13  By this we know that we abide in Him, and He in us, because He has given us of His Spirit. </a:t>
            </a:r>
          </a:p>
          <a:p>
            <a:r>
              <a:rPr lang="en-US" dirty="0"/>
              <a:t>1Jn 4:14  And we have seen and testify that the Father has sent the Son </a:t>
            </a:r>
            <a:r>
              <a:rPr lang="en-US" i="1" dirty="0"/>
              <a:t>as Savior of the world. </a:t>
            </a:r>
          </a:p>
          <a:p>
            <a:r>
              <a:rPr lang="en-US" dirty="0"/>
              <a:t>1Jn 4:15  Whoever confesses that Jesus is the Son of God, God abides in him, and he in God. </a:t>
            </a:r>
          </a:p>
          <a:p>
            <a:r>
              <a:rPr lang="en-US" dirty="0"/>
              <a:t>1Jn 4:16  And we have known and believed the love that God has for us. God is love, and he who abides in love abides in God, and God in him. </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Joh</a:t>
            </a:r>
            <a:r>
              <a:rPr lang="en-US" dirty="0"/>
              <a:t> 3:16  For God so loved the world that He gave His only begotten Son, that whoever believes in Him should not perish but have everlasting life. </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1Ki 10:9  Blessed be the LORD your God, who delighted in you, setting you on the throne of Israel! Because the LORD has loved Israel forever, therefore He made you king, to do justice and righteousness." </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err="1"/>
              <a:t>Joh</a:t>
            </a:r>
            <a:r>
              <a:rPr lang="en-US" dirty="0"/>
              <a:t> 15:9  "As the Father loved Me, I also have loved you; abide in My love. </a:t>
            </a:r>
          </a:p>
          <a:p>
            <a:r>
              <a:rPr lang="en-US" dirty="0" err="1"/>
              <a:t>Joh</a:t>
            </a:r>
            <a:r>
              <a:rPr lang="en-US" dirty="0"/>
              <a:t> 15:10  If you keep My commandments, you will abide in My love, just as I have kept My Father's commandments and abide in His love. </a:t>
            </a:r>
          </a:p>
          <a:p>
            <a:r>
              <a:rPr lang="en-US" dirty="0" err="1"/>
              <a:t>Joh</a:t>
            </a:r>
            <a:r>
              <a:rPr lang="en-US" dirty="0"/>
              <a:t> 15:11  "These things I have spoken to you, that My joy may remain in you, and </a:t>
            </a:r>
            <a:r>
              <a:rPr lang="en-US" i="1" dirty="0"/>
              <a:t>that your joy may be full. </a:t>
            </a:r>
          </a:p>
          <a:p>
            <a:r>
              <a:rPr lang="en-US" dirty="0" err="1"/>
              <a:t>Joh</a:t>
            </a:r>
            <a:r>
              <a:rPr lang="en-US" dirty="0"/>
              <a:t> 15:12  This is My commandment, that you love one another as I have loved you. </a:t>
            </a:r>
            <a:endParaRPr lang="en-US"/>
          </a:p>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Jdg</a:t>
            </a:r>
            <a:r>
              <a:rPr lang="en-US" dirty="0"/>
              <a:t> 4:22  And then, as Barak pursued </a:t>
            </a:r>
            <a:r>
              <a:rPr lang="en-US" dirty="0" err="1"/>
              <a:t>Sisera</a:t>
            </a:r>
            <a:r>
              <a:rPr lang="en-US" dirty="0"/>
              <a:t>, </a:t>
            </a:r>
            <a:r>
              <a:rPr lang="en-US" dirty="0" err="1"/>
              <a:t>Jael</a:t>
            </a:r>
            <a:r>
              <a:rPr lang="en-US" dirty="0"/>
              <a:t> came out to meet him, and said to him, "Come, I will show you the man whom you seek." And when he went into her </a:t>
            </a:r>
            <a:r>
              <a:rPr lang="en-US" i="1" dirty="0"/>
              <a:t>tent, there lay </a:t>
            </a:r>
            <a:r>
              <a:rPr lang="en-US" i="1" dirty="0" err="1"/>
              <a:t>Sisera</a:t>
            </a:r>
            <a:r>
              <a:rPr lang="en-US" i="1" dirty="0"/>
              <a:t>, dead with the peg in his temple. </a:t>
            </a:r>
          </a:p>
          <a:p>
            <a:r>
              <a:rPr lang="en-US" dirty="0" err="1"/>
              <a:t>Jdg</a:t>
            </a:r>
            <a:r>
              <a:rPr lang="en-US" dirty="0"/>
              <a:t> 4:23  So on that day God subdued </a:t>
            </a:r>
            <a:r>
              <a:rPr lang="en-US" dirty="0" err="1"/>
              <a:t>Jabin</a:t>
            </a:r>
            <a:r>
              <a:rPr lang="en-US" dirty="0"/>
              <a:t> king of Canaan in the presence of the children of Israel. </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Eph 1:11  In Him also we have obtained an inheritance, being predestined according to the purpose of Him who works all things according to the counsel of His will, </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Isa 14:24  The LORD of hosts has sworn, saying, "Surely, as I have thought, so it shall come to pass, And as I have purposed, </a:t>
            </a:r>
            <a:r>
              <a:rPr lang="en-US" i="1" dirty="0"/>
              <a:t>so it shall stand: </a:t>
            </a:r>
          </a:p>
          <a:p>
            <a:r>
              <a:rPr lang="en-US" dirty="0"/>
              <a:t>Isa 14:25  That I will break the Assyrian in My land, And on My mountains tread him underfoot. Then his yoke shall be removed from them, And his burden removed from their shoulders. </a:t>
            </a:r>
          </a:p>
          <a:p>
            <a:r>
              <a:rPr lang="en-US" dirty="0"/>
              <a:t>Isa 14:26  This </a:t>
            </a:r>
            <a:r>
              <a:rPr lang="en-US" i="1" dirty="0"/>
              <a:t>is the purpose that is purposed against the whole earth, And this is the hand that is stretched out over all the nations. </a:t>
            </a:r>
          </a:p>
          <a:p>
            <a:r>
              <a:rPr lang="en-US" dirty="0"/>
              <a:t>Isa 14:27  For the LORD of hosts has purposed, And who will annul </a:t>
            </a:r>
            <a:r>
              <a:rPr lang="en-US" i="1" dirty="0"/>
              <a:t>it? His hand is stretched out, And who will turn it back?" </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lnSpcReduction="10000"/>
          </a:bodyPr>
          <a:lstStyle/>
          <a:p>
            <a:r>
              <a:rPr lang="en-US" dirty="0" smtClean="0"/>
              <a:t> Rev 3:20  Behold, I stand at the door and knock. If anyone hears My voice and opens the door, I will come in to him and dine with him, and he with Me. </a:t>
            </a:r>
          </a:p>
          <a:p>
            <a:r>
              <a:rPr lang="en-US" dirty="0" err="1" smtClean="0"/>
              <a:t>Joh</a:t>
            </a:r>
            <a:r>
              <a:rPr lang="en-US" dirty="0" smtClean="0"/>
              <a:t> 15:15  No longer do I call you servants, for a servant does not know what his master is doing; but I have called you friends, for all things that I heard from My Father I have made known to you</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SUPERNATURALISM	</a:t>
            </a:r>
            <a:endParaRPr lang="en-US" dirty="0"/>
          </a:p>
        </p:txBody>
      </p:sp>
      <p:sp>
        <p:nvSpPr>
          <p:cNvPr id="3" name="Content Placeholder 2"/>
          <p:cNvSpPr>
            <a:spLocks noGrp="1"/>
          </p:cNvSpPr>
          <p:nvPr>
            <p:ph idx="1"/>
          </p:nvPr>
        </p:nvSpPr>
        <p:spPr/>
        <p:txBody>
          <a:bodyPr/>
          <a:lstStyle/>
          <a:p>
            <a:r>
              <a:rPr lang="en-US" dirty="0" smtClean="0"/>
              <a:t>There is such a thing as “nature” which is a web of cause and effect. This is the ordinary explanation of events. This part is in agreement with deism and </a:t>
            </a:r>
            <a:r>
              <a:rPr lang="en-US" dirty="0" err="1" smtClean="0"/>
              <a:t>providentialism</a:t>
            </a:r>
            <a:r>
              <a:rPr lang="en-US" dirty="0" smtClean="0"/>
              <a:t>, however God is also free to work “without, above, and against them, at his pleasure” </a:t>
            </a:r>
          </a:p>
          <a:p>
            <a:r>
              <a:rPr lang="en-US" dirty="0" smtClean="0"/>
              <a:t>(Westminster confession of faith)</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dirty="0" smtClean="0"/>
              <a:t>This slide is the best way to present a power point.</a:t>
            </a:r>
            <a:endParaRPr lang="en-US" dirty="0"/>
          </a:p>
        </p:txBody>
      </p:sp>
      <p:sp>
        <p:nvSpPr>
          <p:cNvPr id="3" name="Text Placeholder 2"/>
          <p:cNvSpPr>
            <a:spLocks noGrp="1"/>
          </p:cNvSpPr>
          <p:nvPr>
            <p:ph type="body" idx="1"/>
          </p:nvPr>
        </p:nvSpPr>
        <p:spPr/>
        <p:txBody>
          <a:bodyPr>
            <a:normAutofit/>
          </a:bodyPr>
          <a:lstStyle/>
          <a:p>
            <a:r>
              <a:rPr lang="en-US" sz="900" dirty="0" smtClean="0">
                <a:latin typeface="Alba Super" pitchFamily="2" charset="0"/>
              </a:rPr>
              <a:t>How </a:t>
            </a:r>
            <a:r>
              <a:rPr lang="en-US" sz="900" dirty="0" smtClean="0">
                <a:latin typeface="Australian Sunrise" pitchFamily="2" charset="0"/>
              </a:rPr>
              <a:t>to</a:t>
            </a:r>
            <a:r>
              <a:rPr lang="en-US" sz="900" dirty="0" smtClean="0">
                <a:latin typeface="Alba Super" pitchFamily="2" charset="0"/>
              </a:rPr>
              <a:t> do power point slides</a:t>
            </a:r>
            <a:endParaRPr lang="en-US" sz="900" dirty="0">
              <a:latin typeface="Alba Super" pitchFamily="2" charset="0"/>
            </a:endParaRPr>
          </a:p>
        </p:txBody>
      </p:sp>
      <p:sp>
        <p:nvSpPr>
          <p:cNvPr id="4" name="Content Placeholder 3"/>
          <p:cNvSpPr>
            <a:spLocks noGrp="1"/>
          </p:cNvSpPr>
          <p:nvPr>
            <p:ph sz="half" idx="2"/>
          </p:nvPr>
        </p:nvSpPr>
        <p:spPr>
          <a:xfrm>
            <a:off x="457200" y="2209799"/>
            <a:ext cx="304800" cy="1676401"/>
          </a:xfrm>
        </p:spPr>
        <p:txBody>
          <a:bodyPr vert="vert">
            <a:normAutofit fontScale="40000" lnSpcReduction="20000"/>
          </a:bodyPr>
          <a:lstStyle/>
          <a:p>
            <a:r>
              <a:rPr lang="en-US" dirty="0" smtClean="0"/>
              <a:t>I </a:t>
            </a:r>
            <a:r>
              <a:rPr lang="en-US" dirty="0" err="1" smtClean="0"/>
              <a:t>realy</a:t>
            </a:r>
            <a:r>
              <a:rPr lang="en-US" dirty="0" smtClean="0"/>
              <a:t> love my mother</a:t>
            </a:r>
            <a:endParaRPr lang="en-US" dirty="0"/>
          </a:p>
        </p:txBody>
      </p:sp>
      <p:sp>
        <p:nvSpPr>
          <p:cNvPr id="5" name="Text Placeholder 4"/>
          <p:cNvSpPr>
            <a:spLocks noGrp="1"/>
          </p:cNvSpPr>
          <p:nvPr>
            <p:ph type="body" sz="quarter" idx="3"/>
          </p:nvPr>
        </p:nvSpPr>
        <p:spPr/>
        <p:txBody>
          <a:bodyPr/>
          <a:lstStyle/>
          <a:p>
            <a:endParaRPr lang="en-US"/>
          </a:p>
        </p:txBody>
      </p:sp>
      <p:cxnSp>
        <p:nvCxnSpPr>
          <p:cNvPr id="8" name="Straight Connector 7"/>
          <p:cNvCxnSpPr/>
          <p:nvPr/>
        </p:nvCxnSpPr>
        <p:spPr>
          <a:xfrm flipV="1">
            <a:off x="2286000" y="1524000"/>
            <a:ext cx="838200" cy="53340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276600" y="1600200"/>
            <a:ext cx="2900281" cy="369332"/>
          </a:xfrm>
          <a:prstGeom prst="rect">
            <a:avLst/>
          </a:prstGeom>
          <a:noFill/>
        </p:spPr>
        <p:txBody>
          <a:bodyPr wrap="none" rtlCol="0">
            <a:spAutoFit/>
          </a:bodyPr>
          <a:lstStyle/>
          <a:p>
            <a:r>
              <a:rPr lang="en-US" dirty="0" smtClean="0"/>
              <a:t>Why is this so heard to read?</a:t>
            </a:r>
            <a:endParaRPr lang="en-US" dirty="0"/>
          </a:p>
        </p:txBody>
      </p:sp>
      <p:pic>
        <p:nvPicPr>
          <p:cNvPr id="1026" name="Picture 2" descr="C:\Program Files\Microsoft Office\MEDIA\CAGCAT10\j0199283.wmf"/>
          <p:cNvPicPr>
            <a:picLocks noGrp="1" noChangeAspect="1" noChangeArrowheads="1"/>
          </p:cNvPicPr>
          <p:nvPr>
            <p:ph sz="quarter" idx="4"/>
          </p:nvPr>
        </p:nvPicPr>
        <p:blipFill>
          <a:blip r:embed="rId2" cstate="print"/>
          <a:srcRect/>
          <a:stretch>
            <a:fillRect/>
          </a:stretch>
        </p:blipFill>
        <p:spPr bwMode="auto">
          <a:xfrm>
            <a:off x="4572000" y="2209800"/>
            <a:ext cx="1045017" cy="938802"/>
          </a:xfrm>
          <a:prstGeom prst="rect">
            <a:avLst/>
          </a:prstGeom>
          <a:noFill/>
        </p:spPr>
      </p:pic>
      <p:sp>
        <p:nvSpPr>
          <p:cNvPr id="13" name="Smiley Face 12"/>
          <p:cNvSpPr/>
          <p:nvPr/>
        </p:nvSpPr>
        <p:spPr>
          <a:xfrm>
            <a:off x="2895600" y="1371600"/>
            <a:ext cx="381000" cy="3810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09600" y="3962400"/>
            <a:ext cx="3352800" cy="646331"/>
          </a:xfrm>
          <a:prstGeom prst="rect">
            <a:avLst/>
          </a:prstGeom>
          <a:noFill/>
        </p:spPr>
        <p:txBody>
          <a:bodyPr wrap="square" rtlCol="0">
            <a:spAutoFit/>
          </a:bodyPr>
          <a:lstStyle/>
          <a:p>
            <a:r>
              <a:rPr lang="en-US" dirty="0" smtClean="0"/>
              <a:t>Does 1+1 equal 5, yes.</a:t>
            </a:r>
          </a:p>
          <a:p>
            <a:r>
              <a:rPr lang="en-US" dirty="0" smtClean="0"/>
              <a:t>1+(x / 45)∏</a:t>
            </a:r>
            <a:r>
              <a:rPr lang="en-US" dirty="0" smtClean="0">
                <a:cs typeface="Andalus"/>
              </a:rPr>
              <a:t>{¼</a:t>
            </a:r>
            <a:r>
              <a:rPr lang="ar-AE" dirty="0" smtClean="0">
                <a:cs typeface="Andalus"/>
              </a:rPr>
              <a:t>ت</a:t>
            </a:r>
            <a:r>
              <a:rPr lang="en-US" dirty="0" smtClean="0">
                <a:cs typeface="Andalus"/>
              </a:rPr>
              <a:t>} </a:t>
            </a:r>
            <a:r>
              <a:rPr lang="en-US" dirty="0" smtClean="0">
                <a:latin typeface="Century"/>
                <a:cs typeface="Andalus"/>
              </a:rPr>
              <a:t>*(X³)</a:t>
            </a:r>
            <a:endParaRPr lang="en-US" dirty="0"/>
          </a:p>
        </p:txBody>
      </p:sp>
      <p:sp>
        <p:nvSpPr>
          <p:cNvPr id="15" name="TextBox 14"/>
          <p:cNvSpPr txBox="1"/>
          <p:nvPr/>
        </p:nvSpPr>
        <p:spPr>
          <a:xfrm>
            <a:off x="838200" y="2667000"/>
            <a:ext cx="838200" cy="369332"/>
          </a:xfrm>
          <a:prstGeom prst="rect">
            <a:avLst/>
          </a:prstGeom>
          <a:noFill/>
        </p:spPr>
        <p:txBody>
          <a:bodyPr wrap="square" rtlCol="0">
            <a:spAutoFit/>
          </a:bodyPr>
          <a:lstStyle/>
          <a:p>
            <a:r>
              <a:rPr lang="en-US" smtClean="0"/>
              <a:t>E=m</a:t>
            </a:r>
            <a:r>
              <a:rPr lang="en-US" sz="1050" smtClean="0"/>
              <a:t>2</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OCCASIONALISM</a:t>
            </a:r>
            <a:endParaRPr lang="en-US" dirty="0"/>
          </a:p>
        </p:txBody>
      </p:sp>
      <p:sp>
        <p:nvSpPr>
          <p:cNvPr id="3" name="Content Placeholder 2"/>
          <p:cNvSpPr>
            <a:spLocks noGrp="1"/>
          </p:cNvSpPr>
          <p:nvPr>
            <p:ph idx="1"/>
          </p:nvPr>
        </p:nvSpPr>
        <p:spPr/>
        <p:txBody>
          <a:bodyPr/>
          <a:lstStyle/>
          <a:p>
            <a:r>
              <a:rPr lang="en-US" dirty="0" smtClean="0"/>
              <a:t>Natural properties do not exist. There is no distinction between primary and secondary causes. Everything that happens is caused directly by God. A miracle means nothing more than that God at a given moment wills a certain thing to occur differently than it had up to that moment been willed to occur.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DEISM-PROVIDENTIALISM</a:t>
            </a:r>
          </a:p>
          <a:p>
            <a:r>
              <a:rPr lang="en-US" dirty="0" smtClean="0"/>
              <a:t>-no interaction by God, no miracles</a:t>
            </a:r>
          </a:p>
          <a:p>
            <a:endParaRPr lang="en-US" dirty="0"/>
          </a:p>
          <a:p>
            <a:r>
              <a:rPr lang="en-US" dirty="0" smtClean="0"/>
              <a:t>SUPERNATURALISM</a:t>
            </a:r>
          </a:p>
          <a:p>
            <a:r>
              <a:rPr lang="en-US" dirty="0" smtClean="0"/>
              <a:t>-a natural order exists, true miracles also exist</a:t>
            </a:r>
          </a:p>
          <a:p>
            <a:endParaRPr lang="en-US" dirty="0"/>
          </a:p>
          <a:p>
            <a:r>
              <a:rPr lang="en-US" dirty="0" smtClean="0"/>
              <a:t>OCCASIONALISM</a:t>
            </a:r>
          </a:p>
          <a:p>
            <a:r>
              <a:rPr lang="en-US" dirty="0" smtClean="0"/>
              <a:t>-no natural order exists, all occurrences are</a:t>
            </a:r>
          </a:p>
          <a:p>
            <a:r>
              <a:rPr lang="en-US" dirty="0"/>
              <a:t> </a:t>
            </a:r>
            <a:r>
              <a:rPr lang="en-US" dirty="0" smtClean="0"/>
              <a:t>    willed by God directly</a:t>
            </a:r>
          </a:p>
          <a:p>
            <a:endParaRPr lang="en-US" dirty="0"/>
          </a:p>
          <a:p>
            <a:endParaRPr lang="en-US" dirty="0" smtClean="0"/>
          </a:p>
          <a:p>
            <a:endParaRPr lang="en-US" dirty="0"/>
          </a:p>
          <a:p>
            <a:endParaRPr lang="en-US" dirty="0" smtClean="0"/>
          </a:p>
          <a:p>
            <a:endParaRPr lang="en-US" dirty="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Dan 3:27  And the satraps, administrators, governors, and the king's counselors gathered together, and they saw these men on whose bodies the fire had no power; the hair of their head was not singed nor were their garments affected, and the smell of fire was not on them. </a:t>
            </a:r>
          </a:p>
          <a:p>
            <a:r>
              <a:rPr lang="en-US" dirty="0"/>
              <a:t>Dan 3:28  Nebuchadnezzar spoke, saying, "Blessed be the God of Shadrach, Meshach, and Abed-</a:t>
            </a:r>
            <a:r>
              <a:rPr lang="en-US" dirty="0" err="1"/>
              <a:t>Nego</a:t>
            </a:r>
            <a:r>
              <a:rPr lang="en-US" dirty="0"/>
              <a:t>, who sent His Angel and delivered His servants who trusted in Him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Gen 1:11  Then God said, "Let the earth bring forth grass, the herb </a:t>
            </a:r>
            <a:r>
              <a:rPr lang="en-US" i="1" dirty="0"/>
              <a:t>that yields seed, and the fruit tree that yields fruit according to its kind, whose seed is in itself, on the earth"; and it was so.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1Sa 28:20  Immediately Saul fell full length on the ground, and was dreadfully afraid because of the words of Samuel. And there was no strength in him, for he had eaten no food all day or all night.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TotalTime>
  <Words>2313</Words>
  <Application>Microsoft Office PowerPoint</Application>
  <PresentationFormat>On-screen Show (4:3)</PresentationFormat>
  <Paragraphs>101</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HOW DOES GOD RELATE TO THE WORLD</vt:lpstr>
      <vt:lpstr>1. DEISM</vt:lpstr>
      <vt:lpstr>2. PROVIDENTIALISM </vt:lpstr>
      <vt:lpstr>3. SUPERNATURALISM </vt:lpstr>
      <vt:lpstr>4. OCCASIONALISM</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PASSAGES THAT SEEM TO SUPPORT OCCASIONALISM</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   </vt:lpstr>
      <vt:lpstr>Slide 39</vt:lpstr>
      <vt:lpstr>Slide 40</vt:lpstr>
      <vt:lpstr>Slide 41</vt:lpstr>
      <vt:lpstr>This slide is the best way to present a power point.</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DOES GOD RELATE TO THE WORLD</dc:title>
  <dc:creator> </dc:creator>
  <cp:lastModifiedBy> </cp:lastModifiedBy>
  <cp:revision>7</cp:revision>
  <dcterms:created xsi:type="dcterms:W3CDTF">2012-09-22T23:36:45Z</dcterms:created>
  <dcterms:modified xsi:type="dcterms:W3CDTF">2012-09-23T19:34:47Z</dcterms:modified>
</cp:coreProperties>
</file>