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notesMasterIdLst>
    <p:notesMasterId r:id="rId26"/>
  </p:notesMasterIdLst>
  <p:sldIdLst>
    <p:sldId id="279" r:id="rId2"/>
    <p:sldId id="260" r:id="rId3"/>
    <p:sldId id="262" r:id="rId4"/>
    <p:sldId id="257" r:id="rId5"/>
    <p:sldId id="256" r:id="rId6"/>
    <p:sldId id="258" r:id="rId7"/>
    <p:sldId id="259" r:id="rId8"/>
    <p:sldId id="277" r:id="rId9"/>
    <p:sldId id="268" r:id="rId10"/>
    <p:sldId id="269" r:id="rId11"/>
    <p:sldId id="270" r:id="rId12"/>
    <p:sldId id="271" r:id="rId13"/>
    <p:sldId id="272" r:id="rId14"/>
    <p:sldId id="273" r:id="rId15"/>
    <p:sldId id="274" r:id="rId16"/>
    <p:sldId id="275" r:id="rId17"/>
    <p:sldId id="261" r:id="rId18"/>
    <p:sldId id="263" r:id="rId19"/>
    <p:sldId id="264" r:id="rId20"/>
    <p:sldId id="265" r:id="rId21"/>
    <p:sldId id="266" r:id="rId22"/>
    <p:sldId id="267" r:id="rId23"/>
    <p:sldId id="276"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C9A70-B339-4179-A17D-FFC3C3A12E83}" type="datetimeFigureOut">
              <a:rPr lang="en-US" smtClean="0"/>
              <a:t>9/2/2012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671AB-E90A-42A3-981A-2245A988FB6C}" type="slidenum">
              <a:rPr lang="en-US" smtClean="0"/>
              <a:t>‹#›</a:t>
            </a:fld>
            <a:endParaRPr lang="en-US"/>
          </a:p>
        </p:txBody>
      </p:sp>
    </p:spTree>
    <p:extLst>
      <p:ext uri="{BB962C8B-B14F-4D97-AF65-F5344CB8AC3E}">
        <p14:creationId xmlns:p14="http://schemas.microsoft.com/office/powerpoint/2010/main" val="32855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Source_criticism_(biblical_studies)" TargetMode="External"/><Relationship Id="rId13" Type="http://schemas.openxmlformats.org/officeDocument/2006/relationships/hyperlink" Target="http://en.wikipedia.org/wiki/Kingdom_of_Judah" TargetMode="External"/><Relationship Id="rId18" Type="http://schemas.openxmlformats.org/officeDocument/2006/relationships/hyperlink" Target="http://en.wikipedia.org/wiki/Priestly_source" TargetMode="External"/><Relationship Id="rId3" Type="http://schemas.openxmlformats.org/officeDocument/2006/relationships/hyperlink" Target="http://en.wikipedia.org/wiki/Jointly_exhaustive" TargetMode="External"/><Relationship Id="rId7" Type="http://schemas.openxmlformats.org/officeDocument/2006/relationships/hyperlink" Target="http://en.wikipedia.org/wiki/Documentary_hypothesis" TargetMode="External"/><Relationship Id="rId12" Type="http://schemas.openxmlformats.org/officeDocument/2006/relationships/hyperlink" Target="http://en.wikipedia.org/wiki/Yahwist" TargetMode="External"/><Relationship Id="rId17" Type="http://schemas.openxmlformats.org/officeDocument/2006/relationships/hyperlink" Target="http://en.wikipedia.org/wiki/Jerusalem" TargetMode="External"/><Relationship Id="rId2" Type="http://schemas.openxmlformats.org/officeDocument/2006/relationships/slide" Target="../slides/slide17.xml"/><Relationship Id="rId16" Type="http://schemas.openxmlformats.org/officeDocument/2006/relationships/hyperlink" Target="http://en.wikipedia.org/wiki/Deuteronomist" TargetMode="External"/><Relationship Id="rId20" Type="http://schemas.openxmlformats.org/officeDocument/2006/relationships/hyperlink" Target="http://en.wikipedia.org/wiki/Babylon" TargetMode="External"/><Relationship Id="rId1" Type="http://schemas.openxmlformats.org/officeDocument/2006/relationships/notesMaster" Target="../notesMasters/notesMaster1.xml"/><Relationship Id="rId6" Type="http://schemas.openxmlformats.org/officeDocument/2006/relationships/hyperlink" Target="http://en.wikipedia.org/wiki/Torah" TargetMode="External"/><Relationship Id="rId11" Type="http://schemas.openxmlformats.org/officeDocument/2006/relationships/hyperlink" Target="http://en.wikipedia.org/wiki/Julius_Wellhausen" TargetMode="External"/><Relationship Id="rId5" Type="http://schemas.openxmlformats.org/officeDocument/2006/relationships/hyperlink" Target="http://en.wikipedia.org/wiki/Wellhausen" TargetMode="External"/><Relationship Id="rId15" Type="http://schemas.openxmlformats.org/officeDocument/2006/relationships/hyperlink" Target="http://en.wikipedia.org/wiki/Kingdom_of_Israel_(Samaria)" TargetMode="External"/><Relationship Id="rId10" Type="http://schemas.openxmlformats.org/officeDocument/2006/relationships/hyperlink" Target="http://en.wikipedia.org/wiki/English_(language)" TargetMode="External"/><Relationship Id="rId19" Type="http://schemas.openxmlformats.org/officeDocument/2006/relationships/hyperlink" Target="http://en.wikipedia.org/wiki/Kohen" TargetMode="External"/><Relationship Id="rId4" Type="http://schemas.openxmlformats.org/officeDocument/2006/relationships/hyperlink" Target="http://en.wikipedia.org/wiki/Pairwise_disjoint" TargetMode="External"/><Relationship Id="rId9" Type="http://schemas.openxmlformats.org/officeDocument/2006/relationships/hyperlink" Target="http://en.wikipedia.org/wiki/German_(language)" TargetMode="External"/><Relationship Id="rId14" Type="http://schemas.openxmlformats.org/officeDocument/2006/relationships/hyperlink" Target="http://en.wikipedia.org/wiki/Elohis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University_of_Copenhagen" TargetMode="External"/><Relationship Id="rId13" Type="http://schemas.openxmlformats.org/officeDocument/2006/relationships/hyperlink" Target="http://en.wikipedia.org/wiki/Biblical_Archaeology_Review" TargetMode="External"/><Relationship Id="rId18" Type="http://schemas.openxmlformats.org/officeDocument/2006/relationships/hyperlink" Target="http://en.wikipedia.org/wiki/Book_of_Genesis" TargetMode="External"/><Relationship Id="rId3" Type="http://schemas.openxmlformats.org/officeDocument/2006/relationships/hyperlink" Target="http://en.wikipedia.org/wiki/Copenhagen_University" TargetMode="External"/><Relationship Id="rId21" Type="http://schemas.openxmlformats.org/officeDocument/2006/relationships/hyperlink" Target="http://en.wikipedia.org/wiki/Tel_Dan_stele" TargetMode="External"/><Relationship Id="rId7" Type="http://schemas.openxmlformats.org/officeDocument/2006/relationships/hyperlink" Target="http://en.wikipedia.org/wiki/Thomas_L._Thompson" TargetMode="External"/><Relationship Id="rId12" Type="http://schemas.openxmlformats.org/officeDocument/2006/relationships/hyperlink" Target="http://en.wikipedia.org/wiki/William_G._Dever" TargetMode="External"/><Relationship Id="rId17" Type="http://schemas.openxmlformats.org/officeDocument/2006/relationships/hyperlink" Target="http://en.wikipedia.org/wiki/Tower_of_Babel" TargetMode="External"/><Relationship Id="rId2" Type="http://schemas.openxmlformats.org/officeDocument/2006/relationships/slide" Target="../slides/slide23.xml"/><Relationship Id="rId16" Type="http://schemas.openxmlformats.org/officeDocument/2006/relationships/hyperlink" Target="http://en.wikipedia.org/wiki/Noah's_ark" TargetMode="External"/><Relationship Id="rId20" Type="http://schemas.openxmlformats.org/officeDocument/2006/relationships/hyperlink" Target="http://en.wikipedia.org/wiki/The_Exodus" TargetMode="External"/><Relationship Id="rId1" Type="http://schemas.openxmlformats.org/officeDocument/2006/relationships/notesMaster" Target="../notesMasters/notesMaster1.xml"/><Relationship Id="rId6" Type="http://schemas.openxmlformats.org/officeDocument/2006/relationships/hyperlink" Target="http://en.wikipedia.org/wiki/Niels_Peter_Lemche" TargetMode="External"/><Relationship Id="rId11" Type="http://schemas.openxmlformats.org/officeDocument/2006/relationships/hyperlink" Target="http://en.wikipedia.org/wiki/Biblical_archaeology_school" TargetMode="External"/><Relationship Id="rId5" Type="http://schemas.openxmlformats.org/officeDocument/2006/relationships/hyperlink" Target="http://en.wikipedia.org/wiki/Biblical_Minimalism" TargetMode="External"/><Relationship Id="rId15" Type="http://schemas.openxmlformats.org/officeDocument/2006/relationships/hyperlink" Target="http://en.wikipedia.org/wiki/Genesis_creation_narrative" TargetMode="External"/><Relationship Id="rId10" Type="http://schemas.openxmlformats.org/officeDocument/2006/relationships/hyperlink" Target="http://en.wikipedia.org/w/index.php?title=Keith_Whitelam&amp;action=edit&amp;redlink=1" TargetMode="External"/><Relationship Id="rId19" Type="http://schemas.openxmlformats.org/officeDocument/2006/relationships/hyperlink" Target="http://en.wikipedia.org/w/index.php?title=Hebrew_patriarchs&amp;action=edit&amp;redlink=1" TargetMode="External"/><Relationship Id="rId4" Type="http://schemas.openxmlformats.org/officeDocument/2006/relationships/hyperlink" Target="http://en.wikipedia.org/wiki/Biblical_scholarship" TargetMode="External"/><Relationship Id="rId9" Type="http://schemas.openxmlformats.org/officeDocument/2006/relationships/hyperlink" Target="http://en.wikipedia.org/wiki/Philip_R._Davies" TargetMode="External"/><Relationship Id="rId14" Type="http://schemas.openxmlformats.org/officeDocument/2006/relationships/hyperlink" Target="http://en.wikipedia.org/wiki/Kenneth_Kitchen" TargetMode="External"/><Relationship Id="rId22" Type="http://schemas.openxmlformats.org/officeDocument/2006/relationships/hyperlink" Target="http://en.wikipedia.org/wiki/David"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mdb.com/name/nm0722636/mediainde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rchaeology.about.com/gi/dynamic/offsite.htm?site=http://www.amazon.com/exec/obidos/ASIN/0312156472/qid=904523505/sr=1-1/002-8605255-355583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Beit_She'arim_National_Par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vocabulary handouts.</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a:t>
            </a:fld>
            <a:endParaRPr lang="en-US"/>
          </a:p>
        </p:txBody>
      </p:sp>
    </p:spTree>
    <p:extLst>
      <p:ext uri="{BB962C8B-B14F-4D97-AF65-F5344CB8AC3E}">
        <p14:creationId xmlns:p14="http://schemas.microsoft.com/office/powerpoint/2010/main" val="243631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British Archaeological Method (or Wheeler-Kenyon Method): dug in small squares within a grid leaving intervening catwalks or </a:t>
            </a:r>
            <a:r>
              <a:rPr lang="en-US" b="1" dirty="0" smtClean="0"/>
              <a:t>balks</a:t>
            </a:r>
            <a:r>
              <a:rPr lang="en-US" b="0" dirty="0" smtClean="0"/>
              <a:t>.  </a:t>
            </a:r>
            <a:endParaRPr lang="en-US" b="1" dirty="0"/>
          </a:p>
        </p:txBody>
      </p:sp>
      <p:sp>
        <p:nvSpPr>
          <p:cNvPr id="4" name="Slide Number Placeholder 3"/>
          <p:cNvSpPr>
            <a:spLocks noGrp="1"/>
          </p:cNvSpPr>
          <p:nvPr>
            <p:ph type="sldNum" sz="quarter" idx="10"/>
          </p:nvPr>
        </p:nvSpPr>
        <p:spPr/>
        <p:txBody>
          <a:bodyPr/>
          <a:lstStyle/>
          <a:p>
            <a:fld id="{57E671AB-E90A-42A3-981A-2245A988FB6C}" type="slidenum">
              <a:rPr lang="en-US" smtClean="0"/>
              <a:t>13</a:t>
            </a:fld>
            <a:endParaRPr lang="en-US"/>
          </a:p>
        </p:txBody>
      </p:sp>
    </p:spTree>
    <p:extLst>
      <p:ext uri="{BB962C8B-B14F-4D97-AF65-F5344CB8AC3E}">
        <p14:creationId xmlns:p14="http://schemas.microsoft.com/office/powerpoint/2010/main" val="255791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excavation in the northwestern part of Tell </a:t>
            </a:r>
            <a:r>
              <a:rPr lang="en-US" dirty="0" err="1" smtClean="0"/>
              <a:t>Sabi</a:t>
            </a:r>
            <a:r>
              <a:rPr lang="en-US" dirty="0" smtClean="0"/>
              <a:t> </a:t>
            </a:r>
            <a:r>
              <a:rPr lang="en-US" dirty="0" err="1" smtClean="0"/>
              <a:t>Abyad</a:t>
            </a:r>
            <a:r>
              <a:rPr lang="en-US" dirty="0" smtClean="0"/>
              <a:t> (Operation III), with settlement remains dating between 6800 and 6200 BC.</a:t>
            </a:r>
          </a:p>
          <a:p>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14</a:t>
            </a:fld>
            <a:endParaRPr lang="en-US"/>
          </a:p>
        </p:txBody>
      </p:sp>
    </p:spTree>
    <p:extLst>
      <p:ext uri="{BB962C8B-B14F-4D97-AF65-F5344CB8AC3E}">
        <p14:creationId xmlns:p14="http://schemas.microsoft.com/office/powerpoint/2010/main" val="243964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storejars</a:t>
            </a:r>
            <a:r>
              <a:rPr lang="en-US" dirty="0" smtClean="0"/>
              <a:t> pictured here still remain in one of Kenyon's balks at Jericho.</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15</a:t>
            </a:fld>
            <a:endParaRPr lang="en-US"/>
          </a:p>
        </p:txBody>
      </p:sp>
    </p:spTree>
    <p:extLst>
      <p:ext uri="{BB962C8B-B14F-4D97-AF65-F5344CB8AC3E}">
        <p14:creationId xmlns:p14="http://schemas.microsoft.com/office/powerpoint/2010/main" val="4222630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highly multi-disciplinary: historians, linguists, </a:t>
            </a:r>
            <a:r>
              <a:rPr lang="en-US" baseline="0" dirty="0" err="1" smtClean="0"/>
              <a:t>osteologists</a:t>
            </a:r>
            <a:r>
              <a:rPr lang="en-US" baseline="0" dirty="0" smtClean="0"/>
              <a:t>, botanists, geologists, zoologists, computer analysts, …</a:t>
            </a:r>
            <a:endParaRPr lang="en-US" dirty="0" smtClean="0"/>
          </a:p>
          <a:p>
            <a:r>
              <a:rPr lang="en-US" dirty="0" smtClean="0"/>
              <a:t>Now we use combined “Wheeler-Kenyon Method” (small</a:t>
            </a:r>
            <a:r>
              <a:rPr lang="en-US" baseline="0" dirty="0" smtClean="0"/>
              <a:t> area, highly concentrated effort with grid/square pits)</a:t>
            </a:r>
            <a:r>
              <a:rPr lang="en-US" dirty="0" smtClean="0"/>
              <a:t> with “Architectural Method” (wide area survey and some digging);</a:t>
            </a:r>
            <a:r>
              <a:rPr lang="en-US" baseline="0" dirty="0" smtClean="0"/>
              <a:t> this allows for greater time efficiency as the Wheeler-Kenyon Method is very time consuming and expensive, and much more territory can be examined in a given time.  </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16</a:t>
            </a:fld>
            <a:endParaRPr lang="en-US"/>
          </a:p>
        </p:txBody>
      </p:sp>
    </p:spTree>
    <p:extLst>
      <p:ext uri="{BB962C8B-B14F-4D97-AF65-F5344CB8AC3E}">
        <p14:creationId xmlns:p14="http://schemas.microsoft.com/office/powerpoint/2010/main" val="846153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JEPD may also refer to </a:t>
            </a:r>
            <a:r>
              <a:rPr lang="en-US" dirty="0" smtClean="0">
                <a:hlinkClick r:id="rId3" tooltip="Jointly exhaustive"/>
              </a:rPr>
              <a:t>Jointly Exhaustive</a:t>
            </a:r>
            <a:r>
              <a:rPr lang="en-US" dirty="0" smtClean="0"/>
              <a:t>, </a:t>
            </a:r>
            <a:r>
              <a:rPr lang="en-US" dirty="0" smtClean="0">
                <a:hlinkClick r:id="rId4" tooltip="Pairwise disjoint"/>
              </a:rPr>
              <a:t>Pairwise Disjoint</a:t>
            </a:r>
            <a:r>
              <a:rPr lang="en-US" dirty="0" smtClean="0"/>
              <a:t>.</a:t>
            </a:r>
          </a:p>
          <a:p>
            <a:pPr rtl="0"/>
            <a:r>
              <a:rPr lang="en-US" dirty="0" smtClean="0">
                <a:effectLst/>
              </a:rPr>
              <a:t>Diagram of the Documentary Hypothesis. * includes most of Leviticus </a:t>
            </a:r>
            <a:r>
              <a:rPr lang="en-US" baseline="30000" dirty="0" smtClean="0">
                <a:effectLst/>
              </a:rPr>
              <a:t>†</a:t>
            </a:r>
            <a:r>
              <a:rPr lang="en-US" dirty="0" smtClean="0">
                <a:effectLst/>
              </a:rPr>
              <a:t> includes most of Deuteronomy </a:t>
            </a:r>
            <a:r>
              <a:rPr lang="en-US" baseline="30000" dirty="0" smtClean="0">
                <a:effectLst/>
              </a:rPr>
              <a:t>‡</a:t>
            </a:r>
            <a:r>
              <a:rPr lang="en-US" dirty="0" smtClean="0">
                <a:effectLst/>
              </a:rPr>
              <a:t> "</a:t>
            </a:r>
            <a:r>
              <a:rPr lang="en-US" i="1" dirty="0" err="1" smtClean="0">
                <a:effectLst/>
              </a:rPr>
              <a:t>Deuteronomic</a:t>
            </a:r>
            <a:r>
              <a:rPr lang="en-US" i="1" dirty="0" smtClean="0">
                <a:effectLst/>
              </a:rPr>
              <a:t> history</a:t>
            </a:r>
            <a:r>
              <a:rPr lang="en-US" dirty="0" smtClean="0">
                <a:effectLst/>
              </a:rPr>
              <a:t>": Joshua, Judges, 1 &amp; 2 Samuel, 1 &amp; 2 Kings </a:t>
            </a:r>
          </a:p>
          <a:p>
            <a:pPr rtl="0"/>
            <a:r>
              <a:rPr lang="en-US" dirty="0" smtClean="0"/>
              <a:t>The </a:t>
            </a:r>
            <a:r>
              <a:rPr lang="en-US" b="1" dirty="0" smtClean="0"/>
              <a:t>documentary hypothesis</a:t>
            </a:r>
            <a:r>
              <a:rPr lang="en-US" dirty="0" smtClean="0"/>
              <a:t>, (</a:t>
            </a:r>
            <a:r>
              <a:rPr lang="en-US" b="1" dirty="0" smtClean="0"/>
              <a:t>DH</a:t>
            </a:r>
            <a:r>
              <a:rPr lang="en-US" dirty="0" smtClean="0"/>
              <a:t>) (sometimes called the </a:t>
            </a:r>
            <a:r>
              <a:rPr lang="en-US" b="1" dirty="0" err="1" smtClean="0">
                <a:hlinkClick r:id="rId5" tooltip="Wellhausen"/>
              </a:rPr>
              <a:t>Wellhausen</a:t>
            </a:r>
            <a:r>
              <a:rPr lang="en-US" b="1" dirty="0" smtClean="0"/>
              <a:t> hypothesis</a:t>
            </a:r>
            <a:r>
              <a:rPr lang="en-US" dirty="0" smtClean="0"/>
              <a:t>), holds that the </a:t>
            </a:r>
            <a:r>
              <a:rPr lang="en-US" dirty="0" smtClean="0">
                <a:hlinkClick r:id="rId6" tooltip="Torah"/>
              </a:rPr>
              <a:t>Torah</a:t>
            </a:r>
            <a:r>
              <a:rPr lang="en-US" dirty="0" smtClean="0"/>
              <a:t> was derived from originally independent, parallel and complete narratives, which were subsequently combined into the current form by a series of </a:t>
            </a:r>
            <a:r>
              <a:rPr lang="en-US" dirty="0" smtClean="0">
                <a:hlinkClick r:id="rId7" tooltip="Documentary hypothesis"/>
              </a:rPr>
              <a:t>redactors</a:t>
            </a:r>
            <a:r>
              <a:rPr lang="en-US" dirty="0" smtClean="0"/>
              <a:t> (editors). The number of these is usually set at four, but this is not an essential part of the hypothesis.</a:t>
            </a:r>
          </a:p>
          <a:p>
            <a:pPr rtl="0"/>
            <a:r>
              <a:rPr lang="en-US" dirty="0" smtClean="0"/>
              <a:t>The hypothesis was developed in the 18th and 19th centuries from the attempt to reconcile perceived inconsistencies in the biblical text. Biblical scholars, using </a:t>
            </a:r>
            <a:r>
              <a:rPr lang="en-US" dirty="0" smtClean="0">
                <a:hlinkClick r:id="rId8" tooltip="Source criticism (biblical studies)"/>
              </a:rPr>
              <a:t>source criticism</a:t>
            </a:r>
            <a:r>
              <a:rPr lang="en-US" dirty="0" smtClean="0"/>
              <a:t>, eventually arrived at the theory that the Torah was composed of selections woven together from separate, at times inconsistent, sources, each originally a complete and independent document. By the end of the 19th century it was generally agreed that there were four main sources, combined into their final form by a series of </a:t>
            </a:r>
            <a:r>
              <a:rPr lang="en-US" b="1" dirty="0" smtClean="0">
                <a:hlinkClick r:id="rId7" tooltip="Documentary hypothesis"/>
              </a:rPr>
              <a:t>redactors</a:t>
            </a:r>
            <a:r>
              <a:rPr lang="en-US" dirty="0" smtClean="0"/>
              <a:t>, </a:t>
            </a:r>
            <a:r>
              <a:rPr lang="en-US" b="1" dirty="0" smtClean="0"/>
              <a:t>R</a:t>
            </a:r>
            <a:r>
              <a:rPr lang="en-US" dirty="0" smtClean="0"/>
              <a:t>. These four sources came to be known as the </a:t>
            </a:r>
            <a:r>
              <a:rPr lang="en-US" b="1" dirty="0" err="1" smtClean="0"/>
              <a:t>Yahwist</a:t>
            </a:r>
            <a:r>
              <a:rPr lang="en-US" dirty="0" smtClean="0"/>
              <a:t>, or </a:t>
            </a:r>
            <a:r>
              <a:rPr lang="en-US" dirty="0" err="1" smtClean="0"/>
              <a:t>Jahwist</a:t>
            </a:r>
            <a:r>
              <a:rPr lang="en-US" dirty="0" smtClean="0"/>
              <a:t>, </a:t>
            </a:r>
            <a:r>
              <a:rPr lang="en-US" b="1" dirty="0" smtClean="0"/>
              <a:t>J</a:t>
            </a:r>
            <a:r>
              <a:rPr lang="en-US" dirty="0" smtClean="0"/>
              <a:t> (J being the </a:t>
            </a:r>
            <a:r>
              <a:rPr lang="en-US" dirty="0" smtClean="0">
                <a:hlinkClick r:id="rId9" tooltip="German (language)"/>
              </a:rPr>
              <a:t>German</a:t>
            </a:r>
            <a:r>
              <a:rPr lang="en-US" dirty="0" smtClean="0"/>
              <a:t> equivalent of the </a:t>
            </a:r>
            <a:r>
              <a:rPr lang="en-US" dirty="0" smtClean="0">
                <a:hlinkClick r:id="rId10" tooltip="English (language)"/>
              </a:rPr>
              <a:t>English</a:t>
            </a:r>
            <a:r>
              <a:rPr lang="en-US" dirty="0" smtClean="0"/>
              <a:t> letter Y); the </a:t>
            </a:r>
            <a:r>
              <a:rPr lang="en-US" b="1" dirty="0" err="1" smtClean="0"/>
              <a:t>Elohist</a:t>
            </a:r>
            <a:r>
              <a:rPr lang="en-US" dirty="0" smtClean="0"/>
              <a:t>, </a:t>
            </a:r>
            <a:r>
              <a:rPr lang="en-US" b="1" dirty="0" smtClean="0"/>
              <a:t>E</a:t>
            </a:r>
            <a:r>
              <a:rPr lang="en-US" dirty="0" smtClean="0"/>
              <a:t>; the </a:t>
            </a:r>
            <a:r>
              <a:rPr lang="en-US" b="1" dirty="0" err="1" smtClean="0"/>
              <a:t>Deuteronomist</a:t>
            </a:r>
            <a:r>
              <a:rPr lang="en-US" dirty="0" smtClean="0"/>
              <a:t>, </a:t>
            </a:r>
            <a:r>
              <a:rPr lang="en-US" b="1" dirty="0" smtClean="0"/>
              <a:t>D</a:t>
            </a:r>
            <a:r>
              <a:rPr lang="en-US" dirty="0" smtClean="0"/>
              <a:t>, (the name comes from the Book of Deuteronomy, D's contribution to the Torah); and the </a:t>
            </a:r>
            <a:r>
              <a:rPr lang="en-US" b="1" dirty="0" smtClean="0"/>
              <a:t>Priestly Writer</a:t>
            </a:r>
            <a:r>
              <a:rPr lang="en-US" dirty="0" smtClean="0"/>
              <a:t>, </a:t>
            </a:r>
            <a:r>
              <a:rPr lang="en-US" b="1" dirty="0" smtClean="0"/>
              <a:t>P</a:t>
            </a:r>
            <a:r>
              <a:rPr lang="en-US" dirty="0" smtClean="0"/>
              <a:t>.</a:t>
            </a:r>
            <a:r>
              <a:rPr lang="en-US" baseline="30000" dirty="0" smtClean="0">
                <a:hlinkClick r:id="rId7"/>
              </a:rPr>
              <a:t>[1]</a:t>
            </a:r>
            <a:endParaRPr lang="en-US" dirty="0" smtClean="0"/>
          </a:p>
          <a:p>
            <a:pPr rtl="0"/>
            <a:r>
              <a:rPr lang="en-US" dirty="0" smtClean="0">
                <a:hlinkClick r:id="rId11" tooltip="Julius Wellhausen"/>
              </a:rPr>
              <a:t>Julius </a:t>
            </a:r>
            <a:r>
              <a:rPr lang="en-US" dirty="0" err="1" smtClean="0">
                <a:hlinkClick r:id="rId11" tooltip="Julius Wellhausen"/>
              </a:rPr>
              <a:t>Wellhausen</a:t>
            </a:r>
            <a:r>
              <a:rPr lang="en-US" dirty="0" err="1" smtClean="0"/>
              <a:t>'s</a:t>
            </a:r>
            <a:r>
              <a:rPr lang="en-US" dirty="0" smtClean="0"/>
              <a:t> contribution was to order these sources chronologically as JEDP, giving them a coherent setting in the evolving religious history of Israel, which he saw as one of ever-increasing priestly power. </a:t>
            </a:r>
            <a:r>
              <a:rPr lang="en-US" dirty="0" err="1" smtClean="0"/>
              <a:t>Wellhausen's</a:t>
            </a:r>
            <a:r>
              <a:rPr lang="en-US" dirty="0" smtClean="0"/>
              <a:t> formulation was:</a:t>
            </a:r>
          </a:p>
          <a:p>
            <a:pPr rtl="0"/>
            <a:r>
              <a:rPr lang="en-US" dirty="0" smtClean="0"/>
              <a:t>the </a:t>
            </a:r>
            <a:r>
              <a:rPr lang="en-US" dirty="0" err="1" smtClean="0">
                <a:hlinkClick r:id="rId12" tooltip="Yahwist"/>
              </a:rPr>
              <a:t>Yahwist</a:t>
            </a:r>
            <a:r>
              <a:rPr lang="en-US" dirty="0" smtClean="0"/>
              <a:t> source ( </a:t>
            </a:r>
            <a:r>
              <a:rPr lang="en-US" b="1" dirty="0" smtClean="0"/>
              <a:t>J</a:t>
            </a:r>
            <a:r>
              <a:rPr lang="en-US" dirty="0" smtClean="0"/>
              <a:t> ) : written c. 950 BC in the southern </a:t>
            </a:r>
            <a:r>
              <a:rPr lang="en-US" dirty="0" smtClean="0">
                <a:hlinkClick r:id="rId13" tooltip="Kingdom of Judah"/>
              </a:rPr>
              <a:t>Kingdom of Judah</a:t>
            </a:r>
            <a:r>
              <a:rPr lang="en-US" dirty="0" smtClean="0"/>
              <a:t>.</a:t>
            </a:r>
          </a:p>
          <a:p>
            <a:pPr rtl="0"/>
            <a:r>
              <a:rPr lang="en-US" dirty="0" smtClean="0"/>
              <a:t>the </a:t>
            </a:r>
            <a:r>
              <a:rPr lang="en-US" dirty="0" err="1" smtClean="0">
                <a:hlinkClick r:id="rId14" tooltip="Elohist"/>
              </a:rPr>
              <a:t>Elohist</a:t>
            </a:r>
            <a:r>
              <a:rPr lang="en-US" dirty="0" smtClean="0"/>
              <a:t> source ( </a:t>
            </a:r>
            <a:r>
              <a:rPr lang="en-US" b="1" dirty="0" smtClean="0"/>
              <a:t>E</a:t>
            </a:r>
            <a:r>
              <a:rPr lang="en-US" dirty="0" smtClean="0"/>
              <a:t> ) : written c. 850 BC in the northern </a:t>
            </a:r>
            <a:r>
              <a:rPr lang="en-US" dirty="0" smtClean="0">
                <a:hlinkClick r:id="rId15" tooltip="Kingdom of Israel (Samaria)"/>
              </a:rPr>
              <a:t>Kingdom of Israel</a:t>
            </a:r>
            <a:r>
              <a:rPr lang="en-US" dirty="0" smtClean="0"/>
              <a:t>.</a:t>
            </a:r>
          </a:p>
          <a:p>
            <a:pPr rtl="0"/>
            <a:r>
              <a:rPr lang="en-US" dirty="0" smtClean="0"/>
              <a:t>the </a:t>
            </a:r>
            <a:r>
              <a:rPr lang="en-US" dirty="0" err="1" smtClean="0">
                <a:hlinkClick r:id="rId16" tooltip="Deuteronomist"/>
              </a:rPr>
              <a:t>Deuteronomist</a:t>
            </a:r>
            <a:r>
              <a:rPr lang="en-US" dirty="0" smtClean="0"/>
              <a:t> ( </a:t>
            </a:r>
            <a:r>
              <a:rPr lang="en-US" b="1" dirty="0" smtClean="0"/>
              <a:t>D</a:t>
            </a:r>
            <a:r>
              <a:rPr lang="en-US" dirty="0" smtClean="0"/>
              <a:t> ) : written c. 600 BC in </a:t>
            </a:r>
            <a:r>
              <a:rPr lang="en-US" dirty="0" smtClean="0">
                <a:hlinkClick r:id="rId17" tooltip="Jerusalem"/>
              </a:rPr>
              <a:t>Jerusalem</a:t>
            </a:r>
            <a:r>
              <a:rPr lang="en-US" dirty="0" smtClean="0"/>
              <a:t> during a period of religious reform.</a:t>
            </a:r>
          </a:p>
          <a:p>
            <a:pPr rtl="0"/>
            <a:r>
              <a:rPr lang="en-US" dirty="0" smtClean="0"/>
              <a:t>the </a:t>
            </a:r>
            <a:r>
              <a:rPr lang="en-US" dirty="0" smtClean="0">
                <a:hlinkClick r:id="rId18" tooltip="Priestly source"/>
              </a:rPr>
              <a:t>Priestly source</a:t>
            </a:r>
            <a:r>
              <a:rPr lang="en-US" dirty="0" smtClean="0"/>
              <a:t> ( </a:t>
            </a:r>
            <a:r>
              <a:rPr lang="en-US" b="1" dirty="0" smtClean="0"/>
              <a:t>P</a:t>
            </a:r>
            <a:r>
              <a:rPr lang="en-US" dirty="0" smtClean="0"/>
              <a:t> ) : written c. 500 BC by </a:t>
            </a:r>
            <a:r>
              <a:rPr lang="en-US" dirty="0" err="1" smtClean="0">
                <a:hlinkClick r:id="rId19" tooltip="Kohen"/>
              </a:rPr>
              <a:t>Kohanim</a:t>
            </a:r>
            <a:r>
              <a:rPr lang="en-US" dirty="0" smtClean="0"/>
              <a:t> (Jewish priests) in exile in </a:t>
            </a:r>
            <a:r>
              <a:rPr lang="en-US" dirty="0" smtClean="0">
                <a:hlinkClick r:id="rId20" tooltip="Babylon"/>
              </a:rPr>
              <a:t>Babylon</a:t>
            </a:r>
            <a:r>
              <a:rPr lang="en-US" dirty="0" smtClean="0"/>
              <a:t>.</a:t>
            </a:r>
          </a:p>
          <a:p>
            <a:pPr rtl="0"/>
            <a:r>
              <a:rPr lang="en-US" dirty="0" smtClean="0"/>
              <a:t>While the hypothesis has been increasingly challenged by other models in the last part of the 20th century, its terminology and insights continue to provide the framework for modern theories on the origins of the Torah.</a:t>
            </a:r>
            <a:r>
              <a:rPr lang="en-US" baseline="30000" dirty="0" smtClean="0">
                <a:hlinkClick r:id="rId7"/>
              </a:rPr>
              <a:t>[2]</a:t>
            </a:r>
            <a:endParaRPr lang="en-US" dirty="0" smtClean="0"/>
          </a:p>
          <a:p>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17</a:t>
            </a:fld>
            <a:endParaRPr lang="en-US"/>
          </a:p>
        </p:txBody>
      </p:sp>
    </p:spTree>
    <p:extLst>
      <p:ext uri="{BB962C8B-B14F-4D97-AF65-F5344CB8AC3E}">
        <p14:creationId xmlns:p14="http://schemas.microsoft.com/office/powerpoint/2010/main" val="228447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Gezar</a:t>
            </a:r>
            <a:r>
              <a:rPr lang="en-US" b="1" dirty="0" smtClean="0"/>
              <a:t> Calendar</a:t>
            </a:r>
            <a:r>
              <a:rPr lang="en-US" dirty="0" smtClean="0"/>
              <a:t>: 925 BC shows art of writing well-known</a:t>
            </a:r>
            <a:r>
              <a:rPr lang="en-US" baseline="0" dirty="0" smtClean="0"/>
              <a:t> even to children; from Canaanite city of </a:t>
            </a:r>
            <a:r>
              <a:rPr lang="en-US" baseline="0" dirty="0" err="1" smtClean="0"/>
              <a:t>Gezar</a:t>
            </a:r>
            <a:r>
              <a:rPr lang="en-US" baseline="0" dirty="0" smtClean="0"/>
              <a:t>.</a:t>
            </a:r>
          </a:p>
          <a:p>
            <a:r>
              <a:rPr lang="en-US" b="1" dirty="0" smtClean="0"/>
              <a:t>Ugaritic Tablets:  </a:t>
            </a:r>
            <a:r>
              <a:rPr lang="en-US" b="0" dirty="0" smtClean="0"/>
              <a:t>1400 BC (found 1926); Hebrew</a:t>
            </a:r>
            <a:r>
              <a:rPr lang="en-US" b="0" baseline="0" dirty="0" smtClean="0"/>
              <a:t> related Semitic language.  </a:t>
            </a:r>
            <a:r>
              <a:rPr lang="en-US" b="0" baseline="0" dirty="0" err="1" smtClean="0"/>
              <a:t>Wellhausen</a:t>
            </a:r>
            <a:r>
              <a:rPr lang="en-US" b="0" baseline="0" dirty="0" smtClean="0"/>
              <a:t> said these Canaanite poetic text were supposed to have arisen a thousand years later…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Sera bit el </a:t>
            </a:r>
            <a:r>
              <a:rPr lang="en-US" b="1" dirty="0" err="1" smtClean="0"/>
              <a:t>Khadim</a:t>
            </a:r>
            <a:r>
              <a:rPr lang="en-US" dirty="0" smtClean="0"/>
              <a:t> Alphabetic inscriptions, proto-Semitic </a:t>
            </a:r>
            <a:r>
              <a:rPr lang="en-US" dirty="0" err="1" smtClean="0"/>
              <a:t>grafitti</a:t>
            </a:r>
            <a:r>
              <a:rPr lang="en-US" dirty="0" smtClean="0"/>
              <a:t> similar to later Phoenician,</a:t>
            </a:r>
            <a:r>
              <a:rPr lang="en-US" baseline="0" dirty="0" smtClean="0"/>
              <a:t> 1500 BC, in Egyptian turquoise mines.  Shows even low class of society could read and write.  Possibly from expelled Hyksos of Egypt.</a:t>
            </a:r>
            <a:endParaRPr lang="en-US" dirty="0" smtClean="0"/>
          </a:p>
          <a:p>
            <a:endParaRPr lang="en-US" b="1" dirty="0"/>
          </a:p>
        </p:txBody>
      </p:sp>
      <p:sp>
        <p:nvSpPr>
          <p:cNvPr id="4" name="Slide Number Placeholder 3"/>
          <p:cNvSpPr>
            <a:spLocks noGrp="1"/>
          </p:cNvSpPr>
          <p:nvPr>
            <p:ph type="sldNum" sz="quarter" idx="10"/>
          </p:nvPr>
        </p:nvSpPr>
        <p:spPr/>
        <p:txBody>
          <a:bodyPr/>
          <a:lstStyle/>
          <a:p>
            <a:fld id="{57E671AB-E90A-42A3-981A-2245A988FB6C}" type="slidenum">
              <a:rPr lang="en-US" smtClean="0"/>
              <a:t>18</a:t>
            </a:fld>
            <a:endParaRPr lang="en-US"/>
          </a:p>
        </p:txBody>
      </p:sp>
    </p:spTree>
    <p:extLst>
      <p:ext uri="{BB962C8B-B14F-4D97-AF65-F5344CB8AC3E}">
        <p14:creationId xmlns:p14="http://schemas.microsoft.com/office/powerpoint/2010/main" val="95920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Ur</a:t>
            </a:r>
            <a:r>
              <a:rPr lang="en-US" baseline="0" dirty="0" smtClean="0"/>
              <a:t> excavation: 1922-34, Leonard </a:t>
            </a:r>
            <a:r>
              <a:rPr lang="en-US" baseline="0" dirty="0" err="1" smtClean="0"/>
              <a:t>Wooley</a:t>
            </a:r>
            <a:r>
              <a:rPr lang="en-US" baseline="0" dirty="0" smtClean="0"/>
              <a:t>; ~2000BC; Southern Sumer (North Mesopotamia plane, modern Iraq).</a:t>
            </a:r>
          </a:p>
          <a:p>
            <a:r>
              <a:rPr lang="en-US" b="1" baseline="0" dirty="0" smtClean="0"/>
              <a:t> “Abram” </a:t>
            </a:r>
            <a:r>
              <a:rPr lang="en-US" baseline="0" dirty="0" smtClean="0"/>
              <a:t>name found in 1556 BC </a:t>
            </a:r>
            <a:r>
              <a:rPr lang="en-US" baseline="0" dirty="0" err="1" smtClean="0"/>
              <a:t>Akkadin</a:t>
            </a:r>
            <a:r>
              <a:rPr lang="en-US" baseline="0" dirty="0" smtClean="0"/>
              <a:t> script: “Farmer named </a:t>
            </a:r>
            <a:r>
              <a:rPr lang="en-US" baseline="0" dirty="0" err="1" smtClean="0"/>
              <a:t>Abrabama</a:t>
            </a:r>
            <a:r>
              <a:rPr lang="en-US" baseline="0" dirty="0" smtClean="0"/>
              <a:t> hired an ox.”</a:t>
            </a:r>
          </a:p>
          <a:p>
            <a:r>
              <a:rPr lang="en-US" b="1" baseline="0" dirty="0" smtClean="0"/>
              <a:t>Mari</a:t>
            </a:r>
            <a:r>
              <a:rPr lang="en-US" baseline="0" dirty="0" smtClean="0"/>
              <a:t> tablets; 20,000 mid-Euphrates in 1933; </a:t>
            </a:r>
            <a:r>
              <a:rPr lang="en-US" baseline="0" dirty="0" err="1" smtClean="0"/>
              <a:t>Akkadian</a:t>
            </a:r>
            <a:r>
              <a:rPr lang="en-US" baseline="0" dirty="0" smtClean="0"/>
              <a:t> 18</a:t>
            </a:r>
            <a:r>
              <a:rPr lang="en-US" baseline="30000" dirty="0" smtClean="0"/>
              <a:t>th</a:t>
            </a:r>
            <a:r>
              <a:rPr lang="en-US" baseline="0" dirty="0" smtClean="0"/>
              <a:t> century BC; Abrahams brother </a:t>
            </a:r>
            <a:r>
              <a:rPr lang="en-US" baseline="0" dirty="0" err="1" smtClean="0"/>
              <a:t>Nahor</a:t>
            </a:r>
            <a:r>
              <a:rPr lang="en-US" baseline="0" dirty="0" smtClean="0"/>
              <a:t>—city named for him.</a:t>
            </a:r>
          </a:p>
          <a:p>
            <a:r>
              <a:rPr lang="en-US" b="1" baseline="0" dirty="0" err="1" smtClean="0"/>
              <a:t>Nuzu</a:t>
            </a:r>
            <a:r>
              <a:rPr lang="en-US" baseline="0" dirty="0" smtClean="0"/>
              <a:t> tablets, on Tigris, 1925; 15</a:t>
            </a:r>
            <a:r>
              <a:rPr lang="en-US" baseline="30000" dirty="0" smtClean="0"/>
              <a:t>th</a:t>
            </a:r>
            <a:r>
              <a:rPr lang="en-US" baseline="0" dirty="0" smtClean="0"/>
              <a:t> century BC.  Confirms customs and usages of Abraham &amp; patriarchs prior to Egypt.</a:t>
            </a:r>
          </a:p>
          <a:p>
            <a:r>
              <a:rPr lang="en-US" b="1" baseline="0" dirty="0" smtClean="0"/>
              <a:t>Hittite Legal Code</a:t>
            </a:r>
            <a:r>
              <a:rPr lang="en-US" baseline="0" dirty="0" smtClean="0"/>
              <a:t>; 1300 BC; explains why Abraham purchased only a cave at </a:t>
            </a:r>
            <a:r>
              <a:rPr lang="en-US" baseline="0" dirty="0" err="1" smtClean="0"/>
              <a:t>Machpalah</a:t>
            </a:r>
            <a:r>
              <a:rPr lang="en-US" baseline="0" dirty="0" smtClean="0"/>
              <a:t> &amp; not entire parcel in order to avoid having to perform duties of “</a:t>
            </a:r>
            <a:r>
              <a:rPr lang="en-US" baseline="0" dirty="0" err="1" smtClean="0"/>
              <a:t>ilku</a:t>
            </a:r>
            <a:r>
              <a:rPr lang="en-US" baseline="0" dirty="0" smtClean="0"/>
              <a:t>”—pagan feudal (services required for holding land) services.</a:t>
            </a:r>
          </a:p>
          <a:p>
            <a:r>
              <a:rPr lang="en-US" b="1" dirty="0" smtClean="0"/>
              <a:t>Camels</a:t>
            </a:r>
            <a:r>
              <a:rPr lang="en-US" dirty="0" smtClean="0"/>
              <a:t>:</a:t>
            </a:r>
            <a:r>
              <a:rPr lang="en-US" baseline="0" dirty="0" smtClean="0"/>
              <a:t> usage as with Rebekah’s courtship and Joseph’s sell into slavery; Fodder list from Tel </a:t>
            </a:r>
            <a:r>
              <a:rPr lang="en-US" baseline="0" dirty="0" err="1" smtClean="0"/>
              <a:t>Atshana</a:t>
            </a:r>
            <a:r>
              <a:rPr lang="en-US" baseline="0" dirty="0" smtClean="0"/>
              <a:t> found for Old Babylonia (2000-1700BC).  Early Sumerian text speaks of camel milk; many more.</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19</a:t>
            </a:fld>
            <a:endParaRPr lang="en-US"/>
          </a:p>
        </p:txBody>
      </p:sp>
    </p:spTree>
    <p:extLst>
      <p:ext uri="{BB962C8B-B14F-4D97-AF65-F5344CB8AC3E}">
        <p14:creationId xmlns:p14="http://schemas.microsoft.com/office/powerpoint/2010/main" val="155387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Priestly Code</a:t>
            </a:r>
            <a:r>
              <a:rPr lang="en-US" dirty="0" smtClean="0"/>
              <a:t>:  ~1/3 of Jewish law, mostly Leviticus</a:t>
            </a:r>
            <a:r>
              <a:rPr lang="en-US" baseline="0" dirty="0" smtClean="0"/>
              <a:t> and some Numbers</a:t>
            </a:r>
          </a:p>
          <a:p>
            <a:r>
              <a:rPr lang="en-US" b="1" baseline="0" dirty="0" smtClean="0"/>
              <a:t>Code of Hammurabi Stela</a:t>
            </a:r>
            <a:r>
              <a:rPr lang="en-US" baseline="0" dirty="0" smtClean="0"/>
              <a:t>; 1780 BC 6’ finger with 282 laws and rules such as eye-for-an-eye, breach of contract, divorce…  King Hammurabi was 6</a:t>
            </a:r>
            <a:r>
              <a:rPr lang="en-US" baseline="30000" dirty="0" smtClean="0"/>
              <a:t>th</a:t>
            </a:r>
            <a:r>
              <a:rPr lang="en-US" baseline="0" dirty="0" smtClean="0"/>
              <a:t> Babylonian king of middle era; written in ancient Semitic (Akkadian) cuneiform.   </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20</a:t>
            </a:fld>
            <a:endParaRPr lang="en-US"/>
          </a:p>
        </p:txBody>
      </p:sp>
    </p:spTree>
    <p:extLst>
      <p:ext uri="{BB962C8B-B14F-4D97-AF65-F5344CB8AC3E}">
        <p14:creationId xmlns:p14="http://schemas.microsoft.com/office/powerpoint/2010/main" val="302709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Egyptian Execration Texts</a:t>
            </a:r>
            <a:r>
              <a:rPr lang="en-US" dirty="0" smtClean="0"/>
              <a:t>: </a:t>
            </a:r>
            <a:r>
              <a:rPr lang="en-US" dirty="0" err="1" smtClean="0"/>
              <a:t>voodooistic</a:t>
            </a:r>
            <a:r>
              <a:rPr lang="en-US" dirty="0" smtClean="0"/>
              <a:t> ritual whereby </a:t>
            </a:r>
            <a:r>
              <a:rPr lang="en-US" dirty="0" err="1" smtClean="0"/>
              <a:t>sethe</a:t>
            </a:r>
            <a:r>
              <a:rPr lang="en-US" dirty="0" smtClean="0"/>
              <a:t> bowls (starting from ~1820BC) or other objects had</a:t>
            </a:r>
            <a:r>
              <a:rPr lang="en-US" baseline="0" dirty="0" smtClean="0"/>
              <a:t> written curses made for Pharaoh's enemy’s; bowls were broken and buried for effect;  some shards tell of rebellious kings and cities in Palestine during time of Pentateuch (shortly after Exodus..?).</a:t>
            </a:r>
          </a:p>
          <a:p>
            <a:r>
              <a:rPr lang="en-US" b="1" baseline="0" dirty="0" smtClean="0"/>
              <a:t>Tel el </a:t>
            </a:r>
            <a:r>
              <a:rPr lang="en-US" b="1" baseline="0" dirty="0" err="1" smtClean="0"/>
              <a:t>Amarna</a:t>
            </a:r>
            <a:r>
              <a:rPr lang="en-US" b="1" baseline="0" dirty="0" smtClean="0"/>
              <a:t> Tablets</a:t>
            </a:r>
            <a:r>
              <a:rPr lang="en-US" baseline="0" dirty="0" smtClean="0"/>
              <a:t>:  1400-1370 BC, Akkadian cuneiform, message from Palestinian and Syrian Princelings to Egypt of “alarming reports of depredations of fierce invaders, and urgent request for Egyptian troops.  Mentions “</a:t>
            </a:r>
            <a:r>
              <a:rPr lang="en-US" baseline="0" dirty="0" err="1" smtClean="0"/>
              <a:t>Habiru</a:t>
            </a:r>
            <a:r>
              <a:rPr lang="en-US" baseline="0" dirty="0" smtClean="0"/>
              <a:t>’ </a:t>
            </a:r>
            <a:r>
              <a:rPr lang="en-US" baseline="0" dirty="0" err="1" smtClean="0"/>
              <a:t>Apiru</a:t>
            </a:r>
            <a:r>
              <a:rPr lang="en-US" baseline="0" dirty="0" smtClean="0"/>
              <a:t>”…  Towns mentioned were Israelites first invaded.  Located on Nile R in mid-Egypt, known as </a:t>
            </a:r>
            <a:r>
              <a:rPr lang="en-US" baseline="0" dirty="0" err="1" smtClean="0"/>
              <a:t>Akhataten</a:t>
            </a:r>
            <a:r>
              <a:rPr lang="en-US" baseline="0" dirty="0" smtClean="0"/>
              <a:t>.</a:t>
            </a:r>
          </a:p>
          <a:p>
            <a:r>
              <a:rPr lang="en-US" b="1" baseline="0" dirty="0" err="1" smtClean="0"/>
              <a:t>Merneptah</a:t>
            </a:r>
            <a:r>
              <a:rPr lang="en-US" b="1" baseline="0" dirty="0" smtClean="0"/>
              <a:t> Victory Stela: </a:t>
            </a:r>
            <a:r>
              <a:rPr lang="en-US" b="0" baseline="0" dirty="0" smtClean="0"/>
              <a:t>of 1229BC, contains the only extant reference to Hebrew nation as “Israel”.  King </a:t>
            </a:r>
            <a:r>
              <a:rPr lang="en-US" b="0" baseline="0" dirty="0" err="1" smtClean="0"/>
              <a:t>Merneptah’s</a:t>
            </a:r>
            <a:r>
              <a:rPr lang="en-US" b="0" baseline="0" dirty="0" smtClean="0"/>
              <a:t> “</a:t>
            </a:r>
            <a:r>
              <a:rPr lang="en-US" b="0" baseline="0" dirty="0" err="1" smtClean="0"/>
              <a:t>irrestible</a:t>
            </a:r>
            <a:r>
              <a:rPr lang="en-US" b="0" baseline="0" dirty="0" smtClean="0"/>
              <a:t> </a:t>
            </a:r>
            <a:r>
              <a:rPr lang="en-US" b="0" baseline="0" dirty="0" err="1" smtClean="0"/>
              <a:t>troups</a:t>
            </a:r>
            <a:r>
              <a:rPr lang="en-US" b="0" baseline="0" dirty="0" smtClean="0"/>
              <a:t> in lands of Hittites, Canaan, Ashkelon, Gezer and Israel.  “Israel laid waste; his seed is not.”  ~12’ tall.</a:t>
            </a:r>
          </a:p>
          <a:p>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21</a:t>
            </a:fld>
            <a:endParaRPr lang="en-US"/>
          </a:p>
        </p:txBody>
      </p:sp>
    </p:spTree>
    <p:extLst>
      <p:ext uri="{BB962C8B-B14F-4D97-AF65-F5344CB8AC3E}">
        <p14:creationId xmlns:p14="http://schemas.microsoft.com/office/powerpoint/2010/main" val="48329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Ebla Tablets: </a:t>
            </a:r>
            <a:r>
              <a:rPr lang="en-US" b="0" baseline="0" dirty="0" smtClean="0"/>
              <a:t>Italians in 1964 discovered 20,000 clay tablets from 2500-2250BC at Tel </a:t>
            </a:r>
            <a:r>
              <a:rPr lang="en-US" b="0" baseline="0" dirty="0" err="1" smtClean="0"/>
              <a:t>Mardikh</a:t>
            </a:r>
            <a:r>
              <a:rPr lang="en-US" b="0" baseline="0" dirty="0" smtClean="0"/>
              <a:t> in present NW Syria, Aleppo (by Turkish border).  </a:t>
            </a:r>
          </a:p>
          <a:p>
            <a:r>
              <a:rPr lang="en-US" dirty="0" smtClean="0"/>
              <a:t>The language</a:t>
            </a:r>
            <a:r>
              <a:rPr lang="en-US" baseline="0" dirty="0" smtClean="0"/>
              <a:t> is close to </a:t>
            </a:r>
            <a:r>
              <a:rPr lang="en-US" baseline="0" dirty="0" err="1" smtClean="0"/>
              <a:t>Cannanite</a:t>
            </a:r>
            <a:r>
              <a:rPr lang="en-US" baseline="0" dirty="0" smtClean="0"/>
              <a:t>/Akkadian in Laban’s time (Rachael’s father, i.e., Jacob’s (Israel’s) father-in-law); has many names as in bible/Genesis: Ishmael, Israel, Michael, etc.  Had social, political and commercial relations with Dan, </a:t>
            </a:r>
            <a:r>
              <a:rPr lang="en-US" baseline="0" dirty="0" err="1" smtClean="0"/>
              <a:t>Hazor</a:t>
            </a:r>
            <a:r>
              <a:rPr lang="en-US" baseline="0" dirty="0" smtClean="0"/>
              <a:t>, Megiddo, </a:t>
            </a:r>
            <a:r>
              <a:rPr lang="en-US" baseline="0" dirty="0" err="1" smtClean="0"/>
              <a:t>Shalem</a:t>
            </a:r>
            <a:r>
              <a:rPr lang="en-US" baseline="0" dirty="0" smtClean="0"/>
              <a:t> (Jerusalem), Gaza.  Also, traded with Sodom and </a:t>
            </a:r>
            <a:r>
              <a:rPr lang="en-US" baseline="0" dirty="0" err="1" smtClean="0"/>
              <a:t>Zobuiim</a:t>
            </a:r>
            <a:r>
              <a:rPr lang="en-US" baseline="0" dirty="0" smtClean="0"/>
              <a:t>, two of plain </a:t>
            </a:r>
            <a:r>
              <a:rPr lang="en-US" baseline="0" dirty="0" err="1" smtClean="0"/>
              <a:t>pentapolis</a:t>
            </a:r>
            <a:r>
              <a:rPr lang="en-US" baseline="0" dirty="0" smtClean="0"/>
              <a:t> where Lot lived.  /thoroughly refuted </a:t>
            </a:r>
            <a:r>
              <a:rPr lang="en-US" baseline="0" dirty="0" err="1" smtClean="0"/>
              <a:t>Wellhausen</a:t>
            </a:r>
            <a:r>
              <a:rPr lang="en-US" baseline="0" dirty="0" smtClean="0"/>
              <a:t> Documentary Hypothesis…</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22</a:t>
            </a:fld>
            <a:endParaRPr lang="en-US"/>
          </a:p>
        </p:txBody>
      </p:sp>
    </p:spTree>
    <p:extLst>
      <p:ext uri="{BB962C8B-B14F-4D97-AF65-F5344CB8AC3E}">
        <p14:creationId xmlns:p14="http://schemas.microsoft.com/office/powerpoint/2010/main" val="227618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SHOW REFERENCES.       SHOW REFERENCES MATERIALS</a:t>
            </a:r>
          </a:p>
          <a:p>
            <a:endParaRPr lang="en-US" sz="1400" b="1" dirty="0" smtClean="0"/>
          </a:p>
          <a:p>
            <a:r>
              <a:rPr lang="en-US" sz="1400" b="1" dirty="0" smtClean="0"/>
              <a:t>My Story</a:t>
            </a:r>
            <a:r>
              <a:rPr lang="en-US" dirty="0" smtClean="0"/>
              <a:t>:  I’m not an archaeologist, but an ecologist;</a:t>
            </a:r>
            <a:r>
              <a:rPr lang="en-US" baseline="0" dirty="0" smtClean="0"/>
              <a:t> i.e., I studied and worked to regulate the effects man has on his environment.  </a:t>
            </a:r>
          </a:p>
          <a:p>
            <a:r>
              <a:rPr lang="en-US" baseline="0" dirty="0" smtClean="0"/>
              <a:t>Just to show you that I’m not a total armchair archaeologist, </a:t>
            </a:r>
          </a:p>
          <a:p>
            <a:r>
              <a:rPr lang="en-US" baseline="0" dirty="0" smtClean="0"/>
              <a:t>I worked for the USACE as a manager/supervisor of scientists and engineers for 23 years and retired two years ago.</a:t>
            </a:r>
          </a:p>
          <a:p>
            <a:r>
              <a:rPr lang="en-US" baseline="0" dirty="0" smtClean="0"/>
              <a:t>One of the fields my work included was “Cultural Resources”, which encompassed anthropology and archaeology.  </a:t>
            </a:r>
          </a:p>
          <a:p>
            <a:r>
              <a:rPr lang="en-US" baseline="0" dirty="0" smtClean="0"/>
              <a:t>I worked to administer Federal laws dealing with the National Historic Preservation Act, Native American Grave and Repatriation Act (NAGPRA) and other related laws.  </a:t>
            </a:r>
          </a:p>
          <a:p>
            <a:r>
              <a:rPr lang="en-US" baseline="0" dirty="0" smtClean="0"/>
              <a:t>I’ve helped survey and collect artifacts on cultural resources sites, and I’ve been in several legal wrangles. </a:t>
            </a:r>
          </a:p>
          <a:p>
            <a:r>
              <a:rPr lang="en-US" baseline="0" dirty="0" smtClean="0"/>
              <a:t>I’ve participated on at least 10 paleontological digs when I worked for the LA Co. Natural History Museum.</a:t>
            </a:r>
          </a:p>
          <a:p>
            <a:r>
              <a:rPr lang="en-US" baseline="0" dirty="0" smtClean="0"/>
              <a:t>I have a strong liking for early man (hominid) studies—I have a nice collection of skulls and artifacts and I was able to give a 3-part talk here in Paradoxes about 5 yrs. ago.</a:t>
            </a:r>
          </a:p>
          <a:p>
            <a:r>
              <a:rPr lang="en-US" baseline="0" dirty="0" smtClean="0"/>
              <a:t>Taking the RTB BA course motivated me to do this presentation.</a:t>
            </a:r>
          </a:p>
        </p:txBody>
      </p:sp>
      <p:sp>
        <p:nvSpPr>
          <p:cNvPr id="4" name="Slide Number Placeholder 3"/>
          <p:cNvSpPr>
            <a:spLocks noGrp="1"/>
          </p:cNvSpPr>
          <p:nvPr>
            <p:ph type="sldNum" sz="quarter" idx="10"/>
          </p:nvPr>
        </p:nvSpPr>
        <p:spPr/>
        <p:txBody>
          <a:bodyPr/>
          <a:lstStyle/>
          <a:p>
            <a:fld id="{57E671AB-E90A-42A3-981A-2245A988FB6C}" type="slidenum">
              <a:rPr lang="en-US" smtClean="0"/>
              <a:t>3</a:t>
            </a:fld>
            <a:endParaRPr lang="en-US"/>
          </a:p>
        </p:txBody>
      </p:sp>
    </p:spTree>
    <p:extLst>
      <p:ext uri="{BB962C8B-B14F-4D97-AF65-F5344CB8AC3E}">
        <p14:creationId xmlns:p14="http://schemas.microsoft.com/office/powerpoint/2010/main" val="227857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Minimalism,</a:t>
            </a:r>
            <a:r>
              <a:rPr lang="en-US" b="1" baseline="0" dirty="0" smtClean="0"/>
              <a:t> Biblical</a:t>
            </a:r>
            <a:r>
              <a:rPr lang="en-US" dirty="0" smtClean="0"/>
              <a:t> (also known as </a:t>
            </a:r>
            <a:r>
              <a:rPr lang="en-US" b="1" dirty="0" smtClean="0"/>
              <a:t>The Copenhagen School</a:t>
            </a:r>
            <a:r>
              <a:rPr lang="en-US" dirty="0" smtClean="0"/>
              <a:t> because two of its most prominent figures taught at </a:t>
            </a:r>
            <a:r>
              <a:rPr lang="en-US" dirty="0" smtClean="0">
                <a:hlinkClick r:id="rId3" tooltip="Copenhagen University"/>
              </a:rPr>
              <a:t>Copenhagen University</a:t>
            </a:r>
            <a:r>
              <a:rPr lang="en-US" dirty="0" smtClean="0"/>
              <a:t>).  Is a movement or trend in </a:t>
            </a:r>
            <a:r>
              <a:rPr lang="en-US" dirty="0" smtClean="0">
                <a:hlinkClick r:id="rId4" tooltip="Biblical scholarship"/>
              </a:rPr>
              <a:t>biblical scholarship</a:t>
            </a:r>
            <a:r>
              <a:rPr lang="en-US" dirty="0" smtClean="0"/>
              <a:t> in the 1990s which made two main claims: first, that the Bible cannot be considered reliable evidence for what had happened in ancient Israel; and second, that "Israel" itself is a problematic subject for historical study.</a:t>
            </a:r>
            <a:r>
              <a:rPr lang="en-US" baseline="30000" dirty="0" smtClean="0">
                <a:hlinkClick r:id="rId5"/>
              </a:rPr>
              <a:t>[1]</a:t>
            </a:r>
            <a:endParaRPr lang="en-US" dirty="0" smtClean="0"/>
          </a:p>
          <a:p>
            <a:r>
              <a:rPr lang="en-US" dirty="0" smtClean="0"/>
              <a:t>Minimalism was not a unified movement, but rather a label that came to be applied to several scholars at different universities who held similar views, chiefly </a:t>
            </a:r>
            <a:r>
              <a:rPr lang="en-US" dirty="0" err="1" smtClean="0">
                <a:hlinkClick r:id="rId6" tooltip="Niels Peter Lemche"/>
              </a:rPr>
              <a:t>Niels</a:t>
            </a:r>
            <a:r>
              <a:rPr lang="en-US" dirty="0" smtClean="0">
                <a:hlinkClick r:id="rId6" tooltip="Niels Peter Lemche"/>
              </a:rPr>
              <a:t> Peter </a:t>
            </a:r>
            <a:r>
              <a:rPr lang="en-US" dirty="0" err="1" smtClean="0">
                <a:hlinkClick r:id="rId6" tooltip="Niels Peter Lemche"/>
              </a:rPr>
              <a:t>Lemche</a:t>
            </a:r>
            <a:r>
              <a:rPr lang="en-US" dirty="0" smtClean="0"/>
              <a:t> and </a:t>
            </a:r>
            <a:r>
              <a:rPr lang="en-US" dirty="0" smtClean="0">
                <a:hlinkClick r:id="rId7" tooltip="Thomas L. Thompson"/>
              </a:rPr>
              <a:t>Thomas L. Thompson</a:t>
            </a:r>
            <a:r>
              <a:rPr lang="en-US" dirty="0" smtClean="0"/>
              <a:t> at the </a:t>
            </a:r>
            <a:r>
              <a:rPr lang="en-US" dirty="0" smtClean="0">
                <a:hlinkClick r:id="rId8" tooltip="University of Copenhagen"/>
              </a:rPr>
              <a:t>University of Copenhagen</a:t>
            </a:r>
            <a:r>
              <a:rPr lang="en-US" dirty="0" smtClean="0"/>
              <a:t>, </a:t>
            </a:r>
            <a:r>
              <a:rPr lang="en-US" dirty="0" smtClean="0">
                <a:hlinkClick r:id="rId9" tooltip="Philip R. Davies"/>
              </a:rPr>
              <a:t>Philip R. Davies</a:t>
            </a:r>
            <a:r>
              <a:rPr lang="en-US" dirty="0" smtClean="0"/>
              <a:t>, and </a:t>
            </a:r>
            <a:r>
              <a:rPr lang="en-US" dirty="0" smtClean="0">
                <a:hlinkClick r:id="rId10" tooltip="Keith Whitelam (page does not exist)"/>
              </a:rPr>
              <a:t>Keith </a:t>
            </a:r>
            <a:r>
              <a:rPr lang="en-US" dirty="0" err="1" smtClean="0">
                <a:hlinkClick r:id="rId10" tooltip="Keith Whitelam (page does not exist)"/>
              </a:rPr>
              <a:t>Whitelam</a:t>
            </a:r>
            <a:r>
              <a:rPr lang="en-US" dirty="0" smtClean="0"/>
              <a:t>. Minimalism gave rise to intense debate during the 1990s - the term "minimalists" was in fact a derogatory one given by its opponents, who were consequently dubbed "maximalists", but in fact neither side accepted either label. The so-called Maximalists, or </a:t>
            </a:r>
            <a:r>
              <a:rPr lang="en-US" dirty="0" smtClean="0">
                <a:hlinkClick r:id="rId11" tooltip="Biblical archaeology school"/>
              </a:rPr>
              <a:t>neo-</a:t>
            </a:r>
            <a:r>
              <a:rPr lang="en-US" dirty="0" err="1" smtClean="0">
                <a:hlinkClick r:id="rId11" tooltip="Biblical archaeology school"/>
              </a:rPr>
              <a:t>Albrightians</a:t>
            </a:r>
            <a:r>
              <a:rPr lang="en-US" dirty="0" smtClean="0"/>
              <a:t>, were composed of two quite distinct groups, the first represented by the archaeologist </a:t>
            </a:r>
            <a:r>
              <a:rPr lang="en-US" dirty="0" smtClean="0">
                <a:hlinkClick r:id="rId12" tooltip="William G. Dever"/>
              </a:rPr>
              <a:t>William </a:t>
            </a:r>
            <a:r>
              <a:rPr lang="en-US" dirty="0" err="1" smtClean="0">
                <a:hlinkClick r:id="rId12" tooltip="William G. Dever"/>
              </a:rPr>
              <a:t>Dever</a:t>
            </a:r>
            <a:r>
              <a:rPr lang="en-US" dirty="0" smtClean="0"/>
              <a:t> and the influential publication </a:t>
            </a:r>
            <a:r>
              <a:rPr lang="en-US" i="1" dirty="0" smtClean="0">
                <a:hlinkClick r:id="rId13" tooltip="Biblical Archaeology Review"/>
              </a:rPr>
              <a:t>Biblical Archaeology Review</a:t>
            </a:r>
            <a:r>
              <a:rPr lang="en-US" dirty="0" smtClean="0"/>
              <a:t>, the second by conservative evangelical Christians such as biblical scholar Iain </a:t>
            </a:r>
            <a:r>
              <a:rPr lang="en-US" dirty="0" err="1" smtClean="0"/>
              <a:t>Provan</a:t>
            </a:r>
            <a:r>
              <a:rPr lang="en-US" dirty="0" smtClean="0"/>
              <a:t> and Egyptologist </a:t>
            </a:r>
            <a:r>
              <a:rPr lang="en-US" dirty="0" smtClean="0">
                <a:hlinkClick r:id="rId14" tooltip="Kenneth Kitchen"/>
              </a:rPr>
              <a:t>Kenneth Kitchen</a:t>
            </a:r>
            <a:r>
              <a:rPr lang="en-US" dirty="0" smtClean="0"/>
              <a:t>.</a:t>
            </a:r>
            <a:r>
              <a:rPr lang="en-US" baseline="30000" dirty="0" smtClean="0">
                <a:hlinkClick r:id="rId5"/>
              </a:rPr>
              <a:t>[2]</a:t>
            </a:r>
            <a:r>
              <a:rPr lang="en-US" dirty="0" smtClean="0"/>
              <a:t> Although these debates were in some cases heated, most scholars stayed in the middle ground between minimalists and maximalists evaluating the arguments of both schools critically, and since the 1990s, while some of the minimalist arguments have been challenged or rejected, others have been refined and adopted into the mainstream of biblical scholarship.</a:t>
            </a:r>
            <a:r>
              <a:rPr lang="en-US" baseline="30000" dirty="0" smtClean="0">
                <a:hlinkClick r:id="rId5"/>
              </a:rPr>
              <a:t>[3]</a:t>
            </a:r>
            <a:endParaRPr lang="en-US" dirty="0" smtClean="0"/>
          </a:p>
          <a:p>
            <a:endParaRPr lang="en-US" b="1" dirty="0" smtClean="0"/>
          </a:p>
          <a:p>
            <a:r>
              <a:rPr lang="en-US" dirty="0" smtClean="0"/>
              <a:t>By the opening of the 20th century the stories of the </a:t>
            </a:r>
            <a:r>
              <a:rPr lang="en-US" dirty="0" smtClean="0">
                <a:hlinkClick r:id="rId15" tooltip="Genesis creation narrative"/>
              </a:rPr>
              <a:t>Creation</a:t>
            </a:r>
            <a:r>
              <a:rPr lang="en-US" dirty="0" smtClean="0"/>
              <a:t>, </a:t>
            </a:r>
            <a:r>
              <a:rPr lang="en-US" dirty="0" smtClean="0">
                <a:hlinkClick r:id="rId16" tooltip="Noah's ark"/>
              </a:rPr>
              <a:t>Noah's ark</a:t>
            </a:r>
            <a:r>
              <a:rPr lang="en-US" dirty="0" smtClean="0"/>
              <a:t>, and the </a:t>
            </a:r>
            <a:r>
              <a:rPr lang="en-US" dirty="0" smtClean="0">
                <a:hlinkClick r:id="rId17" tooltip="Tower of Babel"/>
              </a:rPr>
              <a:t>Tower of Babel</a:t>
            </a:r>
            <a:r>
              <a:rPr lang="en-US" dirty="0" smtClean="0"/>
              <a:t> - in short, chapters 1 to 11 of the </a:t>
            </a:r>
            <a:r>
              <a:rPr lang="en-US" dirty="0" smtClean="0">
                <a:hlinkClick r:id="rId18" tooltip="Book of Genesis"/>
              </a:rPr>
              <a:t>Book of Genesis</a:t>
            </a:r>
            <a:r>
              <a:rPr lang="en-US" dirty="0" smtClean="0"/>
              <a:t> - had ceased to be taken literally by scholars, and the starting point for biblical history was regarded as the stories of Abraham, Isaac, and the other </a:t>
            </a:r>
            <a:r>
              <a:rPr lang="en-US" dirty="0" smtClean="0">
                <a:hlinkClick r:id="rId19" tooltip="Hebrew patriarchs (page does not exist)"/>
              </a:rPr>
              <a:t>Hebrew patriarchs</a:t>
            </a:r>
            <a:r>
              <a:rPr lang="en-US" dirty="0" smtClean="0"/>
              <a:t>. Then in the 1970s, largely through the publication of two books, Thomas Thompson's "The Historicity of the Patriarchal Narratives" and John Van </a:t>
            </a:r>
            <a:r>
              <a:rPr lang="en-US" dirty="0" err="1" smtClean="0"/>
              <a:t>Seters</a:t>
            </a:r>
            <a:r>
              <a:rPr lang="en-US" dirty="0" smtClean="0"/>
              <a:t>' "Abraham in History and Tradition", it became widely accepted that the remaining chapters of Genesis were equally non-historical. At the same time, archaeology and comparative sociology convinced most scholars in the field that there was equally little historical basis to the biblical stories of </a:t>
            </a:r>
            <a:r>
              <a:rPr lang="en-US" dirty="0" smtClean="0">
                <a:hlinkClick r:id="rId20" tooltip="The Exodus"/>
              </a:rPr>
              <a:t>the Exodus</a:t>
            </a:r>
            <a:r>
              <a:rPr lang="en-US" dirty="0" smtClean="0"/>
              <a:t> and the Israelite conquest of Canaan.</a:t>
            </a:r>
            <a:r>
              <a:rPr lang="en-US" baseline="30000" dirty="0" smtClean="0">
                <a:hlinkClick r:id="rId5"/>
              </a:rPr>
              <a:t>[4]</a:t>
            </a:r>
            <a:endParaRPr lang="en-US" dirty="0" smtClean="0"/>
          </a:p>
          <a:p>
            <a:r>
              <a:rPr lang="en-US" dirty="0" smtClean="0"/>
              <a:t>By the 1980s, the Bible's stories of the Patriarchs and Exodus and Conquest were no longer considered historical, but biblical histories continued to use the Bible as a primary source and to take the form of narrative records of political events arranged in chronological order, with the major role played by (largely Judean) kings and other high-status individuals. At the same time, new tools and approaches were being brought to bear on scholars' knowledge of the past of ancient Palestine, notably new archaeological methods and approaches (for example, this was the age of surface surveys, used to map population changes which are invisible in the biblical narrative), and the social sciences (an important work in this vein was Robert </a:t>
            </a:r>
            <a:r>
              <a:rPr lang="en-US" dirty="0" err="1" smtClean="0"/>
              <a:t>Coote</a:t>
            </a:r>
            <a:r>
              <a:rPr lang="en-US" dirty="0" smtClean="0"/>
              <a:t> and Keith Whitlam's "The Emergence of Early Israel in Historical Perspective", which used sociological data to argue, in contradiction to the biblical picture, that it was kingship that formed Israel, and not the other way round). Then in the 1990s a school of thought emerged from the background of the 1970s and 1980s which held that the entire enterprise of studying ancient Israel and its history was seriously flawed by an over-reliance on the biblical text, which was too problematic (meaning untrustworthy) to be used even selectively as a source for Israel's past, and that Israel itself was in any case itself a problematic subject. This movement came to be known as biblical minimalism.</a:t>
            </a:r>
            <a:r>
              <a:rPr lang="en-US" baseline="30000" dirty="0" smtClean="0">
                <a:hlinkClick r:id="rId5"/>
              </a:rPr>
              <a:t>[5]</a:t>
            </a:r>
            <a:endParaRPr lang="en-US" dirty="0" smtClean="0"/>
          </a:p>
          <a:p>
            <a:r>
              <a:rPr lang="en-US" b="1" dirty="0" smtClean="0"/>
              <a:t>Biblical minimalism</a:t>
            </a:r>
          </a:p>
          <a:p>
            <a:r>
              <a:rPr lang="en-US" dirty="0" smtClean="0"/>
              <a:t>The scholars that have come to be called "minimalists" are not a unified group, and in fact deny that they form group or "school": Philip Davies points out that while he argues that the bulk of the Bible can be dated to the Persian period (the 5th century BCE), </a:t>
            </a:r>
            <a:r>
              <a:rPr lang="en-US" dirty="0" err="1" smtClean="0"/>
              <a:t>Niels</a:t>
            </a:r>
            <a:r>
              <a:rPr lang="en-US" dirty="0" smtClean="0"/>
              <a:t> Peter </a:t>
            </a:r>
            <a:r>
              <a:rPr lang="en-US" dirty="0" err="1" smtClean="0"/>
              <a:t>Lemche</a:t>
            </a:r>
            <a:r>
              <a:rPr lang="en-US" dirty="0" smtClean="0"/>
              <a:t> prefers the Hellenistic period (3rd to 2nd centuries BCE), while </a:t>
            </a:r>
            <a:r>
              <a:rPr lang="en-US" dirty="0" err="1" smtClean="0"/>
              <a:t>Whitelam</a:t>
            </a:r>
            <a:r>
              <a:rPr lang="en-US" dirty="0" smtClean="0"/>
              <a:t> has not given any opinion at all. Similarly, while </a:t>
            </a:r>
            <a:r>
              <a:rPr lang="en-US" dirty="0" err="1" smtClean="0"/>
              <a:t>Lemche</a:t>
            </a:r>
            <a:r>
              <a:rPr lang="en-US" dirty="0" smtClean="0"/>
              <a:t> holds that the </a:t>
            </a:r>
            <a:r>
              <a:rPr lang="en-US" dirty="0" smtClean="0">
                <a:hlinkClick r:id="rId21" tooltip="Tel Dan stele"/>
              </a:rPr>
              <a:t>Tel Dan stele</a:t>
            </a:r>
            <a:r>
              <a:rPr lang="en-US" dirty="0" smtClean="0"/>
              <a:t> (an inscription from the mid 9th century BCE which seems to mention the name of </a:t>
            </a:r>
            <a:r>
              <a:rPr lang="en-US" dirty="0" smtClean="0">
                <a:hlinkClick r:id="rId22" tooltip="David"/>
              </a:rPr>
              <a:t>David</a:t>
            </a:r>
            <a:r>
              <a:rPr lang="en-US" dirty="0" smtClean="0"/>
              <a:t>) is probably a forgery, Davies and </a:t>
            </a:r>
            <a:r>
              <a:rPr lang="en-US" dirty="0" err="1" smtClean="0"/>
              <a:t>Whitelam</a:t>
            </a:r>
            <a:r>
              <a:rPr lang="en-US" dirty="0" smtClean="0"/>
              <a:t> do not. In short, the minimalists do not agree on much more than that the Bible is a doubtful source of information about ancient Israel.</a:t>
            </a:r>
            <a:r>
              <a:rPr lang="en-US" baseline="30000" dirty="0" smtClean="0">
                <a:hlinkClick r:id="rId5"/>
              </a:rPr>
              <a:t>[6]</a:t>
            </a:r>
            <a:endParaRPr lang="en-US" dirty="0" smtClean="0"/>
          </a:p>
          <a:p>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23</a:t>
            </a:fld>
            <a:endParaRPr lang="en-US"/>
          </a:p>
        </p:txBody>
      </p:sp>
    </p:spTree>
    <p:extLst>
      <p:ext uri="{BB962C8B-B14F-4D97-AF65-F5344CB8AC3E}">
        <p14:creationId xmlns:p14="http://schemas.microsoft.com/office/powerpoint/2010/main" val="251773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smtClean="0"/>
              <a:t>Tel Dan </a:t>
            </a:r>
            <a:r>
              <a:rPr lang="en-US" sz="1200" b="1" dirty="0" err="1" smtClean="0"/>
              <a:t>stela</a:t>
            </a:r>
            <a:r>
              <a:rPr lang="en-US" sz="1200" dirty="0" smtClean="0"/>
              <a:t>: 1993</a:t>
            </a:r>
            <a:r>
              <a:rPr lang="en-US" sz="1200" baseline="0" dirty="0" smtClean="0"/>
              <a:t> -1994 </a:t>
            </a:r>
            <a:r>
              <a:rPr lang="en-US" sz="1200" baseline="0" dirty="0" err="1" smtClean="0"/>
              <a:t>fragements</a:t>
            </a:r>
            <a:r>
              <a:rPr lang="en-US" sz="1200" baseline="0" dirty="0" smtClean="0"/>
              <a:t> of an Aramaic </a:t>
            </a:r>
            <a:r>
              <a:rPr lang="en-US" sz="1200" baseline="0" dirty="0" err="1" smtClean="0"/>
              <a:t>stela</a:t>
            </a:r>
            <a:r>
              <a:rPr lang="en-US" sz="1200" baseline="0" dirty="0" smtClean="0"/>
              <a:t> at this excavation by </a:t>
            </a:r>
            <a:r>
              <a:rPr lang="en-US" sz="1200" baseline="0" dirty="0" err="1" smtClean="0"/>
              <a:t>Avraham</a:t>
            </a:r>
            <a:r>
              <a:rPr lang="en-US" sz="1200" baseline="0" dirty="0" smtClean="0"/>
              <a:t> </a:t>
            </a:r>
            <a:r>
              <a:rPr lang="en-US" sz="1200" baseline="0" dirty="0" err="1" smtClean="0"/>
              <a:t>Biran</a:t>
            </a:r>
            <a:r>
              <a:rPr lang="en-US" sz="1200" baseline="0" dirty="0" smtClean="0"/>
              <a:t> of Hebrew Union College.  Dates from 9</a:t>
            </a:r>
            <a:r>
              <a:rPr lang="en-US" sz="1200" baseline="30000" dirty="0" smtClean="0"/>
              <a:t>th</a:t>
            </a:r>
            <a:r>
              <a:rPr lang="en-US" sz="1200" baseline="0" dirty="0" smtClean="0"/>
              <a:t> century BC.  Inscription reads “House of David” which means a king of the dynasty of David.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err="1" smtClean="0"/>
              <a:t>Mesha</a:t>
            </a:r>
            <a:r>
              <a:rPr lang="en-US" sz="1200" b="1" baseline="0" dirty="0" smtClean="0"/>
              <a:t> stela</a:t>
            </a:r>
            <a:r>
              <a:rPr lang="en-US" sz="1200" baseline="0" dirty="0" smtClean="0"/>
              <a:t>: found over a century ago, this 9</a:t>
            </a:r>
            <a:r>
              <a:rPr lang="en-US" sz="1200" baseline="30000" dirty="0" smtClean="0"/>
              <a:t>th</a:t>
            </a:r>
            <a:r>
              <a:rPr lang="en-US" sz="1200" baseline="0" dirty="0" smtClean="0"/>
              <a:t> century BC Moabite (king </a:t>
            </a:r>
            <a:r>
              <a:rPr lang="en-US" sz="1200" baseline="0" dirty="0" err="1" smtClean="0"/>
              <a:t>Mesha</a:t>
            </a:r>
            <a:r>
              <a:rPr lang="en-US" sz="1200" baseline="0" dirty="0" smtClean="0"/>
              <a:t> of Moab) inscription was recently found to include a reference to “House of David”.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Carbon-14 radiometric dating of Northern Kingdom</a:t>
            </a:r>
            <a:r>
              <a:rPr lang="en-US" sz="1200" baseline="0" dirty="0" smtClean="0"/>
              <a:t>: Minimalist Israel Finkelstein (Tel Aviv U.) actually published this information, saying that radiocarbon dating at the sites of Megiddo (stratum K-4), </a:t>
            </a:r>
            <a:r>
              <a:rPr lang="en-US" sz="1200" baseline="0" dirty="0" err="1" smtClean="0"/>
              <a:t>Yokneam</a:t>
            </a:r>
            <a:r>
              <a:rPr lang="en-US" sz="1200" baseline="0" dirty="0" smtClean="0"/>
              <a:t> (stratum XVII), Tell </a:t>
            </a:r>
            <a:r>
              <a:rPr lang="en-US" sz="1200" baseline="0" dirty="0" err="1" smtClean="0"/>
              <a:t>Keisan</a:t>
            </a:r>
            <a:r>
              <a:rPr lang="en-US" sz="1200" baseline="0" dirty="0" smtClean="0"/>
              <a:t> (stratum 9a) date to 10</a:t>
            </a:r>
            <a:r>
              <a:rPr lang="en-US" sz="1200" baseline="30000" dirty="0" smtClean="0"/>
              <a:t>th</a:t>
            </a:r>
            <a:r>
              <a:rPr lang="en-US" sz="1200" baseline="0" dirty="0" smtClean="0"/>
              <a:t> century BC—the time of David and Solomon’s dynasty.  Note: Minimalist ok with North Kingdom’s (Israel) 10</a:t>
            </a:r>
            <a:r>
              <a:rPr lang="en-US" sz="1200" baseline="30000" dirty="0" smtClean="0"/>
              <a:t>th</a:t>
            </a:r>
            <a:r>
              <a:rPr lang="en-US" sz="1200" baseline="0" dirty="0" smtClean="0"/>
              <a:t> century existence, but not Southern (Judah).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Khirbet </a:t>
            </a:r>
            <a:r>
              <a:rPr lang="en-US" sz="1200" b="1" baseline="0" dirty="0" err="1" smtClean="0"/>
              <a:t>Quiyafa</a:t>
            </a:r>
            <a:r>
              <a:rPr lang="en-US" sz="1200" baseline="0" dirty="0" smtClean="0"/>
              <a:t>:  Minimalist contend that Judah was an agrarian society until the end of the 10</a:t>
            </a:r>
            <a:r>
              <a:rPr lang="en-US" sz="1200" baseline="30000" dirty="0" smtClean="0"/>
              <a:t>th</a:t>
            </a:r>
            <a:r>
              <a:rPr lang="en-US" sz="1200" baseline="0" dirty="0" smtClean="0"/>
              <a:t> century (David’s reign) has now been shown to be an inaccurate belief; this was a heavily fortified site in Judah on the Israelite/Philistine border and is dated to the early 10</a:t>
            </a:r>
            <a:r>
              <a:rPr lang="en-US" sz="1200" baseline="30000" dirty="0" smtClean="0"/>
              <a:t>th</a:t>
            </a:r>
            <a:r>
              <a:rPr lang="en-US" sz="1200" baseline="0" dirty="0" smtClean="0"/>
              <a:t> century.  </a:t>
            </a:r>
            <a:r>
              <a:rPr lang="en-US" sz="1200" baseline="0" dirty="0" err="1" smtClean="0"/>
              <a:t>Garfinkel</a:t>
            </a:r>
            <a:r>
              <a:rPr lang="en-US" sz="1200" baseline="0" dirty="0" smtClean="0"/>
              <a:t> and Minimalist unintentionally showed that Judah arose around 1000 BC, at least 100 years before the first heavily fortified urban centers appeared in the northern kingdom of Israel.  Radiocarbon dating fits this site </a:t>
            </a:r>
            <a:r>
              <a:rPr lang="en-US" sz="1200" baseline="0" dirty="0" err="1" smtClean="0"/>
              <a:t>ato</a:t>
            </a:r>
            <a:r>
              <a:rPr lang="en-US" sz="1200" baseline="0" dirty="0" smtClean="0"/>
              <a:t> 969 BC, within David’s reign of 1000 – 965 BC.  This showed </a:t>
            </a:r>
            <a:r>
              <a:rPr lang="en-US" sz="1200" baseline="0" smtClean="0"/>
              <a:t>that Iron </a:t>
            </a:r>
            <a:r>
              <a:rPr lang="en-US" sz="1200" baseline="0" dirty="0" smtClean="0"/>
              <a:t>Age IIA began in Judah at the very end of the 11</a:t>
            </a:r>
            <a:r>
              <a:rPr lang="en-US" sz="1200" baseline="30000" dirty="0" smtClean="0"/>
              <a:t>th</a:t>
            </a:r>
            <a:r>
              <a:rPr lang="en-US" sz="1200" baseline="0" dirty="0" smtClean="0"/>
              <a:t> century BC, thus rendering the </a:t>
            </a:r>
            <a:r>
              <a:rPr lang="en-US" sz="1200" baseline="0" dirty="0" err="1" smtClean="0"/>
              <a:t>Finklestein’s</a:t>
            </a:r>
            <a:r>
              <a:rPr lang="en-US" sz="1200" baseline="0" dirty="0" smtClean="0"/>
              <a:t> Low Chronology paradigm wrong.  Other supporting evidence include securely dated pottery, no pig bones…, entrance faced Jerusalem and not Philistia, double casement wall common in Judah but unknown in Philistia, pot shard </a:t>
            </a:r>
            <a:r>
              <a:rPr lang="en-US" sz="1200" baseline="0" dirty="0" err="1" smtClean="0"/>
              <a:t>ostracon</a:t>
            </a:r>
            <a:r>
              <a:rPr lang="en-US" sz="1200" baseline="0" dirty="0" smtClean="0"/>
              <a:t> (with writing) of proto-Canaanite letters in Hebrew language</a:t>
            </a:r>
            <a:r>
              <a:rPr lang="en-US" sz="2800" baseline="0" dirty="0" smtClean="0"/>
              <a:t>.</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24</a:t>
            </a:fld>
            <a:endParaRPr lang="en-US"/>
          </a:p>
        </p:txBody>
      </p:sp>
    </p:spTree>
    <p:extLst>
      <p:ext uri="{BB962C8B-B14F-4D97-AF65-F5344CB8AC3E}">
        <p14:creationId xmlns:p14="http://schemas.microsoft.com/office/powerpoint/2010/main" val="416936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Movie: “Raiders of the Lost</a:t>
            </a:r>
            <a:r>
              <a:rPr lang="en-US" baseline="0" dirty="0" smtClean="0"/>
              <a:t> Arc”, Harrison Ford (</a:t>
            </a:r>
            <a:r>
              <a:rPr lang="en-US" baseline="0" dirty="0" err="1" smtClean="0"/>
              <a:t>Indina</a:t>
            </a:r>
            <a:r>
              <a:rPr lang="en-US" baseline="0" dirty="0" smtClean="0"/>
              <a:t> Jones) and </a:t>
            </a:r>
            <a:r>
              <a:rPr lang="en-US" dirty="0" smtClean="0">
                <a:hlinkClick r:id="rId3"/>
              </a:rPr>
              <a:t>John Rhys-Davies</a:t>
            </a:r>
            <a:r>
              <a:rPr lang="en-US" dirty="0" smtClean="0"/>
              <a:t> with Arc Of The Covenant.  </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5</a:t>
            </a:fld>
            <a:endParaRPr lang="en-US"/>
          </a:p>
        </p:txBody>
      </p:sp>
    </p:spTree>
    <p:extLst>
      <p:ext uri="{BB962C8B-B14F-4D97-AF65-F5344CB8AC3E}">
        <p14:creationId xmlns:p14="http://schemas.microsoft.com/office/powerpoint/2010/main" val="252700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E671AB-E90A-42A3-981A-2245A988FB6C}" type="slidenum">
              <a:rPr lang="en-US" smtClean="0"/>
              <a:t>7</a:t>
            </a:fld>
            <a:endParaRPr lang="en-US"/>
          </a:p>
        </p:txBody>
      </p:sp>
    </p:spTree>
    <p:extLst>
      <p:ext uri="{BB962C8B-B14F-4D97-AF65-F5344CB8AC3E}">
        <p14:creationId xmlns:p14="http://schemas.microsoft.com/office/powerpoint/2010/main" val="196325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reasonable.  Can give picture of conditions</a:t>
            </a:r>
            <a:r>
              <a:rPr lang="en-US" baseline="0" dirty="0" smtClean="0"/>
              <a:t> </a:t>
            </a:r>
            <a:r>
              <a:rPr lang="en-US" dirty="0" smtClean="0"/>
              <a:t>at time,</a:t>
            </a:r>
            <a:r>
              <a:rPr lang="en-US" baseline="0" dirty="0" smtClean="0"/>
              <a:t> a better feel for the lives of those who lived during those times.  With the eons of time that have passed, only “one-in-a-million” potential artifacts are preserved and found (most burn, rust, weather, or are deliberately destroyed).   One item of high value are pot shards…  Spectacular finds occasionally found such as a real name of a famous biblical figure: King </a:t>
            </a:r>
            <a:r>
              <a:rPr lang="en-US" baseline="0" dirty="0" err="1" smtClean="0"/>
              <a:t>Hezakiah’s</a:t>
            </a:r>
            <a:r>
              <a:rPr lang="en-US" baseline="0" dirty="0" smtClean="0"/>
              <a:t> signet ring (worn as bulla [amulet] on neck).</a:t>
            </a: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8</a:t>
            </a:fld>
            <a:endParaRPr lang="en-US"/>
          </a:p>
        </p:txBody>
      </p:sp>
    </p:spTree>
    <p:extLst>
      <p:ext uri="{BB962C8B-B14F-4D97-AF65-F5344CB8AC3E}">
        <p14:creationId xmlns:p14="http://schemas.microsoft.com/office/powerpoint/2010/main" val="15205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Edward Robinson &amp; Eli Smith</a:t>
            </a:r>
            <a:r>
              <a:rPr lang="en-US" dirty="0" smtClean="0"/>
              <a:t>: 1</a:t>
            </a:r>
            <a:r>
              <a:rPr lang="en-US" baseline="30000" dirty="0" smtClean="0"/>
              <a:t>st</a:t>
            </a:r>
            <a:r>
              <a:rPr lang="en-US" dirty="0" smtClean="0"/>
              <a:t> major survey of Palestine.  Consulted local Arabs</a:t>
            </a:r>
            <a:r>
              <a:rPr lang="en-US" baseline="0" dirty="0" smtClean="0"/>
              <a:t> for place names, then correlated with ancient names.  Explored Siloam Tunnel, Jerusalem and Temple Mount; Robinson Arch.</a:t>
            </a:r>
          </a:p>
          <a:p>
            <a:r>
              <a:rPr lang="en-US" b="1" dirty="0" smtClean="0"/>
              <a:t>Lieutenant W.F. Lynch Expedition</a:t>
            </a:r>
            <a:r>
              <a:rPr lang="en-US" dirty="0" smtClean="0"/>
              <a:t>: Charted Jordan R. course, Sea of Galilee to Dead Sea.  Massed</a:t>
            </a:r>
            <a:r>
              <a:rPr lang="en-US" baseline="0" dirty="0" smtClean="0"/>
              <a:t> data and discovered that Dead Sea lowest pt. on earth (-1,300’ </a:t>
            </a:r>
            <a:r>
              <a:rPr lang="en-US" baseline="0" dirty="0" err="1" smtClean="0"/>
              <a:t>msl</a:t>
            </a:r>
            <a:r>
              <a:rPr lang="en-US" baseline="0" dirty="0" smtClean="0"/>
              <a:t>).</a:t>
            </a:r>
          </a:p>
          <a:p>
            <a:r>
              <a:rPr lang="en-US" b="1" dirty="0" smtClean="0"/>
              <a:t>Frederic de </a:t>
            </a:r>
            <a:r>
              <a:rPr lang="en-US" b="1" dirty="0" err="1" smtClean="0"/>
              <a:t>Saulcy</a:t>
            </a:r>
            <a:r>
              <a:rPr lang="en-US" b="1" dirty="0" smtClean="0"/>
              <a:t>:  </a:t>
            </a:r>
            <a:r>
              <a:rPr lang="en-US" b="0" dirty="0" smtClean="0"/>
              <a:t>“1</a:t>
            </a:r>
            <a:r>
              <a:rPr lang="en-US" b="0" baseline="30000" dirty="0" smtClean="0"/>
              <a:t>st</a:t>
            </a:r>
            <a:r>
              <a:rPr lang="en-US" b="0" dirty="0" smtClean="0"/>
              <a:t> modern excavator of Palestine per William Albright, though primitive digging and </a:t>
            </a:r>
            <a:r>
              <a:rPr lang="en-US" b="0" dirty="0" err="1" smtClean="0"/>
              <a:t>mis</a:t>
            </a:r>
            <a:r>
              <a:rPr lang="en-US" b="0" dirty="0" smtClean="0"/>
              <a:t>-IDs.  Systematic</a:t>
            </a:r>
            <a:r>
              <a:rPr lang="en-US" b="0" baseline="0" dirty="0" smtClean="0"/>
              <a:t> numbering of dig items.   A</a:t>
            </a:r>
            <a:r>
              <a:rPr lang="en-US" dirty="0" smtClean="0"/>
              <a:t>rguments about Baalbek (</a:t>
            </a:r>
            <a:r>
              <a:rPr lang="en-US" baseline="0" dirty="0" smtClean="0"/>
              <a:t>mostly city of fantastic ancient Roman ruins in Lebanon; more recently Neolithic finds back to 9000BC) </a:t>
            </a:r>
            <a:r>
              <a:rPr lang="en-US" dirty="0" smtClean="0"/>
              <a:t> having been built before the Romans, later used by folks like Erich von </a:t>
            </a:r>
            <a:r>
              <a:rPr lang="en-US" dirty="0" err="1" smtClean="0"/>
              <a:t>Daniken</a:t>
            </a:r>
            <a:r>
              <a:rPr lang="en-US" dirty="0" smtClean="0"/>
              <a:t> to argue for the construction of the site by aliens or god-like beings</a:t>
            </a:r>
            <a:endParaRPr lang="en-US" b="1" dirty="0"/>
          </a:p>
        </p:txBody>
      </p:sp>
      <p:sp>
        <p:nvSpPr>
          <p:cNvPr id="4" name="Slide Number Placeholder 3"/>
          <p:cNvSpPr>
            <a:spLocks noGrp="1"/>
          </p:cNvSpPr>
          <p:nvPr>
            <p:ph type="sldNum" sz="quarter" idx="10"/>
          </p:nvPr>
        </p:nvSpPr>
        <p:spPr/>
        <p:txBody>
          <a:bodyPr/>
          <a:lstStyle/>
          <a:p>
            <a:fld id="{57E671AB-E90A-42A3-981A-2245A988FB6C}" type="slidenum">
              <a:rPr lang="en-US" smtClean="0"/>
              <a:t>9</a:t>
            </a:fld>
            <a:endParaRPr lang="en-US"/>
          </a:p>
        </p:txBody>
      </p:sp>
    </p:spTree>
    <p:extLst>
      <p:ext uri="{BB962C8B-B14F-4D97-AF65-F5344CB8AC3E}">
        <p14:creationId xmlns:p14="http://schemas.microsoft.com/office/powerpoint/2010/main" val="1689393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Palestine Foundation Fund, British, 1871 – 1877</a:t>
            </a:r>
            <a:r>
              <a:rPr lang="en-US" b="0" dirty="0" smtClean="0"/>
              <a:t>:  </a:t>
            </a:r>
            <a:r>
              <a:rPr lang="en-US" b="1" dirty="0" smtClean="0"/>
              <a:t>Charles Warren</a:t>
            </a:r>
            <a:r>
              <a:rPr lang="en-US" b="0" baseline="0" dirty="0" smtClean="0"/>
              <a:t> (Warren’s Tunnel) excavated in Jerusalem, found first genuine biblical artifact (pottery jar handles stamped “belonging to the king”, scientifically excavated in Holy City.  </a:t>
            </a:r>
            <a:r>
              <a:rPr lang="en-US" b="0" baseline="0" dirty="0" err="1" smtClean="0"/>
              <a:t>Lts</a:t>
            </a:r>
            <a:r>
              <a:rPr lang="en-US" b="0" baseline="0" dirty="0" smtClean="0"/>
              <a:t>. Claude </a:t>
            </a:r>
            <a:r>
              <a:rPr lang="en-US" b="0" baseline="0" dirty="0" err="1" smtClean="0"/>
              <a:t>Conder</a:t>
            </a:r>
            <a:r>
              <a:rPr lang="en-US" b="0" baseline="0" dirty="0" smtClean="0"/>
              <a:t> and JJ </a:t>
            </a:r>
            <a:r>
              <a:rPr lang="en-US" b="0" baseline="0" dirty="0" err="1" smtClean="0"/>
              <a:t>Kitchner</a:t>
            </a:r>
            <a:r>
              <a:rPr lang="en-US" b="0" baseline="0" dirty="0" smtClean="0"/>
              <a:t> surveyed and mapped entire land of Palestine west of Jordan R.; published four volumes for 6000 </a:t>
            </a:r>
            <a:r>
              <a:rPr lang="en-US" b="0" baseline="0" dirty="0" err="1" smtClean="0"/>
              <a:t>sq</a:t>
            </a:r>
            <a:r>
              <a:rPr lang="en-US" b="0" baseline="0" dirty="0" smtClean="0"/>
              <a:t> mi.  Also, Condor surveyed 500 </a:t>
            </a:r>
            <a:r>
              <a:rPr lang="en-US" b="0" baseline="0" dirty="0" err="1" smtClean="0"/>
              <a:t>sq</a:t>
            </a:r>
            <a:r>
              <a:rPr lang="en-US" b="0" baseline="0" dirty="0" smtClean="0"/>
              <a:t> mi of eastern Palestine (stopped by Ottoman </a:t>
            </a:r>
            <a:r>
              <a:rPr lang="en-US" b="0" baseline="0" dirty="0" err="1" smtClean="0"/>
              <a:t>govt</a:t>
            </a:r>
            <a:r>
              <a:rPr lang="en-US" b="0"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American Palestine Exploration Society, 1871:</a:t>
            </a:r>
            <a:r>
              <a:rPr lang="en-US" b="0" dirty="0" smtClean="0"/>
              <a:t>  John A. Paine know for identifying ancient site of Pisgah.</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err="1" smtClean="0"/>
              <a:t>Deutcher</a:t>
            </a:r>
            <a:r>
              <a:rPr lang="en-US" b="1" dirty="0" smtClean="0"/>
              <a:t> </a:t>
            </a:r>
            <a:r>
              <a:rPr lang="en-US" b="1" dirty="0" err="1" smtClean="0"/>
              <a:t>Palastina-Verein</a:t>
            </a:r>
            <a:r>
              <a:rPr lang="en-US" b="1" dirty="0" smtClean="0"/>
              <a:t>, German, 1877:</a:t>
            </a:r>
            <a:r>
              <a:rPr lang="en-US" b="1" baseline="0" dirty="0" smtClean="0"/>
              <a:t> </a:t>
            </a:r>
            <a:r>
              <a:rPr lang="en-US" b="0" baseline="0" dirty="0" smtClean="0"/>
              <a:t>Gottlieb Schumacher surveyed the Golan east of Sea of Galilee.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err="1" smtClean="0"/>
              <a:t>Ecole</a:t>
            </a:r>
            <a:r>
              <a:rPr lang="en-US" b="1" dirty="0" smtClean="0"/>
              <a:t> </a:t>
            </a:r>
            <a:r>
              <a:rPr lang="en-US" b="1" dirty="0" err="1" smtClean="0"/>
              <a:t>Biblique</a:t>
            </a:r>
            <a:r>
              <a:rPr lang="en-US" b="1" dirty="0" smtClean="0"/>
              <a:t> et </a:t>
            </a:r>
            <a:r>
              <a:rPr lang="en-US" b="1" dirty="0" err="1" smtClean="0"/>
              <a:t>Archeologique</a:t>
            </a:r>
            <a:r>
              <a:rPr lang="en-US" b="1" dirty="0" smtClean="0"/>
              <a:t> </a:t>
            </a:r>
            <a:r>
              <a:rPr lang="en-US" b="1" dirty="0" err="1" smtClean="0"/>
              <a:t>Francaise</a:t>
            </a:r>
            <a:r>
              <a:rPr lang="en-US" b="1" dirty="0" smtClean="0"/>
              <a:t>, 1890: </a:t>
            </a:r>
            <a:r>
              <a:rPr lang="en-US" b="0" dirty="0" smtClean="0"/>
              <a:t>General</a:t>
            </a:r>
            <a:r>
              <a:rPr lang="en-US" b="0" baseline="0" dirty="0" smtClean="0"/>
              <a:t> surveying</a:t>
            </a: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lvl="1"/>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10</a:t>
            </a:fld>
            <a:endParaRPr lang="en-US"/>
          </a:p>
        </p:txBody>
      </p:sp>
    </p:spTree>
    <p:extLst>
      <p:ext uri="{BB962C8B-B14F-4D97-AF65-F5344CB8AC3E}">
        <p14:creationId xmlns:p14="http://schemas.microsoft.com/office/powerpoint/2010/main" val="196537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Wilhelm </a:t>
            </a:r>
            <a:r>
              <a:rPr lang="en-US" dirty="0" err="1" smtClean="0"/>
              <a:t>Dorpfeld's</a:t>
            </a:r>
            <a:r>
              <a:rPr lang="en-US" dirty="0" smtClean="0"/>
              <a:t> map of </a:t>
            </a:r>
            <a:r>
              <a:rPr lang="en-US" dirty="0" err="1" smtClean="0"/>
              <a:t>Hisarlik</a:t>
            </a:r>
            <a:r>
              <a:rPr lang="en-US" dirty="0" smtClean="0"/>
              <a:t> Turkey, dated 1902. From David </a:t>
            </a:r>
            <a:r>
              <a:rPr lang="en-US" dirty="0" err="1" smtClean="0"/>
              <a:t>Traill's</a:t>
            </a:r>
            <a:r>
              <a:rPr lang="en-US" dirty="0" smtClean="0"/>
              <a:t> </a:t>
            </a:r>
            <a:r>
              <a:rPr lang="en-US" i="1" dirty="0" smtClean="0">
                <a:hlinkClick r:id="rId3"/>
              </a:rPr>
              <a:t>Schliemann of Troy: Treasure and Deceit</a:t>
            </a:r>
            <a:r>
              <a:rPr lang="en-US" i="1" dirty="0" smtClean="0"/>
              <a:t>.</a:t>
            </a:r>
            <a:endParaRPr lang="en-US" dirty="0" smtClean="0"/>
          </a:p>
          <a:p>
            <a:pPr lvl="0"/>
            <a:r>
              <a:rPr lang="en-US" dirty="0" smtClean="0"/>
              <a:t>Petri Copied Heinrich Schliemann’s mound dig techniques at Troy for Palestine </a:t>
            </a:r>
            <a:r>
              <a:rPr lang="en-US" dirty="0" err="1" smtClean="0"/>
              <a:t>tels</a:t>
            </a:r>
            <a:r>
              <a:rPr lang="en-US" dirty="0" smtClean="0"/>
              <a:t>.  At  his excavations of Tell el-</a:t>
            </a:r>
            <a:r>
              <a:rPr lang="en-US" dirty="0" err="1" smtClean="0"/>
              <a:t>Hesi</a:t>
            </a:r>
            <a:r>
              <a:rPr lang="en-US" baseline="0" dirty="0" smtClean="0"/>
              <a:t> he discovered that each occupational layer of the mound has its own characteristic pottery.  He thus argued that each layer of any site could be dated per the characteristic pottery found.  This was revolutionary.</a:t>
            </a:r>
          </a:p>
          <a:p>
            <a:pPr lvl="0"/>
            <a:r>
              <a:rPr lang="en-US" dirty="0" smtClean="0"/>
              <a:t>SEE VOCABULARY, Pg.</a:t>
            </a:r>
            <a:r>
              <a:rPr lang="en-US" baseline="0" dirty="0" smtClean="0"/>
              <a:t> </a:t>
            </a:r>
            <a:r>
              <a:rPr lang="en-US" dirty="0" smtClean="0"/>
              <a:t>2 of handout. &gt;&gt;&gt; </a:t>
            </a:r>
          </a:p>
          <a:p>
            <a:pPr lvl="0"/>
            <a:r>
              <a:rPr lang="en-US" sz="1200" b="1" kern="1200" dirty="0" smtClean="0">
                <a:solidFill>
                  <a:schemeClr val="tx1"/>
                </a:solidFill>
                <a:effectLst>
                  <a:outerShdw blurRad="69850" dist="43180" dir="5400000" sx="0" sy="0">
                    <a:srgbClr val="000000">
                      <a:alpha val="65000"/>
                    </a:srgbClr>
                  </a:outerShdw>
                </a:effectLst>
                <a:latin typeface="+mn-lt"/>
                <a:ea typeface="+mn-ea"/>
                <a:cs typeface="+mn-cs"/>
              </a:rPr>
              <a:t>Tell (</a:t>
            </a:r>
            <a:r>
              <a:rPr lang="en-US" sz="1200" b="1" kern="1200" dirty="0" err="1" smtClean="0">
                <a:solidFill>
                  <a:schemeClr val="tx1"/>
                </a:solidFill>
                <a:effectLst>
                  <a:outerShdw blurRad="69850" dist="43180" dir="5400000" sx="0" sy="0">
                    <a:srgbClr val="000000">
                      <a:alpha val="65000"/>
                    </a:srgbClr>
                  </a:outerShdw>
                </a:effectLst>
                <a:latin typeface="+mn-lt"/>
                <a:ea typeface="+mn-ea"/>
                <a:cs typeface="+mn-cs"/>
              </a:rPr>
              <a:t>Akkadian</a:t>
            </a:r>
            <a:r>
              <a:rPr lang="en-US" sz="1200" b="1" kern="1200" dirty="0" smtClean="0">
                <a:solidFill>
                  <a:schemeClr val="tx1"/>
                </a:solidFill>
                <a:effectLst>
                  <a:outerShdw blurRad="69850" dist="43180" dir="5400000" sx="0" sy="0">
                    <a:srgbClr val="000000">
                      <a:alpha val="65000"/>
                    </a:srgbClr>
                  </a:outerShdw>
                </a:effectLst>
                <a:latin typeface="+mn-lt"/>
                <a:ea typeface="+mn-ea"/>
                <a:cs typeface="+mn-cs"/>
              </a:rPr>
              <a:t> or Sumerian) or Tel (Hebrew):  </a:t>
            </a:r>
            <a:r>
              <a:rPr lang="en-US" sz="1200" kern="1200" dirty="0" smtClean="0">
                <a:solidFill>
                  <a:schemeClr val="tx1"/>
                </a:solidFill>
                <a:effectLst>
                  <a:outerShdw blurRad="69850" dist="43180" dir="5400000" sx="0" sy="0">
                    <a:srgbClr val="000000">
                      <a:alpha val="65000"/>
                    </a:srgbClr>
                  </a:outerShdw>
                </a:effectLst>
                <a:latin typeface="+mn-lt"/>
                <a:ea typeface="+mn-ea"/>
                <a:cs typeface="+mn-cs"/>
              </a:rPr>
              <a:t>mound or ruin heap; hill or mound of a series of progressively older occupations layers; ruined cities built over one another in a chronological order consisting of oldest at the bottom and newest at the top layer.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outerShdw blurRad="69850" dist="43180" dir="5400000" sx="0" sy="0">
                    <a:srgbClr val="000000">
                      <a:alpha val="65000"/>
                    </a:srgbClr>
                  </a:outerShdw>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outerShdw blurRad="69850" dist="43180" dir="5400000" sx="0" sy="0">
                    <a:srgbClr val="000000">
                      <a:alpha val="65000"/>
                    </a:srgbClr>
                  </a:outerShdw>
                </a:effectLst>
                <a:latin typeface="+mn-lt"/>
                <a:ea typeface="+mn-ea"/>
                <a:cs typeface="+mn-cs"/>
              </a:rPr>
              <a:t>Stratum/Strata: </a:t>
            </a:r>
            <a:r>
              <a:rPr lang="en-US" sz="1200" kern="1200" dirty="0" smtClean="0">
                <a:solidFill>
                  <a:schemeClr val="tx1"/>
                </a:solidFill>
                <a:effectLst>
                  <a:outerShdw blurRad="69850" dist="43180" dir="5400000" sx="0" sy="0">
                    <a:srgbClr val="000000">
                      <a:alpha val="65000"/>
                    </a:srgbClr>
                  </a:outerShdw>
                </a:effectLst>
                <a:latin typeface="+mn-lt"/>
                <a:ea typeface="+mn-ea"/>
                <a:cs typeface="+mn-cs"/>
              </a:rPr>
              <a:t>layer/layers, often in reference to geological features.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outerShdw blurRad="69850" dist="43180" dir="5400000" sx="0" sy="0">
                    <a:srgbClr val="000000">
                      <a:alpha val="65000"/>
                    </a:srgbClr>
                  </a:outerShdw>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outerShdw blurRad="69850" dist="43180" dir="5400000" sx="0" sy="0">
                    <a:srgbClr val="000000">
                      <a:alpha val="65000"/>
                    </a:srgbClr>
                  </a:outerShdw>
                </a:effectLst>
                <a:latin typeface="+mn-lt"/>
                <a:ea typeface="+mn-ea"/>
                <a:cs typeface="+mn-cs"/>
              </a:rPr>
              <a:t>Stratigraphy: </a:t>
            </a:r>
            <a:r>
              <a:rPr lang="en-US" sz="1200" kern="1200" dirty="0" smtClean="0">
                <a:solidFill>
                  <a:schemeClr val="tx1"/>
                </a:solidFill>
                <a:effectLst>
                  <a:outerShdw blurRad="69850" dist="43180" dir="5400000" sx="0" sy="0">
                    <a:srgbClr val="000000">
                      <a:alpha val="65000"/>
                    </a:srgbClr>
                  </a:outerShdw>
                </a:effectLst>
                <a:latin typeface="+mn-lt"/>
                <a:ea typeface="+mn-ea"/>
                <a:cs typeface="+mn-cs"/>
              </a:rPr>
              <a:t>Study of deposition and relationships of layers of a </a:t>
            </a:r>
            <a:r>
              <a:rPr lang="en-US" sz="1200" kern="1200" dirty="0" err="1" smtClean="0">
                <a:solidFill>
                  <a:schemeClr val="tx1"/>
                </a:solidFill>
                <a:effectLst>
                  <a:outerShdw blurRad="69850" dist="43180" dir="5400000" sx="0" sy="0">
                    <a:srgbClr val="000000">
                      <a:alpha val="65000"/>
                    </a:srgbClr>
                  </a:outerShdw>
                </a:effectLst>
                <a:latin typeface="+mn-lt"/>
                <a:ea typeface="+mn-ea"/>
                <a:cs typeface="+mn-cs"/>
              </a:rPr>
              <a:t>tel</a:t>
            </a:r>
            <a:r>
              <a:rPr lang="en-US" sz="1200" kern="1200" dirty="0" smtClean="0">
                <a:solidFill>
                  <a:schemeClr val="tx1"/>
                </a:solidFill>
                <a:effectLst>
                  <a:outerShdw blurRad="69850" dist="43180" dir="5400000" sx="0" sy="0">
                    <a:srgbClr val="000000">
                      <a:alpha val="65000"/>
                    </a:srgbClr>
                  </a:outerShdw>
                </a:effectLst>
                <a:latin typeface="+mn-lt"/>
                <a:ea typeface="+mn-ea"/>
                <a:cs typeface="+mn-cs"/>
              </a:rPr>
              <a:t> or other geographic feature.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11</a:t>
            </a:fld>
            <a:endParaRPr lang="en-US"/>
          </a:p>
        </p:txBody>
      </p:sp>
    </p:spTree>
    <p:extLst>
      <p:ext uri="{BB962C8B-B14F-4D97-AF65-F5344CB8AC3E}">
        <p14:creationId xmlns:p14="http://schemas.microsoft.com/office/powerpoint/2010/main" val="266252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baseline="0" dirty="0" smtClean="0"/>
              <a:t>Sophistication brought to field through methodical and scholarly scientific investigations.  Concept of “locus/loci” (site coordinates, peculiar to it, or even longitude/latitude/elevation).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C.S. Fisher: </a:t>
            </a:r>
            <a:r>
              <a:rPr lang="en-US" b="0" dirty="0" smtClean="0"/>
              <a:t>famous for excavations</a:t>
            </a:r>
            <a:r>
              <a:rPr lang="en-US" b="0" baseline="0" dirty="0" smtClean="0"/>
              <a:t> at Megiddo, Beth </a:t>
            </a:r>
            <a:r>
              <a:rPr lang="en-US" b="0" baseline="0" dirty="0" err="1" smtClean="0"/>
              <a:t>Shean</a:t>
            </a:r>
            <a:r>
              <a:rPr lang="en-US" b="0" baseline="0" dirty="0" smtClean="0"/>
              <a:t> and Beth </a:t>
            </a:r>
            <a:r>
              <a:rPr lang="en-US" b="0" baseline="0" dirty="0" err="1" smtClean="0"/>
              <a:t>Shemest</a:t>
            </a:r>
            <a:r>
              <a:rPr lang="en-US" b="0" baseline="0" dirty="0" smtClean="0"/>
              <a:t>, also principal excavator for most sites throughout Palestine during this phase.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William F. Albright:</a:t>
            </a:r>
            <a:r>
              <a:rPr lang="en-US" b="0" dirty="0" smtClean="0"/>
              <a:t>  most profound BA who’s influence</a:t>
            </a:r>
            <a:r>
              <a:rPr lang="en-US" b="0" baseline="0" dirty="0" smtClean="0"/>
              <a:t> still impacts us today.  He mastered the crafts of ceramic topology and stratigraphic analysis.  Posited that all places, events, dates mentioned in the Bible were without error (now called a “Maximalists” [modern maximalists are sometimes referred to as “neo-</a:t>
            </a:r>
            <a:r>
              <a:rPr lang="en-US" b="0" baseline="0" dirty="0" err="1" smtClean="0"/>
              <a:t>Albrighteans</a:t>
            </a:r>
            <a:r>
              <a:rPr lang="en-US" b="0"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Benjamin </a:t>
            </a:r>
            <a:r>
              <a:rPr lang="en-US" b="1" dirty="0" err="1" smtClean="0"/>
              <a:t>Mazar</a:t>
            </a:r>
            <a:r>
              <a:rPr lang="en-US" b="1" dirty="0" smtClean="0"/>
              <a:t>:</a:t>
            </a:r>
            <a:r>
              <a:rPr lang="en-US" b="0" dirty="0" smtClean="0"/>
              <a:t>  First</a:t>
            </a:r>
            <a:r>
              <a:rPr lang="en-US" b="0" baseline="0" dirty="0" smtClean="0"/>
              <a:t> Israeli BA to conduct official excavation, around Temple Mount. </a:t>
            </a:r>
            <a:r>
              <a:rPr lang="en-US" dirty="0" smtClean="0"/>
              <a:t>For decades he served as the chairman of the Israel Exploration Society and of the Archaeological Council of Israel (which he founded as the authority responsible for all archaeological excavations and surveys in Israel).  </a:t>
            </a:r>
            <a:r>
              <a:rPr lang="en-US" b="0" baseline="0" dirty="0" smtClean="0"/>
              <a:t>Discovered largest Jerusalem catacombs at </a:t>
            </a:r>
            <a:r>
              <a:rPr lang="en-US" dirty="0" err="1" smtClean="0">
                <a:hlinkClick r:id="rId3" tooltip="Beit She'arim National Park"/>
              </a:rPr>
              <a:t>Beit</a:t>
            </a:r>
            <a:r>
              <a:rPr lang="en-US" dirty="0" smtClean="0">
                <a:hlinkClick r:id="rId3" tooltip="Beit She'arim National Park"/>
              </a:rPr>
              <a:t> </a:t>
            </a:r>
            <a:r>
              <a:rPr lang="en-US" dirty="0" err="1" smtClean="0">
                <a:hlinkClick r:id="rId3" tooltip="Beit She'arim National Park"/>
              </a:rPr>
              <a:t>She'arim</a:t>
            </a:r>
            <a:r>
              <a:rPr lang="en-US" dirty="0" smtClean="0"/>
              <a:t>.   </a:t>
            </a:r>
            <a:r>
              <a:rPr lang="en-US" b="0" baseline="0" dirty="0" err="1" smtClean="0"/>
              <a:t>Grandaughter</a:t>
            </a:r>
            <a:r>
              <a:rPr lang="en-US" b="0" baseline="0" dirty="0" smtClean="0"/>
              <a:t> is </a:t>
            </a:r>
            <a:r>
              <a:rPr lang="en-US" b="1" dirty="0" err="1" smtClean="0"/>
              <a:t>Eilat</a:t>
            </a:r>
            <a:r>
              <a:rPr lang="en-US" b="1" dirty="0" smtClean="0"/>
              <a:t> </a:t>
            </a:r>
            <a:r>
              <a:rPr lang="en-US" b="1" dirty="0" err="1" smtClean="0"/>
              <a:t>Mazar</a:t>
            </a:r>
            <a:r>
              <a:rPr lang="en-US" b="1" dirty="0" smtClean="0"/>
              <a:t> </a:t>
            </a:r>
            <a:r>
              <a:rPr lang="en-US" b="0" dirty="0" smtClean="0"/>
              <a:t>(2006</a:t>
            </a:r>
            <a:r>
              <a:rPr lang="en-US" b="0" baseline="0" dirty="0" smtClean="0"/>
              <a:t> claim to have discovered King David’s palace).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7E671AB-E90A-42A3-981A-2245A988FB6C}" type="slidenum">
              <a:rPr lang="en-US" smtClean="0"/>
              <a:t>12</a:t>
            </a:fld>
            <a:endParaRPr lang="en-US"/>
          </a:p>
        </p:txBody>
      </p:sp>
    </p:spTree>
    <p:extLst>
      <p:ext uri="{BB962C8B-B14F-4D97-AF65-F5344CB8AC3E}">
        <p14:creationId xmlns:p14="http://schemas.microsoft.com/office/powerpoint/2010/main" val="273287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FE69AE5-CC84-4137-8DBD-0560549CA856}" type="datetimeFigureOut">
              <a:rPr lang="en-US" smtClean="0"/>
              <a:t>9/2/2012</a:t>
            </a:fld>
            <a:endParaRPr lang="en-US"/>
          </a:p>
        </p:txBody>
      </p:sp>
      <p:sp>
        <p:nvSpPr>
          <p:cNvPr id="16" name="Slide Number Placeholder 15"/>
          <p:cNvSpPr>
            <a:spLocks noGrp="1"/>
          </p:cNvSpPr>
          <p:nvPr>
            <p:ph type="sldNum" sz="quarter" idx="11"/>
          </p:nvPr>
        </p:nvSpPr>
        <p:spPr/>
        <p:txBody>
          <a:bodyPr/>
          <a:lstStyle/>
          <a:p>
            <a:fld id="{803B1567-DB95-43C1-9915-0881AD74400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E69AE5-CC84-4137-8DBD-0560549CA856}"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1567-DB95-43C1-9915-0881AD7440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E69AE5-CC84-4137-8DBD-0560549CA856}"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1567-DB95-43C1-9915-0881AD74400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FE69AE5-CC84-4137-8DBD-0560549CA856}" type="datetimeFigureOut">
              <a:rPr lang="en-US" smtClean="0"/>
              <a:t>9/2/2012</a:t>
            </a:fld>
            <a:endParaRPr lang="en-US"/>
          </a:p>
        </p:txBody>
      </p:sp>
      <p:sp>
        <p:nvSpPr>
          <p:cNvPr id="15" name="Slide Number Placeholder 14"/>
          <p:cNvSpPr>
            <a:spLocks noGrp="1"/>
          </p:cNvSpPr>
          <p:nvPr>
            <p:ph type="sldNum" sz="quarter" idx="15"/>
          </p:nvPr>
        </p:nvSpPr>
        <p:spPr/>
        <p:txBody>
          <a:bodyPr/>
          <a:lstStyle>
            <a:lvl1pPr algn="ctr">
              <a:defRPr/>
            </a:lvl1pPr>
          </a:lstStyle>
          <a:p>
            <a:fld id="{803B1567-DB95-43C1-9915-0881AD74400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E69AE5-CC84-4137-8DBD-0560549CA856}"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B1567-DB95-43C1-9915-0881AD74400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E69AE5-CC84-4137-8DBD-0560549CA856}" type="datetimeFigureOut">
              <a:rPr lang="en-US" smtClean="0"/>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B1567-DB95-43C1-9915-0881AD74400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03B1567-DB95-43C1-9915-0881AD74400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FE69AE5-CC84-4137-8DBD-0560549CA856}" type="datetimeFigureOut">
              <a:rPr lang="en-US" smtClean="0"/>
              <a:t>9/2/2012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E69AE5-CC84-4137-8DBD-0560549CA856}" type="datetimeFigureOut">
              <a:rPr lang="en-US" smtClean="0"/>
              <a:t>9/2/2012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B1567-DB95-43C1-9915-0881AD74400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69AE5-CC84-4137-8DBD-0560549CA856}" type="datetimeFigureOut">
              <a:rPr lang="en-US" smtClean="0"/>
              <a:t>9/2/2012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B1567-DB95-43C1-9915-0881AD74400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3FE69AE5-CC84-4137-8DBD-0560549CA856}" type="datetimeFigureOut">
              <a:rPr lang="en-US" smtClean="0"/>
              <a:t>9/2/2012</a:t>
            </a:fld>
            <a:endParaRPr lang="en-US"/>
          </a:p>
        </p:txBody>
      </p:sp>
      <p:sp>
        <p:nvSpPr>
          <p:cNvPr id="9" name="Slide Number Placeholder 8"/>
          <p:cNvSpPr>
            <a:spLocks noGrp="1"/>
          </p:cNvSpPr>
          <p:nvPr>
            <p:ph type="sldNum" sz="quarter" idx="15"/>
          </p:nvPr>
        </p:nvSpPr>
        <p:spPr/>
        <p:txBody>
          <a:bodyPr/>
          <a:lstStyle/>
          <a:p>
            <a:fld id="{803B1567-DB95-43C1-9915-0881AD74400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3FE69AE5-CC84-4137-8DBD-0560549CA856}" type="datetimeFigureOut">
              <a:rPr lang="en-US" smtClean="0"/>
              <a:t>9/2/2012</a:t>
            </a:fld>
            <a:endParaRPr lang="en-US"/>
          </a:p>
        </p:txBody>
      </p:sp>
      <p:sp>
        <p:nvSpPr>
          <p:cNvPr id="9" name="Slide Number Placeholder 8"/>
          <p:cNvSpPr>
            <a:spLocks noGrp="1"/>
          </p:cNvSpPr>
          <p:nvPr>
            <p:ph type="sldNum" sz="quarter" idx="11"/>
          </p:nvPr>
        </p:nvSpPr>
        <p:spPr/>
        <p:txBody>
          <a:bodyPr/>
          <a:lstStyle/>
          <a:p>
            <a:fld id="{803B1567-DB95-43C1-9915-0881AD74400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FE69AE5-CC84-4137-8DBD-0560549CA856}" type="datetimeFigureOut">
              <a:rPr lang="en-US" smtClean="0"/>
              <a:t>9/2/2012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03B1567-DB95-43C1-9915-0881AD74400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iming>
    <p:tnLst>
      <p:par>
        <p:cTn id="1" dur="indefinite" restart="never" nodeType="tmRoot"/>
      </p:par>
    </p:tnLst>
  </p:timing>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ason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hyperlink" Target="http://www.imdb.com/title/tt008297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imdb.com/title/tt008297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imdb.com/title/tt0082971/"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imdb.com/title/tt008297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3276600"/>
          </a:xfrm>
        </p:spPr>
        <p:txBody>
          <a:bodyPr>
            <a:noAutofit/>
          </a:bodyPr>
          <a:lstStyle/>
          <a:p>
            <a:pPr algn="ctr"/>
            <a:r>
              <a:rPr lang="en-US" sz="6000" dirty="0" smtClean="0">
                <a:solidFill>
                  <a:schemeClr val="tx2"/>
                </a:solidFill>
              </a:rPr>
              <a:t>Biblical</a:t>
            </a:r>
            <a:br>
              <a:rPr lang="en-US" sz="6000" dirty="0" smtClean="0">
                <a:solidFill>
                  <a:schemeClr val="tx2"/>
                </a:solidFill>
              </a:rPr>
            </a:br>
            <a:r>
              <a:rPr lang="en-US" sz="6000" dirty="0" smtClean="0">
                <a:solidFill>
                  <a:schemeClr val="tx2"/>
                </a:solidFill>
              </a:rPr>
              <a:t> Archaeology </a:t>
            </a:r>
            <a:br>
              <a:rPr lang="en-US" sz="6000" dirty="0" smtClean="0">
                <a:solidFill>
                  <a:schemeClr val="tx2"/>
                </a:solidFill>
              </a:rPr>
            </a:br>
            <a:r>
              <a:rPr lang="en-US" sz="6000" dirty="0" smtClean="0">
                <a:solidFill>
                  <a:schemeClr val="tx2"/>
                </a:solidFill>
              </a:rPr>
              <a:t/>
            </a:r>
            <a:br>
              <a:rPr lang="en-US" sz="6000" dirty="0" smtClean="0">
                <a:solidFill>
                  <a:schemeClr val="tx2"/>
                </a:solidFill>
              </a:rPr>
            </a:br>
            <a:r>
              <a:rPr lang="en-US" sz="6000" dirty="0" smtClean="0">
                <a:solidFill>
                  <a:schemeClr val="tx2"/>
                </a:solidFill>
              </a:rPr>
              <a:t>Introduction</a:t>
            </a:r>
            <a:endParaRPr lang="en-US" sz="6000" dirty="0">
              <a:solidFill>
                <a:schemeClr val="tx2"/>
              </a:solidFill>
            </a:endParaRPr>
          </a:p>
        </p:txBody>
      </p:sp>
    </p:spTree>
    <p:extLst>
      <p:ext uri="{BB962C8B-B14F-4D97-AF65-F5344CB8AC3E}">
        <p14:creationId xmlns:p14="http://schemas.microsoft.com/office/powerpoint/2010/main" val="382797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tx2"/>
                </a:solidFill>
              </a:rPr>
              <a:t>Phase </a:t>
            </a:r>
            <a:r>
              <a:rPr lang="en-US" b="1" dirty="0" smtClean="0">
                <a:solidFill>
                  <a:schemeClr val="tx2"/>
                </a:solidFill>
              </a:rPr>
              <a:t>II (investigations by societies)</a:t>
            </a:r>
            <a:endParaRPr lang="en-US" b="1" dirty="0">
              <a:solidFill>
                <a:schemeClr val="tx2"/>
              </a:solidFill>
            </a:endParaRPr>
          </a:p>
          <a:p>
            <a:endParaRPr lang="en-US" dirty="0" smtClean="0"/>
          </a:p>
          <a:p>
            <a:pPr lvl="1"/>
            <a:r>
              <a:rPr lang="en-US" dirty="0" smtClean="0"/>
              <a:t>Palestine Foundation Fund, British, 1871 – 1877</a:t>
            </a:r>
          </a:p>
          <a:p>
            <a:pPr lvl="1"/>
            <a:endParaRPr lang="en-US" dirty="0"/>
          </a:p>
          <a:p>
            <a:pPr lvl="1"/>
            <a:r>
              <a:rPr lang="en-US" dirty="0" smtClean="0"/>
              <a:t>American Palestine Exploration Society, 1871</a:t>
            </a:r>
          </a:p>
          <a:p>
            <a:pPr lvl="1"/>
            <a:endParaRPr lang="en-US" dirty="0"/>
          </a:p>
          <a:p>
            <a:pPr lvl="1"/>
            <a:r>
              <a:rPr lang="en-US" dirty="0" err="1" smtClean="0"/>
              <a:t>Deutcher</a:t>
            </a:r>
            <a:r>
              <a:rPr lang="en-US" dirty="0" smtClean="0"/>
              <a:t> </a:t>
            </a:r>
            <a:r>
              <a:rPr lang="en-US" dirty="0" err="1" smtClean="0"/>
              <a:t>Palastina-Verein</a:t>
            </a:r>
            <a:r>
              <a:rPr lang="en-US" dirty="0" smtClean="0"/>
              <a:t>, German, 1877</a:t>
            </a:r>
          </a:p>
          <a:p>
            <a:pPr lvl="1"/>
            <a:endParaRPr lang="en-US" dirty="0"/>
          </a:p>
          <a:p>
            <a:pPr lvl="1"/>
            <a:r>
              <a:rPr lang="en-US" dirty="0" err="1" smtClean="0"/>
              <a:t>Ecole</a:t>
            </a:r>
            <a:r>
              <a:rPr lang="en-US" dirty="0" smtClean="0"/>
              <a:t> </a:t>
            </a:r>
            <a:r>
              <a:rPr lang="en-US" dirty="0" err="1" smtClean="0"/>
              <a:t>Biblique</a:t>
            </a:r>
            <a:r>
              <a:rPr lang="en-US" dirty="0" smtClean="0"/>
              <a:t> et </a:t>
            </a:r>
            <a:r>
              <a:rPr lang="en-US" dirty="0" err="1" smtClean="0"/>
              <a:t>Archeologique</a:t>
            </a:r>
            <a:r>
              <a:rPr lang="en-US" dirty="0" smtClean="0"/>
              <a:t> </a:t>
            </a:r>
            <a:r>
              <a:rPr lang="en-US" dirty="0" err="1" smtClean="0"/>
              <a:t>Francaise</a:t>
            </a:r>
            <a:r>
              <a:rPr lang="en-US" dirty="0" smtClean="0"/>
              <a:t>, 1890</a:t>
            </a:r>
            <a:endParaRPr lang="en-US" dirty="0"/>
          </a:p>
        </p:txBody>
      </p:sp>
      <p:sp>
        <p:nvSpPr>
          <p:cNvPr id="3" name="Title 2"/>
          <p:cNvSpPr>
            <a:spLocks noGrp="1"/>
          </p:cNvSpPr>
          <p:nvPr>
            <p:ph type="title"/>
          </p:nvPr>
        </p:nvSpPr>
        <p:spPr/>
        <p:txBody>
          <a:bodyPr>
            <a:normAutofit/>
          </a:bodyPr>
          <a:lstStyle/>
          <a:p>
            <a:r>
              <a:rPr lang="en-US" sz="4400" dirty="0">
                <a:latin typeface="Aharoni" pitchFamily="2" charset="-79"/>
                <a:cs typeface="Aharoni" pitchFamily="2" charset="-79"/>
              </a:rPr>
              <a:t>History of Biblical Archaeology</a:t>
            </a:r>
            <a:endParaRPr lang="en-US" sz="4400" dirty="0"/>
          </a:p>
        </p:txBody>
      </p:sp>
    </p:spTree>
    <p:extLst>
      <p:ext uri="{BB962C8B-B14F-4D97-AF65-F5344CB8AC3E}">
        <p14:creationId xmlns:p14="http://schemas.microsoft.com/office/powerpoint/2010/main" val="279229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181600"/>
          </a:xfrm>
        </p:spPr>
        <p:txBody>
          <a:bodyPr/>
          <a:lstStyle/>
          <a:p>
            <a:r>
              <a:rPr lang="en-US" b="1" dirty="0">
                <a:solidFill>
                  <a:schemeClr val="tx2"/>
                </a:solidFill>
              </a:rPr>
              <a:t>Phase </a:t>
            </a:r>
            <a:r>
              <a:rPr lang="en-US" b="1" dirty="0" smtClean="0">
                <a:solidFill>
                  <a:schemeClr val="tx2"/>
                </a:solidFill>
              </a:rPr>
              <a:t>III (</a:t>
            </a:r>
            <a:r>
              <a:rPr lang="en-US" b="1" dirty="0">
                <a:solidFill>
                  <a:schemeClr val="tx2"/>
                </a:solidFill>
              </a:rPr>
              <a:t>t</a:t>
            </a:r>
            <a:r>
              <a:rPr lang="en-US" b="1" dirty="0" smtClean="0">
                <a:solidFill>
                  <a:schemeClr val="tx2"/>
                </a:solidFill>
              </a:rPr>
              <a:t>ell excavations, 1890 – 1914)</a:t>
            </a:r>
          </a:p>
          <a:p>
            <a:pPr lvl="1"/>
            <a:r>
              <a:rPr lang="en-US" b="1" dirty="0" smtClean="0"/>
              <a:t>William Petrie</a:t>
            </a:r>
          </a:p>
          <a:p>
            <a:pPr lvl="1"/>
            <a:r>
              <a:rPr lang="en-US" dirty="0" smtClean="0"/>
              <a:t>Turkey, Tell el-</a:t>
            </a:r>
            <a:r>
              <a:rPr lang="en-US" dirty="0" err="1" smtClean="0"/>
              <a:t>Hesi</a:t>
            </a:r>
            <a:r>
              <a:rPr lang="en-US" dirty="0" smtClean="0"/>
              <a:t> (Troy)</a:t>
            </a:r>
            <a:endParaRPr lang="en-US" b="1" dirty="0">
              <a:solidFill>
                <a:schemeClr val="tx2"/>
              </a:solidFill>
            </a:endParaRPr>
          </a:p>
          <a:p>
            <a:pPr lvl="1"/>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sz="4400" dirty="0">
                <a:latin typeface="Aharoni" pitchFamily="2" charset="-79"/>
                <a:cs typeface="Aharoni" pitchFamily="2" charset="-79"/>
              </a:rPr>
              <a:t>History of Biblical Archaeology</a:t>
            </a:r>
            <a:endParaRPr lang="en-US" sz="4400" dirty="0"/>
          </a:p>
        </p:txBody>
      </p:sp>
      <p:pic>
        <p:nvPicPr>
          <p:cNvPr id="1028" name="Picture 4" descr="http://archaeology.about.com/library/graphics/dorpfel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6147" t="8559" r="-6149" b="-8559"/>
          <a:stretch/>
        </p:blipFill>
        <p:spPr bwMode="auto">
          <a:xfrm>
            <a:off x="457200" y="2460171"/>
            <a:ext cx="8877642" cy="40386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57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tx2"/>
                </a:solidFill>
              </a:rPr>
              <a:t>Phase </a:t>
            </a:r>
            <a:r>
              <a:rPr lang="en-US" b="1" dirty="0" smtClean="0">
                <a:solidFill>
                  <a:schemeClr val="tx2"/>
                </a:solidFill>
              </a:rPr>
              <a:t>IV (Systematic Archaeology, 1918-1940)</a:t>
            </a:r>
          </a:p>
          <a:p>
            <a:endParaRPr lang="en-US" b="1" dirty="0">
              <a:solidFill>
                <a:schemeClr val="tx2"/>
              </a:solidFill>
            </a:endParaRPr>
          </a:p>
          <a:p>
            <a:pPr lvl="1"/>
            <a:r>
              <a:rPr lang="en-US" b="1" dirty="0" smtClean="0"/>
              <a:t>C.S. Fisher</a:t>
            </a:r>
          </a:p>
          <a:p>
            <a:pPr lvl="1"/>
            <a:endParaRPr lang="en-US" b="1" dirty="0"/>
          </a:p>
          <a:p>
            <a:pPr lvl="1"/>
            <a:r>
              <a:rPr lang="en-US" b="1" dirty="0" smtClean="0"/>
              <a:t>William F. Albright</a:t>
            </a:r>
          </a:p>
          <a:p>
            <a:pPr lvl="1"/>
            <a:endParaRPr lang="en-US" b="1" dirty="0"/>
          </a:p>
          <a:p>
            <a:pPr lvl="1"/>
            <a:r>
              <a:rPr lang="en-US" b="1" dirty="0" smtClean="0"/>
              <a:t>Benjamin </a:t>
            </a:r>
            <a:r>
              <a:rPr lang="en-US" b="1" dirty="0" err="1" smtClean="0"/>
              <a:t>Mazar</a:t>
            </a:r>
            <a:endParaRPr lang="en-US" dirty="0"/>
          </a:p>
        </p:txBody>
      </p:sp>
      <p:sp>
        <p:nvSpPr>
          <p:cNvPr id="3" name="Title 2"/>
          <p:cNvSpPr>
            <a:spLocks noGrp="1"/>
          </p:cNvSpPr>
          <p:nvPr>
            <p:ph type="title"/>
          </p:nvPr>
        </p:nvSpPr>
        <p:spPr/>
        <p:txBody>
          <a:bodyPr>
            <a:normAutofit/>
          </a:bodyPr>
          <a:lstStyle/>
          <a:p>
            <a:r>
              <a:rPr lang="en-US" sz="4400" dirty="0">
                <a:latin typeface="Aharoni" pitchFamily="2" charset="-79"/>
                <a:cs typeface="Aharoni" pitchFamily="2" charset="-79"/>
              </a:rPr>
              <a:t>History of Biblical Archaeology</a:t>
            </a:r>
            <a:endParaRPr lang="en-US" sz="4400" dirty="0"/>
          </a:p>
        </p:txBody>
      </p:sp>
    </p:spTree>
    <p:extLst>
      <p:ext uri="{BB962C8B-B14F-4D97-AF65-F5344CB8AC3E}">
        <p14:creationId xmlns:p14="http://schemas.microsoft.com/office/powerpoint/2010/main" val="3562161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tx2"/>
                </a:solidFill>
              </a:rPr>
              <a:t>Phase V (Methodological Revolution, 1948 – 1967)</a:t>
            </a:r>
          </a:p>
          <a:p>
            <a:pPr lvl="1"/>
            <a:r>
              <a:rPr lang="en-US" b="1" dirty="0" smtClean="0"/>
              <a:t>Kathleen Kenyon</a:t>
            </a:r>
            <a:r>
              <a:rPr lang="en-US" dirty="0" smtClean="0"/>
              <a:t>, student of William Albright, developed “British Archaeological Method” or “Wheeler-Kenyon Method.</a:t>
            </a:r>
            <a:endParaRPr lang="en-US" dirty="0"/>
          </a:p>
        </p:txBody>
      </p:sp>
      <p:sp>
        <p:nvSpPr>
          <p:cNvPr id="3" name="Title 2"/>
          <p:cNvSpPr>
            <a:spLocks noGrp="1"/>
          </p:cNvSpPr>
          <p:nvPr>
            <p:ph type="title"/>
          </p:nvPr>
        </p:nvSpPr>
        <p:spPr/>
        <p:txBody>
          <a:bodyPr>
            <a:normAutofit/>
          </a:bodyPr>
          <a:lstStyle/>
          <a:p>
            <a:r>
              <a:rPr lang="en-US" sz="4400" dirty="0">
                <a:latin typeface="Aharoni" pitchFamily="2" charset="-79"/>
                <a:cs typeface="Aharoni" pitchFamily="2" charset="-79"/>
              </a:rPr>
              <a:t>History of Biblical Archaeology</a:t>
            </a:r>
            <a:endParaRPr lang="en-US" sz="4400" dirty="0"/>
          </a:p>
        </p:txBody>
      </p:sp>
      <p:pic>
        <p:nvPicPr>
          <p:cNvPr id="1026" name="Picture 2" descr="http://faculty.vassar.edu/jolott/old_courses/class%20of%2051/jericho/images/kath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3429000"/>
            <a:ext cx="2971800" cy="298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89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Archaeological Excavation in grid showing Balks </a:t>
            </a:r>
          </a:p>
          <a:p>
            <a:pPr marL="0" indent="0">
              <a:buNone/>
            </a:pPr>
            <a:endParaRPr lang="en-US" dirty="0">
              <a:solidFill>
                <a:schemeClr val="tx2"/>
              </a:solidFill>
            </a:endParaRPr>
          </a:p>
        </p:txBody>
      </p:sp>
      <p:sp>
        <p:nvSpPr>
          <p:cNvPr id="3" name="Title 2"/>
          <p:cNvSpPr>
            <a:spLocks noGrp="1"/>
          </p:cNvSpPr>
          <p:nvPr>
            <p:ph type="title"/>
          </p:nvPr>
        </p:nvSpPr>
        <p:spPr/>
        <p:txBody>
          <a:bodyPr>
            <a:normAutofit/>
          </a:bodyPr>
          <a:lstStyle/>
          <a:p>
            <a:r>
              <a:rPr lang="en-US" sz="4400" dirty="0">
                <a:latin typeface="Aharoni" pitchFamily="2" charset="-79"/>
                <a:cs typeface="Aharoni" pitchFamily="2" charset="-79"/>
              </a:rPr>
              <a:t>History of Biblical Archaeology</a:t>
            </a:r>
            <a:endParaRPr lang="en-US" sz="4400" dirty="0"/>
          </a:p>
        </p:txBody>
      </p:sp>
      <p:pic>
        <p:nvPicPr>
          <p:cNvPr id="2049" name="Picture 1" descr="http://www.angelfire.com/hi5/interactive_learning/Archaeology/dig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2133600"/>
            <a:ext cx="6667500" cy="4429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87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76375" y="3672840"/>
          <a:ext cx="6191250" cy="274320"/>
        </p:xfrm>
        <a:graphic>
          <a:graphicData uri="http://schemas.openxmlformats.org/drawingml/2006/table">
            <a:tbl>
              <a:tblPr/>
              <a:tblGrid>
                <a:gridCol w="6191250"/>
              </a:tblGrid>
              <a:tr h="0">
                <a:tc>
                  <a:txBody>
                    <a:bodyPr/>
                    <a:lstStyle/>
                    <a:p>
                      <a:pPr algn="l"/>
                      <a:endParaRPr lang="en-US" dirty="0"/>
                    </a:p>
                  </a:txBody>
                  <a:tcPr marL="0" marR="0" marT="0" marB="0" anchor="ctr">
                    <a:lnL>
                      <a:noFill/>
                    </a:lnL>
                    <a:lnR>
                      <a:noFill/>
                    </a:lnR>
                    <a:lnT>
                      <a:noFill/>
                    </a:lnT>
                    <a:lnB>
                      <a:noFill/>
                    </a:lnB>
                  </a:tcPr>
                </a:tc>
              </a:tr>
            </a:tbl>
          </a:graphicData>
        </a:graphic>
      </p:graphicFrame>
      <p:sp>
        <p:nvSpPr>
          <p:cNvPr id="3" name="Title 2"/>
          <p:cNvSpPr>
            <a:spLocks noGrp="1"/>
          </p:cNvSpPr>
          <p:nvPr>
            <p:ph type="title"/>
          </p:nvPr>
        </p:nvSpPr>
        <p:spPr>
          <a:xfrm>
            <a:off x="457200" y="152399"/>
            <a:ext cx="8229600" cy="1414889"/>
          </a:xfrm>
        </p:spPr>
        <p:txBody>
          <a:bodyPr>
            <a:normAutofit/>
          </a:bodyPr>
          <a:lstStyle/>
          <a:p>
            <a:pPr algn="ctr"/>
            <a:r>
              <a:rPr lang="en-US" sz="4000" dirty="0">
                <a:latin typeface="Aharoni" pitchFamily="2" charset="-79"/>
                <a:cs typeface="Aharoni" pitchFamily="2" charset="-79"/>
              </a:rPr>
              <a:t>History of Biblical </a:t>
            </a:r>
            <a:r>
              <a:rPr lang="en-US" sz="4000" dirty="0" smtClean="0">
                <a:latin typeface="Aharoni" pitchFamily="2" charset="-79"/>
                <a:cs typeface="Aharoni" pitchFamily="2" charset="-79"/>
              </a:rPr>
              <a:t>Archaeology</a:t>
            </a:r>
            <a:br>
              <a:rPr lang="en-US" sz="4000" dirty="0" smtClean="0">
                <a:latin typeface="Aharoni" pitchFamily="2" charset="-79"/>
                <a:cs typeface="Aharoni" pitchFamily="2" charset="-79"/>
              </a:rPr>
            </a:br>
            <a:r>
              <a:rPr lang="en-US" sz="4000" dirty="0" smtClean="0">
                <a:latin typeface="Aharoni" pitchFamily="2" charset="-79"/>
                <a:cs typeface="Aharoni" pitchFamily="2" charset="-79"/>
              </a:rPr>
              <a:t>Store-jars retained in a Balk</a:t>
            </a:r>
            <a:endParaRPr lang="en-US" dirty="0"/>
          </a:p>
        </p:txBody>
      </p:sp>
      <p:pic>
        <p:nvPicPr>
          <p:cNvPr id="3073" name="Picture 1" descr="Grain storejars in Kenyon's balk at Jerich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943" y="1567289"/>
            <a:ext cx="7467600" cy="5003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1476375" y="3673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p>
        </p:txBody>
      </p:sp>
    </p:spTree>
    <p:extLst>
      <p:ext uri="{BB962C8B-B14F-4D97-AF65-F5344CB8AC3E}">
        <p14:creationId xmlns:p14="http://schemas.microsoft.com/office/powerpoint/2010/main" val="101197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solidFill>
                  <a:schemeClr val="tx2"/>
                </a:solidFill>
              </a:rPr>
              <a:t>Phase VI</a:t>
            </a:r>
            <a:r>
              <a:rPr lang="en-US" dirty="0" smtClean="0">
                <a:solidFill>
                  <a:schemeClr val="tx2"/>
                </a:solidFill>
              </a:rPr>
              <a:t> (“New Horizons”, 1967 --  , combines Wheeler-Kenyon Method with Architectural Method)</a:t>
            </a:r>
          </a:p>
          <a:p>
            <a:endParaRPr lang="en-US" dirty="0"/>
          </a:p>
          <a:p>
            <a:pPr lvl="1"/>
            <a:r>
              <a:rPr lang="en-US" dirty="0" smtClean="0"/>
              <a:t>William </a:t>
            </a:r>
            <a:r>
              <a:rPr lang="en-US" dirty="0" err="1" smtClean="0"/>
              <a:t>Dever</a:t>
            </a:r>
            <a:r>
              <a:rPr lang="en-US" dirty="0" smtClean="0"/>
              <a:t> (American)</a:t>
            </a:r>
            <a:endParaRPr lang="en-US" dirty="0"/>
          </a:p>
          <a:p>
            <a:pPr lvl="1"/>
            <a:endParaRPr lang="en-US" dirty="0" smtClean="0"/>
          </a:p>
          <a:p>
            <a:pPr lvl="1"/>
            <a:r>
              <a:rPr lang="en-US" dirty="0" smtClean="0"/>
              <a:t>Israel Finkelstein (Israeli)</a:t>
            </a:r>
          </a:p>
          <a:p>
            <a:pPr lvl="1"/>
            <a:endParaRPr lang="en-US" dirty="0"/>
          </a:p>
          <a:p>
            <a:pPr lvl="1"/>
            <a:r>
              <a:rPr lang="en-US" dirty="0" err="1"/>
              <a:t>Eilat</a:t>
            </a:r>
            <a:r>
              <a:rPr lang="en-US" dirty="0"/>
              <a:t> </a:t>
            </a:r>
            <a:r>
              <a:rPr lang="en-US" dirty="0" err="1" smtClean="0"/>
              <a:t>Mazar</a:t>
            </a:r>
            <a:r>
              <a:rPr lang="en-US" dirty="0" smtClean="0"/>
              <a:t> (Israeli)</a:t>
            </a:r>
          </a:p>
          <a:p>
            <a:pPr lvl="1"/>
            <a:endParaRPr lang="en-US" b="1" dirty="0"/>
          </a:p>
          <a:p>
            <a:pPr lvl="1"/>
            <a:r>
              <a:rPr lang="en-US" dirty="0" smtClean="0"/>
              <a:t>Joe </a:t>
            </a:r>
            <a:r>
              <a:rPr lang="en-US" dirty="0" err="1" smtClean="0"/>
              <a:t>Seger</a:t>
            </a:r>
            <a:r>
              <a:rPr lang="en-US" dirty="0" smtClean="0"/>
              <a:t> (American)</a:t>
            </a:r>
          </a:p>
          <a:p>
            <a:pPr lvl="1"/>
            <a:endParaRPr lang="en-US" dirty="0"/>
          </a:p>
          <a:p>
            <a:pPr lvl="1"/>
            <a:endParaRPr lang="en-US" dirty="0"/>
          </a:p>
        </p:txBody>
      </p:sp>
      <p:sp>
        <p:nvSpPr>
          <p:cNvPr id="3" name="Title 2"/>
          <p:cNvSpPr>
            <a:spLocks noGrp="1"/>
          </p:cNvSpPr>
          <p:nvPr>
            <p:ph type="title"/>
          </p:nvPr>
        </p:nvSpPr>
        <p:spPr/>
        <p:txBody>
          <a:bodyPr/>
          <a:lstStyle/>
          <a:p>
            <a:r>
              <a:rPr lang="en-US" sz="4400" dirty="0">
                <a:latin typeface="Aharoni" pitchFamily="2" charset="-79"/>
                <a:cs typeface="Aharoni" pitchFamily="2" charset="-79"/>
              </a:rPr>
              <a:t>History of Biblical Archaeology</a:t>
            </a:r>
            <a:endParaRPr lang="en-US" dirty="0"/>
          </a:p>
        </p:txBody>
      </p:sp>
    </p:spTree>
    <p:extLst>
      <p:ext uri="{BB962C8B-B14F-4D97-AF65-F5344CB8AC3E}">
        <p14:creationId xmlns:p14="http://schemas.microsoft.com/office/powerpoint/2010/main" val="3546477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905000"/>
            <a:ext cx="7162800" cy="4495800"/>
          </a:xfrm>
        </p:spPr>
        <p:txBody>
          <a:bodyPr>
            <a:normAutofit/>
          </a:bodyPr>
          <a:lstStyle/>
          <a:p>
            <a:pPr marL="457200" indent="-457200" algn="l">
              <a:buFont typeface="Arial" pitchFamily="34" charset="0"/>
              <a:buChar char="•"/>
            </a:pPr>
            <a:r>
              <a:rPr lang="en-US" sz="2800" dirty="0" smtClean="0"/>
              <a:t>Belief that Pentateuch is based on scant evidence &amp; that Jews couldn’t write during Moses’ time. </a:t>
            </a:r>
          </a:p>
          <a:p>
            <a:pPr marL="457200" indent="-457200" algn="l">
              <a:buFont typeface="Arial" pitchFamily="34" charset="0"/>
              <a:buChar char="•"/>
            </a:pPr>
            <a:r>
              <a:rPr lang="en-US" sz="2800" dirty="0" smtClean="0"/>
              <a:t>Must have extra-biblical evidence.</a:t>
            </a:r>
          </a:p>
          <a:p>
            <a:pPr marL="457200" indent="-457200" algn="l">
              <a:buFont typeface="Arial" pitchFamily="34" charset="0"/>
              <a:buChar char="•"/>
            </a:pPr>
            <a:r>
              <a:rPr lang="en-US" sz="2800" dirty="0" smtClean="0"/>
              <a:t>From Higher Critics, 1790-1940</a:t>
            </a:r>
          </a:p>
          <a:p>
            <a:pPr marL="457200" indent="-457200" algn="l">
              <a:buFont typeface="Arial" pitchFamily="34" charset="0"/>
              <a:buChar char="•"/>
            </a:pPr>
            <a:r>
              <a:rPr lang="en-US" sz="2800" dirty="0" smtClean="0"/>
              <a:t>Modern Pentateuch is a “redacted” or synthesized from earlier (J,E,D &amp; P) versions.</a:t>
            </a:r>
          </a:p>
          <a:p>
            <a:pPr algn="l"/>
            <a:endParaRPr lang="en-US" sz="2800" dirty="0" smtClean="0"/>
          </a:p>
        </p:txBody>
      </p:sp>
      <p:sp>
        <p:nvSpPr>
          <p:cNvPr id="2" name="Title 1"/>
          <p:cNvSpPr>
            <a:spLocks noGrp="1"/>
          </p:cNvSpPr>
          <p:nvPr>
            <p:ph type="ctrTitle"/>
          </p:nvPr>
        </p:nvSpPr>
        <p:spPr>
          <a:xfrm>
            <a:off x="457200" y="381000"/>
            <a:ext cx="8305800" cy="1295400"/>
          </a:xfrm>
        </p:spPr>
        <p:txBody>
          <a:bodyPr>
            <a:normAutofit fontScale="90000"/>
          </a:bodyPr>
          <a:lstStyle/>
          <a:p>
            <a:r>
              <a:rPr lang="en-US" sz="4000" dirty="0" smtClean="0">
                <a:latin typeface="Aharoni" pitchFamily="2" charset="-79"/>
                <a:cs typeface="Aharoni" pitchFamily="2" charset="-79"/>
              </a:rPr>
              <a:t>Documentary (</a:t>
            </a:r>
            <a:r>
              <a:rPr lang="en-US" sz="4000" dirty="0" err="1" smtClean="0">
                <a:latin typeface="Aharoni" pitchFamily="2" charset="-79"/>
                <a:cs typeface="Aharoni" pitchFamily="2" charset="-79"/>
              </a:rPr>
              <a:t>Wellhausen</a:t>
            </a:r>
            <a:r>
              <a:rPr lang="en-US" sz="4000" dirty="0" smtClean="0">
                <a:latin typeface="Aharoni" pitchFamily="2" charset="-79"/>
                <a:cs typeface="Aharoni" pitchFamily="2" charset="-79"/>
              </a:rPr>
              <a:t>) Theory—anti-Biblical Archaeology</a:t>
            </a:r>
            <a:endParaRPr lang="en-US" sz="4000" dirty="0">
              <a:latin typeface="Aharoni" pitchFamily="2" charset="-79"/>
              <a:cs typeface="Aharoni" pitchFamily="2" charset="-79"/>
            </a:endParaRPr>
          </a:p>
        </p:txBody>
      </p:sp>
    </p:spTree>
    <p:extLst>
      <p:ext uri="{BB962C8B-B14F-4D97-AF65-F5344CB8AC3E}">
        <p14:creationId xmlns:p14="http://schemas.microsoft.com/office/powerpoint/2010/main" val="2138955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smtClean="0">
                <a:solidFill>
                  <a:schemeClr val="tx2">
                    <a:lumMod val="90000"/>
                    <a:lumOff val="10000"/>
                  </a:schemeClr>
                </a:solidFill>
              </a:rPr>
              <a:t>Allegation: Writing unknown to Hebrews prior to Davidic monarchy</a:t>
            </a:r>
          </a:p>
          <a:p>
            <a:endParaRPr lang="en-US" sz="2800" b="1" dirty="0" smtClean="0">
              <a:solidFill>
                <a:schemeClr val="tx2">
                  <a:lumMod val="90000"/>
                  <a:lumOff val="10000"/>
                </a:schemeClr>
              </a:solidFill>
            </a:endParaRPr>
          </a:p>
          <a:p>
            <a:r>
              <a:rPr lang="en-US" sz="2800" b="1" dirty="0" smtClean="0">
                <a:solidFill>
                  <a:schemeClr val="tx2">
                    <a:lumMod val="90000"/>
                    <a:lumOff val="10000"/>
                  </a:schemeClr>
                </a:solidFill>
              </a:rPr>
              <a:t>Refutations:  </a:t>
            </a:r>
          </a:p>
          <a:p>
            <a:pPr lvl="1"/>
            <a:r>
              <a:rPr lang="en-US" sz="2800" b="1" dirty="0" err="1" smtClean="0">
                <a:solidFill>
                  <a:schemeClr val="tx2">
                    <a:lumMod val="90000"/>
                    <a:lumOff val="10000"/>
                  </a:schemeClr>
                </a:solidFill>
              </a:rPr>
              <a:t>Gezar</a:t>
            </a:r>
            <a:r>
              <a:rPr lang="en-US" sz="2800" b="1" dirty="0" smtClean="0">
                <a:solidFill>
                  <a:schemeClr val="tx2">
                    <a:lumMod val="90000"/>
                    <a:lumOff val="10000"/>
                  </a:schemeClr>
                </a:solidFill>
              </a:rPr>
              <a:t> Calendar 	</a:t>
            </a:r>
          </a:p>
          <a:p>
            <a:pPr lvl="1"/>
            <a:endParaRPr lang="en-US" sz="2800" b="1" dirty="0" smtClean="0">
              <a:solidFill>
                <a:schemeClr val="tx2">
                  <a:lumMod val="90000"/>
                  <a:lumOff val="10000"/>
                </a:schemeClr>
              </a:solidFill>
            </a:endParaRPr>
          </a:p>
          <a:p>
            <a:pPr lvl="1"/>
            <a:r>
              <a:rPr lang="en-US" sz="2800" b="1" dirty="0" smtClean="0">
                <a:solidFill>
                  <a:schemeClr val="tx2">
                    <a:lumMod val="90000"/>
                    <a:lumOff val="10000"/>
                  </a:schemeClr>
                </a:solidFill>
              </a:rPr>
              <a:t>Ugaritic Tablets</a:t>
            </a:r>
          </a:p>
          <a:p>
            <a:pPr lvl="1"/>
            <a:endParaRPr lang="en-US" sz="2800" b="1" dirty="0" smtClean="0">
              <a:solidFill>
                <a:schemeClr val="tx2">
                  <a:lumMod val="90000"/>
                  <a:lumOff val="10000"/>
                </a:schemeClr>
              </a:solidFill>
            </a:endParaRPr>
          </a:p>
          <a:p>
            <a:pPr lvl="1"/>
            <a:r>
              <a:rPr lang="en-US" sz="2800" b="1" dirty="0" smtClean="0">
                <a:solidFill>
                  <a:schemeClr val="tx2">
                    <a:lumMod val="90000"/>
                    <a:lumOff val="10000"/>
                  </a:schemeClr>
                </a:solidFill>
              </a:rPr>
              <a:t>Sera bit el </a:t>
            </a:r>
            <a:r>
              <a:rPr lang="en-US" sz="2800" b="1" dirty="0" err="1" smtClean="0">
                <a:solidFill>
                  <a:schemeClr val="tx2">
                    <a:lumMod val="90000"/>
                    <a:lumOff val="10000"/>
                  </a:schemeClr>
                </a:solidFill>
              </a:rPr>
              <a:t>Khadim</a:t>
            </a:r>
            <a:r>
              <a:rPr lang="en-US" sz="2800" b="1" dirty="0" smtClean="0">
                <a:solidFill>
                  <a:schemeClr val="tx2">
                    <a:lumMod val="90000"/>
                    <a:lumOff val="10000"/>
                  </a:schemeClr>
                </a:solidFill>
              </a:rPr>
              <a:t> Alphabetic inscriptions</a:t>
            </a:r>
          </a:p>
        </p:txBody>
      </p:sp>
      <p:sp>
        <p:nvSpPr>
          <p:cNvPr id="3" name="Title 2"/>
          <p:cNvSpPr>
            <a:spLocks noGrp="1"/>
          </p:cNvSpPr>
          <p:nvPr>
            <p:ph type="title"/>
          </p:nvPr>
        </p:nvSpPr>
        <p:spPr/>
        <p:txBody>
          <a:bodyPr>
            <a:noAutofit/>
          </a:bodyPr>
          <a:lstStyle/>
          <a:p>
            <a:pPr algn="ctr"/>
            <a:r>
              <a:rPr lang="en-US" sz="4000" dirty="0" smtClean="0">
                <a:latin typeface="Aharoni" pitchFamily="2" charset="-79"/>
                <a:cs typeface="Aharoni" pitchFamily="2" charset="-79"/>
              </a:rPr>
              <a:t>History Cont.,  Documentary Theory Refuted</a:t>
            </a:r>
            <a:endParaRPr lang="en-US" sz="4000" dirty="0">
              <a:latin typeface="Aharoni" pitchFamily="2" charset="-79"/>
              <a:cs typeface="Aharoni" pitchFamily="2" charset="-79"/>
            </a:endParaRPr>
          </a:p>
        </p:txBody>
      </p:sp>
    </p:spTree>
    <p:extLst>
      <p:ext uri="{BB962C8B-B14F-4D97-AF65-F5344CB8AC3E}">
        <p14:creationId xmlns:p14="http://schemas.microsoft.com/office/powerpoint/2010/main" val="412803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smtClean="0">
                <a:solidFill>
                  <a:schemeClr val="tx2">
                    <a:lumMod val="90000"/>
                    <a:lumOff val="10000"/>
                  </a:schemeClr>
                </a:solidFill>
                <a:latin typeface="Aharoni" pitchFamily="2" charset="-79"/>
                <a:cs typeface="Aharoni" pitchFamily="2" charset="-79"/>
              </a:rPr>
              <a:t>Allegation: Abraham &amp; descendants untrustworthy &amp; non-historical.</a:t>
            </a:r>
          </a:p>
          <a:p>
            <a:endParaRPr lang="en-US" sz="2800" dirty="0" smtClean="0">
              <a:solidFill>
                <a:schemeClr val="tx2">
                  <a:lumMod val="90000"/>
                  <a:lumOff val="10000"/>
                </a:schemeClr>
              </a:solidFill>
              <a:latin typeface="Aharoni" pitchFamily="2" charset="-79"/>
              <a:cs typeface="Aharoni" pitchFamily="2" charset="-79"/>
            </a:endParaRPr>
          </a:p>
          <a:p>
            <a:r>
              <a:rPr lang="en-US" sz="2800" dirty="0" smtClean="0">
                <a:solidFill>
                  <a:schemeClr val="tx2">
                    <a:lumMod val="90000"/>
                    <a:lumOff val="10000"/>
                  </a:schemeClr>
                </a:solidFill>
                <a:latin typeface="Aharoni" pitchFamily="2" charset="-79"/>
                <a:cs typeface="Aharoni" pitchFamily="2" charset="-79"/>
              </a:rPr>
              <a:t>Refutations:</a:t>
            </a:r>
            <a:endParaRPr lang="en-US" dirty="0" smtClean="0">
              <a:solidFill>
                <a:schemeClr val="tx2">
                  <a:lumMod val="90000"/>
                  <a:lumOff val="10000"/>
                </a:schemeClr>
              </a:solidFill>
            </a:endParaRPr>
          </a:p>
          <a:p>
            <a:pPr lvl="2"/>
            <a:r>
              <a:rPr lang="en-US" sz="2600" dirty="0" smtClean="0">
                <a:solidFill>
                  <a:schemeClr val="tx2">
                    <a:lumMod val="90000"/>
                    <a:lumOff val="10000"/>
                  </a:schemeClr>
                </a:solidFill>
                <a:latin typeface="Aharoni" pitchFamily="2" charset="-79"/>
                <a:cs typeface="Aharoni" pitchFamily="2" charset="-79"/>
              </a:rPr>
              <a:t>City of Ur found</a:t>
            </a:r>
          </a:p>
          <a:p>
            <a:pPr lvl="2"/>
            <a:r>
              <a:rPr lang="en-US" sz="2600" dirty="0" smtClean="0">
                <a:solidFill>
                  <a:schemeClr val="tx2">
                    <a:lumMod val="90000"/>
                    <a:lumOff val="10000"/>
                  </a:schemeClr>
                </a:solidFill>
                <a:latin typeface="Aharoni" pitchFamily="2" charset="-79"/>
                <a:cs typeface="Aharoni" pitchFamily="2" charset="-79"/>
              </a:rPr>
              <a:t>Name “Abram” discovered</a:t>
            </a:r>
          </a:p>
          <a:p>
            <a:pPr lvl="2"/>
            <a:r>
              <a:rPr lang="en-US" sz="2600" dirty="0" err="1" smtClean="0">
                <a:solidFill>
                  <a:schemeClr val="tx2">
                    <a:lumMod val="90000"/>
                    <a:lumOff val="10000"/>
                  </a:schemeClr>
                </a:solidFill>
                <a:latin typeface="Aharoni" pitchFamily="2" charset="-79"/>
                <a:cs typeface="Aharoni" pitchFamily="2" charset="-79"/>
              </a:rPr>
              <a:t>Shechem</a:t>
            </a:r>
            <a:r>
              <a:rPr lang="en-US" sz="2600" dirty="0" smtClean="0">
                <a:solidFill>
                  <a:schemeClr val="tx2">
                    <a:lumMod val="90000"/>
                    <a:lumOff val="10000"/>
                  </a:schemeClr>
                </a:solidFill>
                <a:latin typeface="Aharoni" pitchFamily="2" charset="-79"/>
                <a:cs typeface="Aharoni" pitchFamily="2" charset="-79"/>
              </a:rPr>
              <a:t> &amp; </a:t>
            </a:r>
            <a:r>
              <a:rPr lang="en-US" sz="2600" dirty="0" err="1" smtClean="0">
                <a:solidFill>
                  <a:schemeClr val="tx2">
                    <a:lumMod val="90000"/>
                    <a:lumOff val="10000"/>
                  </a:schemeClr>
                </a:solidFill>
                <a:latin typeface="Aharoni" pitchFamily="2" charset="-79"/>
                <a:cs typeface="Aharoni" pitchFamily="2" charset="-79"/>
              </a:rPr>
              <a:t>Bethyl</a:t>
            </a:r>
            <a:r>
              <a:rPr lang="en-US" sz="2600" dirty="0" smtClean="0">
                <a:solidFill>
                  <a:schemeClr val="tx2">
                    <a:lumMod val="90000"/>
                    <a:lumOff val="10000"/>
                  </a:schemeClr>
                </a:solidFill>
                <a:latin typeface="Aharoni" pitchFamily="2" charset="-79"/>
                <a:cs typeface="Aharoni" pitchFamily="2" charset="-79"/>
              </a:rPr>
              <a:t> inhabited in Abraham’s time.</a:t>
            </a:r>
          </a:p>
          <a:p>
            <a:pPr lvl="2"/>
            <a:r>
              <a:rPr lang="en-US" sz="2600" dirty="0" smtClean="0">
                <a:solidFill>
                  <a:schemeClr val="tx2">
                    <a:lumMod val="90000"/>
                    <a:lumOff val="10000"/>
                  </a:schemeClr>
                </a:solidFill>
                <a:latin typeface="Aharoni" pitchFamily="2" charset="-79"/>
                <a:cs typeface="Aharoni" pitchFamily="2" charset="-79"/>
              </a:rPr>
              <a:t>Jordan Valley inhabited in Abraham’s time.</a:t>
            </a:r>
          </a:p>
          <a:p>
            <a:pPr lvl="2"/>
            <a:r>
              <a:rPr lang="en-US" sz="2600" dirty="0" smtClean="0">
                <a:solidFill>
                  <a:schemeClr val="tx2">
                    <a:lumMod val="90000"/>
                    <a:lumOff val="10000"/>
                  </a:schemeClr>
                </a:solidFill>
                <a:latin typeface="Aharoni" pitchFamily="2" charset="-79"/>
                <a:cs typeface="Aharoni" pitchFamily="2" charset="-79"/>
              </a:rPr>
              <a:t>Mesopotamian kings found to be real.</a:t>
            </a:r>
          </a:p>
          <a:p>
            <a:pPr lvl="2"/>
            <a:r>
              <a:rPr lang="en-US" sz="2600" dirty="0" smtClean="0">
                <a:solidFill>
                  <a:schemeClr val="tx2">
                    <a:lumMod val="90000"/>
                    <a:lumOff val="10000"/>
                  </a:schemeClr>
                </a:solidFill>
                <a:latin typeface="Aharoni" pitchFamily="2" charset="-79"/>
                <a:cs typeface="Aharoni" pitchFamily="2" charset="-79"/>
              </a:rPr>
              <a:t>Mari tablets found</a:t>
            </a:r>
          </a:p>
          <a:p>
            <a:pPr lvl="2"/>
            <a:r>
              <a:rPr lang="en-US" sz="2600" dirty="0" err="1" smtClean="0">
                <a:solidFill>
                  <a:schemeClr val="tx2">
                    <a:lumMod val="90000"/>
                    <a:lumOff val="10000"/>
                  </a:schemeClr>
                </a:solidFill>
                <a:latin typeface="Aharoni" pitchFamily="2" charset="-79"/>
                <a:cs typeface="Aharoni" pitchFamily="2" charset="-79"/>
              </a:rPr>
              <a:t>Nuzu</a:t>
            </a:r>
            <a:r>
              <a:rPr lang="en-US" sz="2600" dirty="0" smtClean="0">
                <a:solidFill>
                  <a:schemeClr val="tx2">
                    <a:lumMod val="90000"/>
                    <a:lumOff val="10000"/>
                  </a:schemeClr>
                </a:solidFill>
                <a:latin typeface="Aharoni" pitchFamily="2" charset="-79"/>
                <a:cs typeface="Aharoni" pitchFamily="2" charset="-79"/>
              </a:rPr>
              <a:t> tablets found</a:t>
            </a:r>
          </a:p>
          <a:p>
            <a:pPr lvl="2"/>
            <a:r>
              <a:rPr lang="en-US" sz="2600" dirty="0" smtClean="0">
                <a:solidFill>
                  <a:schemeClr val="tx2">
                    <a:lumMod val="90000"/>
                    <a:lumOff val="10000"/>
                  </a:schemeClr>
                </a:solidFill>
                <a:latin typeface="Aharoni" pitchFamily="2" charset="-79"/>
                <a:cs typeface="Aharoni" pitchFamily="2" charset="-79"/>
              </a:rPr>
              <a:t>Hittite Legal Code</a:t>
            </a:r>
          </a:p>
          <a:p>
            <a:pPr lvl="2"/>
            <a:r>
              <a:rPr lang="en-US" sz="2600" dirty="0" smtClean="0">
                <a:solidFill>
                  <a:schemeClr val="tx2">
                    <a:lumMod val="90000"/>
                    <a:lumOff val="10000"/>
                  </a:schemeClr>
                </a:solidFill>
                <a:latin typeface="Aharoni" pitchFamily="2" charset="-79"/>
                <a:cs typeface="Aharoni" pitchFamily="2" charset="-79"/>
              </a:rPr>
              <a:t>Camels</a:t>
            </a:r>
          </a:p>
          <a:p>
            <a:pPr lvl="2"/>
            <a:endParaRPr lang="en-US" dirty="0" smtClean="0">
              <a:latin typeface="Aharoni" pitchFamily="2" charset="-79"/>
              <a:cs typeface="Aharoni" pitchFamily="2" charset="-79"/>
            </a:endParaRPr>
          </a:p>
        </p:txBody>
      </p:sp>
      <p:sp>
        <p:nvSpPr>
          <p:cNvPr id="3" name="Title 2"/>
          <p:cNvSpPr>
            <a:spLocks noGrp="1"/>
          </p:cNvSpPr>
          <p:nvPr>
            <p:ph type="title"/>
          </p:nvPr>
        </p:nvSpPr>
        <p:spPr/>
        <p:txBody>
          <a:bodyPr>
            <a:normAutofit fontScale="90000"/>
          </a:bodyPr>
          <a:lstStyle/>
          <a:p>
            <a:pPr algn="ctr"/>
            <a:r>
              <a:rPr lang="en-US" sz="4400" dirty="0">
                <a:latin typeface="Aharoni" pitchFamily="2" charset="-79"/>
                <a:cs typeface="Aharoni" pitchFamily="2" charset="-79"/>
              </a:rPr>
              <a:t>History Cont.,  Documentary Theory Refuted</a:t>
            </a:r>
            <a:endParaRPr lang="en-US" dirty="0"/>
          </a:p>
        </p:txBody>
      </p:sp>
    </p:spTree>
    <p:extLst>
      <p:ext uri="{BB962C8B-B14F-4D97-AF65-F5344CB8AC3E}">
        <p14:creationId xmlns:p14="http://schemas.microsoft.com/office/powerpoint/2010/main" val="2774548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k\Pictures\My Scans\2011-11 (Nov)\RTB Cartoon_Hugh.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37728" y="914400"/>
            <a:ext cx="8133995"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693984">
            <a:off x="3519445" y="3139453"/>
            <a:ext cx="1049655"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estyle Script" pitchFamily="66" charset="0"/>
            </a:endParaRPr>
          </a:p>
        </p:txBody>
      </p:sp>
      <p:sp>
        <p:nvSpPr>
          <p:cNvPr id="4" name="TextBox 3"/>
          <p:cNvSpPr txBox="1"/>
          <p:nvPr/>
        </p:nvSpPr>
        <p:spPr>
          <a:xfrm>
            <a:off x="2286000" y="1981200"/>
            <a:ext cx="990600" cy="369332"/>
          </a:xfrm>
          <a:prstGeom prst="rect">
            <a:avLst/>
          </a:prstGeom>
          <a:noFill/>
        </p:spPr>
        <p:txBody>
          <a:bodyPr wrap="square" rtlCol="0">
            <a:spAutoFit/>
          </a:bodyPr>
          <a:lstStyle/>
          <a:p>
            <a:endParaRPr lang="en-US" dirty="0"/>
          </a:p>
        </p:txBody>
      </p:sp>
      <p:sp>
        <p:nvSpPr>
          <p:cNvPr id="6" name="Title 5"/>
          <p:cNvSpPr>
            <a:spLocks noGrp="1"/>
          </p:cNvSpPr>
          <p:nvPr>
            <p:ph type="title"/>
          </p:nvPr>
        </p:nvSpPr>
        <p:spPr>
          <a:xfrm>
            <a:off x="457200" y="152400"/>
            <a:ext cx="8229600" cy="838200"/>
          </a:xfrm>
        </p:spPr>
        <p:txBody>
          <a:bodyPr/>
          <a:lstStyle/>
          <a:p>
            <a:pPr algn="ctr"/>
            <a:r>
              <a:rPr lang="en-US" dirty="0" smtClean="0">
                <a:latin typeface="Aharoni" pitchFamily="2" charset="-79"/>
                <a:cs typeface="Aharoni" pitchFamily="2" charset="-79"/>
              </a:rPr>
              <a:t>BIBLICAL ARCHAEOLOGY</a:t>
            </a:r>
            <a:endParaRPr lang="en-US" dirty="0">
              <a:latin typeface="Aharoni" pitchFamily="2" charset="-79"/>
              <a:cs typeface="Aharoni" pitchFamily="2" charset="-79"/>
            </a:endParaRPr>
          </a:p>
        </p:txBody>
      </p:sp>
    </p:spTree>
    <p:extLst>
      <p:ext uri="{BB962C8B-B14F-4D97-AF65-F5344CB8AC3E}">
        <p14:creationId xmlns:p14="http://schemas.microsoft.com/office/powerpoint/2010/main" val="2914269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normAutofit/>
          </a:bodyPr>
          <a:lstStyle/>
          <a:p>
            <a:r>
              <a:rPr lang="en-US" sz="3200" b="1" dirty="0" smtClean="0">
                <a:solidFill>
                  <a:schemeClr val="tx2"/>
                </a:solidFill>
              </a:rPr>
              <a:t>Allegation: Priestly Code had to be Post-Exilic; i.e., after Babylonian captivity, 538 BC .</a:t>
            </a:r>
          </a:p>
          <a:p>
            <a:endParaRPr lang="en-US" sz="3200" b="1" dirty="0">
              <a:solidFill>
                <a:schemeClr val="tx2"/>
              </a:solidFill>
            </a:endParaRPr>
          </a:p>
          <a:p>
            <a:r>
              <a:rPr lang="en-US" sz="3200" b="1" dirty="0" smtClean="0">
                <a:solidFill>
                  <a:schemeClr val="tx2"/>
                </a:solidFill>
              </a:rPr>
              <a:t>Refutations: Code of Hammurabi </a:t>
            </a:r>
            <a:r>
              <a:rPr lang="en-US" sz="3200" b="1" dirty="0" err="1" smtClean="0">
                <a:solidFill>
                  <a:schemeClr val="tx2"/>
                </a:solidFill>
              </a:rPr>
              <a:t>stela</a:t>
            </a:r>
            <a:endParaRPr lang="en-US" sz="3200" b="1" dirty="0">
              <a:solidFill>
                <a:schemeClr val="tx2"/>
              </a:solidFill>
            </a:endParaRPr>
          </a:p>
        </p:txBody>
      </p:sp>
      <p:sp>
        <p:nvSpPr>
          <p:cNvPr id="3" name="Title 2"/>
          <p:cNvSpPr>
            <a:spLocks noGrp="1"/>
          </p:cNvSpPr>
          <p:nvPr>
            <p:ph type="title"/>
          </p:nvPr>
        </p:nvSpPr>
        <p:spPr>
          <a:xfrm>
            <a:off x="457200" y="152400"/>
            <a:ext cx="8229600" cy="1524000"/>
          </a:xfrm>
        </p:spPr>
        <p:txBody>
          <a:bodyPr>
            <a:normAutofit/>
          </a:bodyPr>
          <a:lstStyle/>
          <a:p>
            <a:pPr algn="ctr"/>
            <a:r>
              <a:rPr lang="en-US" sz="4400" dirty="0">
                <a:latin typeface="Aharoni" pitchFamily="2" charset="-79"/>
                <a:cs typeface="Aharoni" pitchFamily="2" charset="-79"/>
              </a:rPr>
              <a:t>History Cont.,  Documentary Theory Refuted</a:t>
            </a:r>
            <a:endParaRPr lang="en-US" sz="4400" dirty="0"/>
          </a:p>
        </p:txBody>
      </p:sp>
    </p:spTree>
    <p:extLst>
      <p:ext uri="{BB962C8B-B14F-4D97-AF65-F5344CB8AC3E}">
        <p14:creationId xmlns:p14="http://schemas.microsoft.com/office/powerpoint/2010/main" val="774681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91000"/>
          </a:xfrm>
        </p:spPr>
        <p:txBody>
          <a:bodyPr/>
          <a:lstStyle/>
          <a:p>
            <a:r>
              <a:rPr lang="en-US" b="1" dirty="0" smtClean="0">
                <a:solidFill>
                  <a:schemeClr val="tx2"/>
                </a:solidFill>
              </a:rPr>
              <a:t>Allegation: Hebrew Conquest of Trans-Jordan &amp; Palestine Unhistorical &amp; out of Harmony with Facts.</a:t>
            </a:r>
          </a:p>
          <a:p>
            <a:endParaRPr lang="en-US" b="1" dirty="0">
              <a:solidFill>
                <a:schemeClr val="tx2"/>
              </a:solidFill>
            </a:endParaRPr>
          </a:p>
          <a:p>
            <a:r>
              <a:rPr lang="en-US" b="1" dirty="0" smtClean="0">
                <a:solidFill>
                  <a:schemeClr val="tx2"/>
                </a:solidFill>
              </a:rPr>
              <a:t>Refutations: </a:t>
            </a:r>
          </a:p>
          <a:p>
            <a:pPr lvl="1"/>
            <a:r>
              <a:rPr lang="en-US" b="1" dirty="0" smtClean="0"/>
              <a:t>Egyptian Execration Texts</a:t>
            </a:r>
          </a:p>
          <a:p>
            <a:pPr lvl="1"/>
            <a:r>
              <a:rPr lang="en-US" b="1" dirty="0" smtClean="0"/>
              <a:t>Tel el </a:t>
            </a:r>
            <a:r>
              <a:rPr lang="en-US" b="1" dirty="0" err="1" smtClean="0"/>
              <a:t>Amarna</a:t>
            </a:r>
            <a:r>
              <a:rPr lang="en-US" b="1" dirty="0" smtClean="0"/>
              <a:t> Tablets</a:t>
            </a:r>
          </a:p>
          <a:p>
            <a:pPr lvl="1"/>
            <a:r>
              <a:rPr lang="en-US" b="1" dirty="0" err="1" smtClean="0"/>
              <a:t>Merneptah</a:t>
            </a:r>
            <a:r>
              <a:rPr lang="en-US" b="1" dirty="0" smtClean="0"/>
              <a:t> Victory Stela</a:t>
            </a:r>
          </a:p>
        </p:txBody>
      </p:sp>
      <p:sp>
        <p:nvSpPr>
          <p:cNvPr id="3" name="Title 2"/>
          <p:cNvSpPr>
            <a:spLocks noGrp="1"/>
          </p:cNvSpPr>
          <p:nvPr>
            <p:ph type="title"/>
          </p:nvPr>
        </p:nvSpPr>
        <p:spPr>
          <a:xfrm>
            <a:off x="457200" y="152400"/>
            <a:ext cx="8229600" cy="1447800"/>
          </a:xfrm>
        </p:spPr>
        <p:txBody>
          <a:bodyPr>
            <a:noAutofit/>
          </a:bodyPr>
          <a:lstStyle/>
          <a:p>
            <a:pPr algn="ctr"/>
            <a:r>
              <a:rPr lang="en-US" sz="4400" dirty="0">
                <a:latin typeface="Aharoni" pitchFamily="2" charset="-79"/>
                <a:cs typeface="Aharoni" pitchFamily="2" charset="-79"/>
              </a:rPr>
              <a:t>History Cont.,  Documentary Theory Refuted</a:t>
            </a:r>
            <a:endParaRPr lang="en-US" sz="4400" dirty="0"/>
          </a:p>
        </p:txBody>
      </p:sp>
    </p:spTree>
    <p:extLst>
      <p:ext uri="{BB962C8B-B14F-4D97-AF65-F5344CB8AC3E}">
        <p14:creationId xmlns:p14="http://schemas.microsoft.com/office/powerpoint/2010/main" val="184240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8229600" cy="3810000"/>
          </a:xfrm>
        </p:spPr>
        <p:txBody>
          <a:bodyPr/>
          <a:lstStyle/>
          <a:p>
            <a:pPr marL="274320" lvl="1">
              <a:spcBef>
                <a:spcPts val="600"/>
              </a:spcBef>
              <a:buClr>
                <a:schemeClr val="accent2"/>
              </a:buClr>
            </a:pPr>
            <a:endParaRPr lang="en-US" b="1" dirty="0" smtClean="0"/>
          </a:p>
          <a:p>
            <a:pPr marL="274320" lvl="1">
              <a:spcBef>
                <a:spcPts val="600"/>
              </a:spcBef>
              <a:buClr>
                <a:schemeClr val="accent2"/>
              </a:buClr>
            </a:pPr>
            <a:endParaRPr lang="en-US" sz="2800" b="1" dirty="0"/>
          </a:p>
          <a:p>
            <a:pPr marL="274320" lvl="1">
              <a:spcBef>
                <a:spcPts val="600"/>
              </a:spcBef>
              <a:buClr>
                <a:schemeClr val="accent2"/>
              </a:buClr>
            </a:pPr>
            <a:r>
              <a:rPr lang="en-US" sz="2800" b="1" dirty="0" smtClean="0"/>
              <a:t>Ebla Tablets --thoroughly refute </a:t>
            </a:r>
            <a:r>
              <a:rPr lang="en-US" sz="2800" b="1" dirty="0" err="1" smtClean="0"/>
              <a:t>Wellhausen</a:t>
            </a:r>
            <a:r>
              <a:rPr lang="en-US" sz="2800" b="1" dirty="0" smtClean="0"/>
              <a:t> Documentary Hypothesis.</a:t>
            </a:r>
            <a:endParaRPr lang="en-US" sz="2800" b="1" dirty="0"/>
          </a:p>
          <a:p>
            <a:endParaRPr lang="en-US" dirty="0"/>
          </a:p>
        </p:txBody>
      </p:sp>
      <p:sp>
        <p:nvSpPr>
          <p:cNvPr id="3" name="Title 2"/>
          <p:cNvSpPr>
            <a:spLocks noGrp="1"/>
          </p:cNvSpPr>
          <p:nvPr>
            <p:ph type="title"/>
          </p:nvPr>
        </p:nvSpPr>
        <p:spPr>
          <a:xfrm>
            <a:off x="457200" y="152400"/>
            <a:ext cx="8229600" cy="2057400"/>
          </a:xfrm>
        </p:spPr>
        <p:txBody>
          <a:bodyPr>
            <a:noAutofit/>
          </a:bodyPr>
          <a:lstStyle/>
          <a:p>
            <a:pPr algn="ctr"/>
            <a:r>
              <a:rPr lang="en-US" sz="4000" dirty="0">
                <a:latin typeface="Aharoni" pitchFamily="2" charset="-79"/>
                <a:cs typeface="Aharoni" pitchFamily="2" charset="-79"/>
              </a:rPr>
              <a:t>History Cont.,  Documentary Theory </a:t>
            </a:r>
            <a:r>
              <a:rPr lang="en-US" sz="4000" dirty="0" smtClean="0">
                <a:latin typeface="Aharoni" pitchFamily="2" charset="-79"/>
                <a:cs typeface="Aharoni" pitchFamily="2" charset="-79"/>
              </a:rPr>
              <a:t>Refuted—THE LAST STRAW!</a:t>
            </a:r>
            <a:endParaRPr lang="en-US" sz="4000" dirty="0"/>
          </a:p>
        </p:txBody>
      </p:sp>
    </p:spTree>
    <p:extLst>
      <p:ext uri="{BB962C8B-B14F-4D97-AF65-F5344CB8AC3E}">
        <p14:creationId xmlns:p14="http://schemas.microsoft.com/office/powerpoint/2010/main" val="3113440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chemeClr val="tx2"/>
                </a:solidFill>
              </a:rPr>
              <a:t>“</a:t>
            </a:r>
            <a:r>
              <a:rPr lang="en-US" b="1" dirty="0" smtClean="0">
                <a:solidFill>
                  <a:schemeClr val="tx2"/>
                </a:solidFill>
              </a:rPr>
              <a:t>Minimalist</a:t>
            </a:r>
            <a:r>
              <a:rPr lang="en-US" dirty="0" smtClean="0">
                <a:solidFill>
                  <a:schemeClr val="tx2"/>
                </a:solidFill>
              </a:rPr>
              <a:t>” coined as a retort in 1990’s for archaeologists that claim all places, dates and names in the Old Testament are fictional. </a:t>
            </a:r>
          </a:p>
          <a:p>
            <a:pPr lvl="1"/>
            <a:r>
              <a:rPr lang="en-US" dirty="0" smtClean="0"/>
              <a:t>Philip R. Davies, Thomas L. Thompson, Keith </a:t>
            </a:r>
            <a:r>
              <a:rPr lang="en-US" dirty="0" err="1" smtClean="0"/>
              <a:t>Whitelam</a:t>
            </a:r>
            <a:endParaRPr lang="en-US" dirty="0" smtClean="0"/>
          </a:p>
          <a:p>
            <a:pPr lvl="1"/>
            <a:endParaRPr lang="en-US" dirty="0" smtClean="0"/>
          </a:p>
          <a:p>
            <a:pPr marL="777240" lvl="2" indent="0">
              <a:buNone/>
            </a:pPr>
            <a:endParaRPr lang="en-US" dirty="0" smtClean="0">
              <a:solidFill>
                <a:schemeClr val="tx2"/>
              </a:solidFill>
            </a:endParaRPr>
          </a:p>
          <a:p>
            <a:r>
              <a:rPr lang="en-US" dirty="0" smtClean="0">
                <a:solidFill>
                  <a:schemeClr val="tx2"/>
                </a:solidFill>
              </a:rPr>
              <a:t>“</a:t>
            </a:r>
            <a:r>
              <a:rPr lang="en-US" b="1" dirty="0" smtClean="0">
                <a:solidFill>
                  <a:schemeClr val="tx2"/>
                </a:solidFill>
              </a:rPr>
              <a:t>Maximalist</a:t>
            </a:r>
            <a:r>
              <a:rPr lang="en-US" dirty="0" smtClean="0">
                <a:solidFill>
                  <a:schemeClr val="tx2"/>
                </a:solidFill>
              </a:rPr>
              <a:t>” coined as a retort by “Minimalists” for those archaeological scholars supporting historicity of the bible.</a:t>
            </a:r>
          </a:p>
          <a:p>
            <a:pPr lvl="1"/>
            <a:r>
              <a:rPr lang="en-US" dirty="0" smtClean="0"/>
              <a:t>Secular (bible has some historical fact): William </a:t>
            </a:r>
            <a:r>
              <a:rPr lang="en-US" dirty="0" err="1" smtClean="0"/>
              <a:t>Dever</a:t>
            </a:r>
            <a:endParaRPr lang="en-US" dirty="0" smtClean="0"/>
          </a:p>
          <a:p>
            <a:pPr lvl="1"/>
            <a:r>
              <a:rPr lang="en-US" dirty="0" smtClean="0"/>
              <a:t>Traditional  (bible historically accurate):  Bryant Wood, Josef </a:t>
            </a:r>
            <a:r>
              <a:rPr lang="en-US" dirty="0" err="1" smtClean="0"/>
              <a:t>Garfinkel</a:t>
            </a:r>
            <a:r>
              <a:rPr lang="en-US" dirty="0" smtClean="0"/>
              <a:t>, James </a:t>
            </a:r>
            <a:r>
              <a:rPr lang="en-US" dirty="0" err="1" smtClean="0"/>
              <a:t>Hoffmeier</a:t>
            </a:r>
            <a:endParaRPr lang="en-US" dirty="0"/>
          </a:p>
        </p:txBody>
      </p:sp>
      <p:sp>
        <p:nvSpPr>
          <p:cNvPr id="3" name="Title 2"/>
          <p:cNvSpPr>
            <a:spLocks noGrp="1"/>
          </p:cNvSpPr>
          <p:nvPr>
            <p:ph type="title"/>
          </p:nvPr>
        </p:nvSpPr>
        <p:spPr/>
        <p:txBody>
          <a:bodyPr>
            <a:noAutofit/>
          </a:bodyPr>
          <a:lstStyle/>
          <a:p>
            <a:pPr algn="ctr"/>
            <a:r>
              <a:rPr lang="en-US" sz="4000" dirty="0" smtClean="0">
                <a:latin typeface="Aharoni" pitchFamily="2" charset="-79"/>
                <a:cs typeface="Aharoni" pitchFamily="2" charset="-79"/>
              </a:rPr>
              <a:t>History Cont.: A New Threat Arises—The Minimalists</a:t>
            </a:r>
            <a:endParaRPr lang="en-US" sz="4000" dirty="0">
              <a:latin typeface="Aharoni" pitchFamily="2" charset="-79"/>
              <a:cs typeface="Aharoni" pitchFamily="2" charset="-79"/>
            </a:endParaRPr>
          </a:p>
        </p:txBody>
      </p:sp>
    </p:spTree>
    <p:extLst>
      <p:ext uri="{BB962C8B-B14F-4D97-AF65-F5344CB8AC3E}">
        <p14:creationId xmlns:p14="http://schemas.microsoft.com/office/powerpoint/2010/main" val="2264215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Autofit/>
          </a:bodyPr>
          <a:lstStyle/>
          <a:p>
            <a:r>
              <a:rPr lang="en-US" sz="2800" b="1" dirty="0" smtClean="0">
                <a:solidFill>
                  <a:schemeClr val="tx2"/>
                </a:solidFill>
              </a:rPr>
              <a:t>Recent discoveries refuting Minimalist's claims</a:t>
            </a:r>
            <a:r>
              <a:rPr lang="en-US" sz="2800" dirty="0" smtClean="0">
                <a:solidFill>
                  <a:schemeClr val="tx2"/>
                </a:solidFill>
              </a:rPr>
              <a:t>:</a:t>
            </a:r>
          </a:p>
          <a:p>
            <a:pPr lvl="1"/>
            <a:r>
              <a:rPr lang="en-US" sz="2800" dirty="0" smtClean="0"/>
              <a:t>Tel Dan </a:t>
            </a:r>
            <a:r>
              <a:rPr lang="en-US" sz="2800" dirty="0" err="1" smtClean="0"/>
              <a:t>stela</a:t>
            </a:r>
            <a:endParaRPr lang="en-US" sz="2800" dirty="0" smtClean="0"/>
          </a:p>
          <a:p>
            <a:pPr lvl="1"/>
            <a:endParaRPr lang="en-US" sz="2800" dirty="0"/>
          </a:p>
          <a:p>
            <a:pPr lvl="1"/>
            <a:r>
              <a:rPr lang="en-US" sz="2800" dirty="0" err="1" smtClean="0"/>
              <a:t>Mesha</a:t>
            </a:r>
            <a:r>
              <a:rPr lang="en-US" sz="2800" dirty="0" smtClean="0"/>
              <a:t> </a:t>
            </a:r>
            <a:r>
              <a:rPr lang="en-US" sz="2800" dirty="0" err="1" smtClean="0"/>
              <a:t>stela</a:t>
            </a:r>
            <a:r>
              <a:rPr lang="en-US" sz="2800" dirty="0" smtClean="0"/>
              <a:t> (re-examination)</a:t>
            </a:r>
          </a:p>
          <a:p>
            <a:pPr lvl="1"/>
            <a:endParaRPr lang="en-US" sz="2800" dirty="0" smtClean="0"/>
          </a:p>
          <a:p>
            <a:pPr lvl="1"/>
            <a:r>
              <a:rPr lang="en-US" sz="2800" dirty="0" smtClean="0"/>
              <a:t>Carbon-14 radiometric dating in Northern Kingdom</a:t>
            </a:r>
          </a:p>
          <a:p>
            <a:pPr lvl="1"/>
            <a:endParaRPr lang="en-US" sz="2800" dirty="0" smtClean="0"/>
          </a:p>
          <a:p>
            <a:pPr lvl="1"/>
            <a:r>
              <a:rPr lang="en-US" sz="2800" dirty="0" smtClean="0"/>
              <a:t>Khirbet </a:t>
            </a:r>
            <a:r>
              <a:rPr lang="en-US" sz="2800" dirty="0" err="1" smtClean="0"/>
              <a:t>Quiyafa</a:t>
            </a:r>
            <a:endParaRPr lang="en-US" sz="2800" dirty="0" smtClean="0"/>
          </a:p>
        </p:txBody>
      </p:sp>
      <p:sp>
        <p:nvSpPr>
          <p:cNvPr id="3" name="Title 2"/>
          <p:cNvSpPr>
            <a:spLocks noGrp="1"/>
          </p:cNvSpPr>
          <p:nvPr>
            <p:ph type="title"/>
          </p:nvPr>
        </p:nvSpPr>
        <p:spPr>
          <a:xfrm>
            <a:off x="457200" y="152400"/>
            <a:ext cx="8229600" cy="1524000"/>
          </a:xfrm>
        </p:spPr>
        <p:txBody>
          <a:bodyPr>
            <a:noAutofit/>
          </a:bodyPr>
          <a:lstStyle/>
          <a:p>
            <a:pPr algn="ctr"/>
            <a:r>
              <a:rPr lang="en-US" sz="4400" dirty="0">
                <a:latin typeface="Aharoni" pitchFamily="2" charset="-79"/>
                <a:cs typeface="Aharoni" pitchFamily="2" charset="-79"/>
              </a:rPr>
              <a:t>History Cont.: A New Threat </a:t>
            </a:r>
            <a:r>
              <a:rPr lang="en-US" sz="4400" dirty="0" smtClean="0">
                <a:latin typeface="Aharoni" pitchFamily="2" charset="-79"/>
                <a:cs typeface="Aharoni" pitchFamily="2" charset="-79"/>
              </a:rPr>
              <a:t>Quashed!—The </a:t>
            </a:r>
            <a:r>
              <a:rPr lang="en-US" sz="4400" dirty="0">
                <a:latin typeface="Aharoni" pitchFamily="2" charset="-79"/>
                <a:cs typeface="Aharoni" pitchFamily="2" charset="-79"/>
              </a:rPr>
              <a:t>Minimalists</a:t>
            </a:r>
            <a:endParaRPr lang="en-US" sz="4400" dirty="0"/>
          </a:p>
        </p:txBody>
      </p:sp>
    </p:spTree>
    <p:extLst>
      <p:ext uri="{BB962C8B-B14F-4D97-AF65-F5344CB8AC3E}">
        <p14:creationId xmlns:p14="http://schemas.microsoft.com/office/powerpoint/2010/main" val="95502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chemeClr val="tx2"/>
                </a:solidFill>
                <a:hlinkClick r:id="rId3"/>
              </a:rPr>
              <a:t>www.Reasons.Org</a:t>
            </a:r>
            <a:r>
              <a:rPr lang="en-US" dirty="0" smtClean="0">
                <a:solidFill>
                  <a:schemeClr val="tx2"/>
                </a:solidFill>
              </a:rPr>
              <a:t>; Education; Reasons Institute; Biblical Archaeology.</a:t>
            </a:r>
          </a:p>
          <a:p>
            <a:r>
              <a:rPr lang="en-US" dirty="0" smtClean="0">
                <a:solidFill>
                  <a:schemeClr val="tx2"/>
                </a:solidFill>
              </a:rPr>
              <a:t>Dr. John Bloom of </a:t>
            </a:r>
            <a:r>
              <a:rPr lang="en-US" dirty="0" err="1" smtClean="0">
                <a:solidFill>
                  <a:schemeClr val="tx2"/>
                </a:solidFill>
              </a:rPr>
              <a:t>Biola</a:t>
            </a:r>
            <a:r>
              <a:rPr lang="en-US" dirty="0" smtClean="0">
                <a:solidFill>
                  <a:schemeClr val="tx2"/>
                </a:solidFill>
              </a:rPr>
              <a:t> U.; Audit or College Credit.</a:t>
            </a:r>
          </a:p>
          <a:p>
            <a:r>
              <a:rPr lang="en-US" dirty="0" smtClean="0">
                <a:solidFill>
                  <a:schemeClr val="tx2"/>
                </a:solidFill>
              </a:rPr>
              <a:t>15 Weeks; all on line;  next January 2013.</a:t>
            </a:r>
          </a:p>
          <a:p>
            <a:r>
              <a:rPr lang="en-US" dirty="0" smtClean="0">
                <a:solidFill>
                  <a:schemeClr val="tx2"/>
                </a:solidFill>
              </a:rPr>
              <a:t>Includes: </a:t>
            </a:r>
          </a:p>
          <a:p>
            <a:pPr lvl="1"/>
            <a:r>
              <a:rPr lang="en-US" dirty="0"/>
              <a:t>Egypt and the Exodus</a:t>
            </a:r>
          </a:p>
          <a:p>
            <a:pPr lvl="1"/>
            <a:r>
              <a:rPr lang="en-US" dirty="0"/>
              <a:t>Conquest of Jericho</a:t>
            </a:r>
          </a:p>
          <a:p>
            <a:pPr lvl="1"/>
            <a:r>
              <a:rPr lang="en-US" dirty="0"/>
              <a:t>David and Solomon's kingdom</a:t>
            </a:r>
          </a:p>
          <a:p>
            <a:pPr lvl="1"/>
            <a:r>
              <a:rPr lang="en-US" dirty="0"/>
              <a:t>Assyrian and Babylonian conquest</a:t>
            </a:r>
          </a:p>
          <a:p>
            <a:pPr lvl="1"/>
            <a:r>
              <a:rPr lang="en-US" dirty="0"/>
              <a:t>Survey of major artifacts related to the New Testament</a:t>
            </a:r>
          </a:p>
          <a:p>
            <a:pPr lvl="1"/>
            <a:endParaRPr lang="en-US" dirty="0"/>
          </a:p>
        </p:txBody>
      </p:sp>
      <p:sp>
        <p:nvSpPr>
          <p:cNvPr id="3" name="Title 2"/>
          <p:cNvSpPr>
            <a:spLocks noGrp="1"/>
          </p:cNvSpPr>
          <p:nvPr>
            <p:ph type="title"/>
          </p:nvPr>
        </p:nvSpPr>
        <p:spPr>
          <a:xfrm>
            <a:off x="457200" y="152400"/>
            <a:ext cx="8229600" cy="1524000"/>
          </a:xfrm>
        </p:spPr>
        <p:txBody>
          <a:bodyPr>
            <a:noAutofit/>
          </a:bodyPr>
          <a:lstStyle/>
          <a:p>
            <a:pPr algn="ctr"/>
            <a:r>
              <a:rPr lang="en-US" sz="4400" dirty="0" smtClean="0">
                <a:latin typeface="Aharoni" pitchFamily="2" charset="-79"/>
                <a:cs typeface="Aharoni" pitchFamily="2" charset="-79"/>
              </a:rPr>
              <a:t>Biblical Archaeology Course </a:t>
            </a:r>
            <a:br>
              <a:rPr lang="en-US" sz="4400" dirty="0" smtClean="0">
                <a:latin typeface="Aharoni" pitchFamily="2" charset="-79"/>
                <a:cs typeface="Aharoni" pitchFamily="2" charset="-79"/>
              </a:rPr>
            </a:br>
            <a:r>
              <a:rPr lang="en-US" sz="4400" dirty="0" smtClean="0">
                <a:latin typeface="Aharoni" pitchFamily="2" charset="-79"/>
                <a:cs typeface="Aharoni" pitchFamily="2" charset="-79"/>
              </a:rPr>
              <a:t>from RTB</a:t>
            </a:r>
            <a:endParaRPr lang="en-US" sz="4400" dirty="0">
              <a:latin typeface="Aharoni" pitchFamily="2" charset="-79"/>
              <a:cs typeface="Aharoni" pitchFamily="2" charset="-79"/>
            </a:endParaRPr>
          </a:p>
        </p:txBody>
      </p:sp>
    </p:spTree>
    <p:extLst>
      <p:ext uri="{BB962C8B-B14F-4D97-AF65-F5344CB8AC3E}">
        <p14:creationId xmlns:p14="http://schemas.microsoft.com/office/powerpoint/2010/main" val="2278681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0620"/>
            <a:ext cx="8229600" cy="1289819"/>
          </a:xfrm>
        </p:spPr>
        <p:txBody>
          <a:bodyPr>
            <a:normAutofit fontScale="90000"/>
          </a:bodyPr>
          <a:lstStyle/>
          <a:p>
            <a:pPr algn="ctr"/>
            <a:r>
              <a:rPr lang="en-US" dirty="0" smtClean="0">
                <a:latin typeface="Aharoni" pitchFamily="2" charset="-79"/>
                <a:cs typeface="Aharoni" pitchFamily="2" charset="-79"/>
              </a:rPr>
              <a:t>What is </a:t>
            </a:r>
            <a:r>
              <a:rPr lang="en-US" sz="4900" dirty="0" smtClean="0">
                <a:latin typeface="Aharoni" pitchFamily="2" charset="-79"/>
                <a:cs typeface="Aharoni" pitchFamily="2" charset="-79"/>
              </a:rPr>
              <a:t>Archaeology</a:t>
            </a:r>
            <a:r>
              <a:rPr lang="en-US" dirty="0" smtClean="0">
                <a:latin typeface="Aharoni" pitchFamily="2" charset="-79"/>
                <a:cs typeface="Aharoni" pitchFamily="2" charset="-79"/>
              </a:rPr>
              <a:t>?</a:t>
            </a:r>
            <a:br>
              <a:rPr lang="en-US" dirty="0" smtClean="0">
                <a:latin typeface="Aharoni" pitchFamily="2" charset="-79"/>
                <a:cs typeface="Aharoni" pitchFamily="2" charset="-79"/>
              </a:rPr>
            </a:br>
            <a:r>
              <a:rPr lang="en-US" dirty="0" smtClean="0">
                <a:latin typeface="Aharoni" pitchFamily="2" charset="-79"/>
                <a:cs typeface="Aharoni" pitchFamily="2" charset="-79"/>
              </a:rPr>
              <a:t>Grab &amp; Run!</a:t>
            </a:r>
            <a:endParaRPr lang="en-US" dirty="0">
              <a:latin typeface="Aharoni" pitchFamily="2" charset="-79"/>
              <a:cs typeface="Aharoni" pitchFamily="2" charset="-79"/>
            </a:endParaRPr>
          </a:p>
        </p:txBody>
      </p:sp>
      <p:pic>
        <p:nvPicPr>
          <p:cNvPr id="2049" name="Picture 4" descr="Description: Still of Harrison Ford in Raiders of the Lost Ark"/>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9000"/>
                    </a14:imgEffect>
                  </a14:imgLayer>
                </a14:imgProps>
              </a:ext>
              <a:ext uri="{28A0092B-C50C-407E-A947-70E740481C1C}">
                <a14:useLocalDpi xmlns:a14="http://schemas.microsoft.com/office/drawing/2010/main"/>
              </a:ext>
            </a:extLst>
          </a:blip>
          <a:srcRect/>
          <a:stretch>
            <a:fillRect/>
          </a:stretch>
        </p:blipFill>
        <p:spPr bwMode="auto">
          <a:xfrm>
            <a:off x="990600" y="1219200"/>
            <a:ext cx="7239000" cy="4920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457200" y="1833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28601" y="6284773"/>
            <a:ext cx="3048000" cy="246221"/>
          </a:xfrm>
          <a:prstGeom prst="rect">
            <a:avLst/>
          </a:prstGeom>
        </p:spPr>
        <p:txBody>
          <a:bodyPr wrap="square">
            <a:spAutoFit/>
          </a:bodyPr>
          <a:lstStyle/>
          <a:p>
            <a:pPr lvl="0"/>
            <a:r>
              <a:rPr lang="en-US" sz="1000" b="1" dirty="0">
                <a:solidFill>
                  <a:srgbClr val="FF0000"/>
                </a:solidFill>
                <a:hlinkClick r:id="rId4"/>
              </a:rPr>
              <a:t>Raiders of the Lost Ark</a:t>
            </a:r>
            <a:r>
              <a:rPr lang="en-US" sz="1000" b="1" dirty="0">
                <a:solidFill>
                  <a:srgbClr val="FF0000"/>
                </a:solidFill>
              </a:rPr>
              <a:t> (1981) </a:t>
            </a:r>
          </a:p>
        </p:txBody>
      </p:sp>
    </p:spTree>
    <p:extLst>
      <p:ext uri="{BB962C8B-B14F-4D97-AF65-F5344CB8AC3E}">
        <p14:creationId xmlns:p14="http://schemas.microsoft.com/office/powerpoint/2010/main" val="145288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417638"/>
          </a:xfrm>
        </p:spPr>
        <p:txBody>
          <a:bodyPr>
            <a:normAutofit/>
          </a:bodyPr>
          <a:lstStyle/>
          <a:p>
            <a:pPr algn="ctr"/>
            <a:r>
              <a:rPr lang="en-US" sz="3600" dirty="0" smtClean="0">
                <a:latin typeface="Aharoni" pitchFamily="2" charset="-79"/>
                <a:cs typeface="Aharoni" pitchFamily="2" charset="-79"/>
              </a:rPr>
              <a:t>What is Biblical Archaeology?</a:t>
            </a:r>
            <a:br>
              <a:rPr lang="en-US" sz="3600" dirty="0" smtClean="0">
                <a:latin typeface="Aharoni" pitchFamily="2" charset="-79"/>
                <a:cs typeface="Aharoni" pitchFamily="2" charset="-79"/>
              </a:rPr>
            </a:br>
            <a:r>
              <a:rPr lang="en-US" sz="3600" dirty="0" smtClean="0">
                <a:latin typeface="Aharoni" pitchFamily="2" charset="-79"/>
                <a:cs typeface="Aharoni" pitchFamily="2" charset="-79"/>
              </a:rPr>
              <a:t>Fabulous Discoveries!</a:t>
            </a:r>
            <a:endParaRPr lang="en-US" sz="3600" dirty="0">
              <a:latin typeface="Aharoni" pitchFamily="2" charset="-79"/>
              <a:cs typeface="Aharoni" pitchFamily="2" charset="-79"/>
            </a:endParaRPr>
          </a:p>
        </p:txBody>
      </p:sp>
      <p:pic>
        <p:nvPicPr>
          <p:cNvPr id="1025" name="Picture 1" descr="Description: Still of Harrison Ford and John Rhys-Davies in Raiders of the Lost 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7229" y="1409699"/>
            <a:ext cx="7470797" cy="485601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09336" y="6265717"/>
            <a:ext cx="2984500" cy="246221"/>
          </a:xfrm>
          <a:prstGeom prst="rect">
            <a:avLst/>
          </a:prstGeom>
        </p:spPr>
        <p:txBody>
          <a:bodyPr wrap="square">
            <a:spAutoFit/>
          </a:bodyPr>
          <a:lstStyle/>
          <a:p>
            <a:pPr lvl="0"/>
            <a:r>
              <a:rPr lang="en-US" sz="1000" b="1" dirty="0">
                <a:solidFill>
                  <a:prstClr val="black"/>
                </a:solidFill>
                <a:hlinkClick r:id="rId4"/>
              </a:rPr>
              <a:t>Raiders of the Lost Ark</a:t>
            </a:r>
            <a:r>
              <a:rPr lang="en-US" sz="1000" b="1" dirty="0">
                <a:solidFill>
                  <a:prstClr val="black"/>
                </a:solidFill>
              </a:rPr>
              <a:t> (1981) </a:t>
            </a:r>
          </a:p>
        </p:txBody>
      </p:sp>
    </p:spTree>
    <p:extLst>
      <p:ext uri="{BB962C8B-B14F-4D97-AF65-F5344CB8AC3E}">
        <p14:creationId xmlns:p14="http://schemas.microsoft.com/office/powerpoint/2010/main" val="284642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smtClean="0">
                <a:latin typeface="Aharoni" pitchFamily="2" charset="-79"/>
                <a:cs typeface="Aharoni" pitchFamily="2" charset="-79"/>
              </a:rPr>
              <a:t>What is </a:t>
            </a:r>
            <a:r>
              <a:rPr lang="en-US" sz="4000" dirty="0" smtClean="0">
                <a:latin typeface="Aharoni" pitchFamily="2" charset="-79"/>
                <a:cs typeface="Aharoni" pitchFamily="2" charset="-79"/>
              </a:rPr>
              <a:t>Biblical</a:t>
            </a:r>
            <a:r>
              <a:rPr lang="en-US" dirty="0" smtClean="0">
                <a:latin typeface="Aharoni" pitchFamily="2" charset="-79"/>
                <a:cs typeface="Aharoni" pitchFamily="2" charset="-79"/>
              </a:rPr>
              <a:t> Archaeology?—Work!</a:t>
            </a:r>
            <a:endParaRPr lang="en-US" dirty="0">
              <a:latin typeface="Aharoni" pitchFamily="2" charset="-79"/>
              <a:cs typeface="Aharoni" pitchFamily="2" charset="-79"/>
            </a:endParaRPr>
          </a:p>
        </p:txBody>
      </p:sp>
      <p:pic>
        <p:nvPicPr>
          <p:cNvPr id="3074" name="Picture 2" descr="Raiders of the Lost 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508" y="1143000"/>
            <a:ext cx="8489241"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2508" y="6172200"/>
            <a:ext cx="1786066" cy="246221"/>
          </a:xfrm>
          <a:prstGeom prst="rect">
            <a:avLst/>
          </a:prstGeom>
        </p:spPr>
        <p:txBody>
          <a:bodyPr wrap="none">
            <a:spAutoFit/>
          </a:bodyPr>
          <a:lstStyle/>
          <a:p>
            <a:pPr lvl="0"/>
            <a:r>
              <a:rPr lang="en-US" sz="1000" b="1" dirty="0">
                <a:solidFill>
                  <a:prstClr val="black"/>
                </a:solidFill>
                <a:hlinkClick r:id="rId3"/>
              </a:rPr>
              <a:t>Raiders of the Lost Ark</a:t>
            </a:r>
            <a:r>
              <a:rPr lang="en-US" sz="1000" b="1" dirty="0">
                <a:solidFill>
                  <a:prstClr val="black"/>
                </a:solidFill>
              </a:rPr>
              <a:t> (1981) </a:t>
            </a:r>
          </a:p>
        </p:txBody>
      </p:sp>
    </p:spTree>
    <p:extLst>
      <p:ext uri="{BB962C8B-B14F-4D97-AF65-F5344CB8AC3E}">
        <p14:creationId xmlns:p14="http://schemas.microsoft.com/office/powerpoint/2010/main" val="2721334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76558"/>
          </a:xfrm>
        </p:spPr>
        <p:txBody>
          <a:bodyPr>
            <a:noAutofit/>
          </a:bodyPr>
          <a:lstStyle/>
          <a:p>
            <a:pPr algn="ctr"/>
            <a:r>
              <a:rPr lang="en-US" sz="4000" dirty="0" smtClean="0">
                <a:latin typeface="Aharoni" pitchFamily="2" charset="-79"/>
                <a:cs typeface="Aharoni" pitchFamily="2" charset="-79"/>
              </a:rPr>
              <a:t>What is Biblical Archaeology?  </a:t>
            </a:r>
            <a:br>
              <a:rPr lang="en-US" sz="4000" dirty="0" smtClean="0">
                <a:latin typeface="Aharoni" pitchFamily="2" charset="-79"/>
                <a:cs typeface="Aharoni" pitchFamily="2" charset="-79"/>
              </a:rPr>
            </a:br>
            <a:r>
              <a:rPr lang="en-US" sz="4000" dirty="0" smtClean="0">
                <a:latin typeface="Aharoni" pitchFamily="2" charset="-79"/>
                <a:cs typeface="Aharoni" pitchFamily="2" charset="-79"/>
              </a:rPr>
              <a:t>Danger!</a:t>
            </a:r>
            <a:endParaRPr lang="en-US" sz="4000" dirty="0">
              <a:latin typeface="Aharoni" pitchFamily="2" charset="-79"/>
              <a:cs typeface="Aharoni" pitchFamily="2" charset="-79"/>
            </a:endParaRPr>
          </a:p>
        </p:txBody>
      </p:sp>
      <p:pic>
        <p:nvPicPr>
          <p:cNvPr id="4097" name="Picture 5" descr="Description: Still of Harrison Ford in Raiders of the Lost 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576558"/>
            <a:ext cx="7297824"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6366272"/>
            <a:ext cx="3505200" cy="369332"/>
          </a:xfrm>
          <a:prstGeom prst="rect">
            <a:avLst/>
          </a:prstGeom>
        </p:spPr>
        <p:txBody>
          <a:bodyPr wrap="square">
            <a:spAutoFit/>
          </a:bodyPr>
          <a:lstStyle/>
          <a:p>
            <a:pPr lvl="0" fontAlgn="base">
              <a:spcBef>
                <a:spcPct val="0"/>
              </a:spcBef>
              <a:spcAft>
                <a:spcPct val="0"/>
              </a:spcAft>
            </a:pP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1981 - </a:t>
            </a:r>
            <a:r>
              <a:rPr kumimoji="0" lang="en-US" sz="1000" b="0" i="0"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Lucasfilm</a:t>
            </a:r>
            <a:r>
              <a:rPr kumimoji="0" lang="en-US" sz="10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Ltd., </a:t>
            </a:r>
            <a:r>
              <a:rPr kumimoji="0" lang="en-US" sz="1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Titles</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hlinkClick r:id="rId4"/>
              </a:rPr>
              <a:t>Raiders of the Lost Ark</a:t>
            </a:r>
            <a:r>
              <a:rPr kumimoji="0" lang="en-US" sz="1000" b="0"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971256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133600"/>
          </a:xfrm>
        </p:spPr>
        <p:txBody>
          <a:bodyPr>
            <a:noAutofit/>
          </a:bodyPr>
          <a:lstStyle/>
          <a:p>
            <a:pPr algn="ctr"/>
            <a:r>
              <a:rPr lang="en-US" sz="4800" dirty="0" smtClean="0">
                <a:latin typeface="Aharoni" pitchFamily="2" charset="-79"/>
                <a:cs typeface="Aharoni" pitchFamily="2" charset="-79"/>
              </a:rPr>
              <a:t>Can Archaeology Prove The Bible?</a:t>
            </a:r>
            <a:endParaRPr lang="en-US" sz="4800" dirty="0">
              <a:latin typeface="Aharoni" pitchFamily="2" charset="-79"/>
              <a:cs typeface="Aharoni" pitchFamily="2" charset="-79"/>
            </a:endParaRPr>
          </a:p>
        </p:txBody>
      </p:sp>
    </p:spTree>
    <p:extLst>
      <p:ext uri="{BB962C8B-B14F-4D97-AF65-F5344CB8AC3E}">
        <p14:creationId xmlns:p14="http://schemas.microsoft.com/office/powerpoint/2010/main" val="4072418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tx2"/>
                </a:solidFill>
              </a:rPr>
              <a:t>Phase I (early individuals)</a:t>
            </a:r>
          </a:p>
          <a:p>
            <a:pPr marL="0" indent="0">
              <a:buNone/>
            </a:pPr>
            <a:endParaRPr lang="en-US" dirty="0" smtClean="0"/>
          </a:p>
          <a:p>
            <a:pPr lvl="1"/>
            <a:r>
              <a:rPr lang="en-US" dirty="0" smtClean="0"/>
              <a:t>Edward Robinson &amp; Eli Smith, Americans. 1838</a:t>
            </a:r>
          </a:p>
          <a:p>
            <a:pPr lvl="1"/>
            <a:endParaRPr lang="en-US" dirty="0"/>
          </a:p>
          <a:p>
            <a:pPr lvl="1"/>
            <a:r>
              <a:rPr lang="en-US" dirty="0" smtClean="0"/>
              <a:t>Lieutenant W.F. Lynch, American Expedition, 1847-48</a:t>
            </a:r>
          </a:p>
          <a:p>
            <a:pPr lvl="1"/>
            <a:endParaRPr lang="en-US" dirty="0"/>
          </a:p>
          <a:p>
            <a:pPr lvl="1"/>
            <a:r>
              <a:rPr lang="en-US" dirty="0" smtClean="0"/>
              <a:t>Frederic de </a:t>
            </a:r>
            <a:r>
              <a:rPr lang="en-US" dirty="0" err="1" smtClean="0"/>
              <a:t>Saulcy</a:t>
            </a:r>
            <a:r>
              <a:rPr lang="en-US" dirty="0" smtClean="0"/>
              <a:t>, French, 1850-63</a:t>
            </a:r>
            <a:endParaRPr lang="en-US" dirty="0"/>
          </a:p>
        </p:txBody>
      </p:sp>
      <p:sp>
        <p:nvSpPr>
          <p:cNvPr id="2" name="Title 1"/>
          <p:cNvSpPr>
            <a:spLocks noGrp="1"/>
          </p:cNvSpPr>
          <p:nvPr>
            <p:ph type="title"/>
          </p:nvPr>
        </p:nvSpPr>
        <p:spPr/>
        <p:txBody>
          <a:bodyPr>
            <a:normAutofit/>
          </a:bodyPr>
          <a:lstStyle/>
          <a:p>
            <a:r>
              <a:rPr lang="en-US" sz="4400" dirty="0" smtClean="0">
                <a:latin typeface="Aharoni" pitchFamily="2" charset="-79"/>
                <a:cs typeface="Aharoni" pitchFamily="2" charset="-79"/>
              </a:rPr>
              <a:t>History of Biblical Archaeology</a:t>
            </a:r>
            <a:endParaRPr lang="en-US" sz="4400" dirty="0">
              <a:latin typeface="Aharoni" pitchFamily="2" charset="-79"/>
              <a:cs typeface="Aharoni" pitchFamily="2" charset="-79"/>
            </a:endParaRPr>
          </a:p>
        </p:txBody>
      </p:sp>
    </p:spTree>
    <p:extLst>
      <p:ext uri="{BB962C8B-B14F-4D97-AF65-F5344CB8AC3E}">
        <p14:creationId xmlns:p14="http://schemas.microsoft.com/office/powerpoint/2010/main" val="2974838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32">
      <a:dk1>
        <a:srgbClr val="F39A31"/>
      </a:dk1>
      <a:lt1>
        <a:srgbClr val="F6E6B1"/>
      </a:lt1>
      <a:dk2>
        <a:srgbClr val="EDCF69"/>
      </a:dk2>
      <a:lt2>
        <a:srgbClr val="553105"/>
      </a:lt2>
      <a:accent1>
        <a:srgbClr val="A5B592"/>
      </a:accent1>
      <a:accent2>
        <a:srgbClr val="935409"/>
      </a:accent2>
      <a:accent3>
        <a:srgbClr val="E7BC29"/>
      </a:accent3>
      <a:accent4>
        <a:srgbClr val="D092A7"/>
      </a:accent4>
      <a:accent5>
        <a:srgbClr val="9C85C0"/>
      </a:accent5>
      <a:accent6>
        <a:srgbClr val="809EC2"/>
      </a:accent6>
      <a:hlink>
        <a:srgbClr val="C00000"/>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16566</TotalTime>
  <Words>3803</Words>
  <Application>Microsoft Office PowerPoint</Application>
  <PresentationFormat>On-screen Show (4:3)</PresentationFormat>
  <Paragraphs>229</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Biblical  Archaeology   Introduction</vt:lpstr>
      <vt:lpstr>BIBLICAL ARCHAEOLOGY</vt:lpstr>
      <vt:lpstr>Biblical Archaeology Course  from RTB</vt:lpstr>
      <vt:lpstr>What is Archaeology? Grab &amp; Run!</vt:lpstr>
      <vt:lpstr>What is Biblical Archaeology? Fabulous Discoveries!</vt:lpstr>
      <vt:lpstr>What is Biblical Archaeology?—Work!</vt:lpstr>
      <vt:lpstr>What is Biblical Archaeology?   Danger!</vt:lpstr>
      <vt:lpstr>Can Archaeology Prove The Bible?</vt:lpstr>
      <vt:lpstr>History of Biblical Archaeology</vt:lpstr>
      <vt:lpstr>History of Biblical Archaeology</vt:lpstr>
      <vt:lpstr>History of Biblical Archaeology</vt:lpstr>
      <vt:lpstr>History of Biblical Archaeology</vt:lpstr>
      <vt:lpstr>History of Biblical Archaeology</vt:lpstr>
      <vt:lpstr>History of Biblical Archaeology</vt:lpstr>
      <vt:lpstr>History of Biblical Archaeology Store-jars retained in a Balk</vt:lpstr>
      <vt:lpstr>History of Biblical Archaeology</vt:lpstr>
      <vt:lpstr>Documentary (Wellhausen) Theory—anti-Biblical Archaeology</vt:lpstr>
      <vt:lpstr>History Cont.,  Documentary Theory Refuted</vt:lpstr>
      <vt:lpstr>History Cont.,  Documentary Theory Refuted</vt:lpstr>
      <vt:lpstr>History Cont.,  Documentary Theory Refuted</vt:lpstr>
      <vt:lpstr>History Cont.,  Documentary Theory Refuted</vt:lpstr>
      <vt:lpstr>History Cont.,  Documentary Theory Refuted—THE LAST STRAW!</vt:lpstr>
      <vt:lpstr>History Cont.: A New Threat Arises—The Minimalists</vt:lpstr>
      <vt:lpstr>History Cont.: A New Threat Quashed!—The Minimalists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Archaeology? Fabulous Discoveries</dc:title>
  <dc:creator>Mark</dc:creator>
  <cp:lastModifiedBy>Richard Deem</cp:lastModifiedBy>
  <cp:revision>125</cp:revision>
  <dcterms:created xsi:type="dcterms:W3CDTF">2012-08-05T22:01:46Z</dcterms:created>
  <dcterms:modified xsi:type="dcterms:W3CDTF">2012-09-02T20:58:02Z</dcterms:modified>
</cp:coreProperties>
</file>