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theme/theme6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  <p:sldMasterId id="2147483682" r:id="rId35"/>
    <p:sldMasterId id="2147483683" r:id="rId36"/>
    <p:sldMasterId id="2147483684" r:id="rId37"/>
    <p:sldMasterId id="2147483685" r:id="rId38"/>
    <p:sldMasterId id="2147483686" r:id="rId39"/>
    <p:sldMasterId id="2147483687" r:id="rId40"/>
    <p:sldMasterId id="2147483688" r:id="rId41"/>
    <p:sldMasterId id="2147483689" r:id="rId42"/>
    <p:sldMasterId id="2147483690" r:id="rId43"/>
    <p:sldMasterId id="2147483691" r:id="rId44"/>
    <p:sldMasterId id="2147483692" r:id="rId45"/>
    <p:sldMasterId id="2147483693" r:id="rId46"/>
    <p:sldMasterId id="2147483694" r:id="rId47"/>
    <p:sldMasterId id="2147483695" r:id="rId48"/>
    <p:sldMasterId id="2147483696" r:id="rId49"/>
    <p:sldMasterId id="2147483697" r:id="rId50"/>
    <p:sldMasterId id="2147483698" r:id="rId51"/>
    <p:sldMasterId id="2147483699" r:id="rId52"/>
    <p:sldMasterId id="2147483700" r:id="rId53"/>
    <p:sldMasterId id="2147483701" r:id="rId54"/>
    <p:sldMasterId id="2147483702" r:id="rId55"/>
    <p:sldMasterId id="2147483703" r:id="rId56"/>
    <p:sldMasterId id="2147483704" r:id="rId57"/>
    <p:sldMasterId id="2147483705" r:id="rId58"/>
    <p:sldMasterId id="2147483706" r:id="rId59"/>
    <p:sldMasterId id="2147483707" r:id="rId60"/>
    <p:sldMasterId id="2147483708" r:id="rId61"/>
    <p:sldMasterId id="2147483709" r:id="rId62"/>
  </p:sldMasterIdLst>
  <p:notesMasterIdLst>
    <p:notesMasterId r:id="rId153"/>
  </p:notesMasterIdLst>
  <p:sldIdLst>
    <p:sldId id="294" r:id="rId63"/>
    <p:sldId id="375" r:id="rId64"/>
    <p:sldId id="384" r:id="rId65"/>
    <p:sldId id="364" r:id="rId66"/>
    <p:sldId id="365" r:id="rId67"/>
    <p:sldId id="259" r:id="rId68"/>
    <p:sldId id="269" r:id="rId69"/>
    <p:sldId id="268" r:id="rId70"/>
    <p:sldId id="291" r:id="rId71"/>
    <p:sldId id="316" r:id="rId72"/>
    <p:sldId id="327" r:id="rId73"/>
    <p:sldId id="295" r:id="rId74"/>
    <p:sldId id="258" r:id="rId75"/>
    <p:sldId id="267" r:id="rId76"/>
    <p:sldId id="273" r:id="rId77"/>
    <p:sldId id="313" r:id="rId78"/>
    <p:sldId id="310" r:id="rId79"/>
    <p:sldId id="257" r:id="rId80"/>
    <p:sldId id="324" r:id="rId81"/>
    <p:sldId id="256" r:id="rId82"/>
    <p:sldId id="278" r:id="rId83"/>
    <p:sldId id="282" r:id="rId84"/>
    <p:sldId id="325" r:id="rId85"/>
    <p:sldId id="331" r:id="rId86"/>
    <p:sldId id="356" r:id="rId87"/>
    <p:sldId id="326" r:id="rId88"/>
    <p:sldId id="330" r:id="rId89"/>
    <p:sldId id="329" r:id="rId90"/>
    <p:sldId id="359" r:id="rId91"/>
    <p:sldId id="317" r:id="rId92"/>
    <p:sldId id="262" r:id="rId93"/>
    <p:sldId id="296" r:id="rId94"/>
    <p:sldId id="297" r:id="rId95"/>
    <p:sldId id="344" r:id="rId96"/>
    <p:sldId id="333" r:id="rId97"/>
    <p:sldId id="299" r:id="rId98"/>
    <p:sldId id="293" r:id="rId99"/>
    <p:sldId id="300" r:id="rId100"/>
    <p:sldId id="304" r:id="rId101"/>
    <p:sldId id="369" r:id="rId102"/>
    <p:sldId id="361" r:id="rId103"/>
    <p:sldId id="334" r:id="rId104"/>
    <p:sldId id="348" r:id="rId105"/>
    <p:sldId id="349" r:id="rId106"/>
    <p:sldId id="350" r:id="rId107"/>
    <p:sldId id="351" r:id="rId108"/>
    <p:sldId id="352" r:id="rId109"/>
    <p:sldId id="353" r:id="rId110"/>
    <p:sldId id="355" r:id="rId111"/>
    <p:sldId id="358" r:id="rId112"/>
    <p:sldId id="301" r:id="rId113"/>
    <p:sldId id="303" r:id="rId114"/>
    <p:sldId id="328" r:id="rId115"/>
    <p:sldId id="340" r:id="rId116"/>
    <p:sldId id="385" r:id="rId117"/>
    <p:sldId id="321" r:id="rId118"/>
    <p:sldId id="322" r:id="rId119"/>
    <p:sldId id="270" r:id="rId120"/>
    <p:sldId id="260" r:id="rId121"/>
    <p:sldId id="261" r:id="rId122"/>
    <p:sldId id="263" r:id="rId123"/>
    <p:sldId id="264" r:id="rId124"/>
    <p:sldId id="265" r:id="rId125"/>
    <p:sldId id="283" r:id="rId126"/>
    <p:sldId id="335" r:id="rId127"/>
    <p:sldId id="336" r:id="rId128"/>
    <p:sldId id="287" r:id="rId129"/>
    <p:sldId id="290" r:id="rId130"/>
    <p:sldId id="404" r:id="rId131"/>
    <p:sldId id="366" r:id="rId132"/>
    <p:sldId id="394" r:id="rId133"/>
    <p:sldId id="395" r:id="rId134"/>
    <p:sldId id="396" r:id="rId135"/>
    <p:sldId id="271" r:id="rId136"/>
    <p:sldId id="272" r:id="rId137"/>
    <p:sldId id="397" r:id="rId138"/>
    <p:sldId id="405" r:id="rId139"/>
    <p:sldId id="368" r:id="rId140"/>
    <p:sldId id="400" r:id="rId141"/>
    <p:sldId id="401" r:id="rId142"/>
    <p:sldId id="402" r:id="rId143"/>
    <p:sldId id="403" r:id="rId144"/>
    <p:sldId id="390" r:id="rId145"/>
    <p:sldId id="391" r:id="rId146"/>
    <p:sldId id="392" r:id="rId147"/>
    <p:sldId id="347" r:id="rId148"/>
    <p:sldId id="266" r:id="rId149"/>
    <p:sldId id="357" r:id="rId150"/>
    <p:sldId id="360" r:id="rId151"/>
    <p:sldId id="315" r:id="rId15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840" y="-25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0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5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.xml"/><Relationship Id="rId68" Type="http://schemas.openxmlformats.org/officeDocument/2006/relationships/slide" Target="slides/slide6.xml"/><Relationship Id="rId84" Type="http://schemas.openxmlformats.org/officeDocument/2006/relationships/slide" Target="slides/slide22.xml"/><Relationship Id="rId89" Type="http://schemas.openxmlformats.org/officeDocument/2006/relationships/slide" Target="slides/slide27.xml"/><Relationship Id="rId112" Type="http://schemas.openxmlformats.org/officeDocument/2006/relationships/slide" Target="slides/slide50.xml"/><Relationship Id="rId133" Type="http://schemas.openxmlformats.org/officeDocument/2006/relationships/slide" Target="slides/slide71.xml"/><Relationship Id="rId138" Type="http://schemas.openxmlformats.org/officeDocument/2006/relationships/slide" Target="slides/slide76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2.xml"/><Relationship Id="rId79" Type="http://schemas.openxmlformats.org/officeDocument/2006/relationships/slide" Target="slides/slide17.xml"/><Relationship Id="rId102" Type="http://schemas.openxmlformats.org/officeDocument/2006/relationships/slide" Target="slides/slide40.xml"/><Relationship Id="rId123" Type="http://schemas.openxmlformats.org/officeDocument/2006/relationships/slide" Target="slides/slide61.xml"/><Relationship Id="rId128" Type="http://schemas.openxmlformats.org/officeDocument/2006/relationships/slide" Target="slides/slide66.xml"/><Relationship Id="rId144" Type="http://schemas.openxmlformats.org/officeDocument/2006/relationships/slide" Target="slides/slide82.xml"/><Relationship Id="rId149" Type="http://schemas.openxmlformats.org/officeDocument/2006/relationships/slide" Target="slides/slide8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8.xml"/><Relationship Id="rId95" Type="http://schemas.openxmlformats.org/officeDocument/2006/relationships/slide" Target="slides/slide3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2.xml"/><Relationship Id="rId69" Type="http://schemas.openxmlformats.org/officeDocument/2006/relationships/slide" Target="slides/slide7.xml"/><Relationship Id="rId113" Type="http://schemas.openxmlformats.org/officeDocument/2006/relationships/slide" Target="slides/slide51.xml"/><Relationship Id="rId118" Type="http://schemas.openxmlformats.org/officeDocument/2006/relationships/slide" Target="slides/slide56.xml"/><Relationship Id="rId134" Type="http://schemas.openxmlformats.org/officeDocument/2006/relationships/slide" Target="slides/slide72.xml"/><Relationship Id="rId139" Type="http://schemas.openxmlformats.org/officeDocument/2006/relationships/slide" Target="slides/slide77.xml"/><Relationship Id="rId80" Type="http://schemas.openxmlformats.org/officeDocument/2006/relationships/slide" Target="slides/slide18.xml"/><Relationship Id="rId85" Type="http://schemas.openxmlformats.org/officeDocument/2006/relationships/slide" Target="slides/slide23.xml"/><Relationship Id="rId150" Type="http://schemas.openxmlformats.org/officeDocument/2006/relationships/slide" Target="slides/slide88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1.xml"/><Relationship Id="rId108" Type="http://schemas.openxmlformats.org/officeDocument/2006/relationships/slide" Target="slides/slide46.xml"/><Relationship Id="rId124" Type="http://schemas.openxmlformats.org/officeDocument/2006/relationships/slide" Target="slides/slide62.xml"/><Relationship Id="rId129" Type="http://schemas.openxmlformats.org/officeDocument/2006/relationships/slide" Target="slides/slide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8.xml"/><Relationship Id="rId75" Type="http://schemas.openxmlformats.org/officeDocument/2006/relationships/slide" Target="slides/slide13.xml"/><Relationship Id="rId83" Type="http://schemas.openxmlformats.org/officeDocument/2006/relationships/slide" Target="slides/slide21.xml"/><Relationship Id="rId88" Type="http://schemas.openxmlformats.org/officeDocument/2006/relationships/slide" Target="slides/slide26.xml"/><Relationship Id="rId91" Type="http://schemas.openxmlformats.org/officeDocument/2006/relationships/slide" Target="slides/slide29.xml"/><Relationship Id="rId96" Type="http://schemas.openxmlformats.org/officeDocument/2006/relationships/slide" Target="slides/slide34.xml"/><Relationship Id="rId111" Type="http://schemas.openxmlformats.org/officeDocument/2006/relationships/slide" Target="slides/slide49.xml"/><Relationship Id="rId132" Type="http://schemas.openxmlformats.org/officeDocument/2006/relationships/slide" Target="slides/slide70.xml"/><Relationship Id="rId140" Type="http://schemas.openxmlformats.org/officeDocument/2006/relationships/slide" Target="slides/slide78.xml"/><Relationship Id="rId145" Type="http://schemas.openxmlformats.org/officeDocument/2006/relationships/slide" Target="slides/slide83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4.xml"/><Relationship Id="rId114" Type="http://schemas.openxmlformats.org/officeDocument/2006/relationships/slide" Target="slides/slide52.xml"/><Relationship Id="rId119" Type="http://schemas.openxmlformats.org/officeDocument/2006/relationships/slide" Target="slides/slide57.xml"/><Relationship Id="rId127" Type="http://schemas.openxmlformats.org/officeDocument/2006/relationships/slide" Target="slides/slide6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3.xml"/><Relationship Id="rId73" Type="http://schemas.openxmlformats.org/officeDocument/2006/relationships/slide" Target="slides/slide11.xml"/><Relationship Id="rId78" Type="http://schemas.openxmlformats.org/officeDocument/2006/relationships/slide" Target="slides/slide16.xml"/><Relationship Id="rId81" Type="http://schemas.openxmlformats.org/officeDocument/2006/relationships/slide" Target="slides/slide19.xml"/><Relationship Id="rId86" Type="http://schemas.openxmlformats.org/officeDocument/2006/relationships/slide" Target="slides/slide24.xml"/><Relationship Id="rId94" Type="http://schemas.openxmlformats.org/officeDocument/2006/relationships/slide" Target="slides/slide32.xml"/><Relationship Id="rId99" Type="http://schemas.openxmlformats.org/officeDocument/2006/relationships/slide" Target="slides/slide37.xml"/><Relationship Id="rId101" Type="http://schemas.openxmlformats.org/officeDocument/2006/relationships/slide" Target="slides/slide39.xml"/><Relationship Id="rId122" Type="http://schemas.openxmlformats.org/officeDocument/2006/relationships/slide" Target="slides/slide60.xml"/><Relationship Id="rId130" Type="http://schemas.openxmlformats.org/officeDocument/2006/relationships/slide" Target="slides/slide68.xml"/><Relationship Id="rId135" Type="http://schemas.openxmlformats.org/officeDocument/2006/relationships/slide" Target="slides/slide73.xml"/><Relationship Id="rId143" Type="http://schemas.openxmlformats.org/officeDocument/2006/relationships/slide" Target="slides/slide81.xml"/><Relationship Id="rId148" Type="http://schemas.openxmlformats.org/officeDocument/2006/relationships/slide" Target="slides/slide86.xml"/><Relationship Id="rId151" Type="http://schemas.openxmlformats.org/officeDocument/2006/relationships/slide" Target="slides/slide89.xml"/><Relationship Id="rId15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4.xml"/><Relationship Id="rId97" Type="http://schemas.openxmlformats.org/officeDocument/2006/relationships/slide" Target="slides/slide35.xml"/><Relationship Id="rId104" Type="http://schemas.openxmlformats.org/officeDocument/2006/relationships/slide" Target="slides/slide42.xml"/><Relationship Id="rId120" Type="http://schemas.openxmlformats.org/officeDocument/2006/relationships/slide" Target="slides/slide58.xml"/><Relationship Id="rId125" Type="http://schemas.openxmlformats.org/officeDocument/2006/relationships/slide" Target="slides/slide63.xml"/><Relationship Id="rId141" Type="http://schemas.openxmlformats.org/officeDocument/2006/relationships/slide" Target="slides/slide79.xml"/><Relationship Id="rId146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9.xml"/><Relationship Id="rId92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4.xml"/><Relationship Id="rId87" Type="http://schemas.openxmlformats.org/officeDocument/2006/relationships/slide" Target="slides/slide25.xml"/><Relationship Id="rId110" Type="http://schemas.openxmlformats.org/officeDocument/2006/relationships/slide" Target="slides/slide48.xml"/><Relationship Id="rId115" Type="http://schemas.openxmlformats.org/officeDocument/2006/relationships/slide" Target="slides/slide53.xml"/><Relationship Id="rId131" Type="http://schemas.openxmlformats.org/officeDocument/2006/relationships/slide" Target="slides/slide69.xml"/><Relationship Id="rId136" Type="http://schemas.openxmlformats.org/officeDocument/2006/relationships/slide" Target="slides/slide74.xml"/><Relationship Id="rId157" Type="http://schemas.openxmlformats.org/officeDocument/2006/relationships/tableStyles" Target="tableStyles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0.xml"/><Relationship Id="rId152" Type="http://schemas.openxmlformats.org/officeDocument/2006/relationships/slide" Target="slides/slide9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5.xml"/><Relationship Id="rId100" Type="http://schemas.openxmlformats.org/officeDocument/2006/relationships/slide" Target="slides/slide38.xml"/><Relationship Id="rId105" Type="http://schemas.openxmlformats.org/officeDocument/2006/relationships/slide" Target="slides/slide43.xml"/><Relationship Id="rId126" Type="http://schemas.openxmlformats.org/officeDocument/2006/relationships/slide" Target="slides/slide64.xml"/><Relationship Id="rId147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0.xml"/><Relationship Id="rId93" Type="http://schemas.openxmlformats.org/officeDocument/2006/relationships/slide" Target="slides/slide31.xml"/><Relationship Id="rId98" Type="http://schemas.openxmlformats.org/officeDocument/2006/relationships/slide" Target="slides/slide36.xml"/><Relationship Id="rId121" Type="http://schemas.openxmlformats.org/officeDocument/2006/relationships/slide" Target="slides/slide59.xml"/><Relationship Id="rId142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5.xml"/><Relationship Id="rId116" Type="http://schemas.openxmlformats.org/officeDocument/2006/relationships/slide" Target="slides/slide54.xml"/><Relationship Id="rId13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86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58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5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WAIT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universe was formed at God’s command.</a:t>
            </a: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It was not made out of what was visible.</a:t>
            </a: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Other Bible verses declare space and time were created when the universe began. Today, we can put these declarations to a scientific test.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Gods of religions not based on the Bible create within space and time.</a:t>
            </a: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God of the Bible creates independent of space and time.</a:t>
            </a: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makes these the most theologically important theorems of all time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1275"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Today, we have an even more powerful space-time theorem.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1275">
              <a:lnSpc>
                <a:spcPct val="90000"/>
              </a:lnSpc>
              <a:spcBef>
                <a:spcPts val="413"/>
              </a:spcBef>
            </a:pPr>
            <a:r>
              <a:rPr lang="en-US" sz="48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natah</a:t>
            </a: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1275">
              <a:lnSpc>
                <a:spcPct val="90000"/>
              </a:lnSpc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1275">
              <a:lnSpc>
                <a:spcPct val="90000"/>
              </a:lnSpc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These texts use three different verb forms for </a:t>
            </a:r>
            <a:r>
              <a:rPr lang="en-US" sz="48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natah</a:t>
            </a: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. Therefore, they can’t be metaphorical. They must refer to a literal continual expansion of the universe. </a:t>
            </a:r>
          </a:p>
          <a:p>
            <a:pPr marL="41275">
              <a:lnSpc>
                <a:spcPct val="90000"/>
              </a:lnSpc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1275">
              <a:lnSpc>
                <a:spcPct val="90000"/>
              </a:lnSpc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No other science or theology book made this claim until the 20</a:t>
            </a:r>
            <a:r>
              <a:rPr lang="en-US" sz="5000" baseline="3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</a:t>
            </a: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century.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800">
                <a:latin typeface="Arial" charset="0"/>
                <a:ea typeface="Arial" charset="0"/>
                <a:cs typeface="Arial" charset="0"/>
                <a:sym typeface="Arial" charset="0"/>
              </a:rPr>
              <a:t>12 billion years ago vs. 2 billion years ago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Actual temperature measurements fit the curve.</a:t>
            </a: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Now, let’s look at the physical features most responsible for cosmic expansion and cooling and see what they tell us about God.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4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72% of the universe’s stuff is dark energy.</a:t>
            </a:r>
          </a:p>
          <a:p>
            <a:pPr>
              <a:lnSpc>
                <a:spcPct val="90000"/>
              </a:lnSpc>
            </a:pPr>
            <a:endParaRPr lang="en-US" sz="36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>
              <a:lnSpc>
                <a:spcPct val="90000"/>
              </a:lnSpc>
            </a:pPr>
            <a:r>
              <a:rPr lang="en-US" sz="4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Dark energy is the dominant factor governing cosmic expansion.</a:t>
            </a:r>
          </a:p>
          <a:p>
            <a:pPr>
              <a:lnSpc>
                <a:spcPct val="90000"/>
              </a:lnSpc>
            </a:pPr>
            <a:endParaRPr lang="en-US" sz="36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>
              <a:lnSpc>
                <a:spcPct val="90000"/>
              </a:lnSpc>
            </a:pPr>
            <a:r>
              <a:rPr lang="en-US" sz="4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Cosmic expansion rates determine what kinds of stars and planets will form and at what time. Here lies the most spectacular evidence for supernatural design.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Dark energy is not the only physical factor indicating supernatural design.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carbon-based life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If the design is supernatural, we would expect this list to grow as we learn more about the universe.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4450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4450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4450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4450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4450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It’s not just at the largest scale size where we see design.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5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Reasons To Believe is all about brand new reasons from the frontiers of scientific research to trust Christ as Creator and Lord.</a:t>
            </a: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42863">
              <a:spcBef>
                <a:spcPts val="438"/>
              </a:spcBef>
            </a:pPr>
            <a:endParaRPr lang="en-US" sz="36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36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8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WAIT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2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… in a naturalistic model.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We can say to the skeptic, “If you’re not yet convinced, wait one month.”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 risky prediction for atheists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 risky prediction for Christians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Hawking himself through down the gauntlet.</a:t>
            </a: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Upsilon Andromedae e is the only exoplanet that comes close to the characteristics of a solar system planet.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ups And b: m = 0.69+; d = 0.59; e = 0.013</a:t>
            </a: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ups And A: 1.28 SM; 3.4 SL; 3.3 Gyr</a:t>
            </a:r>
          </a:p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ups And B: M4.5V at 750 AU away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evidence so far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WAIT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FREE!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50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endParaRPr lang="en-US" sz="50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endParaRPr lang="en-US" sz="50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endParaRPr lang="en-US" sz="50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5000">
                <a:latin typeface="Arial" charset="0"/>
                <a:ea typeface="Arial" charset="0"/>
                <a:cs typeface="Arial" charset="0"/>
                <a:sym typeface="Arial" charset="0"/>
              </a:rPr>
              <a:t>We’ll never know everything.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800">
                <a:latin typeface="Arial" charset="0"/>
                <a:ea typeface="Arial" charset="0"/>
                <a:cs typeface="Arial" charset="0"/>
                <a:sym typeface="Arial" charset="0"/>
              </a:rPr>
              <a:t>WAIT for build.</a:t>
            </a:r>
          </a:p>
          <a:p>
            <a:endParaRPr lang="en-US" sz="48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endParaRPr lang="en-US" sz="480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r>
              <a:rPr lang="en-US" sz="4800">
                <a:latin typeface="Arial" charset="0"/>
                <a:ea typeface="Arial" charset="0"/>
                <a:cs typeface="Arial" charset="0"/>
                <a:sym typeface="Arial" charset="0"/>
              </a:rPr>
              <a:t>NOTE:   A scientist who only studies seventh-day data will never discover scientific evidence for God’s miraculous interventions in nature.</a:t>
            </a:r>
          </a:p>
          <a:p>
            <a:endParaRPr lang="en-US" sz="480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RTB Live, volume 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Have you ever heard the charge that creation is not science because it’s not testable?</a:t>
            </a: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That’s why we’ve spent 25 years building a biblical creation model that is testable, falsifiable, and predictive.</a:t>
            </a: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5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Design is not the issue. </a:t>
            </a:r>
          </a:p>
          <a:p>
            <a:r>
              <a:rPr lang="en-US" sz="5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Everyone agrees we see design in nature.</a:t>
            </a:r>
          </a:p>
          <a:p>
            <a:endParaRPr lang="en-US" sz="50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en-US" sz="5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It’s the nature of the Designer that is questioned.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Now, our creation model is a biblical model.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50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r>
              <a:rPr lang="en-US" sz="5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Now, our creation model is a biblical model.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2863">
              <a:spcBef>
                <a:spcPts val="438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WAIT</a:t>
            </a: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42863">
              <a:spcBef>
                <a:spcPts val="438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Indeed, the Bible has ten times as much content on cosmology than any other holy book.</a:t>
            </a:r>
          </a:p>
          <a:p>
            <a:pPr marL="39688">
              <a:spcBef>
                <a:spcPts val="413"/>
              </a:spcBef>
            </a:pPr>
            <a:endParaRPr lang="en-US" sz="480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</a:pPr>
            <a:r>
              <a:rPr lang="en-US" sz="4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Thus, we can build a detailed biblical cosmic model.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8600" y="3035300"/>
            <a:ext cx="4908550" cy="671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9550" y="3035300"/>
            <a:ext cx="4908550" cy="671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5250" y="1295400"/>
            <a:ext cx="249555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8600" y="1295400"/>
            <a:ext cx="7334250" cy="845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9914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99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5207000"/>
            <a:ext cx="5156200" cy="147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207000"/>
            <a:ext cx="5156200" cy="147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2565400"/>
            <a:ext cx="26162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2565400"/>
            <a:ext cx="76962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98600" y="3035300"/>
            <a:ext cx="9969500" cy="671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8600" y="1295400"/>
            <a:ext cx="9982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/>
  <p:txStyles>
    <p:titleStyle>
      <a:lvl1pPr marL="63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9000">
          <a:solidFill>
            <a:srgbClr val="FFFF33"/>
          </a:solidFill>
          <a:effectLst>
            <a:outerShdw blurRad="38100" dist="38100" dir="2700000" algn="tl">
              <a:srgbClr val="DDDDDD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382588" indent="-3429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•"/>
        <a:defRPr sz="56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1pPr>
      <a:lvl2pPr marL="731838" indent="-28575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–"/>
        <a:defRPr sz="50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2pPr>
      <a:lvl3pPr marL="11318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•"/>
        <a:defRPr sz="44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3pPr>
      <a:lvl4pPr marL="15890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–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4pPr>
      <a:lvl5pPr marL="20462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»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5pPr>
      <a:lvl6pPr marL="25034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»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6pPr>
      <a:lvl7pPr marL="29606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»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7pPr>
      <a:lvl8pPr marL="34178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»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8pPr>
      <a:lvl9pPr marL="3875088" indent="-228600" algn="l" rtl="0" fontAlgn="base">
        <a:spcBef>
          <a:spcPts val="900"/>
        </a:spcBef>
        <a:spcAft>
          <a:spcPct val="0"/>
        </a:spcAft>
        <a:buClr>
          <a:srgbClr val="FFF959"/>
        </a:buClr>
        <a:buSzPct val="100000"/>
        <a:buFont typeface="Helvetica Neue" charset="0"/>
        <a:buChar char="»"/>
        <a:defRPr sz="3800">
          <a:solidFill>
            <a:srgbClr val="FFF959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215900" y="9213850"/>
            <a:ext cx="127635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  <a:cs typeface="굴림" charset="-127"/>
                <a:sym typeface="굴림" charset="-127"/>
              </a:rPr>
              <a:t>reasons to believe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215900" y="9213850"/>
            <a:ext cx="127635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  <a:cs typeface="굴림" charset="-127"/>
                <a:sym typeface="굴림" charset="-127"/>
              </a:rPr>
              <a:t>reasons to believe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215900" y="9213850"/>
            <a:ext cx="127635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  <a:cs typeface="굴림" charset="-127"/>
                <a:sym typeface="굴림" charset="-127"/>
              </a:rPr>
              <a:t>reasons to believe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-128"/>
          <a:cs typeface="ヒラギノ角ゴ ProN W3" charset="-128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5207000"/>
            <a:ext cx="104648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Chalkboard" charset="0"/>
              </a:rPr>
              <a:t>Fourth level</a:t>
            </a:r>
          </a:p>
          <a:p>
            <a:pPr lvl="4"/>
            <a:r>
              <a:rPr lang="en-US">
                <a:sym typeface="Chalkboard" charset="0"/>
              </a:rPr>
              <a:t>Fifth level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2565400"/>
            <a:ext cx="10464800" cy="255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2pPr>
      <a:lvl3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3pPr>
      <a:lvl4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4pPr>
      <a:lvl5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halkboard" charset="0"/>
          <a:ea typeface="ヒラギノ角ゴ ProN W3" charset="-128"/>
          <a:cs typeface="ヒラギノ角ゴ ProN W3" charset="-128"/>
          <a:sym typeface="Chalkboard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reasons.or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sons.or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reasons.org" TargetMode="Externa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5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25600" y="-1625600"/>
            <a:ext cx="97536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/>
          </p:cNvSpPr>
          <p:nvPr/>
        </p:nvSpPr>
        <p:spPr bwMode="auto">
          <a:xfrm>
            <a:off x="3797300" y="1123950"/>
            <a:ext cx="7734300" cy="4737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4800">
                <a:solidFill>
                  <a:srgbClr val="FFFA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“A question that has always been considered a topic of metaphysics or theology—the creation of the universe—has now become an area of active research in physics</a:t>
            </a:r>
            <a:r>
              <a:rPr lang="en-US" sz="5000">
                <a:solidFill>
                  <a:srgbClr val="FFFA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.”</a:t>
            </a: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22300" y="5827713"/>
            <a:ext cx="5803900" cy="356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4000" b="1" i="1">
                <a:solidFill>
                  <a:srgbClr val="FFF95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Fang Li Zhi</a:t>
            </a:r>
            <a:endParaRPr lang="en-US" sz="5600" b="1" i="1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4000" i="1">
                <a:solidFill>
                  <a:srgbClr val="84DDF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Creation of the Universe, p.173</a:t>
            </a: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2500"/>
              </a:spcBef>
            </a:pP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194425" y="8870950"/>
            <a:ext cx="6553200" cy="102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(STScI/AURA)/W. Keel, Univ. of Alabama, Tuscaloosa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6451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971550"/>
            <a:ext cx="3505200" cy="4737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47663" cy="97853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76802" name="Rectangle 2"/>
          <p:cNvSpPr>
            <a:spLocks/>
          </p:cNvSpPr>
          <p:nvPr/>
        </p:nvSpPr>
        <p:spPr bwMode="auto">
          <a:xfrm>
            <a:off x="1231900" y="3175000"/>
            <a:ext cx="10350500" cy="539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 algn="l">
              <a:lnSpc>
                <a:spcPct val="110000"/>
              </a:lnSpc>
              <a:spcBef>
                <a:spcPts val="1300"/>
              </a:spcBef>
            </a:pPr>
            <a:r>
              <a:rPr lang="en-US" sz="5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	</a:t>
            </a:r>
            <a:r>
              <a:rPr lang="en-US" sz="4800" dirty="0">
                <a:solidFill>
                  <a:srgbClr val="FFFCA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articles on new scientific discoveries giving more evidence for the biblical creation message</a:t>
            </a:r>
            <a:r>
              <a:rPr lang="en-US" sz="5200" dirty="0">
                <a:solidFill>
                  <a:srgbClr val="FFFCA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4800" dirty="0">
                <a:solidFill>
                  <a:srgbClr val="FFFA83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  <a:hlinkClick r:id="rId4"/>
              </a:rPr>
              <a:t>  </a:t>
            </a:r>
            <a:endParaRPr lang="en-US" sz="4800" dirty="0">
              <a:solidFill>
                <a:srgbClr val="FFFA83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61975" indent="-501650">
              <a:lnSpc>
                <a:spcPct val="110000"/>
              </a:lnSpc>
              <a:spcBef>
                <a:spcPts val="1300"/>
              </a:spcBef>
            </a:pPr>
            <a:r>
              <a:rPr lang="en-US" sz="5600" b="1" dirty="0" smtClean="0">
                <a:solidFill>
                  <a:srgbClr val="7DFBE9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  <a:hlinkClick r:id="rId4"/>
              </a:rPr>
              <a:t>www.reasons.org</a:t>
            </a:r>
            <a:endParaRPr lang="en-US" sz="5600" b="1" dirty="0">
              <a:solidFill>
                <a:srgbClr val="7DFBE9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  <a:hlinkClick r:id="rId4"/>
            </a:endParaRPr>
          </a:p>
        </p:txBody>
      </p:sp>
      <p:sp>
        <p:nvSpPr>
          <p:cNvPr id="76803" name="Rectangle 3"/>
          <p:cNvSpPr>
            <a:spLocks/>
          </p:cNvSpPr>
          <p:nvPr/>
        </p:nvSpPr>
        <p:spPr bwMode="auto">
          <a:xfrm>
            <a:off x="1371600" y="292100"/>
            <a:ext cx="10248900" cy="2349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/>
            <a:r>
              <a:rPr lang="en-US" sz="8200" b="1" dirty="0">
                <a:solidFill>
                  <a:srgbClr val="FFF54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Today’s New RTB</a:t>
            </a:r>
          </a:p>
        </p:txBody>
      </p:sp>
      <p:sp>
        <p:nvSpPr>
          <p:cNvPr id="76804" name="Rectangle 4"/>
          <p:cNvSpPr>
            <a:spLocks/>
          </p:cNvSpPr>
          <p:nvPr/>
        </p:nvSpPr>
        <p:spPr bwMode="auto">
          <a:xfrm>
            <a:off x="7680325" y="8870950"/>
            <a:ext cx="5321300" cy="102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endParaRPr lang="en-US" sz="1800">
              <a:solidFill>
                <a:srgbClr val="9A9A9A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NASA/ESA/Hubblr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8850" name="Rectangle 2"/>
          <p:cNvSpPr>
            <a:spLocks/>
          </p:cNvSpPr>
          <p:nvPr/>
        </p:nvSpPr>
        <p:spPr bwMode="auto">
          <a:xfrm>
            <a:off x="10525125" y="90995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78851" name="Rectangle 3"/>
          <p:cNvSpPr>
            <a:spLocks/>
          </p:cNvSpPr>
          <p:nvPr/>
        </p:nvSpPr>
        <p:spPr bwMode="auto">
          <a:xfrm>
            <a:off x="1003300" y="3175000"/>
            <a:ext cx="10642600" cy="539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 algn="l">
              <a:lnSpc>
                <a:spcPct val="110000"/>
              </a:lnSpc>
              <a:spcBef>
                <a:spcPts val="1300"/>
              </a:spcBef>
            </a:pPr>
            <a:r>
              <a:rPr lang="en-US" sz="5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	</a:t>
            </a:r>
            <a:r>
              <a:rPr lang="en-US" sz="5200">
                <a:solidFill>
                  <a:srgbClr val="FFFCA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2-4 times per week hear/view podcasts giving a theological perspective on a just-announced scientific discovery</a:t>
            </a:r>
          </a:p>
          <a:p>
            <a:pPr marL="561975" indent="-501650" algn="l">
              <a:lnSpc>
                <a:spcPct val="110000"/>
              </a:lnSpc>
            </a:pPr>
            <a:endParaRPr lang="en-US" sz="5200">
              <a:solidFill>
                <a:srgbClr val="FFFCA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61975" indent="-501650" algn="l">
              <a:lnSpc>
                <a:spcPct val="50000"/>
              </a:lnSpc>
              <a:spcBef>
                <a:spcPts val="1300"/>
              </a:spcBef>
            </a:pPr>
            <a:r>
              <a:rPr lang="en-US" sz="5200">
                <a:solidFill>
                  <a:srgbClr val="FFFCA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5200">
                <a:solidFill>
                  <a:srgbClr val="A0DBF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subscribe: iTunes or reasons.org</a:t>
            </a:r>
          </a:p>
        </p:txBody>
      </p:sp>
      <p:sp>
        <p:nvSpPr>
          <p:cNvPr id="78852" name="Rectangle 4"/>
          <p:cNvSpPr>
            <a:spLocks/>
          </p:cNvSpPr>
          <p:nvPr/>
        </p:nvSpPr>
        <p:spPr bwMode="auto">
          <a:xfrm>
            <a:off x="1371600" y="292100"/>
            <a:ext cx="10248900" cy="2349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/>
            <a:r>
              <a:rPr lang="en-US" sz="8200" b="1" dirty="0">
                <a:solidFill>
                  <a:srgbClr val="FFF54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Science Newsflash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17638" cy="97536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9458325" y="90360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79875" name="Rectangle 3"/>
          <p:cNvSpPr>
            <a:spLocks/>
          </p:cNvSpPr>
          <p:nvPr/>
        </p:nvSpPr>
        <p:spPr bwMode="auto">
          <a:xfrm>
            <a:off x="1371600" y="292100"/>
            <a:ext cx="10248900" cy="2349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/>
            <a:r>
              <a:rPr lang="en-US" sz="6600" b="1" dirty="0">
                <a:solidFill>
                  <a:srgbClr val="FFF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Reasons To Believe App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728913"/>
            <a:ext cx="3213100" cy="6286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8328025" y="8858250"/>
            <a:ext cx="4775200" cy="647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endParaRPr lang="en-US" sz="1800">
              <a:solidFill>
                <a:srgbClr val="9A9A9A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Space Telescope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88"/>
            <a:ext cx="6146800" cy="9748837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13" y="1588"/>
            <a:ext cx="6059487" cy="9702800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600" y="32981"/>
            <a:ext cx="9677400" cy="970851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3648"/>
            <a:ext cx="13004801" cy="9767248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83970" name="Rectangle 2"/>
          <p:cNvSpPr>
            <a:spLocks/>
          </p:cNvSpPr>
          <p:nvPr/>
        </p:nvSpPr>
        <p:spPr bwMode="auto">
          <a:xfrm>
            <a:off x="1295400" y="1616075"/>
            <a:ext cx="10401300" cy="156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4613"/>
              </a:spcBef>
            </a:pPr>
            <a:r>
              <a:rPr lang="en-US" sz="9600" b="1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God and Science</a:t>
            </a:r>
          </a:p>
        </p:txBody>
      </p:sp>
      <p:sp>
        <p:nvSpPr>
          <p:cNvPr id="83971" name="Rectangle 3"/>
          <p:cNvSpPr>
            <a:spLocks/>
          </p:cNvSpPr>
          <p:nvPr/>
        </p:nvSpPr>
        <p:spPr bwMode="auto">
          <a:xfrm>
            <a:off x="9572625" y="9163050"/>
            <a:ext cx="40005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83972" name="Rectangle 4"/>
          <p:cNvSpPr>
            <a:spLocks/>
          </p:cNvSpPr>
          <p:nvPr/>
        </p:nvSpPr>
        <p:spPr bwMode="auto">
          <a:xfrm>
            <a:off x="3094439" y="6631606"/>
            <a:ext cx="6811160" cy="16973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2063"/>
              </a:spcBef>
            </a:pPr>
            <a:r>
              <a:rPr lang="en-US" sz="52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</a:p>
          <a:p>
            <a:pPr>
              <a:lnSpc>
                <a:spcPct val="80000"/>
              </a:lnSpc>
              <a:spcBef>
                <a:spcPts val="2063"/>
              </a:spcBef>
            </a:pPr>
            <a:r>
              <a:rPr lang="en-US" sz="6400" b="1">
                <a:solidFill>
                  <a:srgbClr val="84D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  <a:hlinkClick r:id="rId3"/>
              </a:rPr>
              <a:t>www.reasons.org</a:t>
            </a:r>
            <a:endParaRPr lang="en-US" sz="6400" b="1">
              <a:solidFill>
                <a:srgbClr val="84DD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utoUpdateAnimBg="0"/>
      <p:bldP spid="8397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0" y="0"/>
            <a:ext cx="129794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4994" name="Rectangle 2"/>
          <p:cNvSpPr>
            <a:spLocks/>
          </p:cNvSpPr>
          <p:nvPr/>
        </p:nvSpPr>
        <p:spPr bwMode="auto">
          <a:xfrm>
            <a:off x="6105525" y="89471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NASA/JPL-Caltech/Harvard Smithsonian CfA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84995" name="Rectangle 3"/>
          <p:cNvSpPr>
            <a:spLocks/>
          </p:cNvSpPr>
          <p:nvPr/>
        </p:nvSpPr>
        <p:spPr bwMode="auto">
          <a:xfrm>
            <a:off x="1409700" y="3184525"/>
            <a:ext cx="8674100" cy="205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4613"/>
              </a:spcBef>
            </a:pPr>
            <a:r>
              <a:rPr lang="en-US" sz="64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cosmic reasons to believe in Christ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76200" y="-127000"/>
            <a:ext cx="13284200" cy="9982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-127000"/>
            <a:ext cx="13246100" cy="9982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/>
          </p:cNvSpPr>
          <p:nvPr/>
        </p:nvSpPr>
        <p:spPr bwMode="auto">
          <a:xfrm>
            <a:off x="-317500" y="5292725"/>
            <a:ext cx="13639800" cy="1079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3300"/>
              </a:spcBef>
            </a:pPr>
            <a:r>
              <a:rPr lang="en-US" sz="6600" i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Can science test creation?</a:t>
            </a:r>
          </a:p>
        </p:txBody>
      </p:sp>
      <p:sp>
        <p:nvSpPr>
          <p:cNvPr id="86020" name="Rectangle 4"/>
          <p:cNvSpPr>
            <a:spLocks/>
          </p:cNvSpPr>
          <p:nvPr/>
        </p:nvSpPr>
        <p:spPr bwMode="auto">
          <a:xfrm>
            <a:off x="10096500" y="9161463"/>
            <a:ext cx="2933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68300" indent="-3683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68300" indent="-3683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88066" name="Rectangle 2"/>
          <p:cNvSpPr>
            <a:spLocks/>
          </p:cNvSpPr>
          <p:nvPr/>
        </p:nvSpPr>
        <p:spPr bwMode="auto">
          <a:xfrm>
            <a:off x="4622800" y="1689100"/>
            <a:ext cx="6743700" cy="670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 algn="l"/>
            <a:r>
              <a:rPr lang="en-US" sz="1200">
                <a:solidFill>
                  <a:schemeClr val="tx1"/>
                </a:solidFill>
              </a:rPr>
              <a:t>“The impression of design is overwhelming.”</a:t>
            </a:r>
          </a:p>
          <a:p>
            <a:pPr marL="60325" algn="l"/>
            <a:r>
              <a:rPr lang="en-US" sz="1200">
                <a:solidFill>
                  <a:schemeClr val="tx1"/>
                </a:solidFill>
              </a:rPr>
              <a:t/>
            </a:r>
            <a:br>
              <a:rPr lang="en-US" sz="1200">
                <a:solidFill>
                  <a:schemeClr val="tx1"/>
                </a:solidFill>
              </a:rPr>
            </a:b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8067" name="Rectangle 3"/>
          <p:cNvSpPr>
            <a:spLocks/>
          </p:cNvSpPr>
          <p:nvPr/>
        </p:nvSpPr>
        <p:spPr bwMode="auto">
          <a:xfrm>
            <a:off x="1358900" y="6743700"/>
            <a:ext cx="2882900" cy="698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>
              <a:spcBef>
                <a:spcPts val="2700"/>
              </a:spcBef>
            </a:pPr>
            <a:r>
              <a:rPr lang="en-US" sz="40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Paul Davies</a:t>
            </a:r>
          </a:p>
        </p:txBody>
      </p:sp>
      <p:sp>
        <p:nvSpPr>
          <p:cNvPr id="88068" name="Rectangle 4"/>
          <p:cNvSpPr>
            <a:spLocks/>
          </p:cNvSpPr>
          <p:nvPr/>
        </p:nvSpPr>
        <p:spPr bwMode="auto">
          <a:xfrm>
            <a:off x="4622800" y="6451600"/>
            <a:ext cx="70231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 algn="l">
              <a:lnSpc>
                <a:spcPct val="110000"/>
              </a:lnSpc>
              <a:spcBef>
                <a:spcPts val="2700"/>
              </a:spcBef>
            </a:pPr>
            <a:r>
              <a:rPr lang="en-US" sz="3800">
                <a:solidFill>
                  <a:srgbClr val="9AFD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 Italic" charset="0"/>
                <a:ea typeface="Arial Narrow Italic" charset="0"/>
                <a:cs typeface="Arial Narrow Italic" charset="0"/>
                <a:sym typeface="Arial Narrow Italic" charset="0"/>
              </a:rPr>
              <a:t>—The Cosmic Blueprint, </a:t>
            </a:r>
            <a:r>
              <a:rPr lang="en-US" sz="3800">
                <a:solidFill>
                  <a:srgbClr val="9AFD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p. 203</a:t>
            </a:r>
          </a:p>
        </p:txBody>
      </p:sp>
      <p:sp>
        <p:nvSpPr>
          <p:cNvPr id="88069" name="Rectangle 5"/>
          <p:cNvSpPr>
            <a:spLocks/>
          </p:cNvSpPr>
          <p:nvPr/>
        </p:nvSpPr>
        <p:spPr bwMode="auto">
          <a:xfrm>
            <a:off x="8937625" y="9137650"/>
            <a:ext cx="39624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SM4 ERO Team</a:t>
            </a:r>
          </a:p>
        </p:txBody>
      </p:sp>
      <p:sp>
        <p:nvSpPr>
          <p:cNvPr id="88070" name="Rectangle 6"/>
          <p:cNvSpPr>
            <a:spLocks/>
          </p:cNvSpPr>
          <p:nvPr/>
        </p:nvSpPr>
        <p:spPr bwMode="auto">
          <a:xfrm>
            <a:off x="1676400" y="5791200"/>
            <a:ext cx="23876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 algn="l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Jacob Appelbaum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88071" name="Rectangle 7"/>
          <p:cNvSpPr>
            <a:spLocks/>
          </p:cNvSpPr>
          <p:nvPr/>
        </p:nvSpPr>
        <p:spPr bwMode="auto">
          <a:xfrm>
            <a:off x="1724025" y="6292850"/>
            <a:ext cx="21463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ASU/Tom Story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88072" name="Pictur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8900" y="2116138"/>
            <a:ext cx="2882900" cy="4432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8073" name="Rectangle 9"/>
          <p:cNvSpPr>
            <a:spLocks/>
          </p:cNvSpPr>
          <p:nvPr/>
        </p:nvSpPr>
        <p:spPr bwMode="auto">
          <a:xfrm>
            <a:off x="6727825" y="9150350"/>
            <a:ext cx="7632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Adam Evans, creative commons attribution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2" y="-1625602"/>
            <a:ext cx="9740900" cy="130048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5538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rgbClr val="FFFD2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no Creator …</a:t>
            </a:r>
            <a:r>
              <a:rPr lang="en-US" sz="8400">
                <a:solidFill>
                  <a:srgbClr val="FFFD2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65539" name="Rectangle 3"/>
          <p:cNvSpPr>
            <a:spLocks/>
          </p:cNvSpPr>
          <p:nvPr/>
        </p:nvSpPr>
        <p:spPr bwMode="auto">
          <a:xfrm>
            <a:off x="1511300" y="2730500"/>
            <a:ext cx="9525000" cy="4419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Fine-tuning will be for </a:t>
            </a:r>
            <a:r>
              <a:rPr lang="en-US" sz="5000" b="1" dirty="0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life in general</a:t>
            </a:r>
            <a:r>
              <a:rPr lang="en-US" sz="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 not humans in particular.</a:t>
            </a:r>
          </a:p>
        </p:txBody>
      </p:sp>
      <p:sp>
        <p:nvSpPr>
          <p:cNvPr id="65540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0114" name="Rectangle 2"/>
          <p:cNvSpPr>
            <a:spLocks/>
          </p:cNvSpPr>
          <p:nvPr/>
        </p:nvSpPr>
        <p:spPr bwMode="auto">
          <a:xfrm>
            <a:off x="838200" y="1181100"/>
            <a:ext cx="11328400" cy="2273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70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Identifying the Designer</a:t>
            </a:r>
          </a:p>
        </p:txBody>
      </p:sp>
      <p:sp>
        <p:nvSpPr>
          <p:cNvPr id="90115" name="Rectangle 3"/>
          <p:cNvSpPr>
            <a:spLocks/>
          </p:cNvSpPr>
          <p:nvPr/>
        </p:nvSpPr>
        <p:spPr bwMode="auto">
          <a:xfrm>
            <a:off x="1270000" y="2743200"/>
            <a:ext cx="10147300" cy="1447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lnSpc>
                <a:spcPct val="90000"/>
              </a:lnSpc>
              <a:spcBef>
                <a:spcPts val="5038"/>
              </a:spcBef>
            </a:pPr>
            <a:r>
              <a:rPr lang="en-US" sz="6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6000" dirty="0">
                <a:solidFill>
                  <a:srgbClr val="49F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Two Questions </a:t>
            </a:r>
            <a:r>
              <a:rPr lang="en-US" sz="6000" dirty="0" smtClean="0">
                <a:solidFill>
                  <a:srgbClr val="49F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…</a:t>
            </a:r>
            <a:endParaRPr lang="en-US" sz="6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90116" name="Rectangle 4"/>
          <p:cNvSpPr>
            <a:spLocks/>
          </p:cNvSpPr>
          <p:nvPr/>
        </p:nvSpPr>
        <p:spPr bwMode="auto">
          <a:xfrm>
            <a:off x="6575425" y="88709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NASA/Hubble Heritage Team STScI/AURA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 advClick="0" advTm="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2162" name="Rectangle 2"/>
          <p:cNvSpPr>
            <a:spLocks/>
          </p:cNvSpPr>
          <p:nvPr/>
        </p:nvSpPr>
        <p:spPr bwMode="auto">
          <a:xfrm>
            <a:off x="838200" y="1181100"/>
            <a:ext cx="11328400" cy="2273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70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Identifying the Designer</a:t>
            </a:r>
          </a:p>
        </p:txBody>
      </p:sp>
      <p:sp>
        <p:nvSpPr>
          <p:cNvPr id="92163" name="Rectangle 3"/>
          <p:cNvSpPr>
            <a:spLocks/>
          </p:cNvSpPr>
          <p:nvPr/>
        </p:nvSpPr>
        <p:spPr bwMode="auto">
          <a:xfrm>
            <a:off x="1270000" y="2743200"/>
            <a:ext cx="10147300" cy="1447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lnSpc>
                <a:spcPct val="90000"/>
              </a:lnSpc>
              <a:spcBef>
                <a:spcPts val="5038"/>
              </a:spcBef>
            </a:pPr>
            <a:r>
              <a:rPr lang="en-US" sz="6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6000" dirty="0">
                <a:solidFill>
                  <a:srgbClr val="49F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Two Questions </a:t>
            </a:r>
            <a:r>
              <a:rPr lang="en-US" sz="6000" dirty="0" smtClean="0">
                <a:solidFill>
                  <a:srgbClr val="49F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…</a:t>
            </a:r>
            <a:endParaRPr lang="en-US" sz="6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92164" name="Rectangle 4"/>
          <p:cNvSpPr>
            <a:spLocks/>
          </p:cNvSpPr>
          <p:nvPr/>
        </p:nvSpPr>
        <p:spPr bwMode="auto">
          <a:xfrm>
            <a:off x="1511300" y="4648200"/>
            <a:ext cx="9664700" cy="1447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Is evidence for the Creator’s existence shrinking or growing?</a:t>
            </a:r>
          </a:p>
        </p:txBody>
      </p:sp>
      <p:sp>
        <p:nvSpPr>
          <p:cNvPr id="92165" name="Rectangle 5"/>
          <p:cNvSpPr>
            <a:spLocks/>
          </p:cNvSpPr>
          <p:nvPr/>
        </p:nvSpPr>
        <p:spPr bwMode="auto">
          <a:xfrm>
            <a:off x="1511300" y="6553200"/>
            <a:ext cx="9664700" cy="1447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Can we eliminate some or all alternate explanations?</a:t>
            </a:r>
          </a:p>
        </p:txBody>
      </p:sp>
      <p:sp>
        <p:nvSpPr>
          <p:cNvPr id="92166" name="Rectangle 6"/>
          <p:cNvSpPr>
            <a:spLocks/>
          </p:cNvSpPr>
          <p:nvPr/>
        </p:nvSpPr>
        <p:spPr bwMode="auto">
          <a:xfrm>
            <a:off x="6575425" y="88709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NASA/Hubble Heritage Team STScI/AURA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utoUpdateAnimBg="0"/>
      <p:bldP spid="9216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345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NASA//ESA/CXC/JPL-Caltech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345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6258" name="Rectangle 2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NASA//ESA/CXC/JPL-Caltech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96259" name="Rectangle 3"/>
          <p:cNvSpPr>
            <a:spLocks/>
          </p:cNvSpPr>
          <p:nvPr/>
        </p:nvSpPr>
        <p:spPr bwMode="auto">
          <a:xfrm>
            <a:off x="2070100" y="2413000"/>
            <a:ext cx="8864600" cy="2159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“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There is a good deal of cosmology in the Bible. …It is a remarkable conception.”</a:t>
            </a:r>
          </a:p>
        </p:txBody>
      </p:sp>
      <p:sp>
        <p:nvSpPr>
          <p:cNvPr id="96260" name="Rectangle 4"/>
          <p:cNvSpPr>
            <a:spLocks/>
          </p:cNvSpPr>
          <p:nvPr/>
        </p:nvSpPr>
        <p:spPr bwMode="auto">
          <a:xfrm>
            <a:off x="4267200" y="5232400"/>
            <a:ext cx="7861300" cy="229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14300" dist="1651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-</a:t>
            </a:r>
            <a:r>
              <a:rPr lang="en-US" sz="4000" b="1" i="1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Sir Fred Hoyle</a:t>
            </a:r>
            <a:endParaRPr lang="en-US" sz="5600" b="1" i="1" dirty="0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3600" i="1" dirty="0">
                <a:solidFill>
                  <a:srgbClr val="84D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Nature of the Universe, </a:t>
            </a:r>
            <a:r>
              <a:rPr lang="en-US" sz="3600" dirty="0">
                <a:solidFill>
                  <a:srgbClr val="84D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p. 109</a:t>
            </a:r>
            <a:endParaRPr lang="en-US" sz="5000" b="1" dirty="0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2500"/>
              </a:spcBef>
            </a:pPr>
            <a:endParaRPr lang="en-US" sz="5000" b="1" dirty="0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9626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4825" y="4292600"/>
            <a:ext cx="3327400" cy="4191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0" y="3086100"/>
            <a:ext cx="7035800" cy="5105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240382">
            <a:off x="1860261" y="-141694"/>
            <a:ext cx="9388202" cy="101803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8307" name="Rectangle 3"/>
          <p:cNvSpPr>
            <a:spLocks/>
          </p:cNvSpPr>
          <p:nvPr/>
        </p:nvSpPr>
        <p:spPr bwMode="auto">
          <a:xfrm>
            <a:off x="609600" y="1041400"/>
            <a:ext cx="11417300" cy="2273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75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Biblical Cosmology</a:t>
            </a:r>
          </a:p>
        </p:txBody>
      </p:sp>
      <p:sp>
        <p:nvSpPr>
          <p:cNvPr id="98308" name="Rectangle 4"/>
          <p:cNvSpPr>
            <a:spLocks/>
          </p:cNvSpPr>
          <p:nvPr/>
        </p:nvSpPr>
        <p:spPr bwMode="auto">
          <a:xfrm>
            <a:off x="2171700" y="3098800"/>
            <a:ext cx="12357100" cy="530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812800" indent="-812800" algn="l">
              <a:lnSpc>
                <a:spcPct val="90000"/>
              </a:lnSpc>
              <a:spcBef>
                <a:spcPts val="4000"/>
              </a:spcBef>
              <a:buSzPct val="77000"/>
              <a:buFontTx/>
              <a:buBlip>
                <a:blip r:embed="rId4"/>
              </a:buBlip>
            </a:pPr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singularity beginning</a:t>
            </a:r>
          </a:p>
          <a:p>
            <a:pPr marL="812800" indent="-812800" algn="l">
              <a:lnSpc>
                <a:spcPct val="90000"/>
              </a:lnSpc>
              <a:spcBef>
                <a:spcPts val="4000"/>
              </a:spcBef>
              <a:buSzPct val="77000"/>
              <a:buFontTx/>
              <a:buBlip>
                <a:blip r:embed="rId4"/>
              </a:buBlip>
            </a:pPr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fine-tuned expansion</a:t>
            </a:r>
          </a:p>
          <a:p>
            <a:pPr marL="812800" indent="-812800" algn="l">
              <a:lnSpc>
                <a:spcPct val="90000"/>
              </a:lnSpc>
              <a:spcBef>
                <a:spcPts val="4000"/>
              </a:spcBef>
              <a:buSzPct val="77000"/>
              <a:buFontTx/>
              <a:buBlip>
                <a:blip r:embed="rId4"/>
              </a:buBlip>
            </a:pPr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constant physical laws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</a:p>
          <a:p>
            <a:pPr marL="812800" indent="-812800" algn="l">
              <a:lnSpc>
                <a:spcPct val="90000"/>
              </a:lnSpc>
              <a:spcBef>
                <a:spcPts val="4000"/>
              </a:spcBef>
              <a:buSzPct val="77000"/>
              <a:buFontTx/>
              <a:buChar char="•"/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pervasive law of decay</a:t>
            </a:r>
          </a:p>
          <a:p>
            <a:pPr marL="812800" indent="-812800" algn="l">
              <a:lnSpc>
                <a:spcPct val="110000"/>
              </a:lnSpc>
              <a:spcBef>
                <a:spcPts val="5100"/>
              </a:spcBef>
              <a:buSzPct val="77000"/>
              <a:buFontTx/>
              <a:buChar char="•"/>
            </a:pPr>
            <a:endParaRPr lang="en-US" sz="5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98309" name="Rectangle 5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9330" name="Rectangle 2"/>
          <p:cNvSpPr>
            <a:spLocks/>
          </p:cNvSpPr>
          <p:nvPr/>
        </p:nvSpPr>
        <p:spPr bwMode="auto">
          <a:xfrm>
            <a:off x="88900" y="838200"/>
            <a:ext cx="12814300" cy="2489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Singularity Beginning</a:t>
            </a:r>
          </a:p>
        </p:txBody>
      </p:sp>
      <p:sp>
        <p:nvSpPr>
          <p:cNvPr id="99331" name="Rectangle 3"/>
          <p:cNvSpPr>
            <a:spLocks/>
          </p:cNvSpPr>
          <p:nvPr/>
        </p:nvSpPr>
        <p:spPr bwMode="auto">
          <a:xfrm>
            <a:off x="1827213" y="3155950"/>
            <a:ext cx="3922712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Genesis 1:1</a:t>
            </a:r>
          </a:p>
        </p:txBody>
      </p:sp>
      <p:sp>
        <p:nvSpPr>
          <p:cNvPr id="99332" name="Rectangle 4"/>
          <p:cNvSpPr>
            <a:spLocks/>
          </p:cNvSpPr>
          <p:nvPr/>
        </p:nvSpPr>
        <p:spPr bwMode="auto">
          <a:xfrm>
            <a:off x="1827213" y="4171950"/>
            <a:ext cx="3922712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Genesis 2:3</a:t>
            </a:r>
          </a:p>
        </p:txBody>
      </p:sp>
      <p:sp>
        <p:nvSpPr>
          <p:cNvPr id="99333" name="Rectangle 5"/>
          <p:cNvSpPr>
            <a:spLocks/>
          </p:cNvSpPr>
          <p:nvPr/>
        </p:nvSpPr>
        <p:spPr bwMode="auto">
          <a:xfrm>
            <a:off x="7116763" y="3155950"/>
            <a:ext cx="3641725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42:5</a:t>
            </a:r>
          </a:p>
        </p:txBody>
      </p:sp>
      <p:sp>
        <p:nvSpPr>
          <p:cNvPr id="99334" name="Rectangle 6"/>
          <p:cNvSpPr>
            <a:spLocks/>
          </p:cNvSpPr>
          <p:nvPr/>
        </p:nvSpPr>
        <p:spPr bwMode="auto">
          <a:xfrm>
            <a:off x="6973888" y="4171950"/>
            <a:ext cx="3995737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45:18</a:t>
            </a:r>
          </a:p>
        </p:txBody>
      </p:sp>
      <p:sp>
        <p:nvSpPr>
          <p:cNvPr id="99335" name="Rectangle 7"/>
          <p:cNvSpPr>
            <a:spLocks/>
          </p:cNvSpPr>
          <p:nvPr/>
        </p:nvSpPr>
        <p:spPr bwMode="auto">
          <a:xfrm>
            <a:off x="1827213" y="5187950"/>
            <a:ext cx="3922712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Genesis 2:4</a:t>
            </a:r>
          </a:p>
        </p:txBody>
      </p:sp>
      <p:sp>
        <p:nvSpPr>
          <p:cNvPr id="99336" name="Rectangle 8"/>
          <p:cNvSpPr>
            <a:spLocks/>
          </p:cNvSpPr>
          <p:nvPr/>
        </p:nvSpPr>
        <p:spPr bwMode="auto">
          <a:xfrm>
            <a:off x="1755775" y="6216650"/>
            <a:ext cx="4089400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148:5</a:t>
            </a:r>
          </a:p>
        </p:txBody>
      </p:sp>
      <p:sp>
        <p:nvSpPr>
          <p:cNvPr id="99337" name="Rectangle 9"/>
          <p:cNvSpPr>
            <a:spLocks/>
          </p:cNvSpPr>
          <p:nvPr/>
        </p:nvSpPr>
        <p:spPr bwMode="auto">
          <a:xfrm>
            <a:off x="1792288" y="7219950"/>
            <a:ext cx="3995737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40:26</a:t>
            </a:r>
          </a:p>
        </p:txBody>
      </p:sp>
      <p:sp>
        <p:nvSpPr>
          <p:cNvPr id="99338" name="Rectangle 10"/>
          <p:cNvSpPr>
            <a:spLocks/>
          </p:cNvSpPr>
          <p:nvPr/>
        </p:nvSpPr>
        <p:spPr bwMode="auto">
          <a:xfrm>
            <a:off x="7454900" y="5187950"/>
            <a:ext cx="3030538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John 1:3</a:t>
            </a:r>
          </a:p>
        </p:txBody>
      </p:sp>
      <p:sp>
        <p:nvSpPr>
          <p:cNvPr id="99339" name="Rectangle 11"/>
          <p:cNvSpPr>
            <a:spLocks/>
          </p:cNvSpPr>
          <p:nvPr/>
        </p:nvSpPr>
        <p:spPr bwMode="auto">
          <a:xfrm>
            <a:off x="6938963" y="6216650"/>
            <a:ext cx="4078287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Col. 1:15-17</a:t>
            </a:r>
          </a:p>
        </p:txBody>
      </p:sp>
      <p:sp>
        <p:nvSpPr>
          <p:cNvPr id="99340" name="Rectangle 12"/>
          <p:cNvSpPr>
            <a:spLocks/>
          </p:cNvSpPr>
          <p:nvPr/>
        </p:nvSpPr>
        <p:spPr bwMode="auto">
          <a:xfrm>
            <a:off x="6724650" y="7219950"/>
            <a:ext cx="4500563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Hebrews 11:3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/>
          </p:cNvSpPr>
          <p:nvPr/>
        </p:nvSpPr>
        <p:spPr bwMode="auto">
          <a:xfrm>
            <a:off x="1841500" y="2794000"/>
            <a:ext cx="9664700" cy="4978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51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mass exists and general relativity reliably predicts cosmic dynamics, then space and time must be created by a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</a:t>
            </a: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Causal Agent who transcends space and time</a:t>
            </a: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  <a:endParaRPr lang="en-US" sz="5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lnSpc>
                <a:spcPct val="110000"/>
              </a:lnSpc>
              <a:spcBef>
                <a:spcPts val="5100"/>
              </a:spcBef>
            </a:pPr>
            <a:endParaRPr lang="en-US" sz="5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01379" name="Rectangle 3"/>
          <p:cNvSpPr>
            <a:spLocks/>
          </p:cNvSpPr>
          <p:nvPr/>
        </p:nvSpPr>
        <p:spPr bwMode="auto">
          <a:xfrm>
            <a:off x="88900" y="838200"/>
            <a:ext cx="12814300" cy="2489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Space-Time Theorems</a:t>
            </a:r>
          </a:p>
        </p:txBody>
      </p:sp>
      <p:sp>
        <p:nvSpPr>
          <p:cNvPr id="101380" name="Rectangle 4"/>
          <p:cNvSpPr>
            <a:spLocks/>
          </p:cNvSpPr>
          <p:nvPr/>
        </p:nvSpPr>
        <p:spPr bwMode="auto">
          <a:xfrm>
            <a:off x="6740525" y="90741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03426" name="Rectangle 2"/>
          <p:cNvSpPr>
            <a:spLocks/>
          </p:cNvSpPr>
          <p:nvPr/>
        </p:nvSpPr>
        <p:spPr bwMode="auto">
          <a:xfrm>
            <a:off x="88900" y="838200"/>
            <a:ext cx="12814300" cy="2489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Space-Time Theorems</a:t>
            </a:r>
          </a:p>
        </p:txBody>
      </p:sp>
      <p:sp>
        <p:nvSpPr>
          <p:cNvPr id="103427" name="Rectangle 3"/>
          <p:cNvSpPr>
            <a:spLocks/>
          </p:cNvSpPr>
          <p:nvPr/>
        </p:nvSpPr>
        <p:spPr bwMode="auto">
          <a:xfrm>
            <a:off x="8048625" y="9163050"/>
            <a:ext cx="50546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Legacy Archive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03428" name="Rectangle 4"/>
          <p:cNvSpPr>
            <a:spLocks/>
          </p:cNvSpPr>
          <p:nvPr/>
        </p:nvSpPr>
        <p:spPr bwMode="auto">
          <a:xfrm>
            <a:off x="1841500" y="2882900"/>
            <a:ext cx="9232900" cy="5549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5100"/>
              </a:spcBef>
            </a:pPr>
            <a:r>
              <a:rPr lang="en-US" sz="5400" i="1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Any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universe that expands (on average) has a beginning in the finite past and must be created by a </a:t>
            </a:r>
            <a:r>
              <a:rPr lang="en-US" sz="4800">
                <a:solidFill>
                  <a:srgbClr val="84D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transcendent causal Agent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</a:p>
          <a:p>
            <a:pPr algn="l"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endParaRPr lang="en-US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spcBef>
                <a:spcPts val="5100"/>
              </a:spcBef>
            </a:pPr>
            <a:endParaRPr lang="en-US" sz="5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03429" name="Rectangle 5"/>
          <p:cNvSpPr>
            <a:spLocks/>
          </p:cNvSpPr>
          <p:nvPr/>
        </p:nvSpPr>
        <p:spPr bwMode="auto">
          <a:xfrm>
            <a:off x="914400" y="7048500"/>
            <a:ext cx="10591800" cy="584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B3B3B3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3200" b="1">
                <a:solidFill>
                  <a:srgbClr val="FFFA83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Borde, Vilenkin, Guth</a:t>
            </a:r>
            <a: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-128"/>
                <a:cs typeface="ヒラギノ角ゴ ProN W6" charset="-128"/>
                <a:sym typeface="Helvetica Neue" charset="0"/>
              </a:rPr>
              <a:t/>
            </a:r>
            <a:b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-128"/>
                <a:cs typeface="ヒラギノ角ゴ ProN W6" charset="-128"/>
                <a:sym typeface="Helvetica Neue" charset="0"/>
              </a:rPr>
            </a:br>
            <a:endParaRPr lang="en-US" sz="3200" b="1">
              <a:solidFill>
                <a:srgbClr val="B3B3B3"/>
              </a:solidFill>
              <a:latin typeface="Helvetica Neue" charset="0"/>
              <a:ea typeface="ヒラギノ角ゴ ProN W6" charset="-128"/>
              <a:cs typeface="ヒラギノ角ゴ ProN W6" charset="-128"/>
              <a:sym typeface="Helvetica Neue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5474" name="Rectangle 2"/>
          <p:cNvSpPr>
            <a:spLocks/>
          </p:cNvSpPr>
          <p:nvPr/>
        </p:nvSpPr>
        <p:spPr bwMode="auto">
          <a:xfrm>
            <a:off x="1841500" y="2743200"/>
            <a:ext cx="6883400" cy="509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5100"/>
              </a:spcBef>
            </a:pPr>
            <a:r>
              <a:rPr lang="en-US" sz="4800" dirty="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All reasonable expanding universe models are subject to the relentless grip of the </a:t>
            </a:r>
            <a:r>
              <a:rPr lang="en-US" sz="4800" dirty="0" err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spacetime</a:t>
            </a:r>
            <a:r>
              <a:rPr lang="en-US" sz="4800" dirty="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theorems</a:t>
            </a:r>
            <a:r>
              <a:rPr lang="en-US" sz="4800" dirty="0" smtClean="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  <a:endParaRPr lang="en-US" sz="5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lnSpc>
                <a:spcPct val="110000"/>
              </a:lnSpc>
              <a:spcBef>
                <a:spcPts val="5100"/>
              </a:spcBef>
            </a:pPr>
            <a:endParaRPr lang="en-US" sz="5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5900" y="3427413"/>
            <a:ext cx="4165600" cy="19700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07563" y="2954338"/>
            <a:ext cx="723900" cy="14271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/>
          </p:cNvSpPr>
          <p:nvPr/>
        </p:nvSpPr>
        <p:spPr bwMode="auto">
          <a:xfrm>
            <a:off x="10588625" y="9010650"/>
            <a:ext cx="3175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05478" name="Rectangle 6"/>
          <p:cNvSpPr>
            <a:spLocks/>
          </p:cNvSpPr>
          <p:nvPr/>
        </p:nvSpPr>
        <p:spPr bwMode="auto">
          <a:xfrm>
            <a:off x="88900" y="838200"/>
            <a:ext cx="12814300" cy="2489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Space-Time Theorems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0" y="0"/>
            <a:ext cx="13004800" cy="97365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/>
          </p:cNvSpPr>
          <p:nvPr/>
        </p:nvSpPr>
        <p:spPr bwMode="auto">
          <a:xfrm>
            <a:off x="9458325" y="90360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06501" name="Rectangle 5"/>
          <p:cNvSpPr>
            <a:spLocks/>
          </p:cNvSpPr>
          <p:nvPr/>
        </p:nvSpPr>
        <p:spPr bwMode="auto">
          <a:xfrm>
            <a:off x="1739900" y="3556000"/>
            <a:ext cx="10464800" cy="2628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55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Scientists no longer can presume all causes are natural.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0" y="-1625600"/>
            <a:ext cx="97409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6562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rgbClr val="FFFD2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Creator …</a:t>
            </a:r>
            <a:r>
              <a:rPr lang="en-US" sz="8400">
                <a:solidFill>
                  <a:srgbClr val="FFFD2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1511300" y="3086100"/>
            <a:ext cx="9525000" cy="294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Fine-tuning necessary for </a:t>
            </a:r>
            <a:r>
              <a:rPr lang="en-US" sz="5000" b="1" dirty="0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humans </a:t>
            </a:r>
            <a:r>
              <a:rPr lang="en-US" sz="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will be more exacting.</a:t>
            </a:r>
          </a:p>
        </p:txBody>
      </p:sp>
      <p:sp>
        <p:nvSpPr>
          <p:cNvPr id="66564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7522" name="Rectangle 2"/>
          <p:cNvSpPr>
            <a:spLocks/>
          </p:cNvSpPr>
          <p:nvPr/>
        </p:nvSpPr>
        <p:spPr bwMode="auto">
          <a:xfrm>
            <a:off x="2311400" y="3041650"/>
            <a:ext cx="2700338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Job 9:8</a:t>
            </a:r>
          </a:p>
        </p:txBody>
      </p:sp>
      <p:sp>
        <p:nvSpPr>
          <p:cNvPr id="107523" name="Rectangle 3"/>
          <p:cNvSpPr>
            <a:spLocks/>
          </p:cNvSpPr>
          <p:nvPr/>
        </p:nvSpPr>
        <p:spPr bwMode="auto">
          <a:xfrm>
            <a:off x="1628775" y="3930650"/>
            <a:ext cx="4089400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104:2</a:t>
            </a:r>
          </a:p>
        </p:txBody>
      </p:sp>
      <p:sp>
        <p:nvSpPr>
          <p:cNvPr id="107524" name="Rectangle 4"/>
          <p:cNvSpPr>
            <a:spLocks/>
          </p:cNvSpPr>
          <p:nvPr/>
        </p:nvSpPr>
        <p:spPr bwMode="auto">
          <a:xfrm>
            <a:off x="1663700" y="4819650"/>
            <a:ext cx="3995738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40:22</a:t>
            </a:r>
          </a:p>
        </p:txBody>
      </p:sp>
      <p:sp>
        <p:nvSpPr>
          <p:cNvPr id="107525" name="Rectangle 5"/>
          <p:cNvSpPr>
            <a:spLocks/>
          </p:cNvSpPr>
          <p:nvPr/>
        </p:nvSpPr>
        <p:spPr bwMode="auto">
          <a:xfrm>
            <a:off x="1839913" y="5708650"/>
            <a:ext cx="3641725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42:5</a:t>
            </a:r>
          </a:p>
        </p:txBody>
      </p:sp>
      <p:sp>
        <p:nvSpPr>
          <p:cNvPr id="107526" name="Rectangle 6"/>
          <p:cNvSpPr>
            <a:spLocks/>
          </p:cNvSpPr>
          <p:nvPr/>
        </p:nvSpPr>
        <p:spPr bwMode="auto">
          <a:xfrm>
            <a:off x="1665288" y="6597650"/>
            <a:ext cx="3995737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44:24</a:t>
            </a:r>
          </a:p>
        </p:txBody>
      </p:sp>
      <p:sp>
        <p:nvSpPr>
          <p:cNvPr id="107527" name="Rectangle 7"/>
          <p:cNvSpPr>
            <a:spLocks/>
          </p:cNvSpPr>
          <p:nvPr/>
        </p:nvSpPr>
        <p:spPr bwMode="auto">
          <a:xfrm>
            <a:off x="6623050" y="3041650"/>
            <a:ext cx="3994150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45:12</a:t>
            </a:r>
          </a:p>
        </p:txBody>
      </p:sp>
      <p:sp>
        <p:nvSpPr>
          <p:cNvPr id="107528" name="Rectangle 8"/>
          <p:cNvSpPr>
            <a:spLocks/>
          </p:cNvSpPr>
          <p:nvPr/>
        </p:nvSpPr>
        <p:spPr bwMode="auto">
          <a:xfrm>
            <a:off x="6618288" y="3930650"/>
            <a:ext cx="3995737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48:13</a:t>
            </a:r>
          </a:p>
        </p:txBody>
      </p:sp>
      <p:sp>
        <p:nvSpPr>
          <p:cNvPr id="107529" name="Rectangle 9"/>
          <p:cNvSpPr>
            <a:spLocks/>
          </p:cNvSpPr>
          <p:nvPr/>
        </p:nvSpPr>
        <p:spPr bwMode="auto">
          <a:xfrm>
            <a:off x="6616700" y="4819650"/>
            <a:ext cx="3995738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Isaiah 51:13</a:t>
            </a:r>
          </a:p>
        </p:txBody>
      </p:sp>
      <p:sp>
        <p:nvSpPr>
          <p:cNvPr id="107530" name="Rectangle 10"/>
          <p:cNvSpPr>
            <a:spLocks/>
          </p:cNvSpPr>
          <p:nvPr/>
        </p:nvSpPr>
        <p:spPr bwMode="auto">
          <a:xfrm>
            <a:off x="6159500" y="5708650"/>
            <a:ext cx="4926013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Jeremiah 10:12</a:t>
            </a:r>
          </a:p>
        </p:txBody>
      </p:sp>
      <p:sp>
        <p:nvSpPr>
          <p:cNvPr id="107531" name="Rectangle 11"/>
          <p:cNvSpPr>
            <a:spLocks/>
          </p:cNvSpPr>
          <p:nvPr/>
        </p:nvSpPr>
        <p:spPr bwMode="auto">
          <a:xfrm>
            <a:off x="6156325" y="6597650"/>
            <a:ext cx="4926013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Jeremiah 51:15</a:t>
            </a:r>
          </a:p>
        </p:txBody>
      </p:sp>
      <p:sp>
        <p:nvSpPr>
          <p:cNvPr id="107532" name="Rectangle 12"/>
          <p:cNvSpPr>
            <a:spLocks/>
          </p:cNvSpPr>
          <p:nvPr/>
        </p:nvSpPr>
        <p:spPr bwMode="auto">
          <a:xfrm>
            <a:off x="6223000" y="7486650"/>
            <a:ext cx="4794250" cy="850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tabLst>
                <a:tab pos="1168400" algn="l"/>
              </a:tabLst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Zechariah 12:1</a:t>
            </a:r>
          </a:p>
        </p:txBody>
      </p:sp>
      <p:sp>
        <p:nvSpPr>
          <p:cNvPr id="107533" name="Rectangle 13"/>
          <p:cNvSpPr>
            <a:spLocks/>
          </p:cNvSpPr>
          <p:nvPr/>
        </p:nvSpPr>
        <p:spPr bwMode="auto">
          <a:xfrm>
            <a:off x="304800" y="850900"/>
            <a:ext cx="12814300" cy="2438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Stretching the Heavens</a:t>
            </a:r>
          </a:p>
        </p:txBody>
      </p:sp>
      <p:sp>
        <p:nvSpPr>
          <p:cNvPr id="107534" name="Rectangle 14"/>
          <p:cNvSpPr>
            <a:spLocks/>
          </p:cNvSpPr>
          <p:nvPr/>
        </p:nvSpPr>
        <p:spPr bwMode="auto">
          <a:xfrm>
            <a:off x="10563225" y="92265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/>
          </p:cNvSpPr>
          <p:nvPr/>
        </p:nvSpPr>
        <p:spPr bwMode="auto">
          <a:xfrm>
            <a:off x="698500" y="4614863"/>
            <a:ext cx="4686300" cy="2336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2200"/>
              </a:spcBef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5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 billion light years away</a:t>
            </a:r>
          </a:p>
        </p:txBody>
      </p:sp>
      <p:sp>
        <p:nvSpPr>
          <p:cNvPr id="109570" name="Rectangle 2"/>
          <p:cNvSpPr>
            <a:spLocks/>
          </p:cNvSpPr>
          <p:nvPr/>
        </p:nvSpPr>
        <p:spPr bwMode="auto">
          <a:xfrm>
            <a:off x="5994400" y="7178675"/>
            <a:ext cx="5829300" cy="154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2200"/>
              </a:spcBef>
            </a:pPr>
            <a:r>
              <a:rPr lang="en-US" sz="5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 billion light years away</a:t>
            </a:r>
          </a:p>
        </p:txBody>
      </p:sp>
      <p:pic>
        <p:nvPicPr>
          <p:cNvPr id="10957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3378200"/>
            <a:ext cx="1943100" cy="1917700"/>
          </a:xfrm>
          <a:prstGeom prst="rect">
            <a:avLst/>
          </a:prstGeom>
          <a:noFill/>
          <a:ln w="63500" cap="flat">
            <a:solidFill>
              <a:srgbClr val="000000"/>
            </a:solidFill>
            <a:prstDash val="solid"/>
            <a:miter lim="800000"/>
            <a:headEnd/>
            <a:tailEnd/>
          </a:ln>
        </p:spPr>
      </p:pic>
      <p:sp>
        <p:nvSpPr>
          <p:cNvPr id="109572" name="AutoShape 4"/>
          <p:cNvSpPr>
            <a:spLocks/>
          </p:cNvSpPr>
          <p:nvPr/>
        </p:nvSpPr>
        <p:spPr bwMode="auto">
          <a:xfrm>
            <a:off x="4216400" y="3606800"/>
            <a:ext cx="1384300" cy="1460500"/>
          </a:xfrm>
          <a:prstGeom prst="rightArrow">
            <a:avLst>
              <a:gd name="adj1" fmla="val 32000"/>
              <a:gd name="adj2" fmla="val 40370"/>
            </a:avLst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73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288" y="1612900"/>
            <a:ext cx="5359400" cy="5448300"/>
          </a:xfrm>
          <a:prstGeom prst="rect">
            <a:avLst/>
          </a:prstGeom>
          <a:noFill/>
          <a:ln w="76200" cap="flat">
            <a:solidFill>
              <a:srgbClr val="000000"/>
            </a:solidFill>
            <a:prstDash val="solid"/>
            <a:miter lim="800000"/>
            <a:headEnd/>
            <a:tailEnd/>
          </a:ln>
        </p:spPr>
      </p:pic>
      <p:sp>
        <p:nvSpPr>
          <p:cNvPr id="109574" name="Rectangle 6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 autoUpdateAnimBg="0"/>
      <p:bldP spid="1095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8163" y="-33338"/>
            <a:ext cx="13581063" cy="98282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1618" name="Rectangle 2"/>
          <p:cNvSpPr>
            <a:spLocks/>
          </p:cNvSpPr>
          <p:nvPr/>
        </p:nvSpPr>
        <p:spPr bwMode="auto">
          <a:xfrm>
            <a:off x="2070100" y="3619500"/>
            <a:ext cx="10121900" cy="3467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3600"/>
              </a:spcBef>
            </a:pPr>
            <a:r>
              <a:rPr lang="en-US" sz="5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 have established …the fixed laws of heaven and earth.</a:t>
            </a:r>
            <a:endParaRPr 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lnSpc>
                <a:spcPct val="110000"/>
              </a:lnSpc>
              <a:spcBef>
                <a:spcPts val="3600"/>
              </a:spcBef>
            </a:pPr>
            <a:endParaRPr lang="en-US" sz="5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1619" name="Rectangle 3"/>
          <p:cNvSpPr>
            <a:spLocks/>
          </p:cNvSpPr>
          <p:nvPr/>
        </p:nvSpPr>
        <p:spPr bwMode="auto">
          <a:xfrm>
            <a:off x="2044700" y="1282700"/>
            <a:ext cx="13119100" cy="2133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87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Jeremiah 33:25</a:t>
            </a:r>
          </a:p>
        </p:txBody>
      </p:sp>
      <p:sp>
        <p:nvSpPr>
          <p:cNvPr id="111620" name="Rectangle 4"/>
          <p:cNvSpPr>
            <a:spLocks/>
          </p:cNvSpPr>
          <p:nvPr/>
        </p:nvSpPr>
        <p:spPr bwMode="auto">
          <a:xfrm>
            <a:off x="9445625" y="9137650"/>
            <a:ext cx="23749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8163" y="-33338"/>
            <a:ext cx="13581063" cy="98282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2070100" y="3619500"/>
            <a:ext cx="9804400" cy="3022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3600"/>
              </a:spcBef>
            </a:pPr>
            <a:r>
              <a:rPr lang="en-US" sz="54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whole creation groans … subject to its bondage to decay.</a:t>
            </a:r>
            <a:endParaRPr lang="en-US" sz="5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l">
              <a:lnSpc>
                <a:spcPct val="110000"/>
              </a:lnSpc>
              <a:spcBef>
                <a:spcPts val="3600"/>
              </a:spcBef>
            </a:pPr>
            <a:endParaRPr lang="en-US" sz="53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2044700" y="1282700"/>
            <a:ext cx="13119100" cy="2133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63500" dir="1308075" algn="ctr" rotWithShape="0">
              <a:schemeClr val="bg2">
                <a:alpha val="87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Romans 8:20-22</a:t>
            </a:r>
          </a:p>
        </p:txBody>
      </p:sp>
      <p:sp>
        <p:nvSpPr>
          <p:cNvPr id="112644" name="Rectangle 4"/>
          <p:cNvSpPr>
            <a:spLocks/>
          </p:cNvSpPr>
          <p:nvPr/>
        </p:nvSpPr>
        <p:spPr bwMode="auto">
          <a:xfrm>
            <a:off x="9445625" y="9137650"/>
            <a:ext cx="23749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13666" name="Picture 2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700" y="1384300"/>
            <a:ext cx="7404100" cy="5448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3667" name="Rectangle 3"/>
          <p:cNvSpPr>
            <a:spLocks/>
          </p:cNvSpPr>
          <p:nvPr/>
        </p:nvSpPr>
        <p:spPr bwMode="auto">
          <a:xfrm>
            <a:off x="2460625" y="6781800"/>
            <a:ext cx="9537700" cy="1384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5033" bIns="0" anchor="ctr">
            <a:prstTxWarp prst="textNoShape">
              <a:avLst/>
            </a:prstTxWarp>
          </a:bodyPr>
          <a:lstStyle/>
          <a:p>
            <a:pPr marL="53975">
              <a:lnSpc>
                <a:spcPct val="110000"/>
              </a:lnSpc>
            </a:pPr>
            <a:r>
              <a:rPr lang="en-US" sz="38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0     2     4      6      8    10    12   13.7</a:t>
            </a:r>
            <a:endParaRPr lang="en-US" sz="360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3975">
              <a:lnSpc>
                <a:spcPct val="110000"/>
              </a:lnSpc>
            </a:pPr>
            <a:r>
              <a:rPr lang="en-US" sz="440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billions of years after creation</a:t>
            </a:r>
          </a:p>
        </p:txBody>
      </p:sp>
      <p:sp>
        <p:nvSpPr>
          <p:cNvPr id="113668" name="Rectangle 4"/>
          <p:cNvSpPr>
            <a:spLocks/>
          </p:cNvSpPr>
          <p:nvPr/>
        </p:nvSpPr>
        <p:spPr bwMode="auto">
          <a:xfrm rot="-5400000">
            <a:off x="-958057" y="3713957"/>
            <a:ext cx="6907213" cy="102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5033" bIns="0" anchor="ctr">
            <a:prstTxWarp prst="textNoShape">
              <a:avLst/>
            </a:prstTxWarp>
          </a:bodyPr>
          <a:lstStyle/>
          <a:p>
            <a:pPr marL="53975"/>
            <a:r>
              <a:rPr lang="en-US" dirty="0">
                <a:solidFill>
                  <a:srgbClr val="F8F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CMB temperature (°K)</a:t>
            </a:r>
            <a:endParaRPr lang="en-US" sz="3600" dirty="0">
              <a:solidFill>
                <a:srgbClr val="F8F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3975"/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                </a:t>
            </a:r>
          </a:p>
        </p:txBody>
      </p:sp>
      <p:sp>
        <p:nvSpPr>
          <p:cNvPr id="113669" name="Rectangle 5"/>
          <p:cNvSpPr>
            <a:spLocks/>
          </p:cNvSpPr>
          <p:nvPr/>
        </p:nvSpPr>
        <p:spPr bwMode="auto">
          <a:xfrm>
            <a:off x="2870200" y="6477000"/>
            <a:ext cx="5461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400"/>
              </a:spcBef>
            </a:pPr>
            <a:r>
              <a:rPr lang="en-US" sz="3800">
                <a:solidFill>
                  <a:srgbClr val="FF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2870200" y="4699000"/>
            <a:ext cx="5461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400"/>
              </a:spcBef>
            </a:pPr>
            <a:r>
              <a:rPr lang="en-US" sz="3800">
                <a:solidFill>
                  <a:srgbClr val="FF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2578100" y="3067050"/>
            <a:ext cx="9144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400"/>
              </a:spcBef>
            </a:pPr>
            <a:r>
              <a:rPr lang="en-US" sz="3800">
                <a:solidFill>
                  <a:srgbClr val="FF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</a:t>
            </a:r>
          </a:p>
        </p:txBody>
      </p:sp>
      <p:sp>
        <p:nvSpPr>
          <p:cNvPr id="113672" name="Rectangle 8"/>
          <p:cNvSpPr>
            <a:spLocks/>
          </p:cNvSpPr>
          <p:nvPr/>
        </p:nvSpPr>
        <p:spPr bwMode="auto">
          <a:xfrm>
            <a:off x="2628900" y="1435100"/>
            <a:ext cx="8128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400"/>
              </a:spcBef>
            </a:pPr>
            <a:r>
              <a:rPr lang="en-US" sz="3800">
                <a:solidFill>
                  <a:srgbClr val="FF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</a:t>
            </a:r>
          </a:p>
        </p:txBody>
      </p:sp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26484">
            <a:off x="4864100" y="1254125"/>
            <a:ext cx="215900" cy="10191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3674" name="Rectangle 10"/>
          <p:cNvSpPr>
            <a:spLocks/>
          </p:cNvSpPr>
          <p:nvPr/>
        </p:nvSpPr>
        <p:spPr bwMode="auto">
          <a:xfrm>
            <a:off x="10906125" y="9150350"/>
            <a:ext cx="3175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13675" name="Rectangle 11"/>
          <p:cNvSpPr>
            <a:spLocks/>
          </p:cNvSpPr>
          <p:nvPr/>
        </p:nvSpPr>
        <p:spPr bwMode="auto">
          <a:xfrm>
            <a:off x="4813300" y="1231900"/>
            <a:ext cx="114300" cy="139700"/>
          </a:xfrm>
          <a:prstGeom prst="rect">
            <a:avLst/>
          </a:prstGeom>
          <a:solidFill>
            <a:schemeClr val="accent1">
              <a:alpha val="93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Oval 12"/>
          <p:cNvSpPr>
            <a:spLocks/>
          </p:cNvSpPr>
          <p:nvPr/>
        </p:nvSpPr>
        <p:spPr bwMode="auto">
          <a:xfrm>
            <a:off x="5334000" y="32639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7" name="Oval 13"/>
          <p:cNvSpPr>
            <a:spLocks/>
          </p:cNvSpPr>
          <p:nvPr/>
        </p:nvSpPr>
        <p:spPr bwMode="auto">
          <a:xfrm>
            <a:off x="9563100" y="56642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8" name="Oval 14"/>
          <p:cNvSpPr>
            <a:spLocks/>
          </p:cNvSpPr>
          <p:nvPr/>
        </p:nvSpPr>
        <p:spPr bwMode="auto">
          <a:xfrm>
            <a:off x="10502900" y="57785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9" name="Oval 15"/>
          <p:cNvSpPr>
            <a:spLocks/>
          </p:cNvSpPr>
          <p:nvPr/>
        </p:nvSpPr>
        <p:spPr bwMode="auto">
          <a:xfrm>
            <a:off x="10731500" y="57785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0" name="Oval 16"/>
          <p:cNvSpPr>
            <a:spLocks/>
          </p:cNvSpPr>
          <p:nvPr/>
        </p:nvSpPr>
        <p:spPr bwMode="auto">
          <a:xfrm>
            <a:off x="5969000" y="41910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1" name="Oval 17"/>
          <p:cNvSpPr>
            <a:spLocks/>
          </p:cNvSpPr>
          <p:nvPr/>
        </p:nvSpPr>
        <p:spPr bwMode="auto">
          <a:xfrm>
            <a:off x="5067300" y="26289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2" name="Oval 18"/>
          <p:cNvSpPr>
            <a:spLocks/>
          </p:cNvSpPr>
          <p:nvPr/>
        </p:nvSpPr>
        <p:spPr bwMode="auto">
          <a:xfrm>
            <a:off x="5829300" y="3975100"/>
            <a:ext cx="279400" cy="279400"/>
          </a:xfrm>
          <a:prstGeom prst="ellipse">
            <a:avLst/>
          </a:prstGeom>
          <a:solidFill>
            <a:srgbClr val="FF2712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3683" name="Picture 19"/>
          <p:cNvPicPr>
            <a:picLocks noChangeArrowheads="1"/>
          </p:cNvPicPr>
          <p:nvPr/>
        </p:nvPicPr>
        <p:blipFill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300" y="1092200"/>
            <a:ext cx="317500" cy="279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477000" cy="7324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5714" name="Rectangle 2"/>
          <p:cNvSpPr>
            <a:spLocks/>
          </p:cNvSpPr>
          <p:nvPr/>
        </p:nvSpPr>
        <p:spPr bwMode="auto">
          <a:xfrm>
            <a:off x="2082800" y="1042988"/>
            <a:ext cx="7454900" cy="251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9600" b="1">
                <a:solidFill>
                  <a:srgbClr val="9A9A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</a:t>
            </a:r>
          </a:p>
        </p:txBody>
      </p:sp>
      <p:sp>
        <p:nvSpPr>
          <p:cNvPr id="115715" name="Rectangle 3"/>
          <p:cNvSpPr>
            <a:spLocks/>
          </p:cNvSpPr>
          <p:nvPr/>
        </p:nvSpPr>
        <p:spPr bwMode="auto">
          <a:xfrm>
            <a:off x="9242425" y="8985250"/>
            <a:ext cx="3759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NASA//WMAP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477000" cy="7324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7762" name="Rectangle 2"/>
          <p:cNvSpPr>
            <a:spLocks/>
          </p:cNvSpPr>
          <p:nvPr/>
        </p:nvSpPr>
        <p:spPr bwMode="auto">
          <a:xfrm>
            <a:off x="2082800" y="1042988"/>
            <a:ext cx="7454900" cy="251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9600" b="1">
                <a:solidFill>
                  <a:srgbClr val="9A9A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</a:t>
            </a:r>
          </a:p>
        </p:txBody>
      </p:sp>
      <p:sp>
        <p:nvSpPr>
          <p:cNvPr id="117763" name="Rectangle 3"/>
          <p:cNvSpPr>
            <a:spLocks/>
          </p:cNvSpPr>
          <p:nvPr/>
        </p:nvSpPr>
        <p:spPr bwMode="auto">
          <a:xfrm>
            <a:off x="3149600" y="3752850"/>
            <a:ext cx="8382000" cy="3213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11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Fine-tuning exceeds the best human design success </a:t>
            </a:r>
            <a:r>
              <a:rPr lang="en-US" sz="4800">
                <a:solidFill>
                  <a:srgbClr val="9BF1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(gravity wave telescopes)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by </a:t>
            </a:r>
            <a:r>
              <a:rPr lang="en-US" sz="4800" b="1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</a:t>
            </a:r>
            <a:r>
              <a:rPr lang="en-US" sz="4800" b="1" baseline="320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98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times.</a:t>
            </a: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9242425" y="8985250"/>
            <a:ext cx="3759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NASA//WMAP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477000" cy="7324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8786" name="Rectangle 2"/>
          <p:cNvSpPr>
            <a:spLocks/>
          </p:cNvSpPr>
          <p:nvPr/>
        </p:nvSpPr>
        <p:spPr bwMode="auto">
          <a:xfrm>
            <a:off x="1663700" y="433388"/>
            <a:ext cx="9664700" cy="251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7200" b="1">
                <a:solidFill>
                  <a:srgbClr val="9A9A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 Quotes</a:t>
            </a:r>
          </a:p>
        </p:txBody>
      </p:sp>
      <p:sp>
        <p:nvSpPr>
          <p:cNvPr id="118787" name="Rectangle 3"/>
          <p:cNvSpPr>
            <a:spLocks/>
          </p:cNvSpPr>
          <p:nvPr/>
        </p:nvSpPr>
        <p:spPr bwMode="auto">
          <a:xfrm>
            <a:off x="2806700" y="2660650"/>
            <a:ext cx="8509000" cy="2781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“Arranging the universe as we think it is arranged would have required a miracle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.”</a:t>
            </a:r>
          </a:p>
        </p:txBody>
      </p:sp>
      <p:sp>
        <p:nvSpPr>
          <p:cNvPr id="118788" name="Rectangle 4"/>
          <p:cNvSpPr>
            <a:spLocks/>
          </p:cNvSpPr>
          <p:nvPr/>
        </p:nvSpPr>
        <p:spPr bwMode="auto">
          <a:xfrm>
            <a:off x="1498600" y="5549900"/>
            <a:ext cx="10947400" cy="229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14300" dist="1651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-</a:t>
            </a:r>
            <a:r>
              <a:rPr lang="en-US" sz="4000" b="1" i="1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Dyson, Kleban, &amp; Susskind</a:t>
            </a:r>
            <a:endParaRPr lang="en-US" sz="5600" b="1" i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4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360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quoted by Phillip Ball, NatureNews 8/13/02</a:t>
            </a: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2500"/>
              </a:spcBef>
            </a:pP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8789" name="Rectangle 5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NASA//WMAP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477000" cy="73247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1663700" y="433388"/>
            <a:ext cx="9664700" cy="251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7200" b="1">
                <a:solidFill>
                  <a:srgbClr val="9A9A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 Quotes</a:t>
            </a: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2805113" y="2660650"/>
            <a:ext cx="8737600" cy="2781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“An external agent [external to space and time] intervened in cosmic history for reasons of its own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.”</a:t>
            </a:r>
          </a:p>
        </p:txBody>
      </p:sp>
      <p:sp>
        <p:nvSpPr>
          <p:cNvPr id="119812" name="Rectangle 4"/>
          <p:cNvSpPr>
            <a:spLocks/>
          </p:cNvSpPr>
          <p:nvPr/>
        </p:nvSpPr>
        <p:spPr bwMode="auto">
          <a:xfrm>
            <a:off x="1498600" y="5549900"/>
            <a:ext cx="10947400" cy="229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14300" dist="1651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-</a:t>
            </a:r>
            <a:r>
              <a:rPr lang="en-US" sz="4000" b="1" i="1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Dyson, Kleban, &amp; Susskind</a:t>
            </a:r>
            <a:endParaRPr lang="en-US" sz="5600" b="1" i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4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360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quoted by Phillip Ball, NatureNews 8/13/02</a:t>
            </a: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2500"/>
              </a:spcBef>
            </a:pP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9813" name="Rectangle 5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NASA//WMAP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268913" cy="75279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0834" name="Rectangle 2"/>
          <p:cNvSpPr>
            <a:spLocks/>
          </p:cNvSpPr>
          <p:nvPr/>
        </p:nvSpPr>
        <p:spPr bwMode="auto">
          <a:xfrm>
            <a:off x="1663700" y="433388"/>
            <a:ext cx="9664700" cy="251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7200" b="1">
                <a:solidFill>
                  <a:srgbClr val="9A9A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 Quotes</a:t>
            </a:r>
          </a:p>
        </p:txBody>
      </p:sp>
      <p:sp>
        <p:nvSpPr>
          <p:cNvPr id="120835" name="Rectangle 3"/>
          <p:cNvSpPr>
            <a:spLocks/>
          </p:cNvSpPr>
          <p:nvPr/>
        </p:nvSpPr>
        <p:spPr bwMode="auto">
          <a:xfrm>
            <a:off x="2806700" y="2660650"/>
            <a:ext cx="8978900" cy="2781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90000"/>
              </a:lnSpc>
              <a:spcBef>
                <a:spcPts val="33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“Perhaps the only reasonable conclusion is that we do not live in a world with a true cosmological constant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.”</a:t>
            </a:r>
          </a:p>
        </p:txBody>
      </p:sp>
      <p:sp>
        <p:nvSpPr>
          <p:cNvPr id="120836" name="Rectangle 4"/>
          <p:cNvSpPr>
            <a:spLocks/>
          </p:cNvSpPr>
          <p:nvPr/>
        </p:nvSpPr>
        <p:spPr bwMode="auto">
          <a:xfrm>
            <a:off x="6448425" y="89852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NASA//WMAP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20837" name="Rectangle 5"/>
          <p:cNvSpPr>
            <a:spLocks/>
          </p:cNvSpPr>
          <p:nvPr/>
        </p:nvSpPr>
        <p:spPr bwMode="auto">
          <a:xfrm>
            <a:off x="1028700" y="5549900"/>
            <a:ext cx="11417300" cy="229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14300" dist="165100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-</a:t>
            </a:r>
            <a:r>
              <a:rPr lang="en-US" sz="4000" b="1" i="1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Dyson, Kleban, &amp; Susskind</a:t>
            </a:r>
            <a:endParaRPr lang="en-US" sz="5600" b="1" i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4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3600" i="1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Journal of High Energy Physics</a:t>
            </a:r>
            <a:r>
              <a:rPr lang="en-US" sz="360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10 (2002): 011</a:t>
            </a: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2500"/>
              </a:spcBef>
            </a:pPr>
            <a:endParaRPr lang="en-US" sz="5000" b="1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2692400"/>
            <a:ext cx="9677400" cy="4787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/>
          </p:cNvSpPr>
          <p:nvPr/>
        </p:nvSpPr>
        <p:spPr bwMode="auto">
          <a:xfrm>
            <a:off x="723900" y="1155700"/>
            <a:ext cx="115443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66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Bacteria vs. Humans</a:t>
            </a: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9432925" y="7105650"/>
            <a:ext cx="2298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 spd="slow" advClick="0" advTm="500"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>
            <a:alphaModFix amt="90000"/>
          </a:blip>
          <a:srcRect/>
          <a:stretch>
            <a:fillRect/>
          </a:stretch>
        </p:blipFill>
        <p:spPr bwMode="auto">
          <a:xfrm>
            <a:off x="-115888" y="-1130300"/>
            <a:ext cx="13236576" cy="108696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1858" name="Rectangle 2"/>
          <p:cNvSpPr>
            <a:spLocks/>
          </p:cNvSpPr>
          <p:nvPr/>
        </p:nvSpPr>
        <p:spPr bwMode="auto">
          <a:xfrm>
            <a:off x="723900" y="1447800"/>
            <a:ext cx="115443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64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Dark Energy Confirmed</a:t>
            </a:r>
          </a:p>
        </p:txBody>
      </p:sp>
      <p:sp>
        <p:nvSpPr>
          <p:cNvPr id="121859" name="Rectangle 3"/>
          <p:cNvSpPr>
            <a:spLocks/>
          </p:cNvSpPr>
          <p:nvPr/>
        </p:nvSpPr>
        <p:spPr bwMode="auto">
          <a:xfrm>
            <a:off x="1816100" y="2159000"/>
            <a:ext cx="11099800" cy="6489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galaxy cluster x-rays</a:t>
            </a:r>
          </a:p>
          <a:p>
            <a:pPr algn="l"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WMAP of CMB</a:t>
            </a:r>
          </a:p>
          <a:p>
            <a:pPr algn="l"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ground-based CMB</a:t>
            </a:r>
          </a:p>
          <a:p>
            <a:pPr algn="l"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4. type </a:t>
            </a:r>
            <a:r>
              <a:rPr 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Ia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supernovae</a:t>
            </a:r>
          </a:p>
          <a:p>
            <a:pPr algn="l"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5. gravitational lenses</a:t>
            </a:r>
          </a:p>
        </p:txBody>
      </p:sp>
      <p:sp>
        <p:nvSpPr>
          <p:cNvPr id="121860" name="Rectangle 4"/>
          <p:cNvSpPr>
            <a:spLocks/>
          </p:cNvSpPr>
          <p:nvPr/>
        </p:nvSpPr>
        <p:spPr bwMode="auto">
          <a:xfrm>
            <a:off x="1791647" y="2035792"/>
            <a:ext cx="8648889" cy="662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6. radio galaxy distributions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7. Sloan Digital Sky Survey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8. Two-Degree Field Survey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9. velocity distributions</a:t>
            </a:r>
          </a:p>
        </p:txBody>
      </p:sp>
      <p:sp>
        <p:nvSpPr>
          <p:cNvPr id="121861" name="Rectangle 5"/>
          <p:cNvSpPr>
            <a:spLocks/>
          </p:cNvSpPr>
          <p:nvPr/>
        </p:nvSpPr>
        <p:spPr bwMode="auto">
          <a:xfrm>
            <a:off x="9826625" y="9036050"/>
            <a:ext cx="3175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NASA/JPL=Caltech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21862" name="Rectangle 6"/>
          <p:cNvSpPr>
            <a:spLocks/>
          </p:cNvSpPr>
          <p:nvPr/>
        </p:nvSpPr>
        <p:spPr bwMode="auto">
          <a:xfrm>
            <a:off x="1715573" y="7747084"/>
            <a:ext cx="9554603" cy="5078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30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www.reasons.org/articles/rtb-s-dark-energy-articles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utoUpdateAnimBg="0"/>
      <p:bldP spid="121860" grpId="0"/>
      <p:bldP spid="12186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385806">
            <a:off x="1613806" y="-1662120"/>
            <a:ext cx="9753576" cy="1307782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3906" name="Rectangle 2"/>
          <p:cNvSpPr>
            <a:spLocks/>
          </p:cNvSpPr>
          <p:nvPr/>
        </p:nvSpPr>
        <p:spPr bwMode="auto">
          <a:xfrm>
            <a:off x="1574800" y="2184400"/>
            <a:ext cx="11099800" cy="6489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>
              <a:spcBef>
                <a:spcPts val="19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gravitational force constant</a:t>
            </a:r>
          </a:p>
          <a:p>
            <a:pPr algn="l">
              <a:spcBef>
                <a:spcPts val="19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strong nuclear force const.</a:t>
            </a:r>
          </a:p>
          <a:p>
            <a:pPr algn="l">
              <a:spcBef>
                <a:spcPts val="19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 weak nuclear force const.</a:t>
            </a:r>
          </a:p>
          <a:p>
            <a:pPr algn="l">
              <a:spcBef>
                <a:spcPts val="19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4. electromagnetic force const.</a:t>
            </a:r>
          </a:p>
          <a:p>
            <a:pPr algn="l">
              <a:spcBef>
                <a:spcPts val="19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5. e-m to grav. force ratio</a:t>
            </a:r>
          </a:p>
        </p:txBody>
      </p:sp>
      <p:sp>
        <p:nvSpPr>
          <p:cNvPr id="123907" name="Rectangle 3"/>
          <p:cNvSpPr>
            <a:spLocks/>
          </p:cNvSpPr>
          <p:nvPr/>
        </p:nvSpPr>
        <p:spPr bwMode="auto">
          <a:xfrm>
            <a:off x="2286000" y="1790700"/>
            <a:ext cx="9677400" cy="7289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6. proton-to-electron number ratio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7. electron-to-proton mass ratio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8. velocity of light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  <a:buFontTx/>
              <a:buAutoNum type="arabicPeriod" startAt="9"/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cosmic expansion rate</a:t>
            </a:r>
          </a:p>
          <a:p>
            <a:pPr marL="1103313" indent="-1084263" algn="l">
              <a:lnSpc>
                <a:spcPct val="105000"/>
              </a:lnSpc>
              <a:spcBef>
                <a:spcPts val="1900"/>
              </a:spcBef>
              <a:buFontTx/>
              <a:buAutoNum type="arabicPeriod" startAt="9"/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cosmic entropy level</a:t>
            </a:r>
          </a:p>
        </p:txBody>
      </p:sp>
      <p:sp>
        <p:nvSpPr>
          <p:cNvPr id="123908" name="Rectangle 4"/>
          <p:cNvSpPr>
            <a:spLocks/>
          </p:cNvSpPr>
          <p:nvPr/>
        </p:nvSpPr>
        <p:spPr bwMode="auto">
          <a:xfrm>
            <a:off x="88900" y="838200"/>
            <a:ext cx="12814300" cy="2489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68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Cosmic Design for C-Life</a:t>
            </a:r>
          </a:p>
        </p:txBody>
      </p:sp>
      <p:sp>
        <p:nvSpPr>
          <p:cNvPr id="123909" name="Rectangle 5"/>
          <p:cNvSpPr>
            <a:spLocks/>
          </p:cNvSpPr>
          <p:nvPr/>
        </p:nvSpPr>
        <p:spPr bwMode="auto">
          <a:xfrm>
            <a:off x="10334625" y="91503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"/>
                            </p:stCondLst>
                            <p:childTnLst>
                              <p:par>
                                <p:cTn id="10" presetID="7" presetClass="entr" presetSubtype="8" fill="hold" grpId="0" nodeType="afterEffect">
                                  <p:stCondLst>
                                    <p:cond delay="25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autoUpdateAnimBg="0"/>
      <p:bldP spid="12390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5152" y="3178174"/>
            <a:ext cx="9348717" cy="52546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aphicFrame>
        <p:nvGraphicFramePr>
          <p:cNvPr id="12595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530344"/>
              </p:ext>
            </p:extLst>
          </p:nvPr>
        </p:nvGraphicFramePr>
        <p:xfrm>
          <a:off x="1860550" y="2541588"/>
          <a:ext cx="9245600" cy="5831840"/>
        </p:xfrm>
        <a:graphic>
          <a:graphicData uri="http://schemas.openxmlformats.org/drawingml/2006/table">
            <a:tbl>
              <a:tblPr/>
              <a:tblGrid>
                <a:gridCol w="4195763"/>
                <a:gridCol w="5049837"/>
              </a:tblGrid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95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date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FFF95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known features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99"/>
                    </a:solidFill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1991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17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1995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2001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2004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2006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140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..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2011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2446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 180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 </a:t>
                      </a: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6006" name="Rectangle 54"/>
          <p:cNvSpPr>
            <a:spLocks/>
          </p:cNvSpPr>
          <p:nvPr/>
        </p:nvSpPr>
        <p:spPr bwMode="auto">
          <a:xfrm>
            <a:off x="723900" y="876300"/>
            <a:ext cx="115443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6600">
                <a:solidFill>
                  <a:srgbClr val="FFFD2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Cosmic Design for Life</a:t>
            </a:r>
          </a:p>
        </p:txBody>
      </p:sp>
      <p:sp>
        <p:nvSpPr>
          <p:cNvPr id="126007" name="Rectangle 55"/>
          <p:cNvSpPr>
            <a:spLocks/>
          </p:cNvSpPr>
          <p:nvPr/>
        </p:nvSpPr>
        <p:spPr bwMode="auto">
          <a:xfrm>
            <a:off x="6451600" y="9168136"/>
            <a:ext cx="6553200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</a:t>
            </a:r>
            <a:r>
              <a:rPr lang="en-US" sz="1800" dirty="0" err="1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/AURA)/W. Keel, Univ. of Alabama, </a:t>
            </a:r>
            <a:r>
              <a:rPr 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Tuscaloosa</a:t>
            </a:r>
            <a:endParaRPr lang="en-US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6008" name="Rectangle 56"/>
          <p:cNvSpPr>
            <a:spLocks/>
          </p:cNvSpPr>
          <p:nvPr/>
        </p:nvSpPr>
        <p:spPr bwMode="auto">
          <a:xfrm>
            <a:off x="382998" y="8540090"/>
            <a:ext cx="12226104" cy="6617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38100" tIns="38100" rIns="38100" bIns="38100" anchor="ctr">
            <a:prstTxWarp prst="textNoShape">
              <a:avLst/>
            </a:prstTxWarp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features/citations: </a:t>
            </a:r>
            <a:r>
              <a:rPr lang="en-US" sz="3800" b="1" dirty="0">
                <a:solidFill>
                  <a:srgbClr val="FFFA83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reasons.org/fine-tuning</a:t>
            </a:r>
            <a:r>
              <a:rPr lang="en-US" sz="3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for citations.</a:t>
            </a:r>
          </a:p>
        </p:txBody>
      </p:sp>
      <p:sp>
        <p:nvSpPr>
          <p:cNvPr id="126009" name="Rectangle 57"/>
          <p:cNvSpPr>
            <a:spLocks/>
          </p:cNvSpPr>
          <p:nvPr/>
        </p:nvSpPr>
        <p:spPr bwMode="auto">
          <a:xfrm>
            <a:off x="8953500" y="6464300"/>
            <a:ext cx="660400" cy="3937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0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1625" cy="99568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26978" name="Rectangle 2"/>
          <p:cNvSpPr>
            <a:spLocks/>
          </p:cNvSpPr>
          <p:nvPr/>
        </p:nvSpPr>
        <p:spPr bwMode="auto">
          <a:xfrm>
            <a:off x="1778000" y="1574800"/>
            <a:ext cx="9436100" cy="3378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110000"/>
              </a:lnSpc>
              <a:spcBef>
                <a:spcPts val="33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6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heavens are the work of your hands.</a:t>
            </a:r>
            <a:endParaRPr lang="en-US" sz="48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61975" indent="-501650" algn="l">
              <a:lnSpc>
                <a:spcPct val="110000"/>
              </a:lnSpc>
              <a:spcBef>
                <a:spcPts val="33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  —Hebrews 1:10</a:t>
            </a:r>
          </a:p>
        </p:txBody>
      </p:sp>
      <p:sp>
        <p:nvSpPr>
          <p:cNvPr id="126979" name="Rectangle 3"/>
          <p:cNvSpPr>
            <a:spLocks/>
          </p:cNvSpPr>
          <p:nvPr/>
        </p:nvSpPr>
        <p:spPr bwMode="auto">
          <a:xfrm>
            <a:off x="7680325" y="8870950"/>
            <a:ext cx="5321300" cy="102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endParaRPr lang="en-US" sz="1800">
              <a:solidFill>
                <a:srgbClr val="9A9A9A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NASA/JPL-Caltech/S. Stolovy (SSC-Caltech)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 rotWithShape="1"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3004801" cy="9779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9026" name="Rectangle 2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29027" name="Rectangle 3"/>
          <p:cNvSpPr>
            <a:spLocks/>
          </p:cNvSpPr>
          <p:nvPr/>
        </p:nvSpPr>
        <p:spPr bwMode="auto">
          <a:xfrm>
            <a:off x="4127500" y="2425700"/>
            <a:ext cx="7543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54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universe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Saturn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29028" name="Rectangle 4"/>
          <p:cNvSpPr>
            <a:spLocks/>
          </p:cNvSpPr>
          <p:nvPr/>
        </p:nvSpPr>
        <p:spPr bwMode="auto">
          <a:xfrm>
            <a:off x="7007225" y="91503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NASA/Hubble Heritage Team STScI/AURA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-1"/>
            <a:ext cx="12976225" cy="97329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email">
            <a:lum contrast="14000"/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396501">
            <a:off x="-457863" y="2649538"/>
            <a:ext cx="5319713" cy="4357688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30051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6388" y="6557963"/>
            <a:ext cx="2552700" cy="2438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0052" name="Rectangle 4"/>
          <p:cNvSpPr>
            <a:spLocks/>
          </p:cNvSpPr>
          <p:nvPr/>
        </p:nvSpPr>
        <p:spPr bwMode="auto">
          <a:xfrm>
            <a:off x="4127500" y="2425700"/>
            <a:ext cx="74676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5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Saturn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30053" name="Rectangle 5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5425" y="5408613"/>
            <a:ext cx="825500" cy="5603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4600" y="4991100"/>
            <a:ext cx="973138" cy="850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0056" name="Rectangle 8"/>
          <p:cNvSpPr>
            <a:spLocks/>
          </p:cNvSpPr>
          <p:nvPr/>
        </p:nvSpPr>
        <p:spPr bwMode="auto">
          <a:xfrm>
            <a:off x="11172825" y="92138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17700"/>
            <a:ext cx="7378700" cy="7543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1074" name="Rectangle 2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1075" name="Rectangle 3"/>
          <p:cNvSpPr>
            <a:spLocks/>
          </p:cNvSpPr>
          <p:nvPr/>
        </p:nvSpPr>
        <p:spPr bwMode="auto">
          <a:xfrm>
            <a:off x="4127500" y="2425700"/>
            <a:ext cx="7543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54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Saturn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31076" name="Rectangle 4"/>
          <p:cNvSpPr>
            <a:spLocks/>
          </p:cNvSpPr>
          <p:nvPr/>
        </p:nvSpPr>
        <p:spPr bwMode="auto">
          <a:xfrm>
            <a:off x="7743825" y="8959850"/>
            <a:ext cx="5092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NASA/JPL-Caltech/R. Hurt (SSC-Caltech)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68450"/>
            <a:ext cx="8077200" cy="8185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2098" name="Rectangle 2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2099" name="Rectangle 3"/>
          <p:cNvSpPr>
            <a:spLocks/>
          </p:cNvSpPr>
          <p:nvPr/>
        </p:nvSpPr>
        <p:spPr bwMode="auto">
          <a:xfrm>
            <a:off x="4127500" y="2425700"/>
            <a:ext cx="7543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54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Saturn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32100" name="Rectangle 4"/>
          <p:cNvSpPr>
            <a:spLocks/>
          </p:cNvSpPr>
          <p:nvPr/>
        </p:nvSpPr>
        <p:spPr bwMode="auto">
          <a:xfrm>
            <a:off x="11172825" y="92138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1847240">
            <a:off x="2857136" y="2657498"/>
            <a:ext cx="11503792" cy="610883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02257"/>
            <a:ext cx="6741994" cy="603231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3123" name="Rectangle 3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3124" name="Rectangle 4"/>
          <p:cNvSpPr>
            <a:spLocks/>
          </p:cNvSpPr>
          <p:nvPr/>
        </p:nvSpPr>
        <p:spPr bwMode="auto">
          <a:xfrm>
            <a:off x="4127500" y="2425700"/>
            <a:ext cx="7670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5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Jupiter, Saturn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33125" name="Rectangle 5"/>
          <p:cNvSpPr>
            <a:spLocks/>
          </p:cNvSpPr>
          <p:nvPr/>
        </p:nvSpPr>
        <p:spPr bwMode="auto">
          <a:xfrm>
            <a:off x="11172825" y="92138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2393950"/>
            <a:ext cx="6731000" cy="6858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5170" name="Rectangle 2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5171" name="Rectangle 3"/>
          <p:cNvSpPr>
            <a:spLocks/>
          </p:cNvSpPr>
          <p:nvPr/>
        </p:nvSpPr>
        <p:spPr bwMode="auto">
          <a:xfrm>
            <a:off x="4127500" y="2425700"/>
            <a:ext cx="7670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et al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5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Moon</a:t>
            </a:r>
          </a:p>
        </p:txBody>
      </p:sp>
      <p:sp>
        <p:nvSpPr>
          <p:cNvPr id="135172" name="Rectangle 4"/>
          <p:cNvSpPr>
            <a:spLocks/>
          </p:cNvSpPr>
          <p:nvPr/>
        </p:nvSpPr>
        <p:spPr bwMode="auto">
          <a:xfrm>
            <a:off x="11172825" y="92138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2692400"/>
            <a:ext cx="9677400" cy="4787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aphicFrame>
        <p:nvGraphicFramePr>
          <p:cNvPr id="70658" name="Group 2"/>
          <p:cNvGraphicFramePr>
            <a:graphicFrameLocks noGrp="1"/>
          </p:cNvGraphicFramePr>
          <p:nvPr/>
        </p:nvGraphicFramePr>
        <p:xfrm>
          <a:off x="1663700" y="2667000"/>
          <a:ext cx="9677400" cy="4851400"/>
        </p:xfrm>
        <a:graphic>
          <a:graphicData uri="http://schemas.openxmlformats.org/drawingml/2006/table">
            <a:tbl>
              <a:tblPr/>
              <a:tblGrid>
                <a:gridCol w="3225800"/>
                <a:gridCol w="3225800"/>
                <a:gridCol w="3225800"/>
              </a:tblGrid>
              <a:tr h="1212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life form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2E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features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673DD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probability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7DD">
                        <a:alpha val="59999"/>
                      </a:srgbClr>
                    </a:solidFill>
                  </a:tcPr>
                </a:tc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90-day bacteria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501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-311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3-Gyr bacteria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676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-556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humans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824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-1050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702" name="Rectangle 46"/>
          <p:cNvSpPr>
            <a:spLocks/>
          </p:cNvSpPr>
          <p:nvPr/>
        </p:nvSpPr>
        <p:spPr bwMode="auto">
          <a:xfrm>
            <a:off x="723900" y="1155700"/>
            <a:ext cx="115443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66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Bacteria vs. Humans</a:t>
            </a:r>
          </a:p>
        </p:txBody>
      </p:sp>
      <p:sp>
        <p:nvSpPr>
          <p:cNvPr id="70703" name="Rectangle 47"/>
          <p:cNvSpPr>
            <a:spLocks/>
          </p:cNvSpPr>
          <p:nvPr/>
        </p:nvSpPr>
        <p:spPr bwMode="auto">
          <a:xfrm>
            <a:off x="1409700" y="7429500"/>
            <a:ext cx="10172700" cy="876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features/citations: </a:t>
            </a:r>
            <a:r>
              <a:rPr lang="en-US" sz="3800" b="1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reasons.org/fine-tuning</a:t>
            </a: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for citations.</a:t>
            </a:r>
          </a:p>
        </p:txBody>
      </p:sp>
      <p:sp>
        <p:nvSpPr>
          <p:cNvPr id="70704" name="Rectangle 48"/>
          <p:cNvSpPr>
            <a:spLocks/>
          </p:cNvSpPr>
          <p:nvPr/>
        </p:nvSpPr>
        <p:spPr bwMode="auto">
          <a:xfrm>
            <a:off x="9432925" y="7105650"/>
            <a:ext cx="2298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0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28" y="2593074"/>
            <a:ext cx="6305266" cy="646903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6194" name="Rectangle 2"/>
          <p:cNvSpPr>
            <a:spLocks/>
          </p:cNvSpPr>
          <p:nvPr/>
        </p:nvSpPr>
        <p:spPr bwMode="auto">
          <a:xfrm>
            <a:off x="762000" y="1028700"/>
            <a:ext cx="114681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Heavenly Body Design</a:t>
            </a:r>
            <a:r>
              <a:rPr lang="en-US" sz="7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6195" name="Rectangle 3"/>
          <p:cNvSpPr>
            <a:spLocks/>
          </p:cNvSpPr>
          <p:nvPr/>
        </p:nvSpPr>
        <p:spPr bwMode="auto">
          <a:xfrm>
            <a:off x="4127500" y="2425700"/>
            <a:ext cx="7670800" cy="651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universe</a:t>
            </a:r>
            <a:endParaRPr lang="en-US" sz="540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 cluster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galaxy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star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Jupiter, et al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4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Just right Earth</a:t>
            </a:r>
          </a:p>
          <a:p>
            <a:pPr marL="544513" indent="-487363" algn="l">
              <a:spcBef>
                <a:spcPts val="400"/>
              </a:spcBef>
            </a:pPr>
            <a:r>
              <a:rPr lang="en-US" sz="54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right Moon</a:t>
            </a:r>
          </a:p>
        </p:txBody>
      </p:sp>
      <p:sp>
        <p:nvSpPr>
          <p:cNvPr id="136196" name="Rectangle 4"/>
          <p:cNvSpPr>
            <a:spLocks/>
          </p:cNvSpPr>
          <p:nvPr/>
        </p:nvSpPr>
        <p:spPr bwMode="auto">
          <a:xfrm>
            <a:off x="11172825" y="92138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0" y="-1625600"/>
            <a:ext cx="97409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7218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no Creator …</a:t>
            </a:r>
            <a:r>
              <a:rPr lang="en-US" sz="84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7219" name="Rectangle 3"/>
          <p:cNvSpPr>
            <a:spLocks/>
          </p:cNvSpPr>
          <p:nvPr/>
        </p:nvSpPr>
        <p:spPr bwMode="auto">
          <a:xfrm>
            <a:off x="1511300" y="2730500"/>
            <a:ext cx="9766300" cy="5689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Design evidences will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decrease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in strength &amp; number.</a:t>
            </a:r>
          </a:p>
          <a:p>
            <a:pPr marL="508000" indent="-488950" algn="l">
              <a:spcBef>
                <a:spcPts val="4000"/>
              </a:spcBef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Evidence for biblical God as Designer will get progressively 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weaker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</a:p>
        </p:txBody>
      </p:sp>
      <p:sp>
        <p:nvSpPr>
          <p:cNvPr id="137220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0" y="-1625600"/>
            <a:ext cx="97409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Creator …</a:t>
            </a:r>
            <a:r>
              <a:rPr lang="en-US" sz="840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8243" name="Rectangle 3"/>
          <p:cNvSpPr>
            <a:spLocks/>
          </p:cNvSpPr>
          <p:nvPr/>
        </p:nvSpPr>
        <p:spPr bwMode="auto">
          <a:xfrm>
            <a:off x="1511300" y="2730500"/>
            <a:ext cx="9766300" cy="5689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Design evidences will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increase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in strength &amp; number.</a:t>
            </a:r>
          </a:p>
          <a:p>
            <a:pPr marL="508000" indent="-488950" algn="l">
              <a:spcBef>
                <a:spcPts val="4000"/>
              </a:spcBef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Evidence for biblical God as Designer will get progressively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stronger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</a:p>
        </p:txBody>
      </p:sp>
      <p:sp>
        <p:nvSpPr>
          <p:cNvPr id="138244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3004801" cy="975360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9266" name="Rectangle 2"/>
          <p:cNvSpPr>
            <a:spLocks/>
          </p:cNvSpPr>
          <p:nvPr/>
        </p:nvSpPr>
        <p:spPr bwMode="auto">
          <a:xfrm>
            <a:off x="1574800" y="330200"/>
            <a:ext cx="8293100" cy="3136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72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41 Design Features</a:t>
            </a:r>
            <a:r>
              <a:rPr lang="en-US" sz="7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(as of Jan. 1995)</a:t>
            </a:r>
          </a:p>
        </p:txBody>
      </p:sp>
      <p:sp>
        <p:nvSpPr>
          <p:cNvPr id="139267" name="Oval 3"/>
          <p:cNvSpPr>
            <a:spLocks/>
          </p:cNvSpPr>
          <p:nvPr/>
        </p:nvSpPr>
        <p:spPr bwMode="auto">
          <a:xfrm>
            <a:off x="6337300" y="3086100"/>
            <a:ext cx="2489200" cy="23622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900" y="1965325"/>
            <a:ext cx="3162300" cy="25304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9269" name="Rectangle 5"/>
          <p:cNvSpPr>
            <a:spLocks/>
          </p:cNvSpPr>
          <p:nvPr/>
        </p:nvSpPr>
        <p:spPr bwMode="auto">
          <a:xfrm>
            <a:off x="1219200" y="4025900"/>
            <a:ext cx="10477500" cy="3784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spcBef>
                <a:spcPts val="35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Accounting for </a:t>
            </a:r>
            <a:r>
              <a:rPr 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dependency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factors and </a:t>
            </a:r>
            <a:r>
              <a:rPr 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max # of planets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 probability </a:t>
            </a:r>
            <a:r>
              <a:rPr lang="en-US" sz="480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was</a:t>
            </a:r>
            <a:r>
              <a:rPr lang="en-US" sz="480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less than 1 in 10</a:t>
            </a:r>
            <a:r>
              <a:rPr lang="en-US" sz="4800" baseline="3100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31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that one body would possess all 41 features with just-right values for life.</a:t>
            </a:r>
          </a:p>
        </p:txBody>
      </p:sp>
      <p:sp>
        <p:nvSpPr>
          <p:cNvPr id="139270" name="Rectangle 6"/>
          <p:cNvSpPr>
            <a:spLocks/>
          </p:cNvSpPr>
          <p:nvPr/>
        </p:nvSpPr>
        <p:spPr bwMode="auto">
          <a:xfrm>
            <a:off x="10995025" y="9296400"/>
            <a:ext cx="2413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3" name="Group 1"/>
          <p:cNvGraphicFramePr>
            <a:graphicFrameLocks noGrp="1"/>
          </p:cNvGraphicFramePr>
          <p:nvPr/>
        </p:nvGraphicFramePr>
        <p:xfrm>
          <a:off x="1827213" y="2705100"/>
          <a:ext cx="9307512" cy="4972050"/>
        </p:xfrm>
        <a:graphic>
          <a:graphicData uri="http://schemas.openxmlformats.org/drawingml/2006/table">
            <a:tbl>
              <a:tblPr/>
              <a:tblGrid>
                <a:gridCol w="3101975"/>
                <a:gridCol w="3103562"/>
                <a:gridCol w="3101975"/>
              </a:tblGrid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A8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date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A8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features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A8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probability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1995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-31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2000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128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-144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2002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202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-217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2004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322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-282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2006</a:t>
                      </a: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676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48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-556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1377" name="Rectangle 65"/>
          <p:cNvSpPr>
            <a:spLocks/>
          </p:cNvSpPr>
          <p:nvPr/>
        </p:nvSpPr>
        <p:spPr bwMode="auto">
          <a:xfrm>
            <a:off x="723900" y="1092200"/>
            <a:ext cx="11544300" cy="184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66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Planet Fine-Tuned for Life</a:t>
            </a:r>
          </a:p>
        </p:txBody>
      </p:sp>
      <p:sp>
        <p:nvSpPr>
          <p:cNvPr id="141378" name="Rectangle 66"/>
          <p:cNvSpPr>
            <a:spLocks/>
          </p:cNvSpPr>
          <p:nvPr/>
        </p:nvSpPr>
        <p:spPr bwMode="auto">
          <a:xfrm>
            <a:off x="10083800" y="68262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41379" name="Rectangle 67"/>
          <p:cNvSpPr>
            <a:spLocks/>
          </p:cNvSpPr>
          <p:nvPr/>
        </p:nvSpPr>
        <p:spPr bwMode="auto">
          <a:xfrm>
            <a:off x="1384300" y="7429500"/>
            <a:ext cx="10198100" cy="876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See </a:t>
            </a:r>
            <a:r>
              <a:rPr lang="en-US" sz="3800" b="1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reasons.org</a:t>
            </a:r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for features &amp; citations.</a:t>
            </a:r>
          </a:p>
        </p:txBody>
      </p:sp>
      <p:sp>
        <p:nvSpPr>
          <p:cNvPr id="141380" name="Rectangle 68"/>
          <p:cNvSpPr>
            <a:spLocks/>
          </p:cNvSpPr>
          <p:nvPr/>
        </p:nvSpPr>
        <p:spPr bwMode="auto">
          <a:xfrm>
            <a:off x="9940925" y="7131050"/>
            <a:ext cx="1803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79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362" name="Rectangle 2"/>
          <p:cNvSpPr>
            <a:spLocks/>
          </p:cNvSpPr>
          <p:nvPr/>
        </p:nvSpPr>
        <p:spPr bwMode="auto">
          <a:xfrm>
            <a:off x="4381500" y="1689100"/>
            <a:ext cx="7162800" cy="670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 algn="l"/>
            <a:r>
              <a:rPr lang="en-US" sz="1200">
                <a:solidFill>
                  <a:schemeClr val="tx1"/>
                </a:solidFill>
              </a:rPr>
              <a:t>“The more I examine the universe, … the more evidence I find that the universe in some sense must have known we were coming.”</a:t>
            </a:r>
          </a:p>
          <a:p>
            <a:pPr marL="60325" algn="l"/>
            <a:r>
              <a:rPr lang="en-US" sz="1200">
                <a:solidFill>
                  <a:schemeClr val="tx1"/>
                </a:solidFill>
              </a:rPr>
              <a:t/>
            </a:r>
            <a:br>
              <a:rPr lang="en-US" sz="1200">
                <a:solidFill>
                  <a:schemeClr val="tx1"/>
                </a:solidFill>
              </a:rPr>
            </a:b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3363" name="Rectangle 3"/>
          <p:cNvSpPr>
            <a:spLocks/>
          </p:cNvSpPr>
          <p:nvPr/>
        </p:nvSpPr>
        <p:spPr bwMode="auto">
          <a:xfrm>
            <a:off x="1270000" y="6743700"/>
            <a:ext cx="2882900" cy="1308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>
              <a:spcBef>
                <a:spcPts val="2700"/>
              </a:spcBef>
            </a:pP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Freeman Dyson</a:t>
            </a:r>
          </a:p>
        </p:txBody>
      </p:sp>
      <p:sp>
        <p:nvSpPr>
          <p:cNvPr id="143364" name="Rectangle 4"/>
          <p:cNvSpPr>
            <a:spLocks/>
          </p:cNvSpPr>
          <p:nvPr/>
        </p:nvSpPr>
        <p:spPr bwMode="auto">
          <a:xfrm>
            <a:off x="4622800" y="6451600"/>
            <a:ext cx="70231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 algn="l">
              <a:lnSpc>
                <a:spcPct val="110000"/>
              </a:lnSpc>
              <a:spcBef>
                <a:spcPts val="2700"/>
              </a:spcBef>
            </a:pPr>
            <a:r>
              <a:rPr lang="en-US" sz="3800" dirty="0">
                <a:solidFill>
                  <a:srgbClr val="9AFD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 Italic" charset="0"/>
                <a:ea typeface="Arial Narrow Italic" charset="0"/>
                <a:cs typeface="Arial Narrow Italic" charset="0"/>
                <a:sym typeface="Arial Narrow Italic" charset="0"/>
              </a:rPr>
              <a:t>—Disturbing the Universe, </a:t>
            </a:r>
            <a:r>
              <a:rPr lang="en-US" sz="3800" dirty="0">
                <a:solidFill>
                  <a:srgbClr val="9AFD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p. 250</a:t>
            </a:r>
          </a:p>
        </p:txBody>
      </p:sp>
      <p:sp>
        <p:nvSpPr>
          <p:cNvPr id="143365" name="Rectangle 5"/>
          <p:cNvSpPr>
            <a:spLocks/>
          </p:cNvSpPr>
          <p:nvPr/>
        </p:nvSpPr>
        <p:spPr bwMode="auto">
          <a:xfrm>
            <a:off x="1524000" y="6400800"/>
            <a:ext cx="23876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Jacob Appelbaum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43366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0" y="1868488"/>
            <a:ext cx="2908300" cy="4343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367" name="Rectangle 7"/>
          <p:cNvSpPr>
            <a:spLocks/>
          </p:cNvSpPr>
          <p:nvPr/>
        </p:nvSpPr>
        <p:spPr bwMode="auto">
          <a:xfrm>
            <a:off x="5572125" y="9150350"/>
            <a:ext cx="8788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NASA/ESA, Hubble Heritage Team (/STScI/AURA)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0" y="-1625600"/>
            <a:ext cx="97409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4386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no Creator …</a:t>
            </a:r>
            <a:r>
              <a:rPr lang="en-US" sz="84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44387" name="Rectangle 3"/>
          <p:cNvSpPr>
            <a:spLocks/>
          </p:cNvSpPr>
          <p:nvPr/>
        </p:nvSpPr>
        <p:spPr bwMode="auto">
          <a:xfrm>
            <a:off x="1511300" y="2730500"/>
            <a:ext cx="9563100" cy="5334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Astronomers will find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many systems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capable of permitting advanced life like the Milky Way Galaxy, Sun, Moon, Earth, and Earth’s planetary partners.</a:t>
            </a:r>
          </a:p>
        </p:txBody>
      </p:sp>
      <p:sp>
        <p:nvSpPr>
          <p:cNvPr id="144388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5400000">
            <a:off x="1631950" y="-1625600"/>
            <a:ext cx="9740900" cy="1300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6434" name="Rectangle 2"/>
          <p:cNvSpPr>
            <a:spLocks/>
          </p:cNvSpPr>
          <p:nvPr/>
        </p:nvSpPr>
        <p:spPr bwMode="auto">
          <a:xfrm>
            <a:off x="2082800" y="1206500"/>
            <a:ext cx="111633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Creator …</a:t>
            </a:r>
            <a:r>
              <a:rPr lang="en-US" sz="84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46435" name="Rectangle 3"/>
          <p:cNvSpPr>
            <a:spLocks/>
          </p:cNvSpPr>
          <p:nvPr/>
        </p:nvSpPr>
        <p:spPr bwMode="auto">
          <a:xfrm>
            <a:off x="1511300" y="2730500"/>
            <a:ext cx="9563100" cy="535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Milky Way Galaxy, Sun, Moon, Earth, and Earth’s planetary partners will prove to be </a:t>
            </a:r>
            <a:r>
              <a:rPr lang="en-US" sz="5000" b="1">
                <a:solidFill>
                  <a:srgbClr val="23FC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unique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 their capacity to permit advanced life.</a:t>
            </a:r>
          </a:p>
        </p:txBody>
      </p:sp>
      <p:sp>
        <p:nvSpPr>
          <p:cNvPr id="146436" name="Rectangle 4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8482" name="Rectangle 2"/>
          <p:cNvSpPr>
            <a:spLocks/>
          </p:cNvSpPr>
          <p:nvPr/>
        </p:nvSpPr>
        <p:spPr bwMode="auto">
          <a:xfrm>
            <a:off x="9458325" y="90360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48483" name="Rectangle 3"/>
          <p:cNvSpPr>
            <a:spLocks/>
          </p:cNvSpPr>
          <p:nvPr/>
        </p:nvSpPr>
        <p:spPr bwMode="auto">
          <a:xfrm>
            <a:off x="4191000" y="228600"/>
            <a:ext cx="7264400" cy="7162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 algn="l"/>
            <a:r>
              <a:rPr lang="en-US" sz="4800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Discovery of </a:t>
            </a:r>
            <a:r>
              <a:rPr lang="en-US" sz="4800" dirty="0" err="1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extrasolar</a:t>
            </a:r>
            <a:r>
              <a:rPr lang="en-US" sz="4800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planets “makes the coincidences of our planetary conditions …far less compelling evidence that the Earth was carefully designed just to please us humans</a:t>
            </a:r>
            <a:r>
              <a:rPr lang="en-US" sz="4800" dirty="0" smtClean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.”</a:t>
            </a:r>
            <a:endParaRPr lang="en-US" sz="11200" u="sng" dirty="0">
              <a:solidFill>
                <a:srgbClr val="FFFD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 Italic" charset="0"/>
              <a:sym typeface="Arial Narrow Italic" charset="0"/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63" y="1624013"/>
            <a:ext cx="3213100" cy="35845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8485" name="Rectangle 5"/>
          <p:cNvSpPr>
            <a:spLocks/>
          </p:cNvSpPr>
          <p:nvPr/>
        </p:nvSpPr>
        <p:spPr bwMode="auto">
          <a:xfrm>
            <a:off x="1219200" y="5486400"/>
            <a:ext cx="2882900" cy="1308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>
              <a:spcBef>
                <a:spcPts val="2700"/>
              </a:spcBef>
            </a:pPr>
            <a:r>
              <a:rPr lang="en-US" sz="40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Stephen Hawking</a:t>
            </a:r>
          </a:p>
        </p:txBody>
      </p:sp>
      <p:sp>
        <p:nvSpPr>
          <p:cNvPr id="148486" name="Rectangle 6"/>
          <p:cNvSpPr>
            <a:spLocks/>
          </p:cNvSpPr>
          <p:nvPr/>
        </p:nvSpPr>
        <p:spPr bwMode="auto">
          <a:xfrm>
            <a:off x="6680200" y="7543800"/>
            <a:ext cx="51943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 algn="l">
              <a:lnSpc>
                <a:spcPct val="110000"/>
              </a:lnSpc>
              <a:spcBef>
                <a:spcPts val="2700"/>
              </a:spcBef>
            </a:pPr>
            <a:r>
              <a:rPr lang="en-US" sz="3800">
                <a:solidFill>
                  <a:srgbClr val="9AFDEB"/>
                </a:solidFill>
                <a:latin typeface="Arial Narrow Italic" charset="0"/>
                <a:ea typeface="Arial Narrow Italic" charset="0"/>
                <a:cs typeface="Arial Narrow Italic" charset="0"/>
                <a:sym typeface="Arial Narrow Italic" charset="0"/>
              </a:rPr>
              <a:t>—The Grand Design, </a:t>
            </a:r>
            <a:r>
              <a:rPr lang="en-US" sz="3800">
                <a:solidFill>
                  <a:srgbClr val="9AFDEB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p. 153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0530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0531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0532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0586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0587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0588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0589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0590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914400"/>
            <a:ext cx="7899400" cy="7924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1554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1555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1556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1610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1611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1612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1613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1614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2578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2579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2580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2634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2635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2636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2637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2638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3602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603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3604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3658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3659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60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61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3662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4626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4627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4628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777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4682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4683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4684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4685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4686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55650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5651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55652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777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5706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55707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5708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5709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5710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6674" name="Rectangle 2"/>
          <p:cNvSpPr>
            <a:spLocks/>
          </p:cNvSpPr>
          <p:nvPr/>
        </p:nvSpPr>
        <p:spPr bwMode="auto">
          <a:xfrm>
            <a:off x="11109325" y="9239250"/>
            <a:ext cx="19558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</a:p>
        </p:txBody>
      </p:sp>
      <p:sp>
        <p:nvSpPr>
          <p:cNvPr id="156675" name="Rectangle 3"/>
          <p:cNvSpPr>
            <a:spLocks/>
          </p:cNvSpPr>
          <p:nvPr/>
        </p:nvSpPr>
        <p:spPr bwMode="auto">
          <a:xfrm>
            <a:off x="1879600" y="762000"/>
            <a:ext cx="4686300" cy="281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0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Jupiter</a:t>
            </a:r>
          </a:p>
        </p:txBody>
      </p:sp>
      <p:sp>
        <p:nvSpPr>
          <p:cNvPr id="156676" name="Rectangle 4"/>
          <p:cNvSpPr>
            <a:spLocks/>
          </p:cNvSpPr>
          <p:nvPr/>
        </p:nvSpPr>
        <p:spPr bwMode="auto">
          <a:xfrm>
            <a:off x="1843088" y="4197350"/>
            <a:ext cx="9588500" cy="2425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0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upsilon Andromedae e</a:t>
            </a:r>
          </a:p>
        </p:txBody>
      </p:sp>
      <p:sp>
        <p:nvSpPr>
          <p:cNvPr id="156677" name="Rectangle 5"/>
          <p:cNvSpPr>
            <a:spLocks/>
          </p:cNvSpPr>
          <p:nvPr/>
        </p:nvSpPr>
        <p:spPr bwMode="auto">
          <a:xfrm>
            <a:off x="1371600" y="2197100"/>
            <a:ext cx="9728200" cy="2781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 = 1.00        d = 5.20 AU         e = 0.048</a:t>
            </a:r>
          </a:p>
        </p:txBody>
      </p:sp>
      <p:sp>
        <p:nvSpPr>
          <p:cNvPr id="156678" name="Rectangle 6"/>
          <p:cNvSpPr>
            <a:spLocks/>
          </p:cNvSpPr>
          <p:nvPr/>
        </p:nvSpPr>
        <p:spPr bwMode="auto">
          <a:xfrm>
            <a:off x="1371600" y="5664200"/>
            <a:ext cx="9728200" cy="2425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 = 1.06+     </a:t>
            </a: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 = 5.25 AU          e = 0.005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autoUpdateAnimBg="0"/>
      <p:bldP spid="15667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8722" name="Rectangle 2"/>
          <p:cNvSpPr>
            <a:spLocks/>
          </p:cNvSpPr>
          <p:nvPr/>
        </p:nvSpPr>
        <p:spPr bwMode="auto">
          <a:xfrm>
            <a:off x="11109325" y="9239250"/>
            <a:ext cx="19558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</a:p>
        </p:txBody>
      </p:sp>
      <p:sp>
        <p:nvSpPr>
          <p:cNvPr id="158723" name="Rectangle 3"/>
          <p:cNvSpPr>
            <a:spLocks/>
          </p:cNvSpPr>
          <p:nvPr/>
        </p:nvSpPr>
        <p:spPr bwMode="auto">
          <a:xfrm>
            <a:off x="1879600" y="762000"/>
            <a:ext cx="9512300" cy="281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0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upsilon Andromedae c</a:t>
            </a:r>
          </a:p>
        </p:txBody>
      </p:sp>
      <p:sp>
        <p:nvSpPr>
          <p:cNvPr id="158724" name="Rectangle 4"/>
          <p:cNvSpPr>
            <a:spLocks/>
          </p:cNvSpPr>
          <p:nvPr/>
        </p:nvSpPr>
        <p:spPr bwMode="auto">
          <a:xfrm>
            <a:off x="1843088" y="4197350"/>
            <a:ext cx="9512300" cy="2425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00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upsilon Andromedae d</a:t>
            </a:r>
          </a:p>
        </p:txBody>
      </p:sp>
      <p:sp>
        <p:nvSpPr>
          <p:cNvPr id="158725" name="Rectangle 5"/>
          <p:cNvSpPr>
            <a:spLocks/>
          </p:cNvSpPr>
          <p:nvPr/>
        </p:nvSpPr>
        <p:spPr bwMode="auto">
          <a:xfrm>
            <a:off x="1371600" y="2197100"/>
            <a:ext cx="9728200" cy="2781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 = 14.57+      d = 0.86 AU         e = 0.24</a:t>
            </a:r>
          </a:p>
        </p:txBody>
      </p:sp>
      <p:sp>
        <p:nvSpPr>
          <p:cNvPr id="158726" name="Rectangle 6"/>
          <p:cNvSpPr>
            <a:spLocks/>
          </p:cNvSpPr>
          <p:nvPr/>
        </p:nvSpPr>
        <p:spPr bwMode="auto">
          <a:xfrm>
            <a:off x="1371600" y="5664200"/>
            <a:ext cx="9728200" cy="2425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 = 10.19+    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 = 2.55 AU          e = 0.274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60770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60771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60772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777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178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0826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60827" name="Picture 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0828" name="Picture 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0829" name="Picture 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0830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99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61794" name="Rectangle 2"/>
          <p:cNvSpPr>
            <a:spLocks/>
          </p:cNvSpPr>
          <p:nvPr/>
        </p:nvSpPr>
        <p:spPr bwMode="auto">
          <a:xfrm>
            <a:off x="6194425" y="90106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61795" name="Rectangle 3"/>
          <p:cNvSpPr>
            <a:spLocks/>
          </p:cNvSpPr>
          <p:nvPr/>
        </p:nvSpPr>
        <p:spPr bwMode="auto">
          <a:xfrm>
            <a:off x="10169525" y="7804150"/>
            <a:ext cx="1295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graphicFrame>
        <p:nvGraphicFramePr>
          <p:cNvPr id="161796" name="Group 4"/>
          <p:cNvGraphicFramePr>
            <a:graphicFrameLocks noGrp="1"/>
          </p:cNvGraphicFramePr>
          <p:nvPr/>
        </p:nvGraphicFramePr>
        <p:xfrm>
          <a:off x="1778000" y="1562100"/>
          <a:ext cx="9448800" cy="6611940"/>
        </p:xfrm>
        <a:graphic>
          <a:graphicData uri="http://schemas.openxmlformats.org/drawingml/2006/table">
            <a:tbl>
              <a:tblPr/>
              <a:tblGrid>
                <a:gridCol w="3149600"/>
                <a:gridCol w="3149600"/>
                <a:gridCol w="3149600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6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candidates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500" b="0" i="0" u="none" strike="noStrike" cap="none" normalizeH="0" baseline="0">
                          <a:ln>
                            <a:noFill/>
                          </a:ln>
                          <a:solidFill>
                            <a:srgbClr val="FF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of twins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thousands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millions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777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3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elvetica Neue Light" charset="0"/>
                        <a:ea typeface="ヒラギノ角ゴ ProN W3" charset="-128"/>
                        <a:cs typeface="ヒラギノ角ゴ ProN W3" charset="-128"/>
                        <a:sym typeface="Helvetica Neue Light" charset="0"/>
                      </a:endParaRPr>
                    </a:p>
                  </a:txBody>
                  <a:tcPr marL="50800" marR="50800" marT="50800" marB="508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178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092200" algn="l"/>
                        </a:tabLst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1850" name="Rectangle 58"/>
          <p:cNvSpPr>
            <a:spLocks/>
          </p:cNvSpPr>
          <p:nvPr/>
        </p:nvSpPr>
        <p:spPr bwMode="auto">
          <a:xfrm>
            <a:off x="2711606" y="1939345"/>
            <a:ext cx="1280800" cy="56630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tabLst>
                <a:tab pos="1092200" algn="l"/>
              </a:tabLst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body</a:t>
            </a:r>
          </a:p>
        </p:txBody>
      </p:sp>
      <p:pic>
        <p:nvPicPr>
          <p:cNvPr id="161851" name="Picture 5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702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852" name="Picture 6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42037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853" name="Picture 6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511800"/>
            <a:ext cx="1358900" cy="1358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1854" name="Picture 6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6845300"/>
            <a:ext cx="1346200" cy="1346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842" name="Rectangle 2"/>
          <p:cNvSpPr>
            <a:spLocks/>
          </p:cNvSpPr>
          <p:nvPr/>
        </p:nvSpPr>
        <p:spPr bwMode="auto">
          <a:xfrm>
            <a:off x="1663700" y="1262063"/>
            <a:ext cx="9677400" cy="2146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Origin of Physical Life</a:t>
            </a:r>
            <a:endParaRPr lang="en-US" sz="6200" b="1">
              <a:solidFill>
                <a:srgbClr val="FFFF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en-US" sz="38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63843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75" y="4054475"/>
            <a:ext cx="4673600" cy="3683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3844" name="Rectangle 4"/>
          <p:cNvSpPr>
            <a:spLocks/>
          </p:cNvSpPr>
          <p:nvPr/>
        </p:nvSpPr>
        <p:spPr bwMode="auto">
          <a:xfrm>
            <a:off x="3517900" y="8026400"/>
            <a:ext cx="5461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Rocky Mountain Laboratories, NAID, NIH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63845" name="Rectangle 5"/>
          <p:cNvSpPr>
            <a:spLocks/>
          </p:cNvSpPr>
          <p:nvPr/>
        </p:nvSpPr>
        <p:spPr bwMode="auto">
          <a:xfrm>
            <a:off x="10334625" y="91503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4866" name="Picture 2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4275" y="3860800"/>
            <a:ext cx="5549900" cy="5892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4867" name="Rectangle 3"/>
          <p:cNvSpPr>
            <a:spLocks/>
          </p:cNvSpPr>
          <p:nvPr/>
        </p:nvSpPr>
        <p:spPr bwMode="auto">
          <a:xfrm>
            <a:off x="1422400" y="368300"/>
            <a:ext cx="9702800" cy="6832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11175" indent="-457200" algn="l">
              <a:lnSpc>
                <a:spcPct val="90000"/>
              </a:lnSpc>
              <a:spcBef>
                <a:spcPts val="2300"/>
              </a:spcBef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53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Life naturally arose in a vast sea of concentrated prebiotics percolating for nearly a billion years.</a:t>
            </a:r>
            <a:endParaRPr lang="en-US" sz="5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11175" indent="-457200" algn="l">
              <a:lnSpc>
                <a:spcPct val="90000"/>
              </a:lnSpc>
              <a:spcBef>
                <a:spcPts val="2300"/>
              </a:spcBef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    </a:t>
            </a:r>
          </a:p>
        </p:txBody>
      </p:sp>
      <p:sp>
        <p:nvSpPr>
          <p:cNvPr id="164868" name="Rectangle 4"/>
          <p:cNvSpPr>
            <a:spLocks/>
          </p:cNvSpPr>
          <p:nvPr/>
        </p:nvSpPr>
        <p:spPr bwMode="auto">
          <a:xfrm>
            <a:off x="10093325" y="9150350"/>
            <a:ext cx="29464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NASA/JPL, Hugh Ross</a:t>
            </a:r>
          </a:p>
        </p:txBody>
      </p:sp>
      <p:sp>
        <p:nvSpPr>
          <p:cNvPr id="164869" name="Rectangle 5"/>
          <p:cNvSpPr>
            <a:spLocks/>
          </p:cNvSpPr>
          <p:nvPr/>
        </p:nvSpPr>
        <p:spPr bwMode="auto">
          <a:xfrm>
            <a:off x="3898900" y="8572500"/>
            <a:ext cx="5194300" cy="77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9450" bIns="0">
            <a:prstTxWarp prst="textNoShape">
              <a:avLst/>
            </a:prstTxWarp>
          </a:bodyPr>
          <a:lstStyle/>
          <a:p>
            <a:pPr marL="58738">
              <a:lnSpc>
                <a:spcPct val="110000"/>
              </a:lnSpc>
              <a:spcBef>
                <a:spcPts val="2700"/>
              </a:spcBef>
            </a:pPr>
            <a:r>
              <a:rPr lang="en-US" sz="4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Carl Sagan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autoUpdateAnimBg="0"/>
      <p:bldP spid="164869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13004800" cy="98059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5890" name="Rectangle 2"/>
          <p:cNvSpPr>
            <a:spLocks/>
          </p:cNvSpPr>
          <p:nvPr/>
        </p:nvSpPr>
        <p:spPr bwMode="auto">
          <a:xfrm>
            <a:off x="1562100" y="1816100"/>
            <a:ext cx="10083800" cy="1117600"/>
          </a:xfrm>
          <a:prstGeom prst="rect">
            <a:avLst/>
          </a:prstGeom>
          <a:noFill/>
          <a:ln w="635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>
              <a:lnSpc>
                <a:spcPct val="90000"/>
              </a:lnSpc>
              <a:spcBef>
                <a:spcPts val="2213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Life Origin Paradoxes</a:t>
            </a:r>
          </a:p>
        </p:txBody>
      </p:sp>
      <p:sp>
        <p:nvSpPr>
          <p:cNvPr id="165891" name="Rectangle 3"/>
          <p:cNvSpPr>
            <a:spLocks/>
          </p:cNvSpPr>
          <p:nvPr/>
        </p:nvSpPr>
        <p:spPr bwMode="auto">
          <a:xfrm>
            <a:off x="1981200" y="3263900"/>
            <a:ext cx="13169900" cy="6146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6605" bIns="0">
            <a:prstTxWarp prst="textNoShape">
              <a:avLst/>
            </a:prstTxWarp>
          </a:bodyPr>
          <a:lstStyle/>
          <a:p>
            <a:pPr marL="512763" indent="-457200" algn="l">
              <a:lnSpc>
                <a:spcPct val="90000"/>
              </a:lnSpc>
              <a:spcBef>
                <a:spcPts val="2400"/>
              </a:spcBef>
              <a:buSzPct val="100000"/>
              <a:buFontTx/>
              <a:buBlip>
                <a:blip r:embed="rId3"/>
              </a:buBlip>
            </a:pPr>
            <a:r>
              <a:rPr 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 time</a:t>
            </a:r>
            <a:endParaRPr lang="en-US" sz="50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12763" indent="-457200" algn="l">
              <a:lnSpc>
                <a:spcPct val="90000"/>
              </a:lnSpc>
              <a:spcBef>
                <a:spcPts val="2400"/>
              </a:spcBef>
            </a:pPr>
            <a:endParaRPr lang="en-US" sz="5000">
              <a:solidFill>
                <a:srgbClr val="FFFF33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 autoUpdateAnimBg="0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394111">
            <a:off x="1620918" y="-1643102"/>
            <a:ext cx="9743796" cy="1303248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6914" name="Rectangle 2"/>
          <p:cNvSpPr>
            <a:spLocks/>
          </p:cNvSpPr>
          <p:nvPr/>
        </p:nvSpPr>
        <p:spPr bwMode="auto">
          <a:xfrm>
            <a:off x="9445625" y="9137650"/>
            <a:ext cx="23749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NASA/ESO</a:t>
            </a:r>
          </a:p>
        </p:txBody>
      </p:sp>
      <p:pic>
        <p:nvPicPr>
          <p:cNvPr id="16691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2525" y="1169988"/>
            <a:ext cx="8166100" cy="8216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1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088" y="1133475"/>
            <a:ext cx="8293100" cy="8293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3900" y="3117850"/>
            <a:ext cx="6276975" cy="3695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6918" name="Line 6"/>
          <p:cNvSpPr>
            <a:spLocks noChangeShapeType="1"/>
          </p:cNvSpPr>
          <p:nvPr/>
        </p:nvSpPr>
        <p:spPr bwMode="auto">
          <a:xfrm rot="10800000" flipH="1">
            <a:off x="3216275" y="2809875"/>
            <a:ext cx="0" cy="4030663"/>
          </a:xfrm>
          <a:prstGeom prst="line">
            <a:avLst/>
          </a:prstGeom>
          <a:noFill/>
          <a:ln w="63500" cap="flat">
            <a:solidFill>
              <a:srgbClr val="64BA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19" name="Rectangle 7"/>
          <p:cNvSpPr>
            <a:spLocks/>
          </p:cNvSpPr>
          <p:nvPr/>
        </p:nvSpPr>
        <p:spPr bwMode="auto">
          <a:xfrm>
            <a:off x="1765300" y="1422400"/>
            <a:ext cx="10350500" cy="2654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44513" indent="-487363" algn="l">
              <a:lnSpc>
                <a:spcPct val="60000"/>
              </a:lnSpc>
              <a:spcBef>
                <a:spcPts val="2500"/>
              </a:spcBef>
            </a:pPr>
            <a:r>
              <a:rPr lang="en-US" sz="64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Late Heavy </a:t>
            </a:r>
            <a:r>
              <a:rPr lang="en-US" sz="6400" b="1" dirty="0" smtClean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Bombardment</a:t>
            </a:r>
            <a:r>
              <a:rPr lang="en-US" sz="5600" dirty="0" smtClean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</a:t>
            </a:r>
            <a:endParaRPr lang="en-US" sz="5600" dirty="0">
              <a:solidFill>
                <a:srgbClr val="FFFA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44513" indent="-487363" algn="l">
              <a:lnSpc>
                <a:spcPct val="60000"/>
              </a:lnSpc>
              <a:spcBef>
                <a:spcPts val="2500"/>
              </a:spcBef>
            </a:pPr>
            <a:r>
              <a:rPr lang="en-US" sz="46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 rot="10800000" flipH="1">
            <a:off x="3200400" y="6835775"/>
            <a:ext cx="7416800" cy="7938"/>
          </a:xfrm>
          <a:prstGeom prst="line">
            <a:avLst/>
          </a:prstGeom>
          <a:noFill/>
          <a:ln w="63500" cap="flat">
            <a:solidFill>
              <a:srgbClr val="65B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1" name="Rectangle 9"/>
          <p:cNvSpPr>
            <a:spLocks/>
          </p:cNvSpPr>
          <p:nvPr/>
        </p:nvSpPr>
        <p:spPr bwMode="auto">
          <a:xfrm>
            <a:off x="2679700" y="6769100"/>
            <a:ext cx="7747000" cy="1600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60325" algn="l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4.6            3.9                   3.0</a:t>
            </a:r>
            <a:endParaRPr 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60325" algn="l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billions of years ago</a:t>
            </a:r>
            <a:endParaRPr lang="en-US" sz="5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60325" algn="l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                </a:t>
            </a:r>
          </a:p>
        </p:txBody>
      </p:sp>
      <p:pic>
        <p:nvPicPr>
          <p:cNvPr id="166922" name="Picture 10"/>
          <p:cNvPicPr>
            <a:picLocks noChangeAspect="1" noChangeArrowheads="1"/>
          </p:cNvPicPr>
          <p:nvPr/>
        </p:nvPicPr>
        <p:blipFill>
          <a:blip r:embed="rId6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14510">
            <a:off x="1123950" y="7315200"/>
            <a:ext cx="1790700" cy="1790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3" name="Picture 11"/>
          <p:cNvPicPr>
            <a:picLocks noChangeAspect="1" noChangeArrowheads="1"/>
          </p:cNvPicPr>
          <p:nvPr/>
        </p:nvPicPr>
        <p:blipFill>
          <a:blip r:embed="rId7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6057">
            <a:off x="10826750" y="3111500"/>
            <a:ext cx="1790700" cy="1790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4" name="Picture 12"/>
          <p:cNvPicPr>
            <a:picLocks noChangeAspect="1" noChangeArrowheads="1"/>
          </p:cNvPicPr>
          <p:nvPr/>
        </p:nvPicPr>
        <p:blipFill>
          <a:blip r:embed="rId8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1404">
            <a:off x="11306175" y="7737475"/>
            <a:ext cx="1422400" cy="1422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5" name="Picture 13"/>
          <p:cNvPicPr>
            <a:picLocks noChangeAspect="1" noChangeArrowheads="1"/>
          </p:cNvPicPr>
          <p:nvPr/>
        </p:nvPicPr>
        <p:blipFill rotWithShape="1">
          <a:blip r:embed="rId9" cstate="email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0500" y="5816600"/>
            <a:ext cx="1396894" cy="144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6" name="Picture 14"/>
          <p:cNvPicPr>
            <a:picLocks noChangeAspect="1" noChangeArrowheads="1"/>
          </p:cNvPicPr>
          <p:nvPr/>
        </p:nvPicPr>
        <p:blipFill>
          <a:blip r:embed="rId10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33680">
            <a:off x="4475163" y="-228600"/>
            <a:ext cx="1409700" cy="14081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7" name="Picture 15"/>
          <p:cNvPicPr>
            <a:picLocks noChangeAspect="1" noChangeArrowheads="1"/>
          </p:cNvPicPr>
          <p:nvPr/>
        </p:nvPicPr>
        <p:blipFill>
          <a:blip r:embed="rId11">
            <a:alphaModFix amt="80000"/>
          </a:blip>
          <a:srcRect/>
          <a:stretch>
            <a:fillRect/>
          </a:stretch>
        </p:blipFill>
        <p:spPr bwMode="auto">
          <a:xfrm>
            <a:off x="317500" y="4178300"/>
            <a:ext cx="2209800" cy="2209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8" name="Picture 16"/>
          <p:cNvPicPr>
            <a:picLocks noChangeAspect="1" noChangeArrowheads="1"/>
          </p:cNvPicPr>
          <p:nvPr/>
        </p:nvPicPr>
        <p:blipFill rotWithShape="1">
          <a:blip r:embed="rId12" cstate="email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38376">
            <a:off x="1545909" y="-304385"/>
            <a:ext cx="2540000" cy="143309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29" name="Picture 1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4050" y="2382838"/>
            <a:ext cx="2070100" cy="10842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30" name="Picture 18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902700" y="4641850"/>
            <a:ext cx="927100" cy="698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31" name="Picture 19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73800" y="0"/>
            <a:ext cx="2159000" cy="14843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32" name="Picture 20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544175" y="457200"/>
            <a:ext cx="1181100" cy="673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33" name="Picture 21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915400" y="2032000"/>
            <a:ext cx="2146300" cy="1816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6934" name="Picture 22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99200" y="3124200"/>
            <a:ext cx="914400" cy="723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13049250" cy="98059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7938" name="Rectangle 2"/>
          <p:cNvSpPr>
            <a:spLocks/>
          </p:cNvSpPr>
          <p:nvPr/>
        </p:nvSpPr>
        <p:spPr bwMode="auto">
          <a:xfrm>
            <a:off x="1562100" y="1816100"/>
            <a:ext cx="10083800" cy="1117600"/>
          </a:xfrm>
          <a:prstGeom prst="rect">
            <a:avLst/>
          </a:prstGeom>
          <a:noFill/>
          <a:ln w="635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>
              <a:lnSpc>
                <a:spcPct val="90000"/>
              </a:lnSpc>
              <a:spcBef>
                <a:spcPts val="2213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Life Origin Paradoxes</a:t>
            </a:r>
          </a:p>
        </p:txBody>
      </p:sp>
      <p:sp>
        <p:nvSpPr>
          <p:cNvPr id="167939" name="Rectangle 3"/>
          <p:cNvSpPr>
            <a:spLocks/>
          </p:cNvSpPr>
          <p:nvPr/>
        </p:nvSpPr>
        <p:spPr bwMode="auto">
          <a:xfrm>
            <a:off x="1981200" y="3263900"/>
            <a:ext cx="13169900" cy="6146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6605" bIns="0">
            <a:prstTxWarp prst="textNoShape">
              <a:avLst/>
            </a:prstTxWarp>
          </a:bodyPr>
          <a:lstStyle/>
          <a:p>
            <a:pPr marL="512763" indent="-457200" algn="l">
              <a:lnSpc>
                <a:spcPct val="90000"/>
              </a:lnSpc>
              <a:spcBef>
                <a:spcPts val="2400"/>
              </a:spcBef>
              <a:buSzPct val="100000"/>
              <a:buFontTx/>
              <a:buBlip>
                <a:blip r:embed="rId3"/>
              </a:buBlip>
            </a:pPr>
            <a:r>
              <a:rPr 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 time</a:t>
            </a:r>
            <a:endParaRPr lang="en-US" sz="50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12763" indent="-457200" algn="l">
              <a:lnSpc>
                <a:spcPct val="90000"/>
              </a:lnSpc>
              <a:spcBef>
                <a:spcPts val="2400"/>
              </a:spcBef>
              <a:buSzPct val="100000"/>
              <a:buFontTx/>
              <a:buChar char="•"/>
            </a:pPr>
            <a:r>
              <a:rPr 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 soup</a:t>
            </a:r>
            <a:endParaRPr lang="en-US" sz="50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12763" indent="-457200" algn="l">
              <a:lnSpc>
                <a:spcPct val="90000"/>
              </a:lnSpc>
              <a:spcBef>
                <a:spcPts val="2400"/>
              </a:spcBef>
              <a:buSzPct val="100000"/>
              <a:buFontTx/>
              <a:buChar char="•"/>
            </a:pPr>
            <a:r>
              <a:rPr 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oxygen/uv crisis </a:t>
            </a:r>
          </a:p>
          <a:p>
            <a:pPr marL="512763" indent="-457200" algn="l">
              <a:lnSpc>
                <a:spcPct val="90000"/>
              </a:lnSpc>
              <a:spcBef>
                <a:spcPts val="2400"/>
              </a:spcBef>
            </a:pPr>
            <a:endParaRPr lang="en-US" sz="5000">
              <a:solidFill>
                <a:srgbClr val="FFFF33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 noChangeArrowheads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8575"/>
            <a:ext cx="13004800" cy="9794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8962" name="Rectangle 2"/>
          <p:cNvSpPr>
            <a:spLocks/>
          </p:cNvSpPr>
          <p:nvPr/>
        </p:nvSpPr>
        <p:spPr bwMode="auto">
          <a:xfrm>
            <a:off x="1460500" y="1612900"/>
            <a:ext cx="10083800" cy="1117600"/>
          </a:xfrm>
          <a:prstGeom prst="rect">
            <a:avLst/>
          </a:prstGeom>
          <a:noFill/>
          <a:ln w="635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>
              <a:lnSpc>
                <a:spcPct val="90000"/>
              </a:lnSpc>
              <a:spcBef>
                <a:spcPts val="2213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Bacteria to Man?</a:t>
            </a:r>
          </a:p>
        </p:txBody>
      </p:sp>
      <p:sp>
        <p:nvSpPr>
          <p:cNvPr id="168963" name="AutoShape 3"/>
          <p:cNvSpPr>
            <a:spLocks/>
          </p:cNvSpPr>
          <p:nvPr/>
        </p:nvSpPr>
        <p:spPr bwMode="auto">
          <a:xfrm>
            <a:off x="6946900" y="4572000"/>
            <a:ext cx="1270000" cy="1270000"/>
          </a:xfrm>
          <a:prstGeom prst="rightArrow">
            <a:avLst>
              <a:gd name="adj1" fmla="val 32000"/>
              <a:gd name="adj2" fmla="val 44000"/>
            </a:avLst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800" y="3333750"/>
            <a:ext cx="4279900" cy="3721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8965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7800" y="2933700"/>
            <a:ext cx="2044700" cy="4711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8966" name="Rectangle 6"/>
          <p:cNvSpPr>
            <a:spLocks/>
          </p:cNvSpPr>
          <p:nvPr/>
        </p:nvSpPr>
        <p:spPr bwMode="auto">
          <a:xfrm>
            <a:off x="9813925" y="9131300"/>
            <a:ext cx="32258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1"/>
                </a:solidFill>
                <a:ea typeface="Gill Sans" charset="0"/>
                <a:cs typeface="Gill Sans" charset="0"/>
              </a:rPr>
              <a:t>Hugh Ross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8575"/>
            <a:ext cx="13004800" cy="9794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1010" name="Rectangle 2"/>
          <p:cNvSpPr>
            <a:spLocks/>
          </p:cNvSpPr>
          <p:nvPr/>
        </p:nvSpPr>
        <p:spPr bwMode="auto">
          <a:xfrm>
            <a:off x="1460500" y="1612900"/>
            <a:ext cx="10083800" cy="1117600"/>
          </a:xfrm>
          <a:prstGeom prst="rect">
            <a:avLst/>
          </a:prstGeom>
          <a:noFill/>
          <a:ln w="635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>
            <a:prstTxWarp prst="textNoShape">
              <a:avLst/>
            </a:prstTxWarp>
          </a:bodyPr>
          <a:lstStyle/>
          <a:p>
            <a:pPr marL="561975" indent="-501650">
              <a:lnSpc>
                <a:spcPct val="90000"/>
              </a:lnSpc>
              <a:spcBef>
                <a:spcPts val="2213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  <a:sym typeface="Arial" charset="0"/>
              </a:rPr>
              <a:t>Bacteria to Man?</a:t>
            </a:r>
          </a:p>
        </p:txBody>
      </p:sp>
      <p:sp>
        <p:nvSpPr>
          <p:cNvPr id="171011" name="Rectangle 3"/>
          <p:cNvSpPr>
            <a:spLocks/>
          </p:cNvSpPr>
          <p:nvPr/>
        </p:nvSpPr>
        <p:spPr bwMode="auto">
          <a:xfrm>
            <a:off x="1804988" y="3448050"/>
            <a:ext cx="7493000" cy="3467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 algn="l"/>
            <a:r>
              <a:rPr lang="en-US" sz="5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probability</a:t>
            </a:r>
            <a:r>
              <a:rPr lang="en-US" sz="5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= 10</a:t>
            </a:r>
            <a:r>
              <a:rPr lang="en-US" sz="5400" baseline="3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-1,000,000</a:t>
            </a:r>
            <a:endParaRPr lang="en-US" sz="400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  <a:sym typeface="Arial Narrow" charset="0"/>
            </a:endParaRPr>
          </a:p>
          <a:p>
            <a:pPr marL="342900" indent="-342900" algn="l"/>
            <a:r>
              <a:rPr lang="en-US" sz="3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	</a:t>
            </a:r>
            <a:r>
              <a:rPr lang="en-US" sz="4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	</a:t>
            </a:r>
            <a:r>
              <a:rPr lang="en-US" sz="3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		 </a:t>
            </a:r>
            <a:r>
              <a:rPr lang="en-US" sz="4000">
                <a:solidFill>
                  <a:srgbClr val="82FCF3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—Francisco Ayala</a:t>
            </a:r>
            <a:r>
              <a:rPr lang="en-US"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</a:p>
          <a:p>
            <a:pPr marL="342900" indent="-342900" algn="l"/>
            <a:endParaRPr lang="en-US" sz="72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900" indent="-342900" algn="l"/>
            <a:endParaRPr lang="en-US" sz="3200">
              <a:solidFill>
                <a:srgbClr val="81FCD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900" indent="-342900"/>
            <a:endParaRPr lang="en-US" sz="38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71012" name="Rectangle 4"/>
          <p:cNvSpPr>
            <a:spLocks/>
          </p:cNvSpPr>
          <p:nvPr/>
        </p:nvSpPr>
        <p:spPr bwMode="auto">
          <a:xfrm>
            <a:off x="1811338" y="4057650"/>
            <a:ext cx="8792972" cy="3746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 algn="l"/>
            <a:r>
              <a:rPr lang="en-US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</a:t>
            </a:r>
            <a:endParaRPr lang="en-US" sz="3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900" indent="-342900" algn="l"/>
            <a:endParaRPr lang="en-US" sz="7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900" indent="-342900" algn="l"/>
            <a:r>
              <a:rPr lang="en-US" sz="5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probability = 10</a:t>
            </a:r>
            <a:r>
              <a:rPr lang="en-US" sz="5400" baseline="3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-24,000,000</a:t>
            </a:r>
            <a:endParaRPr lang="en-US" sz="3800" baseline="32000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  <a:sym typeface="Arial Narrow" charset="0"/>
            </a:endParaRPr>
          </a:p>
          <a:p>
            <a:pPr marL="342900" indent="-342900" algn="l"/>
            <a:r>
              <a:rPr lang="en-US" sz="3600" dirty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				</a:t>
            </a:r>
            <a:r>
              <a:rPr lang="en-US" sz="4000" dirty="0">
                <a:solidFill>
                  <a:srgbClr val="88FCF3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—Barrow, Carter, </a:t>
            </a:r>
            <a:r>
              <a:rPr lang="en-US" sz="4000" dirty="0" err="1">
                <a:solidFill>
                  <a:srgbClr val="88FCF3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Tipler</a:t>
            </a:r>
            <a:endParaRPr lang="en-US" sz="3200" dirty="0">
              <a:solidFill>
                <a:srgbClr val="81FCD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900" indent="-342900"/>
            <a:endParaRPr lang="en-US" sz="38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71013" name="Rectangle 5"/>
          <p:cNvSpPr>
            <a:spLocks/>
          </p:cNvSpPr>
          <p:nvPr/>
        </p:nvSpPr>
        <p:spPr bwMode="auto">
          <a:xfrm>
            <a:off x="9813925" y="9131300"/>
            <a:ext cx="3225800" cy="457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1"/>
                </a:solidFill>
                <a:ea typeface="Gill Sans" charset="0"/>
                <a:cs typeface="Gill Sans" charset="0"/>
              </a:rPr>
              <a:t>Hugh Ross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utoUpdateAnimBg="0"/>
      <p:bldP spid="171012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"/>
          <p:cNvSpPr>
            <a:spLocks/>
          </p:cNvSpPr>
          <p:nvPr/>
        </p:nvSpPr>
        <p:spPr bwMode="auto">
          <a:xfrm>
            <a:off x="0" y="-12700"/>
            <a:ext cx="13004800" cy="9817100"/>
          </a:xfrm>
          <a:prstGeom prst="rect">
            <a:avLst/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647"/>
            <a:ext cx="13004800" cy="976624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691">
            <a:off x="-37611" y="-12652"/>
            <a:ext cx="13079413" cy="977017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2035" name="Rectangle 3"/>
          <p:cNvSpPr>
            <a:spLocks/>
          </p:cNvSpPr>
          <p:nvPr/>
        </p:nvSpPr>
        <p:spPr bwMode="auto">
          <a:xfrm>
            <a:off x="2070100" y="965200"/>
            <a:ext cx="8813800" cy="171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11175" indent="-457200">
              <a:lnSpc>
                <a:spcPct val="110000"/>
              </a:lnSpc>
              <a:spcBef>
                <a:spcPts val="2300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Causality Laws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1714500" y="2438400"/>
            <a:ext cx="9372600" cy="619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698500" indent="-698500" algn="l">
              <a:lnSpc>
                <a:spcPct val="90000"/>
              </a:lnSpc>
              <a:spcBef>
                <a:spcPts val="5000"/>
              </a:spcBef>
              <a:buSzPct val="100000"/>
              <a:buFontTx/>
              <a:buBlip>
                <a:blip r:embed="rId4"/>
              </a:buBlip>
            </a:pPr>
            <a:r>
              <a:rPr lang="en-US" sz="4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Effects cannot be greater than their causes.</a:t>
            </a:r>
          </a:p>
          <a:p>
            <a:pPr marL="698500" indent="-698500" algn="l">
              <a:lnSpc>
                <a:spcPct val="90000"/>
              </a:lnSpc>
              <a:spcBef>
                <a:spcPts val="5000"/>
              </a:spcBef>
              <a:buSzPct val="100000"/>
              <a:buFontTx/>
              <a:buBlip>
                <a:blip r:embed="rId4"/>
              </a:buBlip>
            </a:pPr>
            <a:r>
              <a:rPr lang="en-US" sz="4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created cannot be greater than the creator.</a:t>
            </a:r>
          </a:p>
          <a:p>
            <a:pPr marL="698500" indent="-698500" algn="l">
              <a:lnSpc>
                <a:spcPct val="90000"/>
              </a:lnSpc>
              <a:spcBef>
                <a:spcPts val="5000"/>
              </a:spcBef>
            </a:pPr>
            <a:endParaRPr lang="en-US" sz="48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1"/>
          <p:cNvSpPr>
            <a:spLocks/>
          </p:cNvSpPr>
          <p:nvPr/>
        </p:nvSpPr>
        <p:spPr bwMode="auto">
          <a:xfrm>
            <a:off x="0" y="-12700"/>
            <a:ext cx="13004800" cy="9817100"/>
          </a:xfrm>
          <a:prstGeom prst="rect">
            <a:avLst/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691">
            <a:off x="-35062" y="-98418"/>
            <a:ext cx="13079413" cy="99034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871538"/>
            <a:ext cx="3441700" cy="9105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4084" name="Rectangle 4"/>
          <p:cNvSpPr>
            <a:spLocks/>
          </p:cNvSpPr>
          <p:nvPr/>
        </p:nvSpPr>
        <p:spPr bwMode="auto">
          <a:xfrm>
            <a:off x="1231900" y="2084388"/>
            <a:ext cx="10236200" cy="3962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spcBef>
                <a:spcPts val="66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living, personal, conscious, mindful, emotional, volitional, and spiritual cannot come from what is unconscious, impersonal, non-living, mindless, and unspiritual.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7088" y="1727200"/>
            <a:ext cx="6273800" cy="6311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5107" name="Rectangle 3"/>
          <p:cNvSpPr>
            <a:spLocks/>
          </p:cNvSpPr>
          <p:nvPr/>
        </p:nvSpPr>
        <p:spPr bwMode="auto">
          <a:xfrm>
            <a:off x="7058025" y="92519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Heritage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75108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3838" y="3749675"/>
            <a:ext cx="4914900" cy="4940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5109" name="Rectangle 5"/>
          <p:cNvSpPr>
            <a:spLocks/>
          </p:cNvSpPr>
          <p:nvPr/>
        </p:nvSpPr>
        <p:spPr bwMode="auto">
          <a:xfrm>
            <a:off x="1778000" y="1574800"/>
            <a:ext cx="9436100" cy="3378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ctr">
            <a:prstTxWarp prst="textNoShape">
              <a:avLst/>
            </a:prstTxWarp>
          </a:bodyPr>
          <a:lstStyle/>
          <a:p>
            <a:pPr marL="561975" indent="-501650" algn="l">
              <a:lnSpc>
                <a:spcPct val="110000"/>
              </a:lnSpc>
              <a:spcBef>
                <a:spcPts val="33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</a:t>
            </a:r>
            <a:r>
              <a:rPr lang="en-US" sz="6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Earth is the Lord’s, and everything in it.</a:t>
            </a:r>
            <a:endParaRPr lang="en-US" sz="48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61975" indent="-501650" algn="l">
              <a:lnSpc>
                <a:spcPct val="110000"/>
              </a:lnSpc>
              <a:spcBef>
                <a:spcPts val="3300"/>
              </a:spcBef>
            </a:pP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      —Psalm 24:1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9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6130" name="Rectangle 2"/>
          <p:cNvSpPr>
            <a:spLocks/>
          </p:cNvSpPr>
          <p:nvPr/>
        </p:nvSpPr>
        <p:spPr bwMode="auto">
          <a:xfrm>
            <a:off x="1828800" y="1206500"/>
            <a:ext cx="111760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God-of-the Gaps?</a:t>
            </a:r>
            <a:r>
              <a:rPr lang="en-US" sz="84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76131" name="Rectangle 3"/>
          <p:cNvSpPr>
            <a:spLocks/>
          </p:cNvSpPr>
          <p:nvPr/>
        </p:nvSpPr>
        <p:spPr bwMode="auto">
          <a:xfrm>
            <a:off x="1511300" y="2690504"/>
            <a:ext cx="9766300" cy="5080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Gaps exist on both sides of the debate.</a:t>
            </a:r>
          </a:p>
          <a:p>
            <a:pPr marL="508000" indent="-488950" algn="l">
              <a:spcBef>
                <a:spcPts val="4000"/>
              </a:spcBef>
            </a:pP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Gaps allow us to test different creation/evolution models.</a:t>
            </a:r>
          </a:p>
        </p:txBody>
      </p:sp>
      <p:sp>
        <p:nvSpPr>
          <p:cNvPr id="176132" name="Rectangle 4"/>
          <p:cNvSpPr>
            <a:spLocks/>
          </p:cNvSpPr>
          <p:nvPr/>
        </p:nvSpPr>
        <p:spPr bwMode="auto">
          <a:xfrm>
            <a:off x="8620125" y="91630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0" name="Rectangle 2"/>
          <p:cNvSpPr>
            <a:spLocks/>
          </p:cNvSpPr>
          <p:nvPr/>
        </p:nvSpPr>
        <p:spPr bwMode="auto">
          <a:xfrm>
            <a:off x="8937625" y="9137650"/>
            <a:ext cx="39624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SM4 ERO Team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388" y="1612900"/>
            <a:ext cx="9601200" cy="45386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" dist="254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3732" name="Rectangle 4"/>
          <p:cNvSpPr>
            <a:spLocks/>
          </p:cNvSpPr>
          <p:nvPr/>
        </p:nvSpPr>
        <p:spPr bwMode="auto">
          <a:xfrm>
            <a:off x="2669138" y="7049802"/>
            <a:ext cx="7660174" cy="8863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2063"/>
              </a:spcBef>
            </a:pPr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  <a:hlinkClick r:id="rId5"/>
              </a:rPr>
              <a:t>www.reasons.org</a:t>
            </a:r>
            <a:endParaRPr lang="en-US" sz="7200" b="1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8178" name="Rectangle 2"/>
          <p:cNvSpPr>
            <a:spLocks/>
          </p:cNvSpPr>
          <p:nvPr/>
        </p:nvSpPr>
        <p:spPr bwMode="auto">
          <a:xfrm>
            <a:off x="1828800" y="1206500"/>
            <a:ext cx="111760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Nature-of-the Gaps?</a:t>
            </a:r>
            <a:r>
              <a:rPr lang="en-US" sz="84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78179" name="Rectangle 3"/>
          <p:cNvSpPr>
            <a:spLocks/>
          </p:cNvSpPr>
          <p:nvPr/>
        </p:nvSpPr>
        <p:spPr bwMode="auto">
          <a:xfrm>
            <a:off x="1511300" y="2730500"/>
            <a:ext cx="9766300" cy="458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Do naturalistic explanatory gaps get bigger or smaller, more or less problematic as scientists learn more?</a:t>
            </a:r>
          </a:p>
        </p:txBody>
      </p:sp>
      <p:sp>
        <p:nvSpPr>
          <p:cNvPr id="178180" name="Rectangle 4"/>
          <p:cNvSpPr>
            <a:spLocks/>
          </p:cNvSpPr>
          <p:nvPr/>
        </p:nvSpPr>
        <p:spPr bwMode="auto">
          <a:xfrm>
            <a:off x="8620125" y="91630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9202" name="Rectangle 2"/>
          <p:cNvSpPr>
            <a:spLocks/>
          </p:cNvSpPr>
          <p:nvPr/>
        </p:nvSpPr>
        <p:spPr bwMode="auto">
          <a:xfrm>
            <a:off x="1828800" y="1206500"/>
            <a:ext cx="11176000" cy="2387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269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72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Nature-of-the Gaps?</a:t>
            </a:r>
            <a:r>
              <a:rPr lang="en-US" sz="8400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79203" name="Rectangle 3"/>
          <p:cNvSpPr>
            <a:spLocks/>
          </p:cNvSpPr>
          <p:nvPr/>
        </p:nvSpPr>
        <p:spPr bwMode="auto">
          <a:xfrm>
            <a:off x="1511300" y="2730500"/>
            <a:ext cx="9766300" cy="458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88900" dist="1016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4000"/>
              </a:spcBef>
            </a:pPr>
            <a:r>
              <a:rPr lang="en-US" sz="5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For the origins of the universe, Earth, life, and humanity and for cosmic fine-tuning the gaps are getting dramatically larger.</a:t>
            </a:r>
          </a:p>
        </p:txBody>
      </p:sp>
      <p:sp>
        <p:nvSpPr>
          <p:cNvPr id="179204" name="Rectangle 4"/>
          <p:cNvSpPr>
            <a:spLocks/>
          </p:cNvSpPr>
          <p:nvPr/>
        </p:nvSpPr>
        <p:spPr bwMode="auto">
          <a:xfrm>
            <a:off x="8620125" y="91630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"/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0226" name="Rectangle 2"/>
          <p:cNvSpPr>
            <a:spLocks/>
          </p:cNvSpPr>
          <p:nvPr/>
        </p:nvSpPr>
        <p:spPr bwMode="auto">
          <a:xfrm>
            <a:off x="10515600" y="9237663"/>
            <a:ext cx="29337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68300" indent="-3683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68300" indent="-3683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80227" name="Rectangle 3"/>
          <p:cNvSpPr>
            <a:spLocks/>
          </p:cNvSpPr>
          <p:nvPr/>
        </p:nvSpPr>
        <p:spPr bwMode="auto">
          <a:xfrm>
            <a:off x="1257300" y="3924300"/>
            <a:ext cx="9867900" cy="4597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14300" dist="152400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marL="508000" indent="-488950" algn="l">
              <a:spcBef>
                <a:spcPts val="3525"/>
              </a:spcBef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God’s </a:t>
            </a:r>
            <a:r>
              <a:rPr 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sabbath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(epoch of rest) explains why </a:t>
            </a:r>
            <a:r>
              <a:rPr lang="en-US" sz="4800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present-day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4800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science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reveals only natural outcomes.</a:t>
            </a:r>
          </a:p>
          <a:p>
            <a:pPr marL="508000" indent="-488950" algn="l">
              <a:spcBef>
                <a:spcPts val="3525"/>
              </a:spcBef>
            </a:pPr>
            <a:r>
              <a:rPr lang="en-US" sz="54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</a:t>
            </a:r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6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endParaRPr lang="en-US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508000" indent="-488950" algn="l">
              <a:spcBef>
                <a:spcPts val="3400"/>
              </a:spcBef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	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utoUpdateAnimBg="0"/>
      <p:bldP spid="180227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700"/>
            <a:ext cx="13004800" cy="9766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2274" name="Rectangle 2"/>
          <p:cNvSpPr>
            <a:spLocks/>
          </p:cNvSpPr>
          <p:nvPr/>
        </p:nvSpPr>
        <p:spPr bwMode="auto">
          <a:xfrm>
            <a:off x="6575425" y="91884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963" y="860425"/>
            <a:ext cx="5729287" cy="8013700"/>
          </a:xfrm>
          <a:prstGeom prst="rect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84322" name="Rectangle 2"/>
          <p:cNvSpPr>
            <a:spLocks/>
          </p:cNvSpPr>
          <p:nvPr/>
        </p:nvSpPr>
        <p:spPr bwMode="auto">
          <a:xfrm>
            <a:off x="6575425" y="9188450"/>
            <a:ext cx="65532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673100"/>
            <a:ext cx="5613400" cy="8394700"/>
          </a:xfrm>
          <a:prstGeom prst="rect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1"/>
          <p:cNvSpPr>
            <a:spLocks/>
          </p:cNvSpPr>
          <p:nvPr/>
        </p:nvSpPr>
        <p:spPr bwMode="auto">
          <a:xfrm>
            <a:off x="-50800" y="-165100"/>
            <a:ext cx="13119100" cy="10007600"/>
          </a:xfrm>
          <a:prstGeom prst="rect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46" name="Rectangle 2"/>
          <p:cNvSpPr>
            <a:spLocks/>
          </p:cNvSpPr>
          <p:nvPr/>
        </p:nvSpPr>
        <p:spPr bwMode="auto">
          <a:xfrm>
            <a:off x="6972300" y="393700"/>
            <a:ext cx="4445000" cy="800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l">
              <a:spcBef>
                <a:spcPts val="1488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 not use font size &lt; 26 pt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Stay within dark blue area</a:t>
            </a:r>
          </a:p>
        </p:txBody>
      </p:sp>
      <p:sp>
        <p:nvSpPr>
          <p:cNvPr id="185347" name="Rectangle 3"/>
          <p:cNvSpPr>
            <a:spLocks/>
          </p:cNvSpPr>
          <p:nvPr/>
        </p:nvSpPr>
        <p:spPr bwMode="auto">
          <a:xfrm>
            <a:off x="1511300" y="647700"/>
            <a:ext cx="48768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l">
              <a:spcBef>
                <a:spcPts val="1488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CCN Formatting</a:t>
            </a:r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 bwMode="auto">
          <a:xfrm>
            <a:off x="-50800" y="-165101"/>
            <a:ext cx="13119100" cy="10007601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771525"/>
            <a:ext cx="5302250" cy="81946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5350" name="Rectangle 6"/>
          <p:cNvSpPr>
            <a:spLocks/>
          </p:cNvSpPr>
          <p:nvPr/>
        </p:nvSpPr>
        <p:spPr bwMode="auto">
          <a:xfrm>
            <a:off x="8620125" y="9163050"/>
            <a:ext cx="39624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1"/>
          <p:cNvSpPr>
            <a:spLocks/>
          </p:cNvSpPr>
          <p:nvPr/>
        </p:nvSpPr>
        <p:spPr bwMode="auto">
          <a:xfrm>
            <a:off x="9826625" y="9036050"/>
            <a:ext cx="3175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NASA/JPL=Caltech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1625" cy="9753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8419" name="Rectangle 3"/>
          <p:cNvSpPr>
            <a:spLocks/>
          </p:cNvSpPr>
          <p:nvPr/>
        </p:nvSpPr>
        <p:spPr bwMode="auto">
          <a:xfrm>
            <a:off x="9826625" y="9163050"/>
            <a:ext cx="21463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88420" name="Rectangle 4"/>
          <p:cNvSpPr>
            <a:spLocks/>
          </p:cNvSpPr>
          <p:nvPr/>
        </p:nvSpPr>
        <p:spPr bwMode="auto">
          <a:xfrm>
            <a:off x="1739900" y="1066800"/>
            <a:ext cx="9842500" cy="167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 algn="l"/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Genesis 1 </a:t>
            </a:r>
            <a:r>
              <a:rPr lang="en-US" sz="7200" b="1" dirty="0" smtClean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Score</a:t>
            </a:r>
            <a:endParaRPr lang="en-US" sz="6800" b="1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"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1"/>
          <p:cNvSpPr>
            <a:spLocks/>
          </p:cNvSpPr>
          <p:nvPr/>
        </p:nvSpPr>
        <p:spPr bwMode="auto">
          <a:xfrm>
            <a:off x="9826625" y="9036050"/>
            <a:ext cx="31750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NASA/JPL=Caltech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01625" cy="97853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89443" name="Rectangle 3"/>
          <p:cNvSpPr>
            <a:spLocks/>
          </p:cNvSpPr>
          <p:nvPr/>
        </p:nvSpPr>
        <p:spPr bwMode="auto">
          <a:xfrm>
            <a:off x="1739900" y="1066800"/>
            <a:ext cx="9842500" cy="167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60379" bIns="0" anchor="b">
            <a:prstTxWarp prst="textNoShape">
              <a:avLst/>
            </a:prstTxWarp>
          </a:bodyPr>
          <a:lstStyle/>
          <a:p>
            <a:pPr marL="60325" algn="l"/>
            <a:r>
              <a:rPr lang="en-US" sz="72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Genesis 1 Score</a:t>
            </a:r>
            <a:r>
              <a:rPr lang="en-US" sz="6800" b="1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89444" name="Rectangle 4"/>
          <p:cNvSpPr>
            <a:spLocks/>
          </p:cNvSpPr>
          <p:nvPr/>
        </p:nvSpPr>
        <p:spPr bwMode="auto">
          <a:xfrm>
            <a:off x="1231900" y="2540000"/>
            <a:ext cx="10541000" cy="3314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11175" indent="-457200" algn="l">
              <a:lnSpc>
                <a:spcPct val="110000"/>
              </a:lnSpc>
              <a:spcBef>
                <a:spcPts val="2300"/>
              </a:spcBef>
            </a:pPr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With </a:t>
            </a:r>
            <a:r>
              <a:rPr lang="en-US" sz="4800" i="1">
                <a:solidFill>
                  <a:srgbClr val="FFFCA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yôm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= long time period and </a:t>
            </a:r>
            <a:r>
              <a:rPr lang="en-US" sz="4800">
                <a:solidFill>
                  <a:srgbClr val="FFFCA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reference frame</a:t>
            </a: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= Earth’s surface, science accuracy score is:</a:t>
            </a:r>
            <a:endParaRPr lang="en-US" sz="57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  <a:p>
            <a:pPr marL="3254375" lvl="4" indent="-457200" algn="l">
              <a:lnSpc>
                <a:spcPct val="110000"/>
              </a:lnSpc>
              <a:spcBef>
                <a:spcPts val="2300"/>
              </a:spcBef>
            </a:pPr>
            <a:endParaRPr lang="en-US" sz="55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89445" name="Rectangle 5"/>
          <p:cNvSpPr>
            <a:spLocks/>
          </p:cNvSpPr>
          <p:nvPr/>
        </p:nvSpPr>
        <p:spPr bwMode="auto">
          <a:xfrm>
            <a:off x="2514600" y="5486400"/>
            <a:ext cx="9347200" cy="193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spcBef>
                <a:spcPts val="300"/>
              </a:spcBef>
            </a:pPr>
            <a:r>
              <a:rPr lang="en-US" sz="52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Initial Conditions:       4 for 4</a:t>
            </a:r>
          </a:p>
          <a:p>
            <a:pPr algn="l">
              <a:spcBef>
                <a:spcPts val="300"/>
              </a:spcBef>
            </a:pPr>
            <a:r>
              <a:rPr lang="en-US" sz="52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Creation Events:      10 for </a:t>
            </a:r>
            <a:r>
              <a:rPr lang="en-US" sz="5200" dirty="0" smtClean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</a:t>
            </a:r>
            <a:endParaRPr lang="en-US" sz="5200" dirty="0">
              <a:solidFill>
                <a:srgbClr val="FF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89446" name="Rectangle 6"/>
          <p:cNvSpPr>
            <a:spLocks/>
          </p:cNvSpPr>
          <p:nvPr/>
        </p:nvSpPr>
        <p:spPr bwMode="auto">
          <a:xfrm>
            <a:off x="9826625" y="9163050"/>
            <a:ext cx="21463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047663" cy="978535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75778" name="Rectangle 2"/>
          <p:cNvSpPr>
            <a:spLocks/>
          </p:cNvSpPr>
          <p:nvPr/>
        </p:nvSpPr>
        <p:spPr bwMode="auto">
          <a:xfrm>
            <a:off x="9458325" y="9036050"/>
            <a:ext cx="3225800" cy="749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75779" name="Rectangle 3"/>
          <p:cNvSpPr>
            <a:spLocks/>
          </p:cNvSpPr>
          <p:nvPr/>
        </p:nvSpPr>
        <p:spPr bwMode="auto">
          <a:xfrm>
            <a:off x="7680325" y="8870950"/>
            <a:ext cx="5321300" cy="1028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42900" indent="-342900"/>
            <a:endParaRPr lang="en-US" sz="1800">
              <a:solidFill>
                <a:srgbClr val="9A9A9A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42900" indent="-342900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NASA/ESA/Hubblr Heritage Team (STScI/AURA)</a:t>
            </a:r>
            <a:endParaRPr lang="en-US" sz="240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42900" indent="-342900"/>
            <a:endParaRPr lang="en-US" sz="240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 advClick="0" advTm="500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 copy 15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F233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CA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copy 9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copy 10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15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copy 1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aster #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2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copy 16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6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copy 17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7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 copy 1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8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&amp; Bullets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itle &amp; Bullets copy 7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7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Title &amp; Bullets copy 5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Title &amp; Bullets copy 6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itle &amp; Bullets copy 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Title &amp; Bullets copy 9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copy 3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Title &amp; Bullets copy 10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Title &amp; Bullets copy 4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Title &amp; Bullets copy 5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33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A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Title &amp; Bullets copy 6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Title &amp; Bullets copy 7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7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Title &amp; Bullets copy 1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copy 19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9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copy 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itle &amp; Bullets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copy 4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D90B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E9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Pages>0</Pages>
  <Words>2215</Words>
  <Characters>0</Characters>
  <Application>Microsoft Office PowerPoint</Application>
  <PresentationFormat>Custom</PresentationFormat>
  <Lines>0</Lines>
  <Paragraphs>584</Paragraphs>
  <Slides>90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62</vt:i4>
      </vt:variant>
      <vt:variant>
        <vt:lpstr>Slide Titles</vt:lpstr>
      </vt:variant>
      <vt:variant>
        <vt:i4>90</vt:i4>
      </vt:variant>
    </vt:vector>
  </HeadingPairs>
  <TitlesOfParts>
    <vt:vector size="152" baseType="lpstr">
      <vt:lpstr>Title &amp; Bullets copy 15</vt:lpstr>
      <vt:lpstr>Title &amp; Bullets</vt:lpstr>
      <vt:lpstr>Title &amp; Bullets copy 3</vt:lpstr>
      <vt:lpstr>Title &amp; Bullets</vt:lpstr>
      <vt:lpstr>Title &amp; Bullets copy 19</vt:lpstr>
      <vt:lpstr>Title &amp; Bullets copy 8</vt:lpstr>
      <vt:lpstr>Title &amp; Bullets copy 1</vt:lpstr>
      <vt:lpstr>Title &amp; Bullets copy 4</vt:lpstr>
      <vt:lpstr>Title &amp; Subtitle</vt:lpstr>
      <vt:lpstr>Title &amp; Bullets copy 3</vt:lpstr>
      <vt:lpstr>Title &amp; Bullets copy 9</vt:lpstr>
      <vt:lpstr>Title &amp; Bullets copy 10</vt:lpstr>
      <vt:lpstr>Title &amp; Bullets copy 15</vt:lpstr>
      <vt:lpstr>Title &amp; Bullets copy 11</vt:lpstr>
      <vt:lpstr>Master #2</vt:lpstr>
      <vt:lpstr>Bullets</vt:lpstr>
      <vt:lpstr>Title &amp; Bullets copy 16</vt:lpstr>
      <vt:lpstr>Title &amp; Bullets copy 17</vt:lpstr>
      <vt:lpstr>Title &amp; Bullets copy 18</vt:lpstr>
      <vt:lpstr>Title &amp; Bullets copy</vt:lpstr>
      <vt:lpstr>Photo - Vertical</vt:lpstr>
      <vt:lpstr>Title &amp; Bullets copy 2</vt:lpstr>
      <vt:lpstr>Title &amp; Bullets copy 3</vt:lpstr>
      <vt:lpstr>Photo - Vertical Reflection</vt:lpstr>
      <vt:lpstr>Title &amp; Bullets copy 7</vt:lpstr>
      <vt:lpstr>Title &amp; Bullets copy 5</vt:lpstr>
      <vt:lpstr>Title &amp; Bullets copy 6</vt:lpstr>
      <vt:lpstr>Title &amp; Bullets copy 8</vt:lpstr>
      <vt:lpstr>Title &amp; Bullets copy 9</vt:lpstr>
      <vt:lpstr>Title &amp; Bullets copy 10</vt:lpstr>
      <vt:lpstr>Photo - Horizontal</vt:lpstr>
      <vt:lpstr>Title &amp; Bullets</vt:lpstr>
      <vt:lpstr>Title &amp; Bullets copy</vt:lpstr>
      <vt:lpstr>Title &amp; Bullets copy 1</vt:lpstr>
      <vt:lpstr>Title &amp; Bullets copy 2</vt:lpstr>
      <vt:lpstr>Blank</vt:lpstr>
      <vt:lpstr>Title - Center</vt:lpstr>
      <vt:lpstr>Title &amp; Bullets copy 4</vt:lpstr>
      <vt:lpstr>Title &amp; Bullets copy 5</vt:lpstr>
      <vt:lpstr>Title &amp; Bullets copy 6</vt:lpstr>
      <vt:lpstr>Title &amp; Bullets copy 7</vt:lpstr>
      <vt:lpstr>Photo - Horizontal Reflection</vt:lpstr>
      <vt:lpstr>Title &amp; Bullets copy 2</vt:lpstr>
      <vt:lpstr>Title &amp; Bullets - Left</vt:lpstr>
      <vt:lpstr>Title &amp; Bullets - 2 Column</vt:lpstr>
      <vt:lpstr>Title, Bullets &amp; Photo</vt:lpstr>
      <vt:lpstr>Title &amp; Bullets copy 12</vt:lpstr>
      <vt:lpstr>Title &amp; Bullets</vt:lpstr>
      <vt:lpstr>Title - Top</vt:lpstr>
      <vt:lpstr>Title &amp; Subtitle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Title &amp; Bullets - 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Richard Deem</cp:lastModifiedBy>
  <cp:revision>16</cp:revision>
  <dcterms:created xsi:type="dcterms:W3CDTF">2012-08-13T17:06:37Z</dcterms:created>
  <dcterms:modified xsi:type="dcterms:W3CDTF">2012-08-14T05:49:09Z</dcterms:modified>
</cp:coreProperties>
</file>