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08" r:id="rId2"/>
    <p:sldMasterId id="2147483804" r:id="rId3"/>
  </p:sldMasterIdLst>
  <p:notesMasterIdLst>
    <p:notesMasterId r:id="rId126"/>
  </p:notesMasterIdLst>
  <p:handoutMasterIdLst>
    <p:handoutMasterId r:id="rId127"/>
  </p:handoutMasterIdLst>
  <p:sldIdLst>
    <p:sldId id="256" r:id="rId4"/>
    <p:sldId id="258" r:id="rId5"/>
    <p:sldId id="659" r:id="rId6"/>
    <p:sldId id="415" r:id="rId7"/>
    <p:sldId id="259" r:id="rId8"/>
    <p:sldId id="262" r:id="rId9"/>
    <p:sldId id="263" r:id="rId10"/>
    <p:sldId id="270" r:id="rId11"/>
    <p:sldId id="658" r:id="rId12"/>
    <p:sldId id="265" r:id="rId13"/>
    <p:sldId id="421" r:id="rId14"/>
    <p:sldId id="266" r:id="rId15"/>
    <p:sldId id="267" r:id="rId16"/>
    <p:sldId id="422" r:id="rId17"/>
    <p:sldId id="538" r:id="rId18"/>
    <p:sldId id="523" r:id="rId19"/>
    <p:sldId id="272" r:id="rId20"/>
    <p:sldId id="273" r:id="rId21"/>
    <p:sldId id="274" r:id="rId22"/>
    <p:sldId id="275" r:id="rId23"/>
    <p:sldId id="276" r:id="rId24"/>
    <p:sldId id="277" r:id="rId25"/>
    <p:sldId id="423" r:id="rId26"/>
    <p:sldId id="278" r:id="rId27"/>
    <p:sldId id="280" r:id="rId28"/>
    <p:sldId id="282" r:id="rId29"/>
    <p:sldId id="283" r:id="rId30"/>
    <p:sldId id="285" r:id="rId31"/>
    <p:sldId id="286" r:id="rId32"/>
    <p:sldId id="287" r:id="rId33"/>
    <p:sldId id="547" r:id="rId34"/>
    <p:sldId id="289" r:id="rId35"/>
    <p:sldId id="548" r:id="rId36"/>
    <p:sldId id="290" r:id="rId37"/>
    <p:sldId id="546" r:id="rId38"/>
    <p:sldId id="291" r:id="rId39"/>
    <p:sldId id="429" r:id="rId40"/>
    <p:sldId id="428" r:id="rId41"/>
    <p:sldId id="549" r:id="rId42"/>
    <p:sldId id="494" r:id="rId43"/>
    <p:sldId id="495" r:id="rId44"/>
    <p:sldId id="496" r:id="rId45"/>
    <p:sldId id="498" r:id="rId46"/>
    <p:sldId id="504" r:id="rId47"/>
    <p:sldId id="550" r:id="rId48"/>
    <p:sldId id="505" r:id="rId49"/>
    <p:sldId id="551" r:id="rId50"/>
    <p:sldId id="499" r:id="rId51"/>
    <p:sldId id="552" r:id="rId52"/>
    <p:sldId id="500" r:id="rId53"/>
    <p:sldId id="553" r:id="rId54"/>
    <p:sldId id="503" r:id="rId55"/>
    <p:sldId id="506" r:id="rId56"/>
    <p:sldId id="508" r:id="rId57"/>
    <p:sldId id="507" r:id="rId58"/>
    <p:sldId id="292" r:id="rId59"/>
    <p:sldId id="660" r:id="rId60"/>
    <p:sldId id="661" r:id="rId61"/>
    <p:sldId id="662" r:id="rId62"/>
    <p:sldId id="583" r:id="rId63"/>
    <p:sldId id="584" r:id="rId64"/>
    <p:sldId id="586" r:id="rId65"/>
    <p:sldId id="669" r:id="rId66"/>
    <p:sldId id="585" r:id="rId67"/>
    <p:sldId id="588" r:id="rId68"/>
    <p:sldId id="589" r:id="rId69"/>
    <p:sldId id="590" r:id="rId70"/>
    <p:sldId id="665" r:id="rId71"/>
    <p:sldId id="595" r:id="rId72"/>
    <p:sldId id="664" r:id="rId73"/>
    <p:sldId id="591" r:id="rId74"/>
    <p:sldId id="592" r:id="rId75"/>
    <p:sldId id="594" r:id="rId76"/>
    <p:sldId id="596" r:id="rId77"/>
    <p:sldId id="593" r:id="rId78"/>
    <p:sldId id="598" r:id="rId79"/>
    <p:sldId id="599" r:id="rId80"/>
    <p:sldId id="600" r:id="rId81"/>
    <p:sldId id="663" r:id="rId82"/>
    <p:sldId id="601" r:id="rId83"/>
    <p:sldId id="602" r:id="rId84"/>
    <p:sldId id="603" r:id="rId85"/>
    <p:sldId id="604" r:id="rId86"/>
    <p:sldId id="605" r:id="rId87"/>
    <p:sldId id="606" r:id="rId88"/>
    <p:sldId id="607" r:id="rId89"/>
    <p:sldId id="612" r:id="rId90"/>
    <p:sldId id="611" r:id="rId91"/>
    <p:sldId id="613" r:id="rId92"/>
    <p:sldId id="610" r:id="rId93"/>
    <p:sldId id="305" r:id="rId94"/>
    <p:sldId id="614" r:id="rId95"/>
    <p:sldId id="615" r:id="rId96"/>
    <p:sldId id="616" r:id="rId97"/>
    <p:sldId id="617" r:id="rId98"/>
    <p:sldId id="618" r:id="rId99"/>
    <p:sldId id="619" r:id="rId100"/>
    <p:sldId id="620" r:id="rId101"/>
    <p:sldId id="621" r:id="rId102"/>
    <p:sldId id="622" r:id="rId103"/>
    <p:sldId id="623" r:id="rId104"/>
    <p:sldId id="624" r:id="rId105"/>
    <p:sldId id="625" r:id="rId106"/>
    <p:sldId id="626" r:id="rId107"/>
    <p:sldId id="627" r:id="rId108"/>
    <p:sldId id="628" r:id="rId109"/>
    <p:sldId id="629" r:id="rId110"/>
    <p:sldId id="630" r:id="rId111"/>
    <p:sldId id="631" r:id="rId112"/>
    <p:sldId id="632" r:id="rId113"/>
    <p:sldId id="655" r:id="rId114"/>
    <p:sldId id="633" r:id="rId115"/>
    <p:sldId id="634" r:id="rId116"/>
    <p:sldId id="635" r:id="rId117"/>
    <p:sldId id="636" r:id="rId118"/>
    <p:sldId id="656" r:id="rId119"/>
    <p:sldId id="667" r:id="rId120"/>
    <p:sldId id="668" r:id="rId121"/>
    <p:sldId id="637" r:id="rId122"/>
    <p:sldId id="638" r:id="rId123"/>
    <p:sldId id="639" r:id="rId124"/>
    <p:sldId id="439" r:id="rId1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10599" autoAdjust="0"/>
    <p:restoredTop sz="82381" autoAdjust="0"/>
  </p:normalViewPr>
  <p:slideViewPr>
    <p:cSldViewPr>
      <p:cViewPr varScale="1">
        <p:scale>
          <a:sx n="92" d="100"/>
          <a:sy n="92" d="100"/>
        </p:scale>
        <p:origin x="-2076" y="-96"/>
      </p:cViewPr>
      <p:guideLst>
        <p:guide orient="horz" pos="2160"/>
        <p:guide pos="2880"/>
      </p:guideLst>
    </p:cSldViewPr>
  </p:slideViewPr>
  <p:outlineViewPr>
    <p:cViewPr>
      <p:scale>
        <a:sx n="33" d="100"/>
        <a:sy n="33" d="100"/>
      </p:scale>
      <p:origin x="0" y="6870"/>
    </p:cViewPr>
  </p:outlineViewPr>
  <p:notesTextViewPr>
    <p:cViewPr>
      <p:scale>
        <a:sx n="100" d="100"/>
        <a:sy n="100" d="100"/>
      </p:scale>
      <p:origin x="0" y="0"/>
    </p:cViewPr>
  </p:notesTextViewPr>
  <p:sorterViewPr>
    <p:cViewPr>
      <p:scale>
        <a:sx n="66" d="100"/>
        <a:sy n="66" d="100"/>
      </p:scale>
      <p:origin x="0" y="6924"/>
    </p:cViewPr>
  </p:sorterViewPr>
  <p:notesViewPr>
    <p:cSldViewPr>
      <p:cViewPr varScale="1">
        <p:scale>
          <a:sx n="79" d="100"/>
          <a:sy n="79" d="100"/>
        </p:scale>
        <p:origin x="-3138"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28" Type="http://schemas.openxmlformats.org/officeDocument/2006/relationships/presProps" Target="presProps.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13" Type="http://schemas.openxmlformats.org/officeDocument/2006/relationships/slide" Target="slides/slide110.xml"/><Relationship Id="rId118" Type="http://schemas.openxmlformats.org/officeDocument/2006/relationships/slide" Target="slides/slide115.xml"/><Relationship Id="rId126"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slide" Target="slides/slide105.xml"/><Relationship Id="rId116" Type="http://schemas.openxmlformats.org/officeDocument/2006/relationships/slide" Target="slides/slide113.xml"/><Relationship Id="rId124" Type="http://schemas.openxmlformats.org/officeDocument/2006/relationships/slide" Target="slides/slide121.xml"/><Relationship Id="rId129"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slide" Target="slides/slide108.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slide" Target="slides/slide111.xml"/><Relationship Id="rId119" Type="http://schemas.openxmlformats.org/officeDocument/2006/relationships/slide" Target="slides/slide116.xml"/><Relationship Id="rId127" Type="http://schemas.openxmlformats.org/officeDocument/2006/relationships/handoutMaster" Target="handoutMasters/handoutMaster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3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tableStyles" Target="tableStyles.xml"/><Relationship Id="rId61" Type="http://schemas.openxmlformats.org/officeDocument/2006/relationships/slide" Target="slides/slide58.xml"/><Relationship Id="rId82" Type="http://schemas.openxmlformats.org/officeDocument/2006/relationships/slide" Target="slides/slide7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9FC999-C1A5-4994-A0F4-441B8F7D3A93}"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B29C78FE-9CE2-406E-A6E3-3940AC2D0CF0}">
      <dgm:prSet phldrT="[Text]"/>
      <dgm:spPr>
        <a:solidFill>
          <a:srgbClr val="00B0F0"/>
        </a:solidFill>
      </dgm:spPr>
      <dgm:t>
        <a:bodyPr/>
        <a:lstStyle/>
        <a:p>
          <a:r>
            <a:rPr lang="en-US" b="1" dirty="0" smtClean="0">
              <a:solidFill>
                <a:schemeClr val="bg1"/>
              </a:solidFill>
            </a:rPr>
            <a:t>The Bible</a:t>
          </a:r>
          <a:endParaRPr lang="en-US" b="1" dirty="0">
            <a:solidFill>
              <a:schemeClr val="bg1"/>
            </a:solidFill>
          </a:endParaRPr>
        </a:p>
      </dgm:t>
    </dgm:pt>
    <dgm:pt modelId="{2C5DC8DC-670A-43BE-9BA2-568965AFC18A}" type="parTrans" cxnId="{10CE5FAC-4E9C-4AC0-814E-E86F3EE8CB8F}">
      <dgm:prSet/>
      <dgm:spPr/>
      <dgm:t>
        <a:bodyPr/>
        <a:lstStyle/>
        <a:p>
          <a:endParaRPr lang="en-US"/>
        </a:p>
      </dgm:t>
    </dgm:pt>
    <dgm:pt modelId="{63B2A05A-0BB3-4283-BE6D-983B5FAFEAB2}" type="sibTrans" cxnId="{10CE5FAC-4E9C-4AC0-814E-E86F3EE8CB8F}">
      <dgm:prSet/>
      <dgm:spPr/>
      <dgm:t>
        <a:bodyPr/>
        <a:lstStyle/>
        <a:p>
          <a:endParaRPr lang="en-US"/>
        </a:p>
      </dgm:t>
    </dgm:pt>
    <dgm:pt modelId="{CF62DC6E-7473-4A9D-991A-406EF1DC29A3}">
      <dgm:prSet phldrT="[Text]"/>
      <dgm:spPr/>
      <dgm:t>
        <a:bodyPr/>
        <a:lstStyle/>
        <a:p>
          <a:pPr algn="ctr"/>
          <a:r>
            <a:rPr lang="en-US" dirty="0" smtClean="0"/>
            <a:t>Properly interpreted</a:t>
          </a:r>
          <a:endParaRPr lang="en-US" dirty="0"/>
        </a:p>
      </dgm:t>
    </dgm:pt>
    <dgm:pt modelId="{1B480470-9500-4EC4-BC28-CCE77B2821CE}" type="parTrans" cxnId="{6BC4F3E5-A02C-4645-B72A-2FC1CAC5B977}">
      <dgm:prSet/>
      <dgm:spPr/>
      <dgm:t>
        <a:bodyPr/>
        <a:lstStyle/>
        <a:p>
          <a:endParaRPr lang="en-US"/>
        </a:p>
      </dgm:t>
    </dgm:pt>
    <dgm:pt modelId="{8BDA9A4B-9826-41FE-AC04-939477CBCDC2}" type="sibTrans" cxnId="{6BC4F3E5-A02C-4645-B72A-2FC1CAC5B977}">
      <dgm:prSet/>
      <dgm:spPr/>
      <dgm:t>
        <a:bodyPr/>
        <a:lstStyle/>
        <a:p>
          <a:endParaRPr lang="en-US"/>
        </a:p>
      </dgm:t>
    </dgm:pt>
    <dgm:pt modelId="{93D6298B-7DDC-4D0F-BDB4-617B792AB223}">
      <dgm:prSet phldrT="[Text]"/>
      <dgm:spPr>
        <a:solidFill>
          <a:srgbClr val="00B050"/>
        </a:solidFill>
        <a:ln>
          <a:solidFill>
            <a:srgbClr val="00B050"/>
          </a:solidFill>
        </a:ln>
      </dgm:spPr>
      <dgm:t>
        <a:bodyPr/>
        <a:lstStyle/>
        <a:p>
          <a:r>
            <a:rPr lang="en-US" b="1" dirty="0" smtClean="0">
              <a:solidFill>
                <a:schemeClr val="bg1"/>
              </a:solidFill>
            </a:rPr>
            <a:t>Nature &amp; Its Laws</a:t>
          </a:r>
          <a:endParaRPr lang="en-US" b="1" dirty="0">
            <a:solidFill>
              <a:schemeClr val="bg1"/>
            </a:solidFill>
          </a:endParaRPr>
        </a:p>
      </dgm:t>
    </dgm:pt>
    <dgm:pt modelId="{8F798B6A-29FF-4CCD-96DD-D08718E45132}" type="parTrans" cxnId="{28C56B49-D620-49F0-8660-B87E9665D5EE}">
      <dgm:prSet/>
      <dgm:spPr/>
      <dgm:t>
        <a:bodyPr/>
        <a:lstStyle/>
        <a:p>
          <a:endParaRPr lang="en-US"/>
        </a:p>
      </dgm:t>
    </dgm:pt>
    <dgm:pt modelId="{DE7765AF-AD40-4B93-8188-17B0B1276241}" type="sibTrans" cxnId="{28C56B49-D620-49F0-8660-B87E9665D5EE}">
      <dgm:prSet/>
      <dgm:spPr/>
      <dgm:t>
        <a:bodyPr/>
        <a:lstStyle/>
        <a:p>
          <a:endParaRPr lang="en-US"/>
        </a:p>
      </dgm:t>
    </dgm:pt>
    <dgm:pt modelId="{FBA71F31-AFE6-4D5E-8122-B266A5E13D0C}">
      <dgm:prSet phldrT="[Text]"/>
      <dgm:spPr/>
      <dgm:t>
        <a:bodyPr/>
        <a:lstStyle/>
        <a:p>
          <a:pPr algn="ctr"/>
          <a:r>
            <a:rPr lang="en-US" dirty="0" smtClean="0"/>
            <a:t>Properly interpreted</a:t>
          </a:r>
          <a:endParaRPr lang="en-US" dirty="0"/>
        </a:p>
      </dgm:t>
    </dgm:pt>
    <dgm:pt modelId="{109A2282-759D-4F94-B7BD-6D31811CA508}" type="parTrans" cxnId="{4674AD1D-29EF-4E4F-A683-1E36D7DA27C0}">
      <dgm:prSet/>
      <dgm:spPr/>
      <dgm:t>
        <a:bodyPr/>
        <a:lstStyle/>
        <a:p>
          <a:endParaRPr lang="en-US"/>
        </a:p>
      </dgm:t>
    </dgm:pt>
    <dgm:pt modelId="{377C2FC3-73EB-465D-99B3-BB0971365A22}" type="sibTrans" cxnId="{4674AD1D-29EF-4E4F-A683-1E36D7DA27C0}">
      <dgm:prSet/>
      <dgm:spPr/>
      <dgm:t>
        <a:bodyPr/>
        <a:lstStyle/>
        <a:p>
          <a:endParaRPr lang="en-US"/>
        </a:p>
      </dgm:t>
    </dgm:pt>
    <dgm:pt modelId="{D3A74849-872A-4F00-BC26-A629B467579E}">
      <dgm:prSet phldrT="[Text]"/>
      <dgm:spPr/>
      <dgm:t>
        <a:bodyPr/>
        <a:lstStyle/>
        <a:p>
          <a:pPr algn="ctr"/>
          <a:endParaRPr lang="en-US" dirty="0"/>
        </a:p>
      </dgm:t>
    </dgm:pt>
    <dgm:pt modelId="{92A014FE-49A7-4A89-A980-E6C5BA7AD772}" type="parTrans" cxnId="{1F46D3B5-ECF8-49D4-9C29-4A6C1B302B05}">
      <dgm:prSet/>
      <dgm:spPr/>
      <dgm:t>
        <a:bodyPr/>
        <a:lstStyle/>
        <a:p>
          <a:endParaRPr lang="en-US"/>
        </a:p>
      </dgm:t>
    </dgm:pt>
    <dgm:pt modelId="{BFD290AB-D73C-4549-B93C-6D20C36FBD4A}" type="sibTrans" cxnId="{1F46D3B5-ECF8-49D4-9C29-4A6C1B302B05}">
      <dgm:prSet/>
      <dgm:spPr/>
      <dgm:t>
        <a:bodyPr/>
        <a:lstStyle/>
        <a:p>
          <a:endParaRPr lang="en-US"/>
        </a:p>
      </dgm:t>
    </dgm:pt>
    <dgm:pt modelId="{61F1BAE0-AD24-46C2-A2BF-671CA1253E3B}">
      <dgm:prSet phldrT="[Text]"/>
      <dgm:spPr/>
      <dgm:t>
        <a:bodyPr/>
        <a:lstStyle/>
        <a:p>
          <a:pPr algn="ctr"/>
          <a:endParaRPr lang="en-US" dirty="0"/>
        </a:p>
      </dgm:t>
    </dgm:pt>
    <dgm:pt modelId="{1F4867AE-B86D-411E-B19C-C221CB838F42}" type="parTrans" cxnId="{FAD4A9E0-88F4-4D31-BD50-73BACE00545B}">
      <dgm:prSet/>
      <dgm:spPr/>
      <dgm:t>
        <a:bodyPr/>
        <a:lstStyle/>
        <a:p>
          <a:endParaRPr lang="en-US"/>
        </a:p>
      </dgm:t>
    </dgm:pt>
    <dgm:pt modelId="{7F478FE7-A81E-4779-9A67-643EBD78DFE8}" type="sibTrans" cxnId="{FAD4A9E0-88F4-4D31-BD50-73BACE00545B}">
      <dgm:prSet/>
      <dgm:spPr/>
      <dgm:t>
        <a:bodyPr/>
        <a:lstStyle/>
        <a:p>
          <a:endParaRPr lang="en-US"/>
        </a:p>
      </dgm:t>
    </dgm:pt>
    <dgm:pt modelId="{EA2C6229-839E-4420-8AEF-4CCFDFA115F4}" type="pres">
      <dgm:prSet presAssocID="{DE9FC999-C1A5-4994-A0F4-441B8F7D3A93}" presName="Name0" presStyleCnt="0">
        <dgm:presLayoutVars>
          <dgm:dir/>
          <dgm:animLvl val="lvl"/>
          <dgm:resizeHandles/>
        </dgm:presLayoutVars>
      </dgm:prSet>
      <dgm:spPr/>
      <dgm:t>
        <a:bodyPr/>
        <a:lstStyle/>
        <a:p>
          <a:endParaRPr lang="en-US"/>
        </a:p>
      </dgm:t>
    </dgm:pt>
    <dgm:pt modelId="{7020C492-730E-43EA-9ED9-DA0164483148}" type="pres">
      <dgm:prSet presAssocID="{B29C78FE-9CE2-406E-A6E3-3940AC2D0CF0}" presName="linNode" presStyleCnt="0"/>
      <dgm:spPr/>
    </dgm:pt>
    <dgm:pt modelId="{CF94F818-B74F-468D-A76F-A809BC7B412B}" type="pres">
      <dgm:prSet presAssocID="{B29C78FE-9CE2-406E-A6E3-3940AC2D0CF0}" presName="parentShp" presStyleLbl="node1" presStyleIdx="0" presStyleCnt="2">
        <dgm:presLayoutVars>
          <dgm:bulletEnabled val="1"/>
        </dgm:presLayoutVars>
      </dgm:prSet>
      <dgm:spPr/>
      <dgm:t>
        <a:bodyPr/>
        <a:lstStyle/>
        <a:p>
          <a:endParaRPr lang="en-US"/>
        </a:p>
      </dgm:t>
    </dgm:pt>
    <dgm:pt modelId="{21098307-B7D1-4C6B-8400-6E6E7F93F08D}" type="pres">
      <dgm:prSet presAssocID="{B29C78FE-9CE2-406E-A6E3-3940AC2D0CF0}" presName="childShp" presStyleLbl="bgAccFollowNode1" presStyleIdx="0" presStyleCnt="2">
        <dgm:presLayoutVars>
          <dgm:bulletEnabled val="1"/>
        </dgm:presLayoutVars>
      </dgm:prSet>
      <dgm:spPr/>
      <dgm:t>
        <a:bodyPr/>
        <a:lstStyle/>
        <a:p>
          <a:endParaRPr lang="en-US"/>
        </a:p>
      </dgm:t>
    </dgm:pt>
    <dgm:pt modelId="{30115FC8-FDBE-47A9-9BD0-A60A71EFC55B}" type="pres">
      <dgm:prSet presAssocID="{63B2A05A-0BB3-4283-BE6D-983B5FAFEAB2}" presName="spacing" presStyleCnt="0"/>
      <dgm:spPr/>
    </dgm:pt>
    <dgm:pt modelId="{AC52A7A8-1EE0-4652-9CD1-0579663F379D}" type="pres">
      <dgm:prSet presAssocID="{93D6298B-7DDC-4D0F-BDB4-617B792AB223}" presName="linNode" presStyleCnt="0"/>
      <dgm:spPr/>
    </dgm:pt>
    <dgm:pt modelId="{2A80A31D-44C4-402C-AE05-04E992410CC6}" type="pres">
      <dgm:prSet presAssocID="{93D6298B-7DDC-4D0F-BDB4-617B792AB223}" presName="parentShp" presStyleLbl="node1" presStyleIdx="1" presStyleCnt="2">
        <dgm:presLayoutVars>
          <dgm:bulletEnabled val="1"/>
        </dgm:presLayoutVars>
      </dgm:prSet>
      <dgm:spPr/>
      <dgm:t>
        <a:bodyPr/>
        <a:lstStyle/>
        <a:p>
          <a:endParaRPr lang="en-US"/>
        </a:p>
      </dgm:t>
    </dgm:pt>
    <dgm:pt modelId="{9A03F300-855B-4D1D-B8EF-5192D4D8FE8D}" type="pres">
      <dgm:prSet presAssocID="{93D6298B-7DDC-4D0F-BDB4-617B792AB223}" presName="childShp" presStyleLbl="bgAccFollowNode1" presStyleIdx="1" presStyleCnt="2">
        <dgm:presLayoutVars>
          <dgm:bulletEnabled val="1"/>
        </dgm:presLayoutVars>
      </dgm:prSet>
      <dgm:spPr/>
      <dgm:t>
        <a:bodyPr/>
        <a:lstStyle/>
        <a:p>
          <a:endParaRPr lang="en-US"/>
        </a:p>
      </dgm:t>
    </dgm:pt>
  </dgm:ptLst>
  <dgm:cxnLst>
    <dgm:cxn modelId="{1F46D3B5-ECF8-49D4-9C29-4A6C1B302B05}" srcId="{B29C78FE-9CE2-406E-A6E3-3940AC2D0CF0}" destId="{D3A74849-872A-4F00-BC26-A629B467579E}" srcOrd="0" destOrd="0" parTransId="{92A014FE-49A7-4A89-A980-E6C5BA7AD772}" sibTransId="{BFD290AB-D73C-4549-B93C-6D20C36FBD4A}"/>
    <dgm:cxn modelId="{A45C030B-5FD7-41AD-8625-30AD7D74A461}" type="presOf" srcId="{61F1BAE0-AD24-46C2-A2BF-671CA1253E3B}" destId="{9A03F300-855B-4D1D-B8EF-5192D4D8FE8D}" srcOrd="0" destOrd="0" presId="urn:microsoft.com/office/officeart/2005/8/layout/vList6"/>
    <dgm:cxn modelId="{C75AFFA1-50BC-48C1-B4A3-FFC98530672B}" type="presOf" srcId="{B29C78FE-9CE2-406E-A6E3-3940AC2D0CF0}" destId="{CF94F818-B74F-468D-A76F-A809BC7B412B}" srcOrd="0" destOrd="0" presId="urn:microsoft.com/office/officeart/2005/8/layout/vList6"/>
    <dgm:cxn modelId="{5B564CA1-2A27-4DB8-AC02-F8C9C9FCE728}" type="presOf" srcId="{CF62DC6E-7473-4A9D-991A-406EF1DC29A3}" destId="{21098307-B7D1-4C6B-8400-6E6E7F93F08D}" srcOrd="0" destOrd="1" presId="urn:microsoft.com/office/officeart/2005/8/layout/vList6"/>
    <dgm:cxn modelId="{6BC4F3E5-A02C-4645-B72A-2FC1CAC5B977}" srcId="{B29C78FE-9CE2-406E-A6E3-3940AC2D0CF0}" destId="{CF62DC6E-7473-4A9D-991A-406EF1DC29A3}" srcOrd="1" destOrd="0" parTransId="{1B480470-9500-4EC4-BC28-CCE77B2821CE}" sibTransId="{8BDA9A4B-9826-41FE-AC04-939477CBCDC2}"/>
    <dgm:cxn modelId="{4674AD1D-29EF-4E4F-A683-1E36D7DA27C0}" srcId="{93D6298B-7DDC-4D0F-BDB4-617B792AB223}" destId="{FBA71F31-AFE6-4D5E-8122-B266A5E13D0C}" srcOrd="1" destOrd="0" parTransId="{109A2282-759D-4F94-B7BD-6D31811CA508}" sibTransId="{377C2FC3-73EB-465D-99B3-BB0971365A22}"/>
    <dgm:cxn modelId="{35468FBF-8393-4998-B07C-A0432A24791F}" type="presOf" srcId="{FBA71F31-AFE6-4D5E-8122-B266A5E13D0C}" destId="{9A03F300-855B-4D1D-B8EF-5192D4D8FE8D}" srcOrd="0" destOrd="1" presId="urn:microsoft.com/office/officeart/2005/8/layout/vList6"/>
    <dgm:cxn modelId="{1E5CE45A-AA65-4E78-A74D-97E4F92C2CBD}" type="presOf" srcId="{93D6298B-7DDC-4D0F-BDB4-617B792AB223}" destId="{2A80A31D-44C4-402C-AE05-04E992410CC6}" srcOrd="0" destOrd="0" presId="urn:microsoft.com/office/officeart/2005/8/layout/vList6"/>
    <dgm:cxn modelId="{FAD4A9E0-88F4-4D31-BD50-73BACE00545B}" srcId="{93D6298B-7DDC-4D0F-BDB4-617B792AB223}" destId="{61F1BAE0-AD24-46C2-A2BF-671CA1253E3B}" srcOrd="0" destOrd="0" parTransId="{1F4867AE-B86D-411E-B19C-C221CB838F42}" sibTransId="{7F478FE7-A81E-4779-9A67-643EBD78DFE8}"/>
    <dgm:cxn modelId="{28C56B49-D620-49F0-8660-B87E9665D5EE}" srcId="{DE9FC999-C1A5-4994-A0F4-441B8F7D3A93}" destId="{93D6298B-7DDC-4D0F-BDB4-617B792AB223}" srcOrd="1" destOrd="0" parTransId="{8F798B6A-29FF-4CCD-96DD-D08718E45132}" sibTransId="{DE7765AF-AD40-4B93-8188-17B0B1276241}"/>
    <dgm:cxn modelId="{FAE28711-BFFB-41AA-ADDD-3AEF0178BB82}" type="presOf" srcId="{D3A74849-872A-4F00-BC26-A629B467579E}" destId="{21098307-B7D1-4C6B-8400-6E6E7F93F08D}" srcOrd="0" destOrd="0" presId="urn:microsoft.com/office/officeart/2005/8/layout/vList6"/>
    <dgm:cxn modelId="{10CE5FAC-4E9C-4AC0-814E-E86F3EE8CB8F}" srcId="{DE9FC999-C1A5-4994-A0F4-441B8F7D3A93}" destId="{B29C78FE-9CE2-406E-A6E3-3940AC2D0CF0}" srcOrd="0" destOrd="0" parTransId="{2C5DC8DC-670A-43BE-9BA2-568965AFC18A}" sibTransId="{63B2A05A-0BB3-4283-BE6D-983B5FAFEAB2}"/>
    <dgm:cxn modelId="{B3CBB7D2-B98E-4C44-89FE-D2ED03C85D4F}" type="presOf" srcId="{DE9FC999-C1A5-4994-A0F4-441B8F7D3A93}" destId="{EA2C6229-839E-4420-8AEF-4CCFDFA115F4}" srcOrd="0" destOrd="0" presId="urn:microsoft.com/office/officeart/2005/8/layout/vList6"/>
    <dgm:cxn modelId="{F69DA9C3-5D89-4B01-8300-2F03CDF93554}" type="presParOf" srcId="{EA2C6229-839E-4420-8AEF-4CCFDFA115F4}" destId="{7020C492-730E-43EA-9ED9-DA0164483148}" srcOrd="0" destOrd="0" presId="urn:microsoft.com/office/officeart/2005/8/layout/vList6"/>
    <dgm:cxn modelId="{D759C6BC-76BD-4268-A99C-BF09C7AD83A2}" type="presParOf" srcId="{7020C492-730E-43EA-9ED9-DA0164483148}" destId="{CF94F818-B74F-468D-A76F-A809BC7B412B}" srcOrd="0" destOrd="0" presId="urn:microsoft.com/office/officeart/2005/8/layout/vList6"/>
    <dgm:cxn modelId="{D71B2292-2361-4745-A674-3CF172ADD613}" type="presParOf" srcId="{7020C492-730E-43EA-9ED9-DA0164483148}" destId="{21098307-B7D1-4C6B-8400-6E6E7F93F08D}" srcOrd="1" destOrd="0" presId="urn:microsoft.com/office/officeart/2005/8/layout/vList6"/>
    <dgm:cxn modelId="{A1F99A59-5E70-45C9-BBC3-744D0E3368C0}" type="presParOf" srcId="{EA2C6229-839E-4420-8AEF-4CCFDFA115F4}" destId="{30115FC8-FDBE-47A9-9BD0-A60A71EFC55B}" srcOrd="1" destOrd="0" presId="urn:microsoft.com/office/officeart/2005/8/layout/vList6"/>
    <dgm:cxn modelId="{278C1400-3993-423F-B8AE-FC2208FAE2FD}" type="presParOf" srcId="{EA2C6229-839E-4420-8AEF-4CCFDFA115F4}" destId="{AC52A7A8-1EE0-4652-9CD1-0579663F379D}" srcOrd="2" destOrd="0" presId="urn:microsoft.com/office/officeart/2005/8/layout/vList6"/>
    <dgm:cxn modelId="{5B70BC18-42A9-4613-90E3-F7FDCFCD867B}" type="presParOf" srcId="{AC52A7A8-1EE0-4652-9CD1-0579663F379D}" destId="{2A80A31D-44C4-402C-AE05-04E992410CC6}" srcOrd="0" destOrd="0" presId="urn:microsoft.com/office/officeart/2005/8/layout/vList6"/>
    <dgm:cxn modelId="{E235EBE6-5347-4A13-ACDF-56FD2CC7935A}" type="presParOf" srcId="{AC52A7A8-1EE0-4652-9CD1-0579663F379D}" destId="{9A03F300-855B-4D1D-B8EF-5192D4D8FE8D}"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098307-B7D1-4C6B-8400-6E6E7F93F08D}">
      <dsp:nvSpPr>
        <dsp:cNvPr id="0" name=""/>
        <dsp:cNvSpPr/>
      </dsp:nvSpPr>
      <dsp:spPr>
        <a:xfrm>
          <a:off x="1616709" y="483"/>
          <a:ext cx="2425065" cy="1886396"/>
        </a:xfrm>
        <a:prstGeom prst="rightArrow">
          <a:avLst>
            <a:gd name="adj1" fmla="val 75000"/>
            <a:gd name="adj2" fmla="val 5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t" anchorCtr="0">
          <a:noAutofit/>
        </a:bodyPr>
        <a:lstStyle/>
        <a:p>
          <a:pPr marL="228600" lvl="1" indent="-228600" algn="ctr" defTabSz="933450">
            <a:lnSpc>
              <a:spcPct val="90000"/>
            </a:lnSpc>
            <a:spcBef>
              <a:spcPct val="0"/>
            </a:spcBef>
            <a:spcAft>
              <a:spcPct val="15000"/>
            </a:spcAft>
            <a:buChar char="••"/>
          </a:pPr>
          <a:endParaRPr lang="en-US" sz="2100" kern="1200" dirty="0"/>
        </a:p>
        <a:p>
          <a:pPr marL="228600" lvl="1" indent="-228600" algn="ctr" defTabSz="933450">
            <a:lnSpc>
              <a:spcPct val="90000"/>
            </a:lnSpc>
            <a:spcBef>
              <a:spcPct val="0"/>
            </a:spcBef>
            <a:spcAft>
              <a:spcPct val="15000"/>
            </a:spcAft>
            <a:buChar char="••"/>
          </a:pPr>
          <a:r>
            <a:rPr lang="en-US" sz="2100" kern="1200" dirty="0" smtClean="0"/>
            <a:t>Properly interpreted</a:t>
          </a:r>
          <a:endParaRPr lang="en-US" sz="2100" kern="1200" dirty="0"/>
        </a:p>
      </dsp:txBody>
      <dsp:txXfrm>
        <a:off x="1616709" y="236283"/>
        <a:ext cx="1717667" cy="1414797"/>
      </dsp:txXfrm>
    </dsp:sp>
    <dsp:sp modelId="{CF94F818-B74F-468D-A76F-A809BC7B412B}">
      <dsp:nvSpPr>
        <dsp:cNvPr id="0" name=""/>
        <dsp:cNvSpPr/>
      </dsp:nvSpPr>
      <dsp:spPr>
        <a:xfrm>
          <a:off x="0" y="483"/>
          <a:ext cx="1616710" cy="1886396"/>
        </a:xfrm>
        <a:prstGeom prst="roundRect">
          <a:avLst/>
        </a:prstGeom>
        <a:solidFill>
          <a:srgbClr val="00B0F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en-US" sz="3100" b="1" kern="1200" dirty="0" smtClean="0">
              <a:solidFill>
                <a:schemeClr val="bg1"/>
              </a:solidFill>
            </a:rPr>
            <a:t>The Bible</a:t>
          </a:r>
          <a:endParaRPr lang="en-US" sz="3100" b="1" kern="1200" dirty="0">
            <a:solidFill>
              <a:schemeClr val="bg1"/>
            </a:solidFill>
          </a:endParaRPr>
        </a:p>
      </dsp:txBody>
      <dsp:txXfrm>
        <a:off x="78921" y="79404"/>
        <a:ext cx="1458868" cy="1728554"/>
      </dsp:txXfrm>
    </dsp:sp>
    <dsp:sp modelId="{9A03F300-855B-4D1D-B8EF-5192D4D8FE8D}">
      <dsp:nvSpPr>
        <dsp:cNvPr id="0" name=""/>
        <dsp:cNvSpPr/>
      </dsp:nvSpPr>
      <dsp:spPr>
        <a:xfrm>
          <a:off x="1616709" y="2075519"/>
          <a:ext cx="2425065" cy="1886396"/>
        </a:xfrm>
        <a:prstGeom prst="rightArrow">
          <a:avLst>
            <a:gd name="adj1" fmla="val 75000"/>
            <a:gd name="adj2" fmla="val 5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t" anchorCtr="0">
          <a:noAutofit/>
        </a:bodyPr>
        <a:lstStyle/>
        <a:p>
          <a:pPr marL="228600" lvl="1" indent="-228600" algn="ctr" defTabSz="933450">
            <a:lnSpc>
              <a:spcPct val="90000"/>
            </a:lnSpc>
            <a:spcBef>
              <a:spcPct val="0"/>
            </a:spcBef>
            <a:spcAft>
              <a:spcPct val="15000"/>
            </a:spcAft>
            <a:buChar char="••"/>
          </a:pPr>
          <a:endParaRPr lang="en-US" sz="2100" kern="1200" dirty="0"/>
        </a:p>
        <a:p>
          <a:pPr marL="228600" lvl="1" indent="-228600" algn="ctr" defTabSz="933450">
            <a:lnSpc>
              <a:spcPct val="90000"/>
            </a:lnSpc>
            <a:spcBef>
              <a:spcPct val="0"/>
            </a:spcBef>
            <a:spcAft>
              <a:spcPct val="15000"/>
            </a:spcAft>
            <a:buChar char="••"/>
          </a:pPr>
          <a:r>
            <a:rPr lang="en-US" sz="2100" kern="1200" dirty="0" smtClean="0"/>
            <a:t>Properly interpreted</a:t>
          </a:r>
          <a:endParaRPr lang="en-US" sz="2100" kern="1200" dirty="0"/>
        </a:p>
      </dsp:txBody>
      <dsp:txXfrm>
        <a:off x="1616709" y="2311319"/>
        <a:ext cx="1717667" cy="1414797"/>
      </dsp:txXfrm>
    </dsp:sp>
    <dsp:sp modelId="{2A80A31D-44C4-402C-AE05-04E992410CC6}">
      <dsp:nvSpPr>
        <dsp:cNvPr id="0" name=""/>
        <dsp:cNvSpPr/>
      </dsp:nvSpPr>
      <dsp:spPr>
        <a:xfrm>
          <a:off x="0" y="2075519"/>
          <a:ext cx="1616710" cy="1886396"/>
        </a:xfrm>
        <a:prstGeom prst="roundRect">
          <a:avLst/>
        </a:prstGeom>
        <a:solidFill>
          <a:srgbClr val="00B050"/>
        </a:solidFill>
        <a:ln w="1905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en-US" sz="3100" b="1" kern="1200" dirty="0" smtClean="0">
              <a:solidFill>
                <a:schemeClr val="bg1"/>
              </a:solidFill>
            </a:rPr>
            <a:t>Nature &amp; Its Laws</a:t>
          </a:r>
          <a:endParaRPr lang="en-US" sz="3100" b="1" kern="1200" dirty="0">
            <a:solidFill>
              <a:schemeClr val="bg1"/>
            </a:solidFill>
          </a:endParaRPr>
        </a:p>
      </dsp:txBody>
      <dsp:txXfrm>
        <a:off x="78921" y="2154440"/>
        <a:ext cx="1458868" cy="1728554"/>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E58DFAB-39B2-4BF8-BF5E-F0AD7D270D30}" type="datetimeFigureOut">
              <a:rPr lang="en-US" smtClean="0"/>
              <a:pPr/>
              <a:t>7/8/2012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36103DB-5366-4A99-B4F2-06F7D12F5DB4}" type="slidenum">
              <a:rPr lang="en-US" smtClean="0"/>
              <a:pPr/>
              <a:t>‹#›</a:t>
            </a:fld>
            <a:endParaRPr lang="en-US"/>
          </a:p>
        </p:txBody>
      </p:sp>
    </p:spTree>
    <p:extLst>
      <p:ext uri="{BB962C8B-B14F-4D97-AF65-F5344CB8AC3E}">
        <p14:creationId xmlns:p14="http://schemas.microsoft.com/office/powerpoint/2010/main" val="20172767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9C89A1-1AEC-40AE-B557-9020D48AAE93}" type="datetimeFigureOut">
              <a:rPr lang="en-US" smtClean="0"/>
              <a:pPr/>
              <a:t>7/8/2012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AFF57E-759F-4C2B-96AE-0F025E4CD3CF}" type="slidenum">
              <a:rPr lang="en-US" smtClean="0"/>
              <a:pPr/>
              <a:t>‹#›</a:t>
            </a:fld>
            <a:endParaRPr lang="en-US"/>
          </a:p>
        </p:txBody>
      </p:sp>
    </p:spTree>
    <p:extLst>
      <p:ext uri="{BB962C8B-B14F-4D97-AF65-F5344CB8AC3E}">
        <p14:creationId xmlns:p14="http://schemas.microsoft.com/office/powerpoint/2010/main" val="1401364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4AFF57E-759F-4C2B-96AE-0F025E4CD3CF}"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2"/>
            <a:endParaRPr lang="en-US" dirty="0"/>
          </a:p>
        </p:txBody>
      </p:sp>
      <p:sp>
        <p:nvSpPr>
          <p:cNvPr id="4" name="Slide Number Placeholder 3"/>
          <p:cNvSpPr>
            <a:spLocks noGrp="1"/>
          </p:cNvSpPr>
          <p:nvPr>
            <p:ph type="sldNum" sz="quarter" idx="10"/>
          </p:nvPr>
        </p:nvSpPr>
        <p:spPr/>
        <p:txBody>
          <a:bodyPr/>
          <a:lstStyle/>
          <a:p>
            <a:fld id="{44AFF57E-759F-4C2B-96AE-0F025E4CD3CF}"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2"/>
            <a:endParaRPr lang="en-US" dirty="0"/>
          </a:p>
        </p:txBody>
      </p:sp>
      <p:sp>
        <p:nvSpPr>
          <p:cNvPr id="4" name="Slide Number Placeholder 3"/>
          <p:cNvSpPr>
            <a:spLocks noGrp="1"/>
          </p:cNvSpPr>
          <p:nvPr>
            <p:ph type="sldNum" sz="quarter" idx="10"/>
          </p:nvPr>
        </p:nvSpPr>
        <p:spPr/>
        <p:txBody>
          <a:bodyPr/>
          <a:lstStyle/>
          <a:p>
            <a:fld id="{44AFF57E-759F-4C2B-96AE-0F025E4CD3CF}"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2"/>
            <a:endParaRPr lang="en-US" dirty="0"/>
          </a:p>
        </p:txBody>
      </p:sp>
      <p:sp>
        <p:nvSpPr>
          <p:cNvPr id="4" name="Slide Number Placeholder 3"/>
          <p:cNvSpPr>
            <a:spLocks noGrp="1"/>
          </p:cNvSpPr>
          <p:nvPr>
            <p:ph type="sldNum" sz="quarter" idx="10"/>
          </p:nvPr>
        </p:nvSpPr>
        <p:spPr/>
        <p:txBody>
          <a:bodyPr/>
          <a:lstStyle/>
          <a:p>
            <a:fld id="{44AFF57E-759F-4C2B-96AE-0F025E4CD3CF}"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2"/>
            <a:endParaRPr lang="en-US" dirty="0"/>
          </a:p>
        </p:txBody>
      </p:sp>
      <p:sp>
        <p:nvSpPr>
          <p:cNvPr id="4" name="Slide Number Placeholder 3"/>
          <p:cNvSpPr>
            <a:spLocks noGrp="1"/>
          </p:cNvSpPr>
          <p:nvPr>
            <p:ph type="sldNum" sz="quarter" idx="10"/>
          </p:nvPr>
        </p:nvSpPr>
        <p:spPr/>
        <p:txBody>
          <a:bodyPr/>
          <a:lstStyle/>
          <a:p>
            <a:fld id="{44AFF57E-759F-4C2B-96AE-0F025E4CD3CF}"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4AFF57E-759F-4C2B-96AE-0F025E4CD3CF}" type="slidenum">
              <a:rPr lang="en-US" smtClean="0"/>
              <a:pPr/>
              <a:t>14</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2"/>
            <a:endParaRPr lang="en-US" dirty="0"/>
          </a:p>
        </p:txBody>
      </p:sp>
      <p:sp>
        <p:nvSpPr>
          <p:cNvPr id="4" name="Slide Number Placeholder 3"/>
          <p:cNvSpPr>
            <a:spLocks noGrp="1"/>
          </p:cNvSpPr>
          <p:nvPr>
            <p:ph type="sldNum" sz="quarter" idx="10"/>
          </p:nvPr>
        </p:nvSpPr>
        <p:spPr/>
        <p:txBody>
          <a:bodyPr/>
          <a:lstStyle/>
          <a:p>
            <a:fld id="{44AFF57E-759F-4C2B-96AE-0F025E4CD3CF}"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2"/>
            <a:endParaRPr lang="en-US" dirty="0"/>
          </a:p>
        </p:txBody>
      </p:sp>
      <p:sp>
        <p:nvSpPr>
          <p:cNvPr id="4" name="Slide Number Placeholder 3"/>
          <p:cNvSpPr>
            <a:spLocks noGrp="1"/>
          </p:cNvSpPr>
          <p:nvPr>
            <p:ph type="sldNum" sz="quarter" idx="10"/>
          </p:nvPr>
        </p:nvSpPr>
        <p:spPr/>
        <p:txBody>
          <a:bodyPr/>
          <a:lstStyle/>
          <a:p>
            <a:fld id="{44AFF57E-759F-4C2B-96AE-0F025E4CD3CF}"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2"/>
            <a:endParaRPr lang="en-US" dirty="0"/>
          </a:p>
        </p:txBody>
      </p:sp>
      <p:sp>
        <p:nvSpPr>
          <p:cNvPr id="4" name="Slide Number Placeholder 3"/>
          <p:cNvSpPr>
            <a:spLocks noGrp="1"/>
          </p:cNvSpPr>
          <p:nvPr>
            <p:ph type="sldNum" sz="quarter" idx="10"/>
          </p:nvPr>
        </p:nvSpPr>
        <p:spPr/>
        <p:txBody>
          <a:bodyPr/>
          <a:lstStyle/>
          <a:p>
            <a:fld id="{44AFF57E-759F-4C2B-96AE-0F025E4CD3CF}"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2"/>
            <a:endParaRPr lang="en-US" dirty="0"/>
          </a:p>
        </p:txBody>
      </p:sp>
      <p:sp>
        <p:nvSpPr>
          <p:cNvPr id="4" name="Slide Number Placeholder 3"/>
          <p:cNvSpPr>
            <a:spLocks noGrp="1"/>
          </p:cNvSpPr>
          <p:nvPr>
            <p:ph type="sldNum" sz="quarter" idx="10"/>
          </p:nvPr>
        </p:nvSpPr>
        <p:spPr/>
        <p:txBody>
          <a:bodyPr/>
          <a:lstStyle/>
          <a:p>
            <a:fld id="{44AFF57E-759F-4C2B-96AE-0F025E4CD3CF}"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2"/>
            <a:endParaRPr lang="en-US" dirty="0"/>
          </a:p>
        </p:txBody>
      </p:sp>
      <p:sp>
        <p:nvSpPr>
          <p:cNvPr id="4" name="Slide Number Placeholder 3"/>
          <p:cNvSpPr>
            <a:spLocks noGrp="1"/>
          </p:cNvSpPr>
          <p:nvPr>
            <p:ph type="sldNum" sz="quarter" idx="10"/>
          </p:nvPr>
        </p:nvSpPr>
        <p:spPr/>
        <p:txBody>
          <a:bodyPr/>
          <a:lstStyle/>
          <a:p>
            <a:fld id="{44AFF57E-759F-4C2B-96AE-0F025E4CD3CF}"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2"/>
            <a:endParaRPr lang="en-US" dirty="0"/>
          </a:p>
        </p:txBody>
      </p:sp>
      <p:sp>
        <p:nvSpPr>
          <p:cNvPr id="4" name="Slide Number Placeholder 3"/>
          <p:cNvSpPr>
            <a:spLocks noGrp="1"/>
          </p:cNvSpPr>
          <p:nvPr>
            <p:ph type="sldNum" sz="quarter" idx="10"/>
          </p:nvPr>
        </p:nvSpPr>
        <p:spPr/>
        <p:txBody>
          <a:bodyPr/>
          <a:lstStyle/>
          <a:p>
            <a:fld id="{44AFF57E-759F-4C2B-96AE-0F025E4CD3CF}"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2"/>
            <a:endParaRPr lang="en-US" dirty="0"/>
          </a:p>
        </p:txBody>
      </p:sp>
      <p:sp>
        <p:nvSpPr>
          <p:cNvPr id="4" name="Slide Number Placeholder 3"/>
          <p:cNvSpPr>
            <a:spLocks noGrp="1"/>
          </p:cNvSpPr>
          <p:nvPr>
            <p:ph type="sldNum" sz="quarter" idx="10"/>
          </p:nvPr>
        </p:nvSpPr>
        <p:spPr/>
        <p:txBody>
          <a:bodyPr/>
          <a:lstStyle/>
          <a:p>
            <a:fld id="{44AFF57E-759F-4C2B-96AE-0F025E4CD3CF}"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2"/>
            <a:endParaRPr lang="en-US" dirty="0"/>
          </a:p>
        </p:txBody>
      </p:sp>
      <p:sp>
        <p:nvSpPr>
          <p:cNvPr id="4" name="Slide Number Placeholder 3"/>
          <p:cNvSpPr>
            <a:spLocks noGrp="1"/>
          </p:cNvSpPr>
          <p:nvPr>
            <p:ph type="sldNum" sz="quarter" idx="10"/>
          </p:nvPr>
        </p:nvSpPr>
        <p:spPr/>
        <p:txBody>
          <a:bodyPr/>
          <a:lstStyle/>
          <a:p>
            <a:fld id="{44AFF57E-759F-4C2B-96AE-0F025E4CD3CF}"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4915B588-6A26-46A2-A8C0-2E9F5E746F5A}" type="datetimeFigureOut">
              <a:rPr lang="en-US" smtClean="0"/>
              <a:pPr/>
              <a:t>7/8/2012</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3DCE1AFF-146B-4698-8908-5402967BDDC6}"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915B588-6A26-46A2-A8C0-2E9F5E746F5A}" type="datetimeFigureOut">
              <a:rPr lang="en-US" smtClean="0"/>
              <a:pPr/>
              <a:t>7/8/2012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DCE1AFF-146B-4698-8908-5402967BDDC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915B588-6A26-46A2-A8C0-2E9F5E746F5A}" type="datetimeFigureOut">
              <a:rPr lang="en-US" smtClean="0"/>
              <a:pPr/>
              <a:t>7/8/2012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DCE1AFF-146B-4698-8908-5402967BDDC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4915B588-6A26-46A2-A8C0-2E9F5E746F5A}" type="datetimeFigureOut">
              <a:rPr lang="en-US" smtClean="0"/>
              <a:pPr/>
              <a:t>7/8/2012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CE1AFF-146B-4698-8908-5402967BDDC6}"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915B588-6A26-46A2-A8C0-2E9F5E746F5A}" type="datetimeFigureOut">
              <a:rPr lang="en-US" smtClean="0"/>
              <a:pPr/>
              <a:t>7/8/2012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CE1AFF-146B-4698-8908-5402967BDDC6}"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915B588-6A26-46A2-A8C0-2E9F5E746F5A}" type="datetimeFigureOut">
              <a:rPr lang="en-US" smtClean="0"/>
              <a:pPr/>
              <a:t>7/8/2012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CE1AFF-146B-4698-8908-5402967BDDC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915B588-6A26-46A2-A8C0-2E9F5E746F5A}" type="datetimeFigureOut">
              <a:rPr lang="en-US" smtClean="0"/>
              <a:pPr/>
              <a:t>7/8/2012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CE1AFF-146B-4698-8908-5402967BDDC6}"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915B588-6A26-46A2-A8C0-2E9F5E746F5A}" type="datetimeFigureOut">
              <a:rPr lang="en-US" smtClean="0"/>
              <a:pPr/>
              <a:t>7/8/2012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CE1AFF-146B-4698-8908-5402967BDDC6}"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915B588-6A26-46A2-A8C0-2E9F5E746F5A}" type="datetimeFigureOut">
              <a:rPr lang="en-US" smtClean="0"/>
              <a:pPr/>
              <a:t>7/8/2012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CE1AFF-146B-4698-8908-5402967BDDC6}"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15B588-6A26-46A2-A8C0-2E9F5E746F5A}" type="datetimeFigureOut">
              <a:rPr lang="en-US" smtClean="0"/>
              <a:pPr/>
              <a:t>7/8/2012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CE1AFF-146B-4698-8908-5402967BDDC6}"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915B588-6A26-46A2-A8C0-2E9F5E746F5A}" type="datetimeFigureOut">
              <a:rPr lang="en-US" smtClean="0"/>
              <a:pPr/>
              <a:t>7/8/2012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CE1AFF-146B-4698-8908-5402967BDDC6}"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915B588-6A26-46A2-A8C0-2E9F5E746F5A}" type="datetimeFigureOut">
              <a:rPr lang="en-US" smtClean="0"/>
              <a:pPr/>
              <a:t>7/8/2012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DCE1AFF-146B-4698-8908-5402967BDDC6}"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4915B588-6A26-46A2-A8C0-2E9F5E746F5A}" type="datetimeFigureOut">
              <a:rPr lang="en-US" smtClean="0"/>
              <a:pPr/>
              <a:t>7/8/2012</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3DCE1AFF-146B-4698-8908-5402967BDDC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915B588-6A26-46A2-A8C0-2E9F5E746F5A}" type="datetimeFigureOut">
              <a:rPr lang="en-US" smtClean="0"/>
              <a:pPr/>
              <a:t>7/8/2012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CE1AFF-146B-4698-8908-5402967BDDC6}"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915B588-6A26-46A2-A8C0-2E9F5E746F5A}" type="datetimeFigureOut">
              <a:rPr lang="en-US" smtClean="0"/>
              <a:pPr/>
              <a:t>7/8/2012</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3DCE1AFF-146B-4698-8908-5402967BDDC6}"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4915B588-6A26-46A2-A8C0-2E9F5E746F5A}" type="datetimeFigureOut">
              <a:rPr lang="en-US" smtClean="0"/>
              <a:pPr/>
              <a:t>7/8/2012</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3DCE1AFF-146B-4698-8908-5402967BDDC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4915B588-6A26-46A2-A8C0-2E9F5E746F5A}" type="datetimeFigureOut">
              <a:rPr lang="en-US" smtClean="0"/>
              <a:pPr/>
              <a:t>7/8/2012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3DCE1AFF-146B-4698-8908-5402967BDDC6}"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4915B588-6A26-46A2-A8C0-2E9F5E746F5A}" type="datetimeFigureOut">
              <a:rPr lang="en-US" smtClean="0"/>
              <a:pPr/>
              <a:t>7/8/2012</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3DCE1AFF-146B-4698-8908-5402967BDDC6}"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4915B588-6A26-46A2-A8C0-2E9F5E746F5A}" type="datetimeFigureOut">
              <a:rPr lang="en-US" smtClean="0"/>
              <a:pPr/>
              <a:t>7/8/2012</a:t>
            </a:fld>
            <a:endParaRPr lang="en-US"/>
          </a:p>
        </p:txBody>
      </p:sp>
      <p:sp>
        <p:nvSpPr>
          <p:cNvPr id="10" name="Slide Number Placeholder 9"/>
          <p:cNvSpPr>
            <a:spLocks noGrp="1"/>
          </p:cNvSpPr>
          <p:nvPr>
            <p:ph type="sldNum" sz="quarter" idx="16"/>
          </p:nvPr>
        </p:nvSpPr>
        <p:spPr/>
        <p:txBody>
          <a:bodyPr rtlCol="0"/>
          <a:lstStyle/>
          <a:p>
            <a:fld id="{3DCE1AFF-146B-4698-8908-5402967BDDC6}"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4915B588-6A26-46A2-A8C0-2E9F5E746F5A}" type="datetimeFigureOut">
              <a:rPr lang="en-US" smtClean="0"/>
              <a:pPr/>
              <a:t>7/8/2012</a:t>
            </a:fld>
            <a:endParaRPr lang="en-US"/>
          </a:p>
        </p:txBody>
      </p:sp>
      <p:sp>
        <p:nvSpPr>
          <p:cNvPr id="12" name="Slide Number Placeholder 11"/>
          <p:cNvSpPr>
            <a:spLocks noGrp="1"/>
          </p:cNvSpPr>
          <p:nvPr>
            <p:ph type="sldNum" sz="quarter" idx="16"/>
          </p:nvPr>
        </p:nvSpPr>
        <p:spPr/>
        <p:txBody>
          <a:bodyPr rtlCol="0"/>
          <a:lstStyle/>
          <a:p>
            <a:fld id="{3DCE1AFF-146B-4698-8908-5402967BDDC6}"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915B588-6A26-46A2-A8C0-2E9F5E746F5A}" type="datetimeFigureOut">
              <a:rPr lang="en-US" smtClean="0"/>
              <a:pPr/>
              <a:t>7/8/2012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3DCE1AFF-146B-4698-8908-5402967BDDC6}"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15B588-6A26-46A2-A8C0-2E9F5E746F5A}" type="datetimeFigureOut">
              <a:rPr lang="en-US" smtClean="0"/>
              <a:pPr/>
              <a:t>7/8/2012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3DCE1AFF-146B-4698-8908-5402967BDDC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4915B588-6A26-46A2-A8C0-2E9F5E746F5A}" type="datetimeFigureOut">
              <a:rPr lang="en-US" smtClean="0"/>
              <a:pPr/>
              <a:t>7/8/2012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DCE1AFF-146B-4698-8908-5402967BDDC6}"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4915B588-6A26-46A2-A8C0-2E9F5E746F5A}" type="datetimeFigureOut">
              <a:rPr lang="en-US" smtClean="0"/>
              <a:pPr/>
              <a:t>7/8/2012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3DCE1AFF-146B-4698-8908-5402967BDDC6}"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4915B588-6A26-46A2-A8C0-2E9F5E746F5A}" type="datetimeFigureOut">
              <a:rPr lang="en-US" smtClean="0"/>
              <a:pPr/>
              <a:t>7/8/2012</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3DCE1AFF-146B-4698-8908-5402967BDDC6}"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915B588-6A26-46A2-A8C0-2E9F5E746F5A}" type="datetimeFigureOut">
              <a:rPr lang="en-US" smtClean="0"/>
              <a:pPr/>
              <a:t>7/8/2012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CE1AFF-146B-4698-8908-5402967BDDC6}"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4915B588-6A26-46A2-A8C0-2E9F5E746F5A}" type="datetimeFigureOut">
              <a:rPr lang="en-US" smtClean="0"/>
              <a:pPr/>
              <a:t>7/8/2012</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3DCE1AFF-146B-4698-8908-5402967BDDC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915B588-6A26-46A2-A8C0-2E9F5E746F5A}" type="datetimeFigureOut">
              <a:rPr lang="en-US" smtClean="0"/>
              <a:pPr/>
              <a:t>7/8/2012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DCE1AFF-146B-4698-8908-5402967BDDC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915B588-6A26-46A2-A8C0-2E9F5E746F5A}" type="datetimeFigureOut">
              <a:rPr lang="en-US" smtClean="0"/>
              <a:pPr/>
              <a:t>7/8/2012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3DCE1AFF-146B-4698-8908-5402967BDDC6}"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4915B588-6A26-46A2-A8C0-2E9F5E746F5A}" type="datetimeFigureOut">
              <a:rPr lang="en-US" smtClean="0"/>
              <a:pPr/>
              <a:t>7/8/2012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3DCE1AFF-146B-4698-8908-5402967BDDC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4915B588-6A26-46A2-A8C0-2E9F5E746F5A}" type="datetimeFigureOut">
              <a:rPr lang="en-US" smtClean="0"/>
              <a:pPr/>
              <a:t>7/8/2012</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3DCE1AFF-146B-4698-8908-5402967BDDC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915B588-6A26-46A2-A8C0-2E9F5E746F5A}" type="datetimeFigureOut">
              <a:rPr lang="en-US" smtClean="0"/>
              <a:pPr/>
              <a:t>7/8/2012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DCE1AFF-146B-4698-8908-5402967BDDC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4915B588-6A26-46A2-A8C0-2E9F5E746F5A}" type="datetimeFigureOut">
              <a:rPr lang="en-US" smtClean="0"/>
              <a:pPr/>
              <a:t>7/8/2012</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3DCE1AFF-146B-4698-8908-5402967BDDC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4915B588-6A26-46A2-A8C0-2E9F5E746F5A}" type="datetimeFigureOut">
              <a:rPr lang="en-US" smtClean="0"/>
              <a:pPr/>
              <a:t>7/8/2012</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3DCE1AFF-146B-4698-8908-5402967BDDC6}"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4915B588-6A26-46A2-A8C0-2E9F5E746F5A}" type="datetimeFigureOut">
              <a:rPr lang="en-US" smtClean="0"/>
              <a:pPr/>
              <a:t>7/8/2012</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3DCE1AFF-146B-4698-8908-5402967BDDC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4915B588-6A26-46A2-A8C0-2E9F5E746F5A}" type="datetimeFigureOut">
              <a:rPr lang="en-US" smtClean="0"/>
              <a:pPr/>
              <a:t>7/8/2012</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3DCE1AFF-146B-4698-8908-5402967BDDC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TWO DIVINE REVELATIONS</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Text Placeholder 4"/>
          <p:cNvSpPr>
            <a:spLocks noGrp="1"/>
          </p:cNvSpPr>
          <p:nvPr>
            <p:ph type="body" idx="1"/>
          </p:nvPr>
        </p:nvSpPr>
        <p:spPr>
          <a:xfrm>
            <a:off x="457200" y="1535113"/>
            <a:ext cx="3962400" cy="446087"/>
          </a:xfr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p:spPr>
        <p:txBody>
          <a:bodyPr>
            <a:noAutofit/>
          </a:bodyPr>
          <a:lstStyle/>
          <a:p>
            <a:pPr algn="ctr"/>
            <a:r>
              <a:rPr lang="en-US" sz="2800" b="1" dirty="0" smtClean="0">
                <a:solidFill>
                  <a:schemeClr val="bg1"/>
                </a:solidFill>
                <a:latin typeface="Arial" pitchFamily="34" charset="0"/>
                <a:cs typeface="Arial" pitchFamily="34" charset="0"/>
              </a:rPr>
              <a:t>The Bible</a:t>
            </a:r>
            <a:endParaRPr lang="en-US" sz="2800" b="1" dirty="0">
              <a:solidFill>
                <a:schemeClr val="bg1"/>
              </a:solidFill>
              <a:latin typeface="Arial" pitchFamily="34" charset="0"/>
              <a:cs typeface="Arial" pitchFamily="34" charset="0"/>
            </a:endParaRPr>
          </a:p>
        </p:txBody>
      </p:sp>
      <p:sp>
        <p:nvSpPr>
          <p:cNvPr id="7" name="Text Placeholder 6"/>
          <p:cNvSpPr>
            <a:spLocks noGrp="1"/>
          </p:cNvSpPr>
          <p:nvPr>
            <p:ph type="body" sz="half" idx="3"/>
          </p:nvPr>
        </p:nvSpPr>
        <p:spPr>
          <a:xfrm>
            <a:off x="4724400" y="1535113"/>
            <a:ext cx="3962400" cy="446087"/>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smtClean="0">
                <a:solidFill>
                  <a:schemeClr val="bg1"/>
                </a:solidFill>
              </a:rPr>
              <a:t>The Record of Nature</a:t>
            </a:r>
            <a:endParaRPr lang="en-US" sz="2800" dirty="0">
              <a:solidFill>
                <a:schemeClr val="bg1"/>
              </a:solidFill>
            </a:endParaRPr>
          </a:p>
        </p:txBody>
      </p:sp>
      <p:pic>
        <p:nvPicPr>
          <p:cNvPr id="12" name="Picture 2" descr="C:\Users\Max Power\AppData\Local\Microsoft\Windows\Temporary Internet Files\Content.IE5\RBJPYQZ6\MPj04011790000[1].jpg"/>
          <p:cNvPicPr>
            <a:picLocks noGrp="1" noChangeAspect="1" noChangeArrowheads="1"/>
          </p:cNvPicPr>
          <p:nvPr>
            <p:ph sz="quarter" idx="2"/>
          </p:nvPr>
        </p:nvPicPr>
        <p:blipFill>
          <a:blip r:embed="rId3" cstate="print"/>
          <a:stretch>
            <a:fillRect/>
          </a:stretch>
        </p:blipFill>
        <p:spPr bwMode="auto">
          <a:xfrm>
            <a:off x="457200" y="2209800"/>
            <a:ext cx="3962400" cy="3962400"/>
          </a:xfrm>
          <a:prstGeom prst="rect">
            <a:avLst/>
          </a:prstGeom>
          <a:noFill/>
        </p:spPr>
      </p:pic>
      <p:pic>
        <p:nvPicPr>
          <p:cNvPr id="10" name="Content Placeholder 9" descr="M81 Galaxy     Cr-NASA_JPL-Caltech_gALEX tEAM_j. hUCHRA ET AL (hARVARD CfA).jpg"/>
          <p:cNvPicPr>
            <a:picLocks noGrp="1" noChangeAspect="1"/>
          </p:cNvPicPr>
          <p:nvPr>
            <p:ph sz="quarter" idx="4"/>
          </p:nvPr>
        </p:nvPicPr>
        <p:blipFill>
          <a:blip r:embed="rId4" cstate="print"/>
          <a:stretch>
            <a:fillRect/>
          </a:stretch>
        </p:blipFill>
        <p:spPr>
          <a:xfrm>
            <a:off x="4648200" y="2209800"/>
            <a:ext cx="4041775" cy="3962400"/>
          </a:xfrm>
        </p:spPr>
      </p:pic>
      <p:sp>
        <p:nvSpPr>
          <p:cNvPr id="8" name="Rectangle 7"/>
          <p:cNvSpPr/>
          <p:nvPr/>
        </p:nvSpPr>
        <p:spPr>
          <a:xfrm>
            <a:off x="457200" y="2133600"/>
            <a:ext cx="3962400" cy="4031873"/>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1">
              <a:buFont typeface="Arial" pitchFamily="34" charset="0"/>
              <a:buChar char="•"/>
            </a:pPr>
            <a:r>
              <a:rPr lang="en-US" sz="3200" b="1" spc="50" dirty="0" smtClean="0">
                <a:ln w="11430"/>
                <a:effectLst>
                  <a:outerShdw blurRad="76200" dist="50800" dir="5400000" algn="tl" rotWithShape="0">
                    <a:srgbClr val="000000">
                      <a:alpha val="65000"/>
                    </a:srgbClr>
                  </a:outerShdw>
                </a:effectLst>
              </a:rPr>
              <a:t>Written</a:t>
            </a:r>
          </a:p>
          <a:p>
            <a:pPr lvl="2">
              <a:buFont typeface="Arial" pitchFamily="34" charset="0"/>
              <a:buChar char="•"/>
            </a:pPr>
            <a:r>
              <a:rPr lang="en-US" sz="3200" b="1" spc="50" dirty="0" smtClean="0">
                <a:ln w="11430"/>
                <a:effectLst>
                  <a:outerShdw blurRad="76200" dist="50800" dir="5400000" algn="tl" rotWithShape="0">
                    <a:srgbClr val="000000">
                      <a:alpha val="65000"/>
                    </a:srgbClr>
                  </a:outerShdw>
                </a:effectLst>
              </a:rPr>
              <a:t>Specific</a:t>
            </a:r>
          </a:p>
          <a:p>
            <a:pPr lvl="3">
              <a:buFont typeface="Arial" pitchFamily="34" charset="0"/>
              <a:buChar char="•"/>
            </a:pPr>
            <a:r>
              <a:rPr lang="en-US" sz="3200" b="1" spc="50" dirty="0" smtClean="0">
                <a:ln w="11430"/>
                <a:effectLst>
                  <a:outerShdw blurRad="76200" dist="50800" dir="5400000" algn="tl" rotWithShape="0">
                    <a:srgbClr val="000000">
                      <a:alpha val="65000"/>
                    </a:srgbClr>
                  </a:outerShdw>
                </a:effectLst>
              </a:rPr>
              <a:t>Inerrant</a:t>
            </a:r>
          </a:p>
          <a:p>
            <a:pPr lvl="4">
              <a:buFont typeface="Arial" pitchFamily="34" charset="0"/>
              <a:buChar char="•"/>
            </a:pPr>
            <a:r>
              <a:rPr lang="en-US" sz="3200" b="1" spc="50" dirty="0" smtClean="0">
                <a:ln w="11430"/>
                <a:effectLst>
                  <a:outerShdw blurRad="76200" dist="50800" dir="5400000" algn="tl" rotWithShape="0">
                    <a:srgbClr val="000000">
                      <a:alpha val="65000"/>
                    </a:srgbClr>
                  </a:outerShdw>
                </a:effectLst>
              </a:rPr>
              <a:t>Literal</a:t>
            </a:r>
          </a:p>
          <a:p>
            <a:pPr lvl="4"/>
            <a:endPar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r>
              <a:rPr lang="en-US" sz="3200" b="1" i="1" spc="50" dirty="0" smtClean="0">
                <a:ln w="11430">
                  <a:solidFill>
                    <a:schemeClr val="bg1"/>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Emphasis on God’s love and salvation in Jesus Christ</a:t>
            </a:r>
            <a:endParaRPr lang="en-US" sz="3200" b="1" i="1" spc="50" dirty="0">
              <a:ln w="11430">
                <a:solidFill>
                  <a:schemeClr val="bg1"/>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Rectangle 8"/>
          <p:cNvSpPr/>
          <p:nvPr/>
        </p:nvSpPr>
        <p:spPr>
          <a:xfrm>
            <a:off x="4572000" y="2209800"/>
            <a:ext cx="4114800" cy="4401205"/>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buFont typeface="Arial" pitchFamily="34" charset="0"/>
              <a:buChar char="•"/>
            </a:pPr>
            <a:r>
              <a:rPr lang="en-US" sz="3200" b="1" spc="50" dirty="0" smtClean="0">
                <a:ln w="11430"/>
                <a:effectLst>
                  <a:outerShdw blurRad="76200" dist="50800" dir="5400000" algn="tl" rotWithShape="0">
                    <a:srgbClr val="000000">
                      <a:alpha val="65000"/>
                    </a:srgbClr>
                  </a:outerShdw>
                </a:effectLst>
              </a:rPr>
              <a:t>Creation/nature</a:t>
            </a:r>
          </a:p>
          <a:p>
            <a:pPr lvl="1">
              <a:buFont typeface="Arial" pitchFamily="34" charset="0"/>
              <a:buChar char="•"/>
            </a:pPr>
            <a:r>
              <a:rPr lang="en-US" sz="3200" b="1" spc="50" dirty="0" smtClean="0">
                <a:ln w="11430"/>
                <a:effectLst>
                  <a:outerShdw blurRad="76200" dist="50800" dir="5400000" algn="tl" rotWithShape="0">
                    <a:srgbClr val="000000">
                      <a:alpha val="65000"/>
                    </a:srgbClr>
                  </a:outerShdw>
                </a:effectLst>
              </a:rPr>
              <a:t>More General</a:t>
            </a:r>
          </a:p>
          <a:p>
            <a:pPr lvl="2">
              <a:buFont typeface="Arial" pitchFamily="34" charset="0"/>
              <a:buChar char="•"/>
            </a:pPr>
            <a:r>
              <a:rPr lang="en-US" sz="3200" b="1" spc="50" dirty="0" smtClean="0">
                <a:ln w="11430"/>
                <a:effectLst>
                  <a:outerShdw blurRad="76200" dist="50800" dir="5400000" algn="tl" rotWithShape="0">
                    <a:srgbClr val="000000">
                      <a:alpha val="65000"/>
                    </a:srgbClr>
                  </a:outerShdw>
                </a:effectLst>
              </a:rPr>
              <a:t>Reveals truth </a:t>
            </a:r>
          </a:p>
          <a:p>
            <a:pPr lvl="2">
              <a:buFont typeface="Arial" pitchFamily="34" charset="0"/>
              <a:buChar char="•"/>
            </a:pPr>
            <a:endPar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lvl="2">
              <a:buFont typeface="Arial" pitchFamily="34" charset="0"/>
              <a:buChar char="•"/>
            </a:pPr>
            <a:endPar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r>
              <a:rPr lang="en-US" sz="3200" b="1" i="1" spc="50" dirty="0" smtClean="0">
                <a:ln w="11430"/>
                <a:solidFill>
                  <a:srgbClr val="FFFF00"/>
                </a:solidFill>
                <a:effectLst>
                  <a:outerShdw blurRad="76200" dist="50800" dir="5400000" algn="tl" rotWithShape="0">
                    <a:srgbClr val="000000">
                      <a:alpha val="65000"/>
                    </a:srgbClr>
                  </a:outerShdw>
                </a:effectLst>
              </a:rPr>
              <a:t>Declares God’s truth, justice, wisdom, righteousness,  power</a:t>
            </a:r>
          </a:p>
          <a:p>
            <a:pPr algn="ctr"/>
            <a:endPar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81000"/>
            <a:ext cx="8229600" cy="8382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TWO DIVINE REVELATIONS</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7" name="Text Placeholder 6"/>
          <p:cNvSpPr>
            <a:spLocks noGrp="1"/>
          </p:cNvSpPr>
          <p:nvPr>
            <p:ph type="body" idx="1"/>
          </p:nvPr>
        </p:nvSpPr>
        <p:spPr>
          <a:xfrm>
            <a:off x="0" y="1295400"/>
            <a:ext cx="9144000" cy="533400"/>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p:spPr>
        <p:txBody>
          <a:bodyPr>
            <a:normAutofit/>
          </a:bodyPr>
          <a:lstStyle/>
          <a:p>
            <a:pPr algn="ctr"/>
            <a:r>
              <a:rPr lang="en-US" sz="2800" dirty="0" smtClean="0">
                <a:solidFill>
                  <a:schemeClr val="bg1"/>
                </a:solidFill>
              </a:rPr>
              <a:t>What the Bible says about the Record of Nature:</a:t>
            </a:r>
            <a:endParaRPr lang="en-US" sz="2800" dirty="0">
              <a:solidFill>
                <a:schemeClr val="bg1"/>
              </a:solidFill>
            </a:endParaRPr>
          </a:p>
        </p:txBody>
      </p:sp>
      <p:sp>
        <p:nvSpPr>
          <p:cNvPr id="8" name="Content Placeholder 7"/>
          <p:cNvSpPr>
            <a:spLocks noGrp="1"/>
          </p:cNvSpPr>
          <p:nvPr>
            <p:ph sz="quarter" idx="2"/>
          </p:nvPr>
        </p:nvSpPr>
        <p:spPr>
          <a:xfrm>
            <a:off x="381000" y="2174874"/>
            <a:ext cx="8458200" cy="4225925"/>
          </a:xfrm>
        </p:spPr>
        <p:txBody>
          <a:bodyPr>
            <a:noAutofit/>
          </a:bodyPr>
          <a:lstStyle/>
          <a:p>
            <a:pPr lvl="1"/>
            <a:r>
              <a:rPr lang="en-US" sz="3200" b="1" dirty="0" smtClean="0">
                <a:ln w="1905">
                  <a:solidFill>
                    <a:srgbClr val="FF0000"/>
                  </a:solidFill>
                </a:ln>
                <a:effectLst>
                  <a:innerShdw blurRad="69850" dist="43180" dir="5400000">
                    <a:srgbClr val="000000">
                      <a:alpha val="65000"/>
                    </a:srgbClr>
                  </a:innerShdw>
                </a:effectLst>
                <a:latin typeface="Corbel" pitchFamily="34" charset="0"/>
              </a:rPr>
              <a:t>Romans 8: 20-21 states that creation has been subjected to decay by God himself</a:t>
            </a:r>
          </a:p>
          <a:p>
            <a:pPr lvl="1">
              <a:buNone/>
            </a:pPr>
            <a:endParaRPr lang="en-US" sz="1400" b="1" dirty="0" smtClean="0">
              <a:ln w="1905">
                <a:solidFill>
                  <a:srgbClr val="FF0000"/>
                </a:solidFill>
              </a:ln>
              <a:effectLst>
                <a:innerShdw blurRad="69850" dist="43180" dir="5400000">
                  <a:srgbClr val="000000">
                    <a:alpha val="65000"/>
                  </a:srgbClr>
                </a:innerShdw>
              </a:effectLst>
              <a:latin typeface="Corbel" pitchFamily="34" charset="0"/>
            </a:endParaRPr>
          </a:p>
          <a:p>
            <a:pPr lvl="1"/>
            <a:r>
              <a:rPr lang="en-US" sz="3200" b="1" dirty="0" smtClean="0">
                <a:ln w="1905">
                  <a:solidFill>
                    <a:srgbClr val="FF0000"/>
                  </a:solidFill>
                </a:ln>
                <a:effectLst>
                  <a:innerShdw blurRad="69850" dist="43180" dir="5400000">
                    <a:srgbClr val="000000">
                      <a:alpha val="65000"/>
                    </a:srgbClr>
                  </a:innerShdw>
                </a:effectLst>
                <a:latin typeface="Corbel" pitchFamily="34" charset="0"/>
              </a:rPr>
              <a:t>This decay is scientifically known as the second law of thermodynamics. </a:t>
            </a:r>
          </a:p>
          <a:p>
            <a:pPr lvl="1">
              <a:buNone/>
            </a:pPr>
            <a:endParaRPr lang="en-US" sz="1400" b="1" dirty="0" smtClean="0">
              <a:ln w="1905">
                <a:solidFill>
                  <a:srgbClr val="FF0000"/>
                </a:solidFill>
              </a:ln>
              <a:effectLst>
                <a:innerShdw blurRad="69850" dist="43180" dir="5400000">
                  <a:srgbClr val="000000">
                    <a:alpha val="65000"/>
                  </a:srgbClr>
                </a:innerShdw>
              </a:effectLst>
              <a:latin typeface="Corbel" pitchFamily="34" charset="0"/>
            </a:endParaRPr>
          </a:p>
          <a:p>
            <a:pPr lvl="1"/>
            <a:r>
              <a:rPr lang="en-US" sz="3200" b="1" dirty="0" smtClean="0">
                <a:ln w="1905">
                  <a:solidFill>
                    <a:srgbClr val="FF0000"/>
                  </a:solidFill>
                </a:ln>
                <a:effectLst>
                  <a:innerShdw blurRad="69850" dist="43180" dir="5400000">
                    <a:srgbClr val="000000">
                      <a:alpha val="65000"/>
                    </a:srgbClr>
                  </a:innerShdw>
                </a:effectLst>
                <a:latin typeface="Corbel" pitchFamily="34" charset="0"/>
              </a:rPr>
              <a:t>This does not have to refer to  any kind of “fallen” state of nature.  It is simply the way God created it.</a:t>
            </a:r>
            <a:endParaRPr lang="en-US" sz="2400" dirty="0" smtClean="0">
              <a:ln w="6350">
                <a:solidFill>
                  <a:schemeClr val="tx1"/>
                </a:solidFill>
              </a:ln>
              <a:solidFill>
                <a:srgbClr val="FFC000"/>
              </a:solidFill>
              <a:latin typeface="Corbel" pitchFamily="34" charset="0"/>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smtClean="0">
                <a:solidFill>
                  <a:schemeClr val="bg1"/>
                </a:solidFill>
              </a:rPr>
              <a:t>WHAT DO THE FACTS OF NATURE SAY?</a:t>
            </a:r>
            <a:endParaRPr lang="en-US" sz="2800" dirty="0">
              <a:solidFill>
                <a:schemeClr val="bg1"/>
              </a:solidFill>
            </a:endParaRPr>
          </a:p>
        </p:txBody>
      </p:sp>
      <p:sp>
        <p:nvSpPr>
          <p:cNvPr id="4" name="Content Placeholder 3"/>
          <p:cNvSpPr>
            <a:spLocks noGrp="1"/>
          </p:cNvSpPr>
          <p:nvPr>
            <p:ph sz="half" idx="2"/>
          </p:nvPr>
        </p:nvSpPr>
        <p:spPr>
          <a:xfrm>
            <a:off x="152400" y="1752600"/>
            <a:ext cx="8839200" cy="4876800"/>
          </a:xfrm>
        </p:spPr>
        <p:txBody>
          <a:bodyPr>
            <a:noAutofit/>
          </a:bodyPr>
          <a:lstStyle/>
          <a:p>
            <a:pPr marL="438912" lvl="1" indent="-320040" algn="ctr">
              <a:spcBef>
                <a:spcPts val="0"/>
              </a:spcBef>
              <a:buClr>
                <a:schemeClr val="accent1"/>
              </a:buClr>
              <a:buSzPct val="80000"/>
              <a:buNone/>
            </a:pPr>
            <a:r>
              <a:rPr lang="en-US" sz="6000" b="1" dirty="0" smtClean="0">
                <a:ln>
                  <a:solidFill>
                    <a:schemeClr val="bg1"/>
                  </a:solidFill>
                </a:ln>
                <a:solidFill>
                  <a:srgbClr val="FF0000"/>
                </a:solidFill>
              </a:rPr>
              <a:t>I</a:t>
            </a:r>
            <a:r>
              <a:rPr lang="en-US" sz="4400" b="1" dirty="0" smtClean="0">
                <a:ln>
                  <a:solidFill>
                    <a:schemeClr val="bg1"/>
                  </a:solidFill>
                </a:ln>
                <a:solidFill>
                  <a:srgbClr val="FFC000"/>
                </a:solidFill>
              </a:rPr>
              <a:t>ce Cores</a:t>
            </a:r>
          </a:p>
          <a:p>
            <a:r>
              <a:rPr lang="en-US" sz="3200" b="1" dirty="0" smtClean="0">
                <a:ln>
                  <a:solidFill>
                    <a:schemeClr val="bg1"/>
                  </a:solidFill>
                </a:ln>
                <a:solidFill>
                  <a:srgbClr val="FFC000"/>
                </a:solidFill>
              </a:rPr>
              <a:t>Evidence from 3 ice cores in Northern Greenland and 3 in Central Antarctica demonstrate the earth cannot be only 6 – 10,000 years old. </a:t>
            </a:r>
          </a:p>
          <a:p>
            <a:pPr>
              <a:buNone/>
            </a:pPr>
            <a:endParaRPr lang="en-US" sz="1600" b="1" dirty="0" smtClean="0">
              <a:ln>
                <a:solidFill>
                  <a:schemeClr val="bg1"/>
                </a:solidFill>
              </a:ln>
              <a:solidFill>
                <a:srgbClr val="FFC000"/>
              </a:solidFill>
            </a:endParaRPr>
          </a:p>
          <a:p>
            <a:r>
              <a:rPr lang="en-US" sz="3200" b="1" dirty="0" smtClean="0">
                <a:ln>
                  <a:solidFill>
                    <a:schemeClr val="bg1"/>
                  </a:solidFill>
                </a:ln>
                <a:solidFill>
                  <a:srgbClr val="FFC000"/>
                </a:solidFill>
              </a:rPr>
              <a:t>These ice cores have annual layers, like  tree rings. </a:t>
            </a:r>
          </a:p>
          <a:p>
            <a:endParaRPr lang="en-US" sz="3200" b="1" dirty="0" smtClean="0">
              <a:ln>
                <a:solidFill>
                  <a:schemeClr val="bg1"/>
                </a:solidFill>
              </a:ln>
              <a:solidFill>
                <a:srgbClr val="FFC000"/>
              </a:solidFill>
            </a:endParaRPr>
          </a:p>
          <a:p>
            <a:pPr>
              <a:buNone/>
            </a:pPr>
            <a:endParaRPr lang="en-US" sz="3200" b="1" dirty="0" smtClean="0">
              <a:ln>
                <a:solidFill>
                  <a:schemeClr val="bg1"/>
                </a:solidFill>
              </a:ln>
              <a:solidFill>
                <a:srgbClr val="FFC000"/>
              </a:solidFill>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smtClean="0">
                <a:solidFill>
                  <a:schemeClr val="bg1"/>
                </a:solidFill>
              </a:rPr>
              <a:t>WHAT DO THE FACTS OF NATURE SAY?</a:t>
            </a:r>
            <a:endParaRPr lang="en-US" sz="2800" dirty="0">
              <a:solidFill>
                <a:schemeClr val="bg1"/>
              </a:solidFill>
            </a:endParaRPr>
          </a:p>
        </p:txBody>
      </p:sp>
      <p:sp>
        <p:nvSpPr>
          <p:cNvPr id="4" name="Content Placeholder 3"/>
          <p:cNvSpPr>
            <a:spLocks noGrp="1"/>
          </p:cNvSpPr>
          <p:nvPr>
            <p:ph sz="half" idx="2"/>
          </p:nvPr>
        </p:nvSpPr>
        <p:spPr>
          <a:xfrm>
            <a:off x="152400" y="1752600"/>
            <a:ext cx="8839200" cy="4876800"/>
          </a:xfrm>
        </p:spPr>
        <p:txBody>
          <a:bodyPr>
            <a:noAutofit/>
          </a:bodyPr>
          <a:lstStyle/>
          <a:p>
            <a:pPr marL="438912" lvl="1" indent="-320040" algn="ctr">
              <a:spcBef>
                <a:spcPts val="0"/>
              </a:spcBef>
              <a:buClr>
                <a:schemeClr val="accent1"/>
              </a:buClr>
              <a:buSzPct val="80000"/>
              <a:buNone/>
            </a:pPr>
            <a:r>
              <a:rPr lang="en-US" sz="6000" b="1" dirty="0" smtClean="0">
                <a:ln>
                  <a:solidFill>
                    <a:schemeClr val="bg1"/>
                  </a:solidFill>
                </a:ln>
                <a:solidFill>
                  <a:srgbClr val="FF0000"/>
                </a:solidFill>
              </a:rPr>
              <a:t>I</a:t>
            </a:r>
            <a:r>
              <a:rPr lang="en-US" sz="4400" b="1" dirty="0" smtClean="0">
                <a:ln>
                  <a:solidFill>
                    <a:schemeClr val="bg1"/>
                  </a:solidFill>
                </a:ln>
                <a:solidFill>
                  <a:srgbClr val="FFC000"/>
                </a:solidFill>
              </a:rPr>
              <a:t>ce Cores</a:t>
            </a:r>
          </a:p>
          <a:p>
            <a:r>
              <a:rPr lang="en-US" sz="3200" b="1" dirty="0" smtClean="0">
                <a:ln>
                  <a:solidFill>
                    <a:schemeClr val="bg1"/>
                  </a:solidFill>
                </a:ln>
                <a:solidFill>
                  <a:srgbClr val="FFC000"/>
                </a:solidFill>
              </a:rPr>
              <a:t>For example, the oldest of the six in central Antarctica is 800,000 years old as it has 800,000 layers (the “Dome C” site).</a:t>
            </a:r>
          </a:p>
          <a:p>
            <a:pPr>
              <a:buNone/>
            </a:pPr>
            <a:endParaRPr lang="en-US" sz="1600" b="1" dirty="0" smtClean="0">
              <a:ln>
                <a:solidFill>
                  <a:schemeClr val="bg1"/>
                </a:solidFill>
              </a:ln>
              <a:solidFill>
                <a:srgbClr val="FFC000"/>
              </a:solidFill>
            </a:endParaRPr>
          </a:p>
          <a:p>
            <a:pPr>
              <a:buNone/>
            </a:pPr>
            <a:endParaRPr lang="en-US" sz="3200" b="1" dirty="0" smtClean="0">
              <a:ln>
                <a:solidFill>
                  <a:schemeClr val="bg1"/>
                </a:solidFill>
              </a:ln>
              <a:solidFill>
                <a:srgbClr val="FFC000"/>
              </a:solidFill>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smtClean="0">
                <a:solidFill>
                  <a:schemeClr val="bg1"/>
                </a:solidFill>
              </a:rPr>
              <a:t>WHAT DO THE FACTS OF NATURE SAY?</a:t>
            </a:r>
            <a:endParaRPr lang="en-US" sz="2800" dirty="0">
              <a:solidFill>
                <a:schemeClr val="bg1"/>
              </a:solidFill>
            </a:endParaRPr>
          </a:p>
        </p:txBody>
      </p:sp>
      <p:sp>
        <p:nvSpPr>
          <p:cNvPr id="4" name="Content Placeholder 3"/>
          <p:cNvSpPr>
            <a:spLocks noGrp="1"/>
          </p:cNvSpPr>
          <p:nvPr>
            <p:ph sz="half" idx="2"/>
          </p:nvPr>
        </p:nvSpPr>
        <p:spPr>
          <a:xfrm>
            <a:off x="152400" y="1752600"/>
            <a:ext cx="8839200" cy="4876800"/>
          </a:xfrm>
        </p:spPr>
        <p:txBody>
          <a:bodyPr>
            <a:noAutofit/>
          </a:bodyPr>
          <a:lstStyle/>
          <a:p>
            <a:pPr marL="438912" lvl="1" indent="-320040" algn="ctr">
              <a:spcBef>
                <a:spcPts val="0"/>
              </a:spcBef>
              <a:buClr>
                <a:schemeClr val="accent1"/>
              </a:buClr>
              <a:buSzPct val="80000"/>
              <a:buNone/>
            </a:pPr>
            <a:r>
              <a:rPr lang="en-US" sz="6000" b="1" dirty="0" smtClean="0">
                <a:ln>
                  <a:solidFill>
                    <a:schemeClr val="bg1"/>
                  </a:solidFill>
                </a:ln>
                <a:solidFill>
                  <a:srgbClr val="FF0000"/>
                </a:solidFill>
              </a:rPr>
              <a:t>I</a:t>
            </a:r>
            <a:r>
              <a:rPr lang="en-US" sz="4400" b="1" dirty="0" smtClean="0">
                <a:ln>
                  <a:solidFill>
                    <a:schemeClr val="bg1"/>
                  </a:solidFill>
                </a:ln>
                <a:solidFill>
                  <a:srgbClr val="FFC000"/>
                </a:solidFill>
              </a:rPr>
              <a:t>ce Cores</a:t>
            </a:r>
          </a:p>
          <a:p>
            <a:pPr>
              <a:buNone/>
            </a:pPr>
            <a:endParaRPr lang="en-US" sz="1600" b="1" dirty="0" smtClean="0">
              <a:ln>
                <a:solidFill>
                  <a:schemeClr val="bg1"/>
                </a:solidFill>
              </a:ln>
              <a:solidFill>
                <a:srgbClr val="FFC000"/>
              </a:solidFill>
            </a:endParaRPr>
          </a:p>
          <a:p>
            <a:r>
              <a:rPr lang="en-US" sz="3200" b="1" dirty="0" smtClean="0">
                <a:ln>
                  <a:solidFill>
                    <a:schemeClr val="bg1"/>
                  </a:solidFill>
                </a:ln>
                <a:solidFill>
                  <a:srgbClr val="FFC000"/>
                </a:solidFill>
              </a:rPr>
              <a:t>There is conclusive evidence these layers are annual as we can count the number of layers back to known historic volcanic eruptions of Krakatau in 1887 and Vesuvius in 79 A.D., and the number of layers corresponds to the exact number of years back to those events (the two layers have debris from those eruptions). </a:t>
            </a:r>
          </a:p>
          <a:p>
            <a:pPr>
              <a:buNone/>
            </a:pPr>
            <a:endParaRPr lang="en-US" sz="3200" b="1" dirty="0" smtClean="0">
              <a:ln>
                <a:solidFill>
                  <a:schemeClr val="bg1"/>
                </a:solidFill>
              </a:ln>
              <a:solidFill>
                <a:srgbClr val="FFC000"/>
              </a:solidFill>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smtClean="0">
                <a:solidFill>
                  <a:schemeClr val="bg1"/>
                </a:solidFill>
              </a:rPr>
              <a:t>WHAT DO THE FACTS OF NATURE SAY?</a:t>
            </a:r>
            <a:endParaRPr lang="en-US" sz="2800" dirty="0">
              <a:solidFill>
                <a:schemeClr val="bg1"/>
              </a:solidFill>
            </a:endParaRPr>
          </a:p>
        </p:txBody>
      </p:sp>
      <p:sp>
        <p:nvSpPr>
          <p:cNvPr id="4" name="Content Placeholder 3"/>
          <p:cNvSpPr>
            <a:spLocks noGrp="1"/>
          </p:cNvSpPr>
          <p:nvPr>
            <p:ph sz="half" idx="2"/>
          </p:nvPr>
        </p:nvSpPr>
        <p:spPr>
          <a:xfrm>
            <a:off x="152400" y="1752600"/>
            <a:ext cx="8839200" cy="4876800"/>
          </a:xfrm>
        </p:spPr>
        <p:txBody>
          <a:bodyPr>
            <a:noAutofit/>
          </a:bodyPr>
          <a:lstStyle/>
          <a:p>
            <a:pPr marL="438912" lvl="1" indent="-320040" algn="ctr">
              <a:spcBef>
                <a:spcPts val="0"/>
              </a:spcBef>
              <a:buClr>
                <a:schemeClr val="accent1"/>
              </a:buClr>
              <a:buSzPct val="80000"/>
              <a:buNone/>
            </a:pPr>
            <a:r>
              <a:rPr lang="en-US" sz="6000" b="1" dirty="0" smtClean="0">
                <a:ln>
                  <a:solidFill>
                    <a:schemeClr val="bg1"/>
                  </a:solidFill>
                </a:ln>
                <a:solidFill>
                  <a:srgbClr val="FF0000"/>
                </a:solidFill>
              </a:rPr>
              <a:t>I</a:t>
            </a:r>
            <a:r>
              <a:rPr lang="en-US" sz="4400" b="1" dirty="0" smtClean="0">
                <a:ln>
                  <a:solidFill>
                    <a:schemeClr val="bg1"/>
                  </a:solidFill>
                </a:ln>
                <a:solidFill>
                  <a:srgbClr val="FFC000"/>
                </a:solidFill>
              </a:rPr>
              <a:t>ce Cores</a:t>
            </a:r>
          </a:p>
          <a:p>
            <a:r>
              <a:rPr lang="en-US" sz="3200" b="1" dirty="0" smtClean="0">
                <a:ln>
                  <a:solidFill>
                    <a:schemeClr val="bg1"/>
                  </a:solidFill>
                </a:ln>
                <a:solidFill>
                  <a:srgbClr val="FFC000"/>
                </a:solidFill>
              </a:rPr>
              <a:t>All six ice cores are over 100,000 years old. </a:t>
            </a:r>
          </a:p>
          <a:p>
            <a:pPr>
              <a:buNone/>
            </a:pPr>
            <a:endParaRPr lang="en-US" sz="1600" b="1" dirty="0" smtClean="0">
              <a:ln>
                <a:solidFill>
                  <a:schemeClr val="bg1"/>
                </a:solidFill>
              </a:ln>
              <a:solidFill>
                <a:srgbClr val="FFC000"/>
              </a:solidFill>
            </a:endParaRPr>
          </a:p>
          <a:p>
            <a:r>
              <a:rPr lang="en-US" sz="3200" b="1" dirty="0" smtClean="0">
                <a:ln>
                  <a:solidFill>
                    <a:schemeClr val="bg1"/>
                  </a:solidFill>
                </a:ln>
                <a:solidFill>
                  <a:srgbClr val="FFC000"/>
                </a:solidFill>
              </a:rPr>
              <a:t>Further, the oldest one shows 8 cycles of the 100,000 year  orbital eccentricity patterns of the earth’s revolutions around the sun.</a:t>
            </a:r>
          </a:p>
          <a:p>
            <a:endParaRPr lang="en-US" sz="1600" b="1" dirty="0" smtClean="0">
              <a:ln>
                <a:solidFill>
                  <a:schemeClr val="bg1"/>
                </a:solidFill>
              </a:ln>
              <a:solidFill>
                <a:srgbClr val="FFC000"/>
              </a:solidFill>
            </a:endParaRPr>
          </a:p>
          <a:p>
            <a:r>
              <a:rPr lang="en-US" sz="3200" b="1" dirty="0" smtClean="0">
                <a:ln>
                  <a:solidFill>
                    <a:schemeClr val="bg1"/>
                  </a:solidFill>
                </a:ln>
                <a:solidFill>
                  <a:srgbClr val="FFC000"/>
                </a:solidFill>
              </a:rPr>
              <a:t>The annual sediment cores (not ice cores) off the coast of New Zealand show over one million years.</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smtClean="0">
                <a:solidFill>
                  <a:schemeClr val="bg1"/>
                </a:solidFill>
              </a:rPr>
              <a:t>WHAT DO THE FACTS OF NATURE SAY?</a:t>
            </a:r>
            <a:endParaRPr lang="en-US" sz="2800" dirty="0">
              <a:solidFill>
                <a:schemeClr val="bg1"/>
              </a:solidFill>
            </a:endParaRPr>
          </a:p>
        </p:txBody>
      </p:sp>
      <p:sp>
        <p:nvSpPr>
          <p:cNvPr id="4" name="Content Placeholder 3"/>
          <p:cNvSpPr>
            <a:spLocks noGrp="1"/>
          </p:cNvSpPr>
          <p:nvPr>
            <p:ph sz="half" idx="2"/>
          </p:nvPr>
        </p:nvSpPr>
        <p:spPr>
          <a:xfrm>
            <a:off x="152400" y="1752600"/>
            <a:ext cx="8839200" cy="4876800"/>
          </a:xfrm>
        </p:spPr>
        <p:txBody>
          <a:bodyPr>
            <a:noAutofit/>
          </a:bodyPr>
          <a:lstStyle/>
          <a:p>
            <a:pPr marL="438912" lvl="1" indent="-320040" algn="ctr">
              <a:spcBef>
                <a:spcPts val="0"/>
              </a:spcBef>
              <a:buClr>
                <a:schemeClr val="accent1"/>
              </a:buClr>
              <a:buSzPct val="80000"/>
              <a:buNone/>
            </a:pPr>
            <a:r>
              <a:rPr lang="en-US" sz="6000" b="1" dirty="0" smtClean="0">
                <a:ln>
                  <a:solidFill>
                    <a:schemeClr val="bg1"/>
                  </a:solidFill>
                </a:ln>
                <a:solidFill>
                  <a:srgbClr val="FF0000"/>
                </a:solidFill>
              </a:rPr>
              <a:t>T</a:t>
            </a:r>
            <a:r>
              <a:rPr lang="en-US" sz="4400" b="1" dirty="0" smtClean="0">
                <a:ln>
                  <a:solidFill>
                    <a:schemeClr val="bg1"/>
                  </a:solidFill>
                </a:ln>
                <a:solidFill>
                  <a:srgbClr val="FFC000"/>
                </a:solidFill>
              </a:rPr>
              <a:t>ime &amp; Distance for Light Travel</a:t>
            </a:r>
          </a:p>
          <a:p>
            <a:pPr marL="438912" lvl="1" indent="-320040">
              <a:spcBef>
                <a:spcPts val="0"/>
              </a:spcBef>
              <a:buClr>
                <a:schemeClr val="accent1"/>
              </a:buClr>
              <a:buSzPct val="80000"/>
            </a:pPr>
            <a:r>
              <a:rPr lang="en-US" sz="3200" b="1" dirty="0" smtClean="0">
                <a:ln>
                  <a:solidFill>
                    <a:schemeClr val="bg1"/>
                  </a:solidFill>
                </a:ln>
                <a:solidFill>
                  <a:srgbClr val="FFC000"/>
                </a:solidFill>
              </a:rPr>
              <a:t>Light travels at 186,300 miles per second, or about an equivalent of 7.5 times around the earth/sec. </a:t>
            </a:r>
          </a:p>
          <a:p>
            <a:pPr>
              <a:buNone/>
            </a:pPr>
            <a:endParaRPr lang="en-US" sz="1600" b="1" dirty="0" smtClean="0">
              <a:ln>
                <a:solidFill>
                  <a:schemeClr val="bg1"/>
                </a:solidFill>
              </a:ln>
              <a:solidFill>
                <a:srgbClr val="FFC000"/>
              </a:solidFill>
            </a:endParaRPr>
          </a:p>
          <a:p>
            <a:r>
              <a:rPr lang="en-US" sz="3200" b="1" dirty="0" smtClean="0">
                <a:ln>
                  <a:solidFill>
                    <a:schemeClr val="bg1"/>
                  </a:solidFill>
                </a:ln>
                <a:solidFill>
                  <a:srgbClr val="FFC000"/>
                </a:solidFill>
              </a:rPr>
              <a:t>Nobody really contends the distances of the various stars and galaxies we see in the universe; galaxies are as far away as almost 13 billion light years.</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smtClean="0">
                <a:solidFill>
                  <a:schemeClr val="bg1"/>
                </a:solidFill>
              </a:rPr>
              <a:t>WHAT DO THE FACTS OF NATURE SAY?</a:t>
            </a:r>
            <a:endParaRPr lang="en-US" sz="2800" dirty="0">
              <a:solidFill>
                <a:schemeClr val="bg1"/>
              </a:solidFill>
            </a:endParaRPr>
          </a:p>
        </p:txBody>
      </p:sp>
      <p:sp>
        <p:nvSpPr>
          <p:cNvPr id="4" name="Content Placeholder 3"/>
          <p:cNvSpPr>
            <a:spLocks noGrp="1"/>
          </p:cNvSpPr>
          <p:nvPr>
            <p:ph sz="half" idx="2"/>
          </p:nvPr>
        </p:nvSpPr>
        <p:spPr>
          <a:xfrm>
            <a:off x="152400" y="1752600"/>
            <a:ext cx="8839200" cy="4876800"/>
          </a:xfrm>
        </p:spPr>
        <p:txBody>
          <a:bodyPr>
            <a:noAutofit/>
          </a:bodyPr>
          <a:lstStyle/>
          <a:p>
            <a:pPr marL="438912" lvl="1" indent="-320040" algn="ctr">
              <a:spcBef>
                <a:spcPts val="0"/>
              </a:spcBef>
              <a:buClr>
                <a:schemeClr val="accent1"/>
              </a:buClr>
              <a:buSzPct val="80000"/>
              <a:buNone/>
            </a:pPr>
            <a:r>
              <a:rPr lang="en-US" sz="6000" b="1" dirty="0" smtClean="0">
                <a:ln>
                  <a:solidFill>
                    <a:schemeClr val="bg1"/>
                  </a:solidFill>
                </a:ln>
                <a:solidFill>
                  <a:srgbClr val="FF0000"/>
                </a:solidFill>
              </a:rPr>
              <a:t>T</a:t>
            </a:r>
            <a:r>
              <a:rPr lang="en-US" sz="4400" b="1" dirty="0" smtClean="0">
                <a:ln>
                  <a:solidFill>
                    <a:schemeClr val="bg1"/>
                  </a:solidFill>
                </a:ln>
                <a:solidFill>
                  <a:srgbClr val="FFC000"/>
                </a:solidFill>
              </a:rPr>
              <a:t>ime &amp; Distance for Light Travel</a:t>
            </a:r>
          </a:p>
          <a:p>
            <a:pPr marL="438912" lvl="1" indent="-320040">
              <a:spcBef>
                <a:spcPts val="0"/>
              </a:spcBef>
              <a:buClr>
                <a:schemeClr val="accent1"/>
              </a:buClr>
              <a:buSzPct val="80000"/>
            </a:pPr>
            <a:r>
              <a:rPr lang="en-US" sz="3200" b="1" dirty="0" smtClean="0">
                <a:ln>
                  <a:solidFill>
                    <a:schemeClr val="bg1"/>
                  </a:solidFill>
                </a:ln>
                <a:solidFill>
                  <a:srgbClr val="FFC000"/>
                </a:solidFill>
              </a:rPr>
              <a:t>Light from the sun takes 8 minutes to reach earth.  So, we are seeing the sun as it existed 8 minutes ago. </a:t>
            </a:r>
          </a:p>
          <a:p>
            <a:pPr>
              <a:buNone/>
            </a:pPr>
            <a:endParaRPr lang="en-US" sz="1600" b="1" dirty="0" smtClean="0">
              <a:ln>
                <a:solidFill>
                  <a:schemeClr val="bg1"/>
                </a:solidFill>
              </a:ln>
              <a:solidFill>
                <a:srgbClr val="FFC000"/>
              </a:solidFill>
            </a:endParaRPr>
          </a:p>
          <a:p>
            <a:r>
              <a:rPr lang="en-US" sz="3200" b="1" dirty="0" smtClean="0">
                <a:ln>
                  <a:solidFill>
                    <a:schemeClr val="bg1"/>
                  </a:solidFill>
                </a:ln>
                <a:solidFill>
                  <a:srgbClr val="FFC000"/>
                </a:solidFill>
              </a:rPr>
              <a:t>Similarly, when we see the Andromeda Galaxy, which is 2 million light years away, we are seeing the light which came from it 2 million years ago.</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smtClean="0">
                <a:solidFill>
                  <a:schemeClr val="bg1"/>
                </a:solidFill>
              </a:rPr>
              <a:t>WHAT DO THE FACTS OF NATURE SAY?</a:t>
            </a:r>
            <a:endParaRPr lang="en-US" sz="2800" dirty="0">
              <a:solidFill>
                <a:schemeClr val="bg1"/>
              </a:solidFill>
            </a:endParaRPr>
          </a:p>
        </p:txBody>
      </p:sp>
      <p:sp>
        <p:nvSpPr>
          <p:cNvPr id="4" name="Content Placeholder 3"/>
          <p:cNvSpPr>
            <a:spLocks noGrp="1"/>
          </p:cNvSpPr>
          <p:nvPr>
            <p:ph sz="half" idx="2"/>
          </p:nvPr>
        </p:nvSpPr>
        <p:spPr>
          <a:xfrm>
            <a:off x="152400" y="1752600"/>
            <a:ext cx="8839200" cy="4876800"/>
          </a:xfrm>
        </p:spPr>
        <p:txBody>
          <a:bodyPr>
            <a:noAutofit/>
          </a:bodyPr>
          <a:lstStyle/>
          <a:p>
            <a:pPr marL="438912" lvl="1" indent="-320040" algn="ctr">
              <a:spcBef>
                <a:spcPts val="0"/>
              </a:spcBef>
              <a:buClr>
                <a:schemeClr val="accent1"/>
              </a:buClr>
              <a:buSzPct val="80000"/>
              <a:buNone/>
            </a:pPr>
            <a:r>
              <a:rPr lang="en-US" sz="6000" b="1" dirty="0" smtClean="0">
                <a:ln>
                  <a:solidFill>
                    <a:schemeClr val="bg1"/>
                  </a:solidFill>
                </a:ln>
                <a:solidFill>
                  <a:srgbClr val="FF0000"/>
                </a:solidFill>
              </a:rPr>
              <a:t>T</a:t>
            </a:r>
            <a:r>
              <a:rPr lang="en-US" sz="4400" b="1" dirty="0" smtClean="0">
                <a:ln>
                  <a:solidFill>
                    <a:schemeClr val="bg1"/>
                  </a:solidFill>
                </a:ln>
                <a:solidFill>
                  <a:srgbClr val="FFC000"/>
                </a:solidFill>
              </a:rPr>
              <a:t>ime &amp; Distance for Light Travel</a:t>
            </a:r>
          </a:p>
          <a:p>
            <a:pPr marL="438912" lvl="1" indent="-320040">
              <a:spcBef>
                <a:spcPts val="0"/>
              </a:spcBef>
              <a:buClr>
                <a:schemeClr val="accent1"/>
              </a:buClr>
              <a:buSzPct val="80000"/>
            </a:pPr>
            <a:r>
              <a:rPr lang="en-US" sz="3200" b="1" dirty="0" smtClean="0">
                <a:ln>
                  <a:solidFill>
                    <a:schemeClr val="bg1"/>
                  </a:solidFill>
                </a:ln>
                <a:solidFill>
                  <a:srgbClr val="FFC000"/>
                </a:solidFill>
              </a:rPr>
              <a:t>If the universe were only 6 – 10,000 years old, we could not see the light from objects that are beyond 6 – 10,000 light years distant. </a:t>
            </a:r>
          </a:p>
          <a:p>
            <a:pPr marL="438912" lvl="1" indent="-320040">
              <a:spcBef>
                <a:spcPts val="0"/>
              </a:spcBef>
              <a:buClr>
                <a:schemeClr val="accent1"/>
              </a:buClr>
              <a:buSzPct val="80000"/>
              <a:buNone/>
            </a:pPr>
            <a:r>
              <a:rPr lang="en-US" sz="3200" b="1" dirty="0" smtClean="0">
                <a:ln>
                  <a:solidFill>
                    <a:schemeClr val="bg1"/>
                  </a:solidFill>
                </a:ln>
                <a:solidFill>
                  <a:srgbClr val="FFC000"/>
                </a:solidFill>
              </a:rPr>
              <a:t> </a:t>
            </a:r>
          </a:p>
          <a:p>
            <a:pPr marL="438912" lvl="1" indent="-320040">
              <a:spcBef>
                <a:spcPts val="0"/>
              </a:spcBef>
              <a:buClr>
                <a:schemeClr val="accent1"/>
              </a:buClr>
              <a:buSzPct val="80000"/>
            </a:pPr>
            <a:r>
              <a:rPr lang="en-US" sz="3200" b="1" dirty="0" smtClean="0">
                <a:ln>
                  <a:solidFill>
                    <a:schemeClr val="bg1"/>
                  </a:solidFill>
                </a:ln>
                <a:solidFill>
                  <a:srgbClr val="FFC000"/>
                </a:solidFill>
              </a:rPr>
              <a:t>Since we do see light from objects many millions and billions of light years away, the universe cannot be only 6 – 10,000 years old. </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smtClean="0">
                <a:solidFill>
                  <a:schemeClr val="bg1"/>
                </a:solidFill>
              </a:rPr>
              <a:t>WHAT DO THE FACTS OF NATURE SAY?</a:t>
            </a:r>
            <a:endParaRPr lang="en-US" sz="2800" dirty="0">
              <a:solidFill>
                <a:schemeClr val="bg1"/>
              </a:solidFill>
            </a:endParaRPr>
          </a:p>
        </p:txBody>
      </p:sp>
      <p:sp>
        <p:nvSpPr>
          <p:cNvPr id="4" name="Content Placeholder 3"/>
          <p:cNvSpPr>
            <a:spLocks noGrp="1"/>
          </p:cNvSpPr>
          <p:nvPr>
            <p:ph sz="half" idx="2"/>
          </p:nvPr>
        </p:nvSpPr>
        <p:spPr>
          <a:xfrm>
            <a:off x="152400" y="1752600"/>
            <a:ext cx="8839200" cy="4876800"/>
          </a:xfrm>
        </p:spPr>
        <p:txBody>
          <a:bodyPr>
            <a:noAutofit/>
          </a:bodyPr>
          <a:lstStyle/>
          <a:p>
            <a:pPr marL="438912" lvl="1" indent="-320040" algn="ctr">
              <a:spcBef>
                <a:spcPts val="0"/>
              </a:spcBef>
              <a:buClr>
                <a:schemeClr val="accent1"/>
              </a:buClr>
              <a:buSzPct val="80000"/>
              <a:buNone/>
            </a:pPr>
            <a:r>
              <a:rPr lang="en-US" sz="6000" b="1" dirty="0" smtClean="0">
                <a:ln>
                  <a:solidFill>
                    <a:schemeClr val="bg1"/>
                  </a:solidFill>
                </a:ln>
                <a:solidFill>
                  <a:srgbClr val="FF0000"/>
                </a:solidFill>
              </a:rPr>
              <a:t>T</a:t>
            </a:r>
            <a:r>
              <a:rPr lang="en-US" sz="4400" b="1" dirty="0" smtClean="0">
                <a:ln>
                  <a:solidFill>
                    <a:schemeClr val="bg1"/>
                  </a:solidFill>
                </a:ln>
                <a:solidFill>
                  <a:srgbClr val="FFC000"/>
                </a:solidFill>
              </a:rPr>
              <a:t>ime &amp; Distance for Light Travel</a:t>
            </a:r>
          </a:p>
          <a:p>
            <a:pPr marL="438912" lvl="1" indent="-320040">
              <a:spcBef>
                <a:spcPts val="0"/>
              </a:spcBef>
              <a:buClr>
                <a:schemeClr val="accent1"/>
              </a:buClr>
              <a:buSzPct val="80000"/>
            </a:pPr>
            <a:r>
              <a:rPr lang="en-US" sz="3200" b="1" dirty="0" smtClean="0">
                <a:ln>
                  <a:solidFill>
                    <a:schemeClr val="bg1"/>
                  </a:solidFill>
                </a:ln>
                <a:solidFill>
                  <a:srgbClr val="FFC000"/>
                </a:solidFill>
              </a:rPr>
              <a:t>Some young universe proponents, realizing this as a major problem, try to offer various explanations to circumvent the problem.  The top three follow, with their rebuttals (note </a:t>
            </a:r>
            <a:r>
              <a:rPr lang="en-US" sz="3200" b="1" i="1" u="sng" dirty="0" smtClean="0">
                <a:ln>
                  <a:solidFill>
                    <a:schemeClr val="bg1"/>
                  </a:solidFill>
                </a:ln>
                <a:solidFill>
                  <a:srgbClr val="FFC000"/>
                </a:solidFill>
              </a:rPr>
              <a:t>all</a:t>
            </a:r>
            <a:r>
              <a:rPr lang="en-US" sz="3200" b="1" dirty="0" smtClean="0">
                <a:ln>
                  <a:solidFill>
                    <a:schemeClr val="bg1"/>
                  </a:solidFill>
                </a:ln>
                <a:solidFill>
                  <a:srgbClr val="FFC000"/>
                </a:solidFill>
              </a:rPr>
              <a:t> the proposed explanations can be fully </a:t>
            </a:r>
            <a:r>
              <a:rPr lang="en-US" sz="3200" b="1" dirty="0" err="1" smtClean="0">
                <a:ln>
                  <a:solidFill>
                    <a:schemeClr val="bg1"/>
                  </a:solidFill>
                </a:ln>
                <a:solidFill>
                  <a:srgbClr val="FFC000"/>
                </a:solidFill>
              </a:rPr>
              <a:t>rebuttalled</a:t>
            </a:r>
            <a:r>
              <a:rPr lang="en-US" sz="3200" b="1" dirty="0" smtClean="0">
                <a:ln>
                  <a:solidFill>
                    <a:schemeClr val="bg1"/>
                  </a:solidFill>
                </a:ln>
                <a:solidFill>
                  <a:srgbClr val="FFC000"/>
                </a:solidFill>
              </a:rPr>
              <a:t>):</a:t>
            </a:r>
          </a:p>
          <a:p>
            <a:pPr marL="438912" lvl="1" indent="-320040">
              <a:spcBef>
                <a:spcPts val="0"/>
              </a:spcBef>
              <a:buClr>
                <a:schemeClr val="accent1"/>
              </a:buClr>
              <a:buSzPct val="80000"/>
              <a:buNone/>
            </a:pPr>
            <a:r>
              <a:rPr lang="en-US" sz="3200" b="1" dirty="0" smtClean="0">
                <a:ln>
                  <a:solidFill>
                    <a:schemeClr val="bg1"/>
                  </a:solidFill>
                </a:ln>
                <a:solidFill>
                  <a:srgbClr val="FFC000"/>
                </a:solidFill>
              </a:rPr>
              <a:t> </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smtClean="0">
                <a:solidFill>
                  <a:schemeClr val="bg1"/>
                </a:solidFill>
              </a:rPr>
              <a:t>WHAT DO THE FACTS OF NATURE SAY?</a:t>
            </a:r>
            <a:endParaRPr lang="en-US" sz="2800" dirty="0">
              <a:solidFill>
                <a:schemeClr val="bg1"/>
              </a:solidFill>
            </a:endParaRPr>
          </a:p>
        </p:txBody>
      </p:sp>
      <p:sp>
        <p:nvSpPr>
          <p:cNvPr id="4" name="Content Placeholder 3"/>
          <p:cNvSpPr>
            <a:spLocks noGrp="1"/>
          </p:cNvSpPr>
          <p:nvPr>
            <p:ph sz="half" idx="2"/>
          </p:nvPr>
        </p:nvSpPr>
        <p:spPr>
          <a:xfrm>
            <a:off x="152400" y="1752600"/>
            <a:ext cx="8839200" cy="4876800"/>
          </a:xfrm>
        </p:spPr>
        <p:txBody>
          <a:bodyPr>
            <a:noAutofit/>
          </a:bodyPr>
          <a:lstStyle/>
          <a:p>
            <a:pPr marL="438912" lvl="1" indent="-320040" algn="ctr">
              <a:spcBef>
                <a:spcPts val="0"/>
              </a:spcBef>
              <a:buClr>
                <a:schemeClr val="accent1"/>
              </a:buClr>
              <a:buSzPct val="80000"/>
              <a:buNone/>
            </a:pPr>
            <a:r>
              <a:rPr lang="en-US" sz="6000" b="1" dirty="0" smtClean="0">
                <a:ln>
                  <a:solidFill>
                    <a:schemeClr val="bg1"/>
                  </a:solidFill>
                </a:ln>
                <a:solidFill>
                  <a:srgbClr val="FF0000"/>
                </a:solidFill>
              </a:rPr>
              <a:t>T</a:t>
            </a:r>
            <a:r>
              <a:rPr lang="en-US" sz="4400" b="1" dirty="0" smtClean="0">
                <a:ln>
                  <a:solidFill>
                    <a:schemeClr val="bg1"/>
                  </a:solidFill>
                </a:ln>
                <a:solidFill>
                  <a:srgbClr val="FFC000"/>
                </a:solidFill>
              </a:rPr>
              <a:t>ime &amp; Distance for Light Travel</a:t>
            </a:r>
          </a:p>
          <a:p>
            <a:pPr marL="438912" lvl="1" indent="-320040">
              <a:spcBef>
                <a:spcPts val="0"/>
              </a:spcBef>
              <a:buClr>
                <a:schemeClr val="accent1"/>
              </a:buClr>
              <a:buSzPct val="80000"/>
            </a:pPr>
            <a:r>
              <a:rPr lang="en-US" sz="3200" b="1" u="sng" dirty="0" smtClean="0">
                <a:ln>
                  <a:solidFill>
                    <a:schemeClr val="bg1"/>
                  </a:solidFill>
                </a:ln>
                <a:solidFill>
                  <a:srgbClr val="FFC000"/>
                </a:solidFill>
              </a:rPr>
              <a:t>First explanation</a:t>
            </a:r>
            <a:r>
              <a:rPr lang="en-US" sz="3200" b="1" dirty="0" smtClean="0">
                <a:ln>
                  <a:solidFill>
                    <a:schemeClr val="bg1"/>
                  </a:solidFill>
                </a:ln>
                <a:solidFill>
                  <a:srgbClr val="FFC000"/>
                </a:solidFill>
              </a:rPr>
              <a:t> is that God created the beams of light fully in transit, fully matured from one “end” (origin of) to the other (the end point, in this case earth). </a:t>
            </a:r>
          </a:p>
          <a:p>
            <a:pPr marL="438912" lvl="1" indent="-320040">
              <a:spcBef>
                <a:spcPts val="0"/>
              </a:spcBef>
              <a:buClr>
                <a:schemeClr val="accent1"/>
              </a:buClr>
              <a:buSzPct val="80000"/>
            </a:pPr>
            <a:endParaRPr lang="en-US" sz="1600" b="1" dirty="0" smtClean="0">
              <a:ln>
                <a:solidFill>
                  <a:schemeClr val="bg1"/>
                </a:solidFill>
              </a:ln>
              <a:solidFill>
                <a:srgbClr val="FFC000"/>
              </a:solidFill>
            </a:endParaRPr>
          </a:p>
          <a:p>
            <a:pPr marL="438912" lvl="1" indent="-320040">
              <a:spcBef>
                <a:spcPts val="0"/>
              </a:spcBef>
              <a:buClr>
                <a:schemeClr val="accent1"/>
              </a:buClr>
              <a:buSzPct val="80000"/>
              <a:buNone/>
            </a:pPr>
            <a:r>
              <a:rPr lang="en-US" sz="3200" b="1" dirty="0" smtClean="0">
                <a:ln>
                  <a:solidFill>
                    <a:schemeClr val="bg1"/>
                  </a:solidFill>
                </a:ln>
                <a:solidFill>
                  <a:srgbClr val="FFC000"/>
                </a:solidFill>
              </a:rPr>
              <a:t> </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smtClean="0">
                <a:solidFill>
                  <a:schemeClr val="bg1"/>
                </a:solidFill>
              </a:rPr>
              <a:t>WHAT DO THE FACTS OF NATURE SAY?</a:t>
            </a:r>
            <a:endParaRPr lang="en-US" sz="2800" dirty="0">
              <a:solidFill>
                <a:schemeClr val="bg1"/>
              </a:solidFill>
            </a:endParaRPr>
          </a:p>
        </p:txBody>
      </p:sp>
      <p:sp>
        <p:nvSpPr>
          <p:cNvPr id="4" name="Content Placeholder 3"/>
          <p:cNvSpPr>
            <a:spLocks noGrp="1"/>
          </p:cNvSpPr>
          <p:nvPr>
            <p:ph sz="half" idx="2"/>
          </p:nvPr>
        </p:nvSpPr>
        <p:spPr>
          <a:xfrm>
            <a:off x="152400" y="1752600"/>
            <a:ext cx="8839200" cy="4876800"/>
          </a:xfrm>
        </p:spPr>
        <p:txBody>
          <a:bodyPr>
            <a:noAutofit/>
          </a:bodyPr>
          <a:lstStyle/>
          <a:p>
            <a:pPr marL="438912" lvl="1" indent="-320040" algn="ctr">
              <a:spcBef>
                <a:spcPts val="0"/>
              </a:spcBef>
              <a:buClr>
                <a:schemeClr val="accent1"/>
              </a:buClr>
              <a:buSzPct val="80000"/>
              <a:buNone/>
            </a:pPr>
            <a:r>
              <a:rPr lang="en-US" sz="6000" b="1" dirty="0" smtClean="0">
                <a:ln>
                  <a:solidFill>
                    <a:schemeClr val="bg1"/>
                  </a:solidFill>
                </a:ln>
                <a:solidFill>
                  <a:srgbClr val="FF0000"/>
                </a:solidFill>
              </a:rPr>
              <a:t>T</a:t>
            </a:r>
            <a:r>
              <a:rPr lang="en-US" sz="4400" b="1" dirty="0" smtClean="0">
                <a:ln>
                  <a:solidFill>
                    <a:schemeClr val="bg1"/>
                  </a:solidFill>
                </a:ln>
                <a:solidFill>
                  <a:srgbClr val="FFC000"/>
                </a:solidFill>
              </a:rPr>
              <a:t>ime &amp; Distance for Light Travel</a:t>
            </a:r>
          </a:p>
          <a:p>
            <a:pPr marL="438912" lvl="1" indent="-320040">
              <a:spcBef>
                <a:spcPts val="0"/>
              </a:spcBef>
              <a:buClr>
                <a:schemeClr val="accent1"/>
              </a:buClr>
              <a:buSzPct val="80000"/>
            </a:pPr>
            <a:r>
              <a:rPr lang="en-US" sz="3200" b="1" dirty="0" smtClean="0">
                <a:ln>
                  <a:solidFill>
                    <a:schemeClr val="bg1"/>
                  </a:solidFill>
                </a:ln>
                <a:solidFill>
                  <a:srgbClr val="FFC000"/>
                </a:solidFill>
              </a:rPr>
              <a:t>This would have God creating false images of age, and therefore would be guilty of fraud as:</a:t>
            </a:r>
          </a:p>
          <a:p>
            <a:pPr marL="704088" lvl="2" indent="-320040">
              <a:spcBef>
                <a:spcPts val="0"/>
              </a:spcBef>
              <a:buClr>
                <a:schemeClr val="accent1"/>
              </a:buClr>
              <a:buSzPct val="80000"/>
            </a:pPr>
            <a:r>
              <a:rPr lang="en-US" sz="3000" b="1" dirty="0" smtClean="0">
                <a:ln>
                  <a:solidFill>
                    <a:schemeClr val="bg1"/>
                  </a:solidFill>
                </a:ln>
                <a:solidFill>
                  <a:srgbClr val="FFC000"/>
                </a:solidFill>
              </a:rPr>
              <a:t>The light’s spectral lines broaden and become more red the further the light travels per the laws of physics God set up. </a:t>
            </a:r>
          </a:p>
          <a:p>
            <a:pPr marL="704088" lvl="2" indent="-320040">
              <a:spcBef>
                <a:spcPts val="0"/>
              </a:spcBef>
              <a:buClr>
                <a:schemeClr val="accent1"/>
              </a:buClr>
              <a:buSzPct val="80000"/>
            </a:pPr>
            <a:endParaRPr lang="en-US" sz="1600" b="1" dirty="0" smtClean="0">
              <a:ln>
                <a:solidFill>
                  <a:schemeClr val="bg1"/>
                </a:solidFill>
              </a:ln>
              <a:solidFill>
                <a:srgbClr val="FFC000"/>
              </a:solidFill>
            </a:endParaRPr>
          </a:p>
          <a:p>
            <a:pPr marL="704088" lvl="2" indent="-320040">
              <a:spcBef>
                <a:spcPts val="0"/>
              </a:spcBef>
              <a:buClr>
                <a:schemeClr val="accent1"/>
              </a:buClr>
              <a:buSzPct val="80000"/>
            </a:pPr>
            <a:r>
              <a:rPr lang="en-US" sz="3000" b="1" dirty="0" smtClean="0">
                <a:ln>
                  <a:solidFill>
                    <a:schemeClr val="bg1"/>
                  </a:solidFill>
                </a:ln>
                <a:solidFill>
                  <a:srgbClr val="FFC000"/>
                </a:solidFill>
              </a:rPr>
              <a:t>The light we see shows it has traveled great distances due to its spectral lines and red shift, caused by it traveling through gas clouds.</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81000"/>
            <a:ext cx="8229600" cy="8382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TWO DIVINE REVELATIONS</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7" name="Text Placeholder 6"/>
          <p:cNvSpPr>
            <a:spLocks noGrp="1"/>
          </p:cNvSpPr>
          <p:nvPr>
            <p:ph type="body" idx="1"/>
          </p:nvPr>
        </p:nvSpPr>
        <p:spPr>
          <a:xfrm>
            <a:off x="0" y="1219200"/>
            <a:ext cx="9144000" cy="533400"/>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p:spPr>
        <p:txBody>
          <a:bodyPr>
            <a:normAutofit/>
          </a:bodyPr>
          <a:lstStyle/>
          <a:p>
            <a:pPr algn="ctr"/>
            <a:r>
              <a:rPr lang="en-US" sz="2800" dirty="0" smtClean="0">
                <a:solidFill>
                  <a:schemeClr val="bg1"/>
                </a:solidFill>
              </a:rPr>
              <a:t>What the Bible says about the Record of Nature:</a:t>
            </a:r>
            <a:endParaRPr lang="en-US" sz="2800" dirty="0">
              <a:solidFill>
                <a:schemeClr val="bg1"/>
              </a:solidFill>
            </a:endParaRPr>
          </a:p>
        </p:txBody>
      </p:sp>
      <p:sp>
        <p:nvSpPr>
          <p:cNvPr id="8" name="Content Placeholder 7"/>
          <p:cNvSpPr>
            <a:spLocks noGrp="1"/>
          </p:cNvSpPr>
          <p:nvPr>
            <p:ph sz="quarter" idx="2"/>
          </p:nvPr>
        </p:nvSpPr>
        <p:spPr>
          <a:xfrm>
            <a:off x="381000" y="1905000"/>
            <a:ext cx="8458200" cy="4419600"/>
          </a:xfrm>
        </p:spPr>
        <p:txBody>
          <a:bodyPr>
            <a:noAutofit/>
          </a:bodyPr>
          <a:lstStyle/>
          <a:p>
            <a:pPr lvl="1"/>
            <a:r>
              <a:rPr lang="en-US" sz="3200" b="1" dirty="0" smtClean="0">
                <a:ln w="1905">
                  <a:solidFill>
                    <a:srgbClr val="FF0000"/>
                  </a:solidFill>
                </a:ln>
                <a:effectLst>
                  <a:innerShdw blurRad="69850" dist="43180" dir="5400000">
                    <a:srgbClr val="000000">
                      <a:alpha val="65000"/>
                    </a:srgbClr>
                  </a:innerShdw>
                </a:effectLst>
                <a:latin typeface="Corbel" pitchFamily="34" charset="0"/>
              </a:rPr>
              <a:t>But rejoice!  God in the next creation has something better in store for his children!  A perfect “new heaven and earth.”  The current one is “very good” (Gen. 1), but the next one will be “perfect.”</a:t>
            </a:r>
          </a:p>
          <a:p>
            <a:pPr lvl="1">
              <a:buNone/>
            </a:pPr>
            <a:endParaRPr lang="en-US" sz="1400" b="1" dirty="0" smtClean="0">
              <a:ln w="1905">
                <a:solidFill>
                  <a:srgbClr val="FF0000"/>
                </a:solidFill>
              </a:ln>
              <a:effectLst>
                <a:innerShdw blurRad="69850" dist="43180" dir="5400000">
                  <a:srgbClr val="000000">
                    <a:alpha val="65000"/>
                  </a:srgbClr>
                </a:innerShdw>
              </a:effectLst>
              <a:latin typeface="Corbel" pitchFamily="34" charset="0"/>
            </a:endParaRPr>
          </a:p>
          <a:p>
            <a:pPr lvl="1"/>
            <a:r>
              <a:rPr lang="en-US" sz="3200" b="1" dirty="0" smtClean="0">
                <a:ln w="1905">
                  <a:solidFill>
                    <a:srgbClr val="FF0000"/>
                  </a:solidFill>
                </a:ln>
                <a:effectLst>
                  <a:innerShdw blurRad="69850" dist="43180" dir="5400000">
                    <a:srgbClr val="000000">
                      <a:alpha val="65000"/>
                    </a:srgbClr>
                  </a:innerShdw>
                </a:effectLst>
                <a:latin typeface="Corbel" pitchFamily="34" charset="0"/>
              </a:rPr>
              <a:t>This “very good” creation is intended to lead the righteous in Jesus Christ to a subsequent perfect creation.</a:t>
            </a:r>
          </a:p>
          <a:p>
            <a:pPr lvl="1">
              <a:buNone/>
            </a:pPr>
            <a:endParaRPr lang="en-US" sz="1400" b="1" dirty="0" smtClean="0">
              <a:ln w="1905">
                <a:solidFill>
                  <a:srgbClr val="FF0000"/>
                </a:solidFill>
              </a:ln>
              <a:effectLst>
                <a:innerShdw blurRad="69850" dist="43180" dir="5400000">
                  <a:srgbClr val="000000">
                    <a:alpha val="65000"/>
                  </a:srgbClr>
                </a:innerShdw>
              </a:effectLst>
              <a:latin typeface="Corbel" pitchFamily="34" charset="0"/>
            </a:endParaRP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smtClean="0">
                <a:solidFill>
                  <a:schemeClr val="bg1"/>
                </a:solidFill>
              </a:rPr>
              <a:t>WHAT DO THE FACTS OF NATURE SAY?</a:t>
            </a:r>
            <a:endParaRPr lang="en-US" sz="2800" dirty="0">
              <a:solidFill>
                <a:schemeClr val="bg1"/>
              </a:solidFill>
            </a:endParaRPr>
          </a:p>
        </p:txBody>
      </p:sp>
      <p:sp>
        <p:nvSpPr>
          <p:cNvPr id="4" name="Content Placeholder 3"/>
          <p:cNvSpPr>
            <a:spLocks noGrp="1"/>
          </p:cNvSpPr>
          <p:nvPr>
            <p:ph sz="half" idx="2"/>
          </p:nvPr>
        </p:nvSpPr>
        <p:spPr>
          <a:xfrm>
            <a:off x="152400" y="1752600"/>
            <a:ext cx="8839200" cy="4876800"/>
          </a:xfrm>
        </p:spPr>
        <p:txBody>
          <a:bodyPr>
            <a:noAutofit/>
          </a:bodyPr>
          <a:lstStyle/>
          <a:p>
            <a:pPr marL="438912" lvl="1" indent="-320040" algn="ctr">
              <a:spcBef>
                <a:spcPts val="0"/>
              </a:spcBef>
              <a:buClr>
                <a:schemeClr val="accent1"/>
              </a:buClr>
              <a:buSzPct val="80000"/>
              <a:buNone/>
            </a:pPr>
            <a:r>
              <a:rPr lang="en-US" sz="6000" b="1" dirty="0" smtClean="0">
                <a:ln>
                  <a:solidFill>
                    <a:schemeClr val="bg1"/>
                  </a:solidFill>
                </a:ln>
                <a:solidFill>
                  <a:srgbClr val="FF0000"/>
                </a:solidFill>
              </a:rPr>
              <a:t>T</a:t>
            </a:r>
            <a:r>
              <a:rPr lang="en-US" sz="4400" b="1" dirty="0" smtClean="0">
                <a:ln>
                  <a:solidFill>
                    <a:schemeClr val="bg1"/>
                  </a:solidFill>
                </a:ln>
                <a:solidFill>
                  <a:srgbClr val="FFC000"/>
                </a:solidFill>
              </a:rPr>
              <a:t>ime &amp; Distance for Light Travel</a:t>
            </a:r>
          </a:p>
          <a:p>
            <a:pPr marL="704088" lvl="2" indent="-320040">
              <a:spcBef>
                <a:spcPts val="0"/>
              </a:spcBef>
              <a:buClr>
                <a:schemeClr val="accent1"/>
              </a:buClr>
              <a:buSzPct val="80000"/>
            </a:pPr>
            <a:r>
              <a:rPr lang="en-US" sz="3000" b="1" dirty="0" smtClean="0">
                <a:ln>
                  <a:solidFill>
                    <a:schemeClr val="bg1"/>
                  </a:solidFill>
                </a:ln>
                <a:solidFill>
                  <a:srgbClr val="FFC000"/>
                </a:solidFill>
              </a:rPr>
              <a:t>So, if God really created the beams of light fully intact which also contain the  indicators of billions of years of travel, that would be </a:t>
            </a:r>
            <a:r>
              <a:rPr lang="en-US" sz="3000" b="1" dirty="0" err="1" smtClean="0">
                <a:ln>
                  <a:solidFill>
                    <a:schemeClr val="bg1"/>
                  </a:solidFill>
                </a:ln>
                <a:solidFill>
                  <a:srgbClr val="FFC000"/>
                </a:solidFill>
              </a:rPr>
              <a:t>fraudalent</a:t>
            </a:r>
            <a:r>
              <a:rPr lang="en-US" sz="3000" b="1" dirty="0" smtClean="0">
                <a:ln>
                  <a:solidFill>
                    <a:schemeClr val="bg1"/>
                  </a:solidFill>
                </a:ln>
                <a:solidFill>
                  <a:srgbClr val="FFC000"/>
                </a:solidFill>
              </a:rPr>
              <a:t>! </a:t>
            </a:r>
          </a:p>
          <a:p>
            <a:pPr marL="704088" lvl="2" indent="-320040">
              <a:spcBef>
                <a:spcPts val="0"/>
              </a:spcBef>
              <a:buClr>
                <a:schemeClr val="accent1"/>
              </a:buClr>
              <a:buSzPct val="80000"/>
            </a:pPr>
            <a:endParaRPr lang="en-US" sz="3000" b="1" dirty="0" smtClean="0">
              <a:ln>
                <a:solidFill>
                  <a:schemeClr val="bg1"/>
                </a:solidFill>
              </a:ln>
              <a:solidFill>
                <a:srgbClr val="FFC000"/>
              </a:solidFill>
            </a:endParaRPr>
          </a:p>
          <a:p>
            <a:pPr marL="704088" lvl="2" indent="-320040">
              <a:spcBef>
                <a:spcPts val="0"/>
              </a:spcBef>
              <a:buClr>
                <a:schemeClr val="accent1"/>
              </a:buClr>
              <a:buSzPct val="80000"/>
            </a:pPr>
            <a:r>
              <a:rPr lang="en-US" sz="3000" b="1" dirty="0" smtClean="0">
                <a:ln>
                  <a:solidFill>
                    <a:schemeClr val="bg1"/>
                  </a:solidFill>
                </a:ln>
                <a:solidFill>
                  <a:srgbClr val="FFC000"/>
                </a:solidFill>
              </a:rPr>
              <a:t>The Bible says, as shown earlier, that God’s creation shows God’s truth, righteousness, and glory; it does not indicate fraud!</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smtClean="0">
                <a:solidFill>
                  <a:schemeClr val="bg1"/>
                </a:solidFill>
              </a:rPr>
              <a:t>WHAT DO THE FACTS OF NATURE SAY?</a:t>
            </a:r>
            <a:endParaRPr lang="en-US" sz="2800" dirty="0">
              <a:solidFill>
                <a:schemeClr val="bg1"/>
              </a:solidFill>
            </a:endParaRPr>
          </a:p>
        </p:txBody>
      </p:sp>
      <p:sp>
        <p:nvSpPr>
          <p:cNvPr id="4" name="Content Placeholder 3"/>
          <p:cNvSpPr>
            <a:spLocks noGrp="1"/>
          </p:cNvSpPr>
          <p:nvPr>
            <p:ph sz="half" idx="2"/>
          </p:nvPr>
        </p:nvSpPr>
        <p:spPr>
          <a:xfrm>
            <a:off x="152400" y="1752600"/>
            <a:ext cx="8839200" cy="4876800"/>
          </a:xfrm>
        </p:spPr>
        <p:txBody>
          <a:bodyPr>
            <a:noAutofit/>
          </a:bodyPr>
          <a:lstStyle/>
          <a:p>
            <a:pPr marL="438912" lvl="1" indent="-320040" algn="ctr">
              <a:spcBef>
                <a:spcPts val="0"/>
              </a:spcBef>
              <a:buClr>
                <a:schemeClr val="accent1"/>
              </a:buClr>
              <a:buSzPct val="80000"/>
              <a:buNone/>
            </a:pPr>
            <a:r>
              <a:rPr lang="en-US" sz="6000" b="1" dirty="0" smtClean="0">
                <a:ln>
                  <a:solidFill>
                    <a:schemeClr val="bg1"/>
                  </a:solidFill>
                </a:ln>
                <a:solidFill>
                  <a:srgbClr val="FF0000"/>
                </a:solidFill>
              </a:rPr>
              <a:t>T</a:t>
            </a:r>
            <a:r>
              <a:rPr lang="en-US" sz="4400" b="1" dirty="0" smtClean="0">
                <a:ln>
                  <a:solidFill>
                    <a:schemeClr val="bg1"/>
                  </a:solidFill>
                </a:ln>
                <a:solidFill>
                  <a:srgbClr val="FFC000"/>
                </a:solidFill>
              </a:rPr>
              <a:t>ime &amp; Distance for Light Travel</a:t>
            </a:r>
          </a:p>
          <a:p>
            <a:pPr marL="438912" lvl="1" indent="-320040">
              <a:spcBef>
                <a:spcPts val="0"/>
              </a:spcBef>
              <a:buClr>
                <a:schemeClr val="accent1"/>
              </a:buClr>
              <a:buSzPct val="80000"/>
              <a:buNone/>
            </a:pPr>
            <a:endParaRPr lang="en-US" sz="3200" b="1" dirty="0" smtClean="0">
              <a:ln>
                <a:solidFill>
                  <a:schemeClr val="bg1"/>
                </a:solidFill>
              </a:ln>
              <a:solidFill>
                <a:srgbClr val="FFC000"/>
              </a:solidFill>
            </a:endParaRPr>
          </a:p>
          <a:p>
            <a:pPr marL="438150" lvl="1" indent="19050" algn="ctr">
              <a:spcBef>
                <a:spcPts val="0"/>
              </a:spcBef>
              <a:buClr>
                <a:schemeClr val="accent1"/>
              </a:buClr>
              <a:buSzPct val="80000"/>
              <a:buNone/>
            </a:pPr>
            <a:r>
              <a:rPr lang="en-US" sz="3200" b="1" dirty="0" smtClean="0">
                <a:ln>
                  <a:solidFill>
                    <a:schemeClr val="bg1"/>
                  </a:solidFill>
                </a:ln>
                <a:solidFill>
                  <a:srgbClr val="FFC000"/>
                </a:solidFill>
              </a:rPr>
              <a:t>No wonder many young earth creationists are giving up this line of reasoning that God artificially created beams of light that would wrongly indicate age!</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smtClean="0">
                <a:solidFill>
                  <a:schemeClr val="bg1"/>
                </a:solidFill>
              </a:rPr>
              <a:t>WHAT DO THE FACTS OF NATURE SAY?</a:t>
            </a:r>
            <a:endParaRPr lang="en-US" sz="2800" dirty="0">
              <a:solidFill>
                <a:schemeClr val="bg1"/>
              </a:solidFill>
            </a:endParaRPr>
          </a:p>
        </p:txBody>
      </p:sp>
      <p:sp>
        <p:nvSpPr>
          <p:cNvPr id="4" name="Content Placeholder 3"/>
          <p:cNvSpPr>
            <a:spLocks noGrp="1"/>
          </p:cNvSpPr>
          <p:nvPr>
            <p:ph sz="half" idx="2"/>
          </p:nvPr>
        </p:nvSpPr>
        <p:spPr>
          <a:xfrm>
            <a:off x="152400" y="1752600"/>
            <a:ext cx="8839200" cy="4876800"/>
          </a:xfrm>
        </p:spPr>
        <p:txBody>
          <a:bodyPr>
            <a:noAutofit/>
          </a:bodyPr>
          <a:lstStyle/>
          <a:p>
            <a:pPr marL="438912" lvl="1" indent="-320040" algn="ctr">
              <a:spcBef>
                <a:spcPts val="0"/>
              </a:spcBef>
              <a:buClr>
                <a:schemeClr val="accent1"/>
              </a:buClr>
              <a:buSzPct val="80000"/>
              <a:buNone/>
            </a:pPr>
            <a:r>
              <a:rPr lang="en-US" sz="6000" b="1" dirty="0" smtClean="0">
                <a:ln>
                  <a:solidFill>
                    <a:schemeClr val="bg1"/>
                  </a:solidFill>
                </a:ln>
                <a:solidFill>
                  <a:srgbClr val="FF0000"/>
                </a:solidFill>
              </a:rPr>
              <a:t>T</a:t>
            </a:r>
            <a:r>
              <a:rPr lang="en-US" sz="4400" b="1" dirty="0" smtClean="0">
                <a:ln>
                  <a:solidFill>
                    <a:schemeClr val="bg1"/>
                  </a:solidFill>
                </a:ln>
                <a:solidFill>
                  <a:srgbClr val="FFC000"/>
                </a:solidFill>
              </a:rPr>
              <a:t>ime &amp; Distance for Light Travel</a:t>
            </a:r>
          </a:p>
          <a:p>
            <a:pPr marL="704088" lvl="2" indent="-320040">
              <a:spcBef>
                <a:spcPts val="0"/>
              </a:spcBef>
              <a:buClr>
                <a:schemeClr val="accent1"/>
              </a:buClr>
              <a:buSzPct val="80000"/>
            </a:pPr>
            <a:r>
              <a:rPr lang="en-US" sz="3000" b="1" dirty="0" smtClean="0">
                <a:ln>
                  <a:solidFill>
                    <a:schemeClr val="bg1"/>
                  </a:solidFill>
                </a:ln>
                <a:solidFill>
                  <a:srgbClr val="FFC000"/>
                </a:solidFill>
              </a:rPr>
              <a:t>The next explanation offered to try to explain away the light distance problem, is that “maybe the speed of light changed.”</a:t>
            </a:r>
          </a:p>
          <a:p>
            <a:pPr marL="704088" lvl="2" indent="-320040">
              <a:spcBef>
                <a:spcPts val="0"/>
              </a:spcBef>
              <a:buClr>
                <a:schemeClr val="accent1"/>
              </a:buClr>
              <a:buSzPct val="80000"/>
              <a:buNone/>
            </a:pPr>
            <a:endParaRPr lang="en-US" sz="1600" b="1" dirty="0" smtClean="0">
              <a:ln>
                <a:solidFill>
                  <a:schemeClr val="bg1"/>
                </a:solidFill>
              </a:ln>
              <a:solidFill>
                <a:srgbClr val="FFC000"/>
              </a:solidFill>
            </a:endParaRPr>
          </a:p>
          <a:p>
            <a:pPr marL="704088" lvl="2" indent="-320040">
              <a:spcBef>
                <a:spcPts val="0"/>
              </a:spcBef>
              <a:buClr>
                <a:schemeClr val="accent1"/>
              </a:buClr>
              <a:buSzPct val="80000"/>
            </a:pPr>
            <a:r>
              <a:rPr lang="en-US" sz="3000" b="1" dirty="0" smtClean="0">
                <a:ln>
                  <a:solidFill>
                    <a:schemeClr val="bg1"/>
                  </a:solidFill>
                </a:ln>
                <a:solidFill>
                  <a:srgbClr val="FFC000"/>
                </a:solidFill>
              </a:rPr>
              <a:t>First, we have photographic evidence of the universe from the present  back to less than .002% of its current age!  If the speed of light changed, we would have concrete evidence of it. All evidence shows no change in light’s speed. </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smtClean="0">
                <a:solidFill>
                  <a:schemeClr val="bg1"/>
                </a:solidFill>
              </a:rPr>
              <a:t>WHAT DO THE FACTS OF NATURE SAY?</a:t>
            </a:r>
            <a:endParaRPr lang="en-US" sz="2800" dirty="0">
              <a:solidFill>
                <a:schemeClr val="bg1"/>
              </a:solidFill>
            </a:endParaRPr>
          </a:p>
        </p:txBody>
      </p:sp>
      <p:sp>
        <p:nvSpPr>
          <p:cNvPr id="4" name="Content Placeholder 3"/>
          <p:cNvSpPr>
            <a:spLocks noGrp="1"/>
          </p:cNvSpPr>
          <p:nvPr>
            <p:ph sz="half" idx="2"/>
          </p:nvPr>
        </p:nvSpPr>
        <p:spPr>
          <a:xfrm>
            <a:off x="152400" y="1752600"/>
            <a:ext cx="8839200" cy="4876800"/>
          </a:xfrm>
        </p:spPr>
        <p:txBody>
          <a:bodyPr>
            <a:noAutofit/>
          </a:bodyPr>
          <a:lstStyle/>
          <a:p>
            <a:pPr marL="438912" lvl="1" indent="-320040" algn="ctr">
              <a:spcBef>
                <a:spcPts val="0"/>
              </a:spcBef>
              <a:buClr>
                <a:schemeClr val="accent1"/>
              </a:buClr>
              <a:buSzPct val="80000"/>
              <a:buNone/>
            </a:pPr>
            <a:r>
              <a:rPr lang="en-US" sz="6000" b="1" dirty="0" smtClean="0">
                <a:ln>
                  <a:solidFill>
                    <a:schemeClr val="bg1"/>
                  </a:solidFill>
                </a:ln>
                <a:solidFill>
                  <a:srgbClr val="FF0000"/>
                </a:solidFill>
              </a:rPr>
              <a:t>T</a:t>
            </a:r>
            <a:r>
              <a:rPr lang="en-US" sz="4400" b="1" dirty="0" smtClean="0">
                <a:ln>
                  <a:solidFill>
                    <a:schemeClr val="bg1"/>
                  </a:solidFill>
                </a:ln>
                <a:solidFill>
                  <a:srgbClr val="FFC000"/>
                </a:solidFill>
              </a:rPr>
              <a:t>ime &amp; Distance for Light Travel</a:t>
            </a:r>
          </a:p>
          <a:p>
            <a:pPr marL="704088" lvl="2" indent="-320040">
              <a:spcBef>
                <a:spcPts val="0"/>
              </a:spcBef>
              <a:buClr>
                <a:schemeClr val="accent1"/>
              </a:buClr>
              <a:buSzPct val="80000"/>
            </a:pPr>
            <a:r>
              <a:rPr lang="en-US" sz="3000" b="1" dirty="0" smtClean="0">
                <a:ln>
                  <a:solidFill>
                    <a:schemeClr val="bg1"/>
                  </a:solidFill>
                </a:ln>
                <a:solidFill>
                  <a:srgbClr val="FFC000"/>
                </a:solidFill>
              </a:rPr>
              <a:t>Second, nobody disputes Einstein’s equation of E = mc² in his General Theory of Relativity.  It is solid, and has never  been shown to be wrong.</a:t>
            </a:r>
          </a:p>
          <a:p>
            <a:pPr marL="704088" lvl="2" indent="-320040">
              <a:spcBef>
                <a:spcPts val="0"/>
              </a:spcBef>
              <a:buClr>
                <a:schemeClr val="accent1"/>
              </a:buClr>
              <a:buSzPct val="80000"/>
              <a:buNone/>
            </a:pPr>
            <a:endParaRPr lang="en-US" sz="1600" b="1" dirty="0" smtClean="0">
              <a:ln>
                <a:solidFill>
                  <a:schemeClr val="bg1"/>
                </a:solidFill>
              </a:ln>
              <a:solidFill>
                <a:srgbClr val="FFC000"/>
              </a:solidFill>
            </a:endParaRPr>
          </a:p>
          <a:p>
            <a:pPr marL="704088" lvl="2" indent="-320040">
              <a:spcBef>
                <a:spcPts val="0"/>
              </a:spcBef>
              <a:buClr>
                <a:schemeClr val="accent1"/>
              </a:buClr>
              <a:buSzPct val="80000"/>
            </a:pPr>
            <a:r>
              <a:rPr lang="en-US" sz="3000" b="1" dirty="0" smtClean="0">
                <a:ln>
                  <a:solidFill>
                    <a:schemeClr val="bg1"/>
                  </a:solidFill>
                </a:ln>
                <a:solidFill>
                  <a:srgbClr val="FFC000"/>
                </a:solidFill>
              </a:rPr>
              <a:t>E = energy;  m = mass;  c = speed of light.  Without getting into too much detail, any change in the speed of light (“c”) drastically affects the energy (“E”) and mass (“m”) of the universe.</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smtClean="0">
                <a:solidFill>
                  <a:schemeClr val="bg1"/>
                </a:solidFill>
              </a:rPr>
              <a:t>WHAT DO THE FACTS OF NATURE SAY?</a:t>
            </a:r>
            <a:endParaRPr lang="en-US" sz="2800" dirty="0">
              <a:solidFill>
                <a:schemeClr val="bg1"/>
              </a:solidFill>
            </a:endParaRPr>
          </a:p>
        </p:txBody>
      </p:sp>
      <p:sp>
        <p:nvSpPr>
          <p:cNvPr id="4" name="Content Placeholder 3"/>
          <p:cNvSpPr>
            <a:spLocks noGrp="1"/>
          </p:cNvSpPr>
          <p:nvPr>
            <p:ph sz="half" idx="2"/>
          </p:nvPr>
        </p:nvSpPr>
        <p:spPr>
          <a:xfrm>
            <a:off x="152400" y="1752600"/>
            <a:ext cx="8839200" cy="4876800"/>
          </a:xfrm>
        </p:spPr>
        <p:txBody>
          <a:bodyPr>
            <a:noAutofit/>
          </a:bodyPr>
          <a:lstStyle/>
          <a:p>
            <a:pPr marL="438912" lvl="1" indent="-320040" algn="ctr">
              <a:spcBef>
                <a:spcPts val="0"/>
              </a:spcBef>
              <a:buClr>
                <a:schemeClr val="accent1"/>
              </a:buClr>
              <a:buSzPct val="80000"/>
              <a:buNone/>
            </a:pPr>
            <a:r>
              <a:rPr lang="en-US" sz="6000" b="1" dirty="0" smtClean="0">
                <a:ln>
                  <a:solidFill>
                    <a:schemeClr val="bg1"/>
                  </a:solidFill>
                </a:ln>
                <a:solidFill>
                  <a:srgbClr val="FF0000"/>
                </a:solidFill>
              </a:rPr>
              <a:t>T</a:t>
            </a:r>
            <a:r>
              <a:rPr lang="en-US" sz="4400" b="1" dirty="0" smtClean="0">
                <a:ln>
                  <a:solidFill>
                    <a:schemeClr val="bg1"/>
                  </a:solidFill>
                </a:ln>
                <a:solidFill>
                  <a:srgbClr val="FFC000"/>
                </a:solidFill>
              </a:rPr>
              <a:t>ime &amp; Distance for Light Travel</a:t>
            </a:r>
          </a:p>
          <a:p>
            <a:pPr marL="704088" lvl="2" indent="-320040">
              <a:spcBef>
                <a:spcPts val="0"/>
              </a:spcBef>
              <a:buClr>
                <a:schemeClr val="accent1"/>
              </a:buClr>
              <a:buSzPct val="80000"/>
            </a:pPr>
            <a:r>
              <a:rPr lang="en-US" sz="3000" b="1" dirty="0" smtClean="0">
                <a:ln>
                  <a:solidFill>
                    <a:schemeClr val="bg1"/>
                  </a:solidFill>
                </a:ln>
                <a:solidFill>
                  <a:srgbClr val="FFC000"/>
                </a:solidFill>
              </a:rPr>
              <a:t>So, taking the explanation that the speed of light has changed, Adam and Eve would be burned to a cinder by the energy of the sun!  </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smtClean="0">
                <a:solidFill>
                  <a:schemeClr val="bg1"/>
                </a:solidFill>
              </a:rPr>
              <a:t>WHAT DO THE FACTS OF NATURE SAY?</a:t>
            </a:r>
            <a:endParaRPr lang="en-US" sz="2800" dirty="0">
              <a:solidFill>
                <a:schemeClr val="bg1"/>
              </a:solidFill>
            </a:endParaRPr>
          </a:p>
        </p:txBody>
      </p:sp>
      <p:sp>
        <p:nvSpPr>
          <p:cNvPr id="4" name="Content Placeholder 3"/>
          <p:cNvSpPr>
            <a:spLocks noGrp="1"/>
          </p:cNvSpPr>
          <p:nvPr>
            <p:ph sz="half" idx="2"/>
          </p:nvPr>
        </p:nvSpPr>
        <p:spPr>
          <a:xfrm>
            <a:off x="152400" y="1752600"/>
            <a:ext cx="8839200" cy="4876800"/>
          </a:xfrm>
        </p:spPr>
        <p:txBody>
          <a:bodyPr>
            <a:noAutofit/>
          </a:bodyPr>
          <a:lstStyle/>
          <a:p>
            <a:pPr marL="438912" lvl="1" indent="-320040" algn="ctr">
              <a:spcBef>
                <a:spcPts val="0"/>
              </a:spcBef>
              <a:buClr>
                <a:schemeClr val="accent1"/>
              </a:buClr>
              <a:buSzPct val="80000"/>
              <a:buNone/>
            </a:pPr>
            <a:r>
              <a:rPr lang="en-US" sz="6000" b="1" dirty="0" smtClean="0">
                <a:ln>
                  <a:solidFill>
                    <a:schemeClr val="bg1"/>
                  </a:solidFill>
                </a:ln>
                <a:solidFill>
                  <a:srgbClr val="FF0000"/>
                </a:solidFill>
              </a:rPr>
              <a:t>T</a:t>
            </a:r>
            <a:r>
              <a:rPr lang="en-US" sz="4400" b="1" dirty="0" smtClean="0">
                <a:ln>
                  <a:solidFill>
                    <a:schemeClr val="bg1"/>
                  </a:solidFill>
                </a:ln>
                <a:solidFill>
                  <a:srgbClr val="FFC000"/>
                </a:solidFill>
              </a:rPr>
              <a:t>ime &amp; Distance for Light Travel</a:t>
            </a:r>
          </a:p>
          <a:p>
            <a:pPr marL="704088" lvl="2" indent="-320040">
              <a:spcBef>
                <a:spcPts val="0"/>
              </a:spcBef>
              <a:buClr>
                <a:schemeClr val="accent1"/>
              </a:buClr>
              <a:buSzPct val="80000"/>
              <a:buNone/>
            </a:pPr>
            <a:endParaRPr lang="en-US" sz="1600" b="1" dirty="0" smtClean="0">
              <a:ln>
                <a:solidFill>
                  <a:schemeClr val="bg1"/>
                </a:solidFill>
              </a:ln>
              <a:solidFill>
                <a:srgbClr val="FFC000"/>
              </a:solidFill>
            </a:endParaRPr>
          </a:p>
          <a:p>
            <a:pPr marL="704088" lvl="2" indent="-320040">
              <a:spcBef>
                <a:spcPts val="0"/>
              </a:spcBef>
              <a:buClr>
                <a:schemeClr val="accent1"/>
              </a:buClr>
              <a:buSzPct val="80000"/>
            </a:pPr>
            <a:r>
              <a:rPr lang="en-US" sz="3200" b="1" dirty="0" smtClean="0">
                <a:ln>
                  <a:solidFill>
                    <a:schemeClr val="bg1"/>
                  </a:solidFill>
                </a:ln>
                <a:solidFill>
                  <a:srgbClr val="FFC000"/>
                </a:solidFill>
              </a:rPr>
              <a:t>This “speed of light changed theory” uses false conclusions by some from measurements made by </a:t>
            </a:r>
            <a:r>
              <a:rPr lang="en-US" sz="3200" b="1" dirty="0" err="1" smtClean="0">
                <a:ln>
                  <a:solidFill>
                    <a:schemeClr val="bg1"/>
                  </a:solidFill>
                </a:ln>
                <a:solidFill>
                  <a:srgbClr val="FFC000"/>
                </a:solidFill>
              </a:rPr>
              <a:t>Olaus</a:t>
            </a:r>
            <a:r>
              <a:rPr lang="en-US" sz="3200" b="1" dirty="0" smtClean="0">
                <a:ln>
                  <a:solidFill>
                    <a:schemeClr val="bg1"/>
                  </a:solidFill>
                </a:ln>
                <a:solidFill>
                  <a:srgbClr val="FFC000"/>
                </a:solidFill>
              </a:rPr>
              <a:t> </a:t>
            </a:r>
            <a:r>
              <a:rPr lang="en-US" sz="3200" b="1" dirty="0" err="1" smtClean="0">
                <a:ln>
                  <a:solidFill>
                    <a:schemeClr val="bg1"/>
                  </a:solidFill>
                </a:ln>
                <a:solidFill>
                  <a:srgbClr val="FFC000"/>
                </a:solidFill>
              </a:rPr>
              <a:t>Romer</a:t>
            </a:r>
            <a:r>
              <a:rPr lang="en-US" sz="3200" b="1" dirty="0" smtClean="0">
                <a:ln>
                  <a:solidFill>
                    <a:schemeClr val="bg1"/>
                  </a:solidFill>
                </a:ln>
                <a:solidFill>
                  <a:srgbClr val="FFC000"/>
                </a:solidFill>
              </a:rPr>
              <a:t> in 1675 along with its subsequent refinements by an Australian amateur scientist Barry </a:t>
            </a:r>
            <a:r>
              <a:rPr lang="en-US" sz="3200" b="1" dirty="0" err="1" smtClean="0">
                <a:ln>
                  <a:solidFill>
                    <a:schemeClr val="bg1"/>
                  </a:solidFill>
                </a:ln>
                <a:solidFill>
                  <a:srgbClr val="FFC000"/>
                </a:solidFill>
              </a:rPr>
              <a:t>Setterfield</a:t>
            </a:r>
            <a:r>
              <a:rPr lang="en-US" sz="3200" b="1" dirty="0" smtClean="0">
                <a:ln>
                  <a:solidFill>
                    <a:schemeClr val="bg1"/>
                  </a:solidFill>
                </a:ln>
                <a:solidFill>
                  <a:srgbClr val="FFC000"/>
                </a:solidFill>
              </a:rPr>
              <a:t> in 1973.</a:t>
            </a:r>
            <a:endParaRPr lang="en-US" sz="3000" b="1" dirty="0" smtClean="0">
              <a:ln>
                <a:solidFill>
                  <a:schemeClr val="bg1"/>
                </a:solidFill>
              </a:ln>
              <a:solidFill>
                <a:srgbClr val="FFC000"/>
              </a:solidFill>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smtClean="0">
                <a:solidFill>
                  <a:schemeClr val="bg1"/>
                </a:solidFill>
              </a:rPr>
              <a:t>WHAT DO THE FACTS OF NATURE SAY?</a:t>
            </a:r>
            <a:endParaRPr lang="en-US" sz="2800" dirty="0">
              <a:solidFill>
                <a:schemeClr val="bg1"/>
              </a:solidFill>
            </a:endParaRPr>
          </a:p>
        </p:txBody>
      </p:sp>
      <p:sp>
        <p:nvSpPr>
          <p:cNvPr id="4" name="Content Placeholder 3"/>
          <p:cNvSpPr>
            <a:spLocks noGrp="1"/>
          </p:cNvSpPr>
          <p:nvPr>
            <p:ph sz="half" idx="2"/>
          </p:nvPr>
        </p:nvSpPr>
        <p:spPr>
          <a:xfrm>
            <a:off x="152400" y="1752600"/>
            <a:ext cx="8839200" cy="4876800"/>
          </a:xfrm>
        </p:spPr>
        <p:txBody>
          <a:bodyPr>
            <a:noAutofit/>
          </a:bodyPr>
          <a:lstStyle/>
          <a:p>
            <a:pPr marL="438912" lvl="1" indent="-320040" algn="ctr">
              <a:spcBef>
                <a:spcPts val="0"/>
              </a:spcBef>
              <a:buClr>
                <a:schemeClr val="accent1"/>
              </a:buClr>
              <a:buSzPct val="80000"/>
              <a:buNone/>
            </a:pPr>
            <a:r>
              <a:rPr lang="en-US" sz="6000" b="1" dirty="0" smtClean="0">
                <a:ln>
                  <a:solidFill>
                    <a:schemeClr val="bg1"/>
                  </a:solidFill>
                </a:ln>
                <a:solidFill>
                  <a:srgbClr val="FF0000"/>
                </a:solidFill>
              </a:rPr>
              <a:t>T</a:t>
            </a:r>
            <a:r>
              <a:rPr lang="en-US" sz="4400" b="1" dirty="0" smtClean="0">
                <a:ln>
                  <a:solidFill>
                    <a:schemeClr val="bg1"/>
                  </a:solidFill>
                </a:ln>
                <a:solidFill>
                  <a:srgbClr val="FFC000"/>
                </a:solidFill>
              </a:rPr>
              <a:t>ime &amp; Distance for Light Travel</a:t>
            </a:r>
          </a:p>
          <a:p>
            <a:pPr marL="704088" lvl="2" indent="-320040">
              <a:spcBef>
                <a:spcPts val="0"/>
              </a:spcBef>
              <a:buClr>
                <a:schemeClr val="accent1"/>
              </a:buClr>
              <a:buSzPct val="80000"/>
            </a:pPr>
            <a:endParaRPr lang="en-US" sz="1600" b="1" dirty="0" smtClean="0">
              <a:ln>
                <a:solidFill>
                  <a:schemeClr val="bg1"/>
                </a:solidFill>
              </a:ln>
              <a:solidFill>
                <a:srgbClr val="FFC000"/>
              </a:solidFill>
            </a:endParaRPr>
          </a:p>
          <a:p>
            <a:pPr marL="704088" lvl="2" indent="-320040">
              <a:spcBef>
                <a:spcPts val="0"/>
              </a:spcBef>
              <a:buClr>
                <a:schemeClr val="accent1"/>
              </a:buClr>
              <a:buSzPct val="80000"/>
            </a:pPr>
            <a:r>
              <a:rPr lang="en-US" sz="3200" b="1" dirty="0" err="1" smtClean="0">
                <a:ln>
                  <a:solidFill>
                    <a:schemeClr val="bg1"/>
                  </a:solidFill>
                </a:ln>
                <a:solidFill>
                  <a:srgbClr val="FFC000"/>
                </a:solidFill>
              </a:rPr>
              <a:t>Romer</a:t>
            </a:r>
            <a:r>
              <a:rPr lang="en-US" sz="3200" b="1" dirty="0" smtClean="0">
                <a:ln>
                  <a:solidFill>
                    <a:schemeClr val="bg1"/>
                  </a:solidFill>
                </a:ln>
                <a:solidFill>
                  <a:srgbClr val="FFC000"/>
                </a:solidFill>
              </a:rPr>
              <a:t> measured the speed of light with the results showing a 3% greater speed than today’s measurements.  </a:t>
            </a:r>
          </a:p>
          <a:p>
            <a:pPr marL="704088" lvl="2" indent="-320040">
              <a:spcBef>
                <a:spcPts val="0"/>
              </a:spcBef>
              <a:buClr>
                <a:schemeClr val="accent1"/>
              </a:buClr>
              <a:buSzPct val="80000"/>
            </a:pPr>
            <a:endParaRPr lang="en-US" sz="1600" b="1" dirty="0" smtClean="0">
              <a:ln>
                <a:solidFill>
                  <a:schemeClr val="bg1"/>
                </a:solidFill>
              </a:ln>
              <a:solidFill>
                <a:srgbClr val="FFC000"/>
              </a:solidFill>
            </a:endParaRPr>
          </a:p>
          <a:p>
            <a:pPr marL="704088" lvl="2" indent="-320040">
              <a:spcBef>
                <a:spcPts val="0"/>
              </a:spcBef>
              <a:buClr>
                <a:schemeClr val="accent1"/>
              </a:buClr>
              <a:buSzPct val="80000"/>
            </a:pPr>
            <a:r>
              <a:rPr lang="en-US" sz="3200" b="1" dirty="0" smtClean="0">
                <a:ln>
                  <a:solidFill>
                    <a:schemeClr val="bg1"/>
                  </a:solidFill>
                </a:ln>
                <a:solidFill>
                  <a:srgbClr val="FFC000"/>
                </a:solidFill>
              </a:rPr>
              <a:t>However, his error bar was GREATER than 3%!  So, no problem! </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smtClean="0">
                <a:solidFill>
                  <a:schemeClr val="bg1"/>
                </a:solidFill>
              </a:rPr>
              <a:t>WHAT DO THE FACTS OF NATURE SAY?</a:t>
            </a:r>
            <a:endParaRPr lang="en-US" sz="2800" dirty="0">
              <a:solidFill>
                <a:schemeClr val="bg1"/>
              </a:solidFill>
            </a:endParaRPr>
          </a:p>
        </p:txBody>
      </p:sp>
      <p:sp>
        <p:nvSpPr>
          <p:cNvPr id="4" name="Content Placeholder 3"/>
          <p:cNvSpPr>
            <a:spLocks noGrp="1"/>
          </p:cNvSpPr>
          <p:nvPr>
            <p:ph sz="half" idx="2"/>
          </p:nvPr>
        </p:nvSpPr>
        <p:spPr>
          <a:xfrm>
            <a:off x="152400" y="1752600"/>
            <a:ext cx="8839200" cy="4876800"/>
          </a:xfrm>
        </p:spPr>
        <p:txBody>
          <a:bodyPr>
            <a:noAutofit/>
          </a:bodyPr>
          <a:lstStyle/>
          <a:p>
            <a:pPr marL="438912" lvl="1" indent="-320040" algn="ctr">
              <a:spcBef>
                <a:spcPts val="0"/>
              </a:spcBef>
              <a:buClr>
                <a:schemeClr val="accent1"/>
              </a:buClr>
              <a:buSzPct val="80000"/>
              <a:buNone/>
            </a:pPr>
            <a:r>
              <a:rPr lang="en-US" sz="6000" b="1" dirty="0" smtClean="0">
                <a:ln>
                  <a:solidFill>
                    <a:schemeClr val="bg1"/>
                  </a:solidFill>
                </a:ln>
                <a:solidFill>
                  <a:srgbClr val="FF0000"/>
                </a:solidFill>
              </a:rPr>
              <a:t>T</a:t>
            </a:r>
            <a:r>
              <a:rPr lang="en-US" sz="4400" b="1" dirty="0" smtClean="0">
                <a:ln>
                  <a:solidFill>
                    <a:schemeClr val="bg1"/>
                  </a:solidFill>
                </a:ln>
                <a:solidFill>
                  <a:srgbClr val="FFC000"/>
                </a:solidFill>
              </a:rPr>
              <a:t>ime &amp; Distance for Light Travel</a:t>
            </a:r>
          </a:p>
          <a:p>
            <a:pPr marL="704088" lvl="2" indent="-320040">
              <a:spcBef>
                <a:spcPts val="0"/>
              </a:spcBef>
              <a:buClr>
                <a:schemeClr val="accent1"/>
              </a:buClr>
              <a:buSzPct val="80000"/>
            </a:pPr>
            <a:r>
              <a:rPr lang="en-US" sz="3200" b="1" dirty="0" smtClean="0">
                <a:ln>
                  <a:solidFill>
                    <a:schemeClr val="bg1"/>
                  </a:solidFill>
                </a:ln>
                <a:solidFill>
                  <a:srgbClr val="FFC000"/>
                </a:solidFill>
              </a:rPr>
              <a:t>Correcting for one inaccurate part of </a:t>
            </a:r>
            <a:r>
              <a:rPr lang="en-US" sz="3200" b="1" dirty="0" err="1" smtClean="0">
                <a:ln>
                  <a:solidFill>
                    <a:schemeClr val="bg1"/>
                  </a:solidFill>
                </a:ln>
                <a:solidFill>
                  <a:srgbClr val="FFC000"/>
                </a:solidFill>
              </a:rPr>
              <a:t>Romer’s</a:t>
            </a:r>
            <a:r>
              <a:rPr lang="en-US" sz="3200" b="1" dirty="0" smtClean="0">
                <a:ln>
                  <a:solidFill>
                    <a:schemeClr val="bg1"/>
                  </a:solidFill>
                </a:ln>
                <a:solidFill>
                  <a:srgbClr val="FFC000"/>
                </a:solidFill>
              </a:rPr>
              <a:t> calculations, he would have had a figure that was within 0.5 %  of today’s measurements.</a:t>
            </a:r>
          </a:p>
          <a:p>
            <a:pPr marL="704088" lvl="2" indent="-320040">
              <a:spcBef>
                <a:spcPts val="0"/>
              </a:spcBef>
              <a:buClr>
                <a:schemeClr val="accent1"/>
              </a:buClr>
              <a:buSzPct val="80000"/>
              <a:buNone/>
            </a:pPr>
            <a:endParaRPr lang="en-US" sz="1600" b="1" dirty="0" smtClean="0">
              <a:ln>
                <a:solidFill>
                  <a:schemeClr val="bg1"/>
                </a:solidFill>
              </a:ln>
              <a:solidFill>
                <a:srgbClr val="FFC000"/>
              </a:solidFill>
            </a:endParaRPr>
          </a:p>
          <a:p>
            <a:pPr marL="704088" lvl="2" indent="-320040">
              <a:spcBef>
                <a:spcPts val="0"/>
              </a:spcBef>
              <a:buClr>
                <a:schemeClr val="accent1"/>
              </a:buClr>
              <a:buSzPct val="80000"/>
            </a:pPr>
            <a:r>
              <a:rPr lang="en-US" sz="3200" b="1" dirty="0" err="1" smtClean="0">
                <a:ln>
                  <a:solidFill>
                    <a:schemeClr val="bg1"/>
                  </a:solidFill>
                </a:ln>
                <a:solidFill>
                  <a:srgbClr val="FFC000"/>
                </a:solidFill>
              </a:rPr>
              <a:t>Setterfield</a:t>
            </a:r>
            <a:r>
              <a:rPr lang="en-US" sz="3200" b="1" dirty="0" smtClean="0">
                <a:ln>
                  <a:solidFill>
                    <a:schemeClr val="bg1"/>
                  </a:solidFill>
                </a:ln>
                <a:solidFill>
                  <a:srgbClr val="FFC000"/>
                </a:solidFill>
              </a:rPr>
              <a:t>, a young earth creationist who promotes the change of light’s speed, apparently misunderstood the 0.5% figure as a 0.5% reduction in light’s speed since 1675! </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smtClean="0">
                <a:solidFill>
                  <a:schemeClr val="bg1"/>
                </a:solidFill>
              </a:rPr>
              <a:t>WHAT DO THE FACTS OF NATURE SAY?</a:t>
            </a:r>
            <a:endParaRPr lang="en-US" sz="2800" dirty="0">
              <a:solidFill>
                <a:schemeClr val="bg1"/>
              </a:solidFill>
            </a:endParaRPr>
          </a:p>
        </p:txBody>
      </p:sp>
      <p:sp>
        <p:nvSpPr>
          <p:cNvPr id="4" name="Content Placeholder 3"/>
          <p:cNvSpPr>
            <a:spLocks noGrp="1"/>
          </p:cNvSpPr>
          <p:nvPr>
            <p:ph sz="half" idx="2"/>
          </p:nvPr>
        </p:nvSpPr>
        <p:spPr>
          <a:xfrm>
            <a:off x="152400" y="1752600"/>
            <a:ext cx="8839200" cy="4876800"/>
          </a:xfrm>
        </p:spPr>
        <p:txBody>
          <a:bodyPr>
            <a:noAutofit/>
          </a:bodyPr>
          <a:lstStyle/>
          <a:p>
            <a:pPr marL="438912" lvl="1" indent="-320040" algn="ctr">
              <a:spcBef>
                <a:spcPts val="0"/>
              </a:spcBef>
              <a:buClr>
                <a:schemeClr val="accent1"/>
              </a:buClr>
              <a:buSzPct val="80000"/>
              <a:buNone/>
            </a:pPr>
            <a:r>
              <a:rPr lang="en-US" sz="6000" b="1" dirty="0" smtClean="0">
                <a:ln>
                  <a:solidFill>
                    <a:schemeClr val="bg1"/>
                  </a:solidFill>
                </a:ln>
                <a:solidFill>
                  <a:srgbClr val="FF0000"/>
                </a:solidFill>
              </a:rPr>
              <a:t>T</a:t>
            </a:r>
            <a:r>
              <a:rPr lang="en-US" sz="4400" b="1" dirty="0" smtClean="0">
                <a:ln>
                  <a:solidFill>
                    <a:schemeClr val="bg1"/>
                  </a:solidFill>
                </a:ln>
                <a:solidFill>
                  <a:srgbClr val="FFC000"/>
                </a:solidFill>
              </a:rPr>
              <a:t>ime &amp; Distance for Light Travel</a:t>
            </a:r>
          </a:p>
          <a:p>
            <a:pPr marL="704088" lvl="2" indent="-320040">
              <a:spcBef>
                <a:spcPts val="0"/>
              </a:spcBef>
              <a:buClr>
                <a:schemeClr val="accent1"/>
              </a:buClr>
              <a:buSzPct val="80000"/>
            </a:pPr>
            <a:r>
              <a:rPr lang="en-US" sz="3200" b="1" dirty="0" smtClean="0">
                <a:ln>
                  <a:solidFill>
                    <a:schemeClr val="bg1"/>
                  </a:solidFill>
                </a:ln>
                <a:solidFill>
                  <a:srgbClr val="FFC000"/>
                </a:solidFill>
              </a:rPr>
              <a:t>However, this was clearly not the case (it is just a matter of refining subsequent measurements and their accuracies).  </a:t>
            </a:r>
          </a:p>
          <a:p>
            <a:pPr marL="704088" lvl="2" indent="-320040">
              <a:spcBef>
                <a:spcPts val="0"/>
              </a:spcBef>
              <a:buClr>
                <a:schemeClr val="accent1"/>
              </a:buClr>
              <a:buSzPct val="80000"/>
            </a:pPr>
            <a:endParaRPr lang="en-US" sz="3200" b="1" dirty="0" smtClean="0">
              <a:ln>
                <a:solidFill>
                  <a:schemeClr val="bg1"/>
                </a:solidFill>
              </a:ln>
              <a:solidFill>
                <a:srgbClr val="FFC000"/>
              </a:solidFill>
            </a:endParaRPr>
          </a:p>
          <a:p>
            <a:pPr marL="704088" lvl="2" indent="-320040">
              <a:spcBef>
                <a:spcPts val="0"/>
              </a:spcBef>
              <a:buClr>
                <a:schemeClr val="accent1"/>
              </a:buClr>
              <a:buSzPct val="80000"/>
            </a:pPr>
            <a:r>
              <a:rPr lang="en-US" sz="3200" b="1" dirty="0" smtClean="0">
                <a:ln>
                  <a:solidFill>
                    <a:schemeClr val="bg1"/>
                  </a:solidFill>
                </a:ln>
                <a:solidFill>
                  <a:srgbClr val="FFC000"/>
                </a:solidFill>
              </a:rPr>
              <a:t>Since </a:t>
            </a:r>
            <a:r>
              <a:rPr lang="en-US" sz="3200" b="1" dirty="0" err="1" smtClean="0">
                <a:ln>
                  <a:solidFill>
                    <a:schemeClr val="bg1"/>
                  </a:solidFill>
                </a:ln>
                <a:solidFill>
                  <a:srgbClr val="FFC000"/>
                </a:solidFill>
              </a:rPr>
              <a:t>Romer’s</a:t>
            </a:r>
            <a:r>
              <a:rPr lang="en-US" sz="3200" b="1" dirty="0" smtClean="0">
                <a:ln>
                  <a:solidFill>
                    <a:schemeClr val="bg1"/>
                  </a:solidFill>
                </a:ln>
                <a:solidFill>
                  <a:srgbClr val="FFC000"/>
                </a:solidFill>
              </a:rPr>
              <a:t> day, 50 measurements of the speed of light have been conducted, with all of them showing its speed as constant since 1675! </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smtClean="0">
                <a:solidFill>
                  <a:schemeClr val="bg1"/>
                </a:solidFill>
              </a:rPr>
              <a:t>WHAT DO THE FACTS OF NATURE SAY?</a:t>
            </a:r>
            <a:endParaRPr lang="en-US" sz="2800" dirty="0">
              <a:solidFill>
                <a:schemeClr val="bg1"/>
              </a:solidFill>
            </a:endParaRPr>
          </a:p>
        </p:txBody>
      </p:sp>
      <p:sp>
        <p:nvSpPr>
          <p:cNvPr id="4" name="Content Placeholder 3"/>
          <p:cNvSpPr>
            <a:spLocks noGrp="1"/>
          </p:cNvSpPr>
          <p:nvPr>
            <p:ph sz="half" idx="2"/>
          </p:nvPr>
        </p:nvSpPr>
        <p:spPr>
          <a:xfrm>
            <a:off x="152400" y="1752600"/>
            <a:ext cx="8839200" cy="4876800"/>
          </a:xfrm>
        </p:spPr>
        <p:txBody>
          <a:bodyPr>
            <a:noAutofit/>
          </a:bodyPr>
          <a:lstStyle/>
          <a:p>
            <a:pPr marL="438912" lvl="1" indent="-320040" algn="ctr">
              <a:spcBef>
                <a:spcPts val="0"/>
              </a:spcBef>
              <a:buClr>
                <a:schemeClr val="accent1"/>
              </a:buClr>
              <a:buSzPct val="80000"/>
              <a:buNone/>
            </a:pPr>
            <a:r>
              <a:rPr lang="en-US" sz="6000" b="1" dirty="0" smtClean="0">
                <a:ln>
                  <a:solidFill>
                    <a:schemeClr val="bg1"/>
                  </a:solidFill>
                </a:ln>
                <a:solidFill>
                  <a:srgbClr val="FF0000"/>
                </a:solidFill>
              </a:rPr>
              <a:t>T</a:t>
            </a:r>
            <a:r>
              <a:rPr lang="en-US" sz="4400" b="1" dirty="0" smtClean="0">
                <a:ln>
                  <a:solidFill>
                    <a:schemeClr val="bg1"/>
                  </a:solidFill>
                </a:ln>
                <a:solidFill>
                  <a:srgbClr val="FFC000"/>
                </a:solidFill>
              </a:rPr>
              <a:t>ime &amp; Distance for Light Travel</a:t>
            </a:r>
          </a:p>
          <a:p>
            <a:pPr marL="438912" lvl="1" indent="-320040">
              <a:spcBef>
                <a:spcPts val="0"/>
              </a:spcBef>
              <a:buClr>
                <a:schemeClr val="accent1"/>
              </a:buClr>
              <a:buSzPct val="80000"/>
            </a:pPr>
            <a:r>
              <a:rPr lang="en-US" sz="3200" b="1" dirty="0" smtClean="0">
                <a:ln>
                  <a:solidFill>
                    <a:schemeClr val="bg1"/>
                  </a:solidFill>
                </a:ln>
                <a:solidFill>
                  <a:srgbClr val="FFC000"/>
                </a:solidFill>
              </a:rPr>
              <a:t>The last explanation offered to try to explain the light-distance problem is that “maybe the ‘clocks’ of distant space were different than on earth.”  It is suggested they were a million times slower.  This has been popularized by an individual named “Russell </a:t>
            </a:r>
            <a:r>
              <a:rPr lang="en-US" sz="3200" b="1" dirty="0" err="1" smtClean="0">
                <a:ln>
                  <a:solidFill>
                    <a:schemeClr val="bg1"/>
                  </a:solidFill>
                </a:ln>
                <a:solidFill>
                  <a:srgbClr val="FFC000"/>
                </a:solidFill>
              </a:rPr>
              <a:t>Humphry</a:t>
            </a:r>
            <a:r>
              <a:rPr lang="en-US" sz="3200" b="1" dirty="0" smtClean="0">
                <a:ln>
                  <a:solidFill>
                    <a:schemeClr val="bg1"/>
                  </a:solidFill>
                </a:ln>
                <a:solidFill>
                  <a:srgbClr val="FFC000"/>
                </a:solidFill>
              </a:rPr>
              <a:t>.”</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57200"/>
            <a:ext cx="8229600" cy="7620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TWO DIVINE REVELATIONS</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7" name="Text Placeholder 6"/>
          <p:cNvSpPr>
            <a:spLocks noGrp="1"/>
          </p:cNvSpPr>
          <p:nvPr>
            <p:ph type="body" idx="1"/>
          </p:nvPr>
        </p:nvSpPr>
        <p:spPr>
          <a:xfrm>
            <a:off x="0" y="1371600"/>
            <a:ext cx="9144000" cy="533400"/>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p:spPr>
        <p:txBody>
          <a:bodyPr>
            <a:normAutofit/>
          </a:bodyPr>
          <a:lstStyle/>
          <a:p>
            <a:pPr algn="ctr"/>
            <a:r>
              <a:rPr lang="en-US" sz="2800" dirty="0" smtClean="0">
                <a:solidFill>
                  <a:schemeClr val="bg1"/>
                </a:solidFill>
              </a:rPr>
              <a:t>What the Bible says about the Record of Nature:</a:t>
            </a:r>
            <a:endParaRPr lang="en-US" sz="2800" dirty="0">
              <a:solidFill>
                <a:schemeClr val="bg1"/>
              </a:solidFill>
            </a:endParaRPr>
          </a:p>
        </p:txBody>
      </p:sp>
      <p:sp>
        <p:nvSpPr>
          <p:cNvPr id="8" name="Content Placeholder 7"/>
          <p:cNvSpPr>
            <a:spLocks noGrp="1"/>
          </p:cNvSpPr>
          <p:nvPr>
            <p:ph sz="quarter" idx="2"/>
          </p:nvPr>
        </p:nvSpPr>
        <p:spPr>
          <a:xfrm>
            <a:off x="381000" y="2174874"/>
            <a:ext cx="8458200" cy="4225925"/>
          </a:xfrm>
        </p:spPr>
        <p:txBody>
          <a:bodyPr>
            <a:noAutofit/>
          </a:bodyPr>
          <a:lstStyle/>
          <a:p>
            <a:pPr lvl="1"/>
            <a:r>
              <a:rPr lang="en-US" sz="3200" b="1" dirty="0" smtClean="0">
                <a:ln w="1905">
                  <a:solidFill>
                    <a:srgbClr val="FF0000"/>
                  </a:solidFill>
                </a:ln>
                <a:effectLst>
                  <a:innerShdw blurRad="69850" dist="43180" dir="5400000">
                    <a:srgbClr val="000000">
                      <a:alpha val="65000"/>
                    </a:srgbClr>
                  </a:innerShdw>
                </a:effectLst>
                <a:latin typeface="Corbel" pitchFamily="34" charset="0"/>
              </a:rPr>
              <a:t>Without the second law of thermodynamics animals/man could not move, digest food, stars could not shine, etc.  In short, life would be impossible without decay (i.e., the movement of heat from hot bodies to cold) under the laws of physics God has set up.</a:t>
            </a:r>
          </a:p>
          <a:p>
            <a:pPr lvl="1"/>
            <a:endParaRPr lang="en-US" sz="2400" dirty="0" smtClean="0">
              <a:ln w="6350">
                <a:solidFill>
                  <a:schemeClr val="tx1"/>
                </a:solidFill>
              </a:ln>
              <a:solidFill>
                <a:srgbClr val="FFC000"/>
              </a:solidFill>
              <a:latin typeface="Corbel" pitchFamily="34" charset="0"/>
            </a:endParaRP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smtClean="0">
                <a:solidFill>
                  <a:schemeClr val="bg1"/>
                </a:solidFill>
              </a:rPr>
              <a:t>WHAT DO THE FACTS OF NATURE SAY?</a:t>
            </a:r>
            <a:endParaRPr lang="en-US" sz="2800" dirty="0">
              <a:solidFill>
                <a:schemeClr val="bg1"/>
              </a:solidFill>
            </a:endParaRPr>
          </a:p>
        </p:txBody>
      </p:sp>
      <p:sp>
        <p:nvSpPr>
          <p:cNvPr id="4" name="Content Placeholder 3"/>
          <p:cNvSpPr>
            <a:spLocks noGrp="1"/>
          </p:cNvSpPr>
          <p:nvPr>
            <p:ph sz="half" idx="2"/>
          </p:nvPr>
        </p:nvSpPr>
        <p:spPr>
          <a:xfrm>
            <a:off x="152400" y="1752600"/>
            <a:ext cx="8839200" cy="4876800"/>
          </a:xfrm>
        </p:spPr>
        <p:txBody>
          <a:bodyPr>
            <a:noAutofit/>
          </a:bodyPr>
          <a:lstStyle/>
          <a:p>
            <a:pPr marL="438912" lvl="1" indent="-320040" algn="ctr">
              <a:spcBef>
                <a:spcPts val="0"/>
              </a:spcBef>
              <a:buClr>
                <a:schemeClr val="accent1"/>
              </a:buClr>
              <a:buSzPct val="80000"/>
              <a:buNone/>
            </a:pPr>
            <a:r>
              <a:rPr lang="en-US" sz="6000" b="1" dirty="0" smtClean="0">
                <a:ln>
                  <a:solidFill>
                    <a:schemeClr val="bg1"/>
                  </a:solidFill>
                </a:ln>
                <a:solidFill>
                  <a:srgbClr val="FF0000"/>
                </a:solidFill>
              </a:rPr>
              <a:t>T</a:t>
            </a:r>
            <a:r>
              <a:rPr lang="en-US" sz="4400" b="1" dirty="0" smtClean="0">
                <a:ln>
                  <a:solidFill>
                    <a:schemeClr val="bg1"/>
                  </a:solidFill>
                </a:ln>
                <a:solidFill>
                  <a:srgbClr val="FFC000"/>
                </a:solidFill>
              </a:rPr>
              <a:t>ime &amp; Distance for Light Travel</a:t>
            </a:r>
          </a:p>
          <a:p>
            <a:pPr marL="438912" lvl="1" indent="-320040">
              <a:spcBef>
                <a:spcPts val="0"/>
              </a:spcBef>
              <a:buClr>
                <a:schemeClr val="accent1"/>
              </a:buClr>
              <a:buSzPct val="80000"/>
            </a:pPr>
            <a:r>
              <a:rPr lang="en-US" sz="3200" b="1" dirty="0" smtClean="0">
                <a:ln>
                  <a:solidFill>
                    <a:schemeClr val="bg1"/>
                  </a:solidFill>
                </a:ln>
                <a:solidFill>
                  <a:srgbClr val="FFC000"/>
                </a:solidFill>
              </a:rPr>
              <a:t>Apparently, this  “explanation” was made assuming we could not find “clocks” in the distant universe.  However, we have!</a:t>
            </a:r>
          </a:p>
          <a:p>
            <a:pPr marL="438912" lvl="1" indent="-320040">
              <a:spcBef>
                <a:spcPts val="0"/>
              </a:spcBef>
              <a:buClr>
                <a:schemeClr val="accent1"/>
              </a:buClr>
              <a:buSzPct val="80000"/>
            </a:pPr>
            <a:endParaRPr lang="en-US" sz="3200" b="1" dirty="0" smtClean="0">
              <a:ln>
                <a:solidFill>
                  <a:schemeClr val="bg1"/>
                </a:solidFill>
              </a:ln>
              <a:solidFill>
                <a:srgbClr val="FFC000"/>
              </a:solidFill>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smtClean="0">
                <a:solidFill>
                  <a:schemeClr val="bg1"/>
                </a:solidFill>
              </a:rPr>
              <a:t>WHAT DO THE FACTS OF NATURE SAY?</a:t>
            </a:r>
            <a:endParaRPr lang="en-US" sz="2800" dirty="0">
              <a:solidFill>
                <a:schemeClr val="bg1"/>
              </a:solidFill>
            </a:endParaRPr>
          </a:p>
        </p:txBody>
      </p:sp>
      <p:sp>
        <p:nvSpPr>
          <p:cNvPr id="4" name="Content Placeholder 3"/>
          <p:cNvSpPr>
            <a:spLocks noGrp="1"/>
          </p:cNvSpPr>
          <p:nvPr>
            <p:ph sz="half" idx="2"/>
          </p:nvPr>
        </p:nvSpPr>
        <p:spPr>
          <a:xfrm>
            <a:off x="152400" y="1752600"/>
            <a:ext cx="8839200" cy="4876800"/>
          </a:xfrm>
        </p:spPr>
        <p:txBody>
          <a:bodyPr>
            <a:noAutofit/>
          </a:bodyPr>
          <a:lstStyle/>
          <a:p>
            <a:pPr marL="438912" lvl="1" indent="-320040" algn="ctr">
              <a:spcBef>
                <a:spcPts val="0"/>
              </a:spcBef>
              <a:buClr>
                <a:schemeClr val="accent1"/>
              </a:buClr>
              <a:buSzPct val="80000"/>
              <a:buNone/>
            </a:pPr>
            <a:r>
              <a:rPr lang="en-US" sz="6000" b="1" dirty="0" smtClean="0">
                <a:ln>
                  <a:solidFill>
                    <a:schemeClr val="bg1"/>
                  </a:solidFill>
                </a:ln>
                <a:solidFill>
                  <a:srgbClr val="FF0000"/>
                </a:solidFill>
              </a:rPr>
              <a:t>T</a:t>
            </a:r>
            <a:r>
              <a:rPr lang="en-US" sz="4400" b="1" dirty="0" smtClean="0">
                <a:ln>
                  <a:solidFill>
                    <a:schemeClr val="bg1"/>
                  </a:solidFill>
                </a:ln>
                <a:solidFill>
                  <a:srgbClr val="FFC000"/>
                </a:solidFill>
              </a:rPr>
              <a:t>ime &amp; Distance for Light Travel</a:t>
            </a:r>
          </a:p>
          <a:p>
            <a:pPr marL="438912" lvl="1" indent="-320040">
              <a:spcBef>
                <a:spcPts val="0"/>
              </a:spcBef>
              <a:buClr>
                <a:schemeClr val="accent1"/>
              </a:buClr>
              <a:buSzPct val="80000"/>
            </a:pPr>
            <a:r>
              <a:rPr lang="en-US" sz="3200" b="1" dirty="0" smtClean="0">
                <a:ln>
                  <a:solidFill>
                    <a:schemeClr val="bg1"/>
                  </a:solidFill>
                </a:ln>
                <a:solidFill>
                  <a:srgbClr val="FFC000"/>
                </a:solidFill>
              </a:rPr>
              <a:t>Light cycle times of </a:t>
            </a:r>
            <a:r>
              <a:rPr lang="en-US" sz="3200" b="1" dirty="0" err="1" smtClean="0">
                <a:ln>
                  <a:solidFill>
                    <a:schemeClr val="bg1"/>
                  </a:solidFill>
                </a:ln>
                <a:solidFill>
                  <a:srgbClr val="FFC000"/>
                </a:solidFill>
              </a:rPr>
              <a:t>cepheid</a:t>
            </a:r>
            <a:r>
              <a:rPr lang="en-US" sz="3200" b="1" dirty="0" smtClean="0">
                <a:ln>
                  <a:solidFill>
                    <a:schemeClr val="bg1"/>
                  </a:solidFill>
                </a:ln>
                <a:solidFill>
                  <a:srgbClr val="FFC000"/>
                </a:solidFill>
              </a:rPr>
              <a:t> variable stars, nova and supernova eruption times, gamma-ray bursts, star formation times, stellar burning rates, and galaxy rotation periods measure the same whether near or far away. (Dr. Hugh Ross</a:t>
            </a:r>
            <a:r>
              <a:rPr lang="en-US" sz="3200" b="1" i="1" dirty="0" smtClean="0">
                <a:ln>
                  <a:solidFill>
                    <a:schemeClr val="bg1"/>
                  </a:solidFill>
                </a:ln>
                <a:solidFill>
                  <a:srgbClr val="FFC000"/>
                </a:solidFill>
              </a:rPr>
              <a:t>, A Matter of Days,</a:t>
            </a:r>
            <a:r>
              <a:rPr lang="en-US" sz="3200" b="1" dirty="0" smtClean="0">
                <a:ln>
                  <a:solidFill>
                    <a:schemeClr val="bg1"/>
                  </a:solidFill>
                </a:ln>
                <a:solidFill>
                  <a:srgbClr val="FFC000"/>
                </a:solidFill>
              </a:rPr>
              <a:t> p. 167-8).</a:t>
            </a:r>
          </a:p>
          <a:p>
            <a:pPr marL="438912" lvl="1" indent="-320040">
              <a:spcBef>
                <a:spcPts val="0"/>
              </a:spcBef>
              <a:buClr>
                <a:schemeClr val="accent1"/>
              </a:buClr>
              <a:buSzPct val="80000"/>
            </a:pPr>
            <a:endParaRPr lang="en-US" sz="3200" b="1" dirty="0" smtClean="0">
              <a:ln>
                <a:solidFill>
                  <a:schemeClr val="bg1"/>
                </a:solidFill>
              </a:ln>
              <a:solidFill>
                <a:srgbClr val="FFC000"/>
              </a:solidFill>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1"/>
            <a:ext cx="9296400" cy="6954473"/>
          </a:xfrm>
          <a:prstGeom prst="rect">
            <a:avLst/>
          </a:prstGeom>
          <a:noFill/>
          <a:ln w="9525">
            <a:noFill/>
            <a:miter lim="800000"/>
            <a:headEnd/>
            <a:tailEnd/>
          </a:ln>
          <a:effectLst/>
        </p:spPr>
      </p:pic>
      <p:sp>
        <p:nvSpPr>
          <p:cNvPr id="3" name="Rectangle 2"/>
          <p:cNvSpPr/>
          <p:nvPr/>
        </p:nvSpPr>
        <p:spPr>
          <a:xfrm>
            <a:off x="304800" y="5867400"/>
            <a:ext cx="8534400" cy="646331"/>
          </a:xfrm>
          <a:prstGeom prst="rect">
            <a:avLst/>
          </a:prstGeom>
        </p:spPr>
        <p:txBody>
          <a:bodyPr wrap="square">
            <a:spAutoFit/>
          </a:bodyPr>
          <a:lstStyle/>
          <a:p>
            <a:r>
              <a:rPr lang="en-US" dirty="0" smtClean="0">
                <a:ln>
                  <a:solidFill>
                    <a:schemeClr val="tx1"/>
                  </a:solidFill>
                </a:ln>
              </a:rPr>
              <a:t>-  Credit – NASA, ESA, M. </a:t>
            </a:r>
            <a:r>
              <a:rPr lang="en-US" dirty="0" err="1" smtClean="0">
                <a:ln>
                  <a:solidFill>
                    <a:schemeClr val="tx1"/>
                  </a:solidFill>
                </a:ln>
              </a:rPr>
              <a:t>Robberto</a:t>
            </a:r>
            <a:r>
              <a:rPr lang="en-US" dirty="0" smtClean="0">
                <a:ln>
                  <a:solidFill>
                    <a:schemeClr val="tx1"/>
                  </a:solidFill>
                </a:ln>
              </a:rPr>
              <a:t>  (</a:t>
            </a:r>
            <a:r>
              <a:rPr lang="en-US" dirty="0" err="1" smtClean="0">
                <a:ln>
                  <a:solidFill>
                    <a:schemeClr val="tx1"/>
                  </a:solidFill>
                </a:ln>
              </a:rPr>
              <a:t>STScI</a:t>
            </a:r>
            <a:r>
              <a:rPr lang="en-US" dirty="0" smtClean="0">
                <a:ln>
                  <a:solidFill>
                    <a:schemeClr val="tx1"/>
                  </a:solidFill>
                </a:ln>
              </a:rPr>
              <a:t>, ESA), The Hubble Space Telescope Orion Treasury project Team</a:t>
            </a:r>
            <a:endParaRPr lang="en-US" dirty="0">
              <a:ln>
                <a:solidFill>
                  <a:schemeClr val="tx1"/>
                </a:solidFill>
              </a:ln>
            </a:endParaRPr>
          </a:p>
        </p:txBody>
      </p:sp>
      <p:sp>
        <p:nvSpPr>
          <p:cNvPr id="4" name="TextBox 3"/>
          <p:cNvSpPr txBox="1"/>
          <p:nvPr/>
        </p:nvSpPr>
        <p:spPr>
          <a:xfrm>
            <a:off x="381000" y="381000"/>
            <a:ext cx="3733800" cy="523220"/>
          </a:xfrm>
          <a:prstGeom prst="rect">
            <a:avLst/>
          </a:prstGeom>
          <a:noFill/>
        </p:spPr>
        <p:txBody>
          <a:bodyPr wrap="square" rtlCol="0">
            <a:spAutoFit/>
          </a:bodyPr>
          <a:lstStyle/>
          <a:p>
            <a:r>
              <a:rPr lang="en-US" sz="2800" dirty="0" smtClean="0">
                <a:ln>
                  <a:solidFill>
                    <a:schemeClr val="tx1"/>
                  </a:solidFill>
                </a:ln>
              </a:rPr>
              <a:t>ORION NEBULA </a:t>
            </a:r>
            <a:endParaRPr lang="en-US" sz="2800" dirty="0">
              <a:ln>
                <a:solidFill>
                  <a:schemeClr val="tx1"/>
                </a:solidFill>
              </a:ln>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57200"/>
            <a:ext cx="8229600" cy="9144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TWO DIVINE REVELATIONS</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Content Placeholder 4"/>
          <p:cNvSpPr>
            <a:spLocks noGrp="1"/>
          </p:cNvSpPr>
          <p:nvPr>
            <p:ph sz="quarter" idx="2"/>
          </p:nvPr>
        </p:nvSpPr>
        <p:spPr>
          <a:xfrm>
            <a:off x="4648200" y="1828800"/>
            <a:ext cx="4194175" cy="3616325"/>
          </a:xfrm>
        </p:spPr>
        <p:txBody>
          <a:bodyPr>
            <a:normAutofit fontScale="92500"/>
          </a:bodyPr>
          <a:lstStyle/>
          <a:p>
            <a:pPr>
              <a:buNone/>
            </a:pPr>
            <a:endParaRPr lang="en-US" sz="3600" dirty="0" smtClean="0"/>
          </a:p>
          <a:p>
            <a:pPr>
              <a:buNone/>
            </a:pPr>
            <a:r>
              <a:rPr lang="en-US" sz="3600" dirty="0" smtClean="0">
                <a:ln>
                  <a:solidFill>
                    <a:schemeClr val="tx1"/>
                  </a:solidFill>
                </a:ln>
                <a:solidFill>
                  <a:srgbClr val="FF0000"/>
                </a:solidFill>
              </a:rPr>
              <a:t>WILL ALWAYS AGREE!</a:t>
            </a:r>
          </a:p>
          <a:p>
            <a:r>
              <a:rPr lang="en-US" b="1" dirty="0" smtClean="0"/>
              <a:t>ALL TRUTH IS FROM GOD, REGARDLESS OF  THE SOURCE</a:t>
            </a:r>
          </a:p>
          <a:p>
            <a:r>
              <a:rPr lang="en-US" b="1" dirty="0" smtClean="0"/>
              <a:t>THEREFORE, TRUTH FROM THE BIBLE WILL AGREE WITH TRUTH FROM NATURE</a:t>
            </a:r>
          </a:p>
        </p:txBody>
      </p:sp>
      <p:graphicFrame>
        <p:nvGraphicFramePr>
          <p:cNvPr id="10" name="Content Placeholder 9"/>
          <p:cNvGraphicFramePr>
            <a:graphicFrameLocks noGrp="1"/>
          </p:cNvGraphicFramePr>
          <p:nvPr>
            <p:ph sz="quarter" idx="4"/>
          </p:nvPr>
        </p:nvGraphicFramePr>
        <p:xfrm>
          <a:off x="457200" y="1828800"/>
          <a:ext cx="4041775" cy="396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457200"/>
            <a:ext cx="7924800" cy="5016758"/>
          </a:xfrm>
          <a:prstGeom prst="rect">
            <a:avLst/>
          </a:prstGeom>
          <a:noFill/>
        </p:spPr>
        <p:txBody>
          <a:bodyPr wrap="square" rtlCol="0">
            <a:spAutoFit/>
          </a:bodyPr>
          <a:lstStyle/>
          <a:p>
            <a:r>
              <a:rPr lang="en-US" sz="3200" dirty="0" smtClean="0"/>
              <a:t>So… </a:t>
            </a:r>
          </a:p>
          <a:p>
            <a:r>
              <a:rPr lang="en-US" sz="3200" dirty="0" smtClean="0"/>
              <a:t>“Let us discern for ourselves what is right;</a:t>
            </a:r>
          </a:p>
          <a:p>
            <a:r>
              <a:rPr lang="en-US" sz="3200" dirty="0" smtClean="0"/>
              <a:t>Let us learn together what is good (Job 34:4)</a:t>
            </a:r>
            <a:endParaRPr lang="en-US" sz="1600" dirty="0" smtClean="0"/>
          </a:p>
          <a:p>
            <a:endParaRPr lang="en-US" sz="1600" dirty="0" smtClean="0"/>
          </a:p>
          <a:p>
            <a:r>
              <a:rPr lang="en-US" sz="3200" dirty="0" smtClean="0"/>
              <a:t>“Come now, let us reason together” (Isaiah 1:18)</a:t>
            </a:r>
          </a:p>
          <a:p>
            <a:endParaRPr lang="en-US" sz="1600" dirty="0" smtClean="0"/>
          </a:p>
          <a:p>
            <a:r>
              <a:rPr lang="en-US" sz="3200" dirty="0" smtClean="0"/>
              <a:t> “…Always be prepared to give an answer to everyone who asks you to give the reason for the hope that you have.  But do this with gentleness and respect.” (I Peter 3:15)</a:t>
            </a:r>
            <a:endParaRPr lang="en-US" sz="32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tephansquintet_hubblesmall.jpg"/>
          <p:cNvPicPr>
            <a:picLocks noChangeAspect="1"/>
          </p:cNvPicPr>
          <p:nvPr/>
        </p:nvPicPr>
        <p:blipFill>
          <a:blip r:embed="rId2" cstate="print"/>
          <a:stretch>
            <a:fillRect/>
          </a:stretch>
        </p:blipFill>
        <p:spPr>
          <a:xfrm>
            <a:off x="0" y="0"/>
            <a:ext cx="9144000" cy="6858000"/>
          </a:xfrm>
          <a:prstGeom prst="rect">
            <a:avLst/>
          </a:prstGeom>
        </p:spPr>
      </p:pic>
      <p:sp>
        <p:nvSpPr>
          <p:cNvPr id="3" name="TextBox 2"/>
          <p:cNvSpPr txBox="1"/>
          <p:nvPr/>
        </p:nvSpPr>
        <p:spPr>
          <a:xfrm>
            <a:off x="609600" y="3733800"/>
            <a:ext cx="4105804" cy="646331"/>
          </a:xfrm>
          <a:prstGeom prst="rect">
            <a:avLst/>
          </a:prstGeom>
          <a:noFill/>
        </p:spPr>
        <p:txBody>
          <a:bodyPr wrap="none" rtlCol="0">
            <a:spAutoFit/>
          </a:bodyPr>
          <a:lstStyle/>
          <a:p>
            <a:r>
              <a:rPr lang="en-US" sz="3600" dirty="0" smtClean="0">
                <a:solidFill>
                  <a:schemeClr val="bg1"/>
                </a:solidFill>
              </a:rPr>
              <a:t>What is the Age of… </a:t>
            </a:r>
            <a:endParaRPr lang="en-US" sz="3600" dirty="0">
              <a:solidFill>
                <a:schemeClr val="bg1"/>
              </a:solidFill>
            </a:endParaRPr>
          </a:p>
        </p:txBody>
      </p:sp>
      <p:sp>
        <p:nvSpPr>
          <p:cNvPr id="5" name="TextBox 4"/>
          <p:cNvSpPr txBox="1"/>
          <p:nvPr/>
        </p:nvSpPr>
        <p:spPr>
          <a:xfrm>
            <a:off x="4267200" y="5334000"/>
            <a:ext cx="320922" cy="707886"/>
          </a:xfrm>
          <a:prstGeom prst="rect">
            <a:avLst/>
          </a:prstGeom>
          <a:noFill/>
        </p:spPr>
        <p:txBody>
          <a:bodyPr wrap="none" rtlCol="0">
            <a:spAutoFit/>
          </a:bodyPr>
          <a:lstStyle/>
          <a:p>
            <a:r>
              <a:rPr lang="en-US" sz="4000" dirty="0" smtClean="0"/>
              <a:t>.</a:t>
            </a:r>
            <a:endParaRPr lang="en-US" sz="4000" dirty="0"/>
          </a:p>
        </p:txBody>
      </p:sp>
      <p:sp>
        <p:nvSpPr>
          <p:cNvPr id="6" name="TextBox 5"/>
          <p:cNvSpPr txBox="1"/>
          <p:nvPr/>
        </p:nvSpPr>
        <p:spPr>
          <a:xfrm>
            <a:off x="3581400" y="4876800"/>
            <a:ext cx="5076326" cy="646331"/>
          </a:xfrm>
          <a:prstGeom prst="rect">
            <a:avLst/>
          </a:prstGeom>
          <a:noFill/>
        </p:spPr>
        <p:txBody>
          <a:bodyPr wrap="none" rtlCol="0">
            <a:spAutoFit/>
          </a:bodyPr>
          <a:lstStyle/>
          <a:p>
            <a:r>
              <a:rPr lang="en-US" sz="3600" dirty="0" smtClean="0">
                <a:solidFill>
                  <a:schemeClr val="bg1"/>
                </a:solidFill>
              </a:rPr>
              <a:t>…the Universe and Earth?</a:t>
            </a:r>
            <a:endParaRPr lang="en-US" sz="3600" dirty="0">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AGE OF UNIVERSE &amp; EARTH</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2" name="Content Placeholder 11"/>
          <p:cNvSpPr>
            <a:spLocks noGrp="1"/>
          </p:cNvSpPr>
          <p:nvPr>
            <p:ph sz="quarter" idx="2"/>
          </p:nvPr>
        </p:nvSpPr>
        <p:spPr>
          <a:xfrm>
            <a:off x="457200" y="1447800"/>
            <a:ext cx="8153400" cy="3959352"/>
          </a:xfrm>
        </p:spPr>
        <p:txBody>
          <a:bodyPr>
            <a:normAutofit/>
          </a:bodyPr>
          <a:lstStyle/>
          <a:p>
            <a:r>
              <a:rPr lang="en-US" sz="3200" dirty="0" smtClean="0"/>
              <a:t>The issue of the age of the universe and Earth inevitably comes up when discussing science and Genesis.  </a:t>
            </a:r>
          </a:p>
          <a:p>
            <a:endParaRPr lang="en-US" sz="3200" dirty="0" smtClean="0"/>
          </a:p>
          <a:p>
            <a:r>
              <a:rPr lang="en-US" sz="3200" dirty="0" smtClean="0"/>
              <a:t>Therefore, the next section will deal with this topic before proceeding to a verse by verse study of Genesis 1. </a:t>
            </a:r>
            <a:endParaRPr lang="en-US" sz="32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AGE OF UNIVERSE &amp; EARTH</a:t>
            </a:r>
            <a:endParaRPr lang="en-US"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Text Placeholder 2"/>
          <p:cNvSpPr>
            <a:spLocks noGrp="1"/>
          </p:cNvSpPr>
          <p:nvPr>
            <p:ph type="body" idx="1"/>
          </p:nvPr>
        </p:nvSpPr>
        <p:spPr>
          <a:xfrm>
            <a:off x="0" y="1219200"/>
            <a:ext cx="4344988" cy="533400"/>
          </a:xfr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path path="circle">
              <a:fillToRect l="50000" t="50000" r="50000" b="50000"/>
            </a:path>
            <a:tileRect/>
          </a:gradFill>
        </p:spPr>
        <p:txBody>
          <a:bodyPr>
            <a:noAutofit/>
          </a:bodyPr>
          <a:lstStyle/>
          <a:p>
            <a:pPr algn="ctr"/>
            <a:r>
              <a:rPr lang="en-US" sz="2800" dirty="0" smtClean="0">
                <a:solidFill>
                  <a:schemeClr val="bg1"/>
                </a:solidFill>
              </a:rPr>
              <a:t>BIBLE’S TEACHING</a:t>
            </a:r>
            <a:endParaRPr lang="en-US" sz="2800" dirty="0">
              <a:solidFill>
                <a:schemeClr val="bg1"/>
              </a:solidFill>
            </a:endParaRPr>
          </a:p>
        </p:txBody>
      </p:sp>
      <p:sp>
        <p:nvSpPr>
          <p:cNvPr id="4" name="Content Placeholder 3"/>
          <p:cNvSpPr>
            <a:spLocks noGrp="1"/>
          </p:cNvSpPr>
          <p:nvPr>
            <p:ph sz="half" idx="2"/>
          </p:nvPr>
        </p:nvSpPr>
        <p:spPr>
          <a:xfrm>
            <a:off x="228600" y="1905000"/>
            <a:ext cx="4268788" cy="4378325"/>
          </a:xfrm>
        </p:spPr>
        <p:txBody>
          <a:bodyPr>
            <a:noAutofit/>
          </a:bodyPr>
          <a:lstStyle/>
          <a:p>
            <a:pPr>
              <a:buNone/>
            </a:pPr>
            <a:r>
              <a:rPr lang="en-US" sz="2800" b="1" dirty="0" smtClean="0">
                <a:ln>
                  <a:solidFill>
                    <a:schemeClr val="bg1"/>
                  </a:solidFill>
                </a:ln>
              </a:rPr>
              <a:t>Will analyze:</a:t>
            </a:r>
          </a:p>
          <a:p>
            <a:r>
              <a:rPr lang="en-US" sz="2800" b="1" dirty="0" smtClean="0">
                <a:ln>
                  <a:solidFill>
                    <a:schemeClr val="bg1"/>
                  </a:solidFill>
                </a:ln>
              </a:rPr>
              <a:t>“Days” of Genesis </a:t>
            </a:r>
          </a:p>
          <a:p>
            <a:r>
              <a:rPr lang="en-US" sz="2800" b="1" dirty="0" smtClean="0">
                <a:ln>
                  <a:solidFill>
                    <a:schemeClr val="bg1"/>
                  </a:solidFill>
                </a:ln>
              </a:rPr>
              <a:t>Day 3’s Plant Growth</a:t>
            </a:r>
          </a:p>
          <a:p>
            <a:r>
              <a:rPr lang="en-US" sz="2800" b="1" dirty="0" smtClean="0">
                <a:ln>
                  <a:solidFill>
                    <a:schemeClr val="bg1"/>
                  </a:solidFill>
                </a:ln>
              </a:rPr>
              <a:t>Events of Day 6</a:t>
            </a:r>
          </a:p>
          <a:p>
            <a:r>
              <a:rPr lang="en-US" sz="2800" b="1" dirty="0" smtClean="0">
                <a:ln>
                  <a:solidFill>
                    <a:schemeClr val="bg1"/>
                  </a:solidFill>
                </a:ln>
              </a:rPr>
              <a:t>Genesis 2’s “Day”</a:t>
            </a:r>
          </a:p>
          <a:p>
            <a:r>
              <a:rPr lang="en-US" sz="2800" b="1" dirty="0" smtClean="0">
                <a:ln>
                  <a:solidFill>
                    <a:schemeClr val="bg1"/>
                  </a:solidFill>
                </a:ln>
              </a:rPr>
              <a:t>Oh, that seventh day!</a:t>
            </a:r>
          </a:p>
          <a:p>
            <a:r>
              <a:rPr lang="en-US" sz="2800" b="1" dirty="0" smtClean="0">
                <a:ln>
                  <a:solidFill>
                    <a:schemeClr val="bg1"/>
                  </a:solidFill>
                </a:ln>
              </a:rPr>
              <a:t>Other Bible Passages</a:t>
            </a:r>
          </a:p>
          <a:p>
            <a:r>
              <a:rPr lang="en-US" sz="2800" b="1" dirty="0" smtClean="0">
                <a:ln>
                  <a:solidFill>
                    <a:schemeClr val="bg1"/>
                  </a:solidFill>
                </a:ln>
              </a:rPr>
              <a:t>But what about…?</a:t>
            </a:r>
            <a:endParaRPr lang="en-US" sz="2800" b="1" dirty="0">
              <a:ln>
                <a:solidFill>
                  <a:schemeClr val="bg1"/>
                </a:solidFill>
              </a:ln>
            </a:endParaRPr>
          </a:p>
        </p:txBody>
      </p:sp>
      <p:sp>
        <p:nvSpPr>
          <p:cNvPr id="5" name="Text Placeholder 4"/>
          <p:cNvSpPr>
            <a:spLocks noGrp="1"/>
          </p:cNvSpPr>
          <p:nvPr>
            <p:ph type="body" sz="quarter" idx="3"/>
          </p:nvPr>
        </p:nvSpPr>
        <p:spPr>
          <a:xfrm>
            <a:off x="4648200" y="1219200"/>
            <a:ext cx="4495800" cy="5334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smtClean="0">
                <a:solidFill>
                  <a:schemeClr val="bg1"/>
                </a:solidFill>
              </a:rPr>
              <a:t>FACTS OF NATURE</a:t>
            </a:r>
            <a:endParaRPr lang="en-US" sz="2800" dirty="0">
              <a:solidFill>
                <a:schemeClr val="bg1"/>
              </a:solidFill>
            </a:endParaRPr>
          </a:p>
        </p:txBody>
      </p:sp>
      <p:sp>
        <p:nvSpPr>
          <p:cNvPr id="6" name="Content Placeholder 5"/>
          <p:cNvSpPr>
            <a:spLocks noGrp="1"/>
          </p:cNvSpPr>
          <p:nvPr>
            <p:ph sz="quarter" idx="4"/>
          </p:nvPr>
        </p:nvSpPr>
        <p:spPr>
          <a:xfrm>
            <a:off x="4495800" y="1905000"/>
            <a:ext cx="4495800" cy="4953000"/>
          </a:xfrm>
        </p:spPr>
        <p:txBody>
          <a:bodyPr>
            <a:normAutofit lnSpcReduction="10000"/>
          </a:bodyPr>
          <a:lstStyle/>
          <a:p>
            <a:pPr marL="117475" indent="1588">
              <a:buNone/>
            </a:pPr>
            <a:r>
              <a:rPr lang="en-US" sz="2800" b="1" dirty="0" smtClean="0">
                <a:ln w="9525">
                  <a:solidFill>
                    <a:schemeClr val="bg1"/>
                  </a:solidFill>
                </a:ln>
              </a:rPr>
              <a:t>The universe’s age will be analyzed by:</a:t>
            </a:r>
          </a:p>
          <a:p>
            <a:r>
              <a:rPr lang="en-US" sz="2800" b="1" dirty="0" smtClean="0">
                <a:ln w="9525">
                  <a:solidFill>
                    <a:schemeClr val="bg1"/>
                  </a:solidFill>
                </a:ln>
                <a:solidFill>
                  <a:srgbClr val="FF0000"/>
                </a:solidFill>
              </a:rPr>
              <a:t>T</a:t>
            </a:r>
            <a:r>
              <a:rPr lang="en-US" sz="2800" b="1" dirty="0" smtClean="0">
                <a:ln w="9525">
                  <a:solidFill>
                    <a:schemeClr val="bg1"/>
                  </a:solidFill>
                </a:ln>
              </a:rPr>
              <a:t>emperature of the cosmos</a:t>
            </a:r>
          </a:p>
          <a:p>
            <a:r>
              <a:rPr lang="en-US" sz="2800" b="1" dirty="0" smtClean="0">
                <a:ln w="9525">
                  <a:solidFill>
                    <a:schemeClr val="bg1"/>
                  </a:solidFill>
                </a:ln>
                <a:solidFill>
                  <a:srgbClr val="FF0000"/>
                </a:solidFill>
              </a:rPr>
              <a:t>E</a:t>
            </a:r>
            <a:r>
              <a:rPr lang="en-US" sz="2800" b="1" dirty="0" smtClean="0">
                <a:ln w="9525">
                  <a:solidFill>
                    <a:schemeClr val="bg1"/>
                  </a:solidFill>
                </a:ln>
              </a:rPr>
              <a:t>xistence of stars and galaxies</a:t>
            </a:r>
          </a:p>
          <a:p>
            <a:r>
              <a:rPr lang="en-US" sz="2800" b="1" dirty="0" smtClean="0">
                <a:ln w="9525">
                  <a:solidFill>
                    <a:schemeClr val="bg1"/>
                  </a:solidFill>
                </a:ln>
                <a:solidFill>
                  <a:srgbClr val="FF0000"/>
                </a:solidFill>
              </a:rPr>
              <a:t>A</a:t>
            </a:r>
            <a:r>
              <a:rPr lang="en-US" sz="2800" b="1" dirty="0" smtClean="0">
                <a:ln w="9525">
                  <a:solidFill>
                    <a:schemeClr val="bg1"/>
                  </a:solidFill>
                </a:ln>
              </a:rPr>
              <a:t>ge of stars</a:t>
            </a:r>
          </a:p>
          <a:p>
            <a:r>
              <a:rPr lang="en-US" sz="2800" b="1" dirty="0" smtClean="0">
                <a:ln w="9525">
                  <a:solidFill>
                    <a:schemeClr val="bg1"/>
                  </a:solidFill>
                </a:ln>
                <a:solidFill>
                  <a:srgbClr val="FF0000"/>
                </a:solidFill>
              </a:rPr>
              <a:t>R</a:t>
            </a:r>
            <a:r>
              <a:rPr lang="en-US" sz="2800" b="1" dirty="0" smtClean="0">
                <a:ln w="9525">
                  <a:solidFill>
                    <a:schemeClr val="bg1"/>
                  </a:solidFill>
                </a:ln>
              </a:rPr>
              <a:t>adiometric abundances</a:t>
            </a:r>
          </a:p>
          <a:p>
            <a:r>
              <a:rPr lang="en-US" sz="2800" b="1" dirty="0" smtClean="0">
                <a:ln w="9525">
                  <a:solidFill>
                    <a:schemeClr val="bg1"/>
                  </a:solidFill>
                </a:ln>
                <a:solidFill>
                  <a:srgbClr val="FF0000"/>
                </a:solidFill>
              </a:rPr>
              <a:t>S</a:t>
            </a:r>
            <a:r>
              <a:rPr lang="en-US" sz="2800" b="1" dirty="0" smtClean="0">
                <a:ln w="9525">
                  <a:solidFill>
                    <a:schemeClr val="bg1"/>
                  </a:solidFill>
                </a:ln>
              </a:rPr>
              <a:t>preading of galaxies</a:t>
            </a:r>
          </a:p>
          <a:p>
            <a:r>
              <a:rPr lang="en-US" sz="2800" b="1" dirty="0" smtClean="0">
                <a:ln w="9525">
                  <a:solidFill>
                    <a:schemeClr val="bg1"/>
                  </a:solidFill>
                </a:ln>
                <a:solidFill>
                  <a:srgbClr val="FF0000"/>
                </a:solidFill>
              </a:rPr>
              <a:t>I</a:t>
            </a:r>
            <a:r>
              <a:rPr lang="en-US" sz="2800" b="1" dirty="0" smtClean="0">
                <a:ln w="9525">
                  <a:solidFill>
                    <a:schemeClr val="bg1"/>
                  </a:solidFill>
                </a:ln>
              </a:rPr>
              <a:t>ce Cores</a:t>
            </a:r>
          </a:p>
          <a:p>
            <a:r>
              <a:rPr lang="en-US" sz="2800" b="1" dirty="0" smtClean="0">
                <a:ln w="9525">
                  <a:solidFill>
                    <a:schemeClr val="bg1"/>
                  </a:solidFill>
                </a:ln>
                <a:solidFill>
                  <a:srgbClr val="FF0000"/>
                </a:solidFill>
              </a:rPr>
              <a:t>T</a:t>
            </a:r>
            <a:r>
              <a:rPr lang="en-US" sz="2800" b="1" dirty="0" smtClean="0">
                <a:ln w="9525">
                  <a:solidFill>
                    <a:schemeClr val="bg1"/>
                  </a:solidFill>
                </a:ln>
              </a:rPr>
              <a:t>ime distance travel of light</a:t>
            </a:r>
            <a:endParaRPr lang="en-US" sz="2800" dirty="0">
              <a:ln w="9525">
                <a:solidFill>
                  <a:schemeClr val="bg1"/>
                </a:solidFill>
              </a:ln>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extBox 1"/>
          <p:cNvSpPr txBox="1"/>
          <p:nvPr/>
        </p:nvSpPr>
        <p:spPr>
          <a:xfrm>
            <a:off x="762000" y="762000"/>
            <a:ext cx="7696200" cy="5693866"/>
          </a:xfrm>
          <a:prstGeom prst="rect">
            <a:avLst/>
          </a:prstGeom>
          <a:noFill/>
        </p:spPr>
        <p:txBody>
          <a:bodyPr wrap="square" rtlCol="0">
            <a:spAutoFit/>
          </a:bodyPr>
          <a:lstStyle/>
          <a:p>
            <a:pPr algn="ctr"/>
            <a:r>
              <a:rPr lang="en-US" sz="2800" dirty="0" smtClean="0"/>
              <a:t>ON THE ISSUE OF THE AGE OF THE UNIVERSE, A DETAILED  DISCUSSION COULD EASILY TAKE A LARGE SIZE BOOK.   SINCE THE MAIN EMPAHSIS OF THIS PRESENTATION IS TO SHOW HOW GENESIS 1 AND THE FACTS OF NATURE COMPARE, THE “SUB-ISSUE” OF THE AGE OF THE UNIVERSE AND EARTH WILL NECESSARILY BE MORE OF A SUMMARY. </a:t>
            </a:r>
          </a:p>
          <a:p>
            <a:pPr algn="ctr"/>
            <a:endParaRPr lang="en-US" sz="2800" dirty="0" smtClean="0"/>
          </a:p>
          <a:p>
            <a:pPr algn="ctr"/>
            <a:r>
              <a:rPr lang="en-US" sz="2800" dirty="0" smtClean="0"/>
              <a:t>A HIGHLY RECOMMENDED BOOK ON THE SUBJECT IS:  </a:t>
            </a:r>
            <a:r>
              <a:rPr lang="en-US" sz="2800" b="1" i="1" dirty="0" smtClean="0"/>
              <a:t>A MATTER OF DAYS </a:t>
            </a:r>
            <a:r>
              <a:rPr lang="en-US" sz="2800" dirty="0" smtClean="0"/>
              <a:t>BY ASTROPHYSICIST/ORDAINED PASTOR, DR. HUGH ROSS (http://www.reasons.org). </a:t>
            </a:r>
            <a:endParaRPr lang="en-US" sz="2800"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06375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b="1"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p:spPr>
        <p:txBody>
          <a:bodyPr>
            <a:noAutofit/>
          </a:bodyPr>
          <a:lstStyle/>
          <a:p>
            <a:pPr algn="ctr"/>
            <a:r>
              <a:rPr lang="en-US" sz="2800" dirty="0" smtClean="0">
                <a:solidFill>
                  <a:schemeClr val="bg1"/>
                </a:solidFill>
              </a:rPr>
              <a:t>WHAT DOES THE BIBLE SAY?</a:t>
            </a:r>
            <a:endParaRPr lang="en-US" sz="2800" dirty="0">
              <a:solidFill>
                <a:schemeClr val="bg1"/>
              </a:solidFill>
            </a:endParaRPr>
          </a:p>
        </p:txBody>
      </p:sp>
      <p:sp>
        <p:nvSpPr>
          <p:cNvPr id="4" name="Content Placeholder 3"/>
          <p:cNvSpPr>
            <a:spLocks noGrp="1"/>
          </p:cNvSpPr>
          <p:nvPr>
            <p:ph sz="half" idx="2"/>
          </p:nvPr>
        </p:nvSpPr>
        <p:spPr>
          <a:xfrm>
            <a:off x="381000" y="1752600"/>
            <a:ext cx="8305800" cy="4724400"/>
          </a:xfrm>
        </p:spPr>
        <p:txBody>
          <a:bodyPr>
            <a:normAutofit fontScale="85000" lnSpcReduction="20000"/>
          </a:bodyPr>
          <a:lstStyle/>
          <a:p>
            <a:pPr>
              <a:buNone/>
            </a:pPr>
            <a:r>
              <a:rPr lang="en-US" sz="3300" b="1" dirty="0" smtClean="0">
                <a:ln>
                  <a:solidFill>
                    <a:sysClr val="windowText" lastClr="000000"/>
                  </a:solidFill>
                </a:ln>
                <a:solidFill>
                  <a:srgbClr val="FFFF00"/>
                </a:solidFill>
              </a:rPr>
              <a:t>The “Days” of Genesis 1 &amp; 2:</a:t>
            </a:r>
          </a:p>
          <a:p>
            <a:r>
              <a:rPr lang="en-US" sz="3300" b="1" dirty="0" smtClean="0">
                <a:ln w="6350">
                  <a:solidFill>
                    <a:schemeClr val="bg1"/>
                  </a:solidFill>
                </a:ln>
              </a:rPr>
              <a:t>Hebrew word for “day” is “</a:t>
            </a:r>
            <a:r>
              <a:rPr lang="en-US" sz="3300" b="1" dirty="0" err="1" smtClean="0">
                <a:ln w="6350">
                  <a:solidFill>
                    <a:schemeClr val="bg1"/>
                  </a:solidFill>
                </a:ln>
              </a:rPr>
              <a:t>yom</a:t>
            </a:r>
            <a:r>
              <a:rPr lang="en-US" sz="3300" b="1" dirty="0" smtClean="0">
                <a:ln w="6350">
                  <a:solidFill>
                    <a:schemeClr val="bg1"/>
                  </a:solidFill>
                </a:ln>
              </a:rPr>
              <a:t>”</a:t>
            </a:r>
          </a:p>
          <a:p>
            <a:pPr>
              <a:buNone/>
            </a:pPr>
            <a:endParaRPr lang="en-US" sz="1600" b="1" dirty="0" smtClean="0">
              <a:ln w="6350">
                <a:solidFill>
                  <a:schemeClr val="bg1"/>
                </a:solidFill>
              </a:ln>
            </a:endParaRPr>
          </a:p>
          <a:p>
            <a:r>
              <a:rPr lang="en-US" sz="3300" b="1" dirty="0" smtClean="0">
                <a:ln w="6350">
                  <a:solidFill>
                    <a:schemeClr val="bg1"/>
                  </a:solidFill>
                </a:ln>
              </a:rPr>
              <a:t>“Yom,” </a:t>
            </a:r>
            <a:r>
              <a:rPr lang="en-US" sz="3300" b="1" i="1" dirty="0" smtClean="0">
                <a:ln w="6350">
                  <a:solidFill>
                    <a:schemeClr val="bg1"/>
                  </a:solidFill>
                </a:ln>
              </a:rPr>
              <a:t>depending on the context</a:t>
            </a:r>
            <a:r>
              <a:rPr lang="en-US" sz="3300" b="1" dirty="0" smtClean="0">
                <a:ln w="6350">
                  <a:solidFill>
                    <a:schemeClr val="bg1"/>
                  </a:solidFill>
                </a:ln>
              </a:rPr>
              <a:t>, can refer to the following periods of time:  12 hrs., 24 hrs., daylight, or a longer, although limited, timeframe.  Any Hebrew lexicon will support this.  Context determines which is right.</a:t>
            </a:r>
          </a:p>
          <a:p>
            <a:pPr>
              <a:buNone/>
            </a:pPr>
            <a:endParaRPr lang="en-US" sz="1600" b="1" dirty="0" smtClean="0">
              <a:ln w="6350">
                <a:solidFill>
                  <a:schemeClr val="bg1"/>
                </a:solidFill>
              </a:ln>
            </a:endParaRPr>
          </a:p>
          <a:p>
            <a:r>
              <a:rPr lang="en-US" sz="3300" b="1" dirty="0" smtClean="0">
                <a:ln w="6350">
                  <a:solidFill>
                    <a:schemeClr val="bg1"/>
                  </a:solidFill>
                </a:ln>
              </a:rPr>
              <a:t>Hebrew, at the time of Moses, did not have a word, other than “</a:t>
            </a:r>
            <a:r>
              <a:rPr lang="en-US" sz="3300" b="1" dirty="0" err="1" smtClean="0">
                <a:ln w="6350">
                  <a:solidFill>
                    <a:schemeClr val="bg1"/>
                  </a:solidFill>
                </a:ln>
              </a:rPr>
              <a:t>yom</a:t>
            </a:r>
            <a:r>
              <a:rPr lang="en-US" sz="3300" b="1" dirty="0" smtClean="0">
                <a:ln w="6350">
                  <a:solidFill>
                    <a:schemeClr val="bg1"/>
                  </a:solidFill>
                </a:ln>
              </a:rPr>
              <a:t>” for a finite period longer than 24 hrs.   Therefore, for what we would call an “eon” or “age,” Hebrew only had the word “</a:t>
            </a:r>
            <a:r>
              <a:rPr lang="en-US" sz="3300" b="1" dirty="0" err="1" smtClean="0">
                <a:ln w="6350">
                  <a:solidFill>
                    <a:schemeClr val="bg1"/>
                  </a:solidFill>
                </a:ln>
              </a:rPr>
              <a:t>yom</a:t>
            </a:r>
            <a:r>
              <a:rPr lang="en-US" sz="3300" b="1" dirty="0" smtClean="0">
                <a:ln w="6350">
                  <a:solidFill>
                    <a:schemeClr val="bg1"/>
                  </a:solidFill>
                </a:ln>
              </a:rPr>
              <a:t>.”</a:t>
            </a:r>
            <a:endParaRPr lang="en-US" b="1" dirty="0">
              <a:ln w="6350">
                <a:solidFill>
                  <a:schemeClr val="bg1"/>
                </a:solidFill>
              </a:ln>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81000"/>
            <a:ext cx="8229600" cy="9906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TWO DIVINE REVELATIONS</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7" name="Text Placeholder 6"/>
          <p:cNvSpPr>
            <a:spLocks noGrp="1"/>
          </p:cNvSpPr>
          <p:nvPr>
            <p:ph type="body" idx="1"/>
          </p:nvPr>
        </p:nvSpPr>
        <p:spPr>
          <a:xfrm>
            <a:off x="0" y="1371600"/>
            <a:ext cx="9144000" cy="533400"/>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p:spPr>
        <p:txBody>
          <a:bodyPr>
            <a:normAutofit/>
          </a:bodyPr>
          <a:lstStyle/>
          <a:p>
            <a:pPr algn="ctr"/>
            <a:r>
              <a:rPr lang="en-US" sz="2800" dirty="0" smtClean="0">
                <a:solidFill>
                  <a:schemeClr val="bg1"/>
                </a:solidFill>
              </a:rPr>
              <a:t>What the Bible says about Itself</a:t>
            </a:r>
            <a:endParaRPr lang="en-US" sz="2800" dirty="0">
              <a:solidFill>
                <a:schemeClr val="bg1"/>
              </a:solidFill>
            </a:endParaRPr>
          </a:p>
        </p:txBody>
      </p:sp>
      <p:sp>
        <p:nvSpPr>
          <p:cNvPr id="8" name="Content Placeholder 7"/>
          <p:cNvSpPr>
            <a:spLocks noGrp="1"/>
          </p:cNvSpPr>
          <p:nvPr>
            <p:ph sz="quarter" idx="2"/>
          </p:nvPr>
        </p:nvSpPr>
        <p:spPr>
          <a:xfrm>
            <a:off x="304800" y="2133600"/>
            <a:ext cx="8610600" cy="4225925"/>
          </a:xfrm>
        </p:spPr>
        <p:txBody>
          <a:bodyPr>
            <a:noAutofit/>
          </a:bodyPr>
          <a:lstStyle/>
          <a:p>
            <a:r>
              <a:rPr lang="en-US" sz="3200" b="1" dirty="0" smtClean="0">
                <a:ln w="6350">
                  <a:solidFill>
                    <a:schemeClr val="accent2"/>
                  </a:solidFill>
                </a:ln>
                <a:solidFill>
                  <a:srgbClr val="FF0000"/>
                </a:solidFill>
                <a:latin typeface="Corbel" pitchFamily="34" charset="0"/>
              </a:rPr>
              <a:t>Psalm 12:6 &amp; Prov. 30:5 &gt;  </a:t>
            </a:r>
            <a:r>
              <a:rPr lang="en-US" sz="3200" b="1" dirty="0" smtClean="0">
                <a:ln w="6350">
                  <a:solidFill>
                    <a:schemeClr val="accent2"/>
                  </a:solidFill>
                </a:ln>
                <a:latin typeface="Corbel" pitchFamily="34" charset="0"/>
              </a:rPr>
              <a:t>”…flawless.”</a:t>
            </a:r>
          </a:p>
          <a:p>
            <a:pPr>
              <a:buNone/>
            </a:pPr>
            <a:endParaRPr lang="en-US" sz="1600" b="1" dirty="0" smtClean="0">
              <a:ln w="6350">
                <a:solidFill>
                  <a:schemeClr val="accent2"/>
                </a:solidFill>
              </a:ln>
              <a:latin typeface="Corbel" pitchFamily="34" charset="0"/>
            </a:endParaRPr>
          </a:p>
          <a:p>
            <a:r>
              <a:rPr lang="en-US" sz="3200" b="1" dirty="0" smtClean="0">
                <a:ln w="6350">
                  <a:solidFill>
                    <a:schemeClr val="accent2"/>
                  </a:solidFill>
                </a:ln>
                <a:solidFill>
                  <a:srgbClr val="FF0000"/>
                </a:solidFill>
                <a:latin typeface="Corbel" pitchFamily="34" charset="0"/>
              </a:rPr>
              <a:t>Psalm 19:7-8 &amp; 119:160 &gt; </a:t>
            </a:r>
            <a:r>
              <a:rPr lang="en-US" sz="3200" b="1" dirty="0" smtClean="0">
                <a:ln w="6350">
                  <a:solidFill>
                    <a:schemeClr val="accent2"/>
                  </a:solidFill>
                </a:ln>
                <a:latin typeface="Corbel" pitchFamily="34" charset="0"/>
              </a:rPr>
              <a:t>“…perfect… trustworthy…right…true.”</a:t>
            </a:r>
          </a:p>
          <a:p>
            <a:pPr>
              <a:buNone/>
            </a:pPr>
            <a:endParaRPr lang="en-US" sz="1600" b="1" dirty="0" smtClean="0">
              <a:ln w="6350">
                <a:solidFill>
                  <a:schemeClr val="accent2"/>
                </a:solidFill>
              </a:ln>
              <a:latin typeface="Corbel" pitchFamily="34" charset="0"/>
            </a:endParaRPr>
          </a:p>
          <a:p>
            <a:r>
              <a:rPr lang="en-US" sz="3200" b="1" dirty="0" smtClean="0">
                <a:ln w="6350">
                  <a:solidFill>
                    <a:schemeClr val="accent2"/>
                  </a:solidFill>
                </a:ln>
                <a:solidFill>
                  <a:srgbClr val="FF0000"/>
                </a:solidFill>
                <a:latin typeface="Corbel" pitchFamily="34" charset="0"/>
              </a:rPr>
              <a:t>John 10:35 &gt; </a:t>
            </a:r>
            <a:r>
              <a:rPr lang="en-US" sz="3200" b="1" dirty="0" smtClean="0">
                <a:ln w="6350">
                  <a:solidFill>
                    <a:schemeClr val="accent2"/>
                  </a:solidFill>
                </a:ln>
                <a:latin typeface="Corbel" pitchFamily="34" charset="0"/>
              </a:rPr>
              <a:t>“…cannot be broken.” </a:t>
            </a:r>
          </a:p>
          <a:p>
            <a:endParaRPr lang="en-US" sz="1600" b="1" dirty="0" smtClean="0">
              <a:ln>
                <a:solidFill>
                  <a:schemeClr val="accent2"/>
                </a:solidFill>
              </a:ln>
              <a:latin typeface="ITC Zapf Chancery" pitchFamily="66" charset="0"/>
            </a:endParaRPr>
          </a:p>
          <a:p>
            <a:pPr>
              <a:buNone/>
            </a:pPr>
            <a:endParaRPr lang="en-US" sz="2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p:spPr>
        <p:txBody>
          <a:bodyPr>
            <a:noAutofit/>
          </a:bodyPr>
          <a:lstStyle/>
          <a:p>
            <a:pPr algn="ctr"/>
            <a:r>
              <a:rPr lang="en-US" sz="2800" dirty="0" smtClean="0">
                <a:solidFill>
                  <a:schemeClr val="bg1"/>
                </a:solidFill>
              </a:rPr>
              <a:t>WHAT DOES THE BIBLE SAY?</a:t>
            </a:r>
            <a:endParaRPr lang="en-US" sz="2800" dirty="0">
              <a:solidFill>
                <a:schemeClr val="bg1"/>
              </a:solidFill>
            </a:endParaRPr>
          </a:p>
        </p:txBody>
      </p:sp>
      <p:sp>
        <p:nvSpPr>
          <p:cNvPr id="4" name="Content Placeholder 3"/>
          <p:cNvSpPr>
            <a:spLocks noGrp="1"/>
          </p:cNvSpPr>
          <p:nvPr>
            <p:ph sz="half" idx="2"/>
          </p:nvPr>
        </p:nvSpPr>
        <p:spPr>
          <a:xfrm>
            <a:off x="457200" y="1752600"/>
            <a:ext cx="8077200" cy="4572000"/>
          </a:xfrm>
        </p:spPr>
        <p:txBody>
          <a:bodyPr>
            <a:normAutofit lnSpcReduction="10000"/>
          </a:bodyPr>
          <a:lstStyle/>
          <a:p>
            <a:pPr>
              <a:buNone/>
            </a:pPr>
            <a:r>
              <a:rPr lang="en-US" sz="2800" b="1" i="1" dirty="0" smtClean="0">
                <a:ln>
                  <a:solidFill>
                    <a:schemeClr val="bg1"/>
                  </a:solidFill>
                </a:ln>
                <a:solidFill>
                  <a:srgbClr val="FFFF00"/>
                </a:solidFill>
              </a:rPr>
              <a:t>Context of Genesis 1 – 2 supports the “long, but finite period of time” interpretation because:</a:t>
            </a:r>
          </a:p>
          <a:p>
            <a:pPr>
              <a:buNone/>
            </a:pPr>
            <a:endParaRPr lang="en-US" sz="1600" dirty="0" smtClean="0"/>
          </a:p>
          <a:p>
            <a:r>
              <a:rPr lang="en-US" sz="3000" b="1" dirty="0" smtClean="0">
                <a:ln>
                  <a:solidFill>
                    <a:schemeClr val="bg1"/>
                  </a:solidFill>
                </a:ln>
              </a:rPr>
              <a:t>Gen. 1:11-13 (the Third “Day”):  Then God said, “Let the land produce vegetation; seed-bearing plants and trees on the land that bear fruit with seed in it, according to their various kinds.  And it was so.  The </a:t>
            </a:r>
            <a:r>
              <a:rPr lang="en-US" sz="3000" b="1" i="1" u="sng" dirty="0" smtClean="0">
                <a:ln>
                  <a:solidFill>
                    <a:schemeClr val="bg1"/>
                  </a:solidFill>
                </a:ln>
              </a:rPr>
              <a:t>land produced</a:t>
            </a:r>
            <a:r>
              <a:rPr lang="en-US" sz="3000" b="1" dirty="0" smtClean="0">
                <a:ln>
                  <a:solidFill>
                    <a:schemeClr val="bg1"/>
                  </a:solidFill>
                </a:ln>
              </a:rPr>
              <a:t> vegetation: plants </a:t>
            </a:r>
            <a:r>
              <a:rPr lang="en-US" sz="3000" b="1" i="1" u="sng" dirty="0" smtClean="0">
                <a:ln>
                  <a:solidFill>
                    <a:schemeClr val="bg1"/>
                  </a:solidFill>
                </a:ln>
              </a:rPr>
              <a:t>bearing</a:t>
            </a:r>
            <a:r>
              <a:rPr lang="en-US" sz="3000" b="1" dirty="0" smtClean="0">
                <a:ln>
                  <a:solidFill>
                    <a:schemeClr val="bg1"/>
                  </a:solidFill>
                </a:ln>
              </a:rPr>
              <a:t> seed according to their kinds, and trees </a:t>
            </a:r>
            <a:r>
              <a:rPr lang="en-US" sz="3000" b="1" i="1" u="sng" dirty="0" smtClean="0">
                <a:ln>
                  <a:solidFill>
                    <a:schemeClr val="bg1"/>
                  </a:solidFill>
                </a:ln>
              </a:rPr>
              <a:t>bearing</a:t>
            </a:r>
            <a:r>
              <a:rPr lang="en-US" sz="3000" b="1" dirty="0" smtClean="0">
                <a:ln>
                  <a:solidFill>
                    <a:schemeClr val="bg1"/>
                  </a:solidFill>
                </a:ln>
              </a:rPr>
              <a:t> fruit with seed in it according to their kinds…”</a:t>
            </a:r>
          </a:p>
          <a:p>
            <a:endParaRPr lang="en-US" sz="2800" b="1" dirty="0">
              <a:ln>
                <a:solidFill>
                  <a:schemeClr val="bg1"/>
                </a:solidFill>
              </a:ln>
              <a:latin typeface="ITC Avant Garde Demi" pitchFamily="34" charset="0"/>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p:spPr>
        <p:txBody>
          <a:bodyPr>
            <a:noAutofit/>
          </a:bodyPr>
          <a:lstStyle/>
          <a:p>
            <a:pPr algn="ctr"/>
            <a:r>
              <a:rPr lang="en-US" sz="2800" dirty="0" smtClean="0">
                <a:solidFill>
                  <a:schemeClr val="bg1"/>
                </a:solidFill>
              </a:rPr>
              <a:t>WHAT DOES THE BIBLE SAY?</a:t>
            </a:r>
            <a:endParaRPr lang="en-US" sz="2800" dirty="0">
              <a:solidFill>
                <a:schemeClr val="bg1"/>
              </a:solidFill>
            </a:endParaRPr>
          </a:p>
        </p:txBody>
      </p:sp>
      <p:sp>
        <p:nvSpPr>
          <p:cNvPr id="4" name="Content Placeholder 3"/>
          <p:cNvSpPr>
            <a:spLocks noGrp="1"/>
          </p:cNvSpPr>
          <p:nvPr>
            <p:ph sz="half" idx="2"/>
          </p:nvPr>
        </p:nvSpPr>
        <p:spPr>
          <a:xfrm>
            <a:off x="152400" y="1752600"/>
            <a:ext cx="8763000" cy="4800600"/>
          </a:xfrm>
        </p:spPr>
        <p:txBody>
          <a:bodyPr>
            <a:noAutofit/>
          </a:bodyPr>
          <a:lstStyle/>
          <a:p>
            <a:r>
              <a:rPr lang="en-US" sz="3200" b="1" i="1" dirty="0" smtClean="0">
                <a:ln>
                  <a:solidFill>
                    <a:schemeClr val="bg1"/>
                  </a:solidFill>
                </a:ln>
                <a:solidFill>
                  <a:srgbClr val="FFFF00"/>
                </a:solidFill>
              </a:rPr>
              <a:t>Comment on Gen. 1:11-13:  </a:t>
            </a:r>
          </a:p>
          <a:p>
            <a:pPr lvl="1"/>
            <a:r>
              <a:rPr lang="en-US" sz="3200" b="1" dirty="0" smtClean="0">
                <a:ln>
                  <a:solidFill>
                    <a:schemeClr val="bg1"/>
                  </a:solidFill>
                </a:ln>
              </a:rPr>
              <a:t>Text clearly states that plants and trees were bearing (on an on-going basis) seed and fruit, respectively.  This takes longer than one 24-hr. period.  </a:t>
            </a:r>
          </a:p>
          <a:p>
            <a:pPr lvl="1">
              <a:buNone/>
            </a:pPr>
            <a:endParaRPr lang="en-US" sz="2800" b="1" dirty="0" smtClean="0">
              <a:ln>
                <a:solidFill>
                  <a:schemeClr val="bg1"/>
                </a:solidFill>
              </a:ln>
              <a:latin typeface="ITC Avant Garde Demi" pitchFamily="34" charset="0"/>
            </a:endParaRPr>
          </a:p>
          <a:p>
            <a:pPr lvl="1"/>
            <a:r>
              <a:rPr lang="en-US" sz="3200" b="1" dirty="0" smtClean="0">
                <a:ln>
                  <a:solidFill>
                    <a:schemeClr val="bg1"/>
                  </a:solidFill>
                </a:ln>
              </a:rPr>
              <a:t>Text in no way infers any kind of speeded-up supernatural growth after vegetation’s initial creation.</a:t>
            </a:r>
          </a:p>
          <a:p>
            <a:pPr lvl="1">
              <a:buNone/>
            </a:pPr>
            <a:endParaRPr lang="en-US" sz="1100" b="1" dirty="0" smtClean="0">
              <a:ln>
                <a:solidFill>
                  <a:schemeClr val="bg1"/>
                </a:solidFill>
              </a:ln>
              <a:latin typeface="ITC Avant Garde Demi" pitchFamily="34" charset="0"/>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8382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p:spPr>
        <p:txBody>
          <a:bodyPr>
            <a:noAutofit/>
          </a:bodyPr>
          <a:lstStyle/>
          <a:p>
            <a:pPr algn="ctr"/>
            <a:r>
              <a:rPr lang="en-US" sz="2800" dirty="0" smtClean="0">
                <a:solidFill>
                  <a:schemeClr val="bg1"/>
                </a:solidFill>
              </a:rPr>
              <a:t>WHAT DOES THE BIBLE SAY?</a:t>
            </a:r>
            <a:endParaRPr lang="en-US" sz="2800" dirty="0">
              <a:solidFill>
                <a:schemeClr val="bg1"/>
              </a:solidFill>
            </a:endParaRPr>
          </a:p>
        </p:txBody>
      </p:sp>
      <p:sp>
        <p:nvSpPr>
          <p:cNvPr id="4" name="Content Placeholder 3"/>
          <p:cNvSpPr>
            <a:spLocks noGrp="1"/>
          </p:cNvSpPr>
          <p:nvPr>
            <p:ph sz="half" idx="2"/>
          </p:nvPr>
        </p:nvSpPr>
        <p:spPr>
          <a:xfrm>
            <a:off x="304800" y="1752600"/>
            <a:ext cx="8382000" cy="5105400"/>
          </a:xfrm>
        </p:spPr>
        <p:txBody>
          <a:bodyPr>
            <a:noAutofit/>
          </a:bodyPr>
          <a:lstStyle/>
          <a:p>
            <a:r>
              <a:rPr lang="en-US" sz="3200" b="1" i="1" dirty="0" smtClean="0">
                <a:ln>
                  <a:solidFill>
                    <a:schemeClr val="bg1"/>
                  </a:solidFill>
                </a:ln>
              </a:rPr>
              <a:t>Gen. 1:24-27; 2:15-23 – “Day 6’s Sequence:”  </a:t>
            </a:r>
          </a:p>
          <a:p>
            <a:pPr lvl="1"/>
            <a:r>
              <a:rPr lang="en-US" sz="3200" b="1" dirty="0" smtClean="0">
                <a:ln>
                  <a:solidFill>
                    <a:schemeClr val="bg1"/>
                  </a:solidFill>
                </a:ln>
              </a:rPr>
              <a:t>God creates three </a:t>
            </a:r>
            <a:r>
              <a:rPr lang="en-US" sz="3200" b="1" u="sng" dirty="0" smtClean="0">
                <a:ln>
                  <a:solidFill>
                    <a:schemeClr val="bg1"/>
                  </a:solidFill>
                </a:ln>
              </a:rPr>
              <a:t>types</a:t>
            </a:r>
            <a:r>
              <a:rPr lang="en-US" sz="3200" b="1" dirty="0" smtClean="0">
                <a:ln>
                  <a:solidFill>
                    <a:schemeClr val="bg1"/>
                  </a:solidFill>
                </a:ln>
              </a:rPr>
              <a:t> of land animals</a:t>
            </a:r>
          </a:p>
          <a:p>
            <a:pPr lvl="1"/>
            <a:r>
              <a:rPr lang="en-US" sz="3200" b="1" dirty="0" smtClean="0">
                <a:ln>
                  <a:solidFill>
                    <a:schemeClr val="bg1"/>
                  </a:solidFill>
                </a:ln>
              </a:rPr>
              <a:t>God creates man</a:t>
            </a:r>
          </a:p>
          <a:p>
            <a:pPr lvl="1"/>
            <a:r>
              <a:rPr lang="en-US" sz="3200" b="1" dirty="0" smtClean="0">
                <a:ln>
                  <a:solidFill>
                    <a:schemeClr val="bg1"/>
                  </a:solidFill>
                </a:ln>
              </a:rPr>
              <a:t>God plants a garden (Garden of Eden)</a:t>
            </a:r>
          </a:p>
          <a:p>
            <a:pPr lvl="1"/>
            <a:r>
              <a:rPr lang="en-US" sz="3200" b="1" dirty="0" smtClean="0">
                <a:ln>
                  <a:solidFill>
                    <a:schemeClr val="bg1"/>
                  </a:solidFill>
                </a:ln>
              </a:rPr>
              <a:t>God puts Adam into the Garden</a:t>
            </a:r>
          </a:p>
          <a:p>
            <a:pPr lvl="1"/>
            <a:r>
              <a:rPr lang="en-US" sz="3200" b="1" dirty="0" smtClean="0">
                <a:ln>
                  <a:solidFill>
                    <a:schemeClr val="bg1"/>
                  </a:solidFill>
                </a:ln>
              </a:rPr>
              <a:t>Adam takes care of the Garden</a:t>
            </a:r>
          </a:p>
          <a:p>
            <a:pPr lvl="1"/>
            <a:r>
              <a:rPr lang="en-US" sz="3200" b="1" dirty="0" smtClean="0">
                <a:ln>
                  <a:solidFill>
                    <a:schemeClr val="bg1"/>
                  </a:solidFill>
                </a:ln>
              </a:rPr>
              <a:t>Adam names the animals</a:t>
            </a:r>
          </a:p>
          <a:p>
            <a:pPr lvl="1"/>
            <a:r>
              <a:rPr lang="en-US" sz="3200" b="1" dirty="0" smtClean="0">
                <a:ln>
                  <a:solidFill>
                    <a:schemeClr val="bg1"/>
                  </a:solidFill>
                </a:ln>
              </a:rPr>
              <a:t>Adam gets lonely – wants a mate</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8382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95400"/>
            <a:ext cx="9144000" cy="533400"/>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p:spPr>
        <p:txBody>
          <a:bodyPr>
            <a:noAutofit/>
          </a:bodyPr>
          <a:lstStyle/>
          <a:p>
            <a:pPr algn="ctr"/>
            <a:r>
              <a:rPr lang="en-US" sz="2800" dirty="0" smtClean="0">
                <a:solidFill>
                  <a:schemeClr val="bg1"/>
                </a:solidFill>
              </a:rPr>
              <a:t>WHAT DOES THE BIBLE SAY?</a:t>
            </a:r>
            <a:endParaRPr lang="en-US" sz="2800" dirty="0">
              <a:solidFill>
                <a:schemeClr val="bg1"/>
              </a:solidFill>
            </a:endParaRPr>
          </a:p>
        </p:txBody>
      </p:sp>
      <p:sp>
        <p:nvSpPr>
          <p:cNvPr id="4" name="Content Placeholder 3"/>
          <p:cNvSpPr>
            <a:spLocks noGrp="1"/>
          </p:cNvSpPr>
          <p:nvPr>
            <p:ph sz="half" idx="2"/>
          </p:nvPr>
        </p:nvSpPr>
        <p:spPr>
          <a:xfrm>
            <a:off x="304800" y="1828800"/>
            <a:ext cx="8382000" cy="4419600"/>
          </a:xfrm>
        </p:spPr>
        <p:txBody>
          <a:bodyPr>
            <a:noAutofit/>
          </a:bodyPr>
          <a:lstStyle/>
          <a:p>
            <a:pPr lvl="1">
              <a:buNone/>
            </a:pPr>
            <a:r>
              <a:rPr lang="en-US" sz="3200" b="1" i="1" dirty="0" smtClean="0">
                <a:ln>
                  <a:solidFill>
                    <a:schemeClr val="bg1"/>
                  </a:solidFill>
                </a:ln>
              </a:rPr>
              <a:t>“Day 6’s Sequence (cont.):”</a:t>
            </a:r>
            <a:endParaRPr lang="en-US" sz="3200" b="1" dirty="0" smtClean="0">
              <a:ln>
                <a:solidFill>
                  <a:schemeClr val="bg1"/>
                </a:solidFill>
              </a:ln>
            </a:endParaRPr>
          </a:p>
          <a:p>
            <a:pPr lvl="1"/>
            <a:r>
              <a:rPr lang="en-US" sz="3200" b="1" dirty="0" smtClean="0">
                <a:ln>
                  <a:solidFill>
                    <a:schemeClr val="bg1"/>
                  </a:solidFill>
                </a:ln>
              </a:rPr>
              <a:t>God creates Eve</a:t>
            </a:r>
          </a:p>
          <a:p>
            <a:pPr lvl="1"/>
            <a:r>
              <a:rPr lang="en-US" sz="3200" b="1" dirty="0" smtClean="0">
                <a:ln>
                  <a:solidFill>
                    <a:schemeClr val="bg1"/>
                  </a:solidFill>
                </a:ln>
              </a:rPr>
              <a:t>In v. 23 Adam says about Eve in Hebrew something like “At long last” (in English the literal translation is “This is now” but it’s meaning is better translated as “At long last” or “Finally!”).</a:t>
            </a:r>
            <a:endParaRPr lang="en-US" sz="3200" b="1" dirty="0">
              <a:ln>
                <a:solidFill>
                  <a:schemeClr val="bg1"/>
                </a:solidFill>
              </a:ln>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144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p:spPr>
        <p:txBody>
          <a:bodyPr>
            <a:noAutofit/>
          </a:bodyPr>
          <a:lstStyle/>
          <a:p>
            <a:pPr algn="ctr"/>
            <a:r>
              <a:rPr lang="en-US" sz="2800" dirty="0" smtClean="0">
                <a:solidFill>
                  <a:schemeClr val="bg1"/>
                </a:solidFill>
              </a:rPr>
              <a:t>WHAT DOES THE BIBLE SAY?</a:t>
            </a:r>
            <a:endParaRPr lang="en-US" sz="2800" dirty="0">
              <a:solidFill>
                <a:schemeClr val="bg1"/>
              </a:solidFill>
            </a:endParaRPr>
          </a:p>
        </p:txBody>
      </p:sp>
      <p:sp>
        <p:nvSpPr>
          <p:cNvPr id="4" name="Content Placeholder 3"/>
          <p:cNvSpPr>
            <a:spLocks noGrp="1"/>
          </p:cNvSpPr>
          <p:nvPr>
            <p:ph sz="half" idx="2"/>
          </p:nvPr>
        </p:nvSpPr>
        <p:spPr>
          <a:xfrm>
            <a:off x="304800" y="1752600"/>
            <a:ext cx="8382000" cy="4495800"/>
          </a:xfrm>
        </p:spPr>
        <p:txBody>
          <a:bodyPr>
            <a:noAutofit/>
          </a:bodyPr>
          <a:lstStyle/>
          <a:p>
            <a:pPr algn="ctr">
              <a:buNone/>
            </a:pPr>
            <a:endParaRPr lang="en-US" sz="3600" dirty="0" smtClean="0"/>
          </a:p>
          <a:p>
            <a:pPr algn="ctr">
              <a:buNone/>
            </a:pPr>
            <a:r>
              <a:rPr lang="en-US" sz="4400" dirty="0" smtClean="0">
                <a:ln>
                  <a:solidFill>
                    <a:schemeClr val="bg1"/>
                  </a:solidFill>
                </a:ln>
              </a:rPr>
              <a:t>DOES THIS SOUND LIKE A </a:t>
            </a:r>
          </a:p>
          <a:p>
            <a:pPr algn="ctr">
              <a:buNone/>
            </a:pPr>
            <a:r>
              <a:rPr lang="en-US" sz="4400" dirty="0" smtClean="0">
                <a:ln>
                  <a:solidFill>
                    <a:schemeClr val="bg1"/>
                  </a:solidFill>
                </a:ln>
              </a:rPr>
              <a:t>24 HR. DAY?</a:t>
            </a:r>
          </a:p>
          <a:p>
            <a:pPr algn="ctr">
              <a:buNone/>
            </a:pPr>
            <a:r>
              <a:rPr lang="en-US" sz="4400" dirty="0" smtClean="0">
                <a:ln>
                  <a:solidFill>
                    <a:schemeClr val="bg1"/>
                  </a:solidFill>
                </a:ln>
              </a:rPr>
              <a:t>-OR-</a:t>
            </a:r>
          </a:p>
          <a:p>
            <a:pPr algn="ctr">
              <a:buNone/>
            </a:pPr>
            <a:r>
              <a:rPr lang="en-US" sz="4400" dirty="0" smtClean="0">
                <a:ln>
                  <a:solidFill>
                    <a:schemeClr val="bg1"/>
                  </a:solidFill>
                </a:ln>
              </a:rPr>
              <a:t>SOMETHING LONGER?</a:t>
            </a:r>
            <a:endParaRPr lang="en-US" sz="4400" dirty="0">
              <a:ln>
                <a:solidFill>
                  <a:schemeClr val="bg1"/>
                </a:solidFill>
              </a:ln>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p:spPr>
        <p:txBody>
          <a:bodyPr>
            <a:noAutofit/>
          </a:bodyPr>
          <a:lstStyle/>
          <a:p>
            <a:pPr algn="ctr"/>
            <a:r>
              <a:rPr lang="en-US" sz="2800" dirty="0" smtClean="0">
                <a:solidFill>
                  <a:schemeClr val="bg1"/>
                </a:solidFill>
              </a:rPr>
              <a:t>WHAT DOES THE BIBLE SAY?</a:t>
            </a:r>
            <a:endParaRPr lang="en-US" sz="2800" dirty="0">
              <a:solidFill>
                <a:schemeClr val="bg1"/>
              </a:solidFill>
            </a:endParaRPr>
          </a:p>
        </p:txBody>
      </p:sp>
      <p:sp>
        <p:nvSpPr>
          <p:cNvPr id="4" name="Content Placeholder 3"/>
          <p:cNvSpPr>
            <a:spLocks noGrp="1"/>
          </p:cNvSpPr>
          <p:nvPr>
            <p:ph sz="half" idx="2"/>
          </p:nvPr>
        </p:nvSpPr>
        <p:spPr>
          <a:xfrm>
            <a:off x="304800" y="1752600"/>
            <a:ext cx="8534400" cy="5105400"/>
          </a:xfrm>
        </p:spPr>
        <p:txBody>
          <a:bodyPr>
            <a:noAutofit/>
          </a:bodyPr>
          <a:lstStyle/>
          <a:p>
            <a:r>
              <a:rPr lang="en-US" sz="3200" b="1" i="1" dirty="0" smtClean="0">
                <a:ln>
                  <a:solidFill>
                    <a:schemeClr val="bg1"/>
                  </a:solidFill>
                </a:ln>
                <a:solidFill>
                  <a:srgbClr val="FFFF00"/>
                </a:solidFill>
              </a:rPr>
              <a:t>Gen. 2:4 &gt;</a:t>
            </a:r>
            <a:r>
              <a:rPr lang="en-US" sz="3200" b="1" i="1" dirty="0" smtClean="0">
                <a:ln>
                  <a:solidFill>
                    <a:schemeClr val="bg1"/>
                  </a:solidFill>
                </a:ln>
              </a:rPr>
              <a:t> </a:t>
            </a:r>
            <a:r>
              <a:rPr lang="en-US" sz="3200" b="1" dirty="0" smtClean="0">
                <a:ln>
                  <a:solidFill>
                    <a:schemeClr val="bg1"/>
                  </a:solidFill>
                </a:ln>
              </a:rPr>
              <a:t>“This is the generations (account) of the day of creation.”</a:t>
            </a:r>
          </a:p>
          <a:p>
            <a:pPr>
              <a:buNone/>
            </a:pPr>
            <a:endParaRPr lang="en-US" sz="3200" b="1" dirty="0" smtClean="0">
              <a:ln>
                <a:solidFill>
                  <a:schemeClr val="bg1"/>
                </a:solidFill>
              </a:ln>
            </a:endParaRPr>
          </a:p>
          <a:p>
            <a:r>
              <a:rPr lang="en-US" sz="3200" b="1" i="1" dirty="0" smtClean="0">
                <a:ln>
                  <a:solidFill>
                    <a:schemeClr val="bg1"/>
                  </a:solidFill>
                </a:ln>
                <a:solidFill>
                  <a:srgbClr val="FFFF00"/>
                </a:solidFill>
              </a:rPr>
              <a:t>Comment on Gen. 2:4 &gt; </a:t>
            </a:r>
            <a:r>
              <a:rPr lang="en-US" sz="3200" b="1" dirty="0" smtClean="0">
                <a:ln>
                  <a:solidFill>
                    <a:schemeClr val="bg1"/>
                  </a:solidFill>
                </a:ln>
              </a:rPr>
              <a:t>This is most likely referring back to the six creation days of Gen. Now, “one day” refers to six days.  This illustrates the multiple uses of the word “day” in the Genesis context.  The word “generations”/account never refers to 24 hrs.</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p:spPr>
        <p:txBody>
          <a:bodyPr>
            <a:noAutofit/>
          </a:bodyPr>
          <a:lstStyle/>
          <a:p>
            <a:pPr algn="ctr"/>
            <a:r>
              <a:rPr lang="en-US" sz="2800" dirty="0" smtClean="0">
                <a:solidFill>
                  <a:schemeClr val="bg1"/>
                </a:solidFill>
              </a:rPr>
              <a:t>WHAT DOES THE BIBLE SAY?</a:t>
            </a:r>
            <a:endParaRPr lang="en-US" sz="2800" dirty="0">
              <a:solidFill>
                <a:schemeClr val="bg1"/>
              </a:solidFill>
            </a:endParaRPr>
          </a:p>
        </p:txBody>
      </p:sp>
      <p:sp>
        <p:nvSpPr>
          <p:cNvPr id="4" name="Content Placeholder 3"/>
          <p:cNvSpPr>
            <a:spLocks noGrp="1"/>
          </p:cNvSpPr>
          <p:nvPr>
            <p:ph sz="half" idx="2"/>
          </p:nvPr>
        </p:nvSpPr>
        <p:spPr>
          <a:xfrm>
            <a:off x="152400" y="1752600"/>
            <a:ext cx="8763000" cy="4953000"/>
          </a:xfrm>
        </p:spPr>
        <p:txBody>
          <a:bodyPr>
            <a:noAutofit/>
          </a:bodyPr>
          <a:lstStyle/>
          <a:p>
            <a:r>
              <a:rPr lang="en-US" sz="3200" b="1" i="1" dirty="0" smtClean="0">
                <a:ln>
                  <a:solidFill>
                    <a:schemeClr val="bg1"/>
                  </a:solidFill>
                </a:ln>
              </a:rPr>
              <a:t>Oh, that Seventh Day!   </a:t>
            </a:r>
          </a:p>
          <a:p>
            <a:pPr lvl="1"/>
            <a:r>
              <a:rPr lang="en-US" sz="3200" b="1" dirty="0" smtClean="0">
                <a:ln>
                  <a:solidFill>
                    <a:schemeClr val="bg1"/>
                  </a:solidFill>
                </a:ln>
                <a:solidFill>
                  <a:srgbClr val="FFFF00"/>
                </a:solidFill>
              </a:rPr>
              <a:t>Heb. 4:1 – 11 </a:t>
            </a:r>
            <a:r>
              <a:rPr lang="en-US" sz="3200" b="1" dirty="0" smtClean="0">
                <a:ln>
                  <a:solidFill>
                    <a:schemeClr val="bg1"/>
                  </a:solidFill>
                </a:ln>
              </a:rPr>
              <a:t>(drawing from Ps. 95:11) &gt; “For somewhere [God] has spoken about the seventh day in these words:  ‘and on the seventh day God rested from all his work.’…It still remains that some will enter that rest for the people of God; …Let us, therefore, make every effort to enter that rest.”</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p:spPr>
        <p:txBody>
          <a:bodyPr>
            <a:noAutofit/>
          </a:bodyPr>
          <a:lstStyle/>
          <a:p>
            <a:pPr algn="ctr"/>
            <a:r>
              <a:rPr lang="en-US" sz="2800" dirty="0" smtClean="0">
                <a:solidFill>
                  <a:schemeClr val="bg1"/>
                </a:solidFill>
              </a:rPr>
              <a:t>WHAT DOES THE BIBLE SAY?</a:t>
            </a:r>
            <a:endParaRPr lang="en-US" sz="2800" dirty="0">
              <a:solidFill>
                <a:schemeClr val="bg1"/>
              </a:solidFill>
            </a:endParaRPr>
          </a:p>
        </p:txBody>
      </p:sp>
      <p:sp>
        <p:nvSpPr>
          <p:cNvPr id="4" name="Content Placeholder 3"/>
          <p:cNvSpPr>
            <a:spLocks noGrp="1"/>
          </p:cNvSpPr>
          <p:nvPr>
            <p:ph sz="half" idx="2"/>
          </p:nvPr>
        </p:nvSpPr>
        <p:spPr>
          <a:xfrm>
            <a:off x="304800" y="1752600"/>
            <a:ext cx="8534400" cy="4419600"/>
          </a:xfrm>
        </p:spPr>
        <p:txBody>
          <a:bodyPr>
            <a:noAutofit/>
          </a:bodyPr>
          <a:lstStyle/>
          <a:p>
            <a:pPr lvl="1"/>
            <a:r>
              <a:rPr lang="en-US" sz="3200" b="1" dirty="0" smtClean="0">
                <a:ln>
                  <a:solidFill>
                    <a:schemeClr val="bg1"/>
                  </a:solidFill>
                </a:ln>
                <a:solidFill>
                  <a:srgbClr val="FFFF00"/>
                </a:solidFill>
              </a:rPr>
              <a:t>John 5:16 – 18 &gt;  </a:t>
            </a:r>
            <a:r>
              <a:rPr lang="en-US" sz="3200" b="1" dirty="0" smtClean="0">
                <a:ln>
                  <a:solidFill>
                    <a:schemeClr val="bg1"/>
                  </a:solidFill>
                </a:ln>
              </a:rPr>
              <a:t>Jesus defends his “working” on the Sabbath with an illustration that the Father is working on his “Sabbath” or day of rest (from creation).  </a:t>
            </a:r>
            <a:br>
              <a:rPr lang="en-US" sz="3200" b="1" dirty="0" smtClean="0">
                <a:ln>
                  <a:solidFill>
                    <a:schemeClr val="bg1"/>
                  </a:solidFill>
                </a:ln>
              </a:rPr>
            </a:br>
            <a:endParaRPr lang="en-US" sz="3200" b="1" dirty="0" smtClean="0">
              <a:ln>
                <a:solidFill>
                  <a:schemeClr val="bg1"/>
                </a:solidFill>
              </a:ln>
            </a:endParaRPr>
          </a:p>
          <a:p>
            <a:r>
              <a:rPr lang="en-US" sz="3200" b="1" dirty="0" smtClean="0">
                <a:ln>
                  <a:solidFill>
                    <a:schemeClr val="bg1"/>
                  </a:solidFill>
                </a:ln>
                <a:solidFill>
                  <a:srgbClr val="FFFF00"/>
                </a:solidFill>
              </a:rPr>
              <a:t>Comment:  </a:t>
            </a:r>
            <a:r>
              <a:rPr lang="en-US" sz="3200" b="1" dirty="0" smtClean="0">
                <a:ln>
                  <a:solidFill>
                    <a:schemeClr val="bg1"/>
                  </a:solidFill>
                </a:ln>
              </a:rPr>
              <a:t>It is clear that God is still in his day of rest, which is the seventh day of Genesis 1.  This seventh day is obviously much longer than a 24-hr. period. </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p:spPr>
        <p:txBody>
          <a:bodyPr>
            <a:noAutofit/>
          </a:bodyPr>
          <a:lstStyle/>
          <a:p>
            <a:pPr algn="ctr"/>
            <a:r>
              <a:rPr lang="en-US" sz="2800" dirty="0" smtClean="0">
                <a:solidFill>
                  <a:schemeClr val="bg1"/>
                </a:solidFill>
              </a:rPr>
              <a:t>WHAT DOES THE BIBLE SAY?</a:t>
            </a:r>
            <a:endParaRPr lang="en-US" sz="2800" dirty="0">
              <a:solidFill>
                <a:schemeClr val="bg1"/>
              </a:solidFill>
            </a:endParaRPr>
          </a:p>
        </p:txBody>
      </p:sp>
      <p:sp>
        <p:nvSpPr>
          <p:cNvPr id="4" name="Content Placeholder 3"/>
          <p:cNvSpPr>
            <a:spLocks noGrp="1"/>
          </p:cNvSpPr>
          <p:nvPr>
            <p:ph sz="half" idx="2"/>
          </p:nvPr>
        </p:nvSpPr>
        <p:spPr>
          <a:xfrm>
            <a:off x="152400" y="1752600"/>
            <a:ext cx="8763000" cy="4800600"/>
          </a:xfrm>
        </p:spPr>
        <p:txBody>
          <a:bodyPr>
            <a:noAutofit/>
          </a:bodyPr>
          <a:lstStyle/>
          <a:p>
            <a:r>
              <a:rPr lang="en-US" sz="3200" b="1" i="1" dirty="0" smtClean="0">
                <a:ln>
                  <a:solidFill>
                    <a:schemeClr val="bg1"/>
                  </a:solidFill>
                </a:ln>
                <a:solidFill>
                  <a:srgbClr val="FFFF00"/>
                </a:solidFill>
              </a:rPr>
              <a:t>Comparison of God’s everlasting nature to the “everlasting” nature of creation:</a:t>
            </a:r>
          </a:p>
          <a:p>
            <a:pPr lvl="1"/>
            <a:r>
              <a:rPr lang="en-US" sz="3200" b="1" dirty="0" smtClean="0">
                <a:ln>
                  <a:solidFill>
                    <a:schemeClr val="bg1"/>
                  </a:solidFill>
                </a:ln>
                <a:solidFill>
                  <a:srgbClr val="FFFF00"/>
                </a:solidFill>
              </a:rPr>
              <a:t>Ps. 90:2 &gt;  </a:t>
            </a:r>
            <a:r>
              <a:rPr lang="en-US" sz="3200" b="1" dirty="0" smtClean="0">
                <a:ln>
                  <a:solidFill>
                    <a:schemeClr val="bg1"/>
                  </a:solidFill>
                </a:ln>
              </a:rPr>
              <a:t>States that God was before the mountains, earth, and is from everlasting to everlasting</a:t>
            </a:r>
          </a:p>
          <a:p>
            <a:pPr lvl="1"/>
            <a:r>
              <a:rPr lang="en-US" sz="3200" b="1" dirty="0" smtClean="0">
                <a:ln>
                  <a:solidFill>
                    <a:schemeClr val="bg1"/>
                  </a:solidFill>
                </a:ln>
                <a:solidFill>
                  <a:srgbClr val="FFFF00"/>
                </a:solidFill>
              </a:rPr>
              <a:t>Prov. 8:24 – 26 &gt;  </a:t>
            </a:r>
            <a:r>
              <a:rPr lang="en-US" sz="3200" b="1" dirty="0" smtClean="0">
                <a:ln>
                  <a:solidFill>
                    <a:schemeClr val="bg1"/>
                  </a:solidFill>
                </a:ln>
              </a:rPr>
              <a:t>Before there was the created order, Wisdom was present</a:t>
            </a:r>
          </a:p>
          <a:p>
            <a:pPr lvl="1"/>
            <a:r>
              <a:rPr lang="en-US" sz="3200" b="1" dirty="0" smtClean="0">
                <a:ln>
                  <a:solidFill>
                    <a:schemeClr val="bg1"/>
                  </a:solidFill>
                </a:ln>
                <a:solidFill>
                  <a:srgbClr val="FFFF00"/>
                </a:solidFill>
              </a:rPr>
              <a:t>Eccl. 1:4, 7, 10 &gt; </a:t>
            </a:r>
            <a:r>
              <a:rPr lang="en-US" sz="3200" b="1" dirty="0" smtClean="0">
                <a:ln>
                  <a:solidFill>
                    <a:schemeClr val="bg1"/>
                  </a:solidFill>
                </a:ln>
              </a:rPr>
              <a:t>The earth remains “forever”</a:t>
            </a:r>
          </a:p>
          <a:p>
            <a:pPr lvl="1"/>
            <a:r>
              <a:rPr lang="en-US" sz="3200" b="1" dirty="0" smtClean="0">
                <a:ln>
                  <a:solidFill>
                    <a:schemeClr val="bg1"/>
                  </a:solidFill>
                </a:ln>
                <a:solidFill>
                  <a:srgbClr val="FFFF00"/>
                </a:solidFill>
              </a:rPr>
              <a:t>Micah 6:2 &gt; </a:t>
            </a:r>
            <a:r>
              <a:rPr lang="en-US" sz="3200" b="1" dirty="0" smtClean="0">
                <a:ln>
                  <a:solidFill>
                    <a:schemeClr val="bg1"/>
                  </a:solidFill>
                </a:ln>
              </a:rPr>
              <a:t>the “everlasting” mountains </a:t>
            </a:r>
            <a:endParaRPr lang="en-US" sz="3200" dirty="0" smtClean="0">
              <a:ln>
                <a:solidFill>
                  <a:schemeClr val="bg1"/>
                </a:solidFill>
              </a:ln>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p:spPr>
        <p:txBody>
          <a:bodyPr>
            <a:noAutofit/>
          </a:bodyPr>
          <a:lstStyle/>
          <a:p>
            <a:pPr algn="ctr"/>
            <a:r>
              <a:rPr lang="en-US" sz="2800" dirty="0" smtClean="0">
                <a:solidFill>
                  <a:schemeClr val="bg1"/>
                </a:solidFill>
              </a:rPr>
              <a:t>WHAT DOES THE BIBLE SAY?</a:t>
            </a:r>
            <a:endParaRPr lang="en-US" sz="2800" dirty="0">
              <a:solidFill>
                <a:schemeClr val="bg1"/>
              </a:solidFill>
            </a:endParaRPr>
          </a:p>
        </p:txBody>
      </p:sp>
      <p:sp>
        <p:nvSpPr>
          <p:cNvPr id="4" name="Content Placeholder 3"/>
          <p:cNvSpPr>
            <a:spLocks noGrp="1"/>
          </p:cNvSpPr>
          <p:nvPr>
            <p:ph sz="half" idx="2"/>
          </p:nvPr>
        </p:nvSpPr>
        <p:spPr>
          <a:xfrm>
            <a:off x="304800" y="1752600"/>
            <a:ext cx="8534400" cy="4419600"/>
          </a:xfrm>
        </p:spPr>
        <p:txBody>
          <a:bodyPr>
            <a:noAutofit/>
          </a:bodyPr>
          <a:lstStyle/>
          <a:p>
            <a:r>
              <a:rPr lang="en-US" sz="3200" b="1" i="1" dirty="0" smtClean="0">
                <a:ln>
                  <a:solidFill>
                    <a:schemeClr val="bg1"/>
                  </a:solidFill>
                </a:ln>
                <a:solidFill>
                  <a:srgbClr val="FFFF00"/>
                </a:solidFill>
              </a:rPr>
              <a:t>Comment:  </a:t>
            </a:r>
            <a:r>
              <a:rPr lang="en-US" sz="3200" b="1" dirty="0" smtClean="0">
                <a:ln>
                  <a:solidFill>
                    <a:schemeClr val="bg1"/>
                  </a:solidFill>
                </a:ln>
              </a:rPr>
              <a:t>God’s eternality is compared to the “eternality” of the created order.  If the creation order were only about 3,000 - 3,500 years older (creation date of 4,004 BC according to some) than when these passages were written, comparing God’s everlasting nature to a 3,000 – 3,500 old universe would not mean very much!  Methuselah lived 969 years!  </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81000"/>
            <a:ext cx="8229600" cy="9906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TWO DIVINE REVELATIONS</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7" name="Text Placeholder 6"/>
          <p:cNvSpPr>
            <a:spLocks noGrp="1"/>
          </p:cNvSpPr>
          <p:nvPr>
            <p:ph type="body" idx="1"/>
          </p:nvPr>
        </p:nvSpPr>
        <p:spPr>
          <a:xfrm>
            <a:off x="0" y="1371600"/>
            <a:ext cx="9144000" cy="533400"/>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p:spPr>
        <p:txBody>
          <a:bodyPr>
            <a:normAutofit/>
          </a:bodyPr>
          <a:lstStyle/>
          <a:p>
            <a:pPr algn="ctr"/>
            <a:r>
              <a:rPr lang="en-US" sz="2800" dirty="0" smtClean="0">
                <a:solidFill>
                  <a:schemeClr val="bg1"/>
                </a:solidFill>
              </a:rPr>
              <a:t>What the Bible says about the Record of Nature:</a:t>
            </a:r>
            <a:endParaRPr lang="en-US" sz="2800" dirty="0">
              <a:solidFill>
                <a:schemeClr val="bg1"/>
              </a:solidFill>
            </a:endParaRPr>
          </a:p>
        </p:txBody>
      </p:sp>
      <p:sp>
        <p:nvSpPr>
          <p:cNvPr id="8" name="Content Placeholder 7"/>
          <p:cNvSpPr>
            <a:spLocks noGrp="1"/>
          </p:cNvSpPr>
          <p:nvPr>
            <p:ph sz="quarter" idx="2"/>
          </p:nvPr>
        </p:nvSpPr>
        <p:spPr>
          <a:xfrm>
            <a:off x="304800" y="2133600"/>
            <a:ext cx="8610600" cy="4225925"/>
          </a:xfrm>
        </p:spPr>
        <p:txBody>
          <a:bodyPr>
            <a:noAutofit/>
          </a:bodyPr>
          <a:lstStyle/>
          <a:p>
            <a:r>
              <a:rPr lang="en-US" sz="3200" b="1" dirty="0" smtClean="0">
                <a:ln w="6350">
                  <a:solidFill>
                    <a:schemeClr val="accent2"/>
                  </a:solidFill>
                </a:ln>
                <a:solidFill>
                  <a:srgbClr val="FF0000"/>
                </a:solidFill>
                <a:latin typeface="Corbel" pitchFamily="34" charset="0"/>
              </a:rPr>
              <a:t>Psalm 19:1-4  &gt; </a:t>
            </a:r>
            <a:r>
              <a:rPr lang="en-US" sz="3200" b="1" dirty="0" smtClean="0">
                <a:ln w="6350">
                  <a:solidFill>
                    <a:schemeClr val="accent2"/>
                  </a:solidFill>
                </a:ln>
                <a:latin typeface="Corbel" pitchFamily="34" charset="0"/>
              </a:rPr>
              <a:t>The heavens declare the </a:t>
            </a:r>
            <a:r>
              <a:rPr lang="en-US" sz="3200" b="1" u="sng" dirty="0" smtClean="0">
                <a:ln w="6350">
                  <a:solidFill>
                    <a:schemeClr val="accent2"/>
                  </a:solidFill>
                </a:ln>
                <a:solidFill>
                  <a:srgbClr val="FFFF00"/>
                </a:solidFill>
                <a:latin typeface="Corbel" pitchFamily="34" charset="0"/>
              </a:rPr>
              <a:t>glory</a:t>
            </a:r>
            <a:r>
              <a:rPr lang="en-US" sz="3200" b="1" dirty="0" smtClean="0">
                <a:ln w="6350">
                  <a:solidFill>
                    <a:schemeClr val="accent2"/>
                  </a:solidFill>
                </a:ln>
                <a:latin typeface="Corbel" pitchFamily="34" charset="0"/>
              </a:rPr>
              <a:t> of God; the skies proclaim the work of his hands.  Day after day they pour forth </a:t>
            </a:r>
            <a:r>
              <a:rPr lang="en-US" sz="3200" b="1" u="sng" dirty="0" smtClean="0">
                <a:ln w="6350">
                  <a:solidFill>
                    <a:schemeClr val="accent2"/>
                  </a:solidFill>
                </a:ln>
                <a:solidFill>
                  <a:srgbClr val="FFFF00"/>
                </a:solidFill>
                <a:latin typeface="Corbel" pitchFamily="34" charset="0"/>
              </a:rPr>
              <a:t>speech</a:t>
            </a:r>
            <a:r>
              <a:rPr lang="en-US" sz="3200" b="1" dirty="0" smtClean="0">
                <a:ln w="6350">
                  <a:solidFill>
                    <a:schemeClr val="accent2"/>
                  </a:solidFill>
                </a:ln>
                <a:latin typeface="Corbel" pitchFamily="34" charset="0"/>
              </a:rPr>
              <a:t>, night after night they display </a:t>
            </a:r>
            <a:r>
              <a:rPr lang="en-US" sz="3200" b="1" u="sng" dirty="0" smtClean="0">
                <a:ln w="6350">
                  <a:solidFill>
                    <a:schemeClr val="accent2"/>
                  </a:solidFill>
                </a:ln>
                <a:solidFill>
                  <a:srgbClr val="FFFF00"/>
                </a:solidFill>
                <a:latin typeface="Corbel" pitchFamily="34" charset="0"/>
              </a:rPr>
              <a:t>knowledge</a:t>
            </a:r>
            <a:r>
              <a:rPr lang="en-US" sz="3200" b="1" dirty="0" smtClean="0">
                <a:ln w="6350">
                  <a:solidFill>
                    <a:schemeClr val="accent2"/>
                  </a:solidFill>
                </a:ln>
                <a:latin typeface="Corbel" pitchFamily="34" charset="0"/>
              </a:rPr>
              <a:t>.  There is no </a:t>
            </a:r>
            <a:r>
              <a:rPr lang="en-US" sz="3200" b="1" u="sng" dirty="0" smtClean="0">
                <a:ln w="6350">
                  <a:solidFill>
                    <a:schemeClr val="accent2"/>
                  </a:solidFill>
                </a:ln>
                <a:solidFill>
                  <a:srgbClr val="FFFF00"/>
                </a:solidFill>
                <a:latin typeface="Corbel" pitchFamily="34" charset="0"/>
              </a:rPr>
              <a:t>speech</a:t>
            </a:r>
            <a:r>
              <a:rPr lang="en-US" sz="3200" b="1" u="sng" dirty="0" smtClean="0">
                <a:ln w="6350">
                  <a:solidFill>
                    <a:schemeClr val="accent2"/>
                  </a:solidFill>
                </a:ln>
                <a:latin typeface="Corbel" pitchFamily="34" charset="0"/>
              </a:rPr>
              <a:t> </a:t>
            </a:r>
            <a:r>
              <a:rPr lang="en-US" sz="3200" b="1" u="sng" dirty="0" smtClean="0">
                <a:ln w="6350">
                  <a:solidFill>
                    <a:schemeClr val="accent2"/>
                  </a:solidFill>
                </a:ln>
                <a:solidFill>
                  <a:srgbClr val="FFFF00"/>
                </a:solidFill>
                <a:latin typeface="Corbel" pitchFamily="34" charset="0"/>
              </a:rPr>
              <a:t>or language </a:t>
            </a:r>
            <a:r>
              <a:rPr lang="en-US" sz="3200" b="1" dirty="0" smtClean="0">
                <a:ln w="6350">
                  <a:solidFill>
                    <a:schemeClr val="accent2"/>
                  </a:solidFill>
                </a:ln>
                <a:latin typeface="Corbel" pitchFamily="34" charset="0"/>
              </a:rPr>
              <a:t>where their voice is not heard.  Their </a:t>
            </a:r>
            <a:r>
              <a:rPr lang="en-US" sz="3200" b="1" u="sng" dirty="0" smtClean="0">
                <a:ln w="6350">
                  <a:solidFill>
                    <a:schemeClr val="accent2"/>
                  </a:solidFill>
                </a:ln>
                <a:solidFill>
                  <a:srgbClr val="FFFF00"/>
                </a:solidFill>
                <a:latin typeface="Corbel" pitchFamily="34" charset="0"/>
              </a:rPr>
              <a:t>voice</a:t>
            </a:r>
            <a:r>
              <a:rPr lang="en-US" sz="3200" b="1" dirty="0" smtClean="0">
                <a:ln w="6350">
                  <a:solidFill>
                    <a:schemeClr val="accent2"/>
                  </a:solidFill>
                </a:ln>
                <a:latin typeface="Corbel" pitchFamily="34" charset="0"/>
              </a:rPr>
              <a:t> goes out into all the earth, their words to the ends of the world.</a:t>
            </a:r>
          </a:p>
          <a:p>
            <a:endParaRPr lang="en-US" sz="1600" b="1" dirty="0" smtClean="0">
              <a:ln>
                <a:solidFill>
                  <a:schemeClr val="accent2"/>
                </a:solidFill>
              </a:ln>
              <a:latin typeface="ITC Zapf Chancery" pitchFamily="66" charset="0"/>
            </a:endParaRPr>
          </a:p>
          <a:p>
            <a:pPr>
              <a:buNone/>
            </a:pPr>
            <a:endParaRPr lang="en-US" sz="28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p:spPr>
        <p:txBody>
          <a:bodyPr>
            <a:noAutofit/>
          </a:bodyPr>
          <a:lstStyle/>
          <a:p>
            <a:pPr algn="ctr"/>
            <a:r>
              <a:rPr lang="en-US" sz="2800" dirty="0" smtClean="0">
                <a:solidFill>
                  <a:schemeClr val="bg1"/>
                </a:solidFill>
              </a:rPr>
              <a:t>WHAT DOES THE BIBLE SAY?</a:t>
            </a:r>
            <a:endParaRPr lang="en-US" sz="2800" dirty="0">
              <a:solidFill>
                <a:schemeClr val="bg1"/>
              </a:solidFill>
            </a:endParaRPr>
          </a:p>
        </p:txBody>
      </p:sp>
      <p:sp>
        <p:nvSpPr>
          <p:cNvPr id="4" name="Content Placeholder 3"/>
          <p:cNvSpPr>
            <a:spLocks noGrp="1"/>
          </p:cNvSpPr>
          <p:nvPr>
            <p:ph sz="half" idx="2"/>
          </p:nvPr>
        </p:nvSpPr>
        <p:spPr>
          <a:xfrm>
            <a:off x="304800" y="1752600"/>
            <a:ext cx="8534400" cy="4800600"/>
          </a:xfrm>
        </p:spPr>
        <p:txBody>
          <a:bodyPr>
            <a:noAutofit/>
          </a:bodyPr>
          <a:lstStyle/>
          <a:p>
            <a:r>
              <a:rPr lang="en-US" sz="3200" b="1" i="1" dirty="0" smtClean="0">
                <a:ln>
                  <a:solidFill>
                    <a:schemeClr val="bg1"/>
                  </a:solidFill>
                </a:ln>
                <a:solidFill>
                  <a:srgbClr val="FFFF00"/>
                </a:solidFill>
              </a:rPr>
              <a:t>But What about proposed counter-arguments some may try from the Bible?  They are as follows, with their rebuttal:</a:t>
            </a:r>
          </a:p>
          <a:p>
            <a:pPr lvl="1"/>
            <a:r>
              <a:rPr lang="en-US" sz="3200" b="1" dirty="0" smtClean="0">
                <a:ln w="3175">
                  <a:solidFill>
                    <a:schemeClr val="bg1"/>
                  </a:solidFill>
                </a:ln>
                <a:solidFill>
                  <a:srgbClr val="FFFF00"/>
                </a:solidFill>
              </a:rPr>
              <a:t>Argument:</a:t>
            </a:r>
            <a:r>
              <a:rPr lang="en-US" sz="3200" b="1" dirty="0" smtClean="0">
                <a:ln>
                  <a:solidFill>
                    <a:schemeClr val="bg1"/>
                  </a:solidFill>
                </a:ln>
                <a:solidFill>
                  <a:srgbClr val="FFFF00"/>
                </a:solidFill>
              </a:rPr>
              <a:t> </a:t>
            </a:r>
            <a:r>
              <a:rPr lang="en-US" sz="3200" b="1" dirty="0" smtClean="0">
                <a:ln>
                  <a:solidFill>
                    <a:schemeClr val="bg1"/>
                  </a:solidFill>
                </a:ln>
              </a:rPr>
              <a:t> A common sense interpretation of the word “Day” is 24 hrs.  The simple explanation is the best. </a:t>
            </a:r>
          </a:p>
          <a:p>
            <a:pPr lvl="1">
              <a:buNone/>
            </a:pPr>
            <a:endParaRPr lang="en-US" sz="3200" b="1" dirty="0" smtClean="0">
              <a:ln>
                <a:solidFill>
                  <a:schemeClr val="bg1"/>
                </a:solidFill>
              </a:ln>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p:spPr>
        <p:txBody>
          <a:bodyPr>
            <a:noAutofit/>
          </a:bodyPr>
          <a:lstStyle/>
          <a:p>
            <a:pPr algn="ctr"/>
            <a:r>
              <a:rPr lang="en-US" sz="2800" dirty="0" smtClean="0">
                <a:solidFill>
                  <a:schemeClr val="bg1"/>
                </a:solidFill>
              </a:rPr>
              <a:t>WHAT DOES THE BIBLE SAY?</a:t>
            </a:r>
            <a:endParaRPr lang="en-US" sz="2800" dirty="0">
              <a:solidFill>
                <a:schemeClr val="bg1"/>
              </a:solidFill>
            </a:endParaRPr>
          </a:p>
        </p:txBody>
      </p:sp>
      <p:sp>
        <p:nvSpPr>
          <p:cNvPr id="4" name="Content Placeholder 3"/>
          <p:cNvSpPr>
            <a:spLocks noGrp="1"/>
          </p:cNvSpPr>
          <p:nvPr>
            <p:ph sz="half" idx="2"/>
          </p:nvPr>
        </p:nvSpPr>
        <p:spPr>
          <a:xfrm>
            <a:off x="304800" y="1752600"/>
            <a:ext cx="8534400" cy="4800600"/>
          </a:xfrm>
        </p:spPr>
        <p:txBody>
          <a:bodyPr>
            <a:noAutofit/>
          </a:bodyPr>
          <a:lstStyle/>
          <a:p>
            <a:pPr lvl="1">
              <a:buNone/>
            </a:pPr>
            <a:endParaRPr lang="en-US" sz="3200" b="1" dirty="0" smtClean="0">
              <a:ln w="3175">
                <a:solidFill>
                  <a:schemeClr val="bg1"/>
                </a:solidFill>
              </a:ln>
              <a:solidFill>
                <a:srgbClr val="FFFF00"/>
              </a:solidFill>
            </a:endParaRPr>
          </a:p>
          <a:p>
            <a:pPr marL="457200" lvl="1" indent="0">
              <a:buNone/>
            </a:pPr>
            <a:r>
              <a:rPr lang="en-US" sz="3200" b="1" dirty="0" smtClean="0">
                <a:ln w="3175">
                  <a:solidFill>
                    <a:schemeClr val="bg1"/>
                  </a:solidFill>
                </a:ln>
                <a:solidFill>
                  <a:srgbClr val="FFFF00"/>
                </a:solidFill>
              </a:rPr>
              <a:t>Rebuttal:</a:t>
            </a:r>
            <a:r>
              <a:rPr lang="en-US" sz="3200" b="1" dirty="0" smtClean="0">
                <a:ln>
                  <a:solidFill>
                    <a:schemeClr val="bg1"/>
                  </a:solidFill>
                </a:ln>
                <a:solidFill>
                  <a:srgbClr val="FFFF00"/>
                </a:solidFill>
              </a:rPr>
              <a:t>  </a:t>
            </a:r>
            <a:r>
              <a:rPr lang="en-US" sz="3200" b="1" dirty="0" smtClean="0">
                <a:ln>
                  <a:solidFill>
                    <a:schemeClr val="bg1"/>
                  </a:solidFill>
                </a:ln>
              </a:rPr>
              <a:t>Actually, the common sense interpretation of the six “Days” in Genesis 1 and 2 shows a longer timeframe because of the details/context discussed earlier.</a:t>
            </a:r>
          </a:p>
          <a:p>
            <a:pPr lvl="1">
              <a:buNone/>
            </a:pPr>
            <a:endParaRPr lang="en-US" sz="3200" b="1" dirty="0" smtClean="0">
              <a:ln>
                <a:solidFill>
                  <a:schemeClr val="bg1"/>
                </a:solidFill>
              </a:ln>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p:spPr>
        <p:txBody>
          <a:bodyPr>
            <a:noAutofit/>
          </a:bodyPr>
          <a:lstStyle/>
          <a:p>
            <a:pPr algn="ctr"/>
            <a:r>
              <a:rPr lang="en-US" sz="2800" dirty="0" smtClean="0">
                <a:solidFill>
                  <a:schemeClr val="bg1"/>
                </a:solidFill>
              </a:rPr>
              <a:t>WHAT DOES THE BIBLE SAY?</a:t>
            </a:r>
            <a:endParaRPr lang="en-US" sz="2800" dirty="0">
              <a:solidFill>
                <a:schemeClr val="bg1"/>
              </a:solidFill>
            </a:endParaRPr>
          </a:p>
        </p:txBody>
      </p:sp>
      <p:sp>
        <p:nvSpPr>
          <p:cNvPr id="4" name="Content Placeholder 3"/>
          <p:cNvSpPr>
            <a:spLocks noGrp="1"/>
          </p:cNvSpPr>
          <p:nvPr>
            <p:ph sz="half" idx="2"/>
          </p:nvPr>
        </p:nvSpPr>
        <p:spPr>
          <a:xfrm>
            <a:off x="304800" y="1752600"/>
            <a:ext cx="8534400" cy="4724400"/>
          </a:xfrm>
        </p:spPr>
        <p:txBody>
          <a:bodyPr>
            <a:noAutofit/>
          </a:bodyPr>
          <a:lstStyle/>
          <a:p>
            <a:pPr lvl="2"/>
            <a:r>
              <a:rPr lang="en-US" sz="3200" b="1" dirty="0" smtClean="0">
                <a:ln>
                  <a:solidFill>
                    <a:schemeClr val="bg1"/>
                  </a:solidFill>
                </a:ln>
              </a:rPr>
              <a:t>Second, there is NO rule of Hebrew grammar which supports the above contention of when an ordinal is used with “</a:t>
            </a:r>
            <a:r>
              <a:rPr lang="en-US" sz="3200" b="1" dirty="0" err="1" smtClean="0">
                <a:ln>
                  <a:solidFill>
                    <a:schemeClr val="bg1"/>
                  </a:solidFill>
                </a:ln>
              </a:rPr>
              <a:t>yom</a:t>
            </a:r>
            <a:r>
              <a:rPr lang="en-US" sz="3200" b="1" dirty="0" smtClean="0">
                <a:ln>
                  <a:solidFill>
                    <a:schemeClr val="bg1"/>
                  </a:solidFill>
                </a:ln>
              </a:rPr>
              <a:t>” that it equals 24 hrs.; quite the opposite. </a:t>
            </a:r>
          </a:p>
          <a:p>
            <a:pPr lvl="2">
              <a:buNone/>
            </a:pPr>
            <a:r>
              <a:rPr lang="en-US" sz="3200" b="1" dirty="0" smtClean="0">
                <a:ln>
                  <a:solidFill>
                    <a:schemeClr val="bg1"/>
                  </a:solidFill>
                </a:ln>
              </a:rPr>
              <a:t> </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p:spPr>
        <p:txBody>
          <a:bodyPr>
            <a:noAutofit/>
          </a:bodyPr>
          <a:lstStyle/>
          <a:p>
            <a:pPr algn="ctr"/>
            <a:r>
              <a:rPr lang="en-US" sz="2800" dirty="0" smtClean="0">
                <a:solidFill>
                  <a:schemeClr val="bg1"/>
                </a:solidFill>
              </a:rPr>
              <a:t>WHAT DOES THE BIBLE SAY?</a:t>
            </a:r>
            <a:endParaRPr lang="en-US" sz="2800" dirty="0">
              <a:solidFill>
                <a:schemeClr val="bg1"/>
              </a:solidFill>
            </a:endParaRPr>
          </a:p>
        </p:txBody>
      </p:sp>
      <p:sp>
        <p:nvSpPr>
          <p:cNvPr id="4" name="Content Placeholder 3"/>
          <p:cNvSpPr>
            <a:spLocks noGrp="1"/>
          </p:cNvSpPr>
          <p:nvPr>
            <p:ph sz="half" idx="2"/>
          </p:nvPr>
        </p:nvSpPr>
        <p:spPr>
          <a:xfrm>
            <a:off x="304800" y="1752600"/>
            <a:ext cx="8534400" cy="4724400"/>
          </a:xfrm>
        </p:spPr>
        <p:txBody>
          <a:bodyPr>
            <a:noAutofit/>
          </a:bodyPr>
          <a:lstStyle/>
          <a:p>
            <a:pPr lvl="2"/>
            <a:r>
              <a:rPr lang="en-US" sz="3200" b="1" dirty="0" smtClean="0">
                <a:ln>
                  <a:solidFill>
                    <a:schemeClr val="bg1"/>
                  </a:solidFill>
                </a:ln>
                <a:latin typeface="Corbel" pitchFamily="34" charset="0"/>
              </a:rPr>
              <a:t>Third, in Hosea 6:2, where ordinals are used, “day” refers to a longer period, perhaps up to a thousand years or more according to biblical scholars. Hosea 6:2 - “After two days (“</a:t>
            </a:r>
            <a:r>
              <a:rPr lang="en-US" sz="3200" b="1" dirty="0" err="1" smtClean="0">
                <a:ln>
                  <a:solidFill>
                    <a:schemeClr val="bg1"/>
                  </a:solidFill>
                </a:ln>
                <a:latin typeface="Corbel" pitchFamily="34" charset="0"/>
              </a:rPr>
              <a:t>yom</a:t>
            </a:r>
            <a:r>
              <a:rPr lang="en-US" sz="3200" b="1" dirty="0" smtClean="0">
                <a:ln>
                  <a:solidFill>
                    <a:schemeClr val="bg1"/>
                  </a:solidFill>
                </a:ln>
                <a:latin typeface="Corbel" pitchFamily="34" charset="0"/>
              </a:rPr>
              <a:t>”) he [God] will revive us [Israel]; on the third day (“</a:t>
            </a:r>
            <a:r>
              <a:rPr lang="en-US" sz="3200" b="1" dirty="0" err="1" smtClean="0">
                <a:ln>
                  <a:solidFill>
                    <a:schemeClr val="bg1"/>
                  </a:solidFill>
                </a:ln>
                <a:latin typeface="Corbel" pitchFamily="34" charset="0"/>
              </a:rPr>
              <a:t>yom</a:t>
            </a:r>
            <a:r>
              <a:rPr lang="en-US" sz="3200" b="1" dirty="0" smtClean="0">
                <a:ln>
                  <a:solidFill>
                    <a:schemeClr val="bg1"/>
                  </a:solidFill>
                </a:ln>
                <a:latin typeface="Corbel" pitchFamily="34" charset="0"/>
              </a:rPr>
              <a:t>”) he will restore us.”</a:t>
            </a:r>
          </a:p>
          <a:p>
            <a:pPr lvl="2">
              <a:buNone/>
            </a:pPr>
            <a:r>
              <a:rPr lang="en-US" sz="3200" b="1" dirty="0" smtClean="0">
                <a:ln>
                  <a:solidFill>
                    <a:schemeClr val="bg1"/>
                  </a:solidFill>
                </a:ln>
              </a:rPr>
              <a:t> </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p:spPr>
        <p:txBody>
          <a:bodyPr>
            <a:noAutofit/>
          </a:bodyPr>
          <a:lstStyle/>
          <a:p>
            <a:pPr algn="ctr"/>
            <a:r>
              <a:rPr lang="en-US" sz="2800" dirty="0" smtClean="0">
                <a:solidFill>
                  <a:schemeClr val="bg1"/>
                </a:solidFill>
              </a:rPr>
              <a:t>WHAT DOES THE BIBLE SAY?</a:t>
            </a:r>
            <a:endParaRPr lang="en-US" sz="2800" dirty="0">
              <a:solidFill>
                <a:schemeClr val="bg1"/>
              </a:solidFill>
            </a:endParaRPr>
          </a:p>
        </p:txBody>
      </p:sp>
      <p:sp>
        <p:nvSpPr>
          <p:cNvPr id="4" name="Content Placeholder 3"/>
          <p:cNvSpPr>
            <a:spLocks noGrp="1"/>
          </p:cNvSpPr>
          <p:nvPr>
            <p:ph sz="half" idx="2"/>
          </p:nvPr>
        </p:nvSpPr>
        <p:spPr>
          <a:xfrm>
            <a:off x="304800" y="1752600"/>
            <a:ext cx="8534400" cy="4800600"/>
          </a:xfrm>
        </p:spPr>
        <p:txBody>
          <a:bodyPr>
            <a:noAutofit/>
          </a:bodyPr>
          <a:lstStyle/>
          <a:p>
            <a:r>
              <a:rPr lang="en-US" sz="3200" b="1" dirty="0" smtClean="0">
                <a:ln>
                  <a:solidFill>
                    <a:schemeClr val="bg1"/>
                  </a:solidFill>
                </a:ln>
                <a:solidFill>
                  <a:srgbClr val="FFFF00"/>
                </a:solidFill>
              </a:rPr>
              <a:t>Argument: </a:t>
            </a:r>
            <a:r>
              <a:rPr lang="en-US" sz="3200" b="1" dirty="0" smtClean="0">
                <a:ln>
                  <a:solidFill>
                    <a:schemeClr val="bg1"/>
                  </a:solidFill>
                </a:ln>
              </a:rPr>
              <a:t> The use of “evening and morning” shows a 24 hr. period.</a:t>
            </a:r>
          </a:p>
          <a:p>
            <a:pPr>
              <a:buNone/>
            </a:pPr>
            <a:endParaRPr lang="en-US" sz="3200" b="1" dirty="0" smtClean="0">
              <a:ln>
                <a:solidFill>
                  <a:schemeClr val="bg1"/>
                </a:solidFill>
              </a:ln>
            </a:endParaRPr>
          </a:p>
          <a:p>
            <a:pPr marL="730250" lvl="1" indent="-38100">
              <a:buNone/>
            </a:pPr>
            <a:r>
              <a:rPr lang="en-US" sz="3200" b="1" dirty="0" smtClean="0">
                <a:ln>
                  <a:solidFill>
                    <a:schemeClr val="bg1"/>
                  </a:solidFill>
                </a:ln>
              </a:rPr>
              <a:t> </a:t>
            </a:r>
            <a:r>
              <a:rPr lang="en-US" sz="3200" b="1" dirty="0" smtClean="0">
                <a:ln>
                  <a:solidFill>
                    <a:schemeClr val="bg1"/>
                  </a:solidFill>
                </a:ln>
                <a:solidFill>
                  <a:srgbClr val="FFFF00"/>
                </a:solidFill>
              </a:rPr>
              <a:t>Rebuttal:</a:t>
            </a:r>
            <a:r>
              <a:rPr lang="en-US" sz="3200" b="1" dirty="0" smtClean="0">
                <a:ln>
                  <a:solidFill>
                    <a:schemeClr val="bg1"/>
                  </a:solidFill>
                </a:ln>
              </a:rPr>
              <a:t>  Hebrews used “evening to evening,” and sometimes “morning to morning” to denote a regular day. </a:t>
            </a:r>
          </a:p>
          <a:p>
            <a:pPr lvl="1"/>
            <a:endParaRPr lang="en-US" sz="1200" b="1" dirty="0" smtClean="0">
              <a:ln>
                <a:solidFill>
                  <a:schemeClr val="bg1"/>
                </a:solidFill>
              </a:ln>
              <a:latin typeface="ITC Avant Garde Demi" pitchFamily="34" charset="0"/>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p:spPr>
        <p:txBody>
          <a:bodyPr>
            <a:noAutofit/>
          </a:bodyPr>
          <a:lstStyle/>
          <a:p>
            <a:pPr algn="ctr"/>
            <a:r>
              <a:rPr lang="en-US" sz="2800" dirty="0" smtClean="0">
                <a:solidFill>
                  <a:schemeClr val="bg1"/>
                </a:solidFill>
              </a:rPr>
              <a:t>WHAT DOES THE BIBLE SAY?</a:t>
            </a:r>
            <a:endParaRPr lang="en-US" sz="2800" dirty="0">
              <a:solidFill>
                <a:schemeClr val="bg1"/>
              </a:solidFill>
            </a:endParaRPr>
          </a:p>
        </p:txBody>
      </p:sp>
      <p:sp>
        <p:nvSpPr>
          <p:cNvPr id="4" name="Content Placeholder 3"/>
          <p:cNvSpPr>
            <a:spLocks noGrp="1"/>
          </p:cNvSpPr>
          <p:nvPr>
            <p:ph sz="half" idx="2"/>
          </p:nvPr>
        </p:nvSpPr>
        <p:spPr>
          <a:xfrm>
            <a:off x="304800" y="1752600"/>
            <a:ext cx="8534400" cy="5105400"/>
          </a:xfrm>
        </p:spPr>
        <p:txBody>
          <a:bodyPr>
            <a:noAutofit/>
          </a:bodyPr>
          <a:lstStyle/>
          <a:p>
            <a:pPr lvl="1">
              <a:buNone/>
            </a:pPr>
            <a:r>
              <a:rPr lang="en-US" b="1" dirty="0" smtClean="0">
                <a:ln>
                  <a:solidFill>
                    <a:schemeClr val="bg1"/>
                  </a:solidFill>
                </a:ln>
                <a:latin typeface="ITC Avant Garde Demi" pitchFamily="34" charset="0"/>
              </a:rPr>
              <a:t> </a:t>
            </a:r>
            <a:r>
              <a:rPr lang="en-US" sz="2800" b="1" dirty="0" smtClean="0">
                <a:ln>
                  <a:solidFill>
                    <a:schemeClr val="bg1"/>
                  </a:solidFill>
                </a:ln>
                <a:solidFill>
                  <a:srgbClr val="FFFF00"/>
                </a:solidFill>
                <a:latin typeface="ITC Avant Garde Demi" pitchFamily="34" charset="0"/>
              </a:rPr>
              <a:t>Rebuttal:</a:t>
            </a:r>
            <a:r>
              <a:rPr lang="en-US" sz="2800" b="1" dirty="0" smtClean="0">
                <a:ln>
                  <a:solidFill>
                    <a:schemeClr val="bg1"/>
                  </a:solidFill>
                </a:ln>
                <a:latin typeface="ITC Avant Garde Demi" pitchFamily="34" charset="0"/>
              </a:rPr>
              <a:t>  </a:t>
            </a:r>
          </a:p>
          <a:p>
            <a:pPr lvl="1"/>
            <a:r>
              <a:rPr lang="en-US" sz="3200" b="1" dirty="0" smtClean="0">
                <a:ln>
                  <a:solidFill>
                    <a:schemeClr val="bg1"/>
                  </a:solidFill>
                </a:ln>
              </a:rPr>
              <a:t>Also, in reference to hours, “evening and morning” was only a 12 hr. period!!  That would make a “3.5” day creation week! </a:t>
            </a:r>
          </a:p>
          <a:p>
            <a:pPr lvl="1">
              <a:buNone/>
            </a:pPr>
            <a:endParaRPr lang="en-US" sz="1600" b="1" dirty="0" smtClean="0">
              <a:ln>
                <a:solidFill>
                  <a:schemeClr val="bg1"/>
                </a:solidFill>
              </a:ln>
            </a:endParaRPr>
          </a:p>
          <a:p>
            <a:pPr lvl="1"/>
            <a:r>
              <a:rPr lang="en-US" sz="3200" b="1" dirty="0" smtClean="0">
                <a:ln>
                  <a:solidFill>
                    <a:schemeClr val="bg1"/>
                  </a:solidFill>
                </a:ln>
              </a:rPr>
              <a:t>Hebrews used “evening and morning” to denote the beginning of a period (evening - 6 PM by Jewish reckoning was the beginning of their day) and the completion or end (morning) of a period. </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p:spPr>
        <p:txBody>
          <a:bodyPr>
            <a:noAutofit/>
          </a:bodyPr>
          <a:lstStyle/>
          <a:p>
            <a:pPr algn="ctr"/>
            <a:r>
              <a:rPr lang="en-US" sz="2800" dirty="0" smtClean="0">
                <a:solidFill>
                  <a:schemeClr val="bg1"/>
                </a:solidFill>
              </a:rPr>
              <a:t>WHAT DOES THE BIBLE SAY?</a:t>
            </a:r>
            <a:endParaRPr lang="en-US" sz="2800" dirty="0">
              <a:solidFill>
                <a:schemeClr val="bg1"/>
              </a:solidFill>
            </a:endParaRPr>
          </a:p>
        </p:txBody>
      </p:sp>
      <p:sp>
        <p:nvSpPr>
          <p:cNvPr id="4" name="Content Placeholder 3"/>
          <p:cNvSpPr>
            <a:spLocks noGrp="1"/>
          </p:cNvSpPr>
          <p:nvPr>
            <p:ph sz="half" idx="2"/>
          </p:nvPr>
        </p:nvSpPr>
        <p:spPr>
          <a:xfrm>
            <a:off x="304800" y="1752600"/>
            <a:ext cx="8534400" cy="4419600"/>
          </a:xfrm>
        </p:spPr>
        <p:txBody>
          <a:bodyPr>
            <a:noAutofit/>
          </a:bodyPr>
          <a:lstStyle/>
          <a:p>
            <a:r>
              <a:rPr lang="en-US" sz="3200" b="1" dirty="0" smtClean="0">
                <a:ln>
                  <a:solidFill>
                    <a:schemeClr val="bg1"/>
                  </a:solidFill>
                </a:ln>
                <a:solidFill>
                  <a:srgbClr val="FFFF00"/>
                </a:solidFill>
              </a:rPr>
              <a:t>Argument:</a:t>
            </a:r>
            <a:r>
              <a:rPr lang="en-US" sz="3200" b="1" dirty="0" smtClean="0">
                <a:ln>
                  <a:solidFill>
                    <a:schemeClr val="bg1"/>
                  </a:solidFill>
                </a:ln>
              </a:rPr>
              <a:t>  Does not Exodus 20:9, 11 show the days of Genesis to be 24 hrs. since it says, “Six days you shall labor…, but the seventh day is a Sabbath..For in six days the Lord made the heavens and the earth…but he rested on the seventh day.”</a:t>
            </a:r>
            <a:endParaRPr lang="en-US" sz="3200" dirty="0" smtClean="0">
              <a:ln>
                <a:solidFill>
                  <a:schemeClr val="bg1"/>
                </a:solidFill>
              </a:ln>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p:spPr>
        <p:txBody>
          <a:bodyPr>
            <a:noAutofit/>
          </a:bodyPr>
          <a:lstStyle/>
          <a:p>
            <a:pPr algn="ctr"/>
            <a:r>
              <a:rPr lang="en-US" sz="2800" dirty="0" smtClean="0">
                <a:solidFill>
                  <a:schemeClr val="bg1"/>
                </a:solidFill>
              </a:rPr>
              <a:t>WHAT DOES THE BIBLE SAY?</a:t>
            </a:r>
            <a:endParaRPr lang="en-US" sz="2800" dirty="0">
              <a:solidFill>
                <a:schemeClr val="bg1"/>
              </a:solidFill>
            </a:endParaRPr>
          </a:p>
        </p:txBody>
      </p:sp>
      <p:sp>
        <p:nvSpPr>
          <p:cNvPr id="4" name="Content Placeholder 3"/>
          <p:cNvSpPr>
            <a:spLocks noGrp="1"/>
          </p:cNvSpPr>
          <p:nvPr>
            <p:ph sz="half" idx="2"/>
          </p:nvPr>
        </p:nvSpPr>
        <p:spPr>
          <a:xfrm>
            <a:off x="0" y="1752600"/>
            <a:ext cx="8991600" cy="4724400"/>
          </a:xfrm>
        </p:spPr>
        <p:txBody>
          <a:bodyPr>
            <a:noAutofit/>
          </a:bodyPr>
          <a:lstStyle/>
          <a:p>
            <a:pPr>
              <a:buNone/>
            </a:pPr>
            <a:r>
              <a:rPr lang="en-US" sz="2600" b="1" dirty="0" smtClean="0">
                <a:ln>
                  <a:solidFill>
                    <a:schemeClr val="tx1"/>
                  </a:solidFill>
                </a:ln>
                <a:solidFill>
                  <a:srgbClr val="FF0000"/>
                </a:solidFill>
                <a:latin typeface="ITC Avant Garde Demi" pitchFamily="34" charset="0"/>
              </a:rPr>
              <a:t>	</a:t>
            </a:r>
            <a:r>
              <a:rPr lang="en-US" sz="2800" b="1" dirty="0" smtClean="0">
                <a:ln>
                  <a:solidFill>
                    <a:schemeClr val="bg1"/>
                  </a:solidFill>
                </a:ln>
                <a:solidFill>
                  <a:srgbClr val="FFFF00"/>
                </a:solidFill>
                <a:latin typeface="Corbel" pitchFamily="34" charset="0"/>
              </a:rPr>
              <a:t>Rebuttal:  </a:t>
            </a:r>
            <a:r>
              <a:rPr lang="en-US" sz="2800" b="1" dirty="0" smtClean="0">
                <a:ln>
                  <a:solidFill>
                    <a:schemeClr val="bg1"/>
                  </a:solidFill>
                </a:ln>
                <a:latin typeface="Corbel" pitchFamily="34" charset="0"/>
              </a:rPr>
              <a:t>Noted Hebrew scholar Gleason Archer states, “By no means does this [Exodus 20:9-11] demonstrate that 24-hour intervals were involved in the first six ‘days,’ any more than the eight-day celebration of the Feast of Tabernacles proves that the wilderness wanderings under Moses occupied only eight days.” (Gleason L. Archer, “A response to the Trustworthiness of Scripture in Areas Relating to Natural Science,” in </a:t>
            </a:r>
            <a:r>
              <a:rPr lang="en-US" sz="2800" b="1" i="1" dirty="0" smtClean="0">
                <a:ln>
                  <a:solidFill>
                    <a:schemeClr val="bg1"/>
                  </a:solidFill>
                </a:ln>
                <a:latin typeface="Corbel" pitchFamily="34" charset="0"/>
              </a:rPr>
              <a:t>Hermeneutics, Inerrancy, and the Bible</a:t>
            </a:r>
            <a:r>
              <a:rPr lang="en-US" sz="2800" b="1" dirty="0" smtClean="0">
                <a:ln>
                  <a:solidFill>
                    <a:schemeClr val="bg1"/>
                  </a:solidFill>
                </a:ln>
                <a:latin typeface="Corbel" pitchFamily="34" charset="0"/>
              </a:rPr>
              <a:t>, ed. Earl D. </a:t>
            </a:r>
            <a:r>
              <a:rPr lang="en-US" sz="2800" b="1" dirty="0" err="1" smtClean="0">
                <a:ln>
                  <a:solidFill>
                    <a:schemeClr val="bg1"/>
                  </a:solidFill>
                </a:ln>
                <a:latin typeface="Corbel" pitchFamily="34" charset="0"/>
              </a:rPr>
              <a:t>Radmacher</a:t>
            </a:r>
            <a:r>
              <a:rPr lang="en-US" sz="2800" b="1" dirty="0" smtClean="0">
                <a:ln>
                  <a:solidFill>
                    <a:schemeClr val="bg1"/>
                  </a:solidFill>
                </a:ln>
                <a:latin typeface="Corbel" pitchFamily="34" charset="0"/>
              </a:rPr>
              <a:t> and Robert D. </a:t>
            </a:r>
            <a:r>
              <a:rPr lang="en-US" sz="2800" b="1" dirty="0" err="1" smtClean="0">
                <a:ln>
                  <a:solidFill>
                    <a:schemeClr val="bg1"/>
                  </a:solidFill>
                </a:ln>
                <a:latin typeface="Corbel" pitchFamily="34" charset="0"/>
              </a:rPr>
              <a:t>Pteus</a:t>
            </a:r>
            <a:r>
              <a:rPr lang="en-US" sz="2800" b="1" dirty="0" smtClean="0">
                <a:ln>
                  <a:solidFill>
                    <a:schemeClr val="bg1"/>
                  </a:solidFill>
                </a:ln>
                <a:latin typeface="Corbel" pitchFamily="34" charset="0"/>
              </a:rPr>
              <a:t> (Grand Rapids, MI: Academic Books, 1986), p. 329)</a:t>
            </a:r>
            <a:endParaRPr lang="en-US" sz="2800" dirty="0" smtClean="0">
              <a:ln>
                <a:solidFill>
                  <a:schemeClr val="bg1"/>
                </a:solidFill>
              </a:ln>
              <a:latin typeface="Corbel" pitchFamily="34" charset="0"/>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p:spPr>
        <p:txBody>
          <a:bodyPr>
            <a:noAutofit/>
          </a:bodyPr>
          <a:lstStyle/>
          <a:p>
            <a:pPr algn="ctr"/>
            <a:r>
              <a:rPr lang="en-US" sz="2800" dirty="0" smtClean="0">
                <a:solidFill>
                  <a:schemeClr val="bg1"/>
                </a:solidFill>
              </a:rPr>
              <a:t>WHAT DOES THE BIBLE SAY?</a:t>
            </a:r>
            <a:endParaRPr lang="en-US" sz="2800" dirty="0">
              <a:solidFill>
                <a:schemeClr val="bg1"/>
              </a:solidFill>
            </a:endParaRPr>
          </a:p>
        </p:txBody>
      </p:sp>
      <p:sp>
        <p:nvSpPr>
          <p:cNvPr id="4" name="Content Placeholder 3"/>
          <p:cNvSpPr>
            <a:spLocks noGrp="1"/>
          </p:cNvSpPr>
          <p:nvPr>
            <p:ph sz="half" idx="2"/>
          </p:nvPr>
        </p:nvSpPr>
        <p:spPr>
          <a:xfrm>
            <a:off x="152400" y="1752600"/>
            <a:ext cx="8991600" cy="5105400"/>
          </a:xfrm>
        </p:spPr>
        <p:txBody>
          <a:bodyPr>
            <a:noAutofit/>
          </a:bodyPr>
          <a:lstStyle/>
          <a:p>
            <a:pPr lvl="2">
              <a:buNone/>
            </a:pPr>
            <a:r>
              <a:rPr lang="en-US" sz="3200" b="1" dirty="0" smtClean="0">
                <a:ln>
                  <a:solidFill>
                    <a:schemeClr val="bg1"/>
                  </a:solidFill>
                </a:ln>
              </a:rPr>
              <a:t>It should also be pointed out:</a:t>
            </a:r>
          </a:p>
          <a:p>
            <a:pPr lvl="2"/>
            <a:r>
              <a:rPr lang="en-US" sz="3200" b="1" dirty="0" smtClean="0">
                <a:ln>
                  <a:solidFill>
                    <a:schemeClr val="bg1"/>
                  </a:solidFill>
                </a:ln>
              </a:rPr>
              <a:t> that the Ex. 20 reference is one of five that deals with keeping the Sabbath.  In three of them no connection is drawn to the Genesis week.  </a:t>
            </a:r>
          </a:p>
          <a:p>
            <a:pPr lvl="2">
              <a:buNone/>
            </a:pPr>
            <a:endParaRPr lang="en-US" sz="1600" b="1" dirty="0" smtClean="0">
              <a:ln>
                <a:solidFill>
                  <a:schemeClr val="bg1"/>
                </a:solidFill>
              </a:ln>
            </a:endParaRPr>
          </a:p>
          <a:p>
            <a:pPr lvl="2"/>
            <a:r>
              <a:rPr lang="en-US" sz="3200" b="1" dirty="0" smtClean="0">
                <a:ln>
                  <a:solidFill>
                    <a:schemeClr val="bg1"/>
                  </a:solidFill>
                </a:ln>
              </a:rPr>
              <a:t>This argument only holds any influence if the Hebrew word “</a:t>
            </a:r>
            <a:r>
              <a:rPr lang="en-US" sz="3200" b="1" dirty="0" err="1" smtClean="0">
                <a:ln>
                  <a:solidFill>
                    <a:schemeClr val="bg1"/>
                  </a:solidFill>
                </a:ln>
              </a:rPr>
              <a:t>yom</a:t>
            </a:r>
            <a:r>
              <a:rPr lang="en-US" sz="3200" b="1" dirty="0" smtClean="0">
                <a:ln>
                  <a:solidFill>
                    <a:schemeClr val="bg1"/>
                  </a:solidFill>
                </a:ln>
              </a:rPr>
              <a:t>” for  “day” is limited to a 24 hour period; it is not.  </a:t>
            </a:r>
          </a:p>
          <a:p>
            <a:pPr lvl="2">
              <a:buNone/>
            </a:pPr>
            <a:endParaRPr lang="en-US" sz="3200" b="1" dirty="0" smtClean="0">
              <a:ln>
                <a:solidFill>
                  <a:schemeClr val="bg1"/>
                </a:solidFill>
              </a:ln>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p:spPr>
        <p:txBody>
          <a:bodyPr>
            <a:noAutofit/>
          </a:bodyPr>
          <a:lstStyle/>
          <a:p>
            <a:pPr algn="ctr"/>
            <a:r>
              <a:rPr lang="en-US" sz="2800" dirty="0" smtClean="0">
                <a:solidFill>
                  <a:schemeClr val="bg1"/>
                </a:solidFill>
              </a:rPr>
              <a:t>WHAT DOES THE BIBLE SAY?</a:t>
            </a:r>
            <a:endParaRPr lang="en-US" sz="2800" dirty="0">
              <a:solidFill>
                <a:schemeClr val="bg1"/>
              </a:solidFill>
            </a:endParaRPr>
          </a:p>
        </p:txBody>
      </p:sp>
      <p:sp>
        <p:nvSpPr>
          <p:cNvPr id="4" name="Content Placeholder 3"/>
          <p:cNvSpPr>
            <a:spLocks noGrp="1"/>
          </p:cNvSpPr>
          <p:nvPr>
            <p:ph sz="half" idx="2"/>
          </p:nvPr>
        </p:nvSpPr>
        <p:spPr>
          <a:xfrm>
            <a:off x="152400" y="1752600"/>
            <a:ext cx="8991600" cy="5105400"/>
          </a:xfrm>
        </p:spPr>
        <p:txBody>
          <a:bodyPr>
            <a:noAutofit/>
          </a:bodyPr>
          <a:lstStyle/>
          <a:p>
            <a:pPr lvl="2"/>
            <a:endParaRPr lang="en-US" sz="3200" b="1" dirty="0" smtClean="0">
              <a:ln>
                <a:solidFill>
                  <a:schemeClr val="bg1"/>
                </a:solidFill>
              </a:ln>
            </a:endParaRPr>
          </a:p>
          <a:p>
            <a:pPr lvl="2"/>
            <a:r>
              <a:rPr lang="en-US" sz="3200" b="1" dirty="0" smtClean="0">
                <a:ln>
                  <a:solidFill>
                    <a:schemeClr val="bg1"/>
                  </a:solidFill>
                </a:ln>
              </a:rPr>
              <a:t>Lastly, in Leviticus 25:4 the “Sabbath” is a full year!  So, the Sabbath can take on different meanings. </a:t>
            </a:r>
            <a:endParaRPr lang="en-US" sz="3200" dirty="0" smtClean="0">
              <a:ln>
                <a:solidFill>
                  <a:schemeClr val="bg1"/>
                </a:solidFill>
              </a:ln>
            </a:endParaRPr>
          </a:p>
          <a:p>
            <a:pPr lvl="2">
              <a:buNone/>
            </a:pPr>
            <a:endParaRPr lang="en-US" sz="3200" b="1" dirty="0" smtClean="0">
              <a:ln>
                <a:solidFill>
                  <a:schemeClr val="bg1"/>
                </a:solidFill>
              </a:ln>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81000"/>
            <a:ext cx="8229600" cy="9906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TWO DIVINE REVELATIONS</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7" name="Text Placeholder 6"/>
          <p:cNvSpPr>
            <a:spLocks noGrp="1"/>
          </p:cNvSpPr>
          <p:nvPr>
            <p:ph type="body" idx="1"/>
          </p:nvPr>
        </p:nvSpPr>
        <p:spPr>
          <a:xfrm>
            <a:off x="0" y="1371600"/>
            <a:ext cx="9144000" cy="533400"/>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p:spPr>
        <p:txBody>
          <a:bodyPr>
            <a:normAutofit/>
          </a:bodyPr>
          <a:lstStyle/>
          <a:p>
            <a:pPr algn="ctr"/>
            <a:r>
              <a:rPr lang="en-US" sz="2800" dirty="0" smtClean="0">
                <a:solidFill>
                  <a:schemeClr val="bg1"/>
                </a:solidFill>
              </a:rPr>
              <a:t>What the Bible says about the Record of Nature:</a:t>
            </a:r>
            <a:endParaRPr lang="en-US" sz="2800" dirty="0">
              <a:solidFill>
                <a:schemeClr val="bg1"/>
              </a:solidFill>
            </a:endParaRPr>
          </a:p>
        </p:txBody>
      </p:sp>
      <p:sp>
        <p:nvSpPr>
          <p:cNvPr id="8" name="Content Placeholder 7"/>
          <p:cNvSpPr>
            <a:spLocks noGrp="1"/>
          </p:cNvSpPr>
          <p:nvPr>
            <p:ph sz="quarter" idx="2"/>
          </p:nvPr>
        </p:nvSpPr>
        <p:spPr>
          <a:xfrm>
            <a:off x="304800" y="2133600"/>
            <a:ext cx="8610600" cy="4225925"/>
          </a:xfrm>
        </p:spPr>
        <p:txBody>
          <a:bodyPr>
            <a:noAutofit/>
          </a:bodyPr>
          <a:lstStyle/>
          <a:p>
            <a:r>
              <a:rPr lang="en-US" sz="3200" b="1" dirty="0" smtClean="0">
                <a:ln>
                  <a:solidFill>
                    <a:schemeClr val="accent2"/>
                  </a:solidFill>
                </a:ln>
                <a:solidFill>
                  <a:srgbClr val="FF0000"/>
                </a:solidFill>
                <a:latin typeface="Corbel" pitchFamily="34" charset="0"/>
              </a:rPr>
              <a:t>Job 12:7 -8  &gt;  </a:t>
            </a:r>
            <a:r>
              <a:rPr lang="en-US" sz="3200" b="1" dirty="0" smtClean="0">
                <a:ln>
                  <a:solidFill>
                    <a:schemeClr val="accent2"/>
                  </a:solidFill>
                </a:ln>
                <a:latin typeface="Corbel" pitchFamily="34" charset="0"/>
              </a:rPr>
              <a:t>Ask the animals, and </a:t>
            </a:r>
            <a:r>
              <a:rPr lang="en-US" sz="3200" b="1" u="sng" dirty="0" smtClean="0">
                <a:ln>
                  <a:solidFill>
                    <a:schemeClr val="accent2"/>
                  </a:solidFill>
                </a:ln>
                <a:solidFill>
                  <a:srgbClr val="FFFF00"/>
                </a:solidFill>
                <a:latin typeface="Corbel" pitchFamily="34" charset="0"/>
              </a:rPr>
              <a:t>they will teach you</a:t>
            </a:r>
            <a:r>
              <a:rPr lang="en-US" sz="3200" b="1" dirty="0" smtClean="0">
                <a:ln>
                  <a:solidFill>
                    <a:schemeClr val="accent2"/>
                  </a:solidFill>
                </a:ln>
                <a:latin typeface="Corbel" pitchFamily="34" charset="0"/>
              </a:rPr>
              <a:t>, or the birds of the air, and they will </a:t>
            </a:r>
            <a:r>
              <a:rPr lang="en-US" sz="3200" b="1" u="sng" dirty="0" smtClean="0">
                <a:ln>
                  <a:solidFill>
                    <a:schemeClr val="accent2"/>
                  </a:solidFill>
                </a:ln>
                <a:solidFill>
                  <a:srgbClr val="FFFF00"/>
                </a:solidFill>
                <a:latin typeface="Corbel" pitchFamily="34" charset="0"/>
              </a:rPr>
              <a:t>tell you</a:t>
            </a:r>
            <a:r>
              <a:rPr lang="en-US" sz="3200" b="1" dirty="0" smtClean="0">
                <a:ln>
                  <a:solidFill>
                    <a:schemeClr val="accent2"/>
                  </a:solidFill>
                </a:ln>
                <a:latin typeface="Corbel" pitchFamily="34" charset="0"/>
              </a:rPr>
              <a:t>; or speak to the earth, and it will </a:t>
            </a:r>
            <a:r>
              <a:rPr lang="en-US" sz="3200" b="1" u="sng" dirty="0" smtClean="0">
                <a:ln>
                  <a:solidFill>
                    <a:schemeClr val="accent2"/>
                  </a:solidFill>
                </a:ln>
                <a:solidFill>
                  <a:srgbClr val="FFFF00"/>
                </a:solidFill>
                <a:latin typeface="Corbel" pitchFamily="34" charset="0"/>
              </a:rPr>
              <a:t>teach you</a:t>
            </a:r>
            <a:r>
              <a:rPr lang="en-US" sz="3200" b="1" dirty="0" smtClean="0">
                <a:ln>
                  <a:solidFill>
                    <a:schemeClr val="accent2"/>
                  </a:solidFill>
                </a:ln>
                <a:latin typeface="Corbel" pitchFamily="34" charset="0"/>
              </a:rPr>
              <a:t>, or let the fish of the sea </a:t>
            </a:r>
            <a:r>
              <a:rPr lang="en-US" sz="3200" b="1" u="sng" dirty="0" smtClean="0">
                <a:ln>
                  <a:solidFill>
                    <a:schemeClr val="accent2"/>
                  </a:solidFill>
                </a:ln>
                <a:solidFill>
                  <a:srgbClr val="FFFF00"/>
                </a:solidFill>
                <a:latin typeface="Corbel" pitchFamily="34" charset="0"/>
              </a:rPr>
              <a:t>inform</a:t>
            </a:r>
            <a:r>
              <a:rPr lang="en-US" sz="3200" b="1" u="sng" dirty="0" smtClean="0">
                <a:ln>
                  <a:solidFill>
                    <a:schemeClr val="accent2"/>
                  </a:solidFill>
                </a:ln>
                <a:latin typeface="Corbel" pitchFamily="34" charset="0"/>
              </a:rPr>
              <a:t> </a:t>
            </a:r>
            <a:r>
              <a:rPr lang="en-US" sz="3200" b="1" dirty="0" smtClean="0">
                <a:ln>
                  <a:solidFill>
                    <a:schemeClr val="accent2"/>
                  </a:solidFill>
                </a:ln>
                <a:latin typeface="Corbel" pitchFamily="34" charset="0"/>
              </a:rPr>
              <a:t>you.</a:t>
            </a:r>
          </a:p>
          <a:p>
            <a:pPr>
              <a:buNone/>
            </a:pPr>
            <a:endParaRPr lang="en-US" sz="28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p:spPr>
        <p:txBody>
          <a:bodyPr>
            <a:noAutofit/>
          </a:bodyPr>
          <a:lstStyle/>
          <a:p>
            <a:pPr algn="ctr"/>
            <a:r>
              <a:rPr lang="en-US" sz="2800" dirty="0" smtClean="0">
                <a:solidFill>
                  <a:schemeClr val="bg1"/>
                </a:solidFill>
              </a:rPr>
              <a:t>WHAT DOES THE BIBLE SAY?</a:t>
            </a:r>
            <a:endParaRPr lang="en-US" sz="2800" dirty="0">
              <a:solidFill>
                <a:schemeClr val="bg1"/>
              </a:solidFill>
            </a:endParaRPr>
          </a:p>
        </p:txBody>
      </p:sp>
      <p:sp>
        <p:nvSpPr>
          <p:cNvPr id="4" name="Content Placeholder 3"/>
          <p:cNvSpPr>
            <a:spLocks noGrp="1"/>
          </p:cNvSpPr>
          <p:nvPr>
            <p:ph sz="half" idx="2"/>
          </p:nvPr>
        </p:nvSpPr>
        <p:spPr>
          <a:xfrm>
            <a:off x="304800" y="1600200"/>
            <a:ext cx="8534400" cy="5105400"/>
          </a:xfrm>
        </p:spPr>
        <p:txBody>
          <a:bodyPr>
            <a:noAutofit/>
          </a:bodyPr>
          <a:lstStyle/>
          <a:p>
            <a:r>
              <a:rPr lang="en-US" sz="3200" b="1" dirty="0" smtClean="0">
                <a:ln>
                  <a:solidFill>
                    <a:schemeClr val="bg1"/>
                  </a:solidFill>
                </a:ln>
                <a:solidFill>
                  <a:srgbClr val="FFFF00"/>
                </a:solidFill>
              </a:rPr>
              <a:t>Argument:  </a:t>
            </a:r>
            <a:r>
              <a:rPr lang="en-US" sz="3200" b="1" dirty="0" smtClean="0">
                <a:ln>
                  <a:solidFill>
                    <a:schemeClr val="bg1"/>
                  </a:solidFill>
                </a:ln>
              </a:rPr>
              <a:t>If the universe and earth are billions of  years old, then there would have to be animal death before Adam’s fall.  That would contradict Rom. 5:21, and I Cor. 15:21 where it says death entered through the fall/sin of Adam.</a:t>
            </a:r>
          </a:p>
          <a:p>
            <a:pPr>
              <a:buNone/>
            </a:pPr>
            <a:endParaRPr lang="en-US" sz="1200" b="1" dirty="0" smtClean="0">
              <a:ln>
                <a:solidFill>
                  <a:schemeClr val="bg1"/>
                </a:solidFill>
              </a:ln>
              <a:latin typeface="ITC Avant Garde Demi" pitchFamily="34" charset="0"/>
            </a:endParaRPr>
          </a:p>
          <a:p>
            <a:r>
              <a:rPr lang="en-US" sz="3200" b="1" dirty="0" smtClean="0">
                <a:ln>
                  <a:solidFill>
                    <a:schemeClr val="bg1"/>
                  </a:solidFill>
                </a:ln>
                <a:solidFill>
                  <a:srgbClr val="FFFF00"/>
                </a:solidFill>
                <a:latin typeface="ITC Avant Garde Demi" pitchFamily="34" charset="0"/>
              </a:rPr>
              <a:t> Rebuttal: </a:t>
            </a:r>
            <a:r>
              <a:rPr lang="en-US" sz="2800" b="1" dirty="0" smtClean="0">
                <a:ln>
                  <a:solidFill>
                    <a:schemeClr val="bg1"/>
                  </a:solidFill>
                </a:ln>
                <a:latin typeface="ITC Avant Garde Demi" pitchFamily="34" charset="0"/>
              </a:rPr>
              <a:t>The above makes several wrong assumptions and constitutes bad biblical interpretation.  First, quoting:  </a:t>
            </a:r>
            <a:endParaRPr lang="en-US" sz="2800" b="1" dirty="0" smtClean="0">
              <a:latin typeface="ITC Avant Garde Demi" pitchFamily="34" charset="0"/>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p:spPr>
        <p:txBody>
          <a:bodyPr>
            <a:noAutofit/>
          </a:bodyPr>
          <a:lstStyle/>
          <a:p>
            <a:pPr algn="ctr"/>
            <a:r>
              <a:rPr lang="en-US" sz="2800" dirty="0" smtClean="0">
                <a:solidFill>
                  <a:schemeClr val="bg1"/>
                </a:solidFill>
              </a:rPr>
              <a:t>WHAT DOES THE BIBLE SAY?</a:t>
            </a:r>
            <a:endParaRPr lang="en-US" sz="2800" dirty="0">
              <a:solidFill>
                <a:schemeClr val="bg1"/>
              </a:solidFill>
            </a:endParaRPr>
          </a:p>
        </p:txBody>
      </p:sp>
      <p:sp>
        <p:nvSpPr>
          <p:cNvPr id="4" name="Content Placeholder 3"/>
          <p:cNvSpPr>
            <a:spLocks noGrp="1"/>
          </p:cNvSpPr>
          <p:nvPr>
            <p:ph sz="half" idx="2"/>
          </p:nvPr>
        </p:nvSpPr>
        <p:spPr>
          <a:xfrm>
            <a:off x="304800" y="1752600"/>
            <a:ext cx="8534400" cy="4572000"/>
          </a:xfrm>
        </p:spPr>
        <p:txBody>
          <a:bodyPr>
            <a:noAutofit/>
          </a:bodyPr>
          <a:lstStyle/>
          <a:p>
            <a:pPr lvl="1"/>
            <a:r>
              <a:rPr lang="en-US" sz="3200" b="1" dirty="0" smtClean="0">
                <a:ln>
                  <a:solidFill>
                    <a:schemeClr val="bg1"/>
                  </a:solidFill>
                </a:ln>
                <a:solidFill>
                  <a:srgbClr val="FFFF00"/>
                </a:solidFill>
              </a:rPr>
              <a:t>Rom. 5:12 &gt; </a:t>
            </a:r>
            <a:r>
              <a:rPr lang="en-US" sz="3200" b="1" i="1" dirty="0" smtClean="0">
                <a:ln>
                  <a:solidFill>
                    <a:schemeClr val="bg1"/>
                  </a:solidFill>
                </a:ln>
              </a:rPr>
              <a:t>Therefore, just as sin entered the world through one man, and death through sin, and in this way </a:t>
            </a:r>
            <a:r>
              <a:rPr lang="en-US" sz="3200" b="1" i="1" u="sng" dirty="0" smtClean="0">
                <a:ln>
                  <a:solidFill>
                    <a:schemeClr val="bg1"/>
                  </a:solidFill>
                </a:ln>
              </a:rPr>
              <a:t>death came to all men</a:t>
            </a:r>
            <a:r>
              <a:rPr lang="en-US" sz="3200" b="1" i="1" dirty="0" smtClean="0">
                <a:ln>
                  <a:solidFill>
                    <a:schemeClr val="bg1"/>
                  </a:solidFill>
                </a:ln>
              </a:rPr>
              <a:t>, because all sinned – </a:t>
            </a:r>
          </a:p>
          <a:p>
            <a:pPr lvl="1">
              <a:buNone/>
            </a:pPr>
            <a:endParaRPr lang="en-US" sz="3200" b="1" dirty="0" smtClean="0">
              <a:ln>
                <a:solidFill>
                  <a:schemeClr val="bg1"/>
                </a:solidFill>
              </a:ln>
            </a:endParaRPr>
          </a:p>
          <a:p>
            <a:pPr lvl="1"/>
            <a:r>
              <a:rPr lang="en-US" sz="3200" b="1" dirty="0" smtClean="0">
                <a:ln>
                  <a:solidFill>
                    <a:schemeClr val="bg1"/>
                  </a:solidFill>
                </a:ln>
                <a:solidFill>
                  <a:srgbClr val="FFFF00"/>
                </a:solidFill>
              </a:rPr>
              <a:t>I Cor. 15:21 &gt;</a:t>
            </a:r>
            <a:r>
              <a:rPr lang="en-US" sz="3200" b="1" i="1" dirty="0" smtClean="0">
                <a:ln>
                  <a:solidFill>
                    <a:schemeClr val="bg1"/>
                  </a:solidFill>
                </a:ln>
                <a:solidFill>
                  <a:srgbClr val="FFFF00"/>
                </a:solidFill>
              </a:rPr>
              <a:t> </a:t>
            </a:r>
            <a:r>
              <a:rPr lang="en-US" sz="3200" b="1" i="1" dirty="0" smtClean="0">
                <a:ln>
                  <a:solidFill>
                    <a:schemeClr val="bg1"/>
                  </a:solidFill>
                </a:ln>
              </a:rPr>
              <a:t>For since death came through a man, the resurrection of the dead comes also through a man.  For as in Adam all die,…</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p:spPr>
        <p:txBody>
          <a:bodyPr>
            <a:noAutofit/>
          </a:bodyPr>
          <a:lstStyle/>
          <a:p>
            <a:pPr algn="ctr"/>
            <a:r>
              <a:rPr lang="en-US" sz="2800" dirty="0" smtClean="0">
                <a:solidFill>
                  <a:schemeClr val="bg1"/>
                </a:solidFill>
              </a:rPr>
              <a:t>WHAT DOES THE BIBLE SAY?</a:t>
            </a:r>
            <a:endParaRPr lang="en-US" sz="2800" dirty="0">
              <a:solidFill>
                <a:schemeClr val="bg1"/>
              </a:solidFill>
            </a:endParaRPr>
          </a:p>
        </p:txBody>
      </p:sp>
      <p:sp>
        <p:nvSpPr>
          <p:cNvPr id="4" name="Content Placeholder 3"/>
          <p:cNvSpPr>
            <a:spLocks noGrp="1"/>
          </p:cNvSpPr>
          <p:nvPr>
            <p:ph sz="half" idx="2"/>
          </p:nvPr>
        </p:nvSpPr>
        <p:spPr>
          <a:xfrm>
            <a:off x="304800" y="1981200"/>
            <a:ext cx="8534400" cy="4343400"/>
          </a:xfrm>
        </p:spPr>
        <p:txBody>
          <a:bodyPr>
            <a:noAutofit/>
          </a:bodyPr>
          <a:lstStyle/>
          <a:p>
            <a:pPr lvl="1"/>
            <a:r>
              <a:rPr lang="en-US" sz="3200" b="1" dirty="0" smtClean="0">
                <a:ln>
                  <a:solidFill>
                    <a:schemeClr val="bg1"/>
                  </a:solidFill>
                </a:ln>
              </a:rPr>
              <a:t>Both passages are clear that sin entered mankind ONLY (“death came to all </a:t>
            </a:r>
            <a:r>
              <a:rPr lang="en-US" sz="3200" b="1" i="1" u="sng" dirty="0" smtClean="0">
                <a:ln>
                  <a:solidFill>
                    <a:schemeClr val="bg1"/>
                  </a:solidFill>
                </a:ln>
              </a:rPr>
              <a:t>men</a:t>
            </a:r>
            <a:r>
              <a:rPr lang="en-US" sz="3200" b="1" dirty="0" smtClean="0">
                <a:ln>
                  <a:solidFill>
                    <a:schemeClr val="bg1"/>
                  </a:solidFill>
                </a:ln>
              </a:rPr>
              <a:t>”).   Adam’s sin caused death ONLY to humans; animals are thereby excluded from these two verses.  Animals do not sin.  Sin is exclusively a human condition/problem.</a:t>
            </a:r>
          </a:p>
          <a:p>
            <a:pPr lvl="1">
              <a:buNone/>
            </a:pPr>
            <a:endParaRPr lang="en-US" sz="1400" b="1" dirty="0" smtClean="0">
              <a:ln>
                <a:solidFill>
                  <a:schemeClr val="bg1"/>
                </a:solidFill>
              </a:ln>
              <a:latin typeface="ITC Avant Garde Demi" pitchFamily="34" charset="0"/>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p:spPr>
        <p:txBody>
          <a:bodyPr>
            <a:noAutofit/>
          </a:bodyPr>
          <a:lstStyle/>
          <a:p>
            <a:pPr algn="ctr"/>
            <a:r>
              <a:rPr lang="en-US" sz="2800" dirty="0" smtClean="0">
                <a:solidFill>
                  <a:schemeClr val="bg1"/>
                </a:solidFill>
              </a:rPr>
              <a:t>WHAT DOES THE BIBLE SAY?</a:t>
            </a:r>
            <a:endParaRPr lang="en-US" sz="2800" dirty="0">
              <a:solidFill>
                <a:schemeClr val="bg1"/>
              </a:solidFill>
            </a:endParaRPr>
          </a:p>
        </p:txBody>
      </p:sp>
      <p:sp>
        <p:nvSpPr>
          <p:cNvPr id="4" name="Content Placeholder 3"/>
          <p:cNvSpPr>
            <a:spLocks noGrp="1"/>
          </p:cNvSpPr>
          <p:nvPr>
            <p:ph sz="half" idx="2"/>
          </p:nvPr>
        </p:nvSpPr>
        <p:spPr>
          <a:xfrm>
            <a:off x="304800" y="1905000"/>
            <a:ext cx="8534400" cy="4419600"/>
          </a:xfrm>
        </p:spPr>
        <p:txBody>
          <a:bodyPr>
            <a:noAutofit/>
          </a:bodyPr>
          <a:lstStyle/>
          <a:p>
            <a:pPr lvl="1"/>
            <a:r>
              <a:rPr lang="en-US" sz="3200" b="1" dirty="0" smtClean="0">
                <a:ln>
                  <a:solidFill>
                    <a:schemeClr val="bg1"/>
                  </a:solidFill>
                </a:ln>
              </a:rPr>
              <a:t>Many contend God would never have planned the predator/prey situation as it is “horrible, bloody.” </a:t>
            </a:r>
          </a:p>
          <a:p>
            <a:pPr lvl="1">
              <a:buNone/>
            </a:pPr>
            <a:endParaRPr lang="en-US" sz="3200" b="1" dirty="0" smtClean="0">
              <a:ln>
                <a:solidFill>
                  <a:schemeClr val="bg1"/>
                </a:solidFill>
              </a:ln>
            </a:endParaRPr>
          </a:p>
          <a:p>
            <a:pPr lvl="1"/>
            <a:r>
              <a:rPr lang="en-US" sz="3200" b="1" dirty="0" smtClean="0">
                <a:ln>
                  <a:solidFill>
                    <a:schemeClr val="bg1"/>
                  </a:solidFill>
                </a:ln>
              </a:rPr>
              <a:t>That perspective is a philosophically biased one, not supported by any biblical text.  </a:t>
            </a:r>
          </a:p>
          <a:p>
            <a:pPr lvl="1">
              <a:buNone/>
            </a:pPr>
            <a:endParaRPr lang="en-US" sz="3200" b="1" dirty="0" smtClean="0">
              <a:ln>
                <a:solidFill>
                  <a:schemeClr val="bg1"/>
                </a:solidFill>
              </a:ln>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p:spPr>
        <p:txBody>
          <a:bodyPr>
            <a:noAutofit/>
          </a:bodyPr>
          <a:lstStyle/>
          <a:p>
            <a:pPr algn="ctr"/>
            <a:r>
              <a:rPr lang="en-US" sz="2800" dirty="0" smtClean="0">
                <a:solidFill>
                  <a:schemeClr val="bg1"/>
                </a:solidFill>
              </a:rPr>
              <a:t>WHAT DOES THE BIBLE SAY?</a:t>
            </a:r>
            <a:endParaRPr lang="en-US" sz="2800" dirty="0">
              <a:solidFill>
                <a:schemeClr val="bg1"/>
              </a:solidFill>
            </a:endParaRPr>
          </a:p>
        </p:txBody>
      </p:sp>
      <p:sp>
        <p:nvSpPr>
          <p:cNvPr id="4" name="Content Placeholder 3"/>
          <p:cNvSpPr>
            <a:spLocks noGrp="1"/>
          </p:cNvSpPr>
          <p:nvPr>
            <p:ph sz="half" idx="2"/>
          </p:nvPr>
        </p:nvSpPr>
        <p:spPr>
          <a:xfrm>
            <a:off x="304800" y="1752600"/>
            <a:ext cx="8534400" cy="4800600"/>
          </a:xfrm>
        </p:spPr>
        <p:txBody>
          <a:bodyPr>
            <a:noAutofit/>
          </a:bodyPr>
          <a:lstStyle/>
          <a:p>
            <a:pPr lvl="1"/>
            <a:endParaRPr lang="en-US" sz="3200" b="1" dirty="0" smtClean="0">
              <a:ln>
                <a:solidFill>
                  <a:schemeClr val="bg1"/>
                </a:solidFill>
              </a:ln>
            </a:endParaRPr>
          </a:p>
          <a:p>
            <a:pPr lvl="1"/>
            <a:r>
              <a:rPr lang="en-US" sz="3200" b="1" dirty="0" smtClean="0">
                <a:ln>
                  <a:solidFill>
                    <a:schemeClr val="bg1"/>
                  </a:solidFill>
                </a:ln>
              </a:rPr>
              <a:t>God actually supplies the lions, etc. with their meat (Job 38:39-41).  If predatory behavior were somehow wrong/sinful, the Bible would not have God taking part in such a process!  </a:t>
            </a:r>
          </a:p>
          <a:p>
            <a:pPr lvl="1">
              <a:buNone/>
            </a:pPr>
            <a:endParaRPr lang="en-US" sz="1400" b="1" dirty="0" smtClean="0">
              <a:ln>
                <a:solidFill>
                  <a:schemeClr val="bg1"/>
                </a:solidFill>
              </a:ln>
              <a:latin typeface="ITC Avant Garde Demi" pitchFamily="34" charset="0"/>
            </a:endParaRPr>
          </a:p>
          <a:p>
            <a:pPr lvl="1"/>
            <a:endParaRPr lang="en-US" sz="2800" b="1" dirty="0" smtClean="0">
              <a:ln>
                <a:solidFill>
                  <a:schemeClr val="bg1"/>
                </a:solidFill>
              </a:ln>
              <a:latin typeface="ITC Avant Garde Demi" pitchFamily="34" charset="0"/>
            </a:endParaRPr>
          </a:p>
          <a:p>
            <a:pPr lvl="1">
              <a:buNone/>
            </a:pPr>
            <a:r>
              <a:rPr lang="en-US" sz="2800" b="1" dirty="0" smtClean="0">
                <a:ln>
                  <a:solidFill>
                    <a:schemeClr val="bg1"/>
                  </a:solidFill>
                </a:ln>
                <a:latin typeface="ITC Avant Garde Demi" pitchFamily="34" charset="0"/>
              </a:rPr>
              <a:t> </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p:spPr>
        <p:txBody>
          <a:bodyPr>
            <a:noAutofit/>
          </a:bodyPr>
          <a:lstStyle/>
          <a:p>
            <a:pPr algn="ctr"/>
            <a:r>
              <a:rPr lang="en-US" sz="2800" dirty="0" smtClean="0">
                <a:solidFill>
                  <a:schemeClr val="bg1"/>
                </a:solidFill>
              </a:rPr>
              <a:t>WHAT DOES THE BIBLE SAY?</a:t>
            </a:r>
            <a:endParaRPr lang="en-US" sz="2800" dirty="0">
              <a:solidFill>
                <a:schemeClr val="bg1"/>
              </a:solidFill>
            </a:endParaRPr>
          </a:p>
        </p:txBody>
      </p:sp>
      <p:sp>
        <p:nvSpPr>
          <p:cNvPr id="4" name="Content Placeholder 3"/>
          <p:cNvSpPr>
            <a:spLocks noGrp="1"/>
          </p:cNvSpPr>
          <p:nvPr>
            <p:ph sz="half" idx="2"/>
          </p:nvPr>
        </p:nvSpPr>
        <p:spPr>
          <a:xfrm>
            <a:off x="304800" y="1752600"/>
            <a:ext cx="8534400" cy="4800600"/>
          </a:xfrm>
        </p:spPr>
        <p:txBody>
          <a:bodyPr>
            <a:noAutofit/>
          </a:bodyPr>
          <a:lstStyle/>
          <a:p>
            <a:pPr lvl="1"/>
            <a:endParaRPr lang="en-US" sz="3200" b="1" dirty="0" smtClean="0">
              <a:ln>
                <a:solidFill>
                  <a:schemeClr val="bg1"/>
                </a:solidFill>
              </a:ln>
            </a:endParaRPr>
          </a:p>
          <a:p>
            <a:pPr lvl="1"/>
            <a:r>
              <a:rPr lang="en-US" sz="3200" b="1" dirty="0" smtClean="0">
                <a:ln>
                  <a:solidFill>
                    <a:schemeClr val="bg1"/>
                  </a:solidFill>
                </a:ln>
              </a:rPr>
              <a:t>Gen. 1:29-30 God gives man and animals vegetation for food; does not preclude predatory behavior on the part of the animals since the text does NOT say that the “only” foods for animals are green plants.</a:t>
            </a:r>
          </a:p>
          <a:p>
            <a:pPr lvl="1"/>
            <a:endParaRPr lang="en-US" sz="2800" b="1" dirty="0" smtClean="0">
              <a:ln>
                <a:solidFill>
                  <a:schemeClr val="bg1"/>
                </a:solidFill>
              </a:ln>
              <a:latin typeface="ITC Avant Garde Demi" pitchFamily="34" charset="0"/>
            </a:endParaRPr>
          </a:p>
          <a:p>
            <a:pPr lvl="1">
              <a:buNone/>
            </a:pPr>
            <a:r>
              <a:rPr lang="en-US" sz="2800" b="1" dirty="0" smtClean="0">
                <a:ln>
                  <a:solidFill>
                    <a:schemeClr val="bg1"/>
                  </a:solidFill>
                </a:ln>
                <a:latin typeface="ITC Avant Garde Demi" pitchFamily="34" charset="0"/>
              </a:rPr>
              <a:t> </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p:spPr>
        <p:txBody>
          <a:bodyPr>
            <a:noAutofit/>
          </a:bodyPr>
          <a:lstStyle/>
          <a:p>
            <a:pPr algn="ctr"/>
            <a:r>
              <a:rPr lang="en-US" sz="2800" dirty="0" smtClean="0">
                <a:solidFill>
                  <a:schemeClr val="bg1"/>
                </a:solidFill>
              </a:rPr>
              <a:t>WHAT DOES THE BIBLE SAY?</a:t>
            </a:r>
            <a:endParaRPr lang="en-US" sz="2800" dirty="0">
              <a:solidFill>
                <a:schemeClr val="bg1"/>
              </a:solidFill>
            </a:endParaRPr>
          </a:p>
        </p:txBody>
      </p:sp>
      <p:sp>
        <p:nvSpPr>
          <p:cNvPr id="4" name="Content Placeholder 3"/>
          <p:cNvSpPr>
            <a:spLocks noGrp="1"/>
          </p:cNvSpPr>
          <p:nvPr>
            <p:ph sz="half" idx="2"/>
          </p:nvPr>
        </p:nvSpPr>
        <p:spPr>
          <a:xfrm>
            <a:off x="152400" y="1752600"/>
            <a:ext cx="8991600" cy="4953000"/>
          </a:xfrm>
        </p:spPr>
        <p:txBody>
          <a:bodyPr>
            <a:noAutofit/>
          </a:bodyPr>
          <a:lstStyle/>
          <a:p>
            <a:pPr lvl="1"/>
            <a:r>
              <a:rPr lang="en-US" sz="3200" b="1" dirty="0" smtClean="0">
                <a:ln>
                  <a:solidFill>
                    <a:schemeClr val="bg1"/>
                  </a:solidFill>
                </a:ln>
                <a:solidFill>
                  <a:srgbClr val="FFFF00"/>
                </a:solidFill>
              </a:rPr>
              <a:t>Gen. 9:2-3 &gt;</a:t>
            </a:r>
            <a:r>
              <a:rPr lang="en-US" sz="3200" b="1" dirty="0" smtClean="0">
                <a:ln>
                  <a:solidFill>
                    <a:schemeClr val="bg1"/>
                  </a:solidFill>
                </a:ln>
              </a:rPr>
              <a:t> after the flood, God also adds meat to man’s diet. </a:t>
            </a:r>
          </a:p>
          <a:p>
            <a:pPr lvl="1"/>
            <a:endParaRPr lang="en-US" sz="1600" b="1" dirty="0" smtClean="0">
              <a:ln>
                <a:solidFill>
                  <a:schemeClr val="bg1"/>
                </a:solidFill>
              </a:ln>
            </a:endParaRPr>
          </a:p>
          <a:p>
            <a:pPr lvl="1"/>
            <a:r>
              <a:rPr lang="en-US" sz="3200" b="1" dirty="0" smtClean="0">
                <a:ln>
                  <a:solidFill>
                    <a:schemeClr val="bg1"/>
                  </a:solidFill>
                </a:ln>
              </a:rPr>
              <a:t>Note this change of diet for man occurs a long time after the Fall of Adam, NOT at the time of the Fall.  Therefore, meat-eating has nothing to do with the Fall or sin.  </a:t>
            </a:r>
          </a:p>
          <a:p>
            <a:pPr lvl="1"/>
            <a:endParaRPr lang="en-US" sz="1000" b="1" dirty="0" smtClean="0">
              <a:ln>
                <a:solidFill>
                  <a:schemeClr val="bg1"/>
                </a:solidFill>
              </a:ln>
              <a:latin typeface="ITC Avant Garde Demi" pitchFamily="34" charset="0"/>
            </a:endParaRPr>
          </a:p>
          <a:p>
            <a:pPr lvl="1">
              <a:buNone/>
            </a:pPr>
            <a:endParaRPr lang="en-US" sz="2800" b="1" dirty="0" smtClean="0">
              <a:ln>
                <a:solidFill>
                  <a:schemeClr val="bg1"/>
                </a:solidFill>
              </a:ln>
              <a:latin typeface="ITC Avant Garde Demi" pitchFamily="34" charset="0"/>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p:spPr>
        <p:txBody>
          <a:bodyPr>
            <a:noAutofit/>
          </a:bodyPr>
          <a:lstStyle/>
          <a:p>
            <a:pPr algn="ctr"/>
            <a:r>
              <a:rPr lang="en-US" sz="2800" dirty="0" smtClean="0">
                <a:solidFill>
                  <a:schemeClr val="bg1"/>
                </a:solidFill>
              </a:rPr>
              <a:t>WHAT DOES THE BIBLE SAY?</a:t>
            </a:r>
            <a:endParaRPr lang="en-US" sz="2800" dirty="0">
              <a:solidFill>
                <a:schemeClr val="bg1"/>
              </a:solidFill>
            </a:endParaRPr>
          </a:p>
        </p:txBody>
      </p:sp>
      <p:sp>
        <p:nvSpPr>
          <p:cNvPr id="4" name="Content Placeholder 3"/>
          <p:cNvSpPr>
            <a:spLocks noGrp="1"/>
          </p:cNvSpPr>
          <p:nvPr>
            <p:ph sz="half" idx="2"/>
          </p:nvPr>
        </p:nvSpPr>
        <p:spPr>
          <a:xfrm>
            <a:off x="152400" y="1752600"/>
            <a:ext cx="8991600" cy="4953000"/>
          </a:xfrm>
        </p:spPr>
        <p:txBody>
          <a:bodyPr>
            <a:noAutofit/>
          </a:bodyPr>
          <a:lstStyle/>
          <a:p>
            <a:pPr lvl="1"/>
            <a:endParaRPr lang="en-US" sz="1000" b="1" dirty="0" smtClean="0">
              <a:ln>
                <a:solidFill>
                  <a:schemeClr val="bg1"/>
                </a:solidFill>
              </a:ln>
              <a:latin typeface="ITC Avant Garde Demi" pitchFamily="34" charset="0"/>
            </a:endParaRPr>
          </a:p>
          <a:p>
            <a:pPr lvl="1"/>
            <a:r>
              <a:rPr lang="en-US" sz="3200" b="1" dirty="0" smtClean="0">
                <a:ln>
                  <a:solidFill>
                    <a:schemeClr val="bg1"/>
                  </a:solidFill>
                </a:ln>
              </a:rPr>
              <a:t>Man’s life spans before the Fall were in hundreds of years, wherein meat would have been detrimental to  health.  Life spans after the Flood steadily decreased.</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p:spPr>
        <p:txBody>
          <a:bodyPr>
            <a:noAutofit/>
          </a:bodyPr>
          <a:lstStyle/>
          <a:p>
            <a:pPr algn="ctr"/>
            <a:r>
              <a:rPr lang="en-US" sz="2800" dirty="0" smtClean="0">
                <a:solidFill>
                  <a:schemeClr val="bg1"/>
                </a:solidFill>
              </a:rPr>
              <a:t>WHAT DOES THE BIBLE SAY?</a:t>
            </a:r>
            <a:endParaRPr lang="en-US" sz="2800" dirty="0">
              <a:solidFill>
                <a:schemeClr val="bg1"/>
              </a:solidFill>
            </a:endParaRPr>
          </a:p>
        </p:txBody>
      </p:sp>
      <p:sp>
        <p:nvSpPr>
          <p:cNvPr id="4" name="Content Placeholder 3"/>
          <p:cNvSpPr>
            <a:spLocks noGrp="1"/>
          </p:cNvSpPr>
          <p:nvPr>
            <p:ph sz="half" idx="2"/>
          </p:nvPr>
        </p:nvSpPr>
        <p:spPr>
          <a:xfrm>
            <a:off x="304800" y="1752600"/>
            <a:ext cx="8534400" cy="4572000"/>
          </a:xfrm>
        </p:spPr>
        <p:txBody>
          <a:bodyPr>
            <a:noAutofit/>
          </a:bodyPr>
          <a:lstStyle/>
          <a:p>
            <a:pPr lvl="1"/>
            <a:r>
              <a:rPr lang="en-US" sz="3200" b="1" dirty="0" smtClean="0">
                <a:ln>
                  <a:solidFill>
                    <a:schemeClr val="bg1"/>
                  </a:solidFill>
                </a:ln>
              </a:rPr>
              <a:t>Even if the creation week were six 24-hr. days, animal death was still an unavoidable reality:</a:t>
            </a:r>
          </a:p>
          <a:p>
            <a:pPr lvl="2"/>
            <a:r>
              <a:rPr lang="en-US" sz="3200" b="1" dirty="0" smtClean="0">
                <a:ln>
                  <a:solidFill>
                    <a:schemeClr val="bg1"/>
                  </a:solidFill>
                </a:ln>
              </a:rPr>
              <a:t>Plant death – Adam and Eve had to eat. </a:t>
            </a:r>
          </a:p>
          <a:p>
            <a:pPr lvl="2">
              <a:buNone/>
            </a:pPr>
            <a:endParaRPr lang="en-US" sz="1600" b="1" dirty="0" smtClean="0">
              <a:ln>
                <a:solidFill>
                  <a:schemeClr val="bg1"/>
                </a:solidFill>
              </a:ln>
            </a:endParaRPr>
          </a:p>
          <a:p>
            <a:pPr lvl="2"/>
            <a:r>
              <a:rPr lang="en-US" sz="3200" b="1" dirty="0" smtClean="0">
                <a:ln>
                  <a:solidFill>
                    <a:schemeClr val="bg1"/>
                  </a:solidFill>
                </a:ln>
              </a:rPr>
              <a:t>Animal digestion involves bacteria death in the gut.</a:t>
            </a:r>
          </a:p>
          <a:p>
            <a:pPr lvl="2">
              <a:buNone/>
            </a:pPr>
            <a:endParaRPr lang="en-US" sz="1400" b="1" dirty="0" smtClean="0">
              <a:ln>
                <a:solidFill>
                  <a:schemeClr val="bg1"/>
                </a:solidFill>
              </a:ln>
              <a:latin typeface="ITC Avant Garde Demi" pitchFamily="34" charset="0"/>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p:spPr>
        <p:txBody>
          <a:bodyPr>
            <a:noAutofit/>
          </a:bodyPr>
          <a:lstStyle/>
          <a:p>
            <a:pPr algn="ctr"/>
            <a:r>
              <a:rPr lang="en-US" sz="2800" dirty="0" smtClean="0">
                <a:solidFill>
                  <a:schemeClr val="bg1"/>
                </a:solidFill>
              </a:rPr>
              <a:t>WHAT DOES THE BIBLE SAY?</a:t>
            </a:r>
            <a:endParaRPr lang="en-US" sz="2800" dirty="0">
              <a:solidFill>
                <a:schemeClr val="bg1"/>
              </a:solidFill>
            </a:endParaRPr>
          </a:p>
        </p:txBody>
      </p:sp>
      <p:sp>
        <p:nvSpPr>
          <p:cNvPr id="4" name="Content Placeholder 3"/>
          <p:cNvSpPr>
            <a:spLocks noGrp="1"/>
          </p:cNvSpPr>
          <p:nvPr>
            <p:ph sz="half" idx="2"/>
          </p:nvPr>
        </p:nvSpPr>
        <p:spPr>
          <a:xfrm>
            <a:off x="304800" y="1752600"/>
            <a:ext cx="8534400" cy="4572000"/>
          </a:xfrm>
        </p:spPr>
        <p:txBody>
          <a:bodyPr>
            <a:noAutofit/>
          </a:bodyPr>
          <a:lstStyle/>
          <a:p>
            <a:pPr lvl="2">
              <a:buNone/>
            </a:pPr>
            <a:endParaRPr lang="en-US" sz="1400" b="1" dirty="0" smtClean="0">
              <a:ln>
                <a:solidFill>
                  <a:schemeClr val="bg1"/>
                </a:solidFill>
              </a:ln>
              <a:latin typeface="ITC Avant Garde Demi" pitchFamily="34" charset="0"/>
            </a:endParaRPr>
          </a:p>
          <a:p>
            <a:pPr lvl="2"/>
            <a:r>
              <a:rPr lang="en-US" sz="3200" b="1" dirty="0" smtClean="0">
                <a:ln>
                  <a:solidFill>
                    <a:schemeClr val="bg1"/>
                  </a:solidFill>
                </a:ln>
              </a:rPr>
              <a:t>With every step taken, and every bite of food eaten,  by larger animals, God would have to remove any and all insects/bacteria from harm’s way to prevent their deaths!</a:t>
            </a:r>
          </a:p>
          <a:p>
            <a:pPr lvl="2">
              <a:buNone/>
            </a:pPr>
            <a:endParaRPr lang="en-US" sz="3200" b="1" dirty="0" smtClean="0">
              <a:ln>
                <a:solidFill>
                  <a:schemeClr val="bg1"/>
                </a:solidFill>
              </a:ln>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81000"/>
            <a:ext cx="8229600" cy="9906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TWO DIVINE REVELATIONS</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7" name="Text Placeholder 6"/>
          <p:cNvSpPr>
            <a:spLocks noGrp="1"/>
          </p:cNvSpPr>
          <p:nvPr>
            <p:ph type="body" idx="1"/>
          </p:nvPr>
        </p:nvSpPr>
        <p:spPr>
          <a:xfrm>
            <a:off x="0" y="1371600"/>
            <a:ext cx="9144000" cy="533400"/>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p:spPr>
        <p:txBody>
          <a:bodyPr>
            <a:normAutofit/>
          </a:bodyPr>
          <a:lstStyle/>
          <a:p>
            <a:pPr algn="ctr"/>
            <a:r>
              <a:rPr lang="en-US" sz="2800" dirty="0" smtClean="0">
                <a:solidFill>
                  <a:schemeClr val="bg1"/>
                </a:solidFill>
              </a:rPr>
              <a:t>What the Bible says about the Record of Nature:</a:t>
            </a:r>
            <a:endParaRPr lang="en-US" sz="2800" dirty="0">
              <a:solidFill>
                <a:schemeClr val="bg1"/>
              </a:solidFill>
            </a:endParaRPr>
          </a:p>
        </p:txBody>
      </p:sp>
      <p:sp>
        <p:nvSpPr>
          <p:cNvPr id="8" name="Content Placeholder 7"/>
          <p:cNvSpPr>
            <a:spLocks noGrp="1"/>
          </p:cNvSpPr>
          <p:nvPr>
            <p:ph sz="quarter" idx="2"/>
          </p:nvPr>
        </p:nvSpPr>
        <p:spPr>
          <a:xfrm>
            <a:off x="228600" y="2057400"/>
            <a:ext cx="8763000" cy="4800600"/>
          </a:xfrm>
        </p:spPr>
        <p:txBody>
          <a:bodyPr>
            <a:noAutofit/>
          </a:bodyPr>
          <a:lstStyle/>
          <a:p>
            <a:r>
              <a:rPr lang="en-US" sz="3200" b="1" dirty="0" smtClean="0">
                <a:ln w="6350">
                  <a:solidFill>
                    <a:srgbClr val="FF0000"/>
                  </a:solidFill>
                </a:ln>
                <a:solidFill>
                  <a:srgbClr val="FF0000"/>
                </a:solidFill>
                <a:latin typeface="ITC Zapf Chancery" pitchFamily="66" charset="0"/>
              </a:rPr>
              <a:t>Psalm 50:6  &gt; </a:t>
            </a:r>
            <a:r>
              <a:rPr lang="en-US" sz="3200" b="1" dirty="0" smtClean="0">
                <a:ln w="6350">
                  <a:solidFill>
                    <a:srgbClr val="FF0000"/>
                  </a:solidFill>
                </a:ln>
                <a:latin typeface="ITC Zapf Chancery" pitchFamily="66" charset="0"/>
              </a:rPr>
              <a:t>Our God comes and will not be silent, And the heavens proclaim his </a:t>
            </a:r>
            <a:r>
              <a:rPr lang="en-US" sz="3200" b="1" u="sng" dirty="0" smtClean="0">
                <a:ln w="6350">
                  <a:solidFill>
                    <a:srgbClr val="FF0000"/>
                  </a:solidFill>
                </a:ln>
                <a:solidFill>
                  <a:srgbClr val="FFFF00"/>
                </a:solidFill>
                <a:latin typeface="ITC Zapf Chancery" pitchFamily="66" charset="0"/>
              </a:rPr>
              <a:t>righteousness</a:t>
            </a:r>
            <a:r>
              <a:rPr lang="en-US" sz="3200" b="1" dirty="0" smtClean="0">
                <a:ln w="6350">
                  <a:solidFill>
                    <a:srgbClr val="FF0000"/>
                  </a:solidFill>
                </a:ln>
                <a:latin typeface="ITC Zapf Chancery" pitchFamily="66" charset="0"/>
              </a:rPr>
              <a:t>.</a:t>
            </a:r>
          </a:p>
          <a:p>
            <a:pPr>
              <a:buNone/>
            </a:pPr>
            <a:endParaRPr lang="en-US" sz="1400" b="1" dirty="0" smtClean="0">
              <a:ln>
                <a:solidFill>
                  <a:srgbClr val="FF0000"/>
                </a:solidFill>
              </a:ln>
              <a:latin typeface="ITC Zapf Chancery" pitchFamily="66" charset="0"/>
            </a:endParaRPr>
          </a:p>
          <a:p>
            <a:r>
              <a:rPr lang="en-US" sz="3200" b="1" dirty="0" smtClean="0">
                <a:ln w="6350">
                  <a:solidFill>
                    <a:srgbClr val="FF0000"/>
                  </a:solidFill>
                </a:ln>
                <a:solidFill>
                  <a:srgbClr val="FF0000"/>
                </a:solidFill>
                <a:latin typeface="ITC Zapf Chancery" pitchFamily="66" charset="0"/>
              </a:rPr>
              <a:t>Psalm 97:6  &gt; </a:t>
            </a:r>
            <a:r>
              <a:rPr lang="en-US" sz="3200" b="1" dirty="0" smtClean="0">
                <a:ln>
                  <a:solidFill>
                    <a:srgbClr val="FF0000"/>
                  </a:solidFill>
                </a:ln>
                <a:latin typeface="ITC Zapf Chancery" pitchFamily="66" charset="0"/>
              </a:rPr>
              <a:t>The heavens proclaim his </a:t>
            </a:r>
            <a:r>
              <a:rPr lang="en-US" sz="3200" b="1" u="sng" dirty="0" smtClean="0">
                <a:ln>
                  <a:solidFill>
                    <a:srgbClr val="FF0000"/>
                  </a:solidFill>
                </a:ln>
                <a:solidFill>
                  <a:srgbClr val="FFFF00"/>
                </a:solidFill>
                <a:latin typeface="ITC Zapf Chancery" pitchFamily="66" charset="0"/>
              </a:rPr>
              <a:t>righteousness</a:t>
            </a:r>
            <a:r>
              <a:rPr lang="en-US" sz="3200" b="1" dirty="0" smtClean="0">
                <a:ln>
                  <a:solidFill>
                    <a:srgbClr val="FF0000"/>
                  </a:solidFill>
                </a:ln>
                <a:latin typeface="ITC Zapf Chancery" pitchFamily="66" charset="0"/>
              </a:rPr>
              <a:t>, and all the peoples see his </a:t>
            </a:r>
            <a:r>
              <a:rPr lang="en-US" sz="3200" b="1" u="sng" dirty="0" smtClean="0">
                <a:ln>
                  <a:solidFill>
                    <a:srgbClr val="FF0000"/>
                  </a:solidFill>
                </a:ln>
                <a:latin typeface="ITC Zapf Chancery" pitchFamily="66" charset="0"/>
              </a:rPr>
              <a:t>glory</a:t>
            </a:r>
            <a:r>
              <a:rPr lang="en-US" sz="3200" b="1" dirty="0" smtClean="0">
                <a:ln>
                  <a:solidFill>
                    <a:srgbClr val="FF0000"/>
                  </a:solidFill>
                </a:ln>
                <a:latin typeface="ITC Zapf Chancery" pitchFamily="66" charset="0"/>
              </a:rPr>
              <a:t>.</a:t>
            </a:r>
          </a:p>
          <a:p>
            <a:pPr>
              <a:buNone/>
            </a:pPr>
            <a:endParaRPr lang="en-US" sz="1400" b="1" dirty="0" smtClean="0">
              <a:ln>
                <a:solidFill>
                  <a:srgbClr val="FF0000"/>
                </a:solidFill>
              </a:ln>
              <a:latin typeface="ITC Zapf Chancery" pitchFamily="66" charset="0"/>
            </a:endParaRPr>
          </a:p>
          <a:p>
            <a:r>
              <a:rPr lang="en-US" sz="3200" b="1" dirty="0" smtClean="0">
                <a:ln>
                  <a:solidFill>
                    <a:srgbClr val="FF0000"/>
                  </a:solidFill>
                </a:ln>
                <a:solidFill>
                  <a:srgbClr val="FF0000"/>
                </a:solidFill>
                <a:latin typeface="ITC Zapf Chancery" pitchFamily="66" charset="0"/>
              </a:rPr>
              <a:t>Romans 1:20  &gt; </a:t>
            </a:r>
            <a:r>
              <a:rPr lang="en-US" sz="3200" b="1" dirty="0" smtClean="0">
                <a:ln>
                  <a:solidFill>
                    <a:srgbClr val="FF0000"/>
                  </a:solidFill>
                </a:ln>
                <a:latin typeface="ITC Zapf Chancery" pitchFamily="66" charset="0"/>
              </a:rPr>
              <a:t>Because of the things which are seen [in nature, the created order] man is without excuse.</a:t>
            </a:r>
            <a:endParaRPr lang="en-US" sz="32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p:spPr>
        <p:txBody>
          <a:bodyPr>
            <a:noAutofit/>
          </a:bodyPr>
          <a:lstStyle/>
          <a:p>
            <a:pPr algn="ctr"/>
            <a:r>
              <a:rPr lang="en-US" sz="2800" dirty="0" smtClean="0">
                <a:solidFill>
                  <a:schemeClr val="bg1"/>
                </a:solidFill>
              </a:rPr>
              <a:t>WHAT DOES THE BIBLE SAY?</a:t>
            </a:r>
            <a:endParaRPr lang="en-US" sz="2800" dirty="0">
              <a:solidFill>
                <a:schemeClr val="bg1"/>
              </a:solidFill>
            </a:endParaRPr>
          </a:p>
        </p:txBody>
      </p:sp>
      <p:sp>
        <p:nvSpPr>
          <p:cNvPr id="4" name="Content Placeholder 3"/>
          <p:cNvSpPr>
            <a:spLocks noGrp="1"/>
          </p:cNvSpPr>
          <p:nvPr>
            <p:ph sz="half" idx="2"/>
          </p:nvPr>
        </p:nvSpPr>
        <p:spPr>
          <a:xfrm>
            <a:off x="228600" y="1752600"/>
            <a:ext cx="8686800" cy="4724400"/>
          </a:xfrm>
        </p:spPr>
        <p:txBody>
          <a:bodyPr>
            <a:noAutofit/>
          </a:bodyPr>
          <a:lstStyle/>
          <a:p>
            <a:pPr lvl="2"/>
            <a:r>
              <a:rPr lang="en-US" sz="3200" b="1" dirty="0" smtClean="0">
                <a:ln>
                  <a:solidFill>
                    <a:schemeClr val="bg1"/>
                  </a:solidFill>
                </a:ln>
                <a:solidFill>
                  <a:srgbClr val="FFFF00"/>
                </a:solidFill>
              </a:rPr>
              <a:t>In Gen. 1 </a:t>
            </a:r>
            <a:r>
              <a:rPr lang="en-US" sz="3200" b="1" dirty="0" smtClean="0">
                <a:ln>
                  <a:solidFill>
                    <a:schemeClr val="bg1"/>
                  </a:solidFill>
                </a:ln>
              </a:rPr>
              <a:t>God told Adam, Eve, and the animals to reproduce.  As we know, it takes millions of sperm in each “attempt” to make one new life.  One gets the prize, and the other “unlucky” sperm all die.  If there was no death before the Fall, then God had to keep all these little guys alive for EACH sexual act of each member of the millions of species.</a:t>
            </a:r>
          </a:p>
          <a:p>
            <a:pPr lvl="2">
              <a:buNone/>
            </a:pPr>
            <a:endParaRPr lang="en-US" sz="1200" b="1" dirty="0" smtClean="0">
              <a:ln>
                <a:solidFill>
                  <a:schemeClr val="bg1"/>
                </a:solidFill>
              </a:ln>
              <a:latin typeface="ITC Avant Garde Demi" pitchFamily="34" charset="0"/>
            </a:endParaRPr>
          </a:p>
          <a:p>
            <a:pPr lvl="2">
              <a:buNone/>
            </a:pPr>
            <a:endParaRPr lang="en-US" sz="1600" b="1" dirty="0" smtClean="0">
              <a:ln>
                <a:solidFill>
                  <a:schemeClr val="bg1"/>
                </a:solidFill>
              </a:ln>
              <a:latin typeface="ITC Avant Garde Demi" pitchFamily="34" charset="0"/>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p:spPr>
        <p:txBody>
          <a:bodyPr>
            <a:noAutofit/>
          </a:bodyPr>
          <a:lstStyle/>
          <a:p>
            <a:pPr algn="ctr"/>
            <a:r>
              <a:rPr lang="en-US" sz="2800" dirty="0" smtClean="0">
                <a:solidFill>
                  <a:schemeClr val="bg1"/>
                </a:solidFill>
              </a:rPr>
              <a:t>WHAT DOES THE BIBLE SAY?</a:t>
            </a:r>
            <a:endParaRPr lang="en-US" sz="2800" dirty="0">
              <a:solidFill>
                <a:schemeClr val="bg1"/>
              </a:solidFill>
            </a:endParaRPr>
          </a:p>
        </p:txBody>
      </p:sp>
      <p:sp>
        <p:nvSpPr>
          <p:cNvPr id="4" name="Content Placeholder 3"/>
          <p:cNvSpPr>
            <a:spLocks noGrp="1"/>
          </p:cNvSpPr>
          <p:nvPr>
            <p:ph sz="half" idx="2"/>
          </p:nvPr>
        </p:nvSpPr>
        <p:spPr>
          <a:xfrm>
            <a:off x="228600" y="1752600"/>
            <a:ext cx="8686800" cy="4724400"/>
          </a:xfrm>
        </p:spPr>
        <p:txBody>
          <a:bodyPr>
            <a:noAutofit/>
          </a:bodyPr>
          <a:lstStyle/>
          <a:p>
            <a:pPr lvl="2">
              <a:buNone/>
            </a:pPr>
            <a:endParaRPr lang="en-US" sz="1200" b="1" dirty="0" smtClean="0">
              <a:ln>
                <a:solidFill>
                  <a:schemeClr val="bg1"/>
                </a:solidFill>
              </a:ln>
              <a:latin typeface="ITC Avant Garde Demi" pitchFamily="34" charset="0"/>
            </a:endParaRPr>
          </a:p>
          <a:p>
            <a:pPr lvl="2"/>
            <a:r>
              <a:rPr lang="en-US" sz="3200" b="1" dirty="0" smtClean="0">
                <a:ln>
                  <a:solidFill>
                    <a:schemeClr val="bg1"/>
                  </a:solidFill>
                </a:ln>
              </a:rPr>
              <a:t>Could God do that?  Of course.  However, what does your intuition say God actually did?</a:t>
            </a:r>
          </a:p>
          <a:p>
            <a:pPr lvl="2">
              <a:buNone/>
            </a:pPr>
            <a:endParaRPr lang="en-US" sz="3200" b="1" dirty="0" smtClean="0">
              <a:ln>
                <a:solidFill>
                  <a:schemeClr val="bg1"/>
                </a:solidFill>
              </a:ln>
            </a:endParaRPr>
          </a:p>
          <a:p>
            <a:pPr lvl="2"/>
            <a:r>
              <a:rPr lang="en-US" sz="3200" b="1" dirty="0" smtClean="0">
                <a:ln>
                  <a:solidFill>
                    <a:schemeClr val="bg1"/>
                  </a:solidFill>
                </a:ln>
              </a:rPr>
              <a:t>Day 3 shows ongoing plant growth.  To accomplish that, plant death is involved. </a:t>
            </a:r>
          </a:p>
          <a:p>
            <a:pPr lvl="2"/>
            <a:endParaRPr lang="en-US" sz="3200" b="1" dirty="0" smtClean="0">
              <a:ln>
                <a:solidFill>
                  <a:schemeClr val="bg1"/>
                </a:solidFill>
              </a:ln>
            </a:endParaRPr>
          </a:p>
          <a:p>
            <a:pPr lvl="2">
              <a:buNone/>
            </a:pPr>
            <a:endParaRPr lang="en-US" sz="3200" b="1" dirty="0" smtClean="0">
              <a:ln>
                <a:solidFill>
                  <a:schemeClr val="bg1"/>
                </a:solidFill>
              </a:ln>
            </a:endParaRPr>
          </a:p>
          <a:p>
            <a:pPr lvl="2">
              <a:buNone/>
            </a:pPr>
            <a:endParaRPr lang="en-US" sz="3200" b="1" dirty="0" smtClean="0">
              <a:ln>
                <a:solidFill>
                  <a:schemeClr val="bg1"/>
                </a:solidFill>
              </a:ln>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p:spPr>
        <p:txBody>
          <a:bodyPr>
            <a:noAutofit/>
          </a:bodyPr>
          <a:lstStyle/>
          <a:p>
            <a:pPr algn="ctr"/>
            <a:r>
              <a:rPr lang="en-US" sz="2800" dirty="0" smtClean="0">
                <a:solidFill>
                  <a:schemeClr val="bg1"/>
                </a:solidFill>
              </a:rPr>
              <a:t>WHAT DOES THE BIBLE SAY?</a:t>
            </a:r>
            <a:endParaRPr lang="en-US" sz="2800" dirty="0">
              <a:solidFill>
                <a:schemeClr val="bg1"/>
              </a:solidFill>
            </a:endParaRPr>
          </a:p>
        </p:txBody>
      </p:sp>
      <p:sp>
        <p:nvSpPr>
          <p:cNvPr id="4" name="Content Placeholder 3"/>
          <p:cNvSpPr>
            <a:spLocks noGrp="1"/>
          </p:cNvSpPr>
          <p:nvPr>
            <p:ph sz="half" idx="2"/>
          </p:nvPr>
        </p:nvSpPr>
        <p:spPr>
          <a:xfrm>
            <a:off x="304800" y="1752600"/>
            <a:ext cx="8534400" cy="4953000"/>
          </a:xfrm>
        </p:spPr>
        <p:txBody>
          <a:bodyPr>
            <a:noAutofit/>
          </a:bodyPr>
          <a:lstStyle/>
          <a:p>
            <a:pPr lvl="2"/>
            <a:r>
              <a:rPr lang="en-US" sz="3200" b="1" dirty="0" smtClean="0">
                <a:ln>
                  <a:solidFill>
                    <a:schemeClr val="bg1"/>
                  </a:solidFill>
                </a:ln>
              </a:rPr>
              <a:t>Some say the lower animals and plants are not “alive” in trying escape the above problems.  The Bible uses the same word for man’s physical death as it does for them. </a:t>
            </a:r>
          </a:p>
          <a:p>
            <a:pPr lvl="2">
              <a:buNone/>
            </a:pPr>
            <a:endParaRPr lang="en-US" sz="1600" b="1" dirty="0" smtClean="0">
              <a:ln>
                <a:solidFill>
                  <a:schemeClr val="bg1"/>
                </a:solidFill>
              </a:ln>
            </a:endParaRPr>
          </a:p>
          <a:p>
            <a:pPr lvl="2"/>
            <a:r>
              <a:rPr lang="en-US" sz="3200" b="1" dirty="0" smtClean="0">
                <a:ln>
                  <a:solidFill>
                    <a:schemeClr val="bg1"/>
                  </a:solidFill>
                </a:ln>
              </a:rPr>
              <a:t>Besides, to claim lower type animals  and plants are not alive simply does not make sense, and contradicts every law of bio-physics God has set up.</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p:spPr>
        <p:txBody>
          <a:bodyPr>
            <a:noAutofit/>
          </a:bodyPr>
          <a:lstStyle/>
          <a:p>
            <a:pPr algn="ctr"/>
            <a:r>
              <a:rPr lang="en-US" sz="2800" dirty="0" smtClean="0">
                <a:solidFill>
                  <a:schemeClr val="bg1"/>
                </a:solidFill>
              </a:rPr>
              <a:t>WHAT DOES THE BIBLE SAY?</a:t>
            </a:r>
            <a:endParaRPr lang="en-US" sz="2800" dirty="0">
              <a:solidFill>
                <a:schemeClr val="bg1"/>
              </a:solidFill>
            </a:endParaRPr>
          </a:p>
        </p:txBody>
      </p:sp>
      <p:sp>
        <p:nvSpPr>
          <p:cNvPr id="4" name="Content Placeholder 3"/>
          <p:cNvSpPr>
            <a:spLocks noGrp="1"/>
          </p:cNvSpPr>
          <p:nvPr>
            <p:ph sz="half" idx="2"/>
          </p:nvPr>
        </p:nvSpPr>
        <p:spPr>
          <a:xfrm>
            <a:off x="304800" y="1752600"/>
            <a:ext cx="8686800" cy="4724400"/>
          </a:xfrm>
        </p:spPr>
        <p:txBody>
          <a:bodyPr>
            <a:noAutofit/>
          </a:bodyPr>
          <a:lstStyle/>
          <a:p>
            <a:pPr lvl="2"/>
            <a:endParaRPr lang="en-US" sz="3200" b="1" dirty="0" smtClean="0">
              <a:ln>
                <a:solidFill>
                  <a:schemeClr val="bg1"/>
                </a:solidFill>
              </a:ln>
            </a:endParaRPr>
          </a:p>
          <a:p>
            <a:pPr lvl="2"/>
            <a:r>
              <a:rPr lang="en-US" sz="3200" b="1" dirty="0" smtClean="0">
                <a:ln>
                  <a:solidFill>
                    <a:schemeClr val="bg1"/>
                  </a:solidFill>
                </a:ln>
              </a:rPr>
              <a:t>If all the current carnivorous animals were suddenly changed from plant-eating to meat-eating at Adam’s Fall (young- creationists advocate this), God would have had to </a:t>
            </a:r>
            <a:r>
              <a:rPr lang="en-US" sz="3200" b="1" i="1" u="sng" dirty="0" smtClean="0">
                <a:ln>
                  <a:solidFill>
                    <a:schemeClr val="bg1"/>
                  </a:solidFill>
                </a:ln>
              </a:rPr>
              <a:t>re-create</a:t>
            </a:r>
            <a:r>
              <a:rPr lang="en-US" sz="3200" b="1" dirty="0" smtClean="0">
                <a:ln>
                  <a:solidFill>
                    <a:schemeClr val="bg1"/>
                  </a:solidFill>
                </a:ln>
              </a:rPr>
              <a:t> their teeth (molars to incisors), their entire digestive tracts, etc.  </a:t>
            </a:r>
          </a:p>
          <a:p>
            <a:pPr lvl="2">
              <a:buNone/>
            </a:pPr>
            <a:endParaRPr lang="en-US" sz="2800" b="1" dirty="0" smtClean="0">
              <a:ln>
                <a:solidFill>
                  <a:schemeClr val="bg1"/>
                </a:solidFill>
              </a:ln>
              <a:latin typeface="ITC Avant Garde Demi" pitchFamily="34" charset="0"/>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p:spPr>
        <p:txBody>
          <a:bodyPr>
            <a:noAutofit/>
          </a:bodyPr>
          <a:lstStyle/>
          <a:p>
            <a:pPr algn="ctr"/>
            <a:r>
              <a:rPr lang="en-US" sz="2800" dirty="0" smtClean="0">
                <a:solidFill>
                  <a:schemeClr val="bg1"/>
                </a:solidFill>
              </a:rPr>
              <a:t>WHAT DOES THE BIBLE SAY?</a:t>
            </a:r>
            <a:endParaRPr lang="en-US" sz="2800" dirty="0">
              <a:solidFill>
                <a:schemeClr val="bg1"/>
              </a:solidFill>
            </a:endParaRPr>
          </a:p>
        </p:txBody>
      </p:sp>
      <p:sp>
        <p:nvSpPr>
          <p:cNvPr id="4" name="Content Placeholder 3"/>
          <p:cNvSpPr>
            <a:spLocks noGrp="1"/>
          </p:cNvSpPr>
          <p:nvPr>
            <p:ph sz="half" idx="2"/>
          </p:nvPr>
        </p:nvSpPr>
        <p:spPr>
          <a:xfrm>
            <a:off x="304800" y="1752600"/>
            <a:ext cx="8534400" cy="4724400"/>
          </a:xfrm>
        </p:spPr>
        <p:txBody>
          <a:bodyPr>
            <a:noAutofit/>
          </a:bodyPr>
          <a:lstStyle/>
          <a:p>
            <a:pPr lvl="2"/>
            <a:r>
              <a:rPr lang="en-US" sz="3200" b="1" dirty="0" smtClean="0">
                <a:ln>
                  <a:solidFill>
                    <a:schemeClr val="bg1"/>
                  </a:solidFill>
                </a:ln>
              </a:rPr>
              <a:t>This would contradict the biblical record that God has been at “rest” in terms of creation since the completion of the sixth day!</a:t>
            </a:r>
          </a:p>
          <a:p>
            <a:pPr lvl="2">
              <a:buNone/>
            </a:pPr>
            <a:endParaRPr lang="en-US" sz="1600" b="1" dirty="0" smtClean="0">
              <a:ln>
                <a:solidFill>
                  <a:schemeClr val="bg1"/>
                </a:solidFill>
              </a:ln>
            </a:endParaRPr>
          </a:p>
          <a:p>
            <a:pPr lvl="2"/>
            <a:r>
              <a:rPr lang="en-US" sz="3200" b="1" dirty="0" smtClean="0">
                <a:ln>
                  <a:solidFill>
                    <a:schemeClr val="bg1"/>
                  </a:solidFill>
                </a:ln>
              </a:rPr>
              <a:t>Have we ever found any “plant-eating” version of any of the carnivores that existed since Adam’s Fall?  For example, a T-Rex with molars???</a:t>
            </a:r>
          </a:p>
          <a:p>
            <a:pPr lvl="2"/>
            <a:endParaRPr lang="en-US" sz="2800" b="1" dirty="0" smtClean="0">
              <a:ln>
                <a:solidFill>
                  <a:schemeClr val="bg1"/>
                </a:solidFill>
              </a:ln>
              <a:latin typeface="ITC Avant Garde Demi" pitchFamily="34" charset="0"/>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p:spPr>
        <p:txBody>
          <a:bodyPr>
            <a:noAutofit/>
          </a:bodyPr>
          <a:lstStyle/>
          <a:p>
            <a:pPr algn="ctr"/>
            <a:r>
              <a:rPr lang="en-US" sz="2800" dirty="0" smtClean="0">
                <a:solidFill>
                  <a:schemeClr val="bg1"/>
                </a:solidFill>
              </a:rPr>
              <a:t>WHAT DOES THE BIBLE SAY?</a:t>
            </a:r>
            <a:endParaRPr lang="en-US" sz="2800" dirty="0">
              <a:solidFill>
                <a:schemeClr val="bg1"/>
              </a:solidFill>
            </a:endParaRPr>
          </a:p>
        </p:txBody>
      </p:sp>
      <p:sp>
        <p:nvSpPr>
          <p:cNvPr id="6" name="Content Placeholder 5"/>
          <p:cNvSpPr>
            <a:spLocks noGrp="1"/>
          </p:cNvSpPr>
          <p:nvPr>
            <p:ph sz="half" idx="2"/>
          </p:nvPr>
        </p:nvSpPr>
        <p:spPr>
          <a:xfrm>
            <a:off x="304800" y="1752600"/>
            <a:ext cx="8305800" cy="4343400"/>
          </a:xfrm>
        </p:spPr>
        <p:txBody>
          <a:bodyPr>
            <a:noAutofit/>
          </a:bodyPr>
          <a:lstStyle/>
          <a:p>
            <a:pPr algn="ctr">
              <a:buNone/>
            </a:pPr>
            <a:endParaRPr lang="en-US" sz="2800" b="1" dirty="0" smtClean="0">
              <a:ln>
                <a:solidFill>
                  <a:schemeClr val="bg1"/>
                </a:solidFill>
              </a:ln>
              <a:latin typeface="ITC Avant Garde Demi" pitchFamily="34" charset="0"/>
            </a:endParaRPr>
          </a:p>
          <a:p>
            <a:pPr algn="ctr">
              <a:buNone/>
            </a:pPr>
            <a:r>
              <a:rPr lang="en-US" sz="3200" b="1" dirty="0" smtClean="0">
                <a:ln>
                  <a:solidFill>
                    <a:schemeClr val="bg1"/>
                  </a:solidFill>
                </a:ln>
              </a:rPr>
              <a:t>Of course not! Therefore, God created them with incisors from the beginning, and he would only do that if incisors were needed for meet-eating creatures; it would be a bad design for plant-eating only animals!  God is not a bad Designer</a:t>
            </a:r>
            <a:r>
              <a:rPr lang="en-US" sz="2800" b="1" dirty="0" smtClean="0">
                <a:ln>
                  <a:solidFill>
                    <a:schemeClr val="bg1"/>
                  </a:solidFill>
                </a:ln>
                <a:latin typeface="ITC Avant Garde Demi" pitchFamily="34" charset="0"/>
              </a:rPr>
              <a:t>!</a:t>
            </a:r>
            <a:endParaRPr lang="en-US" sz="2800" b="1" dirty="0">
              <a:ln>
                <a:solidFill>
                  <a:schemeClr val="bg1"/>
                </a:solidFill>
              </a:ln>
              <a:latin typeface="ITC Avant Garde Demi" pitchFamily="34" charset="0"/>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smtClean="0">
                <a:solidFill>
                  <a:schemeClr val="bg1"/>
                </a:solidFill>
              </a:rPr>
              <a:t>WHAT DO THE FACTS OF NATURE SAY?</a:t>
            </a:r>
            <a:endParaRPr lang="en-US" sz="2800" dirty="0">
              <a:solidFill>
                <a:schemeClr val="bg1"/>
              </a:solidFill>
            </a:endParaRPr>
          </a:p>
        </p:txBody>
      </p:sp>
      <p:sp>
        <p:nvSpPr>
          <p:cNvPr id="4" name="Content Placeholder 3"/>
          <p:cNvSpPr>
            <a:spLocks noGrp="1"/>
          </p:cNvSpPr>
          <p:nvPr>
            <p:ph sz="half" idx="2"/>
          </p:nvPr>
        </p:nvSpPr>
        <p:spPr>
          <a:xfrm>
            <a:off x="228600" y="1752600"/>
            <a:ext cx="8534400" cy="4648200"/>
          </a:xfrm>
        </p:spPr>
        <p:txBody>
          <a:bodyPr>
            <a:noAutofit/>
          </a:bodyPr>
          <a:lstStyle/>
          <a:p>
            <a:pPr algn="ctr">
              <a:spcBef>
                <a:spcPts val="0"/>
              </a:spcBef>
              <a:buNone/>
            </a:pPr>
            <a:endParaRPr lang="en-US" sz="3200" b="1" dirty="0" smtClean="0">
              <a:ln>
                <a:solidFill>
                  <a:schemeClr val="bg1"/>
                </a:solidFill>
              </a:ln>
              <a:solidFill>
                <a:srgbClr val="FFC000"/>
              </a:solidFill>
            </a:endParaRPr>
          </a:p>
          <a:p>
            <a:pPr algn="ctr">
              <a:spcBef>
                <a:spcPts val="0"/>
              </a:spcBef>
              <a:buNone/>
            </a:pPr>
            <a:r>
              <a:rPr lang="en-US" sz="3200" b="1" dirty="0" smtClean="0">
                <a:ln>
                  <a:solidFill>
                    <a:schemeClr val="bg1"/>
                  </a:solidFill>
                </a:ln>
                <a:solidFill>
                  <a:srgbClr val="FFC000"/>
                </a:solidFill>
              </a:rPr>
              <a:t>All the facts of nature </a:t>
            </a:r>
          </a:p>
          <a:p>
            <a:pPr algn="ctr">
              <a:spcBef>
                <a:spcPts val="0"/>
              </a:spcBef>
              <a:buNone/>
            </a:pPr>
            <a:r>
              <a:rPr lang="en-US" sz="3200" b="1" dirty="0" smtClean="0">
                <a:ln>
                  <a:solidFill>
                    <a:schemeClr val="bg1"/>
                  </a:solidFill>
                </a:ln>
                <a:solidFill>
                  <a:srgbClr val="FFC000"/>
                </a:solidFill>
              </a:rPr>
              <a:t>consistently indicate a </a:t>
            </a:r>
          </a:p>
          <a:p>
            <a:pPr algn="ctr">
              <a:spcBef>
                <a:spcPts val="0"/>
              </a:spcBef>
              <a:buNone/>
            </a:pPr>
            <a:r>
              <a:rPr lang="en-US" sz="3200" b="1" dirty="0" smtClean="0">
                <a:ln>
                  <a:solidFill>
                    <a:schemeClr val="bg1"/>
                  </a:solidFill>
                </a:ln>
                <a:solidFill>
                  <a:srgbClr val="FFC000"/>
                </a:solidFill>
              </a:rPr>
              <a:t>multi-billion year universe. </a:t>
            </a:r>
          </a:p>
          <a:p>
            <a:pPr algn="ctr">
              <a:spcBef>
                <a:spcPts val="0"/>
              </a:spcBef>
              <a:buNone/>
            </a:pPr>
            <a:r>
              <a:rPr lang="en-US" sz="3200" b="1" dirty="0" smtClean="0">
                <a:ln>
                  <a:solidFill>
                    <a:schemeClr val="bg1"/>
                  </a:solidFill>
                </a:ln>
                <a:solidFill>
                  <a:srgbClr val="FFC000"/>
                </a:solidFill>
              </a:rPr>
              <a:t>Not one fact of nature </a:t>
            </a:r>
          </a:p>
          <a:p>
            <a:pPr algn="ctr">
              <a:spcBef>
                <a:spcPts val="0"/>
              </a:spcBef>
              <a:buNone/>
            </a:pPr>
            <a:r>
              <a:rPr lang="en-US" sz="3200" b="1" dirty="0" smtClean="0">
                <a:ln>
                  <a:solidFill>
                    <a:schemeClr val="bg1"/>
                  </a:solidFill>
                </a:ln>
                <a:solidFill>
                  <a:srgbClr val="FFC000"/>
                </a:solidFill>
              </a:rPr>
              <a:t>indicates to the contrary</a:t>
            </a:r>
            <a:r>
              <a:rPr lang="en-US" sz="3200" b="1" smtClean="0">
                <a:ln>
                  <a:solidFill>
                    <a:schemeClr val="bg1"/>
                  </a:solidFill>
                </a:ln>
                <a:solidFill>
                  <a:srgbClr val="FFC000"/>
                </a:solidFill>
              </a:rPr>
              <a:t>.  </a:t>
            </a:r>
            <a:endParaRPr lang="en-US" sz="3200" b="1" dirty="0" smtClean="0">
              <a:ln>
                <a:solidFill>
                  <a:schemeClr val="bg1"/>
                </a:solidFill>
              </a:ln>
              <a:solidFill>
                <a:srgbClr val="FFC000"/>
              </a:solidFill>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smtClean="0">
                <a:solidFill>
                  <a:schemeClr val="bg1"/>
                </a:solidFill>
              </a:rPr>
              <a:t>WHAT DO THE FACTS OF NATURE SAY?</a:t>
            </a:r>
            <a:endParaRPr lang="en-US" sz="2800" dirty="0">
              <a:solidFill>
                <a:schemeClr val="bg1"/>
              </a:solidFill>
            </a:endParaRPr>
          </a:p>
        </p:txBody>
      </p:sp>
      <p:sp>
        <p:nvSpPr>
          <p:cNvPr id="4" name="Content Placeholder 3"/>
          <p:cNvSpPr>
            <a:spLocks noGrp="1"/>
          </p:cNvSpPr>
          <p:nvPr>
            <p:ph sz="half" idx="2"/>
          </p:nvPr>
        </p:nvSpPr>
        <p:spPr>
          <a:xfrm>
            <a:off x="228600" y="1752600"/>
            <a:ext cx="8534400" cy="4648200"/>
          </a:xfrm>
        </p:spPr>
        <p:txBody>
          <a:bodyPr>
            <a:noAutofit/>
          </a:bodyPr>
          <a:lstStyle/>
          <a:p>
            <a:pPr algn="ctr">
              <a:spcBef>
                <a:spcPts val="0"/>
              </a:spcBef>
              <a:buNone/>
            </a:pPr>
            <a:endParaRPr lang="en-US" sz="3200" b="1" dirty="0" smtClean="0">
              <a:ln>
                <a:solidFill>
                  <a:schemeClr val="bg1"/>
                </a:solidFill>
              </a:ln>
              <a:solidFill>
                <a:srgbClr val="FFC000"/>
              </a:solidFill>
            </a:endParaRPr>
          </a:p>
          <a:p>
            <a:pPr algn="ctr">
              <a:buNone/>
            </a:pPr>
            <a:r>
              <a:rPr lang="en-US" sz="3200" b="1" dirty="0" smtClean="0">
                <a:ln>
                  <a:solidFill>
                    <a:schemeClr val="bg1"/>
                  </a:solidFill>
                </a:ln>
                <a:solidFill>
                  <a:srgbClr val="FFC000"/>
                </a:solidFill>
              </a:rPr>
              <a:t>Special thanks to Dr. Hugh Ross </a:t>
            </a:r>
          </a:p>
          <a:p>
            <a:pPr algn="ctr">
              <a:buNone/>
            </a:pPr>
            <a:r>
              <a:rPr lang="en-US" sz="3200" b="1" dirty="0" smtClean="0">
                <a:ln>
                  <a:solidFill>
                    <a:schemeClr val="bg1"/>
                  </a:solidFill>
                </a:ln>
                <a:solidFill>
                  <a:srgbClr val="FFC000"/>
                </a:solidFill>
              </a:rPr>
              <a:t>for his excellent presentation/debate on Reasons to </a:t>
            </a:r>
            <a:r>
              <a:rPr lang="en-US" sz="3200" b="1" dirty="0" err="1" smtClean="0">
                <a:ln>
                  <a:solidFill>
                    <a:schemeClr val="bg1"/>
                  </a:solidFill>
                </a:ln>
                <a:solidFill>
                  <a:srgbClr val="FFC000"/>
                </a:solidFill>
              </a:rPr>
              <a:t>Believe’s</a:t>
            </a:r>
            <a:r>
              <a:rPr lang="en-US" sz="3200" b="1" dirty="0" smtClean="0">
                <a:ln>
                  <a:solidFill>
                    <a:schemeClr val="bg1"/>
                  </a:solidFill>
                </a:ln>
                <a:solidFill>
                  <a:srgbClr val="FFC000"/>
                </a:solidFill>
              </a:rPr>
              <a:t> DVD entitled “How Old is the Universe?”</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smtClean="0">
                <a:solidFill>
                  <a:schemeClr val="bg1"/>
                </a:solidFill>
              </a:rPr>
              <a:t>WHAT DO THE FACTS OF NATURE SAY?</a:t>
            </a:r>
            <a:endParaRPr lang="en-US" sz="2800" dirty="0">
              <a:solidFill>
                <a:schemeClr val="bg1"/>
              </a:solidFill>
            </a:endParaRPr>
          </a:p>
        </p:txBody>
      </p:sp>
      <p:sp>
        <p:nvSpPr>
          <p:cNvPr id="4" name="Content Placeholder 3"/>
          <p:cNvSpPr>
            <a:spLocks noGrp="1"/>
          </p:cNvSpPr>
          <p:nvPr>
            <p:ph sz="half" idx="2"/>
          </p:nvPr>
        </p:nvSpPr>
        <p:spPr>
          <a:xfrm>
            <a:off x="228600" y="1752600"/>
            <a:ext cx="8534400" cy="4953000"/>
          </a:xfrm>
        </p:spPr>
        <p:txBody>
          <a:bodyPr>
            <a:noAutofit/>
          </a:bodyPr>
          <a:lstStyle/>
          <a:p>
            <a:r>
              <a:rPr lang="en-US" sz="3200" b="1" dirty="0" smtClean="0">
                <a:ln>
                  <a:solidFill>
                    <a:schemeClr val="bg1"/>
                  </a:solidFill>
                </a:ln>
                <a:solidFill>
                  <a:srgbClr val="FFC000"/>
                </a:solidFill>
              </a:rPr>
              <a:t>On that DVD Dr. Ross debated Dr. Faulkner, a Young Earth Creationist.  A panel of 13 mutually agreed upon born again, evangelical astronomers (who are well-respected in their fields) listened to the two sides present their case. </a:t>
            </a:r>
          </a:p>
          <a:p>
            <a:pPr>
              <a:buNone/>
            </a:pPr>
            <a:endParaRPr lang="en-US" sz="1600" b="1" dirty="0" smtClean="0">
              <a:ln>
                <a:solidFill>
                  <a:schemeClr val="bg1"/>
                </a:solidFill>
              </a:ln>
              <a:solidFill>
                <a:srgbClr val="FFC000"/>
              </a:solidFill>
            </a:endParaRPr>
          </a:p>
          <a:p>
            <a:r>
              <a:rPr lang="en-US" sz="3200" b="1" dirty="0" smtClean="0">
                <a:ln>
                  <a:solidFill>
                    <a:schemeClr val="bg1"/>
                  </a:solidFill>
                </a:ln>
                <a:solidFill>
                  <a:srgbClr val="FFC000"/>
                </a:solidFill>
              </a:rPr>
              <a:t>The verdict was unanimously in favor of the evidence from Dr. Ross that is universe is billions of years old (13.7 billion years old).</a:t>
            </a:r>
            <a:endParaRPr lang="en-US" sz="1200" dirty="0" smtClean="0">
              <a:ln>
                <a:solidFill>
                  <a:schemeClr val="bg1"/>
                </a:solidFill>
              </a:ln>
              <a:solidFill>
                <a:srgbClr val="FFC000"/>
              </a:solidFill>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smtClean="0">
                <a:solidFill>
                  <a:schemeClr val="bg1"/>
                </a:solidFill>
              </a:rPr>
              <a:t>WHAT DO THE FACTS OF NATURE SAY?</a:t>
            </a:r>
            <a:endParaRPr lang="en-US" sz="2800" dirty="0">
              <a:solidFill>
                <a:schemeClr val="bg1"/>
              </a:solidFill>
            </a:endParaRPr>
          </a:p>
        </p:txBody>
      </p:sp>
      <p:sp>
        <p:nvSpPr>
          <p:cNvPr id="4" name="Content Placeholder 3"/>
          <p:cNvSpPr>
            <a:spLocks noGrp="1"/>
          </p:cNvSpPr>
          <p:nvPr>
            <p:ph sz="half" idx="2"/>
          </p:nvPr>
        </p:nvSpPr>
        <p:spPr>
          <a:xfrm>
            <a:off x="228600" y="1905000"/>
            <a:ext cx="8534400" cy="4800600"/>
          </a:xfrm>
        </p:spPr>
        <p:txBody>
          <a:bodyPr>
            <a:noAutofit/>
          </a:bodyPr>
          <a:lstStyle/>
          <a:p>
            <a:r>
              <a:rPr lang="en-US" sz="3200" b="1" dirty="0" smtClean="0">
                <a:ln>
                  <a:solidFill>
                    <a:schemeClr val="bg1"/>
                  </a:solidFill>
                </a:ln>
                <a:solidFill>
                  <a:srgbClr val="FFC000"/>
                </a:solidFill>
              </a:rPr>
              <a:t>The presentation here on the scientific evidences for the old age of the universe is largely based on some of the information contained in the referenced DVD.</a:t>
            </a:r>
          </a:p>
          <a:p>
            <a:endParaRPr lang="en-US" sz="1600" b="1" dirty="0" smtClean="0">
              <a:ln>
                <a:solidFill>
                  <a:schemeClr val="bg1"/>
                </a:solidFill>
              </a:ln>
              <a:solidFill>
                <a:srgbClr val="FFC000"/>
              </a:solidFill>
            </a:endParaRPr>
          </a:p>
          <a:p>
            <a:r>
              <a:rPr lang="en-US" sz="3200" b="1" dirty="0" smtClean="0">
                <a:ln>
                  <a:solidFill>
                    <a:schemeClr val="bg1"/>
                  </a:solidFill>
                </a:ln>
                <a:solidFill>
                  <a:srgbClr val="FFC000"/>
                </a:solidFill>
              </a:rPr>
              <a:t>However, it has been somewhat reorganized and reformatted for this presentation.  Also, the acronym utilized in the subsequent pages is this author’s creation. </a:t>
            </a:r>
            <a:endParaRPr lang="en-US" sz="3200" dirty="0" smtClean="0">
              <a:ln>
                <a:solidFill>
                  <a:schemeClr val="bg1"/>
                </a:solidFill>
              </a:ln>
              <a:solidFill>
                <a:srgbClr val="FFC000"/>
              </a:solidFill>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33400"/>
            <a:ext cx="8229600" cy="8382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TWO DIVINE REVELATIONS</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7" name="Text Placeholder 6"/>
          <p:cNvSpPr>
            <a:spLocks noGrp="1"/>
          </p:cNvSpPr>
          <p:nvPr>
            <p:ph type="body" idx="1"/>
          </p:nvPr>
        </p:nvSpPr>
        <p:spPr>
          <a:xfrm>
            <a:off x="0" y="1295400"/>
            <a:ext cx="9144000" cy="533400"/>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p:spPr>
        <p:txBody>
          <a:bodyPr>
            <a:normAutofit/>
          </a:bodyPr>
          <a:lstStyle/>
          <a:p>
            <a:pPr algn="ctr"/>
            <a:r>
              <a:rPr lang="en-US" sz="2800" dirty="0" smtClean="0">
                <a:solidFill>
                  <a:schemeClr val="bg1"/>
                </a:solidFill>
              </a:rPr>
              <a:t>What the Bible says about the Record of Nature:</a:t>
            </a:r>
            <a:endParaRPr lang="en-US" sz="2800" dirty="0">
              <a:solidFill>
                <a:schemeClr val="bg1"/>
              </a:solidFill>
            </a:endParaRPr>
          </a:p>
        </p:txBody>
      </p:sp>
      <p:sp>
        <p:nvSpPr>
          <p:cNvPr id="8" name="Content Placeholder 7"/>
          <p:cNvSpPr>
            <a:spLocks noGrp="1"/>
          </p:cNvSpPr>
          <p:nvPr>
            <p:ph sz="quarter" idx="2"/>
          </p:nvPr>
        </p:nvSpPr>
        <p:spPr>
          <a:xfrm>
            <a:off x="381000" y="2174874"/>
            <a:ext cx="8458200" cy="4225925"/>
          </a:xfrm>
        </p:spPr>
        <p:txBody>
          <a:bodyPr>
            <a:noAutofit/>
          </a:bodyPr>
          <a:lstStyle/>
          <a:p>
            <a:r>
              <a:rPr lang="en-US" sz="3200" b="1" dirty="0" smtClean="0">
                <a:ln w="1905">
                  <a:solidFill>
                    <a:srgbClr val="FF0000"/>
                  </a:solidFill>
                </a:ln>
                <a:effectLst>
                  <a:innerShdw blurRad="69850" dist="43180" dir="5400000">
                    <a:srgbClr val="000000">
                      <a:alpha val="65000"/>
                    </a:srgbClr>
                  </a:innerShdw>
                </a:effectLst>
              </a:rPr>
              <a:t>Some Young Earth Creationists (YEC)  say fallen man cannot properly interpret (via science) a fallen creation in an attempt to avoid problems with the old age of the universe, etc. as revealed by science.</a:t>
            </a:r>
          </a:p>
          <a:p>
            <a:pPr>
              <a:buNone/>
            </a:pPr>
            <a:endParaRPr lang="en-US" sz="2000" b="1" dirty="0" smtClean="0">
              <a:ln w="1905">
                <a:solidFill>
                  <a:srgbClr val="FF0000"/>
                </a:solidFill>
              </a:ln>
              <a:effectLst>
                <a:innerShdw blurRad="69850" dist="43180" dir="5400000">
                  <a:srgbClr val="000000">
                    <a:alpha val="65000"/>
                  </a:srgbClr>
                </a:innerShdw>
              </a:effectLst>
            </a:endParaRPr>
          </a:p>
          <a:p>
            <a:r>
              <a:rPr lang="en-US" sz="3200" b="1" dirty="0" smtClean="0">
                <a:ln w="1905">
                  <a:solidFill>
                    <a:srgbClr val="FF0000"/>
                  </a:solidFill>
                </a:ln>
                <a:effectLst>
                  <a:innerShdw blurRad="69850" dist="43180" dir="5400000">
                    <a:srgbClr val="000000">
                      <a:alpha val="65000"/>
                    </a:srgbClr>
                  </a:innerShdw>
                </a:effectLst>
              </a:rPr>
              <a:t>The previous Bible verses clearly disagree!</a:t>
            </a:r>
            <a:endPar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ITC Zapf Chancery" pitchFamily="66"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smtClean="0">
                <a:solidFill>
                  <a:schemeClr val="bg1"/>
                </a:solidFill>
              </a:rPr>
              <a:t>WHAT DO THE FACTS OF NATURE SAY?</a:t>
            </a:r>
            <a:endParaRPr lang="en-US" sz="2800" dirty="0">
              <a:solidFill>
                <a:schemeClr val="bg1"/>
              </a:solidFill>
            </a:endParaRPr>
          </a:p>
        </p:txBody>
      </p:sp>
      <p:sp>
        <p:nvSpPr>
          <p:cNvPr id="4" name="Content Placeholder 3"/>
          <p:cNvSpPr>
            <a:spLocks noGrp="1"/>
          </p:cNvSpPr>
          <p:nvPr>
            <p:ph sz="half" idx="2"/>
          </p:nvPr>
        </p:nvSpPr>
        <p:spPr>
          <a:xfrm>
            <a:off x="228600" y="1752600"/>
            <a:ext cx="8534400" cy="5105400"/>
          </a:xfrm>
        </p:spPr>
        <p:txBody>
          <a:bodyPr>
            <a:noAutofit/>
          </a:bodyPr>
          <a:lstStyle/>
          <a:p>
            <a:pPr marL="515938" lvl="1" indent="-58738">
              <a:buNone/>
            </a:pPr>
            <a:r>
              <a:rPr lang="en-US" sz="3200" b="1" dirty="0" smtClean="0">
                <a:ln>
                  <a:solidFill>
                    <a:schemeClr val="bg1"/>
                  </a:solidFill>
                </a:ln>
                <a:solidFill>
                  <a:srgbClr val="FFC000"/>
                </a:solidFill>
              </a:rPr>
              <a:t>The  discussion here on the scientific evidences for the old age (billions of years) universe will be presented in two parts:  </a:t>
            </a:r>
          </a:p>
          <a:p>
            <a:pPr marL="796925" lvl="1" indent="-339725"/>
            <a:r>
              <a:rPr lang="en-US" sz="3200" b="1" dirty="0" smtClean="0">
                <a:ln>
                  <a:solidFill>
                    <a:schemeClr val="bg1"/>
                  </a:solidFill>
                </a:ln>
                <a:solidFill>
                  <a:srgbClr val="FFC000"/>
                </a:solidFill>
              </a:rPr>
              <a:t>Primary scientific arguments supporting an old universe</a:t>
            </a:r>
          </a:p>
          <a:p>
            <a:pPr marL="796925" lvl="1" indent="-339725">
              <a:buNone/>
            </a:pPr>
            <a:endParaRPr lang="en-US" sz="1600" b="1" dirty="0" smtClean="0">
              <a:ln>
                <a:solidFill>
                  <a:schemeClr val="bg1"/>
                </a:solidFill>
              </a:ln>
              <a:solidFill>
                <a:srgbClr val="FFC000"/>
              </a:solidFill>
            </a:endParaRPr>
          </a:p>
          <a:p>
            <a:pPr marL="796925" lvl="1" indent="-339725"/>
            <a:r>
              <a:rPr lang="en-US" sz="3200" b="1" dirty="0" smtClean="0">
                <a:ln>
                  <a:solidFill>
                    <a:schemeClr val="bg1"/>
                  </a:solidFill>
                </a:ln>
                <a:solidFill>
                  <a:srgbClr val="FFC000"/>
                </a:solidFill>
              </a:rPr>
              <a:t>Secondary considerations, dealing with further young creationists arguments.  This discussion is in the Appendix.</a:t>
            </a:r>
            <a:endParaRPr lang="en-US" sz="1600" b="1" dirty="0" smtClean="0">
              <a:ln>
                <a:solidFill>
                  <a:schemeClr val="bg1"/>
                </a:solidFill>
              </a:ln>
              <a:solidFill>
                <a:srgbClr val="FFC000"/>
              </a:solidFill>
            </a:endParaRPr>
          </a:p>
          <a:p>
            <a:pPr lvl="1" algn="ctr">
              <a:buNone/>
            </a:pPr>
            <a:endParaRPr lang="en-US" sz="3200" b="1" dirty="0" smtClean="0">
              <a:ln>
                <a:solidFill>
                  <a:schemeClr val="bg1"/>
                </a:solidFill>
              </a:ln>
              <a:solidFill>
                <a:srgbClr val="FFC000"/>
              </a:solidFill>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smtClean="0">
                <a:solidFill>
                  <a:schemeClr val="bg1"/>
                </a:solidFill>
              </a:rPr>
              <a:t>WHAT DO THE FACTS OF NATURE SAY?</a:t>
            </a:r>
            <a:endParaRPr lang="en-US" sz="2800" dirty="0">
              <a:solidFill>
                <a:schemeClr val="bg1"/>
              </a:solidFill>
            </a:endParaRPr>
          </a:p>
        </p:txBody>
      </p:sp>
      <p:sp>
        <p:nvSpPr>
          <p:cNvPr id="4" name="Content Placeholder 3"/>
          <p:cNvSpPr>
            <a:spLocks noGrp="1"/>
          </p:cNvSpPr>
          <p:nvPr>
            <p:ph sz="half" idx="2"/>
          </p:nvPr>
        </p:nvSpPr>
        <p:spPr>
          <a:xfrm>
            <a:off x="228600" y="1752600"/>
            <a:ext cx="8534400" cy="5105400"/>
          </a:xfrm>
        </p:spPr>
        <p:txBody>
          <a:bodyPr>
            <a:noAutofit/>
          </a:bodyPr>
          <a:lstStyle/>
          <a:p>
            <a:pPr marL="457200" lvl="1" indent="0">
              <a:buNone/>
            </a:pPr>
            <a:endParaRPr lang="en-US" sz="3200" b="1" dirty="0" smtClean="0">
              <a:ln>
                <a:solidFill>
                  <a:schemeClr val="bg1"/>
                </a:solidFill>
              </a:ln>
              <a:solidFill>
                <a:srgbClr val="FFC000"/>
              </a:solidFill>
            </a:endParaRPr>
          </a:p>
          <a:p>
            <a:pPr marL="457200" lvl="1" indent="0">
              <a:buNone/>
            </a:pPr>
            <a:r>
              <a:rPr lang="en-US" sz="3200" b="1" dirty="0" smtClean="0">
                <a:ln>
                  <a:solidFill>
                    <a:schemeClr val="bg1"/>
                  </a:solidFill>
                </a:ln>
                <a:solidFill>
                  <a:srgbClr val="FFC000"/>
                </a:solidFill>
              </a:rPr>
              <a:t>The primary reasons will be presented by the acronym “Tears It” as in “That Tears It,” a highly technical term (!) or expression that means “a particular argument  or position that effectively negates  another argument(s). </a:t>
            </a:r>
          </a:p>
          <a:p>
            <a:pPr marL="457200" lvl="1" indent="0">
              <a:buNone/>
            </a:pPr>
            <a:endParaRPr lang="en-US" sz="1600" b="1" dirty="0" smtClean="0">
              <a:ln>
                <a:solidFill>
                  <a:schemeClr val="bg1"/>
                </a:solidFill>
              </a:ln>
              <a:solidFill>
                <a:srgbClr val="FFC000"/>
              </a:solidFill>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smtClean="0">
                <a:solidFill>
                  <a:schemeClr val="bg1"/>
                </a:solidFill>
              </a:rPr>
              <a:t>WHAT DO THE FACTS OF NATURE SAY?</a:t>
            </a:r>
            <a:endParaRPr lang="en-US" sz="2800" dirty="0">
              <a:solidFill>
                <a:schemeClr val="bg1"/>
              </a:solidFill>
            </a:endParaRPr>
          </a:p>
        </p:txBody>
      </p:sp>
      <p:sp>
        <p:nvSpPr>
          <p:cNvPr id="4" name="Content Placeholder 3"/>
          <p:cNvSpPr>
            <a:spLocks noGrp="1"/>
          </p:cNvSpPr>
          <p:nvPr>
            <p:ph sz="half" idx="2"/>
          </p:nvPr>
        </p:nvSpPr>
        <p:spPr>
          <a:xfrm>
            <a:off x="228600" y="1752600"/>
            <a:ext cx="8534400" cy="5105400"/>
          </a:xfrm>
        </p:spPr>
        <p:txBody>
          <a:bodyPr>
            <a:noAutofit/>
          </a:bodyPr>
          <a:lstStyle/>
          <a:p>
            <a:pPr marL="457200" lvl="1" indent="0">
              <a:buNone/>
            </a:pPr>
            <a:endParaRPr lang="en-US" sz="1600" b="1" dirty="0" smtClean="0">
              <a:ln>
                <a:solidFill>
                  <a:schemeClr val="bg1"/>
                </a:solidFill>
              </a:ln>
              <a:solidFill>
                <a:srgbClr val="FFC000"/>
              </a:solidFill>
            </a:endParaRPr>
          </a:p>
          <a:p>
            <a:pPr marL="457200" lvl="1" indent="0">
              <a:buNone/>
            </a:pPr>
            <a:r>
              <a:rPr lang="en-US" sz="3200" b="1" dirty="0" smtClean="0">
                <a:ln>
                  <a:solidFill>
                    <a:schemeClr val="bg1"/>
                  </a:solidFill>
                </a:ln>
                <a:solidFill>
                  <a:srgbClr val="FFC000"/>
                </a:solidFill>
              </a:rPr>
              <a:t>In this context, the old universe arguments presented here effectively “tear” apart or negate the young universe position.</a:t>
            </a:r>
          </a:p>
          <a:p>
            <a:pPr marL="457200" lvl="1" indent="0">
              <a:buNone/>
            </a:pPr>
            <a:endParaRPr lang="en-US" sz="2400" b="1" dirty="0" smtClean="0">
              <a:ln>
                <a:solidFill>
                  <a:schemeClr val="bg1"/>
                </a:solidFill>
              </a:ln>
              <a:solidFill>
                <a:srgbClr val="FFC000"/>
              </a:solidFill>
            </a:endParaRPr>
          </a:p>
          <a:p>
            <a:pPr marL="457200" lvl="1" indent="0">
              <a:buNone/>
            </a:pPr>
            <a:r>
              <a:rPr lang="en-US" sz="3200" b="1" i="1" u="sng" dirty="0" smtClean="0">
                <a:ln>
                  <a:solidFill>
                    <a:schemeClr val="bg1"/>
                  </a:solidFill>
                </a:ln>
                <a:solidFill>
                  <a:srgbClr val="FFC000"/>
                </a:solidFill>
              </a:rPr>
              <a:t>No</a:t>
            </a:r>
            <a:r>
              <a:rPr lang="en-US" sz="3200" b="1" dirty="0" smtClean="0">
                <a:ln>
                  <a:solidFill>
                    <a:schemeClr val="bg1"/>
                  </a:solidFill>
                </a:ln>
                <a:solidFill>
                  <a:srgbClr val="FFC000"/>
                </a:solidFill>
              </a:rPr>
              <a:t> sarcasm or rude intent is meant by this acronym;  it is only a “memory” device that is both indicative of what it is about and makes the subject matter easier to remember. </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smtClean="0">
                <a:solidFill>
                  <a:schemeClr val="bg1"/>
                </a:solidFill>
              </a:rPr>
              <a:t>WHAT DO THE FACTS OF NATURE SAY?</a:t>
            </a:r>
            <a:endParaRPr lang="en-US" sz="2800" dirty="0">
              <a:solidFill>
                <a:schemeClr val="bg1"/>
              </a:solidFill>
            </a:endParaRPr>
          </a:p>
        </p:txBody>
      </p:sp>
      <p:sp>
        <p:nvSpPr>
          <p:cNvPr id="4" name="Content Placeholder 3"/>
          <p:cNvSpPr>
            <a:spLocks noGrp="1"/>
          </p:cNvSpPr>
          <p:nvPr>
            <p:ph sz="half" idx="2"/>
          </p:nvPr>
        </p:nvSpPr>
        <p:spPr>
          <a:xfrm>
            <a:off x="228600" y="1752600"/>
            <a:ext cx="8534400" cy="5105400"/>
          </a:xfrm>
        </p:spPr>
        <p:txBody>
          <a:bodyPr>
            <a:noAutofit/>
          </a:bodyPr>
          <a:lstStyle/>
          <a:p>
            <a:pPr marL="457200" lvl="1" indent="0">
              <a:buNone/>
            </a:pPr>
            <a:endParaRPr lang="en-US" sz="1600" b="1" dirty="0" smtClean="0">
              <a:ln>
                <a:solidFill>
                  <a:schemeClr val="bg1"/>
                </a:solidFill>
              </a:ln>
              <a:solidFill>
                <a:srgbClr val="FFC000"/>
              </a:solidFill>
            </a:endParaRPr>
          </a:p>
          <a:p>
            <a:pPr marL="457200" lvl="1" indent="0">
              <a:buNone/>
            </a:pPr>
            <a:r>
              <a:rPr lang="en-US" sz="3200" b="1" dirty="0" smtClean="0">
                <a:ln>
                  <a:solidFill>
                    <a:schemeClr val="bg1"/>
                  </a:solidFill>
                </a:ln>
                <a:solidFill>
                  <a:srgbClr val="FFC000"/>
                </a:solidFill>
              </a:rPr>
              <a:t>The evidences present here for an old universe are virtually free of any assumptions;  they are based on solid empirical evidence.</a:t>
            </a:r>
          </a:p>
          <a:p>
            <a:pPr marL="457200" lvl="1" indent="0">
              <a:buNone/>
            </a:pPr>
            <a:endParaRPr lang="en-US" sz="3200" b="1" dirty="0" smtClean="0">
              <a:ln>
                <a:solidFill>
                  <a:schemeClr val="bg1"/>
                </a:solidFill>
              </a:ln>
              <a:solidFill>
                <a:srgbClr val="FFC000"/>
              </a:solidFill>
            </a:endParaRPr>
          </a:p>
          <a:p>
            <a:pPr marL="457200" lvl="1" indent="0">
              <a:buNone/>
            </a:pPr>
            <a:r>
              <a:rPr lang="en-US" sz="3200" b="1" dirty="0" smtClean="0">
                <a:ln>
                  <a:solidFill>
                    <a:schemeClr val="bg1"/>
                  </a:solidFill>
                </a:ln>
                <a:solidFill>
                  <a:srgbClr val="FFC000"/>
                </a:solidFill>
              </a:rPr>
              <a:t>The following information clearly shows the age of the universe as  being billions of years old:</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smtClean="0">
                <a:solidFill>
                  <a:schemeClr val="bg1"/>
                </a:solidFill>
              </a:rPr>
              <a:t>WHAT DO THE FACTS OF NATURE SAY?</a:t>
            </a:r>
            <a:endParaRPr lang="en-US" sz="2800" dirty="0">
              <a:solidFill>
                <a:schemeClr val="bg1"/>
              </a:solidFill>
            </a:endParaRPr>
          </a:p>
        </p:txBody>
      </p:sp>
      <p:sp>
        <p:nvSpPr>
          <p:cNvPr id="4" name="Content Placeholder 3"/>
          <p:cNvSpPr>
            <a:spLocks noGrp="1"/>
          </p:cNvSpPr>
          <p:nvPr>
            <p:ph sz="half" idx="2"/>
          </p:nvPr>
        </p:nvSpPr>
        <p:spPr>
          <a:xfrm>
            <a:off x="228600" y="1752600"/>
            <a:ext cx="8534400" cy="5105400"/>
          </a:xfrm>
        </p:spPr>
        <p:txBody>
          <a:bodyPr>
            <a:noAutofit/>
          </a:bodyPr>
          <a:lstStyle/>
          <a:p>
            <a:pPr marL="457200" lvl="1" indent="0">
              <a:buNone/>
            </a:pPr>
            <a:r>
              <a:rPr lang="en-US" sz="3600" b="1" dirty="0" smtClean="0">
                <a:ln>
                  <a:solidFill>
                    <a:schemeClr val="bg1"/>
                  </a:solidFill>
                </a:ln>
                <a:solidFill>
                  <a:srgbClr val="FF0000"/>
                </a:solidFill>
              </a:rPr>
              <a:t>T</a:t>
            </a:r>
            <a:r>
              <a:rPr lang="en-US" sz="2800" b="1" dirty="0" smtClean="0">
                <a:ln>
                  <a:solidFill>
                    <a:schemeClr val="bg1"/>
                  </a:solidFill>
                </a:ln>
                <a:solidFill>
                  <a:srgbClr val="FFC000"/>
                </a:solidFill>
              </a:rPr>
              <a:t>emperature of the cosmos</a:t>
            </a:r>
            <a:endParaRPr lang="en-US" sz="3600" b="1" dirty="0" smtClean="0">
              <a:ln>
                <a:solidFill>
                  <a:schemeClr val="bg1"/>
                </a:solidFill>
              </a:ln>
              <a:solidFill>
                <a:srgbClr val="FFC000"/>
              </a:solidFill>
            </a:endParaRPr>
          </a:p>
          <a:p>
            <a:pPr marL="457200" lvl="1" indent="0">
              <a:buNone/>
            </a:pPr>
            <a:r>
              <a:rPr lang="en-US" sz="3600" b="1" dirty="0" smtClean="0">
                <a:ln>
                  <a:solidFill>
                    <a:schemeClr val="bg1"/>
                  </a:solidFill>
                </a:ln>
                <a:solidFill>
                  <a:srgbClr val="FF0000"/>
                </a:solidFill>
              </a:rPr>
              <a:t>E</a:t>
            </a:r>
            <a:r>
              <a:rPr lang="en-US" sz="2800" b="1" dirty="0" smtClean="0">
                <a:ln>
                  <a:solidFill>
                    <a:schemeClr val="bg1"/>
                  </a:solidFill>
                </a:ln>
                <a:solidFill>
                  <a:srgbClr val="FFC000"/>
                </a:solidFill>
              </a:rPr>
              <a:t>xistence of stars and galaxies</a:t>
            </a:r>
            <a:endParaRPr lang="en-US" sz="3600" b="1" dirty="0" smtClean="0">
              <a:ln>
                <a:solidFill>
                  <a:schemeClr val="bg1"/>
                </a:solidFill>
              </a:ln>
              <a:solidFill>
                <a:srgbClr val="FFC000"/>
              </a:solidFill>
            </a:endParaRPr>
          </a:p>
          <a:p>
            <a:pPr marL="457200" lvl="1" indent="0">
              <a:buNone/>
            </a:pPr>
            <a:r>
              <a:rPr lang="en-US" sz="3600" b="1" dirty="0" smtClean="0">
                <a:ln>
                  <a:solidFill>
                    <a:schemeClr val="bg1"/>
                  </a:solidFill>
                </a:ln>
                <a:solidFill>
                  <a:srgbClr val="FF0000"/>
                </a:solidFill>
              </a:rPr>
              <a:t>A</a:t>
            </a:r>
            <a:r>
              <a:rPr lang="en-US" sz="2800" b="1" dirty="0" smtClean="0">
                <a:ln>
                  <a:solidFill>
                    <a:schemeClr val="bg1"/>
                  </a:solidFill>
                </a:ln>
                <a:solidFill>
                  <a:srgbClr val="FFC000"/>
                </a:solidFill>
              </a:rPr>
              <a:t>ge measurements of stars and galaxies</a:t>
            </a:r>
            <a:endParaRPr lang="en-US" sz="3600" b="1" dirty="0" smtClean="0">
              <a:ln>
                <a:solidFill>
                  <a:schemeClr val="bg1"/>
                </a:solidFill>
              </a:ln>
              <a:solidFill>
                <a:srgbClr val="FFC000"/>
              </a:solidFill>
            </a:endParaRPr>
          </a:p>
          <a:p>
            <a:pPr marL="457200" lvl="1" indent="0">
              <a:buNone/>
            </a:pPr>
            <a:r>
              <a:rPr lang="en-US" sz="3600" b="1" dirty="0" smtClean="0">
                <a:ln>
                  <a:solidFill>
                    <a:schemeClr val="bg1"/>
                  </a:solidFill>
                </a:ln>
                <a:solidFill>
                  <a:srgbClr val="FF0000"/>
                </a:solidFill>
              </a:rPr>
              <a:t>R</a:t>
            </a:r>
            <a:r>
              <a:rPr lang="en-US" sz="2800" b="1" dirty="0" smtClean="0">
                <a:ln>
                  <a:solidFill>
                    <a:schemeClr val="bg1"/>
                  </a:solidFill>
                </a:ln>
                <a:solidFill>
                  <a:srgbClr val="FFC000"/>
                </a:solidFill>
              </a:rPr>
              <a:t>adiometric abundances in the cosmos</a:t>
            </a:r>
            <a:endParaRPr lang="en-US" sz="3600" b="1" dirty="0" smtClean="0">
              <a:ln>
                <a:solidFill>
                  <a:schemeClr val="bg1"/>
                </a:solidFill>
              </a:ln>
              <a:solidFill>
                <a:srgbClr val="FFC000"/>
              </a:solidFill>
            </a:endParaRPr>
          </a:p>
          <a:p>
            <a:pPr marL="457200" lvl="1" indent="0">
              <a:buNone/>
            </a:pPr>
            <a:r>
              <a:rPr lang="en-US" sz="3600" b="1" dirty="0" smtClean="0">
                <a:ln>
                  <a:solidFill>
                    <a:schemeClr val="bg1"/>
                  </a:solidFill>
                </a:ln>
                <a:solidFill>
                  <a:srgbClr val="FF0000"/>
                </a:solidFill>
              </a:rPr>
              <a:t>S</a:t>
            </a:r>
            <a:r>
              <a:rPr lang="en-US" sz="2800" b="1" dirty="0" smtClean="0">
                <a:ln>
                  <a:solidFill>
                    <a:schemeClr val="bg1"/>
                  </a:solidFill>
                </a:ln>
                <a:solidFill>
                  <a:srgbClr val="FFC000"/>
                </a:solidFill>
              </a:rPr>
              <a:t>preading apart of galaxies</a:t>
            </a:r>
            <a:endParaRPr lang="en-US" sz="3600" b="1" dirty="0" smtClean="0">
              <a:ln>
                <a:solidFill>
                  <a:schemeClr val="bg1"/>
                </a:solidFill>
              </a:ln>
              <a:solidFill>
                <a:srgbClr val="FFC000"/>
              </a:solidFill>
            </a:endParaRPr>
          </a:p>
          <a:p>
            <a:pPr marL="457200" lvl="1" indent="0">
              <a:buNone/>
            </a:pPr>
            <a:endParaRPr lang="en-US" sz="1600" b="1" dirty="0" smtClean="0">
              <a:ln>
                <a:solidFill>
                  <a:schemeClr val="bg1"/>
                </a:solidFill>
              </a:ln>
              <a:solidFill>
                <a:srgbClr val="FFC000"/>
              </a:solidFill>
            </a:endParaRPr>
          </a:p>
          <a:p>
            <a:pPr marL="515938" lvl="1" indent="0">
              <a:buNone/>
            </a:pPr>
            <a:r>
              <a:rPr lang="en-US" sz="3600" b="1" dirty="0" smtClean="0">
                <a:ln>
                  <a:solidFill>
                    <a:schemeClr val="bg1"/>
                  </a:solidFill>
                </a:ln>
                <a:solidFill>
                  <a:srgbClr val="FF0000"/>
                </a:solidFill>
              </a:rPr>
              <a:t>I</a:t>
            </a:r>
            <a:r>
              <a:rPr lang="en-US" sz="2800" b="1" dirty="0" smtClean="0">
                <a:ln>
                  <a:solidFill>
                    <a:schemeClr val="bg1"/>
                  </a:solidFill>
                </a:ln>
                <a:solidFill>
                  <a:srgbClr val="FFC000"/>
                </a:solidFill>
              </a:rPr>
              <a:t>ce cores</a:t>
            </a:r>
            <a:endParaRPr lang="en-US" sz="3600" b="1" dirty="0" smtClean="0">
              <a:ln>
                <a:solidFill>
                  <a:schemeClr val="bg1"/>
                </a:solidFill>
              </a:ln>
              <a:solidFill>
                <a:srgbClr val="FFC000"/>
              </a:solidFill>
            </a:endParaRPr>
          </a:p>
          <a:p>
            <a:pPr marL="457200" lvl="1" indent="0">
              <a:buNone/>
            </a:pPr>
            <a:r>
              <a:rPr lang="en-US" sz="3600" b="1" dirty="0" smtClean="0">
                <a:ln>
                  <a:solidFill>
                    <a:schemeClr val="bg1"/>
                  </a:solidFill>
                </a:ln>
                <a:solidFill>
                  <a:srgbClr val="FF0000"/>
                </a:solidFill>
              </a:rPr>
              <a:t>T</a:t>
            </a:r>
            <a:r>
              <a:rPr lang="en-US" sz="2800" b="1" dirty="0" smtClean="0">
                <a:ln>
                  <a:solidFill>
                    <a:schemeClr val="bg1"/>
                  </a:solidFill>
                </a:ln>
                <a:solidFill>
                  <a:srgbClr val="FFC000"/>
                </a:solidFill>
              </a:rPr>
              <a:t>ime and distance travel of light</a:t>
            </a:r>
            <a:endParaRPr lang="en-US" sz="3600" b="1" dirty="0" smtClean="0">
              <a:ln>
                <a:solidFill>
                  <a:schemeClr val="bg1"/>
                </a:solidFill>
              </a:ln>
              <a:solidFill>
                <a:srgbClr val="FFC000"/>
              </a:solidFill>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smtClean="0">
                <a:solidFill>
                  <a:schemeClr val="bg1"/>
                </a:solidFill>
              </a:rPr>
              <a:t>WHAT DO THE FACTS OF NATURE SAY?</a:t>
            </a:r>
            <a:endParaRPr lang="en-US" sz="2800" dirty="0">
              <a:solidFill>
                <a:schemeClr val="bg1"/>
              </a:solidFill>
            </a:endParaRPr>
          </a:p>
        </p:txBody>
      </p:sp>
      <p:sp>
        <p:nvSpPr>
          <p:cNvPr id="4" name="Content Placeholder 3"/>
          <p:cNvSpPr>
            <a:spLocks noGrp="1"/>
          </p:cNvSpPr>
          <p:nvPr>
            <p:ph sz="half" idx="2"/>
          </p:nvPr>
        </p:nvSpPr>
        <p:spPr>
          <a:xfrm>
            <a:off x="228600" y="1752600"/>
            <a:ext cx="8534400" cy="5105400"/>
          </a:xfrm>
        </p:spPr>
        <p:txBody>
          <a:bodyPr>
            <a:noAutofit/>
          </a:bodyPr>
          <a:lstStyle/>
          <a:p>
            <a:pPr marL="457200" lvl="1" indent="0" algn="ctr">
              <a:buNone/>
            </a:pPr>
            <a:r>
              <a:rPr lang="en-US" sz="6000" b="1" dirty="0" smtClean="0">
                <a:ln>
                  <a:solidFill>
                    <a:schemeClr val="bg1"/>
                  </a:solidFill>
                </a:ln>
                <a:solidFill>
                  <a:srgbClr val="FF0000"/>
                </a:solidFill>
              </a:rPr>
              <a:t>T</a:t>
            </a:r>
            <a:r>
              <a:rPr lang="en-US" sz="4400" b="1" dirty="0" smtClean="0">
                <a:ln>
                  <a:solidFill>
                    <a:schemeClr val="bg1"/>
                  </a:solidFill>
                </a:ln>
                <a:solidFill>
                  <a:srgbClr val="FFC000"/>
                </a:solidFill>
              </a:rPr>
              <a:t>emperature of the Cosmos</a:t>
            </a:r>
          </a:p>
          <a:p>
            <a:pPr marL="457200" lvl="1" indent="0">
              <a:buNone/>
            </a:pPr>
            <a:r>
              <a:rPr lang="en-US" sz="3200" b="1" dirty="0" smtClean="0">
                <a:ln>
                  <a:solidFill>
                    <a:schemeClr val="bg1"/>
                  </a:solidFill>
                </a:ln>
                <a:solidFill>
                  <a:srgbClr val="FFC000"/>
                </a:solidFill>
              </a:rPr>
              <a:t>Given :</a:t>
            </a:r>
          </a:p>
          <a:p>
            <a:pPr marL="457200" lvl="1" indent="0"/>
            <a:r>
              <a:rPr lang="en-US" sz="3200" b="1" dirty="0" smtClean="0">
                <a:ln>
                  <a:solidFill>
                    <a:schemeClr val="bg1"/>
                  </a:solidFill>
                </a:ln>
                <a:solidFill>
                  <a:srgbClr val="FFC000"/>
                </a:solidFill>
              </a:rPr>
              <a:t>an explosion from a central point</a:t>
            </a:r>
          </a:p>
          <a:p>
            <a:pPr marL="457200" lvl="1" indent="0"/>
            <a:r>
              <a:rPr lang="en-US" sz="3200" b="1" dirty="0" smtClean="0">
                <a:ln>
                  <a:solidFill>
                    <a:schemeClr val="bg1"/>
                  </a:solidFill>
                </a:ln>
                <a:solidFill>
                  <a:srgbClr val="FFC000"/>
                </a:solidFill>
              </a:rPr>
              <a:t> with continual expansion outward </a:t>
            </a:r>
          </a:p>
          <a:p>
            <a:pPr marL="457200" lvl="1" indent="0"/>
            <a:r>
              <a:rPr lang="en-US" sz="3200" b="1" dirty="0" smtClean="0">
                <a:ln>
                  <a:solidFill>
                    <a:schemeClr val="bg1"/>
                  </a:solidFill>
                </a:ln>
                <a:solidFill>
                  <a:srgbClr val="FFC000"/>
                </a:solidFill>
              </a:rPr>
              <a:t>at a relatively consistent rate </a:t>
            </a:r>
          </a:p>
          <a:p>
            <a:pPr marL="633413" lvl="1" indent="-176213"/>
            <a:r>
              <a:rPr lang="en-US" sz="3200" b="1" dirty="0" smtClean="0">
                <a:ln>
                  <a:solidFill>
                    <a:schemeClr val="bg1"/>
                  </a:solidFill>
                </a:ln>
                <a:solidFill>
                  <a:srgbClr val="FFC000"/>
                </a:solidFill>
              </a:rPr>
              <a:t>with known original temperatures and mass involved...</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smtClean="0">
                <a:solidFill>
                  <a:schemeClr val="bg1"/>
                </a:solidFill>
              </a:rPr>
              <a:t>WHAT DO THE FACTS OF NATURE SAY?</a:t>
            </a:r>
            <a:endParaRPr lang="en-US" sz="2800" dirty="0">
              <a:solidFill>
                <a:schemeClr val="bg1"/>
              </a:solidFill>
            </a:endParaRPr>
          </a:p>
        </p:txBody>
      </p:sp>
      <p:sp>
        <p:nvSpPr>
          <p:cNvPr id="4" name="Content Placeholder 3"/>
          <p:cNvSpPr>
            <a:spLocks noGrp="1"/>
          </p:cNvSpPr>
          <p:nvPr>
            <p:ph sz="half" idx="2"/>
          </p:nvPr>
        </p:nvSpPr>
        <p:spPr>
          <a:xfrm>
            <a:off x="228600" y="1752600"/>
            <a:ext cx="8534400" cy="5105400"/>
          </a:xfrm>
        </p:spPr>
        <p:txBody>
          <a:bodyPr>
            <a:noAutofit/>
          </a:bodyPr>
          <a:lstStyle/>
          <a:p>
            <a:pPr marL="457200" lvl="1" indent="0" algn="ctr">
              <a:buNone/>
            </a:pPr>
            <a:r>
              <a:rPr lang="en-US" sz="6000" b="1" dirty="0" smtClean="0">
                <a:ln>
                  <a:solidFill>
                    <a:schemeClr val="bg1"/>
                  </a:solidFill>
                </a:ln>
                <a:solidFill>
                  <a:srgbClr val="FF0000"/>
                </a:solidFill>
              </a:rPr>
              <a:t>T</a:t>
            </a:r>
            <a:r>
              <a:rPr lang="en-US" sz="4400" b="1" dirty="0" smtClean="0">
                <a:ln>
                  <a:solidFill>
                    <a:schemeClr val="bg1"/>
                  </a:solidFill>
                </a:ln>
                <a:solidFill>
                  <a:srgbClr val="FFC000"/>
                </a:solidFill>
              </a:rPr>
              <a:t>emperature of the Cosmos</a:t>
            </a:r>
          </a:p>
          <a:p>
            <a:pPr marL="457200" lvl="1" indent="0">
              <a:buNone/>
            </a:pPr>
            <a:r>
              <a:rPr lang="en-US" sz="3200" b="1" dirty="0" smtClean="0">
                <a:ln>
                  <a:solidFill>
                    <a:schemeClr val="bg1"/>
                  </a:solidFill>
                </a:ln>
                <a:solidFill>
                  <a:srgbClr val="FFC000"/>
                </a:solidFill>
              </a:rPr>
              <a:t>The temperature can be relatively simply to calculate at any given time in the past after the initial event (explosion).  </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smtClean="0">
                <a:solidFill>
                  <a:schemeClr val="bg1"/>
                </a:solidFill>
              </a:rPr>
              <a:t>WHAT DO THE FACTS OF NATURE SAY?</a:t>
            </a:r>
            <a:endParaRPr lang="en-US" sz="2800" dirty="0">
              <a:solidFill>
                <a:schemeClr val="bg1"/>
              </a:solidFill>
            </a:endParaRPr>
          </a:p>
        </p:txBody>
      </p:sp>
      <p:sp>
        <p:nvSpPr>
          <p:cNvPr id="4" name="Content Placeholder 3"/>
          <p:cNvSpPr>
            <a:spLocks noGrp="1"/>
          </p:cNvSpPr>
          <p:nvPr>
            <p:ph sz="half" idx="2"/>
          </p:nvPr>
        </p:nvSpPr>
        <p:spPr>
          <a:xfrm>
            <a:off x="228600" y="1752600"/>
            <a:ext cx="8534400" cy="5105400"/>
          </a:xfrm>
        </p:spPr>
        <p:txBody>
          <a:bodyPr>
            <a:noAutofit/>
          </a:bodyPr>
          <a:lstStyle/>
          <a:p>
            <a:pPr marL="457200" lvl="1" indent="0" algn="ctr">
              <a:buNone/>
            </a:pPr>
            <a:r>
              <a:rPr lang="en-US" sz="6000" b="1" dirty="0" smtClean="0">
                <a:ln>
                  <a:solidFill>
                    <a:schemeClr val="bg1"/>
                  </a:solidFill>
                </a:ln>
                <a:solidFill>
                  <a:srgbClr val="FF0000"/>
                </a:solidFill>
              </a:rPr>
              <a:t>T</a:t>
            </a:r>
            <a:r>
              <a:rPr lang="en-US" sz="4400" b="1" dirty="0" smtClean="0">
                <a:ln>
                  <a:solidFill>
                    <a:schemeClr val="bg1"/>
                  </a:solidFill>
                </a:ln>
                <a:solidFill>
                  <a:srgbClr val="FFC000"/>
                </a:solidFill>
              </a:rPr>
              <a:t>emperature of the Cosmos</a:t>
            </a:r>
          </a:p>
          <a:p>
            <a:pPr marL="457200" lvl="1" indent="0">
              <a:buNone/>
            </a:pPr>
            <a:r>
              <a:rPr lang="en-US" sz="3200" b="1" dirty="0" smtClean="0">
                <a:ln>
                  <a:solidFill>
                    <a:schemeClr val="bg1"/>
                  </a:solidFill>
                </a:ln>
                <a:solidFill>
                  <a:srgbClr val="FFC000"/>
                </a:solidFill>
              </a:rPr>
              <a:t>All these conditions are clearly known about the Big Bang and its subsequent expansion.  </a:t>
            </a:r>
          </a:p>
          <a:p>
            <a:pPr marL="457200" lvl="1" indent="0">
              <a:buNone/>
            </a:pPr>
            <a:endParaRPr lang="en-US" sz="1600" b="1" dirty="0" smtClean="0">
              <a:ln>
                <a:solidFill>
                  <a:schemeClr val="bg1"/>
                </a:solidFill>
              </a:ln>
              <a:solidFill>
                <a:srgbClr val="FFC000"/>
              </a:solidFill>
            </a:endParaRPr>
          </a:p>
          <a:p>
            <a:pPr marL="457200" lvl="1" indent="0">
              <a:buNone/>
            </a:pPr>
            <a:r>
              <a:rPr lang="en-US" sz="3200" b="1" dirty="0" smtClean="0">
                <a:ln>
                  <a:solidFill>
                    <a:schemeClr val="bg1"/>
                  </a:solidFill>
                </a:ln>
                <a:solidFill>
                  <a:srgbClr val="FFC000"/>
                </a:solidFill>
              </a:rPr>
              <a:t>Measuring the temperatures of the universe at different  distances (times), only a multi-billion year universe is consistent with the actual temperatures measured.</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smtClean="0">
                <a:solidFill>
                  <a:schemeClr val="bg1"/>
                </a:solidFill>
              </a:rPr>
              <a:t>WHAT DO THE FACTS OF NATURE SAY?</a:t>
            </a:r>
            <a:endParaRPr lang="en-US" sz="2800" dirty="0">
              <a:solidFill>
                <a:schemeClr val="bg1"/>
              </a:solidFill>
            </a:endParaRPr>
          </a:p>
        </p:txBody>
      </p:sp>
      <p:sp>
        <p:nvSpPr>
          <p:cNvPr id="4" name="Content Placeholder 3"/>
          <p:cNvSpPr>
            <a:spLocks noGrp="1"/>
          </p:cNvSpPr>
          <p:nvPr>
            <p:ph sz="half" idx="2"/>
          </p:nvPr>
        </p:nvSpPr>
        <p:spPr>
          <a:xfrm>
            <a:off x="228600" y="1752600"/>
            <a:ext cx="8534400" cy="5105400"/>
          </a:xfrm>
        </p:spPr>
        <p:txBody>
          <a:bodyPr>
            <a:noAutofit/>
          </a:bodyPr>
          <a:lstStyle/>
          <a:p>
            <a:pPr marL="457200" lvl="1" indent="0" algn="ctr">
              <a:buNone/>
            </a:pPr>
            <a:r>
              <a:rPr lang="en-US" sz="6000" b="1" dirty="0" smtClean="0">
                <a:ln>
                  <a:solidFill>
                    <a:schemeClr val="bg1"/>
                  </a:solidFill>
                </a:ln>
                <a:solidFill>
                  <a:srgbClr val="FF0000"/>
                </a:solidFill>
              </a:rPr>
              <a:t>T</a:t>
            </a:r>
            <a:r>
              <a:rPr lang="en-US" sz="4400" b="1" dirty="0" smtClean="0">
                <a:ln>
                  <a:solidFill>
                    <a:schemeClr val="bg1"/>
                  </a:solidFill>
                </a:ln>
                <a:solidFill>
                  <a:srgbClr val="FFC000"/>
                </a:solidFill>
              </a:rPr>
              <a:t>emperature of the Cosmos</a:t>
            </a:r>
          </a:p>
          <a:p>
            <a:pPr marL="457200" lvl="1" indent="0">
              <a:buNone/>
            </a:pPr>
            <a:r>
              <a:rPr lang="en-US" sz="3200" b="1" dirty="0" smtClean="0">
                <a:ln>
                  <a:solidFill>
                    <a:schemeClr val="bg1"/>
                  </a:solidFill>
                </a:ln>
                <a:solidFill>
                  <a:srgbClr val="FFC000"/>
                </a:solidFill>
              </a:rPr>
              <a:t>All these conditions are clearly known about the Big Bang and its subsequent expansion.  </a:t>
            </a:r>
          </a:p>
          <a:p>
            <a:pPr marL="457200" lvl="1" indent="0">
              <a:buNone/>
            </a:pPr>
            <a:endParaRPr lang="en-US" sz="1600" b="1" dirty="0" smtClean="0">
              <a:ln>
                <a:solidFill>
                  <a:schemeClr val="bg1"/>
                </a:solidFill>
              </a:ln>
              <a:solidFill>
                <a:srgbClr val="FFC000"/>
              </a:solidFill>
            </a:endParaRPr>
          </a:p>
          <a:p>
            <a:pPr marL="457200" lvl="1" indent="0">
              <a:buNone/>
            </a:pPr>
            <a:r>
              <a:rPr lang="en-US" sz="3200" b="1" dirty="0" smtClean="0">
                <a:ln>
                  <a:solidFill>
                    <a:schemeClr val="bg1"/>
                  </a:solidFill>
                </a:ln>
                <a:solidFill>
                  <a:srgbClr val="FFC000"/>
                </a:solidFill>
              </a:rPr>
              <a:t>Measuring the temperatures of the universe at different  distances (times), only a multi-billion year universe is consistent with the actual temperatures measured.</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smtClean="0">
                <a:solidFill>
                  <a:schemeClr val="bg1"/>
                </a:solidFill>
              </a:rPr>
              <a:t>WHAT DO THE FACTS OF NATURE SAY?</a:t>
            </a:r>
            <a:endParaRPr lang="en-US" sz="2800" dirty="0">
              <a:solidFill>
                <a:schemeClr val="bg1"/>
              </a:solidFill>
            </a:endParaRPr>
          </a:p>
        </p:txBody>
      </p:sp>
      <p:sp>
        <p:nvSpPr>
          <p:cNvPr id="4" name="Content Placeholder 3"/>
          <p:cNvSpPr>
            <a:spLocks noGrp="1"/>
          </p:cNvSpPr>
          <p:nvPr>
            <p:ph sz="half" idx="2"/>
          </p:nvPr>
        </p:nvSpPr>
        <p:spPr>
          <a:xfrm>
            <a:off x="228600" y="1752600"/>
            <a:ext cx="8534400" cy="5105400"/>
          </a:xfrm>
        </p:spPr>
        <p:txBody>
          <a:bodyPr>
            <a:noAutofit/>
          </a:bodyPr>
          <a:lstStyle/>
          <a:p>
            <a:pPr marL="457200" lvl="1" indent="0" algn="ctr">
              <a:buNone/>
            </a:pPr>
            <a:r>
              <a:rPr lang="en-US" sz="6000" b="1" dirty="0" smtClean="0">
                <a:ln>
                  <a:solidFill>
                    <a:schemeClr val="bg1"/>
                  </a:solidFill>
                </a:ln>
                <a:solidFill>
                  <a:srgbClr val="FF0000"/>
                </a:solidFill>
              </a:rPr>
              <a:t>T</a:t>
            </a:r>
            <a:r>
              <a:rPr lang="en-US" sz="4400" b="1" dirty="0" smtClean="0">
                <a:ln>
                  <a:solidFill>
                    <a:schemeClr val="bg1"/>
                  </a:solidFill>
                </a:ln>
                <a:solidFill>
                  <a:srgbClr val="FFC000"/>
                </a:solidFill>
              </a:rPr>
              <a:t>emperature of the Cosmos</a:t>
            </a:r>
          </a:p>
          <a:p>
            <a:pPr marL="633413" lvl="1" indent="-176213"/>
            <a:r>
              <a:rPr lang="en-US" sz="3200" b="1" dirty="0" smtClean="0">
                <a:ln>
                  <a:solidFill>
                    <a:schemeClr val="bg1"/>
                  </a:solidFill>
                </a:ln>
                <a:solidFill>
                  <a:srgbClr val="FFC000"/>
                </a:solidFill>
              </a:rPr>
              <a:t>NASA’s COBE instrument in the 1990s measured the universe’s background radiation today at 2.725 degrees Kelvin (or    -454.495 degrees Fahrenheit).  That low of a temperature (almost absolute zero) could not be reached if the universe were only 6-10,000 years old (too soon after the initial creation event).  </a:t>
            </a:r>
          </a:p>
          <a:p>
            <a:pPr marL="633413" lvl="1" indent="-176213"/>
            <a:endParaRPr lang="en-US" sz="1600" b="1" dirty="0" smtClean="0">
              <a:ln>
                <a:solidFill>
                  <a:schemeClr val="bg1"/>
                </a:solidFill>
              </a:ln>
              <a:solidFill>
                <a:srgbClr val="FFC000"/>
              </a:solidFill>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33400"/>
            <a:ext cx="8229600" cy="8382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TWO DIVINE REVELATIONS</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7" name="Text Placeholder 6"/>
          <p:cNvSpPr>
            <a:spLocks noGrp="1"/>
          </p:cNvSpPr>
          <p:nvPr>
            <p:ph type="body" idx="1"/>
          </p:nvPr>
        </p:nvSpPr>
        <p:spPr>
          <a:xfrm>
            <a:off x="0" y="1295400"/>
            <a:ext cx="9144000" cy="609600"/>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p:spPr>
        <p:txBody>
          <a:bodyPr>
            <a:normAutofit/>
          </a:bodyPr>
          <a:lstStyle/>
          <a:p>
            <a:pPr algn="ctr"/>
            <a:r>
              <a:rPr lang="en-US" sz="2800" dirty="0" smtClean="0">
                <a:solidFill>
                  <a:schemeClr val="bg1"/>
                </a:solidFill>
              </a:rPr>
              <a:t>What the Bible says about the Record of Nature:</a:t>
            </a:r>
            <a:endParaRPr lang="en-US" sz="2800" dirty="0">
              <a:solidFill>
                <a:schemeClr val="bg1"/>
              </a:solidFill>
            </a:endParaRPr>
          </a:p>
        </p:txBody>
      </p:sp>
      <p:sp>
        <p:nvSpPr>
          <p:cNvPr id="8" name="Content Placeholder 7"/>
          <p:cNvSpPr>
            <a:spLocks noGrp="1"/>
          </p:cNvSpPr>
          <p:nvPr>
            <p:ph sz="quarter" idx="2"/>
          </p:nvPr>
        </p:nvSpPr>
        <p:spPr>
          <a:xfrm>
            <a:off x="381000" y="2174874"/>
            <a:ext cx="8458200" cy="4225925"/>
          </a:xfrm>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r>
              <a:rPr lang="en-US" sz="3200" b="1" dirty="0" smtClean="0">
                <a:ln w="11430">
                  <a:solidFill>
                    <a:srgbClr val="FF0000"/>
                  </a:solidFill>
                </a:ln>
                <a:effectLst>
                  <a:outerShdw blurRad="80000" dist="40000" dir="5040000" algn="tl">
                    <a:srgbClr val="000000">
                      <a:alpha val="30000"/>
                    </a:srgbClr>
                  </a:outerShdw>
                </a:effectLst>
                <a:latin typeface="Corbel" pitchFamily="34" charset="0"/>
              </a:rPr>
              <a:t>Thought for the Day:  Of those who try to say truth cannot be obtained from a fallen nature by fallen man, how many of them go to the dentist, doctor, or fly on a plane or ride a car or work in a skyscraper, all of which critically depend on fallen  men’s interpretation of the realities and laws of nature???</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smtClean="0">
                <a:solidFill>
                  <a:schemeClr val="bg1"/>
                </a:solidFill>
              </a:rPr>
              <a:t>WHAT DO THE FACTS OF NATURE SAY?</a:t>
            </a:r>
            <a:endParaRPr lang="en-US" sz="2800" dirty="0">
              <a:solidFill>
                <a:schemeClr val="bg1"/>
              </a:solidFill>
            </a:endParaRPr>
          </a:p>
        </p:txBody>
      </p:sp>
      <p:sp>
        <p:nvSpPr>
          <p:cNvPr id="4" name="Content Placeholder 3"/>
          <p:cNvSpPr>
            <a:spLocks noGrp="1"/>
          </p:cNvSpPr>
          <p:nvPr>
            <p:ph sz="half" idx="2"/>
          </p:nvPr>
        </p:nvSpPr>
        <p:spPr>
          <a:xfrm>
            <a:off x="228600" y="1752600"/>
            <a:ext cx="8534400" cy="5105400"/>
          </a:xfrm>
        </p:spPr>
        <p:txBody>
          <a:bodyPr>
            <a:noAutofit/>
          </a:bodyPr>
          <a:lstStyle/>
          <a:p>
            <a:pPr marL="457200" lvl="1" indent="0" algn="ctr">
              <a:buNone/>
            </a:pPr>
            <a:r>
              <a:rPr lang="en-US" sz="6000" b="1" dirty="0" smtClean="0">
                <a:ln>
                  <a:solidFill>
                    <a:schemeClr val="bg1"/>
                  </a:solidFill>
                </a:ln>
                <a:solidFill>
                  <a:srgbClr val="FF0000"/>
                </a:solidFill>
              </a:rPr>
              <a:t>T</a:t>
            </a:r>
            <a:r>
              <a:rPr lang="en-US" sz="4400" b="1" dirty="0" smtClean="0">
                <a:ln>
                  <a:solidFill>
                    <a:schemeClr val="bg1"/>
                  </a:solidFill>
                </a:ln>
                <a:solidFill>
                  <a:srgbClr val="FFC000"/>
                </a:solidFill>
              </a:rPr>
              <a:t>emperature of the Cosmos</a:t>
            </a:r>
          </a:p>
          <a:p>
            <a:pPr marL="633413" lvl="1" indent="-176213"/>
            <a:r>
              <a:rPr lang="en-US" sz="3200" b="1" dirty="0" smtClean="0">
                <a:ln>
                  <a:solidFill>
                    <a:schemeClr val="bg1"/>
                  </a:solidFill>
                </a:ln>
                <a:solidFill>
                  <a:srgbClr val="FFC000"/>
                </a:solidFill>
              </a:rPr>
              <a:t>In fact, that temperature was actually predicted by the physics of the Big Bang before its actual measurement!</a:t>
            </a:r>
          </a:p>
          <a:p>
            <a:pPr marL="633413" lvl="1" indent="-176213">
              <a:buNone/>
            </a:pPr>
            <a:endParaRPr lang="en-US" sz="1600" b="1" dirty="0" smtClean="0">
              <a:ln>
                <a:solidFill>
                  <a:schemeClr val="bg1"/>
                </a:solidFill>
              </a:ln>
              <a:solidFill>
                <a:srgbClr val="FFC000"/>
              </a:solidFill>
            </a:endParaRPr>
          </a:p>
          <a:p>
            <a:pPr marL="633413" lvl="1" indent="-176213"/>
            <a:r>
              <a:rPr lang="en-US" sz="3200" b="1" dirty="0" smtClean="0">
                <a:ln>
                  <a:solidFill>
                    <a:schemeClr val="bg1"/>
                  </a:solidFill>
                </a:ln>
                <a:solidFill>
                  <a:srgbClr val="FFC000"/>
                </a:solidFill>
              </a:rPr>
              <a:t>Since the COBE instrument’s measurements, several more have been taken by other means which have verified the original measurement. </a:t>
            </a:r>
            <a:endParaRPr lang="en-US" sz="1600" b="1" dirty="0" smtClean="0">
              <a:ln>
                <a:solidFill>
                  <a:schemeClr val="bg1"/>
                </a:solidFill>
              </a:ln>
              <a:solidFill>
                <a:srgbClr val="FFC000"/>
              </a:solidFill>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smtClean="0">
                <a:solidFill>
                  <a:schemeClr val="bg1"/>
                </a:solidFill>
              </a:rPr>
              <a:t>WHAT DO THE FACTS OF NATURE SAY?</a:t>
            </a:r>
            <a:endParaRPr lang="en-US" sz="2800" dirty="0">
              <a:solidFill>
                <a:schemeClr val="bg1"/>
              </a:solidFill>
            </a:endParaRPr>
          </a:p>
        </p:txBody>
      </p:sp>
      <p:sp>
        <p:nvSpPr>
          <p:cNvPr id="4" name="Content Placeholder 3"/>
          <p:cNvSpPr>
            <a:spLocks noGrp="1"/>
          </p:cNvSpPr>
          <p:nvPr>
            <p:ph sz="half" idx="2"/>
          </p:nvPr>
        </p:nvSpPr>
        <p:spPr>
          <a:xfrm>
            <a:off x="228600" y="1752600"/>
            <a:ext cx="8534400" cy="5105400"/>
          </a:xfrm>
        </p:spPr>
        <p:txBody>
          <a:bodyPr>
            <a:noAutofit/>
          </a:bodyPr>
          <a:lstStyle/>
          <a:p>
            <a:pPr marL="457200" lvl="1" indent="0" algn="ctr">
              <a:buNone/>
            </a:pPr>
            <a:r>
              <a:rPr lang="en-US" sz="6000" b="1" dirty="0" smtClean="0">
                <a:ln>
                  <a:solidFill>
                    <a:schemeClr val="bg1"/>
                  </a:solidFill>
                </a:ln>
                <a:solidFill>
                  <a:srgbClr val="FF0000"/>
                </a:solidFill>
              </a:rPr>
              <a:t>E</a:t>
            </a:r>
            <a:r>
              <a:rPr lang="en-US" sz="4400" b="1" dirty="0" smtClean="0">
                <a:ln>
                  <a:solidFill>
                    <a:schemeClr val="bg1"/>
                  </a:solidFill>
                </a:ln>
                <a:solidFill>
                  <a:srgbClr val="FFC000"/>
                </a:solidFill>
              </a:rPr>
              <a:t>xistence of Stars and Galaxies</a:t>
            </a:r>
          </a:p>
          <a:p>
            <a:pPr marL="457200" lvl="1" indent="0">
              <a:buNone/>
            </a:pPr>
            <a:r>
              <a:rPr lang="en-US" sz="3200" b="1" dirty="0" smtClean="0">
                <a:ln>
                  <a:solidFill>
                    <a:schemeClr val="bg1"/>
                  </a:solidFill>
                </a:ln>
                <a:solidFill>
                  <a:srgbClr val="FFC000"/>
                </a:solidFill>
              </a:rPr>
              <a:t>Since the universe began from a central point (singularity), and since we know its observable size, the following can firmly be said about the speed of expansion and its age:</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smtClean="0">
                <a:solidFill>
                  <a:schemeClr val="bg1"/>
                </a:solidFill>
              </a:rPr>
              <a:t>WHAT DO THE FACTS OF NATURE SAY?</a:t>
            </a:r>
            <a:endParaRPr lang="en-US" sz="2800" dirty="0">
              <a:solidFill>
                <a:schemeClr val="bg1"/>
              </a:solidFill>
            </a:endParaRPr>
          </a:p>
        </p:txBody>
      </p:sp>
      <p:sp>
        <p:nvSpPr>
          <p:cNvPr id="4" name="Content Placeholder 3"/>
          <p:cNvSpPr>
            <a:spLocks noGrp="1"/>
          </p:cNvSpPr>
          <p:nvPr>
            <p:ph sz="half" idx="2"/>
          </p:nvPr>
        </p:nvSpPr>
        <p:spPr>
          <a:xfrm>
            <a:off x="228600" y="1752600"/>
            <a:ext cx="8534400" cy="5105400"/>
          </a:xfrm>
        </p:spPr>
        <p:txBody>
          <a:bodyPr>
            <a:noAutofit/>
          </a:bodyPr>
          <a:lstStyle/>
          <a:p>
            <a:pPr marL="457200" lvl="1" indent="0" algn="ctr">
              <a:buNone/>
            </a:pPr>
            <a:r>
              <a:rPr lang="en-US" sz="6000" b="1" dirty="0" smtClean="0">
                <a:ln>
                  <a:solidFill>
                    <a:schemeClr val="bg1"/>
                  </a:solidFill>
                </a:ln>
                <a:solidFill>
                  <a:srgbClr val="FF0000"/>
                </a:solidFill>
              </a:rPr>
              <a:t>E</a:t>
            </a:r>
            <a:r>
              <a:rPr lang="en-US" sz="4400" b="1" dirty="0" smtClean="0">
                <a:ln>
                  <a:solidFill>
                    <a:schemeClr val="bg1"/>
                  </a:solidFill>
                </a:ln>
                <a:solidFill>
                  <a:srgbClr val="FFC000"/>
                </a:solidFill>
              </a:rPr>
              <a:t>xistence of Stars and Galaxies</a:t>
            </a:r>
          </a:p>
          <a:p>
            <a:pPr marL="633413" lvl="1" indent="-176213"/>
            <a:r>
              <a:rPr lang="en-US" sz="3200" b="1" dirty="0" smtClean="0">
                <a:ln>
                  <a:solidFill>
                    <a:schemeClr val="bg1"/>
                  </a:solidFill>
                </a:ln>
                <a:solidFill>
                  <a:srgbClr val="FFC000"/>
                </a:solidFill>
              </a:rPr>
              <a:t>If the universe were less than 1 million years old, the expansion rate to get to its present size would have to be so fast that all the universe would be only 100% diffuse gas as gravity would have relative little effect on bringing together atoms and molecules.</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smtClean="0">
                <a:solidFill>
                  <a:schemeClr val="bg1"/>
                </a:solidFill>
              </a:rPr>
              <a:t>WHAT DO THE FACTS OF NATURE SAY?</a:t>
            </a:r>
            <a:endParaRPr lang="en-US" sz="2800" dirty="0">
              <a:solidFill>
                <a:schemeClr val="bg1"/>
              </a:solidFill>
            </a:endParaRPr>
          </a:p>
        </p:txBody>
      </p:sp>
      <p:sp>
        <p:nvSpPr>
          <p:cNvPr id="4" name="Content Placeholder 3"/>
          <p:cNvSpPr>
            <a:spLocks noGrp="1"/>
          </p:cNvSpPr>
          <p:nvPr>
            <p:ph sz="half" idx="2"/>
          </p:nvPr>
        </p:nvSpPr>
        <p:spPr>
          <a:xfrm>
            <a:off x="228600" y="1752600"/>
            <a:ext cx="8534400" cy="5105400"/>
          </a:xfrm>
        </p:spPr>
        <p:txBody>
          <a:bodyPr>
            <a:noAutofit/>
          </a:bodyPr>
          <a:lstStyle/>
          <a:p>
            <a:pPr marL="457200" lvl="1" indent="0" algn="ctr">
              <a:buNone/>
            </a:pPr>
            <a:r>
              <a:rPr lang="en-US" sz="6000" b="1" dirty="0" smtClean="0">
                <a:ln>
                  <a:solidFill>
                    <a:schemeClr val="bg1"/>
                  </a:solidFill>
                </a:ln>
                <a:solidFill>
                  <a:srgbClr val="FF0000"/>
                </a:solidFill>
              </a:rPr>
              <a:t>E</a:t>
            </a:r>
            <a:r>
              <a:rPr lang="en-US" sz="4400" b="1" dirty="0" smtClean="0">
                <a:ln>
                  <a:solidFill>
                    <a:schemeClr val="bg1"/>
                  </a:solidFill>
                </a:ln>
                <a:solidFill>
                  <a:srgbClr val="FFC000"/>
                </a:solidFill>
              </a:rPr>
              <a:t>xistence of Stars and Galaxies</a:t>
            </a:r>
          </a:p>
          <a:p>
            <a:pPr marL="633413" lvl="1" indent="-176213"/>
            <a:r>
              <a:rPr lang="en-US" sz="3200" b="1" dirty="0" smtClean="0">
                <a:ln>
                  <a:solidFill>
                    <a:schemeClr val="bg1"/>
                  </a:solidFill>
                </a:ln>
                <a:solidFill>
                  <a:srgbClr val="FFC000"/>
                </a:solidFill>
              </a:rPr>
              <a:t>If the universe were older than one quadrillion years old, the expansion rate would be so slow that the universe would be 100% neutron stars and black holes, as gravity’s attraction would be “overpowering” in relation to the expansion rate; it would attract matter too much.</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smtClean="0">
                <a:solidFill>
                  <a:schemeClr val="bg1"/>
                </a:solidFill>
              </a:rPr>
              <a:t>WHAT DO THE FACTS OF NATURE SAY?</a:t>
            </a:r>
            <a:endParaRPr lang="en-US" sz="2800" dirty="0">
              <a:solidFill>
                <a:schemeClr val="bg1"/>
              </a:solidFill>
            </a:endParaRPr>
          </a:p>
        </p:txBody>
      </p:sp>
      <p:sp>
        <p:nvSpPr>
          <p:cNvPr id="4" name="Content Placeholder 3"/>
          <p:cNvSpPr>
            <a:spLocks noGrp="1"/>
          </p:cNvSpPr>
          <p:nvPr>
            <p:ph sz="half" idx="2"/>
          </p:nvPr>
        </p:nvSpPr>
        <p:spPr>
          <a:xfrm>
            <a:off x="228600" y="1752600"/>
            <a:ext cx="8534400" cy="5105400"/>
          </a:xfrm>
        </p:spPr>
        <p:txBody>
          <a:bodyPr>
            <a:noAutofit/>
          </a:bodyPr>
          <a:lstStyle/>
          <a:p>
            <a:pPr marL="457200" lvl="1" indent="0" algn="ctr">
              <a:buNone/>
            </a:pPr>
            <a:r>
              <a:rPr lang="en-US" sz="6000" b="1" dirty="0" smtClean="0">
                <a:ln>
                  <a:solidFill>
                    <a:schemeClr val="bg1"/>
                  </a:solidFill>
                </a:ln>
                <a:solidFill>
                  <a:srgbClr val="FF0000"/>
                </a:solidFill>
              </a:rPr>
              <a:t>E</a:t>
            </a:r>
            <a:r>
              <a:rPr lang="en-US" sz="4400" b="1" dirty="0" smtClean="0">
                <a:ln>
                  <a:solidFill>
                    <a:schemeClr val="bg1"/>
                  </a:solidFill>
                </a:ln>
                <a:solidFill>
                  <a:srgbClr val="FFC000"/>
                </a:solidFill>
              </a:rPr>
              <a:t>xistence of Stars and Galaxies</a:t>
            </a:r>
          </a:p>
          <a:p>
            <a:pPr marL="633413" lvl="1" indent="-176213"/>
            <a:r>
              <a:rPr lang="en-US" sz="3200" b="1" dirty="0" smtClean="0">
                <a:ln>
                  <a:solidFill>
                    <a:schemeClr val="bg1"/>
                  </a:solidFill>
                </a:ln>
                <a:solidFill>
                  <a:srgbClr val="FFC000"/>
                </a:solidFill>
              </a:rPr>
              <a:t>Consequently, since we have stars and galaxies, the age of the universe must be at least one million years old, and no more than one quadrillion years old. </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smtClean="0">
                <a:solidFill>
                  <a:schemeClr val="bg1"/>
                </a:solidFill>
              </a:rPr>
              <a:t>WHAT DO THE FACTS OF NATURE SAY?</a:t>
            </a:r>
            <a:endParaRPr lang="en-US" sz="2800" dirty="0">
              <a:solidFill>
                <a:schemeClr val="bg1"/>
              </a:solidFill>
            </a:endParaRPr>
          </a:p>
        </p:txBody>
      </p:sp>
      <p:sp>
        <p:nvSpPr>
          <p:cNvPr id="4" name="Content Placeholder 3"/>
          <p:cNvSpPr>
            <a:spLocks noGrp="1"/>
          </p:cNvSpPr>
          <p:nvPr>
            <p:ph sz="half" idx="2"/>
          </p:nvPr>
        </p:nvSpPr>
        <p:spPr>
          <a:xfrm>
            <a:off x="228600" y="1752600"/>
            <a:ext cx="8534400" cy="5105400"/>
          </a:xfrm>
        </p:spPr>
        <p:txBody>
          <a:bodyPr>
            <a:noAutofit/>
          </a:bodyPr>
          <a:lstStyle/>
          <a:p>
            <a:pPr marL="457200" lvl="1" indent="0" algn="ctr">
              <a:buNone/>
            </a:pPr>
            <a:r>
              <a:rPr lang="en-US" sz="6000" b="1" dirty="0" smtClean="0">
                <a:ln>
                  <a:solidFill>
                    <a:schemeClr val="bg1"/>
                  </a:solidFill>
                </a:ln>
                <a:solidFill>
                  <a:srgbClr val="FF0000"/>
                </a:solidFill>
              </a:rPr>
              <a:t>A</a:t>
            </a:r>
            <a:r>
              <a:rPr lang="en-US" sz="4400" b="1" dirty="0" smtClean="0">
                <a:ln>
                  <a:solidFill>
                    <a:schemeClr val="bg1"/>
                  </a:solidFill>
                </a:ln>
                <a:solidFill>
                  <a:srgbClr val="FFC000"/>
                </a:solidFill>
              </a:rPr>
              <a:t>ge of Stars and Galaxies</a:t>
            </a:r>
          </a:p>
          <a:p>
            <a:pPr marL="457200" lvl="1" indent="0">
              <a:buNone/>
            </a:pPr>
            <a:r>
              <a:rPr lang="en-US" sz="3200" b="1" dirty="0" smtClean="0">
                <a:ln>
                  <a:solidFill>
                    <a:schemeClr val="bg1"/>
                  </a:solidFill>
                </a:ln>
                <a:solidFill>
                  <a:srgbClr val="FFC000"/>
                </a:solidFill>
              </a:rPr>
              <a:t>There are many ways to date the age of stars and galaxies.  All of them indicate a universe of about 13.7 billion years old.  </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smtClean="0">
                <a:solidFill>
                  <a:schemeClr val="bg1"/>
                </a:solidFill>
              </a:rPr>
              <a:t>WHAT DO THE FACTS OF NATURE SAY?</a:t>
            </a:r>
            <a:endParaRPr lang="en-US" sz="2800" dirty="0">
              <a:solidFill>
                <a:schemeClr val="bg1"/>
              </a:solidFill>
            </a:endParaRPr>
          </a:p>
        </p:txBody>
      </p:sp>
      <p:sp>
        <p:nvSpPr>
          <p:cNvPr id="4" name="Content Placeholder 3"/>
          <p:cNvSpPr>
            <a:spLocks noGrp="1"/>
          </p:cNvSpPr>
          <p:nvPr>
            <p:ph sz="half" idx="2"/>
          </p:nvPr>
        </p:nvSpPr>
        <p:spPr>
          <a:xfrm>
            <a:off x="228600" y="1752600"/>
            <a:ext cx="8534400" cy="5105400"/>
          </a:xfrm>
        </p:spPr>
        <p:txBody>
          <a:bodyPr>
            <a:noAutofit/>
          </a:bodyPr>
          <a:lstStyle/>
          <a:p>
            <a:pPr algn="ctr">
              <a:buNone/>
            </a:pPr>
            <a:r>
              <a:rPr lang="en-US" sz="6000" b="1" dirty="0" smtClean="0">
                <a:ln>
                  <a:solidFill>
                    <a:schemeClr val="bg1"/>
                  </a:solidFill>
                </a:ln>
                <a:solidFill>
                  <a:srgbClr val="FF0000"/>
                </a:solidFill>
              </a:rPr>
              <a:t>A</a:t>
            </a:r>
            <a:r>
              <a:rPr lang="en-US" sz="4400" b="1" dirty="0" smtClean="0">
                <a:ln>
                  <a:solidFill>
                    <a:schemeClr val="bg1"/>
                  </a:solidFill>
                </a:ln>
                <a:solidFill>
                  <a:srgbClr val="FFC000"/>
                </a:solidFill>
              </a:rPr>
              <a:t>ge of Stars and Galaxies</a:t>
            </a:r>
          </a:p>
          <a:p>
            <a:r>
              <a:rPr lang="en-US" sz="3600" b="1" u="sng" dirty="0" smtClean="0">
                <a:ln>
                  <a:solidFill>
                    <a:schemeClr val="bg1"/>
                  </a:solidFill>
                </a:ln>
                <a:solidFill>
                  <a:srgbClr val="FFFF00"/>
                </a:solidFill>
                <a:latin typeface="Corbel" pitchFamily="34" charset="0"/>
              </a:rPr>
              <a:t>Photographs of Star Explosions</a:t>
            </a:r>
            <a:r>
              <a:rPr lang="en-US" sz="3600" b="1" dirty="0" smtClean="0">
                <a:ln>
                  <a:solidFill>
                    <a:schemeClr val="bg1"/>
                  </a:solidFill>
                </a:ln>
                <a:solidFill>
                  <a:srgbClr val="FFFF00"/>
                </a:solidFill>
                <a:latin typeface="Corbel" pitchFamily="34" charset="0"/>
              </a:rPr>
              <a:t>:  </a:t>
            </a:r>
          </a:p>
          <a:p>
            <a:pPr lvl="1"/>
            <a:r>
              <a:rPr lang="en-US" sz="3200" b="1" dirty="0" smtClean="0">
                <a:ln>
                  <a:solidFill>
                    <a:schemeClr val="bg1"/>
                  </a:solidFill>
                </a:ln>
                <a:solidFill>
                  <a:srgbClr val="FFC000"/>
                </a:solidFill>
                <a:latin typeface="Corbel" pitchFamily="34" charset="0"/>
              </a:rPr>
              <a:t>Have photos of stars going nova/supernova that are billions of light years away. </a:t>
            </a:r>
          </a:p>
          <a:p>
            <a:pPr lvl="1"/>
            <a:endParaRPr lang="en-US" sz="1600" b="1" dirty="0" smtClean="0">
              <a:ln>
                <a:solidFill>
                  <a:schemeClr val="bg1"/>
                </a:solidFill>
              </a:ln>
              <a:solidFill>
                <a:srgbClr val="FFC000"/>
              </a:solidFill>
              <a:latin typeface="Corbel" pitchFamily="34" charset="0"/>
            </a:endParaRPr>
          </a:p>
          <a:p>
            <a:pPr lvl="1"/>
            <a:r>
              <a:rPr lang="en-US" sz="3200" b="1" dirty="0" smtClean="0">
                <a:ln>
                  <a:solidFill>
                    <a:schemeClr val="bg1"/>
                  </a:solidFill>
                </a:ln>
                <a:solidFill>
                  <a:srgbClr val="FFC000"/>
                </a:solidFill>
                <a:latin typeface="Corbel" pitchFamily="34" charset="0"/>
              </a:rPr>
              <a:t>As pointed out later (under </a:t>
            </a:r>
            <a:r>
              <a:rPr lang="en-US" sz="3200" b="1" dirty="0" smtClean="0">
                <a:ln>
                  <a:solidFill>
                    <a:schemeClr val="bg1"/>
                  </a:solidFill>
                </a:ln>
                <a:solidFill>
                  <a:srgbClr val="FF0000"/>
                </a:solidFill>
                <a:latin typeface="Corbel" pitchFamily="34" charset="0"/>
              </a:rPr>
              <a:t>“T”</a:t>
            </a:r>
            <a:r>
              <a:rPr lang="en-US" sz="3200" b="1" dirty="0" smtClean="0">
                <a:ln>
                  <a:solidFill>
                    <a:schemeClr val="bg1"/>
                  </a:solidFill>
                </a:ln>
                <a:solidFill>
                  <a:srgbClr val="FFC000"/>
                </a:solidFill>
                <a:latin typeface="Corbel" pitchFamily="34" charset="0"/>
              </a:rPr>
              <a:t> for time and travel distance for light), it would take the light of those explosions billions of years to reach us. </a:t>
            </a:r>
            <a:endParaRPr lang="en-US" sz="4400" b="1" dirty="0" smtClean="0">
              <a:ln>
                <a:solidFill>
                  <a:schemeClr val="bg1"/>
                </a:solidFill>
              </a:ln>
              <a:solidFill>
                <a:srgbClr val="FFC000"/>
              </a:solidFill>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smtClean="0">
                <a:solidFill>
                  <a:schemeClr val="bg1"/>
                </a:solidFill>
              </a:rPr>
              <a:t>WHAT DO THE FACTS OF NATURE SAY?</a:t>
            </a:r>
            <a:endParaRPr lang="en-US" sz="2800" dirty="0">
              <a:solidFill>
                <a:schemeClr val="bg1"/>
              </a:solidFill>
            </a:endParaRPr>
          </a:p>
        </p:txBody>
      </p:sp>
      <p:sp>
        <p:nvSpPr>
          <p:cNvPr id="4" name="Content Placeholder 3"/>
          <p:cNvSpPr>
            <a:spLocks noGrp="1"/>
          </p:cNvSpPr>
          <p:nvPr>
            <p:ph sz="half" idx="2"/>
          </p:nvPr>
        </p:nvSpPr>
        <p:spPr>
          <a:xfrm>
            <a:off x="228600" y="1752600"/>
            <a:ext cx="8534400" cy="5105400"/>
          </a:xfrm>
        </p:spPr>
        <p:txBody>
          <a:bodyPr>
            <a:noAutofit/>
          </a:bodyPr>
          <a:lstStyle/>
          <a:p>
            <a:pPr marL="457200" lvl="1" indent="0" algn="ctr">
              <a:buNone/>
            </a:pPr>
            <a:r>
              <a:rPr lang="en-US" sz="6000" b="1" dirty="0" smtClean="0">
                <a:ln>
                  <a:solidFill>
                    <a:schemeClr val="bg1"/>
                  </a:solidFill>
                </a:ln>
                <a:solidFill>
                  <a:srgbClr val="FF0000"/>
                </a:solidFill>
              </a:rPr>
              <a:t>A</a:t>
            </a:r>
            <a:r>
              <a:rPr lang="en-US" sz="4400" b="1" dirty="0" smtClean="0">
                <a:ln>
                  <a:solidFill>
                    <a:schemeClr val="bg1"/>
                  </a:solidFill>
                </a:ln>
                <a:solidFill>
                  <a:srgbClr val="FFC000"/>
                </a:solidFill>
              </a:rPr>
              <a:t>ge of Stars and Galaxies</a:t>
            </a:r>
          </a:p>
          <a:p>
            <a:pPr marL="457200" lvl="1" indent="0">
              <a:buNone/>
            </a:pPr>
            <a:r>
              <a:rPr lang="en-US" sz="3200" b="1" dirty="0" smtClean="0">
                <a:ln>
                  <a:solidFill>
                    <a:schemeClr val="bg1"/>
                  </a:solidFill>
                </a:ln>
                <a:solidFill>
                  <a:srgbClr val="FFC000"/>
                </a:solidFill>
                <a:latin typeface="Corbel" pitchFamily="34" charset="0"/>
              </a:rPr>
              <a:t>Second, it takes small to medium size stars (like our sun) billions of years to go nova/supernova (it is a very simple process, well understood)</a:t>
            </a:r>
          </a:p>
          <a:p>
            <a:pPr marL="457200" lvl="1" indent="0">
              <a:buNone/>
            </a:pPr>
            <a:endParaRPr lang="en-US" sz="1600" b="1" dirty="0" smtClean="0">
              <a:ln>
                <a:solidFill>
                  <a:schemeClr val="bg1"/>
                </a:solidFill>
              </a:ln>
              <a:solidFill>
                <a:srgbClr val="FFC000"/>
              </a:solidFill>
              <a:latin typeface="Corbel" pitchFamily="34" charset="0"/>
            </a:endParaRPr>
          </a:p>
          <a:p>
            <a:pPr marL="457200" lvl="1" indent="0">
              <a:buNone/>
            </a:pPr>
            <a:r>
              <a:rPr lang="en-US" sz="3200" b="1" dirty="0" smtClean="0">
                <a:ln>
                  <a:solidFill>
                    <a:schemeClr val="bg1"/>
                  </a:solidFill>
                </a:ln>
                <a:solidFill>
                  <a:srgbClr val="FFC000"/>
                </a:solidFill>
                <a:latin typeface="Corbel" pitchFamily="34" charset="0"/>
              </a:rPr>
              <a:t>Huge stars take millions of years before going into their supernova stage.</a:t>
            </a:r>
          </a:p>
          <a:p>
            <a:pPr marL="457200" lvl="1" indent="0">
              <a:buNone/>
            </a:pPr>
            <a:endParaRPr lang="en-US" sz="3200" b="1" dirty="0" smtClean="0">
              <a:ln>
                <a:solidFill>
                  <a:schemeClr val="bg1"/>
                </a:solidFill>
              </a:ln>
              <a:solidFill>
                <a:srgbClr val="FFC000"/>
              </a:solidFill>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smtClean="0">
                <a:solidFill>
                  <a:schemeClr val="bg1"/>
                </a:solidFill>
              </a:rPr>
              <a:t>WHAT DO THE FACTS OF NATURE SAY?</a:t>
            </a:r>
            <a:endParaRPr lang="en-US" sz="2800" dirty="0">
              <a:solidFill>
                <a:schemeClr val="bg1"/>
              </a:solidFill>
            </a:endParaRPr>
          </a:p>
        </p:txBody>
      </p:sp>
      <p:sp>
        <p:nvSpPr>
          <p:cNvPr id="4" name="Content Placeholder 3"/>
          <p:cNvSpPr>
            <a:spLocks noGrp="1"/>
          </p:cNvSpPr>
          <p:nvPr>
            <p:ph sz="half" idx="2"/>
          </p:nvPr>
        </p:nvSpPr>
        <p:spPr>
          <a:xfrm>
            <a:off x="228600" y="1752600"/>
            <a:ext cx="8534400" cy="5105400"/>
          </a:xfrm>
        </p:spPr>
        <p:txBody>
          <a:bodyPr>
            <a:noAutofit/>
          </a:bodyPr>
          <a:lstStyle/>
          <a:p>
            <a:pPr lvl="1" algn="ctr">
              <a:buNone/>
            </a:pPr>
            <a:r>
              <a:rPr lang="en-US" sz="6000" b="1" dirty="0" smtClean="0">
                <a:ln>
                  <a:solidFill>
                    <a:schemeClr val="bg1"/>
                  </a:solidFill>
                </a:ln>
                <a:solidFill>
                  <a:srgbClr val="FF0000"/>
                </a:solidFill>
              </a:rPr>
              <a:t>A</a:t>
            </a:r>
            <a:r>
              <a:rPr lang="en-US" sz="4400" b="1" dirty="0" smtClean="0">
                <a:ln>
                  <a:solidFill>
                    <a:schemeClr val="bg1"/>
                  </a:solidFill>
                </a:ln>
                <a:solidFill>
                  <a:srgbClr val="FFC000"/>
                </a:solidFill>
              </a:rPr>
              <a:t>ge of Stars and Galaxies</a:t>
            </a:r>
          </a:p>
          <a:p>
            <a:pPr lvl="1">
              <a:buNone/>
            </a:pPr>
            <a:r>
              <a:rPr lang="en-US" sz="3200" b="1" dirty="0" smtClean="0">
                <a:ln>
                  <a:solidFill>
                    <a:schemeClr val="bg1"/>
                  </a:solidFill>
                </a:ln>
                <a:solidFill>
                  <a:srgbClr val="FFC000"/>
                </a:solidFill>
                <a:latin typeface="Corbel" pitchFamily="34" charset="0"/>
              </a:rPr>
              <a:t>If the universe were only 6 – 10,000 years old:</a:t>
            </a:r>
          </a:p>
          <a:p>
            <a:pPr lvl="2"/>
            <a:r>
              <a:rPr lang="en-US" sz="3200" b="1" dirty="0" smtClean="0">
                <a:ln>
                  <a:solidFill>
                    <a:schemeClr val="bg1"/>
                  </a:solidFill>
                </a:ln>
                <a:solidFill>
                  <a:srgbClr val="FFC000"/>
                </a:solidFill>
                <a:latin typeface="Corbel" pitchFamily="34" charset="0"/>
              </a:rPr>
              <a:t>The stars could not have reached the end of their lives </a:t>
            </a:r>
            <a:r>
              <a:rPr lang="en-US" sz="3200" b="1" i="1" u="sng" dirty="0" smtClean="0">
                <a:ln>
                  <a:solidFill>
                    <a:schemeClr val="bg1"/>
                  </a:solidFill>
                </a:ln>
                <a:solidFill>
                  <a:srgbClr val="FFC000"/>
                </a:solidFill>
                <a:latin typeface="Corbel" pitchFamily="34" charset="0"/>
              </a:rPr>
              <a:t>after</a:t>
            </a:r>
            <a:r>
              <a:rPr lang="en-US" sz="3200" b="1" i="1" dirty="0" smtClean="0">
                <a:ln>
                  <a:solidFill>
                    <a:schemeClr val="bg1"/>
                  </a:solidFill>
                </a:ln>
                <a:solidFill>
                  <a:srgbClr val="FFC000"/>
                </a:solidFill>
                <a:latin typeface="Corbel" pitchFamily="34" charset="0"/>
              </a:rPr>
              <a:t> </a:t>
            </a:r>
            <a:r>
              <a:rPr lang="en-US" sz="3200" b="1" dirty="0" smtClean="0">
                <a:ln>
                  <a:solidFill>
                    <a:schemeClr val="bg1"/>
                  </a:solidFill>
                </a:ln>
                <a:solidFill>
                  <a:srgbClr val="FFC000"/>
                </a:solidFill>
                <a:latin typeface="Corbel" pitchFamily="34" charset="0"/>
              </a:rPr>
              <a:t>the biblical creation week and gone nova/supernova…</a:t>
            </a:r>
          </a:p>
          <a:p>
            <a:pPr lvl="2">
              <a:buNone/>
            </a:pPr>
            <a:endParaRPr lang="en-US" sz="1600" b="1" dirty="0" smtClean="0">
              <a:ln>
                <a:solidFill>
                  <a:schemeClr val="bg1"/>
                </a:solidFill>
              </a:ln>
              <a:solidFill>
                <a:srgbClr val="FFC000"/>
              </a:solidFill>
              <a:latin typeface="Corbel" pitchFamily="34" charset="0"/>
            </a:endParaRPr>
          </a:p>
          <a:p>
            <a:pPr marL="457200" lvl="1" indent="0" algn="ctr">
              <a:buNone/>
            </a:pPr>
            <a:endParaRPr lang="en-US" sz="4400" b="1" dirty="0" smtClean="0">
              <a:ln>
                <a:solidFill>
                  <a:schemeClr val="bg1"/>
                </a:solidFill>
              </a:ln>
              <a:solidFill>
                <a:srgbClr val="FFC000"/>
              </a:solidFill>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smtClean="0">
                <a:solidFill>
                  <a:schemeClr val="bg1"/>
                </a:solidFill>
              </a:rPr>
              <a:t>WHAT DO THE FACTS OF NATURE SAY?</a:t>
            </a:r>
            <a:endParaRPr lang="en-US" sz="2800" dirty="0">
              <a:solidFill>
                <a:schemeClr val="bg1"/>
              </a:solidFill>
            </a:endParaRPr>
          </a:p>
        </p:txBody>
      </p:sp>
      <p:sp>
        <p:nvSpPr>
          <p:cNvPr id="4" name="Content Placeholder 3"/>
          <p:cNvSpPr>
            <a:spLocks noGrp="1"/>
          </p:cNvSpPr>
          <p:nvPr>
            <p:ph sz="half" idx="2"/>
          </p:nvPr>
        </p:nvSpPr>
        <p:spPr>
          <a:xfrm>
            <a:off x="228600" y="1752600"/>
            <a:ext cx="8534400" cy="5105400"/>
          </a:xfrm>
        </p:spPr>
        <p:txBody>
          <a:bodyPr>
            <a:noAutofit/>
          </a:bodyPr>
          <a:lstStyle/>
          <a:p>
            <a:pPr lvl="1" algn="ctr">
              <a:buNone/>
            </a:pPr>
            <a:r>
              <a:rPr lang="en-US" sz="6000" b="1" dirty="0" smtClean="0">
                <a:ln>
                  <a:solidFill>
                    <a:schemeClr val="bg1"/>
                  </a:solidFill>
                </a:ln>
                <a:solidFill>
                  <a:srgbClr val="FF0000"/>
                </a:solidFill>
              </a:rPr>
              <a:t>A</a:t>
            </a:r>
            <a:r>
              <a:rPr lang="en-US" sz="4400" b="1" dirty="0" smtClean="0">
                <a:ln>
                  <a:solidFill>
                    <a:schemeClr val="bg1"/>
                  </a:solidFill>
                </a:ln>
                <a:solidFill>
                  <a:srgbClr val="FFC000"/>
                </a:solidFill>
              </a:rPr>
              <a:t>ge of Stars and Galaxies</a:t>
            </a:r>
          </a:p>
          <a:p>
            <a:pPr lvl="2">
              <a:buNone/>
            </a:pPr>
            <a:endParaRPr lang="en-US" sz="1600" b="1" dirty="0" smtClean="0">
              <a:ln>
                <a:solidFill>
                  <a:schemeClr val="bg1"/>
                </a:solidFill>
              </a:ln>
              <a:solidFill>
                <a:srgbClr val="FFC000"/>
              </a:solidFill>
              <a:latin typeface="Corbel" pitchFamily="34" charset="0"/>
            </a:endParaRPr>
          </a:p>
          <a:p>
            <a:pPr lvl="2"/>
            <a:r>
              <a:rPr lang="en-US" sz="3200" b="1" dirty="0" smtClean="0">
                <a:ln>
                  <a:solidFill>
                    <a:schemeClr val="bg1"/>
                  </a:solidFill>
                </a:ln>
                <a:solidFill>
                  <a:srgbClr val="FFC000"/>
                </a:solidFill>
                <a:latin typeface="Corbel" pitchFamily="34" charset="0"/>
              </a:rPr>
              <a:t>And after that, the light of the explosion of these stars billions of light years distance could never have reached earth (it would take billions of years). </a:t>
            </a:r>
          </a:p>
          <a:p>
            <a:pPr marL="457200" lvl="1" indent="0" algn="ctr">
              <a:buNone/>
            </a:pPr>
            <a:endParaRPr lang="en-US" sz="4400" b="1" dirty="0" smtClean="0">
              <a:ln>
                <a:solidFill>
                  <a:schemeClr val="bg1"/>
                </a:solidFill>
              </a:ln>
              <a:solidFill>
                <a:srgbClr val="FFC000"/>
              </a:solidFill>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57200"/>
            <a:ext cx="8229600" cy="6858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TWO DIVINE REVELATIONS</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7" name="Text Placeholder 6"/>
          <p:cNvSpPr>
            <a:spLocks noGrp="1"/>
          </p:cNvSpPr>
          <p:nvPr>
            <p:ph type="body" idx="1"/>
          </p:nvPr>
        </p:nvSpPr>
        <p:spPr>
          <a:xfrm>
            <a:off x="0" y="1295400"/>
            <a:ext cx="9144000" cy="533400"/>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p:spPr>
        <p:txBody>
          <a:bodyPr>
            <a:normAutofit/>
          </a:bodyPr>
          <a:lstStyle/>
          <a:p>
            <a:pPr algn="ctr"/>
            <a:r>
              <a:rPr lang="en-US" sz="2800" dirty="0" smtClean="0">
                <a:solidFill>
                  <a:schemeClr val="bg1"/>
                </a:solidFill>
              </a:rPr>
              <a:t>What the Bible says about the Record of Nature:</a:t>
            </a:r>
            <a:endParaRPr lang="en-US" sz="2800" dirty="0">
              <a:solidFill>
                <a:schemeClr val="bg1"/>
              </a:solidFill>
            </a:endParaRPr>
          </a:p>
        </p:txBody>
      </p:sp>
      <p:sp>
        <p:nvSpPr>
          <p:cNvPr id="8" name="Content Placeholder 7"/>
          <p:cNvSpPr>
            <a:spLocks noGrp="1"/>
          </p:cNvSpPr>
          <p:nvPr>
            <p:ph sz="quarter" idx="2"/>
          </p:nvPr>
        </p:nvSpPr>
        <p:spPr>
          <a:xfrm>
            <a:off x="381000" y="2174874"/>
            <a:ext cx="8458200" cy="4530726"/>
          </a:xfrm>
        </p:spPr>
        <p:txBody>
          <a:bodyPr>
            <a:noAutofit/>
          </a:bodyPr>
          <a:lstStyle/>
          <a:p>
            <a:pPr lvl="1"/>
            <a:r>
              <a:rPr lang="en-US" sz="3200" b="1" dirty="0" smtClean="0">
                <a:ln w="1905">
                  <a:solidFill>
                    <a:srgbClr val="FF0000"/>
                  </a:solidFill>
                </a:ln>
                <a:effectLst>
                  <a:innerShdw blurRad="69850" dist="43180" dir="5400000">
                    <a:srgbClr val="000000">
                      <a:alpha val="65000"/>
                    </a:srgbClr>
                  </a:innerShdw>
                </a:effectLst>
              </a:rPr>
              <a:t>Some YECs try to say the laws of nature have changed from before Adam’s fall compared to after. </a:t>
            </a:r>
          </a:p>
          <a:p>
            <a:pPr lvl="1">
              <a:buNone/>
            </a:pPr>
            <a:endParaRPr lang="en-US" sz="1600" b="1" dirty="0" smtClean="0">
              <a:ln w="1905">
                <a:solidFill>
                  <a:srgbClr val="FF0000"/>
                </a:solidFill>
              </a:ln>
              <a:effectLst>
                <a:innerShdw blurRad="69850" dist="43180" dir="5400000">
                  <a:srgbClr val="000000">
                    <a:alpha val="65000"/>
                  </a:srgbClr>
                </a:innerShdw>
              </a:effectLst>
            </a:endParaRPr>
          </a:p>
          <a:p>
            <a:pPr lvl="1"/>
            <a:r>
              <a:rPr lang="en-US" sz="3200" b="1" dirty="0" smtClean="0">
                <a:ln w="1905">
                  <a:solidFill>
                    <a:srgbClr val="FF0000"/>
                  </a:solidFill>
                </a:ln>
                <a:effectLst>
                  <a:innerShdw blurRad="69850" dist="43180" dir="5400000">
                    <a:srgbClr val="000000">
                      <a:alpha val="65000"/>
                    </a:srgbClr>
                  </a:innerShdw>
                </a:effectLst>
              </a:rPr>
              <a:t>Jer. 33:25 says, “This is what the Lord says: ‘If I have not established my covenant with day and night and the fixed laws of heaven and earth, then I will reject the descendants of Jacob and David…”</a:t>
            </a:r>
          </a:p>
          <a:p>
            <a:pPr lvl="1"/>
            <a:endParaRPr lang="en-US" sz="3200" b="1" dirty="0" smtClean="0">
              <a:ln w="1905">
                <a:solidFill>
                  <a:srgbClr val="FF0000"/>
                </a:solidFill>
              </a:ln>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smtClean="0">
                <a:solidFill>
                  <a:schemeClr val="bg1"/>
                </a:solidFill>
              </a:rPr>
              <a:t>WHAT DO THE FACTS OF NATURE SAY?</a:t>
            </a:r>
            <a:endParaRPr lang="en-US" sz="2800" dirty="0">
              <a:solidFill>
                <a:schemeClr val="bg1"/>
              </a:solidFill>
            </a:endParaRPr>
          </a:p>
        </p:txBody>
      </p:sp>
      <p:sp>
        <p:nvSpPr>
          <p:cNvPr id="4" name="Content Placeholder 3"/>
          <p:cNvSpPr>
            <a:spLocks noGrp="1"/>
          </p:cNvSpPr>
          <p:nvPr>
            <p:ph sz="half" idx="2"/>
          </p:nvPr>
        </p:nvSpPr>
        <p:spPr>
          <a:xfrm>
            <a:off x="228600" y="1752600"/>
            <a:ext cx="8534400" cy="5105400"/>
          </a:xfrm>
        </p:spPr>
        <p:txBody>
          <a:bodyPr>
            <a:noAutofit/>
          </a:bodyPr>
          <a:lstStyle/>
          <a:p>
            <a:pPr marL="457200" lvl="1" indent="0" algn="ctr">
              <a:buNone/>
            </a:pPr>
            <a:r>
              <a:rPr lang="en-US" sz="6000" b="1" dirty="0" smtClean="0">
                <a:ln>
                  <a:solidFill>
                    <a:schemeClr val="bg1"/>
                  </a:solidFill>
                </a:ln>
                <a:solidFill>
                  <a:srgbClr val="FF0000"/>
                </a:solidFill>
              </a:rPr>
              <a:t>A</a:t>
            </a:r>
            <a:r>
              <a:rPr lang="en-US" sz="4400" b="1" dirty="0" smtClean="0">
                <a:ln>
                  <a:solidFill>
                    <a:schemeClr val="bg1"/>
                  </a:solidFill>
                </a:ln>
                <a:solidFill>
                  <a:srgbClr val="FFC000"/>
                </a:solidFill>
              </a:rPr>
              <a:t>ge of Stars and Galaxies</a:t>
            </a:r>
          </a:p>
          <a:p>
            <a:pPr lvl="1"/>
            <a:r>
              <a:rPr lang="en-US" sz="3200" b="1" dirty="0" smtClean="0">
                <a:ln>
                  <a:solidFill>
                    <a:schemeClr val="bg1"/>
                  </a:solidFill>
                </a:ln>
                <a:solidFill>
                  <a:srgbClr val="FFC000"/>
                </a:solidFill>
                <a:latin typeface="Corbel" pitchFamily="34" charset="0"/>
              </a:rPr>
              <a:t>The age of stars can be determined with proven, well-known gas laws, gravitational laws, thermodynamics and nuclear physics – all laws which God has established.</a:t>
            </a:r>
          </a:p>
          <a:p>
            <a:pPr lvl="1">
              <a:buNone/>
            </a:pPr>
            <a:endParaRPr lang="en-US" sz="1800" b="1" dirty="0" smtClean="0">
              <a:ln>
                <a:solidFill>
                  <a:schemeClr val="bg1"/>
                </a:solidFill>
              </a:ln>
              <a:solidFill>
                <a:srgbClr val="FFC000"/>
              </a:solidFill>
              <a:latin typeface="ITC Avant Garde Demi" pitchFamily="34" charset="0"/>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smtClean="0">
                <a:solidFill>
                  <a:schemeClr val="bg1"/>
                </a:solidFill>
              </a:rPr>
              <a:t>WHAT DO THE FACTS OF NATURE SAY?</a:t>
            </a:r>
            <a:endParaRPr lang="en-US" sz="2800" dirty="0">
              <a:solidFill>
                <a:schemeClr val="bg1"/>
              </a:solidFill>
            </a:endParaRPr>
          </a:p>
        </p:txBody>
      </p:sp>
      <p:sp>
        <p:nvSpPr>
          <p:cNvPr id="4" name="Content Placeholder 3"/>
          <p:cNvSpPr>
            <a:spLocks noGrp="1"/>
          </p:cNvSpPr>
          <p:nvPr>
            <p:ph sz="half" idx="2"/>
          </p:nvPr>
        </p:nvSpPr>
        <p:spPr>
          <a:xfrm>
            <a:off x="228600" y="1752600"/>
            <a:ext cx="8534400" cy="5105400"/>
          </a:xfrm>
        </p:spPr>
        <p:txBody>
          <a:bodyPr>
            <a:noAutofit/>
          </a:bodyPr>
          <a:lstStyle/>
          <a:p>
            <a:pPr marL="457200" lvl="1" indent="0" algn="ctr">
              <a:buNone/>
            </a:pPr>
            <a:r>
              <a:rPr lang="en-US" sz="6000" b="1" dirty="0" smtClean="0">
                <a:ln>
                  <a:solidFill>
                    <a:schemeClr val="bg1"/>
                  </a:solidFill>
                </a:ln>
                <a:solidFill>
                  <a:srgbClr val="FF0000"/>
                </a:solidFill>
              </a:rPr>
              <a:t>A</a:t>
            </a:r>
            <a:r>
              <a:rPr lang="en-US" sz="4400" b="1" dirty="0" smtClean="0">
                <a:ln>
                  <a:solidFill>
                    <a:schemeClr val="bg1"/>
                  </a:solidFill>
                </a:ln>
                <a:solidFill>
                  <a:srgbClr val="FFC000"/>
                </a:solidFill>
              </a:rPr>
              <a:t>ge of Stars and Galaxies</a:t>
            </a:r>
          </a:p>
          <a:p>
            <a:pPr lvl="1">
              <a:buNone/>
            </a:pPr>
            <a:r>
              <a:rPr lang="en-US" sz="3200" b="1" u="sng" dirty="0" smtClean="0">
                <a:ln>
                  <a:solidFill>
                    <a:schemeClr val="bg1"/>
                  </a:solidFill>
                </a:ln>
                <a:solidFill>
                  <a:srgbClr val="FFFF00"/>
                </a:solidFill>
                <a:latin typeface="ITC Avant Garde Demi" pitchFamily="34" charset="0"/>
              </a:rPr>
              <a:t>Early Burning Stages of Stars</a:t>
            </a:r>
            <a:r>
              <a:rPr lang="en-US" sz="3200" b="1" dirty="0" smtClean="0">
                <a:ln>
                  <a:solidFill>
                    <a:schemeClr val="bg1"/>
                  </a:solidFill>
                </a:ln>
                <a:solidFill>
                  <a:srgbClr val="FFFF00"/>
                </a:solidFill>
                <a:latin typeface="ITC Avant Garde Demi" pitchFamily="34" charset="0"/>
              </a:rPr>
              <a:t>:</a:t>
            </a:r>
          </a:p>
          <a:p>
            <a:pPr lvl="1"/>
            <a:r>
              <a:rPr lang="en-US" sz="3200" b="1" dirty="0" smtClean="0">
                <a:ln>
                  <a:solidFill>
                    <a:schemeClr val="bg1"/>
                  </a:solidFill>
                </a:ln>
                <a:solidFill>
                  <a:srgbClr val="FFC000"/>
                </a:solidFill>
                <a:latin typeface="Corbel" pitchFamily="34" charset="0"/>
              </a:rPr>
              <a:t>Stars are unstable in their infancy for about a couple of hundred million years before they assume a stable burning cycle. </a:t>
            </a:r>
          </a:p>
          <a:p>
            <a:pPr lvl="1">
              <a:buNone/>
            </a:pPr>
            <a:endParaRPr lang="en-US" sz="1800" b="1" dirty="0" smtClean="0">
              <a:ln>
                <a:solidFill>
                  <a:schemeClr val="bg1"/>
                </a:solidFill>
              </a:ln>
              <a:solidFill>
                <a:srgbClr val="FFC000"/>
              </a:solidFill>
              <a:latin typeface="Corbel" pitchFamily="34" charset="0"/>
            </a:endParaRPr>
          </a:p>
          <a:p>
            <a:pPr lvl="1"/>
            <a:r>
              <a:rPr lang="en-US" sz="3200" b="1" dirty="0" smtClean="0">
                <a:ln>
                  <a:solidFill>
                    <a:schemeClr val="bg1"/>
                  </a:solidFill>
                </a:ln>
                <a:solidFill>
                  <a:srgbClr val="FFC000"/>
                </a:solidFill>
                <a:latin typeface="Corbel" pitchFamily="34" charset="0"/>
              </a:rPr>
              <a:t>Most stars are now in stable burning cycles. </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smtClean="0">
                <a:solidFill>
                  <a:schemeClr val="bg1"/>
                </a:solidFill>
              </a:rPr>
              <a:t>WHAT DO THE FACTS OF NATURE SAY?</a:t>
            </a:r>
            <a:endParaRPr lang="en-US" sz="2800" dirty="0">
              <a:solidFill>
                <a:schemeClr val="bg1"/>
              </a:solidFill>
            </a:endParaRPr>
          </a:p>
        </p:txBody>
      </p:sp>
      <p:sp>
        <p:nvSpPr>
          <p:cNvPr id="4" name="Content Placeholder 3"/>
          <p:cNvSpPr>
            <a:spLocks noGrp="1"/>
          </p:cNvSpPr>
          <p:nvPr>
            <p:ph sz="half" idx="2"/>
          </p:nvPr>
        </p:nvSpPr>
        <p:spPr>
          <a:xfrm>
            <a:off x="228600" y="1752600"/>
            <a:ext cx="8534400" cy="5105400"/>
          </a:xfrm>
        </p:spPr>
        <p:txBody>
          <a:bodyPr>
            <a:noAutofit/>
          </a:bodyPr>
          <a:lstStyle/>
          <a:p>
            <a:pPr marL="457200" lvl="1" indent="0" algn="ctr">
              <a:buNone/>
            </a:pPr>
            <a:r>
              <a:rPr lang="en-US" sz="6000" b="1" dirty="0" smtClean="0">
                <a:ln>
                  <a:solidFill>
                    <a:schemeClr val="bg1"/>
                  </a:solidFill>
                </a:ln>
                <a:solidFill>
                  <a:srgbClr val="FF0000"/>
                </a:solidFill>
              </a:rPr>
              <a:t>A</a:t>
            </a:r>
            <a:r>
              <a:rPr lang="en-US" sz="4400" b="1" dirty="0" smtClean="0">
                <a:ln>
                  <a:solidFill>
                    <a:schemeClr val="bg1"/>
                  </a:solidFill>
                </a:ln>
                <a:solidFill>
                  <a:srgbClr val="FFC000"/>
                </a:solidFill>
              </a:rPr>
              <a:t>ge of Stars and Galaxies</a:t>
            </a:r>
          </a:p>
          <a:p>
            <a:pPr lvl="1"/>
            <a:r>
              <a:rPr lang="en-US" sz="3200" b="1" dirty="0" smtClean="0">
                <a:ln>
                  <a:solidFill>
                    <a:schemeClr val="bg1"/>
                  </a:solidFill>
                </a:ln>
                <a:solidFill>
                  <a:srgbClr val="FFC000"/>
                </a:solidFill>
                <a:latin typeface="Corbel" pitchFamily="34" charset="0"/>
              </a:rPr>
              <a:t>Therefore, a young universe is impossible.</a:t>
            </a:r>
          </a:p>
          <a:p>
            <a:pPr lvl="1">
              <a:buNone/>
            </a:pPr>
            <a:endParaRPr lang="en-US" sz="1400" b="1" dirty="0" smtClean="0">
              <a:ln>
                <a:solidFill>
                  <a:schemeClr val="bg1"/>
                </a:solidFill>
              </a:ln>
              <a:solidFill>
                <a:srgbClr val="FFC000"/>
              </a:solidFill>
              <a:latin typeface="Corbel" pitchFamily="34" charset="0"/>
            </a:endParaRPr>
          </a:p>
          <a:p>
            <a:pPr lvl="1"/>
            <a:r>
              <a:rPr lang="en-US" sz="3200" b="1" dirty="0" smtClean="0">
                <a:ln>
                  <a:solidFill>
                    <a:schemeClr val="bg1"/>
                  </a:solidFill>
                </a:ln>
                <a:solidFill>
                  <a:srgbClr val="FFC000"/>
                </a:solidFill>
                <a:latin typeface="Corbel" pitchFamily="34" charset="0"/>
              </a:rPr>
              <a:t>God would not artificially speed up the early burning cycles – what reason would there be to do that? (plus it would give false data).</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smtClean="0">
                <a:solidFill>
                  <a:schemeClr val="bg1"/>
                </a:solidFill>
              </a:rPr>
              <a:t>WHAT DO THE FACTS OF NATURE SAY?</a:t>
            </a:r>
            <a:endParaRPr lang="en-US" sz="2800" dirty="0">
              <a:solidFill>
                <a:schemeClr val="bg1"/>
              </a:solidFill>
            </a:endParaRPr>
          </a:p>
        </p:txBody>
      </p:sp>
      <p:sp>
        <p:nvSpPr>
          <p:cNvPr id="4" name="Content Placeholder 3"/>
          <p:cNvSpPr>
            <a:spLocks noGrp="1"/>
          </p:cNvSpPr>
          <p:nvPr>
            <p:ph sz="half" idx="2"/>
          </p:nvPr>
        </p:nvSpPr>
        <p:spPr>
          <a:xfrm>
            <a:off x="228600" y="1752600"/>
            <a:ext cx="8534400" cy="5105400"/>
          </a:xfrm>
        </p:spPr>
        <p:txBody>
          <a:bodyPr>
            <a:noAutofit/>
          </a:bodyPr>
          <a:lstStyle/>
          <a:p>
            <a:pPr marL="457200" lvl="1" indent="0" algn="ctr">
              <a:buNone/>
            </a:pPr>
            <a:r>
              <a:rPr lang="en-US" sz="6000" b="1" dirty="0" smtClean="0">
                <a:ln>
                  <a:solidFill>
                    <a:schemeClr val="bg1"/>
                  </a:solidFill>
                </a:ln>
                <a:solidFill>
                  <a:srgbClr val="FF0000"/>
                </a:solidFill>
              </a:rPr>
              <a:t>A</a:t>
            </a:r>
            <a:r>
              <a:rPr lang="en-US" sz="4400" b="1" dirty="0" smtClean="0">
                <a:ln>
                  <a:solidFill>
                    <a:schemeClr val="bg1"/>
                  </a:solidFill>
                </a:ln>
                <a:solidFill>
                  <a:srgbClr val="FFC000"/>
                </a:solidFill>
              </a:rPr>
              <a:t>ge of Stars and Galaxies</a:t>
            </a:r>
          </a:p>
          <a:p>
            <a:pPr marL="457200" lvl="1" indent="0">
              <a:buNone/>
            </a:pPr>
            <a:r>
              <a:rPr lang="en-US" sz="3200" b="1" dirty="0" smtClean="0">
                <a:ln>
                  <a:solidFill>
                    <a:schemeClr val="bg1"/>
                  </a:solidFill>
                </a:ln>
                <a:solidFill>
                  <a:srgbClr val="FFC000"/>
                </a:solidFill>
                <a:latin typeface="Corbel" pitchFamily="34" charset="0"/>
              </a:rPr>
              <a:t>Have photographs of many stars now &amp; in the past, in their infancy, undergoing unstable phases… why would God speed some up and not others?  The photographic evidence shows he never did this.</a:t>
            </a:r>
            <a:endParaRPr lang="en-US" sz="3200" b="1" dirty="0" smtClean="0">
              <a:ln>
                <a:solidFill>
                  <a:schemeClr val="bg1"/>
                </a:solidFill>
              </a:ln>
              <a:solidFill>
                <a:srgbClr val="FFC000"/>
              </a:solidFill>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smtClean="0">
                <a:solidFill>
                  <a:schemeClr val="bg1"/>
                </a:solidFill>
              </a:rPr>
              <a:t>WHAT DO THE FACTS OF NATURE SAY?</a:t>
            </a:r>
            <a:endParaRPr lang="en-US" sz="2800" dirty="0">
              <a:solidFill>
                <a:schemeClr val="bg1"/>
              </a:solidFill>
            </a:endParaRPr>
          </a:p>
        </p:txBody>
      </p:sp>
      <p:sp>
        <p:nvSpPr>
          <p:cNvPr id="4" name="Content Placeholder 3"/>
          <p:cNvSpPr>
            <a:spLocks noGrp="1"/>
          </p:cNvSpPr>
          <p:nvPr>
            <p:ph sz="half" idx="2"/>
          </p:nvPr>
        </p:nvSpPr>
        <p:spPr>
          <a:xfrm>
            <a:off x="228600" y="1752600"/>
            <a:ext cx="8534400" cy="5105400"/>
          </a:xfrm>
        </p:spPr>
        <p:txBody>
          <a:bodyPr>
            <a:noAutofit/>
          </a:bodyPr>
          <a:lstStyle/>
          <a:p>
            <a:pPr marL="457200" lvl="1" indent="0" algn="ctr">
              <a:buNone/>
            </a:pPr>
            <a:r>
              <a:rPr lang="en-US" sz="6000" b="1" dirty="0" smtClean="0">
                <a:ln>
                  <a:solidFill>
                    <a:schemeClr val="bg1"/>
                  </a:solidFill>
                </a:ln>
                <a:solidFill>
                  <a:srgbClr val="FF0000"/>
                </a:solidFill>
              </a:rPr>
              <a:t>A</a:t>
            </a:r>
            <a:r>
              <a:rPr lang="en-US" sz="4400" b="1" dirty="0" smtClean="0">
                <a:ln>
                  <a:solidFill>
                    <a:schemeClr val="bg1"/>
                  </a:solidFill>
                </a:ln>
                <a:solidFill>
                  <a:srgbClr val="FFC000"/>
                </a:solidFill>
              </a:rPr>
              <a:t>ge of Stars and Galaxies</a:t>
            </a:r>
          </a:p>
          <a:p>
            <a:pPr lvl="1">
              <a:buNone/>
            </a:pPr>
            <a:r>
              <a:rPr lang="en-US" sz="3200" b="1" u="sng" dirty="0" smtClean="0">
                <a:ln>
                  <a:solidFill>
                    <a:schemeClr val="bg1"/>
                  </a:solidFill>
                </a:ln>
                <a:solidFill>
                  <a:srgbClr val="FFFF00"/>
                </a:solidFill>
                <a:latin typeface="ITC Avant Garde Demi" pitchFamily="34" charset="0"/>
              </a:rPr>
              <a:t>Life-Cycle of Stars</a:t>
            </a:r>
            <a:r>
              <a:rPr lang="en-US" sz="3200" b="1" dirty="0" smtClean="0">
                <a:ln>
                  <a:solidFill>
                    <a:schemeClr val="bg1"/>
                  </a:solidFill>
                </a:ln>
                <a:solidFill>
                  <a:srgbClr val="FFFF00"/>
                </a:solidFill>
                <a:latin typeface="ITC Avant Garde Demi" pitchFamily="34" charset="0"/>
              </a:rPr>
              <a:t>:</a:t>
            </a:r>
          </a:p>
          <a:p>
            <a:pPr lvl="1"/>
            <a:r>
              <a:rPr lang="en-US" sz="3200" b="1" dirty="0" smtClean="0">
                <a:ln>
                  <a:solidFill>
                    <a:schemeClr val="bg1"/>
                  </a:solidFill>
                </a:ln>
                <a:solidFill>
                  <a:srgbClr val="FFC000"/>
                </a:solidFill>
              </a:rPr>
              <a:t>Life-cycle of stars is typically billions of years, and their formation is more simple than rain drop formation: simple conversion of hydrogen into helium.  At the end of a star’s life its fuel is expended, it explodes (nova/supernova).  We know all about nuclear fusion.</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smtClean="0">
                <a:solidFill>
                  <a:schemeClr val="bg1"/>
                </a:solidFill>
              </a:rPr>
              <a:t>WHAT DO THE FACTS OF NATURE SAY?</a:t>
            </a:r>
            <a:endParaRPr lang="en-US" sz="2800" dirty="0">
              <a:solidFill>
                <a:schemeClr val="bg1"/>
              </a:solidFill>
            </a:endParaRPr>
          </a:p>
        </p:txBody>
      </p:sp>
      <p:sp>
        <p:nvSpPr>
          <p:cNvPr id="4" name="Content Placeholder 3"/>
          <p:cNvSpPr>
            <a:spLocks noGrp="1"/>
          </p:cNvSpPr>
          <p:nvPr>
            <p:ph sz="half" idx="2"/>
          </p:nvPr>
        </p:nvSpPr>
        <p:spPr>
          <a:xfrm>
            <a:off x="228600" y="1752600"/>
            <a:ext cx="8534400" cy="5105400"/>
          </a:xfrm>
        </p:spPr>
        <p:txBody>
          <a:bodyPr>
            <a:noAutofit/>
          </a:bodyPr>
          <a:lstStyle/>
          <a:p>
            <a:pPr marL="457200" lvl="1" indent="0" algn="ctr">
              <a:buNone/>
            </a:pPr>
            <a:r>
              <a:rPr lang="en-US" sz="6000" b="1" dirty="0" smtClean="0">
                <a:ln>
                  <a:solidFill>
                    <a:schemeClr val="bg1"/>
                  </a:solidFill>
                </a:ln>
                <a:solidFill>
                  <a:srgbClr val="FF0000"/>
                </a:solidFill>
              </a:rPr>
              <a:t>A</a:t>
            </a:r>
            <a:r>
              <a:rPr lang="en-US" sz="4400" b="1" dirty="0" smtClean="0">
                <a:ln>
                  <a:solidFill>
                    <a:schemeClr val="bg1"/>
                  </a:solidFill>
                </a:ln>
                <a:solidFill>
                  <a:srgbClr val="FFC000"/>
                </a:solidFill>
              </a:rPr>
              <a:t>ge of Stars and Galaxies</a:t>
            </a:r>
          </a:p>
          <a:p>
            <a:pPr lvl="1"/>
            <a:r>
              <a:rPr lang="en-US" sz="3200" b="1" dirty="0" smtClean="0">
                <a:ln>
                  <a:solidFill>
                    <a:schemeClr val="bg1"/>
                  </a:solidFill>
                </a:ln>
                <a:solidFill>
                  <a:srgbClr val="FFC000"/>
                </a:solidFill>
                <a:latin typeface="Corbel" pitchFamily="34" charset="0"/>
              </a:rPr>
              <a:t>Photos of exploding stars over the last several billions of years of the history of the universe proves it cannot be a young cosmos.</a:t>
            </a:r>
          </a:p>
          <a:p>
            <a:pPr lvl="1"/>
            <a:r>
              <a:rPr lang="en-US" sz="3200" b="1" dirty="0" smtClean="0">
                <a:ln>
                  <a:solidFill>
                    <a:schemeClr val="bg1"/>
                  </a:solidFill>
                </a:ln>
                <a:solidFill>
                  <a:srgbClr val="FFC000"/>
                </a:solidFill>
                <a:latin typeface="Corbel" pitchFamily="34" charset="0"/>
              </a:rPr>
              <a:t>Photos of stars at all the various stages of their lives over the past history of the universe show it cannot be a young cosmos.</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smtClean="0">
                <a:solidFill>
                  <a:schemeClr val="bg1"/>
                </a:solidFill>
              </a:rPr>
              <a:t>WHAT DO THE FACTS OF NATURE SAY?</a:t>
            </a:r>
            <a:endParaRPr lang="en-US" sz="2800" dirty="0">
              <a:solidFill>
                <a:schemeClr val="bg1"/>
              </a:solidFill>
            </a:endParaRPr>
          </a:p>
        </p:txBody>
      </p:sp>
      <p:sp>
        <p:nvSpPr>
          <p:cNvPr id="4" name="Content Placeholder 3"/>
          <p:cNvSpPr>
            <a:spLocks noGrp="1"/>
          </p:cNvSpPr>
          <p:nvPr>
            <p:ph sz="half" idx="2"/>
          </p:nvPr>
        </p:nvSpPr>
        <p:spPr>
          <a:xfrm>
            <a:off x="228600" y="1752600"/>
            <a:ext cx="8534400" cy="5105400"/>
          </a:xfrm>
        </p:spPr>
        <p:txBody>
          <a:bodyPr>
            <a:noAutofit/>
          </a:bodyPr>
          <a:lstStyle/>
          <a:p>
            <a:pPr marL="457200" lvl="1" indent="0" algn="ctr">
              <a:buNone/>
            </a:pPr>
            <a:r>
              <a:rPr lang="en-US" sz="6000" b="1" dirty="0" smtClean="0">
                <a:ln>
                  <a:solidFill>
                    <a:schemeClr val="bg1"/>
                  </a:solidFill>
                </a:ln>
                <a:solidFill>
                  <a:srgbClr val="FF0000"/>
                </a:solidFill>
              </a:rPr>
              <a:t>A</a:t>
            </a:r>
            <a:r>
              <a:rPr lang="en-US" sz="4400" b="1" dirty="0" smtClean="0">
                <a:ln>
                  <a:solidFill>
                    <a:schemeClr val="bg1"/>
                  </a:solidFill>
                </a:ln>
                <a:solidFill>
                  <a:srgbClr val="FFC000"/>
                </a:solidFill>
              </a:rPr>
              <a:t>ge of Stars and Galaxies</a:t>
            </a:r>
          </a:p>
          <a:p>
            <a:pPr lvl="1">
              <a:buNone/>
            </a:pPr>
            <a:r>
              <a:rPr lang="en-US" sz="3200" b="1" u="sng" dirty="0" smtClean="0">
                <a:ln>
                  <a:solidFill>
                    <a:schemeClr val="bg1"/>
                  </a:solidFill>
                </a:ln>
                <a:solidFill>
                  <a:srgbClr val="FFFF00"/>
                </a:solidFill>
                <a:latin typeface="Corbel" pitchFamily="34" charset="0"/>
              </a:rPr>
              <a:t>Supernova Remnants</a:t>
            </a:r>
            <a:r>
              <a:rPr lang="en-US" sz="3200" b="1" dirty="0" smtClean="0">
                <a:ln>
                  <a:solidFill>
                    <a:schemeClr val="bg1"/>
                  </a:solidFill>
                </a:ln>
                <a:solidFill>
                  <a:srgbClr val="FFFF00"/>
                </a:solidFill>
                <a:latin typeface="Corbel" pitchFamily="34" charset="0"/>
              </a:rPr>
              <a:t>:</a:t>
            </a:r>
          </a:p>
          <a:p>
            <a:pPr lvl="1"/>
            <a:r>
              <a:rPr lang="en-US" sz="3200" b="1" dirty="0" smtClean="0">
                <a:ln>
                  <a:solidFill>
                    <a:schemeClr val="bg1"/>
                  </a:solidFill>
                </a:ln>
                <a:solidFill>
                  <a:srgbClr val="FFC000"/>
                </a:solidFill>
                <a:latin typeface="Corbel" pitchFamily="34" charset="0"/>
              </a:rPr>
              <a:t>When a star goes nova/supernovae, the debris flies outward into space. </a:t>
            </a:r>
          </a:p>
          <a:p>
            <a:pPr lvl="1">
              <a:buNone/>
            </a:pPr>
            <a:endParaRPr lang="en-US" sz="1600" b="1" dirty="0" smtClean="0">
              <a:ln>
                <a:solidFill>
                  <a:schemeClr val="bg1"/>
                </a:solidFill>
              </a:ln>
              <a:solidFill>
                <a:srgbClr val="FFC000"/>
              </a:solidFill>
              <a:latin typeface="Corbel" pitchFamily="34" charset="0"/>
            </a:endParaRPr>
          </a:p>
          <a:p>
            <a:pPr lvl="1"/>
            <a:r>
              <a:rPr lang="en-US" sz="3200" b="1" dirty="0" smtClean="0">
                <a:ln>
                  <a:solidFill>
                    <a:schemeClr val="bg1"/>
                  </a:solidFill>
                </a:ln>
                <a:solidFill>
                  <a:srgbClr val="FFC000"/>
                </a:solidFill>
                <a:latin typeface="Corbel" pitchFamily="34" charset="0"/>
              </a:rPr>
              <a:t>Speed of exploding debris has known limits. </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smtClean="0">
                <a:solidFill>
                  <a:schemeClr val="bg1"/>
                </a:solidFill>
              </a:rPr>
              <a:t>WHAT DO THE FACTS OF NATURE SAY?</a:t>
            </a:r>
            <a:endParaRPr lang="en-US" sz="2800" dirty="0">
              <a:solidFill>
                <a:schemeClr val="bg1"/>
              </a:solidFill>
            </a:endParaRPr>
          </a:p>
        </p:txBody>
      </p:sp>
      <p:sp>
        <p:nvSpPr>
          <p:cNvPr id="4" name="Content Placeholder 3"/>
          <p:cNvSpPr>
            <a:spLocks noGrp="1"/>
          </p:cNvSpPr>
          <p:nvPr>
            <p:ph sz="half" idx="2"/>
          </p:nvPr>
        </p:nvSpPr>
        <p:spPr>
          <a:xfrm>
            <a:off x="228600" y="1752600"/>
            <a:ext cx="8534400" cy="5105400"/>
          </a:xfrm>
        </p:spPr>
        <p:txBody>
          <a:bodyPr>
            <a:noAutofit/>
          </a:bodyPr>
          <a:lstStyle/>
          <a:p>
            <a:pPr marL="457200" lvl="1" indent="0" algn="ctr">
              <a:buNone/>
            </a:pPr>
            <a:r>
              <a:rPr lang="en-US" sz="6000" b="1" dirty="0" smtClean="0">
                <a:ln>
                  <a:solidFill>
                    <a:schemeClr val="bg1"/>
                  </a:solidFill>
                </a:ln>
                <a:solidFill>
                  <a:srgbClr val="FF0000"/>
                </a:solidFill>
              </a:rPr>
              <a:t>A</a:t>
            </a:r>
            <a:r>
              <a:rPr lang="en-US" sz="4400" b="1" dirty="0" smtClean="0">
                <a:ln>
                  <a:solidFill>
                    <a:schemeClr val="bg1"/>
                  </a:solidFill>
                </a:ln>
                <a:solidFill>
                  <a:srgbClr val="FFC000"/>
                </a:solidFill>
              </a:rPr>
              <a:t>ge of Stars and Galaxies</a:t>
            </a:r>
          </a:p>
          <a:p>
            <a:pPr lvl="1"/>
            <a:r>
              <a:rPr lang="en-US" sz="3200" b="1" dirty="0" smtClean="0">
                <a:ln>
                  <a:solidFill>
                    <a:schemeClr val="bg1"/>
                  </a:solidFill>
                </a:ln>
                <a:solidFill>
                  <a:srgbClr val="FFC000"/>
                </a:solidFill>
              </a:rPr>
              <a:t>The fact that we photographic evidence of the debris or remnants of stars millions of years of travel time from the star from which the explosion occurred proves a young universe is impossible! </a:t>
            </a:r>
          </a:p>
          <a:p>
            <a:pPr lvl="1">
              <a:buNone/>
            </a:pPr>
            <a:endParaRPr lang="en-US" sz="3200" b="1" dirty="0" smtClean="0">
              <a:ln>
                <a:solidFill>
                  <a:schemeClr val="bg1"/>
                </a:solidFill>
              </a:ln>
              <a:solidFill>
                <a:srgbClr val="FFC000"/>
              </a:solidFill>
            </a:endParaRPr>
          </a:p>
          <a:p>
            <a:pPr lvl="1">
              <a:buNone/>
            </a:pPr>
            <a:endParaRPr lang="en-US" sz="1600" b="1" dirty="0" smtClean="0">
              <a:ln>
                <a:solidFill>
                  <a:schemeClr val="bg1"/>
                </a:solidFill>
              </a:ln>
              <a:solidFill>
                <a:srgbClr val="FFC000"/>
              </a:solidFill>
              <a:latin typeface="ITC Avant Garde Demi" pitchFamily="34" charset="0"/>
            </a:endParaRPr>
          </a:p>
          <a:p>
            <a:pPr lvl="1"/>
            <a:endParaRPr lang="en-US" sz="3200" b="1" dirty="0" smtClean="0">
              <a:ln>
                <a:solidFill>
                  <a:schemeClr val="bg1"/>
                </a:solidFill>
              </a:ln>
              <a:solidFill>
                <a:srgbClr val="FFC000"/>
              </a:solidFill>
              <a:latin typeface="Corbel" pitchFamily="34" charset="0"/>
            </a:endParaRPr>
          </a:p>
          <a:p>
            <a:pPr marL="457200" lvl="1" indent="0">
              <a:buNone/>
            </a:pPr>
            <a:endParaRPr lang="en-US" sz="3200" b="1" dirty="0" smtClean="0">
              <a:ln>
                <a:solidFill>
                  <a:schemeClr val="bg1"/>
                </a:solidFill>
              </a:ln>
              <a:solidFill>
                <a:srgbClr val="FFC000"/>
              </a:solidFill>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smtClean="0">
                <a:solidFill>
                  <a:schemeClr val="bg1"/>
                </a:solidFill>
              </a:rPr>
              <a:t>WHAT DO THE FACTS OF NATURE SAY?</a:t>
            </a:r>
            <a:endParaRPr lang="en-US" sz="2800" dirty="0">
              <a:solidFill>
                <a:schemeClr val="bg1"/>
              </a:solidFill>
            </a:endParaRPr>
          </a:p>
        </p:txBody>
      </p:sp>
      <p:sp>
        <p:nvSpPr>
          <p:cNvPr id="4" name="Content Placeholder 3"/>
          <p:cNvSpPr>
            <a:spLocks noGrp="1"/>
          </p:cNvSpPr>
          <p:nvPr>
            <p:ph sz="half" idx="2"/>
          </p:nvPr>
        </p:nvSpPr>
        <p:spPr>
          <a:xfrm>
            <a:off x="228600" y="1752600"/>
            <a:ext cx="8534400" cy="5105400"/>
          </a:xfrm>
        </p:spPr>
        <p:txBody>
          <a:bodyPr>
            <a:noAutofit/>
          </a:bodyPr>
          <a:lstStyle/>
          <a:p>
            <a:pPr marL="457200" lvl="1" indent="0" algn="ctr">
              <a:buNone/>
            </a:pPr>
            <a:r>
              <a:rPr lang="en-US" sz="6000" b="1" dirty="0" smtClean="0">
                <a:ln>
                  <a:solidFill>
                    <a:schemeClr val="bg1"/>
                  </a:solidFill>
                </a:ln>
                <a:solidFill>
                  <a:srgbClr val="FF0000"/>
                </a:solidFill>
              </a:rPr>
              <a:t>A</a:t>
            </a:r>
            <a:r>
              <a:rPr lang="en-US" sz="4400" b="1" dirty="0" smtClean="0">
                <a:ln>
                  <a:solidFill>
                    <a:schemeClr val="bg1"/>
                  </a:solidFill>
                </a:ln>
                <a:solidFill>
                  <a:srgbClr val="FFC000"/>
                </a:solidFill>
              </a:rPr>
              <a:t>ge of Stars and Galaxies</a:t>
            </a:r>
          </a:p>
          <a:p>
            <a:pPr lvl="1"/>
            <a:r>
              <a:rPr lang="en-US" sz="3200" b="1" dirty="0" smtClean="0">
                <a:ln>
                  <a:solidFill>
                    <a:schemeClr val="bg1"/>
                  </a:solidFill>
                </a:ln>
                <a:solidFill>
                  <a:srgbClr val="FFC000"/>
                </a:solidFill>
              </a:rPr>
              <a:t>These remnants are hard to find, and their old age affects that, as the further out the remnants spread, the more diffuse they become, blending into the cosmic background.   Need low density, low </a:t>
            </a:r>
            <a:r>
              <a:rPr lang="en-US" sz="3200" b="1" dirty="0" err="1" smtClean="0">
                <a:ln>
                  <a:solidFill>
                    <a:schemeClr val="bg1"/>
                  </a:solidFill>
                </a:ln>
                <a:solidFill>
                  <a:srgbClr val="FFC000"/>
                </a:solidFill>
              </a:rPr>
              <a:t>metallicity</a:t>
            </a:r>
            <a:r>
              <a:rPr lang="en-US" sz="3200" b="1" dirty="0" smtClean="0">
                <a:ln>
                  <a:solidFill>
                    <a:schemeClr val="bg1"/>
                  </a:solidFill>
                </a:ln>
                <a:solidFill>
                  <a:srgbClr val="FFC000"/>
                </a:solidFill>
              </a:rPr>
              <a:t> environments, such as the outer portion of galaxies, dwarf galaxies or low surface brightness galaxies.</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smtClean="0">
                <a:solidFill>
                  <a:schemeClr val="bg1"/>
                </a:solidFill>
              </a:rPr>
              <a:t>WHAT DO THE FACTS OF NATURE SAY?</a:t>
            </a:r>
            <a:endParaRPr lang="en-US" sz="2800" dirty="0">
              <a:solidFill>
                <a:schemeClr val="bg1"/>
              </a:solidFill>
            </a:endParaRPr>
          </a:p>
        </p:txBody>
      </p:sp>
      <p:sp>
        <p:nvSpPr>
          <p:cNvPr id="4" name="Content Placeholder 3"/>
          <p:cNvSpPr>
            <a:spLocks noGrp="1"/>
          </p:cNvSpPr>
          <p:nvPr>
            <p:ph sz="half" idx="2"/>
          </p:nvPr>
        </p:nvSpPr>
        <p:spPr>
          <a:xfrm>
            <a:off x="228600" y="1752600"/>
            <a:ext cx="8534400" cy="5105400"/>
          </a:xfrm>
        </p:spPr>
        <p:txBody>
          <a:bodyPr>
            <a:noAutofit/>
          </a:bodyPr>
          <a:lstStyle/>
          <a:p>
            <a:pPr marL="457200" lvl="1" indent="0" algn="ctr">
              <a:buNone/>
            </a:pPr>
            <a:r>
              <a:rPr lang="en-US" sz="6000" b="1" dirty="0" smtClean="0">
                <a:ln>
                  <a:solidFill>
                    <a:schemeClr val="bg1"/>
                  </a:solidFill>
                </a:ln>
                <a:solidFill>
                  <a:srgbClr val="FF0000"/>
                </a:solidFill>
              </a:rPr>
              <a:t>A</a:t>
            </a:r>
            <a:r>
              <a:rPr lang="en-US" sz="4400" b="1" dirty="0" smtClean="0">
                <a:ln>
                  <a:solidFill>
                    <a:schemeClr val="bg1"/>
                  </a:solidFill>
                </a:ln>
                <a:solidFill>
                  <a:srgbClr val="FFC000"/>
                </a:solidFill>
              </a:rPr>
              <a:t>ge of Stars and Galaxies</a:t>
            </a:r>
          </a:p>
          <a:p>
            <a:pPr lvl="1"/>
            <a:r>
              <a:rPr lang="en-US" sz="3200" b="1" dirty="0" smtClean="0">
                <a:ln>
                  <a:solidFill>
                    <a:schemeClr val="bg1"/>
                  </a:solidFill>
                </a:ln>
                <a:solidFill>
                  <a:srgbClr val="FFC000"/>
                </a:solidFill>
                <a:latin typeface="Corbel" pitchFamily="34" charset="0"/>
              </a:rPr>
              <a:t>According to M. Still &amp; J. Irwin in the Astrophysical Journal 563 (2001): 816, Remnant GSH 138-01-94 in our galaxy’s outer edge, a remnant has been found with an expansion age of 4.3 million years.  </a:t>
            </a:r>
          </a:p>
          <a:p>
            <a:pPr lvl="1">
              <a:buNone/>
            </a:pPr>
            <a:endParaRPr lang="en-US" sz="1600" b="1" dirty="0" smtClean="0">
              <a:ln>
                <a:solidFill>
                  <a:schemeClr val="bg1"/>
                </a:solidFill>
              </a:ln>
              <a:solidFill>
                <a:srgbClr val="FFC000"/>
              </a:solidFill>
              <a:latin typeface="Corbel" pitchFamily="34" charset="0"/>
            </a:endParaRPr>
          </a:p>
          <a:p>
            <a:pPr lvl="1"/>
            <a:r>
              <a:rPr lang="en-US" sz="3200" b="1" dirty="0" smtClean="0">
                <a:ln>
                  <a:solidFill>
                    <a:schemeClr val="bg1"/>
                  </a:solidFill>
                </a:ln>
                <a:solidFill>
                  <a:srgbClr val="FFC000"/>
                </a:solidFill>
                <a:latin typeface="Corbel" pitchFamily="34" charset="0"/>
              </a:rPr>
              <a:t>Many others found in millions of years travel time.</a:t>
            </a:r>
            <a:endParaRPr lang="en-US" sz="3200" b="1" dirty="0" smtClean="0">
              <a:ln>
                <a:solidFill>
                  <a:schemeClr val="bg1"/>
                </a:solidFill>
              </a:ln>
              <a:solidFill>
                <a:srgbClr val="FFC000"/>
              </a:solidFill>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57200"/>
            <a:ext cx="8229600" cy="6858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TWO DIVINE REVELATIONS</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7" name="Text Placeholder 6"/>
          <p:cNvSpPr>
            <a:spLocks noGrp="1"/>
          </p:cNvSpPr>
          <p:nvPr>
            <p:ph type="body" idx="1"/>
          </p:nvPr>
        </p:nvSpPr>
        <p:spPr>
          <a:xfrm>
            <a:off x="0" y="1295400"/>
            <a:ext cx="9144000" cy="533400"/>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p:spPr>
        <p:txBody>
          <a:bodyPr>
            <a:normAutofit/>
          </a:bodyPr>
          <a:lstStyle/>
          <a:p>
            <a:pPr algn="ctr"/>
            <a:r>
              <a:rPr lang="en-US" sz="2800" dirty="0" smtClean="0">
                <a:solidFill>
                  <a:schemeClr val="bg1"/>
                </a:solidFill>
              </a:rPr>
              <a:t>What the Bible says about the Record of Nature:</a:t>
            </a:r>
            <a:endParaRPr lang="en-US" sz="2800" dirty="0">
              <a:solidFill>
                <a:schemeClr val="bg1"/>
              </a:solidFill>
            </a:endParaRPr>
          </a:p>
        </p:txBody>
      </p:sp>
      <p:sp>
        <p:nvSpPr>
          <p:cNvPr id="8" name="Content Placeholder 7"/>
          <p:cNvSpPr>
            <a:spLocks noGrp="1"/>
          </p:cNvSpPr>
          <p:nvPr>
            <p:ph sz="quarter" idx="2"/>
          </p:nvPr>
        </p:nvSpPr>
        <p:spPr>
          <a:xfrm>
            <a:off x="304800" y="1981200"/>
            <a:ext cx="8458200" cy="4648200"/>
          </a:xfrm>
        </p:spPr>
        <p:txBody>
          <a:bodyPr>
            <a:noAutofit/>
          </a:bodyPr>
          <a:lstStyle/>
          <a:p>
            <a:pPr lvl="1"/>
            <a:r>
              <a:rPr lang="en-US" sz="3200" b="1" dirty="0" smtClean="0">
                <a:ln w="1905">
                  <a:solidFill>
                    <a:srgbClr val="FF0000"/>
                  </a:solidFill>
                </a:ln>
                <a:effectLst>
                  <a:innerShdw blurRad="69850" dist="43180" dir="5400000">
                    <a:srgbClr val="000000">
                      <a:alpha val="65000"/>
                    </a:srgbClr>
                  </a:innerShdw>
                </a:effectLst>
              </a:rPr>
              <a:t>Jeremiah and other passages show that the laws of nature have been consistent since their creation.  Therefore, they  are the same from before Adam’s fall as compared to after.</a:t>
            </a:r>
          </a:p>
          <a:p>
            <a:pPr lvl="1"/>
            <a:r>
              <a:rPr lang="en-US" sz="3200" b="1" dirty="0" smtClean="0">
                <a:ln w="1905">
                  <a:solidFill>
                    <a:srgbClr val="FF0000"/>
                  </a:solidFill>
                </a:ln>
                <a:effectLst>
                  <a:innerShdw blurRad="69850" dist="43180" dir="5400000">
                    <a:srgbClr val="000000">
                      <a:alpha val="65000"/>
                    </a:srgbClr>
                  </a:innerShdw>
                </a:effectLst>
              </a:rPr>
              <a:t>We also have photographs of the universe all the way back to less than 1% of its age showing the laws of nature have not changed. </a:t>
            </a:r>
            <a:endParaRPr lang="en-US" sz="3200" b="1" dirty="0" smtClean="0">
              <a:ln w="1905">
                <a:solidFill>
                  <a:srgbClr val="FF0000"/>
                </a:solidFill>
              </a:ln>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ela Supernova Remnant in Visible Light     Cr-Digitized Sky Survey, ESA, ESO, NASA  FITS Liberator,  Color cOMPOSITE-dAVID dE mARTIN (sKYFACTORY).jpg"/>
          <p:cNvPicPr>
            <a:picLocks noChangeAspect="1"/>
          </p:cNvPicPr>
          <p:nvPr/>
        </p:nvPicPr>
        <p:blipFill>
          <a:blip r:embed="rId2" cstate="print"/>
          <a:stretch>
            <a:fillRect/>
          </a:stretch>
        </p:blipFill>
        <p:spPr>
          <a:xfrm>
            <a:off x="-103517" y="0"/>
            <a:ext cx="9247517" cy="6883879"/>
          </a:xfrm>
          <a:prstGeom prst="rect">
            <a:avLst/>
          </a:prstGeom>
        </p:spPr>
      </p:pic>
      <p:sp>
        <p:nvSpPr>
          <p:cNvPr id="3" name="Rectangle 2"/>
          <p:cNvSpPr/>
          <p:nvPr/>
        </p:nvSpPr>
        <p:spPr>
          <a:xfrm>
            <a:off x="304800" y="5715000"/>
            <a:ext cx="8610600" cy="646331"/>
          </a:xfrm>
          <a:prstGeom prst="rect">
            <a:avLst/>
          </a:prstGeom>
        </p:spPr>
        <p:txBody>
          <a:bodyPr wrap="square">
            <a:spAutoFit/>
          </a:bodyPr>
          <a:lstStyle/>
          <a:p>
            <a:r>
              <a:rPr lang="en-US" b="1" dirty="0" smtClean="0">
                <a:ln>
                  <a:solidFill>
                    <a:schemeClr val="tx1"/>
                  </a:solidFill>
                </a:ln>
                <a:solidFill>
                  <a:srgbClr val="FFFF00"/>
                </a:solidFill>
              </a:rPr>
              <a:t>Credit-Digitized Sky Survey, ESA, ESO, NASA, FITS Liberator; Color Composite-David De Martin (</a:t>
            </a:r>
            <a:r>
              <a:rPr lang="en-US" b="1" dirty="0" err="1" smtClean="0">
                <a:ln>
                  <a:solidFill>
                    <a:schemeClr val="tx1"/>
                  </a:solidFill>
                </a:ln>
                <a:solidFill>
                  <a:srgbClr val="FFFF00"/>
                </a:solidFill>
              </a:rPr>
              <a:t>Skyfactory</a:t>
            </a:r>
            <a:r>
              <a:rPr lang="en-US" b="1" dirty="0" smtClean="0">
                <a:ln>
                  <a:solidFill>
                    <a:schemeClr val="tx1"/>
                  </a:solidFill>
                </a:ln>
                <a:solidFill>
                  <a:srgbClr val="FFFF00"/>
                </a:solidFill>
              </a:rPr>
              <a:t>)</a:t>
            </a:r>
            <a:endParaRPr lang="en-US" b="1" dirty="0">
              <a:ln>
                <a:solidFill>
                  <a:schemeClr val="tx1"/>
                </a:solidFill>
              </a:ln>
              <a:solidFill>
                <a:srgbClr val="FFFF00"/>
              </a:solidFill>
            </a:endParaRPr>
          </a:p>
        </p:txBody>
      </p:sp>
      <p:sp>
        <p:nvSpPr>
          <p:cNvPr id="4" name="TextBox 3"/>
          <p:cNvSpPr txBox="1"/>
          <p:nvPr/>
        </p:nvSpPr>
        <p:spPr>
          <a:xfrm>
            <a:off x="304800" y="762000"/>
            <a:ext cx="3733800" cy="1077218"/>
          </a:xfrm>
          <a:prstGeom prst="rect">
            <a:avLst/>
          </a:prstGeom>
          <a:noFill/>
        </p:spPr>
        <p:txBody>
          <a:bodyPr wrap="square" rtlCol="0">
            <a:spAutoFit/>
          </a:bodyPr>
          <a:lstStyle/>
          <a:p>
            <a:r>
              <a:rPr lang="en-US" sz="3200" b="1" dirty="0" smtClean="0">
                <a:ln>
                  <a:solidFill>
                    <a:schemeClr val="tx1"/>
                  </a:solidFill>
                </a:ln>
                <a:solidFill>
                  <a:srgbClr val="FFFF00"/>
                </a:solidFill>
              </a:rPr>
              <a:t>Vela Supernova Remnant</a:t>
            </a:r>
            <a:endParaRPr lang="en-US" sz="3200" b="1" dirty="0">
              <a:ln>
                <a:solidFill>
                  <a:schemeClr val="tx1"/>
                </a:solidFill>
              </a:ln>
              <a:solidFill>
                <a:srgbClr val="FFFF00"/>
              </a:solidFill>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smtClean="0">
                <a:solidFill>
                  <a:schemeClr val="bg1"/>
                </a:solidFill>
              </a:rPr>
              <a:t>WHAT DO THE FACTS OF NATURE SAY?</a:t>
            </a:r>
            <a:endParaRPr lang="en-US" sz="2800" dirty="0">
              <a:solidFill>
                <a:schemeClr val="bg1"/>
              </a:solidFill>
            </a:endParaRPr>
          </a:p>
        </p:txBody>
      </p:sp>
      <p:sp>
        <p:nvSpPr>
          <p:cNvPr id="4" name="Content Placeholder 3"/>
          <p:cNvSpPr>
            <a:spLocks noGrp="1"/>
          </p:cNvSpPr>
          <p:nvPr>
            <p:ph sz="half" idx="2"/>
          </p:nvPr>
        </p:nvSpPr>
        <p:spPr>
          <a:xfrm>
            <a:off x="152400" y="1752600"/>
            <a:ext cx="8839200" cy="4876800"/>
          </a:xfrm>
        </p:spPr>
        <p:txBody>
          <a:bodyPr>
            <a:noAutofit/>
          </a:bodyPr>
          <a:lstStyle/>
          <a:p>
            <a:pPr marL="438912" lvl="1" indent="-320040" algn="ctr">
              <a:spcBef>
                <a:spcPts val="0"/>
              </a:spcBef>
              <a:buClr>
                <a:schemeClr val="accent1"/>
              </a:buClr>
              <a:buSzPct val="80000"/>
              <a:buNone/>
            </a:pPr>
            <a:r>
              <a:rPr lang="en-US" sz="6000" b="1" dirty="0" smtClean="0">
                <a:ln>
                  <a:solidFill>
                    <a:schemeClr val="bg1"/>
                  </a:solidFill>
                </a:ln>
                <a:solidFill>
                  <a:srgbClr val="FF0000"/>
                </a:solidFill>
              </a:rPr>
              <a:t>R</a:t>
            </a:r>
            <a:r>
              <a:rPr lang="en-US" sz="4400" b="1" dirty="0" smtClean="0">
                <a:ln>
                  <a:solidFill>
                    <a:schemeClr val="bg1"/>
                  </a:solidFill>
                </a:ln>
                <a:solidFill>
                  <a:srgbClr val="FFC000"/>
                </a:solidFill>
              </a:rPr>
              <a:t>adiometric </a:t>
            </a:r>
            <a:r>
              <a:rPr lang="en-US" sz="4400" b="1" dirty="0" err="1" smtClean="0">
                <a:ln>
                  <a:solidFill>
                    <a:schemeClr val="bg1"/>
                  </a:solidFill>
                </a:ln>
                <a:solidFill>
                  <a:srgbClr val="FFC000"/>
                </a:solidFill>
              </a:rPr>
              <a:t>Abundancies</a:t>
            </a:r>
            <a:endParaRPr lang="en-US" sz="4400" b="1" dirty="0" smtClean="0">
              <a:ln>
                <a:solidFill>
                  <a:schemeClr val="bg1"/>
                </a:solidFill>
              </a:ln>
              <a:solidFill>
                <a:srgbClr val="FFC000"/>
              </a:solidFill>
            </a:endParaRPr>
          </a:p>
          <a:p>
            <a:pPr>
              <a:buNone/>
            </a:pPr>
            <a:endParaRPr lang="en-US" sz="900" b="1" dirty="0" smtClean="0">
              <a:ln>
                <a:solidFill>
                  <a:schemeClr val="bg1"/>
                </a:solidFill>
              </a:ln>
              <a:solidFill>
                <a:srgbClr val="FFC000"/>
              </a:solidFill>
              <a:latin typeface="ITC Avant Garde Demi" pitchFamily="34" charset="0"/>
            </a:endParaRPr>
          </a:p>
          <a:p>
            <a:r>
              <a:rPr lang="en-US" sz="3200" b="1" dirty="0" smtClean="0">
                <a:ln>
                  <a:solidFill>
                    <a:schemeClr val="bg1"/>
                  </a:solidFill>
                </a:ln>
                <a:solidFill>
                  <a:srgbClr val="FFC000"/>
                </a:solidFill>
              </a:rPr>
              <a:t>Various radiometric elements (such as neptunium, uranium, etc.) have various “half-lives”  or longevities. </a:t>
            </a:r>
          </a:p>
          <a:p>
            <a:pPr>
              <a:buNone/>
            </a:pPr>
            <a:endParaRPr lang="en-US" sz="1600" b="1" dirty="0" smtClean="0">
              <a:ln>
                <a:solidFill>
                  <a:schemeClr val="bg1"/>
                </a:solidFill>
              </a:ln>
              <a:solidFill>
                <a:srgbClr val="FFC000"/>
              </a:solidFill>
            </a:endParaRPr>
          </a:p>
          <a:p>
            <a:r>
              <a:rPr lang="en-US" sz="3200" b="1" dirty="0" smtClean="0">
                <a:ln>
                  <a:solidFill>
                    <a:schemeClr val="bg1"/>
                  </a:solidFill>
                </a:ln>
                <a:solidFill>
                  <a:srgbClr val="FFC000"/>
                </a:solidFill>
              </a:rPr>
              <a:t>For example, neptunium-237 has a half life of 2.144 million years. Uranium has a half-life of  4.47 billion years. </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smtClean="0">
                <a:solidFill>
                  <a:schemeClr val="bg1"/>
                </a:solidFill>
              </a:rPr>
              <a:t>WHAT DO THE FACTS OF NATURE SAY?</a:t>
            </a:r>
            <a:endParaRPr lang="en-US" sz="2800" dirty="0">
              <a:solidFill>
                <a:schemeClr val="bg1"/>
              </a:solidFill>
            </a:endParaRPr>
          </a:p>
        </p:txBody>
      </p:sp>
      <p:sp>
        <p:nvSpPr>
          <p:cNvPr id="4" name="Content Placeholder 3"/>
          <p:cNvSpPr>
            <a:spLocks noGrp="1"/>
          </p:cNvSpPr>
          <p:nvPr>
            <p:ph sz="half" idx="2"/>
          </p:nvPr>
        </p:nvSpPr>
        <p:spPr>
          <a:xfrm>
            <a:off x="152400" y="1752600"/>
            <a:ext cx="8839200" cy="4876800"/>
          </a:xfrm>
        </p:spPr>
        <p:txBody>
          <a:bodyPr>
            <a:noAutofit/>
          </a:bodyPr>
          <a:lstStyle/>
          <a:p>
            <a:pPr marL="438912" lvl="1" indent="-320040" algn="ctr">
              <a:spcBef>
                <a:spcPts val="0"/>
              </a:spcBef>
              <a:buClr>
                <a:schemeClr val="accent1"/>
              </a:buClr>
              <a:buSzPct val="80000"/>
              <a:buNone/>
            </a:pPr>
            <a:r>
              <a:rPr lang="en-US" sz="6000" b="1" dirty="0" smtClean="0">
                <a:ln>
                  <a:solidFill>
                    <a:schemeClr val="bg1"/>
                  </a:solidFill>
                </a:ln>
                <a:solidFill>
                  <a:srgbClr val="FF0000"/>
                </a:solidFill>
              </a:rPr>
              <a:t>R</a:t>
            </a:r>
            <a:r>
              <a:rPr lang="en-US" sz="4400" b="1" dirty="0" smtClean="0">
                <a:ln>
                  <a:solidFill>
                    <a:schemeClr val="bg1"/>
                  </a:solidFill>
                </a:ln>
                <a:solidFill>
                  <a:srgbClr val="FFC000"/>
                </a:solidFill>
              </a:rPr>
              <a:t>adiometric </a:t>
            </a:r>
            <a:r>
              <a:rPr lang="en-US" sz="4400" b="1" dirty="0" err="1" smtClean="0">
                <a:ln>
                  <a:solidFill>
                    <a:schemeClr val="bg1"/>
                  </a:solidFill>
                </a:ln>
                <a:solidFill>
                  <a:srgbClr val="FFC000"/>
                </a:solidFill>
              </a:rPr>
              <a:t>Abundancies</a:t>
            </a:r>
            <a:endParaRPr lang="en-US" sz="4400" b="1" dirty="0" smtClean="0">
              <a:ln>
                <a:solidFill>
                  <a:schemeClr val="bg1"/>
                </a:solidFill>
              </a:ln>
              <a:solidFill>
                <a:srgbClr val="FFC000"/>
              </a:solidFill>
            </a:endParaRPr>
          </a:p>
          <a:p>
            <a:pPr>
              <a:buNone/>
            </a:pPr>
            <a:endParaRPr lang="en-US" sz="900" b="1" dirty="0" smtClean="0">
              <a:ln>
                <a:solidFill>
                  <a:schemeClr val="bg1"/>
                </a:solidFill>
              </a:ln>
              <a:solidFill>
                <a:srgbClr val="FFC000"/>
              </a:solidFill>
              <a:latin typeface="ITC Avant Garde Demi" pitchFamily="34" charset="0"/>
            </a:endParaRPr>
          </a:p>
          <a:p>
            <a:r>
              <a:rPr lang="en-US" sz="3200" b="1" dirty="0" smtClean="0">
                <a:ln>
                  <a:solidFill>
                    <a:schemeClr val="bg1"/>
                  </a:solidFill>
                </a:ln>
                <a:solidFill>
                  <a:srgbClr val="FFC000"/>
                </a:solidFill>
              </a:rPr>
              <a:t>Therefore, if the universe/earth were only 6 – 10,000 years old we should see an abundance of all the various radiometric elements, including neptunium, plutonium, and technetium.  Even if the cosmos were 100,000,000  years or less, there would be a lot of various “shorter-lived” radiometric elements.  </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smtClean="0">
                <a:solidFill>
                  <a:schemeClr val="bg1"/>
                </a:solidFill>
              </a:rPr>
              <a:t>WHAT DO THE FACTS OF NATURE SAY?</a:t>
            </a:r>
            <a:endParaRPr lang="en-US" sz="2800" dirty="0">
              <a:solidFill>
                <a:schemeClr val="bg1"/>
              </a:solidFill>
            </a:endParaRPr>
          </a:p>
        </p:txBody>
      </p:sp>
      <p:sp>
        <p:nvSpPr>
          <p:cNvPr id="4" name="Content Placeholder 3"/>
          <p:cNvSpPr>
            <a:spLocks noGrp="1"/>
          </p:cNvSpPr>
          <p:nvPr>
            <p:ph sz="half" idx="2"/>
          </p:nvPr>
        </p:nvSpPr>
        <p:spPr>
          <a:xfrm>
            <a:off x="152400" y="1752600"/>
            <a:ext cx="8839200" cy="4876800"/>
          </a:xfrm>
        </p:spPr>
        <p:txBody>
          <a:bodyPr>
            <a:noAutofit/>
          </a:bodyPr>
          <a:lstStyle/>
          <a:p>
            <a:pPr marL="438912" lvl="1" indent="-320040" algn="ctr">
              <a:spcBef>
                <a:spcPts val="0"/>
              </a:spcBef>
              <a:buClr>
                <a:schemeClr val="accent1"/>
              </a:buClr>
              <a:buSzPct val="80000"/>
              <a:buNone/>
            </a:pPr>
            <a:r>
              <a:rPr lang="en-US" sz="6000" b="1" dirty="0" smtClean="0">
                <a:ln>
                  <a:solidFill>
                    <a:schemeClr val="bg1"/>
                  </a:solidFill>
                </a:ln>
                <a:solidFill>
                  <a:srgbClr val="FF0000"/>
                </a:solidFill>
              </a:rPr>
              <a:t>R</a:t>
            </a:r>
            <a:r>
              <a:rPr lang="en-US" sz="4400" b="1" dirty="0" smtClean="0">
                <a:ln>
                  <a:solidFill>
                    <a:schemeClr val="bg1"/>
                  </a:solidFill>
                </a:ln>
                <a:solidFill>
                  <a:srgbClr val="FFC000"/>
                </a:solidFill>
              </a:rPr>
              <a:t>adiometric </a:t>
            </a:r>
            <a:r>
              <a:rPr lang="en-US" sz="4400" b="1" dirty="0" err="1" smtClean="0">
                <a:ln>
                  <a:solidFill>
                    <a:schemeClr val="bg1"/>
                  </a:solidFill>
                </a:ln>
                <a:solidFill>
                  <a:srgbClr val="FFC000"/>
                </a:solidFill>
              </a:rPr>
              <a:t>Abundancies</a:t>
            </a:r>
            <a:endParaRPr lang="en-US" sz="4400" b="1" dirty="0" smtClean="0">
              <a:ln>
                <a:solidFill>
                  <a:schemeClr val="bg1"/>
                </a:solidFill>
              </a:ln>
              <a:solidFill>
                <a:srgbClr val="FFC000"/>
              </a:solidFill>
            </a:endParaRPr>
          </a:p>
          <a:p>
            <a:pPr>
              <a:buNone/>
            </a:pPr>
            <a:endParaRPr lang="en-US" sz="900" b="1" dirty="0" smtClean="0">
              <a:ln>
                <a:solidFill>
                  <a:schemeClr val="bg1"/>
                </a:solidFill>
              </a:ln>
              <a:solidFill>
                <a:srgbClr val="FFC000"/>
              </a:solidFill>
              <a:latin typeface="ITC Avant Garde Demi" pitchFamily="34" charset="0"/>
            </a:endParaRPr>
          </a:p>
          <a:p>
            <a:pPr algn="ctr">
              <a:buNone/>
            </a:pPr>
            <a:r>
              <a:rPr lang="en-US" sz="3200" b="1" dirty="0" smtClean="0">
                <a:ln>
                  <a:solidFill>
                    <a:schemeClr val="bg1"/>
                  </a:solidFill>
                </a:ln>
                <a:solidFill>
                  <a:srgbClr val="FFC000"/>
                </a:solidFill>
              </a:rPr>
              <a:t> - - - But what do we see? - - - </a:t>
            </a:r>
          </a:p>
          <a:p>
            <a:r>
              <a:rPr lang="en-US" sz="3200" b="1" dirty="0" smtClean="0">
                <a:ln>
                  <a:solidFill>
                    <a:schemeClr val="bg1"/>
                  </a:solidFill>
                </a:ln>
                <a:solidFill>
                  <a:srgbClr val="FFC000"/>
                </a:solidFill>
              </a:rPr>
              <a:t>We only see neptunium, plutonium, and technetium existing in a few young stars, which is expected. </a:t>
            </a:r>
          </a:p>
          <a:p>
            <a:r>
              <a:rPr lang="en-US" sz="3200" b="1" dirty="0" smtClean="0">
                <a:ln>
                  <a:solidFill>
                    <a:schemeClr val="bg1"/>
                  </a:solidFill>
                </a:ln>
                <a:solidFill>
                  <a:srgbClr val="FFC000"/>
                </a:solidFill>
              </a:rPr>
              <a:t>In mature stars, including our sun and earth, these radiometric elements do not exist; they have been depleted.  However, uranium and thorium exist. </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smtClean="0">
                <a:solidFill>
                  <a:schemeClr val="bg1"/>
                </a:solidFill>
              </a:rPr>
              <a:t>WHAT DO THE FACTS OF NATURE SAY?</a:t>
            </a:r>
            <a:endParaRPr lang="en-US" sz="2800" dirty="0">
              <a:solidFill>
                <a:schemeClr val="bg1"/>
              </a:solidFill>
            </a:endParaRPr>
          </a:p>
        </p:txBody>
      </p:sp>
      <p:sp>
        <p:nvSpPr>
          <p:cNvPr id="4" name="Content Placeholder 3"/>
          <p:cNvSpPr>
            <a:spLocks noGrp="1"/>
          </p:cNvSpPr>
          <p:nvPr>
            <p:ph sz="half" idx="2"/>
          </p:nvPr>
        </p:nvSpPr>
        <p:spPr>
          <a:xfrm>
            <a:off x="152400" y="1752600"/>
            <a:ext cx="8839200" cy="4876800"/>
          </a:xfrm>
        </p:spPr>
        <p:txBody>
          <a:bodyPr>
            <a:noAutofit/>
          </a:bodyPr>
          <a:lstStyle/>
          <a:p>
            <a:pPr marL="438912" lvl="1" indent="-320040" algn="ctr">
              <a:spcBef>
                <a:spcPts val="0"/>
              </a:spcBef>
              <a:buClr>
                <a:schemeClr val="accent1"/>
              </a:buClr>
              <a:buSzPct val="80000"/>
              <a:buNone/>
            </a:pPr>
            <a:r>
              <a:rPr lang="en-US" sz="6000" b="1" dirty="0" smtClean="0">
                <a:ln>
                  <a:solidFill>
                    <a:schemeClr val="bg1"/>
                  </a:solidFill>
                </a:ln>
                <a:solidFill>
                  <a:srgbClr val="FF0000"/>
                </a:solidFill>
              </a:rPr>
              <a:t>R</a:t>
            </a:r>
            <a:r>
              <a:rPr lang="en-US" sz="4400" b="1" dirty="0" smtClean="0">
                <a:ln>
                  <a:solidFill>
                    <a:schemeClr val="bg1"/>
                  </a:solidFill>
                </a:ln>
                <a:solidFill>
                  <a:srgbClr val="FFC000"/>
                </a:solidFill>
              </a:rPr>
              <a:t>adiometric </a:t>
            </a:r>
            <a:r>
              <a:rPr lang="en-US" sz="4400" b="1" dirty="0" err="1" smtClean="0">
                <a:ln>
                  <a:solidFill>
                    <a:schemeClr val="bg1"/>
                  </a:solidFill>
                </a:ln>
                <a:solidFill>
                  <a:srgbClr val="FFC000"/>
                </a:solidFill>
              </a:rPr>
              <a:t>Abundancies</a:t>
            </a:r>
            <a:endParaRPr lang="en-US" sz="4400" b="1" dirty="0" smtClean="0">
              <a:ln>
                <a:solidFill>
                  <a:schemeClr val="bg1"/>
                </a:solidFill>
              </a:ln>
              <a:solidFill>
                <a:srgbClr val="FFC000"/>
              </a:solidFill>
            </a:endParaRPr>
          </a:p>
          <a:p>
            <a:pPr>
              <a:buNone/>
            </a:pPr>
            <a:endParaRPr lang="en-US" sz="900" b="1" dirty="0" smtClean="0">
              <a:ln>
                <a:solidFill>
                  <a:schemeClr val="bg1"/>
                </a:solidFill>
              </a:ln>
              <a:solidFill>
                <a:srgbClr val="FFC000"/>
              </a:solidFill>
              <a:latin typeface="ITC Avant Garde Demi" pitchFamily="34" charset="0"/>
            </a:endParaRPr>
          </a:p>
          <a:p>
            <a:r>
              <a:rPr lang="en-US" sz="3200" b="1" dirty="0" smtClean="0">
                <a:ln>
                  <a:solidFill>
                    <a:schemeClr val="bg1"/>
                  </a:solidFill>
                </a:ln>
                <a:solidFill>
                  <a:srgbClr val="FFC000"/>
                </a:solidFill>
              </a:rPr>
              <a:t>This is exactly what we would see with a multi-billion year universe.  </a:t>
            </a:r>
          </a:p>
          <a:p>
            <a:endParaRPr lang="en-US" sz="3200" b="1" dirty="0" smtClean="0">
              <a:ln>
                <a:solidFill>
                  <a:schemeClr val="bg1"/>
                </a:solidFill>
              </a:ln>
              <a:solidFill>
                <a:srgbClr val="FFC000"/>
              </a:solidFill>
            </a:endParaRPr>
          </a:p>
          <a:p>
            <a:r>
              <a:rPr lang="en-US" sz="3200" b="1" dirty="0" smtClean="0">
                <a:ln>
                  <a:solidFill>
                    <a:schemeClr val="bg1"/>
                  </a:solidFill>
                </a:ln>
                <a:solidFill>
                  <a:srgbClr val="FFC000"/>
                </a:solidFill>
              </a:rPr>
              <a:t>It is exactly what we COULD NOT SEE if the universe were only 6 – 10,000 years.</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smtClean="0">
                <a:solidFill>
                  <a:schemeClr val="bg1"/>
                </a:solidFill>
              </a:rPr>
              <a:t>WHAT DO THE FACTS OF NATURE SAY?</a:t>
            </a:r>
            <a:endParaRPr lang="en-US" sz="2800" dirty="0">
              <a:solidFill>
                <a:schemeClr val="bg1"/>
              </a:solidFill>
            </a:endParaRPr>
          </a:p>
        </p:txBody>
      </p:sp>
      <p:sp>
        <p:nvSpPr>
          <p:cNvPr id="4" name="Content Placeholder 3"/>
          <p:cNvSpPr>
            <a:spLocks noGrp="1"/>
          </p:cNvSpPr>
          <p:nvPr>
            <p:ph sz="half" idx="2"/>
          </p:nvPr>
        </p:nvSpPr>
        <p:spPr>
          <a:xfrm>
            <a:off x="152400" y="1752600"/>
            <a:ext cx="8839200" cy="4876800"/>
          </a:xfrm>
        </p:spPr>
        <p:txBody>
          <a:bodyPr>
            <a:noAutofit/>
          </a:bodyPr>
          <a:lstStyle/>
          <a:p>
            <a:pPr marL="438912" lvl="1" indent="-320040" algn="ctr">
              <a:spcBef>
                <a:spcPts val="0"/>
              </a:spcBef>
              <a:buClr>
                <a:schemeClr val="accent1"/>
              </a:buClr>
              <a:buSzPct val="80000"/>
              <a:buNone/>
            </a:pPr>
            <a:r>
              <a:rPr lang="en-US" sz="6000" b="1" dirty="0" smtClean="0">
                <a:ln>
                  <a:solidFill>
                    <a:schemeClr val="bg1"/>
                  </a:solidFill>
                </a:ln>
                <a:solidFill>
                  <a:srgbClr val="FF0000"/>
                </a:solidFill>
              </a:rPr>
              <a:t>R</a:t>
            </a:r>
            <a:r>
              <a:rPr lang="en-US" sz="4400" b="1" dirty="0" smtClean="0">
                <a:ln>
                  <a:solidFill>
                    <a:schemeClr val="bg1"/>
                  </a:solidFill>
                </a:ln>
                <a:solidFill>
                  <a:srgbClr val="FFC000"/>
                </a:solidFill>
              </a:rPr>
              <a:t>adiometric </a:t>
            </a:r>
            <a:r>
              <a:rPr lang="en-US" sz="4400" b="1" dirty="0" err="1" smtClean="0">
                <a:ln>
                  <a:solidFill>
                    <a:schemeClr val="bg1"/>
                  </a:solidFill>
                </a:ln>
                <a:solidFill>
                  <a:srgbClr val="FFC000"/>
                </a:solidFill>
              </a:rPr>
              <a:t>Abundancies</a:t>
            </a:r>
            <a:endParaRPr lang="en-US" sz="4400" b="1" dirty="0" smtClean="0">
              <a:ln>
                <a:solidFill>
                  <a:schemeClr val="bg1"/>
                </a:solidFill>
              </a:ln>
              <a:solidFill>
                <a:srgbClr val="FFC000"/>
              </a:solidFill>
            </a:endParaRPr>
          </a:p>
          <a:p>
            <a:pPr>
              <a:buNone/>
            </a:pPr>
            <a:endParaRPr lang="en-US" sz="900" b="1" dirty="0" smtClean="0">
              <a:ln>
                <a:solidFill>
                  <a:schemeClr val="bg1"/>
                </a:solidFill>
              </a:ln>
              <a:solidFill>
                <a:srgbClr val="FFC000"/>
              </a:solidFill>
              <a:latin typeface="ITC Avant Garde Demi" pitchFamily="34" charset="0"/>
            </a:endParaRPr>
          </a:p>
          <a:p>
            <a:r>
              <a:rPr lang="en-US" sz="3200" b="1" dirty="0" smtClean="0">
                <a:ln>
                  <a:solidFill>
                    <a:schemeClr val="bg1"/>
                  </a:solidFill>
                </a:ln>
                <a:solidFill>
                  <a:srgbClr val="FFC000"/>
                </a:solidFill>
              </a:rPr>
              <a:t>Some  young universe proponents have suggested that the rates of radiometric decay have changed in the past.  </a:t>
            </a:r>
          </a:p>
          <a:p>
            <a:pPr>
              <a:buNone/>
            </a:pPr>
            <a:endParaRPr lang="en-US" sz="1600" b="1" dirty="0" smtClean="0">
              <a:ln>
                <a:solidFill>
                  <a:schemeClr val="bg1"/>
                </a:solidFill>
              </a:ln>
              <a:solidFill>
                <a:srgbClr val="FFC000"/>
              </a:solidFill>
            </a:endParaRPr>
          </a:p>
          <a:p>
            <a:r>
              <a:rPr lang="en-US" sz="3200" b="1" dirty="0" smtClean="0">
                <a:ln>
                  <a:solidFill>
                    <a:schemeClr val="bg1"/>
                  </a:solidFill>
                </a:ln>
                <a:solidFill>
                  <a:srgbClr val="FFC000"/>
                </a:solidFill>
              </a:rPr>
              <a:t>However, photographic evidence covering 99% of the past history of the universe shows these decay rates have been constant.</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smtClean="0">
                <a:solidFill>
                  <a:schemeClr val="bg1"/>
                </a:solidFill>
              </a:rPr>
              <a:t>WHAT DO THE FACTS OF NATURE SAY?</a:t>
            </a:r>
            <a:endParaRPr lang="en-US" sz="2800" dirty="0">
              <a:solidFill>
                <a:schemeClr val="bg1"/>
              </a:solidFill>
            </a:endParaRPr>
          </a:p>
        </p:txBody>
      </p:sp>
      <p:sp>
        <p:nvSpPr>
          <p:cNvPr id="4" name="Content Placeholder 3"/>
          <p:cNvSpPr>
            <a:spLocks noGrp="1"/>
          </p:cNvSpPr>
          <p:nvPr>
            <p:ph sz="half" idx="2"/>
          </p:nvPr>
        </p:nvSpPr>
        <p:spPr>
          <a:xfrm>
            <a:off x="152400" y="1752600"/>
            <a:ext cx="8839200" cy="4876800"/>
          </a:xfrm>
        </p:spPr>
        <p:txBody>
          <a:bodyPr>
            <a:noAutofit/>
          </a:bodyPr>
          <a:lstStyle/>
          <a:p>
            <a:pPr marL="438912" lvl="1" indent="-320040" algn="ctr">
              <a:spcBef>
                <a:spcPts val="0"/>
              </a:spcBef>
              <a:buClr>
                <a:schemeClr val="accent1"/>
              </a:buClr>
              <a:buSzPct val="80000"/>
              <a:buNone/>
            </a:pPr>
            <a:r>
              <a:rPr lang="en-US" sz="6000" b="1" dirty="0" smtClean="0">
                <a:ln>
                  <a:solidFill>
                    <a:schemeClr val="bg1"/>
                  </a:solidFill>
                </a:ln>
                <a:solidFill>
                  <a:srgbClr val="FF0000"/>
                </a:solidFill>
              </a:rPr>
              <a:t>R</a:t>
            </a:r>
            <a:r>
              <a:rPr lang="en-US" sz="4400" b="1" dirty="0" smtClean="0">
                <a:ln>
                  <a:solidFill>
                    <a:schemeClr val="bg1"/>
                  </a:solidFill>
                </a:ln>
                <a:solidFill>
                  <a:srgbClr val="FFC000"/>
                </a:solidFill>
              </a:rPr>
              <a:t>adiometric </a:t>
            </a:r>
            <a:r>
              <a:rPr lang="en-US" sz="4400" b="1" dirty="0" err="1" smtClean="0">
                <a:ln>
                  <a:solidFill>
                    <a:schemeClr val="bg1"/>
                  </a:solidFill>
                </a:ln>
                <a:solidFill>
                  <a:srgbClr val="FFC000"/>
                </a:solidFill>
              </a:rPr>
              <a:t>Abundancies</a:t>
            </a:r>
            <a:endParaRPr lang="en-US" sz="4400" b="1" dirty="0" smtClean="0">
              <a:ln>
                <a:solidFill>
                  <a:schemeClr val="bg1"/>
                </a:solidFill>
              </a:ln>
              <a:solidFill>
                <a:srgbClr val="FFC000"/>
              </a:solidFill>
            </a:endParaRPr>
          </a:p>
          <a:p>
            <a:pPr>
              <a:buNone/>
            </a:pPr>
            <a:endParaRPr lang="en-US" sz="900" b="1" dirty="0" smtClean="0">
              <a:ln>
                <a:solidFill>
                  <a:schemeClr val="bg1"/>
                </a:solidFill>
              </a:ln>
              <a:solidFill>
                <a:srgbClr val="FFC000"/>
              </a:solidFill>
              <a:latin typeface="ITC Avant Garde Demi" pitchFamily="34" charset="0"/>
            </a:endParaRPr>
          </a:p>
          <a:p>
            <a:r>
              <a:rPr lang="en-US" sz="3200" b="1" dirty="0" smtClean="0">
                <a:ln>
                  <a:solidFill>
                    <a:schemeClr val="bg1"/>
                  </a:solidFill>
                </a:ln>
                <a:solidFill>
                  <a:srgbClr val="FFC000"/>
                </a:solidFill>
              </a:rPr>
              <a:t>In addition, the “daughters” of plutonium on earth, called ¹³⁶Xe/ ¹³¹Xe ratios show that the past decay rates have not been faster. </a:t>
            </a:r>
          </a:p>
          <a:p>
            <a:pPr>
              <a:buNone/>
            </a:pPr>
            <a:endParaRPr lang="en-US" sz="1600" b="1" dirty="0" smtClean="0">
              <a:ln>
                <a:solidFill>
                  <a:schemeClr val="bg1"/>
                </a:solidFill>
              </a:ln>
              <a:solidFill>
                <a:srgbClr val="FFC000"/>
              </a:solidFill>
            </a:endParaRPr>
          </a:p>
          <a:p>
            <a:r>
              <a:rPr lang="en-US" sz="3200" b="1" dirty="0" smtClean="0">
                <a:ln>
                  <a:solidFill>
                    <a:schemeClr val="bg1"/>
                  </a:solidFill>
                </a:ln>
                <a:solidFill>
                  <a:srgbClr val="FFC000"/>
                </a:solidFill>
              </a:rPr>
              <a:t>Lastly, refer to the </a:t>
            </a:r>
            <a:r>
              <a:rPr lang="en-US" sz="4400" b="1" dirty="0" smtClean="0">
                <a:ln>
                  <a:solidFill>
                    <a:schemeClr val="bg1"/>
                  </a:solidFill>
                </a:ln>
                <a:solidFill>
                  <a:srgbClr val="FF0000"/>
                </a:solidFill>
              </a:rPr>
              <a:t>“T”</a:t>
            </a:r>
            <a:r>
              <a:rPr lang="en-US" sz="3200" b="1" dirty="0" smtClean="0">
                <a:ln>
                  <a:solidFill>
                    <a:schemeClr val="bg1"/>
                  </a:solidFill>
                </a:ln>
                <a:solidFill>
                  <a:srgbClr val="FFC000"/>
                </a:solidFill>
              </a:rPr>
              <a:t> below, wherein it is shown that the speed of light has not changed.</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smtClean="0">
                <a:solidFill>
                  <a:schemeClr val="bg1"/>
                </a:solidFill>
              </a:rPr>
              <a:t>WHAT DO THE FACTS OF NATURE SAY?</a:t>
            </a:r>
            <a:endParaRPr lang="en-US" sz="2800" dirty="0">
              <a:solidFill>
                <a:schemeClr val="bg1"/>
              </a:solidFill>
            </a:endParaRPr>
          </a:p>
        </p:txBody>
      </p:sp>
      <p:sp>
        <p:nvSpPr>
          <p:cNvPr id="4" name="Content Placeholder 3"/>
          <p:cNvSpPr>
            <a:spLocks noGrp="1"/>
          </p:cNvSpPr>
          <p:nvPr>
            <p:ph sz="half" idx="2"/>
          </p:nvPr>
        </p:nvSpPr>
        <p:spPr>
          <a:xfrm>
            <a:off x="152400" y="1752600"/>
            <a:ext cx="8839200" cy="4876800"/>
          </a:xfrm>
        </p:spPr>
        <p:txBody>
          <a:bodyPr>
            <a:noAutofit/>
          </a:bodyPr>
          <a:lstStyle/>
          <a:p>
            <a:pPr marL="438912" lvl="1" indent="-320040" algn="ctr">
              <a:spcBef>
                <a:spcPts val="0"/>
              </a:spcBef>
              <a:buClr>
                <a:schemeClr val="accent1"/>
              </a:buClr>
              <a:buSzPct val="80000"/>
              <a:buNone/>
            </a:pPr>
            <a:r>
              <a:rPr lang="en-US" sz="6000" b="1" dirty="0" smtClean="0">
                <a:ln>
                  <a:solidFill>
                    <a:schemeClr val="bg1"/>
                  </a:solidFill>
                </a:ln>
                <a:solidFill>
                  <a:srgbClr val="FF0000"/>
                </a:solidFill>
              </a:rPr>
              <a:t>S</a:t>
            </a:r>
            <a:r>
              <a:rPr lang="en-US" sz="4400" b="1" dirty="0" smtClean="0">
                <a:ln>
                  <a:solidFill>
                    <a:schemeClr val="bg1"/>
                  </a:solidFill>
                </a:ln>
                <a:solidFill>
                  <a:srgbClr val="FFC000"/>
                </a:solidFill>
              </a:rPr>
              <a:t>preading Out (Rate) of Galaxies</a:t>
            </a:r>
          </a:p>
          <a:p>
            <a:r>
              <a:rPr lang="en-US" sz="3200" b="1" dirty="0" smtClean="0">
                <a:ln>
                  <a:solidFill>
                    <a:schemeClr val="bg1"/>
                  </a:solidFill>
                </a:ln>
                <a:solidFill>
                  <a:srgbClr val="FFC000"/>
                </a:solidFill>
              </a:rPr>
              <a:t>The spreading out of the cosmos, or the expansion rate, is extremely fine tuned.  </a:t>
            </a:r>
          </a:p>
          <a:p>
            <a:endParaRPr lang="en-US" sz="3200" b="1" dirty="0" smtClean="0">
              <a:ln>
                <a:solidFill>
                  <a:schemeClr val="bg1"/>
                </a:solidFill>
              </a:ln>
              <a:solidFill>
                <a:srgbClr val="FFC000"/>
              </a:solidFill>
            </a:endParaRPr>
          </a:p>
          <a:p>
            <a:r>
              <a:rPr lang="en-US" sz="3200" b="1" dirty="0" smtClean="0">
                <a:ln>
                  <a:solidFill>
                    <a:schemeClr val="bg1"/>
                  </a:solidFill>
                </a:ln>
                <a:solidFill>
                  <a:srgbClr val="FFC000"/>
                </a:solidFill>
              </a:rPr>
              <a:t>In fact, just after the Big Bang it was finely tuned to one part out of 10⁵⁷, otherwise there would be no earth-like planet ever.</a:t>
            </a:r>
          </a:p>
          <a:p>
            <a:endParaRPr lang="en-US" sz="1600" b="1" dirty="0" smtClean="0">
              <a:ln>
                <a:solidFill>
                  <a:schemeClr val="bg1"/>
                </a:solidFill>
              </a:ln>
              <a:solidFill>
                <a:srgbClr val="FFC000"/>
              </a:solidFill>
            </a:endParaRPr>
          </a:p>
          <a:p>
            <a:endParaRPr lang="en-US" sz="3200" b="1" dirty="0" smtClean="0">
              <a:ln>
                <a:solidFill>
                  <a:schemeClr val="bg1"/>
                </a:solidFill>
              </a:ln>
              <a:solidFill>
                <a:srgbClr val="FFC000"/>
              </a:solidFill>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smtClean="0">
                <a:solidFill>
                  <a:schemeClr val="bg1"/>
                </a:solidFill>
              </a:rPr>
              <a:t>WHAT DO THE FACTS OF NATURE SAY?</a:t>
            </a:r>
            <a:endParaRPr lang="en-US" sz="2800" dirty="0">
              <a:solidFill>
                <a:schemeClr val="bg1"/>
              </a:solidFill>
            </a:endParaRPr>
          </a:p>
        </p:txBody>
      </p:sp>
      <p:sp>
        <p:nvSpPr>
          <p:cNvPr id="4" name="Content Placeholder 3"/>
          <p:cNvSpPr>
            <a:spLocks noGrp="1"/>
          </p:cNvSpPr>
          <p:nvPr>
            <p:ph sz="half" idx="2"/>
          </p:nvPr>
        </p:nvSpPr>
        <p:spPr>
          <a:xfrm>
            <a:off x="152400" y="1752600"/>
            <a:ext cx="8839200" cy="4876800"/>
          </a:xfrm>
        </p:spPr>
        <p:txBody>
          <a:bodyPr>
            <a:noAutofit/>
          </a:bodyPr>
          <a:lstStyle/>
          <a:p>
            <a:pPr marL="438912" lvl="1" indent="-320040" algn="ctr">
              <a:spcBef>
                <a:spcPts val="0"/>
              </a:spcBef>
              <a:buClr>
                <a:schemeClr val="accent1"/>
              </a:buClr>
              <a:buSzPct val="80000"/>
              <a:buNone/>
            </a:pPr>
            <a:r>
              <a:rPr lang="en-US" sz="6000" b="1" dirty="0" smtClean="0">
                <a:ln>
                  <a:solidFill>
                    <a:schemeClr val="bg1"/>
                  </a:solidFill>
                </a:ln>
                <a:solidFill>
                  <a:srgbClr val="FF0000"/>
                </a:solidFill>
              </a:rPr>
              <a:t>S</a:t>
            </a:r>
            <a:r>
              <a:rPr lang="en-US" sz="4400" b="1" dirty="0" smtClean="0">
                <a:ln>
                  <a:solidFill>
                    <a:schemeClr val="bg1"/>
                  </a:solidFill>
                </a:ln>
                <a:solidFill>
                  <a:srgbClr val="FFC000"/>
                </a:solidFill>
              </a:rPr>
              <a:t>preading Out (Rate) of Galaxies</a:t>
            </a:r>
          </a:p>
          <a:p>
            <a:r>
              <a:rPr lang="en-US" sz="3200" b="1" dirty="0" smtClean="0">
                <a:ln>
                  <a:solidFill>
                    <a:schemeClr val="bg1"/>
                  </a:solidFill>
                </a:ln>
                <a:solidFill>
                  <a:srgbClr val="FFC000"/>
                </a:solidFill>
              </a:rPr>
              <a:t>That precision of design is like saying that if you took all the grains of sands on all the beaches of earth (~10²³), and multiplied them by 1 trillion, 1 trillion,  by 10 billion times, and marked one of the grains of sand and then mixed them all up and then  dived down blindfolded and found that marked grain on the first try!!!!! </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 OF UNIVERSE &amp; EARTH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 Placeholder 2"/>
          <p:cNvSpPr>
            <a:spLocks noGrp="1"/>
          </p:cNvSpPr>
          <p:nvPr>
            <p:ph type="body" idx="1"/>
          </p:nvPr>
        </p:nvSpPr>
        <p:spPr>
          <a:xfrm>
            <a:off x="0" y="1219200"/>
            <a:ext cx="9144000" cy="5334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txBody>
          <a:bodyPr>
            <a:noAutofit/>
          </a:bodyPr>
          <a:lstStyle/>
          <a:p>
            <a:pPr algn="ctr"/>
            <a:r>
              <a:rPr lang="en-US" sz="2800" dirty="0" smtClean="0">
                <a:solidFill>
                  <a:schemeClr val="bg1"/>
                </a:solidFill>
              </a:rPr>
              <a:t>WHAT DO THE FACTS OF NATURE SAY?</a:t>
            </a:r>
            <a:endParaRPr lang="en-US" sz="2800" dirty="0">
              <a:solidFill>
                <a:schemeClr val="bg1"/>
              </a:solidFill>
            </a:endParaRPr>
          </a:p>
        </p:txBody>
      </p:sp>
      <p:sp>
        <p:nvSpPr>
          <p:cNvPr id="4" name="Content Placeholder 3"/>
          <p:cNvSpPr>
            <a:spLocks noGrp="1"/>
          </p:cNvSpPr>
          <p:nvPr>
            <p:ph sz="half" idx="2"/>
          </p:nvPr>
        </p:nvSpPr>
        <p:spPr>
          <a:xfrm>
            <a:off x="152400" y="1752600"/>
            <a:ext cx="8839200" cy="4876800"/>
          </a:xfrm>
        </p:spPr>
        <p:txBody>
          <a:bodyPr>
            <a:noAutofit/>
          </a:bodyPr>
          <a:lstStyle/>
          <a:p>
            <a:pPr marL="438912" lvl="1" indent="-320040" algn="ctr">
              <a:spcBef>
                <a:spcPts val="0"/>
              </a:spcBef>
              <a:buClr>
                <a:schemeClr val="accent1"/>
              </a:buClr>
              <a:buSzPct val="80000"/>
              <a:buNone/>
            </a:pPr>
            <a:r>
              <a:rPr lang="en-US" sz="6000" b="1" dirty="0" smtClean="0">
                <a:ln>
                  <a:solidFill>
                    <a:schemeClr val="bg1"/>
                  </a:solidFill>
                </a:ln>
                <a:solidFill>
                  <a:srgbClr val="FF0000"/>
                </a:solidFill>
              </a:rPr>
              <a:t>S</a:t>
            </a:r>
            <a:r>
              <a:rPr lang="en-US" sz="4400" b="1" dirty="0" smtClean="0">
                <a:ln>
                  <a:solidFill>
                    <a:schemeClr val="bg1"/>
                  </a:solidFill>
                </a:ln>
                <a:solidFill>
                  <a:srgbClr val="FFC000"/>
                </a:solidFill>
              </a:rPr>
              <a:t>preading Out (Rate) of Galaxies</a:t>
            </a:r>
          </a:p>
          <a:p>
            <a:r>
              <a:rPr lang="en-US" sz="3200" b="1" dirty="0" smtClean="0">
                <a:ln>
                  <a:solidFill>
                    <a:schemeClr val="bg1"/>
                  </a:solidFill>
                </a:ln>
                <a:solidFill>
                  <a:srgbClr val="FFC000"/>
                </a:solidFill>
              </a:rPr>
              <a:t>We know what the expansion rate is and has been throughout cosmic history.  There is actual photographic evidence for it. </a:t>
            </a:r>
          </a:p>
          <a:p>
            <a:pPr>
              <a:buNone/>
            </a:pPr>
            <a:endParaRPr lang="en-US" sz="1600" b="1" dirty="0" smtClean="0">
              <a:ln>
                <a:solidFill>
                  <a:schemeClr val="bg1"/>
                </a:solidFill>
              </a:ln>
              <a:solidFill>
                <a:srgbClr val="FFC000"/>
              </a:solidFill>
            </a:endParaRPr>
          </a:p>
          <a:p>
            <a:r>
              <a:rPr lang="en-US" sz="3200" b="1" dirty="0" smtClean="0">
                <a:ln>
                  <a:solidFill>
                    <a:schemeClr val="bg1"/>
                  </a:solidFill>
                </a:ln>
                <a:solidFill>
                  <a:srgbClr val="FFC000"/>
                </a:solidFill>
              </a:rPr>
              <a:t>For it to expand to its current size at the known rate it would be impossible in a 6 – 10,000 year universe, but only in a 13.7 billion year universe. </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3.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9129</TotalTime>
  <Words>7511</Words>
  <Application>Microsoft Office PowerPoint</Application>
  <PresentationFormat>On-screen Show (4:3)</PresentationFormat>
  <Paragraphs>679</Paragraphs>
  <Slides>122</Slides>
  <Notes>14</Notes>
  <HiddenSlides>0</HiddenSlides>
  <MMClips>0</MMClips>
  <ScaleCrop>false</ScaleCrop>
  <HeadingPairs>
    <vt:vector size="4" baseType="variant">
      <vt:variant>
        <vt:lpstr>Theme</vt:lpstr>
      </vt:variant>
      <vt:variant>
        <vt:i4>3</vt:i4>
      </vt:variant>
      <vt:variant>
        <vt:lpstr>Slide Titles</vt:lpstr>
      </vt:variant>
      <vt:variant>
        <vt:i4>122</vt:i4>
      </vt:variant>
    </vt:vector>
  </HeadingPairs>
  <TitlesOfParts>
    <vt:vector size="125" baseType="lpstr">
      <vt:lpstr>Metro</vt:lpstr>
      <vt:lpstr>Module</vt:lpstr>
      <vt:lpstr>Median</vt:lpstr>
      <vt:lpstr>TWO DIVINE REVELATIONS</vt:lpstr>
      <vt:lpstr>TWO DIVINE REVELATIONS</vt:lpstr>
      <vt:lpstr>TWO DIVINE REVELATIONS</vt:lpstr>
      <vt:lpstr>TWO DIVINE REVELATIONS</vt:lpstr>
      <vt:lpstr>TWO DIVINE REVELATIONS</vt:lpstr>
      <vt:lpstr>TWO DIVINE REVELATIONS</vt:lpstr>
      <vt:lpstr>TWO DIVINE REVELATIONS</vt:lpstr>
      <vt:lpstr>TWO DIVINE REVELATIONS</vt:lpstr>
      <vt:lpstr>TWO DIVINE REVELATIONS</vt:lpstr>
      <vt:lpstr>TWO DIVINE REVELATIONS</vt:lpstr>
      <vt:lpstr>TWO DIVINE REVELATIONS</vt:lpstr>
      <vt:lpstr>TWO DIVINE REVELATIONS</vt:lpstr>
      <vt:lpstr>TWO DIVINE REVELATIONS</vt:lpstr>
      <vt:lpstr>PowerPoint Presentation</vt:lpstr>
      <vt:lpstr>PowerPoint Presentation</vt:lpstr>
      <vt:lpstr>AGE OF UNIVERSE &amp; EARTH</vt:lpstr>
      <vt:lpstr>AGE OF UNIVERSE &amp; EARTH</vt:lpstr>
      <vt:lpstr>PowerPoint Presentation</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PowerPoint Presentation</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AGE OF UNIVERSE &amp; EARTH</vt:lpstr>
      <vt:lpstr>PowerPoint Presentation</vt:lpstr>
    </vt:vector>
  </TitlesOfParts>
  <Company>Sony Electronics,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TWO DIVINE REVELATIONS</dc:title>
  <dc:creator>Max Power</dc:creator>
  <cp:lastModifiedBy>Richard Deem</cp:lastModifiedBy>
  <cp:revision>370</cp:revision>
  <dcterms:created xsi:type="dcterms:W3CDTF">2009-03-12T01:31:06Z</dcterms:created>
  <dcterms:modified xsi:type="dcterms:W3CDTF">2012-07-09T04:50:24Z</dcterms:modified>
</cp:coreProperties>
</file>