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720" r:id="rId3"/>
    <p:sldMasterId id="2147483804" r:id="rId4"/>
    <p:sldMasterId id="2147483816" r:id="rId5"/>
    <p:sldMasterId id="2147483852" r:id="rId6"/>
  </p:sldMasterIdLst>
  <p:notesMasterIdLst>
    <p:notesMasterId r:id="rId162"/>
  </p:notesMasterIdLst>
  <p:handoutMasterIdLst>
    <p:handoutMasterId r:id="rId163"/>
  </p:handoutMasterIdLst>
  <p:sldIdLst>
    <p:sldId id="256" r:id="rId7"/>
    <p:sldId id="610" r:id="rId8"/>
    <p:sldId id="305" r:id="rId9"/>
    <p:sldId id="614" r:id="rId10"/>
    <p:sldId id="615" r:id="rId11"/>
    <p:sldId id="616" r:id="rId12"/>
    <p:sldId id="617" r:id="rId13"/>
    <p:sldId id="618" r:id="rId14"/>
    <p:sldId id="619" r:id="rId15"/>
    <p:sldId id="620" r:id="rId16"/>
    <p:sldId id="621" r:id="rId17"/>
    <p:sldId id="622" r:id="rId18"/>
    <p:sldId id="623" r:id="rId19"/>
    <p:sldId id="624" r:id="rId20"/>
    <p:sldId id="625" r:id="rId21"/>
    <p:sldId id="626" r:id="rId22"/>
    <p:sldId id="627" r:id="rId23"/>
    <p:sldId id="628" r:id="rId24"/>
    <p:sldId id="629" r:id="rId25"/>
    <p:sldId id="630" r:id="rId26"/>
    <p:sldId id="631" r:id="rId27"/>
    <p:sldId id="632" r:id="rId28"/>
    <p:sldId id="655" r:id="rId29"/>
    <p:sldId id="633" r:id="rId30"/>
    <p:sldId id="634" r:id="rId31"/>
    <p:sldId id="635" r:id="rId32"/>
    <p:sldId id="636" r:id="rId33"/>
    <p:sldId id="656" r:id="rId34"/>
    <p:sldId id="667" r:id="rId35"/>
    <p:sldId id="668" r:id="rId36"/>
    <p:sldId id="637" r:id="rId37"/>
    <p:sldId id="638" r:id="rId38"/>
    <p:sldId id="639" r:id="rId39"/>
    <p:sldId id="439" r:id="rId40"/>
    <p:sldId id="541" r:id="rId41"/>
    <p:sldId id="313" r:id="rId42"/>
    <p:sldId id="510" r:id="rId43"/>
    <p:sldId id="469" r:id="rId44"/>
    <p:sldId id="314" r:id="rId45"/>
    <p:sldId id="315" r:id="rId46"/>
    <p:sldId id="444" r:id="rId47"/>
    <p:sldId id="445" r:id="rId48"/>
    <p:sldId id="446" r:id="rId49"/>
    <p:sldId id="447" r:id="rId50"/>
    <p:sldId id="42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30" r:id="rId64"/>
    <p:sldId id="331" r:id="rId65"/>
    <p:sldId id="333" r:id="rId66"/>
    <p:sldId id="335" r:id="rId67"/>
    <p:sldId id="337" r:id="rId68"/>
    <p:sldId id="338" r:id="rId69"/>
    <p:sldId id="341" r:id="rId70"/>
    <p:sldId id="342" r:id="rId71"/>
    <p:sldId id="343" r:id="rId72"/>
    <p:sldId id="344" r:id="rId73"/>
    <p:sldId id="345" r:id="rId74"/>
    <p:sldId id="346" r:id="rId75"/>
    <p:sldId id="347" r:id="rId76"/>
    <p:sldId id="348" r:id="rId77"/>
    <p:sldId id="449" r:id="rId78"/>
    <p:sldId id="352" r:id="rId79"/>
    <p:sldId id="353" r:id="rId80"/>
    <p:sldId id="350" r:id="rId81"/>
    <p:sldId id="354" r:id="rId82"/>
    <p:sldId id="448" r:id="rId83"/>
    <p:sldId id="410" r:id="rId84"/>
    <p:sldId id="441" r:id="rId85"/>
    <p:sldId id="440" r:id="rId86"/>
    <p:sldId id="355" r:id="rId87"/>
    <p:sldId id="356" r:id="rId88"/>
    <p:sldId id="358" r:id="rId89"/>
    <p:sldId id="360" r:id="rId90"/>
    <p:sldId id="443" r:id="rId91"/>
    <p:sldId id="359" r:id="rId92"/>
    <p:sldId id="536" r:id="rId93"/>
    <p:sldId id="361" r:id="rId94"/>
    <p:sldId id="362" r:id="rId95"/>
    <p:sldId id="363" r:id="rId96"/>
    <p:sldId id="364" r:id="rId97"/>
    <p:sldId id="365" r:id="rId98"/>
    <p:sldId id="544" r:id="rId99"/>
    <p:sldId id="543" r:id="rId100"/>
    <p:sldId id="554" r:id="rId101"/>
    <p:sldId id="555" r:id="rId102"/>
    <p:sldId id="369" r:id="rId103"/>
    <p:sldId id="370" r:id="rId104"/>
    <p:sldId id="432" r:id="rId105"/>
    <p:sldId id="526" r:id="rId106"/>
    <p:sldId id="525" r:id="rId107"/>
    <p:sldId id="433" r:id="rId108"/>
    <p:sldId id="527" r:id="rId109"/>
    <p:sldId id="376" r:id="rId110"/>
    <p:sldId id="377" r:id="rId111"/>
    <p:sldId id="528" r:id="rId112"/>
    <p:sldId id="529" r:id="rId113"/>
    <p:sldId id="537" r:id="rId114"/>
    <p:sldId id="545" r:id="rId115"/>
    <p:sldId id="530" r:id="rId116"/>
    <p:sldId id="381" r:id="rId117"/>
    <p:sldId id="383" r:id="rId118"/>
    <p:sldId id="436" r:id="rId119"/>
    <p:sldId id="442" r:id="rId120"/>
    <p:sldId id="437" r:id="rId121"/>
    <p:sldId id="385" r:id="rId122"/>
    <p:sldId id="386" r:id="rId123"/>
    <p:sldId id="387" r:id="rId124"/>
    <p:sldId id="388" r:id="rId125"/>
    <p:sldId id="390" r:id="rId126"/>
    <p:sldId id="391" r:id="rId127"/>
    <p:sldId id="394" r:id="rId128"/>
    <p:sldId id="524" r:id="rId129"/>
    <p:sldId id="392" r:id="rId130"/>
    <p:sldId id="411" r:id="rId131"/>
    <p:sldId id="393" r:id="rId132"/>
    <p:sldId id="533" r:id="rId133"/>
    <p:sldId id="395" r:id="rId134"/>
    <p:sldId id="558" r:id="rId135"/>
    <p:sldId id="559" r:id="rId136"/>
    <p:sldId id="560" r:id="rId137"/>
    <p:sldId id="671" r:id="rId138"/>
    <p:sldId id="670" r:id="rId139"/>
    <p:sldId id="562" r:id="rId140"/>
    <p:sldId id="672" r:id="rId141"/>
    <p:sldId id="563" r:id="rId142"/>
    <p:sldId id="564" r:id="rId143"/>
    <p:sldId id="673" r:id="rId144"/>
    <p:sldId id="565" r:id="rId145"/>
    <p:sldId id="566" r:id="rId146"/>
    <p:sldId id="567" r:id="rId147"/>
    <p:sldId id="568" r:id="rId148"/>
    <p:sldId id="569" r:id="rId149"/>
    <p:sldId id="570" r:id="rId150"/>
    <p:sldId id="571" r:id="rId151"/>
    <p:sldId id="572" r:id="rId152"/>
    <p:sldId id="666" r:id="rId153"/>
    <p:sldId id="573" r:id="rId154"/>
    <p:sldId id="574" r:id="rId155"/>
    <p:sldId id="575" r:id="rId156"/>
    <p:sldId id="576" r:id="rId157"/>
    <p:sldId id="577" r:id="rId158"/>
    <p:sldId id="578" r:id="rId159"/>
    <p:sldId id="579" r:id="rId160"/>
    <p:sldId id="580" r:id="rId1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599" autoAdjust="0"/>
    <p:restoredTop sz="89829" autoAdjust="0"/>
  </p:normalViewPr>
  <p:slideViewPr>
    <p:cSldViewPr>
      <p:cViewPr varScale="1">
        <p:scale>
          <a:sx n="101" d="100"/>
          <a:sy n="101" d="100"/>
        </p:scale>
        <p:origin x="-1806" y="-90"/>
      </p:cViewPr>
      <p:guideLst>
        <p:guide orient="horz" pos="2160"/>
        <p:guide pos="2880"/>
      </p:guideLst>
    </p:cSldViewPr>
  </p:slideViewPr>
  <p:outlineViewPr>
    <p:cViewPr>
      <p:scale>
        <a:sx n="33" d="100"/>
        <a:sy n="33" d="100"/>
      </p:scale>
      <p:origin x="0" y="6870"/>
    </p:cViewPr>
  </p:outlineViewPr>
  <p:notesTextViewPr>
    <p:cViewPr>
      <p:scale>
        <a:sx n="100" d="100"/>
        <a:sy n="100" d="100"/>
      </p:scale>
      <p:origin x="0" y="0"/>
    </p:cViewPr>
  </p:notesTextViewPr>
  <p:sorterViewPr>
    <p:cViewPr>
      <p:scale>
        <a:sx n="66" d="100"/>
        <a:sy n="66" d="100"/>
      </p:scale>
      <p:origin x="0" y="10572"/>
    </p:cViewPr>
  </p:sorterViewPr>
  <p:notesViewPr>
    <p:cSldViewPr>
      <p:cViewPr varScale="1">
        <p:scale>
          <a:sx n="79" d="100"/>
          <a:sy n="79" d="100"/>
        </p:scale>
        <p:origin x="-31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54" Type="http://schemas.openxmlformats.org/officeDocument/2006/relationships/slide" Target="slides/slide148.xml"/><Relationship Id="rId159" Type="http://schemas.openxmlformats.org/officeDocument/2006/relationships/slide" Target="slides/slide153.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slide" Target="slides/slide14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160" Type="http://schemas.openxmlformats.org/officeDocument/2006/relationships/slide" Target="slides/slide154.xml"/><Relationship Id="rId165"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slide" Target="slides/slide14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slide" Target="slides/slide155.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slide" Target="slides/slide142.xml"/><Relationship Id="rId151" Type="http://schemas.openxmlformats.org/officeDocument/2006/relationships/slide" Target="slides/slide145.xml"/><Relationship Id="rId156" Type="http://schemas.openxmlformats.org/officeDocument/2006/relationships/slide" Target="slides/slide150.xml"/><Relationship Id="rId16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handoutMaster" Target="handoutMasters/handoutMaster1.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58DFAB-39B2-4BF8-BF5E-F0AD7D270D30}" type="datetimeFigureOut">
              <a:rPr lang="en-US" smtClean="0"/>
              <a:pPr/>
              <a:t>7/23/2012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6103DB-5366-4A99-B4F2-06F7D12F5DB4}" type="slidenum">
              <a:rPr lang="en-US" smtClean="0"/>
              <a:pPr/>
              <a:t>‹#›</a:t>
            </a:fld>
            <a:endParaRPr lang="en-US"/>
          </a:p>
        </p:txBody>
      </p:sp>
    </p:spTree>
    <p:extLst>
      <p:ext uri="{BB962C8B-B14F-4D97-AF65-F5344CB8AC3E}">
        <p14:creationId xmlns:p14="http://schemas.microsoft.com/office/powerpoint/2010/main" val="3504787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C89A1-1AEC-40AE-B557-9020D48AAE93}" type="datetimeFigureOut">
              <a:rPr lang="en-US" smtClean="0"/>
              <a:pPr/>
              <a:t>7/23/2012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AFF57E-759F-4C2B-96AE-0F025E4CD3CF}" type="slidenum">
              <a:rPr lang="en-US" smtClean="0"/>
              <a:pPr/>
              <a:t>‹#›</a:t>
            </a:fld>
            <a:endParaRPr lang="en-US"/>
          </a:p>
        </p:txBody>
      </p:sp>
    </p:spTree>
    <p:extLst>
      <p:ext uri="{BB962C8B-B14F-4D97-AF65-F5344CB8AC3E}">
        <p14:creationId xmlns:p14="http://schemas.microsoft.com/office/powerpoint/2010/main" val="3192685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AFF57E-759F-4C2B-96AE-0F025E4CD3C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AFF57E-759F-4C2B-96AE-0F025E4CD3CF}" type="slidenum">
              <a:rPr lang="en-US" smtClean="0"/>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AFF57E-759F-4C2B-96AE-0F025E4CD3CF}" type="slidenum">
              <a:rPr lang="en-US" smtClean="0"/>
              <a:pPr/>
              <a:t>89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AFF57E-759F-4C2B-96AE-0F025E4CD3CF}" type="slidenum">
              <a:rPr lang="en-US" smtClean="0"/>
              <a:pPr/>
              <a:t>90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915B588-6A26-46A2-A8C0-2E9F5E746F5A}" type="datetimeFigureOut">
              <a:rPr lang="en-US" smtClean="0"/>
              <a:pPr/>
              <a:t>7/23/2012</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DCE1AFF-146B-4698-8908-5402967BDDC6}"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CE1AFF-146B-4698-8908-5402967BDD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CE1AFF-146B-4698-8908-5402967BDDC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15B588-6A26-46A2-A8C0-2E9F5E746F5A}"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15B588-6A26-46A2-A8C0-2E9F5E746F5A}" type="datetimeFigureOut">
              <a:rPr lang="en-US" smtClean="0"/>
              <a:pPr/>
              <a:t>7/23/2012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15B588-6A26-46A2-A8C0-2E9F5E746F5A}" type="datetimeFigureOut">
              <a:rPr lang="en-US" smtClean="0"/>
              <a:pPr/>
              <a:t>7/23/2012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B588-6A26-46A2-A8C0-2E9F5E746F5A}" type="datetimeFigureOut">
              <a:rPr lang="en-US" smtClean="0"/>
              <a:pPr/>
              <a:t>7/23/2012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15B588-6A26-46A2-A8C0-2E9F5E746F5A}"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E1AFF-146B-4698-8908-5402967BDDC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CE1AFF-146B-4698-8908-5402967BDDC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915B588-6A26-46A2-A8C0-2E9F5E746F5A}" type="datetimeFigureOut">
              <a:rPr lang="en-US" smtClean="0"/>
              <a:pPr/>
              <a:t>7/23/2012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DCE1AFF-146B-4698-8908-5402967BDDC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915B588-6A26-46A2-A8C0-2E9F5E746F5A}" type="datetimeFigureOut">
              <a:rPr lang="en-US" smtClean="0"/>
              <a:pPr/>
              <a:t>7/23/2012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DCE1AFF-146B-4698-8908-5402967BDDC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DCE1AFF-146B-4698-8908-5402967BDDC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15B588-6A26-46A2-A8C0-2E9F5E746F5A}"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15B588-6A26-46A2-A8C0-2E9F5E746F5A}" type="datetimeFigureOut">
              <a:rPr lang="en-US" smtClean="0"/>
              <a:pPr/>
              <a:t>7/23/2012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15B588-6A26-46A2-A8C0-2E9F5E746F5A}" type="datetimeFigureOut">
              <a:rPr lang="en-US" smtClean="0"/>
              <a:pPr/>
              <a:t>7/23/2012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B588-6A26-46A2-A8C0-2E9F5E746F5A}" type="datetimeFigureOut">
              <a:rPr lang="en-US" smtClean="0"/>
              <a:pPr/>
              <a:t>7/23/2012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CE1AFF-146B-4698-8908-5402967BDDC6}"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15B588-6A26-46A2-A8C0-2E9F5E746F5A}"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15B588-6A26-46A2-A8C0-2E9F5E746F5A}"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915B588-6A26-46A2-A8C0-2E9F5E746F5A}" type="datetimeFigureOut">
              <a:rPr lang="en-US" smtClean="0"/>
              <a:pPr/>
              <a:t>7/23/2012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DCE1AFF-146B-4698-8908-5402967BDDC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DCE1AFF-146B-4698-8908-5402967BDDC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915B588-6A26-46A2-A8C0-2E9F5E746F5A}" type="datetimeFigureOut">
              <a:rPr lang="en-US" smtClean="0"/>
              <a:pPr/>
              <a:t>7/23/2012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DCE1AFF-146B-4698-8908-5402967BDDC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915B588-6A26-46A2-A8C0-2E9F5E746F5A}" type="datetimeFigureOut">
              <a:rPr lang="en-US" smtClean="0"/>
              <a:pPr/>
              <a:t>7/23/2012</a:t>
            </a:fld>
            <a:endParaRPr lang="en-US"/>
          </a:p>
        </p:txBody>
      </p:sp>
      <p:sp>
        <p:nvSpPr>
          <p:cNvPr id="10" name="Slide Number Placeholder 9"/>
          <p:cNvSpPr>
            <a:spLocks noGrp="1"/>
          </p:cNvSpPr>
          <p:nvPr>
            <p:ph type="sldNum" sz="quarter" idx="16"/>
          </p:nvPr>
        </p:nvSpPr>
        <p:spPr/>
        <p:txBody>
          <a:bodyPr rtlCol="0"/>
          <a:lstStyle/>
          <a:p>
            <a:fld id="{3DCE1AFF-146B-4698-8908-5402967BDDC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915B588-6A26-46A2-A8C0-2E9F5E746F5A}" type="datetimeFigureOut">
              <a:rPr lang="en-US" smtClean="0"/>
              <a:pPr/>
              <a:t>7/23/2012</a:t>
            </a:fld>
            <a:endParaRPr lang="en-US"/>
          </a:p>
        </p:txBody>
      </p:sp>
      <p:sp>
        <p:nvSpPr>
          <p:cNvPr id="12" name="Slide Number Placeholder 11"/>
          <p:cNvSpPr>
            <a:spLocks noGrp="1"/>
          </p:cNvSpPr>
          <p:nvPr>
            <p:ph type="sldNum" sz="quarter" idx="16"/>
          </p:nvPr>
        </p:nvSpPr>
        <p:spPr/>
        <p:txBody>
          <a:bodyPr rtlCol="0"/>
          <a:lstStyle/>
          <a:p>
            <a:fld id="{3DCE1AFF-146B-4698-8908-5402967BDDC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15B588-6A26-46A2-A8C0-2E9F5E746F5A}" type="datetimeFigureOut">
              <a:rPr lang="en-US" smtClean="0"/>
              <a:pPr/>
              <a:t>7/23/2012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DCE1AFF-146B-4698-8908-5402967BDD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915B588-6A26-46A2-A8C0-2E9F5E746F5A}" type="datetimeFigureOut">
              <a:rPr lang="en-US" smtClean="0"/>
              <a:pPr/>
              <a:t>7/23/2012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CE1AFF-146B-4698-8908-5402967BDDC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B588-6A26-46A2-A8C0-2E9F5E746F5A}" type="datetimeFigureOut">
              <a:rPr lang="en-US" smtClean="0"/>
              <a:pPr/>
              <a:t>7/23/2012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DCE1AFF-146B-4698-8908-5402967BDDC6}"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915B588-6A26-46A2-A8C0-2E9F5E746F5A}"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DCE1AFF-146B-4698-8908-5402967BDDC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915B588-6A26-46A2-A8C0-2E9F5E746F5A}" type="datetimeFigureOut">
              <a:rPr lang="en-US" smtClean="0"/>
              <a:pPr/>
              <a:t>7/23/2012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DCE1AFF-146B-4698-8908-5402967BDDC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DCE1AFF-146B-4698-8908-5402967BDDC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915B588-6A26-46A2-A8C0-2E9F5E746F5A}" type="datetimeFigureOut">
              <a:rPr lang="en-US" smtClean="0"/>
              <a:pPr/>
              <a:t>7/23/2012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15B588-6A26-46A2-A8C0-2E9F5E746F5A}"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15B588-6A26-46A2-A8C0-2E9F5E746F5A}" type="datetimeFigureOut">
              <a:rPr lang="en-US" smtClean="0"/>
              <a:pPr/>
              <a:t>7/23/2012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915B588-6A26-46A2-A8C0-2E9F5E746F5A}" type="datetimeFigureOut">
              <a:rPr lang="en-US" smtClean="0"/>
              <a:pPr/>
              <a:t>7/23/2012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DCE1AFF-146B-4698-8908-5402967BDDC6}"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15B588-6A26-46A2-A8C0-2E9F5E746F5A}" type="datetimeFigureOut">
              <a:rPr lang="en-US" smtClean="0"/>
              <a:pPr/>
              <a:t>7/23/2012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B588-6A26-46A2-A8C0-2E9F5E746F5A}" type="datetimeFigureOut">
              <a:rPr lang="en-US" smtClean="0"/>
              <a:pPr/>
              <a:t>7/23/2012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15B588-6A26-46A2-A8C0-2E9F5E746F5A}"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15B588-6A26-46A2-A8C0-2E9F5E746F5A}"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DCE1AFF-146B-4698-8908-5402967BDDC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15B588-6A26-46A2-A8C0-2E9F5E746F5A}"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915B588-6A26-46A2-A8C0-2E9F5E746F5A}" type="datetimeFigureOut">
              <a:rPr lang="en-US" smtClean="0"/>
              <a:pPr/>
              <a:t>7/23/2012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DCE1AFF-146B-4698-8908-5402967BDDC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15B588-6A26-46A2-A8C0-2E9F5E746F5A}" type="datetimeFigureOut">
              <a:rPr lang="en-US" smtClean="0"/>
              <a:pPr/>
              <a:t>7/23/2012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15B588-6A26-46A2-A8C0-2E9F5E746F5A}" type="datetimeFigureOut">
              <a:rPr lang="en-US" smtClean="0"/>
              <a:pPr/>
              <a:t>7/23/2012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B588-6A26-46A2-A8C0-2E9F5E746F5A}" type="datetimeFigureOut">
              <a:rPr lang="en-US" smtClean="0"/>
              <a:pPr/>
              <a:t>7/23/2012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5B588-6A26-46A2-A8C0-2E9F5E746F5A}"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5B588-6A26-46A2-A8C0-2E9F5E746F5A}"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15B588-6A26-46A2-A8C0-2E9F5E746F5A}"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915B588-6A26-46A2-A8C0-2E9F5E746F5A}" type="datetimeFigureOut">
              <a:rPr lang="en-US" smtClean="0"/>
              <a:pPr/>
              <a:t>7/23/2012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DCE1AFF-146B-4698-8908-5402967BDD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915B588-6A26-46A2-A8C0-2E9F5E746F5A}" type="datetimeFigureOut">
              <a:rPr lang="en-US" smtClean="0"/>
              <a:pPr/>
              <a:t>7/23/2012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CE1AFF-146B-4698-8908-5402967BDD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4915B588-6A26-46A2-A8C0-2E9F5E746F5A}" type="datetimeFigureOut">
              <a:rPr lang="en-US" smtClean="0"/>
              <a:pPr/>
              <a:t>7/23/2012</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DCE1AFF-146B-4698-8908-5402967BDD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915B588-6A26-46A2-A8C0-2E9F5E746F5A}" type="datetimeFigureOut">
              <a:rPr lang="en-US" smtClean="0"/>
              <a:pPr/>
              <a:t>7/23/2012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DCE1AFF-146B-4698-8908-5402967BDDC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915B588-6A26-46A2-A8C0-2E9F5E746F5A}" type="datetimeFigureOut">
              <a:rPr lang="en-US" smtClean="0"/>
              <a:pPr/>
              <a:t>7/23/2012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DCE1AFF-146B-4698-8908-5402967BDD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915B588-6A26-46A2-A8C0-2E9F5E746F5A}" type="datetimeFigureOut">
              <a:rPr lang="en-US" smtClean="0"/>
              <a:pPr/>
              <a:t>7/23/2012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DCE1AFF-146B-4698-8908-5402967BDDC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915B588-6A26-46A2-A8C0-2E9F5E746F5A}" type="datetimeFigureOut">
              <a:rPr lang="en-US" smtClean="0"/>
              <a:pPr/>
              <a:t>7/23/2012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DCE1AFF-146B-4698-8908-5402967BDD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915B588-6A26-46A2-A8C0-2E9F5E746F5A}" type="datetimeFigureOut">
              <a:rPr lang="en-US" smtClean="0"/>
              <a:pPr/>
              <a:t>7/23/2012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CE1AFF-146B-4698-8908-5402967BDDC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5B588-6A26-46A2-A8C0-2E9F5E746F5A}" type="datetimeFigureOut">
              <a:rPr lang="en-US" smtClean="0"/>
              <a:pPr/>
              <a:t>7/23/2012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E1AFF-146B-4698-8908-5402967BDD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7.xml"/></Relationships>
</file>

<file path=ppt/slides/_rels/slide1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7.xml"/></Relationships>
</file>

<file path=ppt/slides/_rels/slide9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TWO DIVINE REVELATIONS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 Placeholder 4"/>
          <p:cNvSpPr>
            <a:spLocks noGrp="1"/>
          </p:cNvSpPr>
          <p:nvPr>
            <p:ph type="body" idx="1"/>
          </p:nvPr>
        </p:nvSpPr>
        <p:spPr>
          <a:xfrm>
            <a:off x="457200" y="1535113"/>
            <a:ext cx="3962400" cy="446087"/>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txBody>
          <a:bodyPr>
            <a:noAutofit/>
          </a:bodyPr>
          <a:lstStyle/>
          <a:p>
            <a:pPr algn="ctr"/>
            <a:r>
              <a:rPr lang="en-US" sz="2800" b="1" dirty="0" smtClean="0">
                <a:solidFill>
                  <a:schemeClr val="bg1"/>
                </a:solidFill>
                <a:latin typeface="Arial" pitchFamily="34" charset="0"/>
                <a:cs typeface="Arial" pitchFamily="34" charset="0"/>
              </a:rPr>
              <a:t>The Bible</a:t>
            </a:r>
            <a:endParaRPr lang="en-US" sz="2800" b="1" dirty="0">
              <a:solidFill>
                <a:schemeClr val="bg1"/>
              </a:solidFill>
              <a:latin typeface="Arial" pitchFamily="34" charset="0"/>
              <a:cs typeface="Arial" pitchFamily="34" charset="0"/>
            </a:endParaRPr>
          </a:p>
        </p:txBody>
      </p:sp>
      <p:sp>
        <p:nvSpPr>
          <p:cNvPr id="7" name="Text Placeholder 6"/>
          <p:cNvSpPr>
            <a:spLocks noGrp="1"/>
          </p:cNvSpPr>
          <p:nvPr>
            <p:ph type="body" sz="half" idx="3"/>
          </p:nvPr>
        </p:nvSpPr>
        <p:spPr>
          <a:xfrm>
            <a:off x="4724400" y="1535113"/>
            <a:ext cx="3962400" cy="446087"/>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The Record of Nature</a:t>
            </a:r>
            <a:endParaRPr lang="en-US" sz="2800" dirty="0">
              <a:solidFill>
                <a:schemeClr val="bg1"/>
              </a:solidFill>
            </a:endParaRPr>
          </a:p>
        </p:txBody>
      </p:sp>
      <p:pic>
        <p:nvPicPr>
          <p:cNvPr id="12" name="Picture 2" descr="C:\Users\Max Power\AppData\Local\Microsoft\Windows\Temporary Internet Files\Content.IE5\RBJPYQZ6\MPj04011790000[1].jpg"/>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tretch>
            <a:fillRect/>
          </a:stretch>
        </p:blipFill>
        <p:spPr bwMode="auto">
          <a:xfrm>
            <a:off x="457200" y="2209800"/>
            <a:ext cx="3962400" cy="3962400"/>
          </a:xfrm>
          <a:prstGeom prst="rect">
            <a:avLst/>
          </a:prstGeom>
          <a:noFill/>
        </p:spPr>
      </p:pic>
      <p:pic>
        <p:nvPicPr>
          <p:cNvPr id="10" name="Content Placeholder 9" descr="M81 Galaxy     Cr-NASA_JPL-Caltech_gALEX tEAM_j. hUCHRA ET AL (hARVARD CfA).jpg"/>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4648200" y="2209800"/>
            <a:ext cx="4041775" cy="3962400"/>
          </a:xfrm>
        </p:spPr>
      </p:pic>
      <p:sp>
        <p:nvSpPr>
          <p:cNvPr id="8" name="Rectangle 7"/>
          <p:cNvSpPr/>
          <p:nvPr/>
        </p:nvSpPr>
        <p:spPr>
          <a:xfrm>
            <a:off x="457200" y="2133600"/>
            <a:ext cx="3962400" cy="403187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buFont typeface="Arial" pitchFamily="34" charset="0"/>
              <a:buChar char="•"/>
            </a:pPr>
            <a:r>
              <a:rPr lang="en-US" sz="3200" b="1" spc="50" dirty="0" smtClean="0">
                <a:ln w="11430"/>
                <a:effectLst>
                  <a:outerShdw blurRad="76200" dist="50800" dir="5400000" algn="tl" rotWithShape="0">
                    <a:srgbClr val="000000">
                      <a:alpha val="65000"/>
                    </a:srgbClr>
                  </a:outerShdw>
                </a:effectLst>
              </a:rPr>
              <a:t>Written</a:t>
            </a:r>
          </a:p>
          <a:p>
            <a:pPr lvl="2">
              <a:buFont typeface="Arial" pitchFamily="34" charset="0"/>
              <a:buChar char="•"/>
            </a:pPr>
            <a:r>
              <a:rPr lang="en-US" sz="3200" b="1" spc="50" dirty="0" smtClean="0">
                <a:ln w="11430"/>
                <a:effectLst>
                  <a:outerShdw blurRad="76200" dist="50800" dir="5400000" algn="tl" rotWithShape="0">
                    <a:srgbClr val="000000">
                      <a:alpha val="65000"/>
                    </a:srgbClr>
                  </a:outerShdw>
                </a:effectLst>
              </a:rPr>
              <a:t>Specific</a:t>
            </a:r>
          </a:p>
          <a:p>
            <a:pPr lvl="3">
              <a:buFont typeface="Arial" pitchFamily="34" charset="0"/>
              <a:buChar char="•"/>
            </a:pPr>
            <a:r>
              <a:rPr lang="en-US" sz="3200" b="1" spc="50" dirty="0" smtClean="0">
                <a:ln w="11430"/>
                <a:effectLst>
                  <a:outerShdw blurRad="76200" dist="50800" dir="5400000" algn="tl" rotWithShape="0">
                    <a:srgbClr val="000000">
                      <a:alpha val="65000"/>
                    </a:srgbClr>
                  </a:outerShdw>
                </a:effectLst>
              </a:rPr>
              <a:t>Inerrant</a:t>
            </a:r>
          </a:p>
          <a:p>
            <a:pPr lvl="4">
              <a:buFont typeface="Arial" pitchFamily="34" charset="0"/>
              <a:buChar char="•"/>
            </a:pPr>
            <a:r>
              <a:rPr lang="en-US" sz="3200" b="1" spc="50" dirty="0" smtClean="0">
                <a:ln w="11430"/>
                <a:effectLst>
                  <a:outerShdw blurRad="76200" dist="50800" dir="5400000" algn="tl" rotWithShape="0">
                    <a:srgbClr val="000000">
                      <a:alpha val="65000"/>
                    </a:srgbClr>
                  </a:outerShdw>
                </a:effectLst>
              </a:rPr>
              <a:t>Literal</a:t>
            </a:r>
          </a:p>
          <a:p>
            <a:pPr lvl="4"/>
            <a:endPar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3200" b="1" i="1" spc="50" dirty="0" smtClean="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Emphasis on God’s love and salvation in Jesus Christ</a:t>
            </a:r>
            <a:endParaRPr lang="en-US" sz="3200" b="1" i="1" spc="50" dirty="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4572000" y="2209800"/>
            <a:ext cx="4114800" cy="440120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 typeface="Arial" pitchFamily="34" charset="0"/>
              <a:buChar char="•"/>
            </a:pPr>
            <a:r>
              <a:rPr lang="en-US" sz="3200" b="1" spc="50" dirty="0" smtClean="0">
                <a:ln w="11430"/>
                <a:effectLst>
                  <a:outerShdw blurRad="76200" dist="50800" dir="5400000" algn="tl" rotWithShape="0">
                    <a:srgbClr val="000000">
                      <a:alpha val="65000"/>
                    </a:srgbClr>
                  </a:outerShdw>
                </a:effectLst>
              </a:rPr>
              <a:t>Creation/nature</a:t>
            </a:r>
          </a:p>
          <a:p>
            <a:pPr lvl="1">
              <a:buFont typeface="Arial" pitchFamily="34" charset="0"/>
              <a:buChar char="•"/>
            </a:pPr>
            <a:r>
              <a:rPr lang="en-US" sz="3200" b="1" spc="50" dirty="0" smtClean="0">
                <a:ln w="11430"/>
                <a:effectLst>
                  <a:outerShdw blurRad="76200" dist="50800" dir="5400000" algn="tl" rotWithShape="0">
                    <a:srgbClr val="000000">
                      <a:alpha val="65000"/>
                    </a:srgbClr>
                  </a:outerShdw>
                </a:effectLst>
              </a:rPr>
              <a:t>More General</a:t>
            </a:r>
          </a:p>
          <a:p>
            <a:pPr lvl="2">
              <a:buFont typeface="Arial" pitchFamily="34" charset="0"/>
              <a:buChar char="•"/>
            </a:pPr>
            <a:r>
              <a:rPr lang="en-US" sz="3200" b="1" spc="50" dirty="0" smtClean="0">
                <a:ln w="11430"/>
                <a:effectLst>
                  <a:outerShdw blurRad="76200" dist="50800" dir="5400000" algn="tl" rotWithShape="0">
                    <a:srgbClr val="000000">
                      <a:alpha val="65000"/>
                    </a:srgbClr>
                  </a:outerShdw>
                </a:effectLst>
              </a:rPr>
              <a:t>Reveals truth </a:t>
            </a:r>
          </a:p>
          <a:p>
            <a:pPr lvl="2">
              <a:buFont typeface="Arial" pitchFamily="34" charset="0"/>
              <a:buChar char="•"/>
            </a:pPr>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2">
              <a:buFont typeface="Arial" pitchFamily="34" charset="0"/>
              <a:buChar char="•"/>
            </a:pPr>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3200" b="1" i="1" spc="50" dirty="0" smtClean="0">
                <a:ln w="11430"/>
                <a:solidFill>
                  <a:srgbClr val="FFFF00"/>
                </a:solidFill>
                <a:effectLst>
                  <a:outerShdw blurRad="76200" dist="50800" dir="5400000" algn="tl" rotWithShape="0">
                    <a:srgbClr val="000000">
                      <a:alpha val="65000"/>
                    </a:srgbClr>
                  </a:outerShdw>
                </a:effectLst>
              </a:rPr>
              <a:t>Declares God’s truth, justice, wisdom, righteousness,  power</a:t>
            </a:r>
          </a:p>
          <a:p>
            <a:pPr algn="ct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S</a:t>
            </a:r>
            <a:r>
              <a:rPr lang="en-US" sz="4400" b="1" dirty="0" smtClean="0">
                <a:ln>
                  <a:solidFill>
                    <a:schemeClr val="bg1"/>
                  </a:solidFill>
                </a:ln>
                <a:solidFill>
                  <a:srgbClr val="FFC000"/>
                </a:solidFill>
              </a:rPr>
              <a:t>preading Out (Rate) of Galaxies</a:t>
            </a:r>
          </a:p>
          <a:p>
            <a:r>
              <a:rPr lang="en-US" sz="3200" b="1" dirty="0" smtClean="0">
                <a:ln>
                  <a:solidFill>
                    <a:schemeClr val="bg1"/>
                  </a:solidFill>
                </a:ln>
                <a:solidFill>
                  <a:srgbClr val="FFC000"/>
                </a:solidFill>
              </a:rPr>
              <a:t>That precision of design is like saying that if you took all the grains of sands on all the beaches of earth (~10²³), and multiplied them by 1 trillion, 1 trillion,  by 10 billion times, and marked one of the grains of sand and then mixed them all up and then  dived down blindfolded and found that marked grain on the first try!!!!!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38400"/>
          </a:xfrm>
          <a:solidFill>
            <a:schemeClr val="tx1"/>
          </a:solidFill>
        </p:spPr>
        <p:txBody>
          <a:bodyPr>
            <a:noAutofit/>
            <a:scene3d>
              <a:camera prst="orthographicFront"/>
              <a:lightRig rig="soft" dir="t">
                <a:rot lat="0" lon="0" rev="16800000"/>
              </a:lightRig>
            </a:scene3d>
            <a:sp3d prstMaterial="softEdge"/>
          </a:bodyPr>
          <a:lstStyle/>
          <a:p>
            <a:pPr marL="231775" algn="l"/>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Day 4:  </a:t>
            </a:r>
            <a:r>
              <a:rPr lang="en-US" sz="3200" b="1" i="1" dirty="0" smtClean="0">
                <a:ln w="12700">
                  <a:solidFill>
                    <a:schemeClr val="tx1"/>
                  </a:solidFill>
                  <a:prstDash val="solid"/>
                </a:ln>
                <a:solidFill>
                  <a:srgbClr val="FFFF00"/>
                </a:solidFill>
                <a:effectLst/>
                <a:latin typeface="Corbel" pitchFamily="34" charset="0"/>
              </a:rPr>
              <a:t>(14).  And God said, “Let there be lights in the expanse of the sky to separate the day from the night, and let them serve  as signs to mark seasons and days and years.</a:t>
            </a: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endParaRPr lang="en-US" sz="2800" b="1" i="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3" name="Text Placeholder 2"/>
          <p:cNvSpPr>
            <a:spLocks noGrp="1"/>
          </p:cNvSpPr>
          <p:nvPr>
            <p:ph type="body" idx="1"/>
          </p:nvPr>
        </p:nvSpPr>
        <p:spPr>
          <a:xfrm>
            <a:off x="0" y="24384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b="1" cap="none" dirty="0" smtClean="0">
                <a:latin typeface="Arial" pitchFamily="34" charset="0"/>
                <a:cs typeface="Arial" pitchFamily="34" charset="0"/>
              </a:rPr>
              <a:t>The Bible</a:t>
            </a:r>
            <a:endParaRPr lang="en-US" sz="2800" b="1" cap="none" dirty="0">
              <a:latin typeface="Arial" pitchFamily="34" charset="0"/>
              <a:cs typeface="Arial" pitchFamily="34" charset="0"/>
            </a:endParaRPr>
          </a:p>
        </p:txBody>
      </p:sp>
      <p:sp>
        <p:nvSpPr>
          <p:cNvPr id="4" name="Content Placeholder 3"/>
          <p:cNvSpPr>
            <a:spLocks noGrp="1"/>
          </p:cNvSpPr>
          <p:nvPr>
            <p:ph sz="quarter" idx="2"/>
          </p:nvPr>
        </p:nvSpPr>
        <p:spPr>
          <a:xfrm>
            <a:off x="304800" y="3124200"/>
            <a:ext cx="8534400" cy="3429000"/>
          </a:xfrm>
        </p:spPr>
        <p:txBody>
          <a:bodyPr>
            <a:noAutofit/>
          </a:bodyPr>
          <a:lstStyle/>
          <a:p>
            <a:r>
              <a:rPr lang="en-US" sz="2800" b="1" dirty="0" smtClean="0">
                <a:latin typeface="ITC Avant Garde Demi" pitchFamily="34" charset="0"/>
              </a:rPr>
              <a:t>Remember, POV is from earth’s surface! </a:t>
            </a:r>
          </a:p>
          <a:p>
            <a:pPr>
              <a:buNone/>
            </a:pPr>
            <a:endParaRPr lang="en-US" sz="1400" b="1" dirty="0" smtClean="0">
              <a:latin typeface="ITC Avant Garde Demi" pitchFamily="34" charset="0"/>
            </a:endParaRPr>
          </a:p>
          <a:p>
            <a:r>
              <a:rPr lang="en-US" sz="2800" b="1" dirty="0" smtClean="0">
                <a:latin typeface="ITC Avant Garde Demi" pitchFamily="34" charset="0"/>
              </a:rPr>
              <a:t>So, for the first time, from the surface one can see the sun, moon &amp; stars just like the facts of nature would indicate.</a:t>
            </a:r>
          </a:p>
          <a:p>
            <a:pPr>
              <a:buNone/>
            </a:pPr>
            <a:endParaRPr lang="en-US" sz="1600" b="1" dirty="0" smtClean="0">
              <a:latin typeface="ITC Avant Garde Dem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38400"/>
          </a:xfrm>
          <a:solidFill>
            <a:schemeClr val="tx1"/>
          </a:solidFill>
        </p:spPr>
        <p:txBody>
          <a:bodyPr>
            <a:noAutofit/>
            <a:scene3d>
              <a:camera prst="orthographicFront"/>
              <a:lightRig rig="soft" dir="t">
                <a:rot lat="0" lon="0" rev="16800000"/>
              </a:lightRig>
            </a:scene3d>
            <a:sp3d prstMaterial="softEdge"/>
          </a:bodyPr>
          <a:lstStyle/>
          <a:p>
            <a:pPr marL="231775" algn="l"/>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Day 4: </a:t>
            </a:r>
            <a:r>
              <a:rPr lang="en-US" sz="3200" b="1" i="1" dirty="0" smtClean="0">
                <a:ln w="12700">
                  <a:solidFill>
                    <a:schemeClr val="tx1"/>
                  </a:solidFill>
                  <a:prstDash val="solid"/>
                </a:ln>
                <a:solidFill>
                  <a:srgbClr val="FFFF00"/>
                </a:solidFill>
                <a:effectLst/>
                <a:latin typeface="Corbel" pitchFamily="34" charset="0"/>
              </a:rPr>
              <a:t>(14).  And God said, “Let there be lights in the expanse of the sky to separate the day from the night, and let them serve  as signs to mark seasons and days and years.</a:t>
            </a: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endParaRPr lang="en-US" sz="2800" b="1" i="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3" name="Text Placeholder 2"/>
          <p:cNvSpPr>
            <a:spLocks noGrp="1"/>
          </p:cNvSpPr>
          <p:nvPr>
            <p:ph type="body" idx="1"/>
          </p:nvPr>
        </p:nvSpPr>
        <p:spPr>
          <a:xfrm>
            <a:off x="0" y="24384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b="1" cap="none" dirty="0" smtClean="0">
                <a:latin typeface="Arial" pitchFamily="34" charset="0"/>
                <a:cs typeface="Arial" pitchFamily="34" charset="0"/>
              </a:rPr>
              <a:t>The Bible</a:t>
            </a:r>
            <a:endParaRPr lang="en-US" sz="2800" b="1" cap="none" dirty="0">
              <a:latin typeface="Arial" pitchFamily="34" charset="0"/>
              <a:cs typeface="Arial" pitchFamily="34" charset="0"/>
            </a:endParaRPr>
          </a:p>
        </p:txBody>
      </p:sp>
      <p:sp>
        <p:nvSpPr>
          <p:cNvPr id="4" name="Content Placeholder 3"/>
          <p:cNvSpPr>
            <a:spLocks noGrp="1"/>
          </p:cNvSpPr>
          <p:nvPr>
            <p:ph sz="quarter" idx="2"/>
          </p:nvPr>
        </p:nvSpPr>
        <p:spPr>
          <a:xfrm>
            <a:off x="304800" y="3124200"/>
            <a:ext cx="8534400" cy="3581400"/>
          </a:xfrm>
        </p:spPr>
        <p:txBody>
          <a:bodyPr>
            <a:noAutofit/>
          </a:bodyPr>
          <a:lstStyle/>
          <a:p>
            <a:r>
              <a:rPr lang="en-US" sz="2800" b="1" dirty="0" smtClean="0">
                <a:latin typeface="ITC Avant Garde Demi" pitchFamily="34" charset="0"/>
              </a:rPr>
              <a:t>V. 14 does NOT say God “created” the lights at this point!!! (see Gen. 1:1).  He said “Let there be lights” (like “Let there appear”)  </a:t>
            </a:r>
          </a:p>
          <a:p>
            <a:endParaRPr lang="en-US" sz="2000" b="1" dirty="0" smtClean="0">
              <a:latin typeface="ITC Avant Garde Demi" pitchFamily="34" charset="0"/>
            </a:endParaRPr>
          </a:p>
          <a:p>
            <a:r>
              <a:rPr lang="en-US" sz="2800" b="1" dirty="0" smtClean="0">
                <a:latin typeface="ITC Avant Garde Demi" pitchFamily="34" charset="0"/>
              </a:rPr>
              <a:t>This accurately portrays what would happen when the atmosphere became a clear one revealing the sun, moon, and stars from the earth’s surface POV. </a:t>
            </a:r>
          </a:p>
          <a:p>
            <a:pPr>
              <a:buNone/>
            </a:pPr>
            <a:endParaRPr lang="en-US" sz="1600" b="1" dirty="0" smtClean="0">
              <a:latin typeface="ITC Avant Garde Dem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86000"/>
          </a:xfrm>
          <a:solidFill>
            <a:schemeClr val="tx1"/>
          </a:solidFill>
        </p:spPr>
        <p:txBody>
          <a:bodyPr>
            <a:noAutofit/>
            <a:scene3d>
              <a:camera prst="orthographicFront"/>
              <a:lightRig rig="soft" dir="t">
                <a:rot lat="0" lon="0" rev="16800000"/>
              </a:lightRig>
            </a:scene3d>
            <a:sp3d prstMaterial="softEdge"/>
          </a:bodyPr>
          <a:lstStyle/>
          <a:p>
            <a:pPr marL="231775" algn="l"/>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Day 4:  </a:t>
            </a:r>
            <a:r>
              <a:rPr lang="en-US" sz="3200" b="1" i="1" dirty="0" smtClean="0">
                <a:ln w="12700">
                  <a:solidFill>
                    <a:schemeClr val="tx1"/>
                  </a:solidFill>
                  <a:prstDash val="solid"/>
                </a:ln>
                <a:solidFill>
                  <a:srgbClr val="FFFF00"/>
                </a:solidFill>
                <a:effectLst/>
                <a:latin typeface="Corbel" pitchFamily="34" charset="0"/>
              </a:rPr>
              <a:t>(14).  And God said, “Let there be lights in the expanse of the sky to separate the day from the night, and let them serve  as signs to mark seasons and days and years</a:t>
            </a:r>
            <a:r>
              <a:rPr lang="en-US" sz="3200" i="1" dirty="0" smtClean="0">
                <a:ln w="12700">
                  <a:solidFill>
                    <a:schemeClr val="tx1"/>
                  </a:solidFill>
                  <a:prstDash val="solid"/>
                </a:ln>
                <a:solidFill>
                  <a:srgbClr val="FFFF00"/>
                </a:solidFill>
                <a:effectLst/>
                <a:latin typeface="Corbel" pitchFamily="34" charset="0"/>
              </a:rPr>
              <a:t>.</a:t>
            </a:r>
            <a:r>
              <a:rPr lang="en-US" sz="3200" i="1" dirty="0" smtClean="0">
                <a:ln w="12700">
                  <a:solidFill>
                    <a:schemeClr val="tx1"/>
                  </a:solidFill>
                  <a:prstDash val="solid"/>
                </a:ln>
                <a:solidFill>
                  <a:srgbClr val="FFFF00"/>
                </a:solidFill>
                <a:effectLst/>
                <a:latin typeface="ITC Zapf Chancery" pitchFamily="66" charset="0"/>
              </a:rPr>
              <a:t/>
            </a:r>
            <a:br>
              <a:rPr lang="en-US" sz="3200" i="1" dirty="0" smtClean="0">
                <a:ln w="12700">
                  <a:solidFill>
                    <a:schemeClr val="tx1"/>
                  </a:solidFill>
                  <a:prstDash val="solid"/>
                </a:ln>
                <a:solidFill>
                  <a:srgbClr val="FFFF00"/>
                </a:solidFill>
                <a:effectLst/>
                <a:latin typeface="ITC Zapf Chancery" pitchFamily="66" charset="0"/>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endParaRPr lang="en-US" sz="2800" b="1" i="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3" name="Text Placeholder 2"/>
          <p:cNvSpPr>
            <a:spLocks noGrp="1"/>
          </p:cNvSpPr>
          <p:nvPr>
            <p:ph type="body" idx="1"/>
          </p:nvPr>
        </p:nvSpPr>
        <p:spPr>
          <a:xfrm>
            <a:off x="0" y="22098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b="1" cap="none" dirty="0" smtClean="0">
                <a:latin typeface="Arial" pitchFamily="34" charset="0"/>
                <a:cs typeface="Arial" pitchFamily="34" charset="0"/>
              </a:rPr>
              <a:t>The Bible</a:t>
            </a:r>
            <a:endParaRPr lang="en-US" sz="2800" b="1" cap="none" dirty="0">
              <a:latin typeface="Arial" pitchFamily="34" charset="0"/>
              <a:cs typeface="Arial" pitchFamily="34" charset="0"/>
            </a:endParaRPr>
          </a:p>
        </p:txBody>
      </p:sp>
      <p:sp>
        <p:nvSpPr>
          <p:cNvPr id="4" name="Content Placeholder 3"/>
          <p:cNvSpPr>
            <a:spLocks noGrp="1"/>
          </p:cNvSpPr>
          <p:nvPr>
            <p:ph sz="quarter" idx="2"/>
          </p:nvPr>
        </p:nvSpPr>
        <p:spPr>
          <a:xfrm>
            <a:off x="304800" y="2971800"/>
            <a:ext cx="8534400" cy="3429000"/>
          </a:xfrm>
        </p:spPr>
        <p:txBody>
          <a:bodyPr>
            <a:noAutofit/>
          </a:bodyPr>
          <a:lstStyle/>
          <a:p>
            <a:r>
              <a:rPr lang="en-US" sz="2800" b="1" dirty="0" smtClean="0">
                <a:latin typeface="ITC Avant Garde Demi" pitchFamily="34" charset="0"/>
              </a:rPr>
              <a:t>V. 14 states the purpose of the lights:  </a:t>
            </a:r>
          </a:p>
          <a:p>
            <a:pPr marL="914400" lvl="1" indent="-284163">
              <a:tabLst>
                <a:tab pos="1482725" algn="l"/>
              </a:tabLst>
            </a:pPr>
            <a:r>
              <a:rPr lang="en-US" sz="2800" b="1" dirty="0" smtClean="0">
                <a:latin typeface="ITC Avant Garde Demi" pitchFamily="34" charset="0"/>
              </a:rPr>
              <a:t>(</a:t>
            </a:r>
            <a:r>
              <a:rPr lang="en-US" sz="2800" b="1" dirty="0" err="1" smtClean="0">
                <a:latin typeface="ITC Avant Garde Demi" pitchFamily="34" charset="0"/>
              </a:rPr>
              <a:t>i</a:t>
            </a:r>
            <a:r>
              <a:rPr lang="en-US" sz="2800" b="1" dirty="0" smtClean="0">
                <a:latin typeface="ITC Avant Garde Demi" pitchFamily="34" charset="0"/>
              </a:rPr>
              <a:t>)	to separate the day from the night</a:t>
            </a:r>
          </a:p>
          <a:p>
            <a:pPr lvl="1">
              <a:tabLst>
                <a:tab pos="1482725" algn="l"/>
              </a:tabLst>
            </a:pPr>
            <a:r>
              <a:rPr lang="en-US" sz="2800" b="1" dirty="0" smtClean="0">
                <a:latin typeface="ITC Avant Garde Demi" pitchFamily="34" charset="0"/>
              </a:rPr>
              <a:t>(ii)	to serve as signs to mark seasons, days,	&amp; years  </a:t>
            </a:r>
          </a:p>
          <a:p>
            <a:pPr>
              <a:buNone/>
            </a:pPr>
            <a:endParaRPr lang="en-US" sz="2800" b="1" dirty="0" smtClean="0">
              <a:latin typeface="ITC Avant Garde Demi" pitchFamily="34" charset="0"/>
            </a:endParaRPr>
          </a:p>
          <a:p>
            <a:pPr>
              <a:buNone/>
            </a:pPr>
            <a:endParaRPr lang="en-US" sz="1400" b="1" dirty="0" smtClean="0">
              <a:latin typeface="ITC Avant Garde Dem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solidFill>
            <a:schemeClr val="tx1"/>
          </a:solidFill>
        </p:spPr>
        <p:txBody>
          <a:bodyPr>
            <a:noAutofit/>
            <a:scene3d>
              <a:camera prst="orthographicFront"/>
              <a:lightRig rig="soft" dir="t">
                <a:rot lat="0" lon="0" rev="16800000"/>
              </a:lightRig>
            </a:scene3d>
            <a:sp3d prstMaterial="softEdge"/>
          </a:bodyPr>
          <a:lstStyle/>
          <a:p>
            <a:pPr marL="231775" algn="l"/>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Day 4:  </a:t>
            </a:r>
            <a:r>
              <a:rPr lang="en-US" sz="3200" b="1" i="1" dirty="0" smtClean="0">
                <a:ln w="12700">
                  <a:solidFill>
                    <a:schemeClr val="tx1"/>
                  </a:solidFill>
                  <a:prstDash val="solid"/>
                </a:ln>
                <a:solidFill>
                  <a:srgbClr val="FFFF00"/>
                </a:solidFill>
                <a:effectLst/>
                <a:latin typeface="Corbel" pitchFamily="34" charset="0"/>
              </a:rPr>
              <a:t>(15).  And let there be lights in the expanse of the sky to give light on the earth,” and it was so. </a:t>
            </a:r>
            <a:r>
              <a:rPr lang="en-US" sz="3200" i="1" dirty="0" smtClean="0">
                <a:ln w="12700">
                  <a:solidFill>
                    <a:schemeClr val="tx1"/>
                  </a:solidFill>
                  <a:prstDash val="solid"/>
                </a:ln>
                <a:solidFill>
                  <a:srgbClr val="FFFF00"/>
                </a:solidFill>
                <a:effectLst/>
                <a:latin typeface="Corbel" pitchFamily="34" charset="0"/>
              </a:rPr>
              <a:t/>
            </a:r>
            <a:br>
              <a:rPr lang="en-US" sz="3200" i="1" dirty="0" smtClean="0">
                <a:ln w="12700">
                  <a:solidFill>
                    <a:schemeClr val="tx1"/>
                  </a:solidFill>
                  <a:prstDash val="solid"/>
                </a:ln>
                <a:solidFill>
                  <a:srgbClr val="FFFF00"/>
                </a:solidFill>
                <a:effectLst/>
                <a:latin typeface="Corbel" pitchFamily="34" charset="0"/>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endParaRPr lang="en-US" sz="2800" b="1" i="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3" name="Text Placeholder 2"/>
          <p:cNvSpPr>
            <a:spLocks noGrp="1"/>
          </p:cNvSpPr>
          <p:nvPr>
            <p:ph type="body" idx="1"/>
          </p:nvPr>
        </p:nvSpPr>
        <p:spPr>
          <a:xfrm>
            <a:off x="0" y="16764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b="1" cap="none" dirty="0" smtClean="0">
                <a:latin typeface="Arial" pitchFamily="34" charset="0"/>
                <a:cs typeface="Arial" pitchFamily="34" charset="0"/>
              </a:rPr>
              <a:t>The Bible</a:t>
            </a:r>
            <a:endParaRPr lang="en-US" sz="2800" b="1" cap="none" dirty="0">
              <a:latin typeface="Arial" pitchFamily="34" charset="0"/>
              <a:cs typeface="Arial" pitchFamily="34" charset="0"/>
            </a:endParaRPr>
          </a:p>
        </p:txBody>
      </p:sp>
      <p:sp>
        <p:nvSpPr>
          <p:cNvPr id="4" name="Content Placeholder 3"/>
          <p:cNvSpPr>
            <a:spLocks noGrp="1"/>
          </p:cNvSpPr>
          <p:nvPr>
            <p:ph sz="quarter" idx="2"/>
          </p:nvPr>
        </p:nvSpPr>
        <p:spPr>
          <a:xfrm>
            <a:off x="304800" y="2514600"/>
            <a:ext cx="8534400" cy="3429000"/>
          </a:xfrm>
        </p:spPr>
        <p:txBody>
          <a:bodyPr>
            <a:noAutofit/>
          </a:bodyPr>
          <a:lstStyle/>
          <a:p>
            <a:r>
              <a:rPr lang="en-US" sz="2800" b="1" dirty="0" smtClean="0">
                <a:latin typeface="ITC Avant Garde Demi" pitchFamily="34" charset="0"/>
              </a:rPr>
              <a:t>V. 15 states the purpose of the lights:  to give light on the earth.  </a:t>
            </a:r>
          </a:p>
          <a:p>
            <a:pPr>
              <a:buNone/>
            </a:pPr>
            <a:endParaRPr lang="en-US" sz="2800" b="1" dirty="0" smtClean="0">
              <a:latin typeface="ITC Avant Garde Demi" pitchFamily="34" charset="0"/>
            </a:endParaRPr>
          </a:p>
          <a:p>
            <a:pPr>
              <a:buNone/>
            </a:pPr>
            <a:endParaRPr lang="en-US" sz="1400" b="1" dirty="0" smtClean="0">
              <a:latin typeface="ITC Avant Garde Dem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1336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b="1" cap="none" dirty="0" smtClean="0">
                <a:latin typeface="Arial" pitchFamily="34" charset="0"/>
                <a:cs typeface="Arial" pitchFamily="34" charset="0"/>
              </a:rPr>
              <a:t>The Bible</a:t>
            </a:r>
            <a:endParaRPr lang="en-US" sz="2800" b="1" cap="none" dirty="0">
              <a:latin typeface="Arial" pitchFamily="34" charset="0"/>
              <a:cs typeface="Arial" pitchFamily="34" charset="0"/>
            </a:endParaRPr>
          </a:p>
        </p:txBody>
      </p:sp>
      <p:sp>
        <p:nvSpPr>
          <p:cNvPr id="4" name="Content Placeholder 3"/>
          <p:cNvSpPr>
            <a:spLocks noGrp="1"/>
          </p:cNvSpPr>
          <p:nvPr>
            <p:ph sz="quarter" idx="2"/>
          </p:nvPr>
        </p:nvSpPr>
        <p:spPr>
          <a:xfrm>
            <a:off x="0" y="2895600"/>
            <a:ext cx="8991600" cy="3657600"/>
          </a:xfrm>
        </p:spPr>
        <p:txBody>
          <a:bodyPr>
            <a:noAutofit/>
          </a:bodyPr>
          <a:lstStyle/>
          <a:p>
            <a:r>
              <a:rPr lang="en-US" sz="2800" b="1" dirty="0" smtClean="0">
                <a:latin typeface="ITC Avant Garde Demi" pitchFamily="34" charset="0"/>
              </a:rPr>
              <a:t>Hebrew word for “made” in v. 16 is  “ </a:t>
            </a:r>
            <a:r>
              <a:rPr lang="en-US" sz="2800" b="1" dirty="0" smtClean="0">
                <a:ln>
                  <a:solidFill>
                    <a:schemeClr val="tx1"/>
                  </a:solidFill>
                </a:ln>
                <a:solidFill>
                  <a:srgbClr val="FFFF00"/>
                </a:solidFill>
                <a:latin typeface="ITC Avant Garde Demi" pitchFamily="34" charset="0"/>
              </a:rPr>
              <a:t>‘</a:t>
            </a:r>
            <a:r>
              <a:rPr lang="en-US" sz="2800" b="1" dirty="0" err="1" smtClean="0">
                <a:ln>
                  <a:solidFill>
                    <a:schemeClr val="tx1"/>
                  </a:solidFill>
                </a:ln>
                <a:solidFill>
                  <a:srgbClr val="FFFF00"/>
                </a:solidFill>
                <a:latin typeface="ITC Avant Garde Demi" pitchFamily="34" charset="0"/>
              </a:rPr>
              <a:t>asa</a:t>
            </a:r>
            <a:r>
              <a:rPr lang="en-US" sz="2800" b="1" dirty="0" smtClean="0">
                <a:latin typeface="ITC Avant Garde Demi" pitchFamily="34" charset="0"/>
              </a:rPr>
              <a:t>.”</a:t>
            </a:r>
          </a:p>
          <a:p>
            <a:pPr>
              <a:buNone/>
            </a:pPr>
            <a:endParaRPr lang="en-US" sz="1800" b="1" dirty="0" smtClean="0">
              <a:latin typeface="ITC Avant Garde Demi" pitchFamily="34" charset="0"/>
            </a:endParaRPr>
          </a:p>
          <a:p>
            <a:r>
              <a:rPr lang="en-US" sz="2800" b="1" dirty="0" smtClean="0">
                <a:latin typeface="ITC Avant Garde Demi" pitchFamily="34" charset="0"/>
              </a:rPr>
              <a:t>“ </a:t>
            </a:r>
            <a:r>
              <a:rPr lang="en-US" sz="2800" b="1" dirty="0" smtClean="0">
                <a:ln>
                  <a:solidFill>
                    <a:sysClr val="windowText" lastClr="000000"/>
                  </a:solidFill>
                </a:ln>
                <a:solidFill>
                  <a:srgbClr val="FFFF00"/>
                </a:solidFill>
                <a:latin typeface="ITC Avant Garde Demi" pitchFamily="34" charset="0"/>
              </a:rPr>
              <a:t>‘</a:t>
            </a:r>
            <a:r>
              <a:rPr lang="en-US" sz="2800" b="1" dirty="0" err="1" smtClean="0">
                <a:ln>
                  <a:solidFill>
                    <a:sysClr val="windowText" lastClr="000000"/>
                  </a:solidFill>
                </a:ln>
                <a:solidFill>
                  <a:srgbClr val="FFFF00"/>
                </a:solidFill>
                <a:latin typeface="ITC Avant Garde Demi" pitchFamily="34" charset="0"/>
              </a:rPr>
              <a:t>asa</a:t>
            </a:r>
            <a:r>
              <a:rPr lang="en-US" sz="2800" b="1" dirty="0" smtClean="0">
                <a:latin typeface="ITC Avant Garde Demi" pitchFamily="34" charset="0"/>
              </a:rPr>
              <a:t>” is a verb; in v. 16 it is in the tense of a “completed action.”</a:t>
            </a:r>
          </a:p>
          <a:p>
            <a:pPr>
              <a:buNone/>
            </a:pPr>
            <a:endParaRPr lang="en-US" sz="1800" b="1" dirty="0" smtClean="0">
              <a:latin typeface="ITC Avant Garde Demi" pitchFamily="34" charset="0"/>
            </a:endParaRPr>
          </a:p>
          <a:p>
            <a:r>
              <a:rPr lang="en-US" sz="2800" b="1" dirty="0" smtClean="0">
                <a:latin typeface="ITC Avant Garde Demi" pitchFamily="34" charset="0"/>
              </a:rPr>
              <a:t>V. 16 states the purpose of the two great lights (i.e., sun &amp; moon):</a:t>
            </a:r>
          </a:p>
          <a:p>
            <a:pPr lvl="1"/>
            <a:r>
              <a:rPr lang="en-US" sz="2800" b="1" dirty="0" smtClean="0">
                <a:latin typeface="ITC Avant Garde Demi" pitchFamily="34" charset="0"/>
              </a:rPr>
              <a:t>To govern the day…to govern the night</a:t>
            </a:r>
            <a:r>
              <a:rPr lang="en-US" b="1" dirty="0" smtClean="0">
                <a:latin typeface="ITC Avant Garde Demi" pitchFamily="34" charset="0"/>
              </a:rPr>
              <a:t> </a:t>
            </a:r>
          </a:p>
          <a:p>
            <a:pPr>
              <a:buNone/>
            </a:pPr>
            <a:endParaRPr lang="en-US" sz="1400" b="1" dirty="0" smtClean="0">
              <a:latin typeface="ITC Avant Garde Demi" pitchFamily="34" charset="0"/>
            </a:endParaRPr>
          </a:p>
        </p:txBody>
      </p:sp>
      <p:sp>
        <p:nvSpPr>
          <p:cNvPr id="8" name="Title 1"/>
          <p:cNvSpPr>
            <a:spLocks noGrp="1"/>
          </p:cNvSpPr>
          <p:nvPr>
            <p:ph type="title"/>
          </p:nvPr>
        </p:nvSpPr>
        <p:spPr>
          <a:xfrm>
            <a:off x="0" y="0"/>
            <a:ext cx="9144000" cy="2133600"/>
          </a:xfrm>
          <a:solidFill>
            <a:schemeClr val="tx1"/>
          </a:solidFill>
        </p:spPr>
        <p:txBody>
          <a:bodyPr>
            <a:noAutofit/>
            <a:scene3d>
              <a:camera prst="orthographicFront"/>
              <a:lightRig rig="soft" dir="t">
                <a:rot lat="0" lon="0" rev="16800000"/>
              </a:lightRig>
            </a:scene3d>
            <a:sp3d prstMaterial="softEdge"/>
          </a:bodyPr>
          <a:lstStyle/>
          <a:p>
            <a:pPr marL="231775" algn="l"/>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Day 4:  </a:t>
            </a:r>
            <a:r>
              <a:rPr lang="en-US" sz="3200" b="1" i="1" dirty="0" smtClean="0">
                <a:ln w="12700">
                  <a:solidFill>
                    <a:schemeClr val="tx1"/>
                  </a:solidFill>
                  <a:prstDash val="solid"/>
                </a:ln>
                <a:solidFill>
                  <a:srgbClr val="FFFF00"/>
                </a:solidFill>
                <a:effectLst/>
                <a:latin typeface="Corbel" pitchFamily="34" charset="0"/>
              </a:rPr>
              <a:t>(16).  God made [</a:t>
            </a:r>
            <a:r>
              <a:rPr lang="en-US" sz="3200" b="1" i="1" dirty="0" smtClean="0">
                <a:ln w="12700">
                  <a:solidFill>
                    <a:schemeClr val="tx1"/>
                  </a:solidFill>
                  <a:prstDash val="solid"/>
                </a:ln>
                <a:solidFill>
                  <a:schemeClr val="bg1"/>
                </a:solidFill>
                <a:effectLst/>
                <a:latin typeface="Corbel" pitchFamily="34" charset="0"/>
              </a:rPr>
              <a:t>‘</a:t>
            </a:r>
            <a:r>
              <a:rPr lang="en-US" sz="3200" b="1" i="1" dirty="0" err="1" smtClean="0">
                <a:ln w="12700">
                  <a:solidFill>
                    <a:schemeClr val="tx1"/>
                  </a:solidFill>
                  <a:prstDash val="solid"/>
                </a:ln>
                <a:solidFill>
                  <a:schemeClr val="bg1"/>
                </a:solidFill>
                <a:effectLst/>
                <a:latin typeface="Corbel" pitchFamily="34" charset="0"/>
              </a:rPr>
              <a:t>asa</a:t>
            </a:r>
            <a:r>
              <a:rPr lang="en-US" sz="3200" b="1" i="1" dirty="0" smtClean="0">
                <a:ln w="12700">
                  <a:solidFill>
                    <a:schemeClr val="tx1"/>
                  </a:solidFill>
                  <a:prstDash val="solid"/>
                </a:ln>
                <a:solidFill>
                  <a:srgbClr val="FFFF00"/>
                </a:solidFill>
                <a:effectLst/>
                <a:latin typeface="Corbel" pitchFamily="34" charset="0"/>
              </a:rPr>
              <a:t>] two great lights — the greater light to govern the day and the lesser light to govern the night.  He also made [</a:t>
            </a:r>
            <a:r>
              <a:rPr lang="en-US" sz="3200" b="1" i="1" dirty="0" smtClean="0">
                <a:ln w="12700">
                  <a:solidFill>
                    <a:schemeClr val="tx1"/>
                  </a:solidFill>
                  <a:prstDash val="solid"/>
                </a:ln>
                <a:solidFill>
                  <a:schemeClr val="bg1"/>
                </a:solidFill>
                <a:effectLst/>
                <a:latin typeface="Corbel" pitchFamily="34" charset="0"/>
              </a:rPr>
              <a:t>‘</a:t>
            </a:r>
            <a:r>
              <a:rPr lang="en-US" sz="3200" b="1" i="1" dirty="0" err="1" smtClean="0">
                <a:ln w="12700">
                  <a:solidFill>
                    <a:schemeClr val="tx1"/>
                  </a:solidFill>
                  <a:prstDash val="solid"/>
                </a:ln>
                <a:solidFill>
                  <a:schemeClr val="bg1"/>
                </a:solidFill>
                <a:effectLst/>
                <a:latin typeface="Corbel" pitchFamily="34" charset="0"/>
              </a:rPr>
              <a:t>asa</a:t>
            </a:r>
            <a:r>
              <a:rPr lang="en-US" sz="3200" b="1" i="1" dirty="0" smtClean="0">
                <a:ln w="12700">
                  <a:solidFill>
                    <a:schemeClr val="tx1"/>
                  </a:solidFill>
                  <a:prstDash val="solid"/>
                </a:ln>
                <a:solidFill>
                  <a:srgbClr val="FFFF00"/>
                </a:solidFill>
                <a:effectLst/>
                <a:latin typeface="Corbel" pitchFamily="34" charset="0"/>
              </a:rPr>
              <a:t>] the stars. </a:t>
            </a: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endParaRPr lang="en-US" sz="2800" b="1" i="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5908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b="1" cap="none" dirty="0" smtClean="0">
                <a:latin typeface="Arial" pitchFamily="34" charset="0"/>
                <a:cs typeface="Arial" pitchFamily="34" charset="0"/>
              </a:rPr>
              <a:t>The Bible</a:t>
            </a:r>
            <a:endParaRPr lang="en-US" sz="2800" b="1" cap="none" dirty="0">
              <a:latin typeface="Arial" pitchFamily="34" charset="0"/>
              <a:cs typeface="Arial" pitchFamily="34" charset="0"/>
            </a:endParaRPr>
          </a:p>
        </p:txBody>
      </p:sp>
      <p:sp>
        <p:nvSpPr>
          <p:cNvPr id="4" name="Content Placeholder 3"/>
          <p:cNvSpPr>
            <a:spLocks noGrp="1"/>
          </p:cNvSpPr>
          <p:nvPr>
            <p:ph sz="quarter" idx="2"/>
          </p:nvPr>
        </p:nvSpPr>
        <p:spPr>
          <a:xfrm>
            <a:off x="152400" y="3352800"/>
            <a:ext cx="8991600" cy="3124200"/>
          </a:xfrm>
        </p:spPr>
        <p:txBody>
          <a:bodyPr>
            <a:noAutofit/>
          </a:bodyPr>
          <a:lstStyle/>
          <a:p>
            <a:r>
              <a:rPr lang="en-US" sz="2800" b="1" dirty="0" smtClean="0">
                <a:latin typeface="ITC Avant Garde Demi" pitchFamily="34" charset="0"/>
              </a:rPr>
              <a:t>V. 17 is a reiteration of v. 14 – 16.</a:t>
            </a:r>
          </a:p>
          <a:p>
            <a:endParaRPr lang="en-US" sz="1100" b="1" dirty="0" smtClean="0">
              <a:latin typeface="ITC Avant Garde Demi" pitchFamily="34" charset="0"/>
            </a:endParaRPr>
          </a:p>
        </p:txBody>
      </p:sp>
      <p:sp>
        <p:nvSpPr>
          <p:cNvPr id="9" name="Title 1"/>
          <p:cNvSpPr>
            <a:spLocks noGrp="1"/>
          </p:cNvSpPr>
          <p:nvPr>
            <p:ph type="title"/>
          </p:nvPr>
        </p:nvSpPr>
        <p:spPr>
          <a:xfrm>
            <a:off x="0" y="0"/>
            <a:ext cx="9144000" cy="2590800"/>
          </a:xfrm>
          <a:solidFill>
            <a:schemeClr val="tx1"/>
          </a:solidFill>
        </p:spPr>
        <p:txBody>
          <a:bodyPr>
            <a:noAutofit/>
            <a:scene3d>
              <a:camera prst="orthographicFront"/>
              <a:lightRig rig="soft" dir="t">
                <a:rot lat="0" lon="0" rev="16800000"/>
              </a:lightRig>
            </a:scene3d>
            <a:sp3d prstMaterial="softEdge"/>
          </a:bodyPr>
          <a:lstStyle/>
          <a:p>
            <a:pPr marL="231775" algn="l"/>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latin typeface="Corbel" pitchFamily="34" charset="0"/>
              </a:rPr>
              <a:t> </a:t>
            </a:r>
            <a:r>
              <a:rPr lang="en-US" sz="3200" b="1" i="1" dirty="0" smtClean="0">
                <a:ln w="12700">
                  <a:solidFill>
                    <a:schemeClr val="tx2">
                      <a:satMod val="155000"/>
                    </a:schemeClr>
                  </a:solidFill>
                  <a:prstDash val="solid"/>
                </a:ln>
                <a:solidFill>
                  <a:srgbClr val="FFFF00"/>
                </a:solidFill>
                <a:effectLst/>
                <a:latin typeface="Corbel" pitchFamily="34" charset="0"/>
              </a:rPr>
              <a:t>Day 4:  </a:t>
            </a:r>
            <a:r>
              <a:rPr lang="en-US" sz="3200" b="1" i="1" dirty="0" smtClean="0">
                <a:ln w="12700">
                  <a:solidFill>
                    <a:schemeClr val="tx1"/>
                  </a:solidFill>
                  <a:prstDash val="solid"/>
                </a:ln>
                <a:solidFill>
                  <a:srgbClr val="FFFF00"/>
                </a:solidFill>
                <a:effectLst/>
                <a:latin typeface="Corbel" pitchFamily="34" charset="0"/>
              </a:rPr>
              <a:t>(17).  God set them in the expanse of the sky to give light on the earth, </a:t>
            </a:r>
            <a:br>
              <a:rPr lang="en-US" sz="3200" b="1" i="1" dirty="0" smtClean="0">
                <a:ln w="12700">
                  <a:solidFill>
                    <a:schemeClr val="tx1"/>
                  </a:solidFill>
                  <a:prstDash val="solid"/>
                </a:ln>
                <a:solidFill>
                  <a:srgbClr val="FFFF00"/>
                </a:solidFill>
                <a:effectLst/>
                <a:latin typeface="Corbel" pitchFamily="34" charset="0"/>
              </a:rPr>
            </a:br>
            <a:r>
              <a:rPr lang="en-US" sz="3200" b="1" i="1" dirty="0" smtClean="0">
                <a:ln w="12700">
                  <a:solidFill>
                    <a:schemeClr val="tx1"/>
                  </a:solidFill>
                  <a:prstDash val="solid"/>
                </a:ln>
                <a:solidFill>
                  <a:srgbClr val="FFFF00"/>
                </a:solidFill>
                <a:effectLst/>
                <a:latin typeface="Corbel" pitchFamily="34" charset="0"/>
              </a:rPr>
              <a:t>(18).  to govern the day and the night, and to separate light from darkness. And God saw that it was good. </a:t>
            </a:r>
            <a:r>
              <a:rPr lang="en-US" sz="3200" b="1" i="1"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Corbel" pitchFamily="34" charset="0"/>
              </a:rPr>
              <a:t/>
            </a:r>
            <a:br>
              <a:rPr lang="en-US" sz="3200" b="1" i="1"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Corbel" pitchFamily="34" charset="0"/>
              </a:rPr>
            </a:br>
            <a:endParaRPr lang="en-US" sz="3200" b="1" i="1" dirty="0">
              <a:ln w="12700">
                <a:solidFill>
                  <a:schemeClr val="tx1"/>
                </a:solidFill>
                <a:prstDash val="solid"/>
              </a:ln>
              <a:solidFill>
                <a:srgbClr val="FFFF00"/>
              </a:solidFill>
              <a:effectLst>
                <a:outerShdw blurRad="41275" dist="20320" dir="1800000" algn="tl" rotWithShape="0">
                  <a:srgbClr val="000000">
                    <a:alpha val="40000"/>
                  </a:srgbClr>
                </a:outerShdw>
              </a:effectLst>
              <a:latin typeface="Corbe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3810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b="1" cap="none" dirty="0" smtClean="0">
                <a:latin typeface="Arial" pitchFamily="34" charset="0"/>
                <a:cs typeface="Arial" pitchFamily="34" charset="0"/>
              </a:rPr>
              <a:t>The Bible</a:t>
            </a:r>
            <a:endParaRPr lang="en-US" sz="2800" b="1" cap="none" dirty="0">
              <a:latin typeface="Arial" pitchFamily="34" charset="0"/>
              <a:cs typeface="Arial" pitchFamily="34" charset="0"/>
            </a:endParaRPr>
          </a:p>
        </p:txBody>
      </p:sp>
      <p:sp>
        <p:nvSpPr>
          <p:cNvPr id="4" name="Content Placeholder 3"/>
          <p:cNvSpPr>
            <a:spLocks noGrp="1"/>
          </p:cNvSpPr>
          <p:nvPr>
            <p:ph sz="quarter" idx="2"/>
          </p:nvPr>
        </p:nvSpPr>
        <p:spPr>
          <a:xfrm>
            <a:off x="304800" y="1066800"/>
            <a:ext cx="8534400" cy="5791200"/>
          </a:xfrm>
        </p:spPr>
        <p:txBody>
          <a:bodyPr>
            <a:noAutofit/>
          </a:bodyPr>
          <a:lstStyle/>
          <a:p>
            <a:r>
              <a:rPr lang="en-US" sz="2800" b="1" dirty="0" smtClean="0">
                <a:ln w="12700">
                  <a:solidFill>
                    <a:schemeClr val="tx1"/>
                  </a:solidFill>
                </a:ln>
                <a:solidFill>
                  <a:srgbClr val="FFFF00"/>
                </a:solidFill>
                <a:latin typeface="ITC Avant Garde Demi" pitchFamily="34" charset="0"/>
              </a:rPr>
              <a:t>Putting it All Together (v. 14 – 17):</a:t>
            </a:r>
          </a:p>
          <a:p>
            <a:pPr lvl="1"/>
            <a:r>
              <a:rPr lang="en-US" sz="2800" b="1" dirty="0" smtClean="0">
                <a:latin typeface="ITC Avant Garde Demi" pitchFamily="34" charset="0"/>
              </a:rPr>
              <a:t>V. 14 said that the light that </a:t>
            </a:r>
            <a:r>
              <a:rPr lang="en-US" sz="2800" b="1" i="1" u="sng" dirty="0" smtClean="0">
                <a:latin typeface="ITC Avant Garde Demi" pitchFamily="34" charset="0"/>
              </a:rPr>
              <a:t>separated light from darkness</a:t>
            </a:r>
            <a:r>
              <a:rPr lang="en-US" sz="2800" b="1" dirty="0" smtClean="0">
                <a:latin typeface="ITC Avant Garde Demi" pitchFamily="34" charset="0"/>
              </a:rPr>
              <a:t> was NOT created, but that it was made to appear, or literally “Let there be…”</a:t>
            </a:r>
          </a:p>
          <a:p>
            <a:pPr lvl="1">
              <a:buNone/>
            </a:pPr>
            <a:endParaRPr lang="en-US" b="1" dirty="0" smtClean="0">
              <a:latin typeface="ITC Avant Garde Demi" pitchFamily="34" charset="0"/>
            </a:endParaRPr>
          </a:p>
          <a:p>
            <a:pPr lvl="1"/>
            <a:r>
              <a:rPr lang="en-US" sz="2800" b="1" dirty="0" smtClean="0">
                <a:latin typeface="ITC Avant Garde Demi" pitchFamily="34" charset="0"/>
              </a:rPr>
              <a:t>V. 14 said the purpose of the lights were to:</a:t>
            </a:r>
          </a:p>
          <a:p>
            <a:pPr lvl="2"/>
            <a:r>
              <a:rPr lang="en-US" sz="2600" b="1" dirty="0" smtClean="0">
                <a:latin typeface="ITC Avant Garde Demi" pitchFamily="34" charset="0"/>
              </a:rPr>
              <a:t> </a:t>
            </a:r>
            <a:r>
              <a:rPr lang="en-US" sz="2600" b="1" i="1" u="sng" dirty="0" smtClean="0">
                <a:latin typeface="ITC Avant Garde Demi" pitchFamily="34" charset="0"/>
              </a:rPr>
              <a:t>separate light from darkness</a:t>
            </a:r>
            <a:r>
              <a:rPr lang="en-US" sz="2600" b="1" dirty="0" smtClean="0">
                <a:latin typeface="ITC Avant Garde Demi" pitchFamily="34" charset="0"/>
              </a:rPr>
              <a:t>, </a:t>
            </a:r>
          </a:p>
          <a:p>
            <a:pPr lvl="2"/>
            <a:r>
              <a:rPr lang="en-US" sz="2600" b="1" i="1" u="sng" dirty="0" smtClean="0">
                <a:latin typeface="ITC Avant Garde Demi" pitchFamily="34" charset="0"/>
              </a:rPr>
              <a:t>day from night</a:t>
            </a:r>
            <a:r>
              <a:rPr lang="en-US" sz="2600" b="1" dirty="0" smtClean="0">
                <a:latin typeface="ITC Avant Garde Demi" pitchFamily="34" charset="0"/>
              </a:rPr>
              <a:t>, and </a:t>
            </a:r>
          </a:p>
          <a:p>
            <a:pPr lvl="2"/>
            <a:r>
              <a:rPr lang="en-US" sz="2600" b="1" i="1" u="sng" dirty="0" smtClean="0">
                <a:latin typeface="ITC Avant Garde Demi" pitchFamily="34" charset="0"/>
              </a:rPr>
              <a:t>to mark the seasons, days, and years.</a:t>
            </a:r>
          </a:p>
          <a:p>
            <a:pPr lvl="1">
              <a:buNone/>
            </a:pPr>
            <a:endParaRPr lang="en-US" b="1" dirty="0" smtClean="0">
              <a:latin typeface="ITC Avant Garde Demi" pitchFamily="34" charset="0"/>
            </a:endParaRPr>
          </a:p>
          <a:p>
            <a:endParaRPr lang="en-US" sz="2800" b="1" dirty="0" smtClean="0">
              <a:latin typeface="ITC Avant Garde Demi" pitchFamily="34" charset="0"/>
            </a:endParaRPr>
          </a:p>
          <a:p>
            <a:endParaRPr lang="en-US" sz="1100" b="1" dirty="0" smtClean="0">
              <a:latin typeface="ITC Avant Garde Dem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3810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b="1" cap="none" dirty="0" smtClean="0">
                <a:latin typeface="Arial" pitchFamily="34" charset="0"/>
                <a:cs typeface="Arial" pitchFamily="34" charset="0"/>
              </a:rPr>
              <a:t>The Bible</a:t>
            </a:r>
            <a:endParaRPr lang="en-US" sz="2800" b="1" cap="none" dirty="0">
              <a:latin typeface="Arial" pitchFamily="34" charset="0"/>
              <a:cs typeface="Arial" pitchFamily="34" charset="0"/>
            </a:endParaRPr>
          </a:p>
        </p:txBody>
      </p:sp>
      <p:sp>
        <p:nvSpPr>
          <p:cNvPr id="4" name="Content Placeholder 3"/>
          <p:cNvSpPr>
            <a:spLocks noGrp="1"/>
          </p:cNvSpPr>
          <p:nvPr>
            <p:ph sz="quarter" idx="2"/>
          </p:nvPr>
        </p:nvSpPr>
        <p:spPr>
          <a:xfrm>
            <a:off x="304800" y="1066800"/>
            <a:ext cx="8534400" cy="5791200"/>
          </a:xfrm>
        </p:spPr>
        <p:txBody>
          <a:bodyPr>
            <a:noAutofit/>
          </a:bodyPr>
          <a:lstStyle/>
          <a:p>
            <a:r>
              <a:rPr lang="en-US" sz="2800" b="1" dirty="0" smtClean="0">
                <a:ln w="12700">
                  <a:solidFill>
                    <a:schemeClr val="tx1"/>
                  </a:solidFill>
                </a:ln>
                <a:solidFill>
                  <a:srgbClr val="FFFF00"/>
                </a:solidFill>
                <a:latin typeface="ITC Avant Garde Demi" pitchFamily="34" charset="0"/>
              </a:rPr>
              <a:t>Putting it All Together (v. 14 – 17):</a:t>
            </a:r>
          </a:p>
          <a:p>
            <a:pPr lvl="1"/>
            <a:r>
              <a:rPr lang="en-US" sz="2800" b="1" dirty="0" smtClean="0">
                <a:latin typeface="ITC Avant Garde Demi" pitchFamily="34" charset="0"/>
              </a:rPr>
              <a:t>V. 16 said that the making of the lights that </a:t>
            </a:r>
            <a:r>
              <a:rPr lang="en-US" sz="2800" b="1" i="1" u="sng" dirty="0" smtClean="0">
                <a:latin typeface="ITC Avant Garde Demi" pitchFamily="34" charset="0"/>
              </a:rPr>
              <a:t>separated light from darkness</a:t>
            </a:r>
            <a:r>
              <a:rPr lang="en-US" sz="2800" b="1" dirty="0" smtClean="0">
                <a:latin typeface="ITC Avant Garde Demi" pitchFamily="34" charset="0"/>
              </a:rPr>
              <a:t>, and </a:t>
            </a:r>
            <a:r>
              <a:rPr lang="en-US" sz="2800" b="1" i="1" u="sng" dirty="0" smtClean="0">
                <a:latin typeface="ITC Avant Garde Demi" pitchFamily="34" charset="0"/>
              </a:rPr>
              <a:t>day from night</a:t>
            </a:r>
            <a:r>
              <a:rPr lang="en-US" sz="2800" b="1" dirty="0" smtClean="0">
                <a:latin typeface="ITC Avant Garde Demi" pitchFamily="34" charset="0"/>
              </a:rPr>
              <a:t> was a past, completed action (“</a:t>
            </a:r>
            <a:r>
              <a:rPr lang="en-US" sz="2800" b="1" dirty="0" err="1" smtClean="0">
                <a:latin typeface="ITC Avant Garde Demi" pitchFamily="34" charset="0"/>
              </a:rPr>
              <a:t>asa</a:t>
            </a:r>
            <a:r>
              <a:rPr lang="en-US" sz="2800" b="1" dirty="0" smtClean="0">
                <a:latin typeface="ITC Avant Garde Demi" pitchFamily="34" charset="0"/>
              </a:rPr>
              <a:t>”).</a:t>
            </a:r>
          </a:p>
          <a:p>
            <a:pPr lvl="1">
              <a:buNone/>
            </a:pPr>
            <a:endParaRPr lang="en-US" b="1" dirty="0" smtClean="0">
              <a:latin typeface="ITC Avant Garde Demi" pitchFamily="34" charset="0"/>
            </a:endParaRPr>
          </a:p>
          <a:p>
            <a:pPr lvl="1"/>
            <a:r>
              <a:rPr lang="en-US" sz="2800" b="1" dirty="0" smtClean="0">
                <a:latin typeface="ITC Avant Garde Demi" pitchFamily="34" charset="0"/>
              </a:rPr>
              <a:t>That completed action was back in Day 1 in Gen. 1:3-5!!  This is because 1:3-5 states, </a:t>
            </a:r>
            <a:r>
              <a:rPr lang="en-US" sz="2800" b="1" dirty="0" smtClean="0">
                <a:solidFill>
                  <a:schemeClr val="bg1"/>
                </a:solidFill>
                <a:latin typeface="ITC Avant Garde Demi" pitchFamily="34" charset="0"/>
              </a:rPr>
              <a:t>“Let there be light, and there was light…and he </a:t>
            </a:r>
            <a:r>
              <a:rPr lang="en-US" sz="2800" b="1" i="1" u="sng" dirty="0" smtClean="0">
                <a:solidFill>
                  <a:schemeClr val="bg1"/>
                </a:solidFill>
                <a:latin typeface="ITC Avant Garde Demi" pitchFamily="34" charset="0"/>
              </a:rPr>
              <a:t>separated the light from the darkness</a:t>
            </a:r>
            <a:r>
              <a:rPr lang="en-US" sz="2800" b="1" dirty="0" smtClean="0">
                <a:solidFill>
                  <a:schemeClr val="bg1"/>
                </a:solidFill>
                <a:latin typeface="ITC Avant Garde Demi" pitchFamily="34" charset="0"/>
              </a:rPr>
              <a:t>.  God called </a:t>
            </a:r>
            <a:r>
              <a:rPr lang="en-US" sz="2800" b="1" i="1" u="sng" dirty="0" smtClean="0">
                <a:solidFill>
                  <a:schemeClr val="bg1"/>
                </a:solidFill>
                <a:latin typeface="ITC Avant Garde Demi" pitchFamily="34" charset="0"/>
              </a:rPr>
              <a:t>the light “day</a:t>
            </a:r>
            <a:r>
              <a:rPr lang="en-US" sz="2800" b="1" dirty="0" smtClean="0">
                <a:solidFill>
                  <a:schemeClr val="bg1"/>
                </a:solidFill>
                <a:latin typeface="ITC Avant Garde Demi" pitchFamily="34" charset="0"/>
              </a:rPr>
              <a:t>,” and the </a:t>
            </a:r>
            <a:r>
              <a:rPr lang="en-US" sz="2800" b="1" i="1" u="sng" dirty="0" smtClean="0">
                <a:solidFill>
                  <a:schemeClr val="bg1"/>
                </a:solidFill>
                <a:latin typeface="ITC Avant Garde Demi" pitchFamily="34" charset="0"/>
              </a:rPr>
              <a:t>darkness he called “night</a:t>
            </a:r>
            <a:r>
              <a:rPr lang="en-US" sz="2800" b="1" dirty="0" smtClean="0">
                <a:solidFill>
                  <a:schemeClr val="bg1"/>
                </a:solidFill>
                <a:latin typeface="ITC Avant Garde Demi" pitchFamily="34" charset="0"/>
              </a:rPr>
              <a:t>.”</a:t>
            </a:r>
            <a:endParaRPr lang="en-US" sz="1100" b="1" dirty="0" smtClean="0">
              <a:solidFill>
                <a:schemeClr val="bg1"/>
              </a:solidFill>
              <a:latin typeface="ITC Avant Garde Dem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524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b="1" cap="none" dirty="0" smtClean="0">
                <a:latin typeface="Arial" pitchFamily="34" charset="0"/>
                <a:cs typeface="Arial" pitchFamily="34" charset="0"/>
              </a:rPr>
              <a:t>The Bible</a:t>
            </a:r>
            <a:endParaRPr lang="en-US" sz="2800" b="1" cap="none" dirty="0">
              <a:latin typeface="Arial" pitchFamily="34" charset="0"/>
              <a:cs typeface="Arial" pitchFamily="34" charset="0"/>
            </a:endParaRPr>
          </a:p>
        </p:txBody>
      </p:sp>
      <p:sp>
        <p:nvSpPr>
          <p:cNvPr id="24" name="TextBox 23"/>
          <p:cNvSpPr txBox="1"/>
          <p:nvPr/>
        </p:nvSpPr>
        <p:spPr>
          <a:xfrm>
            <a:off x="228600" y="685800"/>
            <a:ext cx="8534400" cy="830997"/>
          </a:xfrm>
          <a:prstGeom prst="rect">
            <a:avLst/>
          </a:prstGeom>
          <a:noFill/>
        </p:spPr>
        <p:txBody>
          <a:bodyPr wrap="square" rtlCol="0">
            <a:spAutoFit/>
          </a:bodyPr>
          <a:lstStyle/>
          <a:p>
            <a:pPr marL="231775" indent="-231775">
              <a:buFont typeface="Arial" pitchFamily="34" charset="0"/>
              <a:buChar char="•"/>
            </a:pPr>
            <a:r>
              <a:rPr lang="en-US" sz="2400" b="1" dirty="0" smtClean="0">
                <a:latin typeface="Corbel" pitchFamily="34" charset="0"/>
              </a:rPr>
              <a:t>Below helps illustrate how most of  Day 4 (Genesis 1:14 – 17) references back to  Day 1 (Genesis 1:3-5.)</a:t>
            </a:r>
            <a:endParaRPr lang="en-US" sz="2400" b="1" dirty="0">
              <a:latin typeface="Corbel" pitchFamily="34" charset="0"/>
            </a:endParaRPr>
          </a:p>
        </p:txBody>
      </p:sp>
      <p:graphicFrame>
        <p:nvGraphicFramePr>
          <p:cNvPr id="27" name="Table 26"/>
          <p:cNvGraphicFramePr>
            <a:graphicFrameLocks noGrp="1"/>
          </p:cNvGraphicFramePr>
          <p:nvPr/>
        </p:nvGraphicFramePr>
        <p:xfrm>
          <a:off x="0" y="1651000"/>
          <a:ext cx="9144000" cy="5084057"/>
        </p:xfrm>
        <a:graphic>
          <a:graphicData uri="http://schemas.openxmlformats.org/drawingml/2006/table">
            <a:tbl>
              <a:tblPr firstRow="1" bandRow="1">
                <a:tableStyleId>{F5AB1C69-6EDB-4FF4-983F-18BD219EF322}</a:tableStyleId>
              </a:tblPr>
              <a:tblGrid>
                <a:gridCol w="1143000"/>
                <a:gridCol w="6858000"/>
                <a:gridCol w="1143000"/>
              </a:tblGrid>
              <a:tr h="939800">
                <a:tc>
                  <a:txBody>
                    <a:bodyPr/>
                    <a:lstStyle/>
                    <a:p>
                      <a:r>
                        <a:rPr lang="en-US" sz="2400" b="1" dirty="0" smtClean="0">
                          <a:latin typeface="Corbel" pitchFamily="34" charset="0"/>
                        </a:rPr>
                        <a:t>Day</a:t>
                      </a:r>
                      <a:r>
                        <a:rPr lang="en-US" sz="2400" b="1" baseline="0" dirty="0" smtClean="0">
                          <a:latin typeface="Corbel" pitchFamily="34" charset="0"/>
                        </a:rPr>
                        <a:t> 1 </a:t>
                      </a:r>
                    </a:p>
                    <a:p>
                      <a:r>
                        <a:rPr lang="en-US" sz="2400" b="1" baseline="0" dirty="0" smtClean="0">
                          <a:latin typeface="Corbel" pitchFamily="34" charset="0"/>
                        </a:rPr>
                        <a:t>Verses</a:t>
                      </a:r>
                      <a:endParaRPr lang="en-US" sz="2400" b="1" dirty="0">
                        <a:latin typeface="Corbel" pitchFamily="34" charset="0"/>
                      </a:endParaRPr>
                    </a:p>
                  </a:txBody>
                  <a:tcPr/>
                </a:tc>
                <a:tc>
                  <a:txBody>
                    <a:bodyPr/>
                    <a:lstStyle/>
                    <a:p>
                      <a:endParaRPr lang="en-US" b="1" dirty="0">
                        <a:latin typeface="Corbel" pitchFamily="34" charset="0"/>
                      </a:endParaRPr>
                    </a:p>
                  </a:txBody>
                  <a:tcPr/>
                </a:tc>
                <a:tc>
                  <a:txBody>
                    <a:bodyPr/>
                    <a:lstStyle/>
                    <a:p>
                      <a:r>
                        <a:rPr lang="en-US" sz="2400" b="1" dirty="0" smtClean="0">
                          <a:latin typeface="Corbel" pitchFamily="34" charset="0"/>
                        </a:rPr>
                        <a:t>Day 4</a:t>
                      </a:r>
                    </a:p>
                    <a:p>
                      <a:r>
                        <a:rPr lang="en-US" sz="2400" b="1" dirty="0" smtClean="0">
                          <a:latin typeface="Corbel" pitchFamily="34" charset="0"/>
                        </a:rPr>
                        <a:t>Verses</a:t>
                      </a:r>
                      <a:endParaRPr lang="en-US" sz="2400" b="1" dirty="0">
                        <a:latin typeface="Corbel" pitchFamily="34" charset="0"/>
                      </a:endParaRPr>
                    </a:p>
                  </a:txBody>
                  <a:tcPr/>
                </a:tc>
              </a:tr>
              <a:tr h="751499">
                <a:tc>
                  <a:txBody>
                    <a:bodyPr/>
                    <a:lstStyle/>
                    <a:p>
                      <a:r>
                        <a:rPr lang="en-US" sz="2800" b="1" dirty="0" smtClean="0">
                          <a:latin typeface="Corbel" pitchFamily="34" charset="0"/>
                        </a:rPr>
                        <a:t>3</a:t>
                      </a:r>
                      <a:endParaRPr lang="en-US" sz="2800" b="1" dirty="0">
                        <a:latin typeface="Corbel" pitchFamily="34" charset="0"/>
                      </a:endParaRPr>
                    </a:p>
                  </a:txBody>
                  <a:tcPr/>
                </a:tc>
                <a:tc>
                  <a:txBody>
                    <a:bodyPr/>
                    <a:lstStyle/>
                    <a:p>
                      <a:r>
                        <a:rPr lang="en-US" sz="2800" b="1" dirty="0" smtClean="0">
                          <a:latin typeface="Corbel" pitchFamily="34" charset="0"/>
                        </a:rPr>
                        <a:t>Let there be light</a:t>
                      </a:r>
                      <a:endParaRPr lang="en-US" sz="2800" b="1" dirty="0">
                        <a:latin typeface="Corbel" pitchFamily="34" charset="0"/>
                      </a:endParaRPr>
                    </a:p>
                  </a:txBody>
                  <a:tcPr/>
                </a:tc>
                <a:tc>
                  <a:txBody>
                    <a:bodyPr/>
                    <a:lstStyle/>
                    <a:p>
                      <a:r>
                        <a:rPr lang="en-US" sz="2800" b="1" dirty="0" smtClean="0">
                          <a:latin typeface="Corbel" pitchFamily="34" charset="0"/>
                        </a:rPr>
                        <a:t>15, 17</a:t>
                      </a:r>
                      <a:endParaRPr lang="en-US" sz="2800" b="1" dirty="0">
                        <a:latin typeface="Corbel" pitchFamily="34" charset="0"/>
                      </a:endParaRPr>
                    </a:p>
                  </a:txBody>
                  <a:tcPr/>
                </a:tc>
              </a:tr>
              <a:tr h="751499">
                <a:tc>
                  <a:txBody>
                    <a:bodyPr/>
                    <a:lstStyle/>
                    <a:p>
                      <a:r>
                        <a:rPr lang="en-US" sz="2800" b="1" dirty="0" smtClean="0">
                          <a:latin typeface="Corbel" pitchFamily="34" charset="0"/>
                        </a:rPr>
                        <a:t>4</a:t>
                      </a:r>
                      <a:endParaRPr lang="en-US" sz="2800" b="1" dirty="0">
                        <a:latin typeface="Corbel" pitchFamily="34" charset="0"/>
                      </a:endParaRPr>
                    </a:p>
                  </a:txBody>
                  <a:tcPr/>
                </a:tc>
                <a:tc>
                  <a:txBody>
                    <a:bodyPr/>
                    <a:lstStyle/>
                    <a:p>
                      <a:r>
                        <a:rPr lang="en-US" sz="2800" b="1" dirty="0" smtClean="0">
                          <a:latin typeface="Corbel" pitchFamily="34" charset="0"/>
                        </a:rPr>
                        <a:t>Separate light from dark, day from night</a:t>
                      </a:r>
                      <a:endParaRPr lang="en-US" sz="2800" b="1" dirty="0">
                        <a:latin typeface="Corbel" pitchFamily="34" charset="0"/>
                      </a:endParaRPr>
                    </a:p>
                  </a:txBody>
                  <a:tcPr/>
                </a:tc>
                <a:tc>
                  <a:txBody>
                    <a:bodyPr/>
                    <a:lstStyle/>
                    <a:p>
                      <a:r>
                        <a:rPr lang="en-US" sz="2800" b="1" dirty="0" smtClean="0">
                          <a:latin typeface="Corbel" pitchFamily="34" charset="0"/>
                        </a:rPr>
                        <a:t>14</a:t>
                      </a:r>
                      <a:endParaRPr lang="en-US" sz="2800" b="1" dirty="0">
                        <a:latin typeface="Corbel" pitchFamily="34" charset="0"/>
                      </a:endParaRPr>
                    </a:p>
                  </a:txBody>
                  <a:tcPr/>
                </a:tc>
              </a:tr>
              <a:tr h="751499">
                <a:tc>
                  <a:txBody>
                    <a:bodyPr/>
                    <a:lstStyle/>
                    <a:p>
                      <a:r>
                        <a:rPr lang="en-US" sz="2800" b="1" dirty="0" smtClean="0">
                          <a:latin typeface="Corbel" pitchFamily="34" charset="0"/>
                        </a:rPr>
                        <a:t>5</a:t>
                      </a:r>
                      <a:endParaRPr lang="en-US" sz="2800" b="1" dirty="0">
                        <a:latin typeface="Corbel" pitchFamily="34" charset="0"/>
                      </a:endParaRPr>
                    </a:p>
                  </a:txBody>
                  <a:tcPr/>
                </a:tc>
                <a:tc>
                  <a:txBody>
                    <a:bodyPr/>
                    <a:lstStyle/>
                    <a:p>
                      <a:r>
                        <a:rPr lang="en-US" sz="2800" b="1" dirty="0" smtClean="0">
                          <a:latin typeface="Corbel" pitchFamily="34" charset="0"/>
                        </a:rPr>
                        <a:t>The light was called “day” and</a:t>
                      </a:r>
                      <a:r>
                        <a:rPr lang="en-US" sz="2800" b="1" baseline="0" dirty="0" smtClean="0">
                          <a:latin typeface="Corbel" pitchFamily="34" charset="0"/>
                        </a:rPr>
                        <a:t> the darkness was called “night”</a:t>
                      </a:r>
                      <a:endParaRPr lang="en-US" sz="2800" b="1" dirty="0">
                        <a:latin typeface="Corbel" pitchFamily="34" charset="0"/>
                      </a:endParaRPr>
                    </a:p>
                  </a:txBody>
                  <a:tcPr/>
                </a:tc>
                <a:tc>
                  <a:txBody>
                    <a:bodyPr/>
                    <a:lstStyle/>
                    <a:p>
                      <a:r>
                        <a:rPr lang="en-US" sz="2800" b="1" dirty="0" smtClean="0">
                          <a:latin typeface="Corbel" pitchFamily="34" charset="0"/>
                        </a:rPr>
                        <a:t>16, 18</a:t>
                      </a:r>
                      <a:endParaRPr lang="en-US" sz="2800" b="1" dirty="0">
                        <a:latin typeface="Corbel" pitchFamily="34" charset="0"/>
                      </a:endParaRPr>
                    </a:p>
                  </a:txBody>
                  <a:tcPr/>
                </a:tc>
              </a:tr>
              <a:tr h="751499">
                <a:tc>
                  <a:txBody>
                    <a:bodyPr/>
                    <a:lstStyle/>
                    <a:p>
                      <a:endParaRPr lang="en-US" b="1">
                        <a:latin typeface="Corbel" pitchFamily="34" charset="0"/>
                      </a:endParaRPr>
                    </a:p>
                  </a:txBody>
                  <a:tcPr/>
                </a:tc>
                <a:tc>
                  <a:txBody>
                    <a:bodyPr/>
                    <a:lstStyle/>
                    <a:p>
                      <a:r>
                        <a:rPr lang="en-US" sz="2800" b="1" dirty="0" smtClean="0">
                          <a:latin typeface="Corbel" pitchFamily="34" charset="0"/>
                        </a:rPr>
                        <a:t>Stars were made (to appear)</a:t>
                      </a:r>
                      <a:endParaRPr lang="en-US" sz="2800" b="1" dirty="0">
                        <a:latin typeface="Corbel" pitchFamily="34" charset="0"/>
                      </a:endParaRPr>
                    </a:p>
                  </a:txBody>
                  <a:tcPr/>
                </a:tc>
                <a:tc>
                  <a:txBody>
                    <a:bodyPr/>
                    <a:lstStyle/>
                    <a:p>
                      <a:r>
                        <a:rPr lang="en-US" sz="2800" b="1" dirty="0" smtClean="0">
                          <a:latin typeface="Corbel" pitchFamily="34" charset="0"/>
                        </a:rPr>
                        <a:t>16</a:t>
                      </a:r>
                      <a:endParaRPr lang="en-US" sz="2800" b="1" dirty="0">
                        <a:latin typeface="Corbel" pitchFamily="34" charset="0"/>
                      </a:endParaRPr>
                    </a:p>
                  </a:txBody>
                  <a:tcPr/>
                </a:tc>
              </a:tr>
              <a:tr h="751499">
                <a:tc>
                  <a:txBody>
                    <a:bodyPr/>
                    <a:lstStyle/>
                    <a:p>
                      <a:endParaRPr lang="en-US" b="1">
                        <a:latin typeface="Corbel" pitchFamily="34" charset="0"/>
                      </a:endParaRPr>
                    </a:p>
                  </a:txBody>
                  <a:tcPr/>
                </a:tc>
                <a:tc>
                  <a:txBody>
                    <a:bodyPr/>
                    <a:lstStyle/>
                    <a:p>
                      <a:r>
                        <a:rPr lang="en-US" sz="2800" b="1" dirty="0" smtClean="0">
                          <a:latin typeface="Corbel" pitchFamily="34" charset="0"/>
                        </a:rPr>
                        <a:t>Lights to mark the days, the years, the seasons</a:t>
                      </a:r>
                      <a:endParaRPr lang="en-US" sz="2800" b="1" dirty="0">
                        <a:latin typeface="Corbel" pitchFamily="34" charset="0"/>
                      </a:endParaRPr>
                    </a:p>
                  </a:txBody>
                  <a:tcPr/>
                </a:tc>
                <a:tc>
                  <a:txBody>
                    <a:bodyPr/>
                    <a:lstStyle/>
                    <a:p>
                      <a:r>
                        <a:rPr lang="en-US" sz="2800" b="1" dirty="0" smtClean="0">
                          <a:latin typeface="Corbel" pitchFamily="34" charset="0"/>
                        </a:rPr>
                        <a:t>14</a:t>
                      </a:r>
                      <a:endParaRPr lang="en-US" sz="2800" b="1" dirty="0">
                        <a:latin typeface="Corbel" pitchFamily="34" charset="0"/>
                      </a:endParaRPr>
                    </a:p>
                  </a:txBody>
                  <a:tcPr/>
                </a:tc>
              </a:tr>
            </a:tbl>
          </a:graphicData>
        </a:graphic>
      </p:graphicFrame>
      <p:sp>
        <p:nvSpPr>
          <p:cNvPr id="30" name="Left Arrow 29"/>
          <p:cNvSpPr/>
          <p:nvPr/>
        </p:nvSpPr>
        <p:spPr>
          <a:xfrm>
            <a:off x="1143000" y="1676400"/>
            <a:ext cx="68580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latin typeface="Corbel" pitchFamily="34" charset="0"/>
              </a:rPr>
              <a:t>Day 4’s “Light vs. Dark” already occurred in Day 1</a:t>
            </a:r>
            <a:endParaRPr lang="en-US" sz="2200" b="1" dirty="0">
              <a:solidFill>
                <a:schemeClr val="tx1"/>
              </a:solidFill>
              <a:latin typeface="Corbe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524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b="1" cap="none" dirty="0" smtClean="0">
                <a:latin typeface="Arial" pitchFamily="34" charset="0"/>
                <a:cs typeface="Arial" pitchFamily="34" charset="0"/>
              </a:rPr>
              <a:t>The Bible</a:t>
            </a:r>
            <a:endParaRPr lang="en-US" sz="2800" b="1" cap="none" dirty="0">
              <a:latin typeface="Arial" pitchFamily="34" charset="0"/>
              <a:cs typeface="Arial" pitchFamily="34" charset="0"/>
            </a:endParaRPr>
          </a:p>
        </p:txBody>
      </p:sp>
      <p:sp>
        <p:nvSpPr>
          <p:cNvPr id="29" name="TextBox 28"/>
          <p:cNvSpPr txBox="1"/>
          <p:nvPr/>
        </p:nvSpPr>
        <p:spPr>
          <a:xfrm>
            <a:off x="228600" y="838200"/>
            <a:ext cx="8686800" cy="4524315"/>
          </a:xfrm>
          <a:prstGeom prst="rect">
            <a:avLst/>
          </a:prstGeom>
          <a:noFill/>
        </p:spPr>
        <p:txBody>
          <a:bodyPr wrap="square" rtlCol="0">
            <a:spAutoFit/>
          </a:bodyPr>
          <a:lstStyle/>
          <a:p>
            <a:pPr marL="231775" indent="-231775">
              <a:buFont typeface="Arial" pitchFamily="34" charset="0"/>
              <a:buChar char="•"/>
            </a:pPr>
            <a:r>
              <a:rPr lang="en-US" sz="3200" b="1" dirty="0" smtClean="0">
                <a:latin typeface="Corbel" pitchFamily="34" charset="0"/>
              </a:rPr>
              <a:t>Since on Day 1 the atmosphere became translucent, only the </a:t>
            </a:r>
            <a:r>
              <a:rPr lang="en-US" sz="3200" b="1" u="sng" dirty="0" smtClean="0">
                <a:latin typeface="Corbel" pitchFamily="34" charset="0"/>
              </a:rPr>
              <a:t>light</a:t>
            </a:r>
            <a:r>
              <a:rPr lang="en-US" sz="3200" b="1" dirty="0" smtClean="0">
                <a:latin typeface="Corbel" pitchFamily="34" charset="0"/>
              </a:rPr>
              <a:t> of the sun, and perhaps to a much lesser extent, the moon’s </a:t>
            </a:r>
            <a:r>
              <a:rPr lang="en-US" sz="3200" b="1" u="sng" dirty="0" smtClean="0">
                <a:latin typeface="Corbel" pitchFamily="34" charset="0"/>
              </a:rPr>
              <a:t>light</a:t>
            </a:r>
            <a:r>
              <a:rPr lang="en-US" sz="3200" b="1" dirty="0" smtClean="0">
                <a:latin typeface="Corbel" pitchFamily="34" charset="0"/>
              </a:rPr>
              <a:t> (it was much closer to earth at that point), could penetrate the atmosphere.</a:t>
            </a:r>
          </a:p>
          <a:p>
            <a:pPr marL="231775" indent="-231775"/>
            <a:r>
              <a:rPr lang="en-US" sz="3200" b="1" dirty="0" smtClean="0">
                <a:latin typeface="Corbel" pitchFamily="34" charset="0"/>
              </a:rPr>
              <a:t>  </a:t>
            </a:r>
          </a:p>
          <a:p>
            <a:pPr marL="231775" indent="-231775">
              <a:buFont typeface="Arial" pitchFamily="34" charset="0"/>
              <a:buChar char="•"/>
            </a:pPr>
            <a:r>
              <a:rPr lang="en-US" sz="3200" b="1" dirty="0" smtClean="0">
                <a:latin typeface="Corbel" pitchFamily="34" charset="0"/>
              </a:rPr>
              <a:t>The light of the stars could only be seen once the atmosphere became transparent; now can mark the days, years, seasons. </a:t>
            </a:r>
            <a:endParaRPr lang="en-US" sz="3200" b="1" dirty="0">
              <a:latin typeface="Corbe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S</a:t>
            </a:r>
            <a:r>
              <a:rPr lang="en-US" sz="4400" b="1" dirty="0" smtClean="0">
                <a:ln>
                  <a:solidFill>
                    <a:schemeClr val="bg1"/>
                  </a:solidFill>
                </a:ln>
                <a:solidFill>
                  <a:srgbClr val="FFC000"/>
                </a:solidFill>
              </a:rPr>
              <a:t>preading Out (Rate) of Galaxies</a:t>
            </a:r>
          </a:p>
          <a:p>
            <a:r>
              <a:rPr lang="en-US" sz="3200" b="1" dirty="0" smtClean="0">
                <a:ln>
                  <a:solidFill>
                    <a:schemeClr val="bg1"/>
                  </a:solidFill>
                </a:ln>
                <a:solidFill>
                  <a:srgbClr val="FFC000"/>
                </a:solidFill>
              </a:rPr>
              <a:t>We know what the expansion rate is and has been throughout cosmic history.  There is actual photographic evidence for it. </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For it to expand to its current size at the known rate it would be impossible in a 6 – 10,000 year universe, but only in a 13.7 billion year universe.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3810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b="1" cap="none" dirty="0" smtClean="0">
                <a:latin typeface="Arial" pitchFamily="34" charset="0"/>
                <a:cs typeface="Arial" pitchFamily="34" charset="0"/>
              </a:rPr>
              <a:t>The Bible</a:t>
            </a:r>
            <a:endParaRPr lang="en-US" sz="2800" b="1" cap="none" dirty="0">
              <a:latin typeface="Arial" pitchFamily="34" charset="0"/>
              <a:cs typeface="Arial" pitchFamily="34" charset="0"/>
            </a:endParaRPr>
          </a:p>
        </p:txBody>
      </p:sp>
      <p:sp>
        <p:nvSpPr>
          <p:cNvPr id="4" name="Content Placeholder 3"/>
          <p:cNvSpPr>
            <a:spLocks noGrp="1"/>
          </p:cNvSpPr>
          <p:nvPr>
            <p:ph sz="quarter" idx="2"/>
          </p:nvPr>
        </p:nvSpPr>
        <p:spPr>
          <a:xfrm>
            <a:off x="304800" y="1066800"/>
            <a:ext cx="8534400" cy="5791200"/>
          </a:xfrm>
        </p:spPr>
        <p:txBody>
          <a:bodyPr>
            <a:noAutofit/>
          </a:bodyPr>
          <a:lstStyle/>
          <a:p>
            <a:endParaRPr lang="en-US" sz="1100" b="1" dirty="0" smtClean="0">
              <a:solidFill>
                <a:schemeClr val="bg1"/>
              </a:solidFill>
              <a:latin typeface="ITC Avant Garde Demi" pitchFamily="34" charset="0"/>
            </a:endParaRPr>
          </a:p>
          <a:p>
            <a:endParaRPr lang="en-US" sz="1100" b="1" dirty="0" smtClean="0">
              <a:solidFill>
                <a:schemeClr val="bg1"/>
              </a:solidFill>
              <a:latin typeface="ITC Avant Garde Demi" pitchFamily="34" charset="0"/>
            </a:endParaRPr>
          </a:p>
          <a:p>
            <a:endParaRPr lang="en-US" sz="1100" b="1" dirty="0" smtClean="0">
              <a:solidFill>
                <a:schemeClr val="bg1"/>
              </a:solidFill>
              <a:latin typeface="ITC Avant Garde Demi" pitchFamily="34" charset="0"/>
            </a:endParaRPr>
          </a:p>
          <a:p>
            <a:pPr algn="ctr">
              <a:buNone/>
            </a:pPr>
            <a:r>
              <a:rPr lang="en-US" sz="4000" b="1" dirty="0" smtClean="0">
                <a:solidFill>
                  <a:schemeClr val="bg1"/>
                </a:solidFill>
                <a:latin typeface="ITC Avant Garde Demi" pitchFamily="34" charset="0"/>
              </a:rPr>
              <a:t>  </a:t>
            </a:r>
            <a:r>
              <a:rPr lang="en-US" sz="4400" b="1" dirty="0" smtClean="0">
                <a:ln>
                  <a:solidFill>
                    <a:srgbClr val="FF0000"/>
                  </a:solidFill>
                </a:ln>
                <a:solidFill>
                  <a:schemeClr val="bg1"/>
                </a:solidFill>
                <a:latin typeface="Corbel" pitchFamily="34" charset="0"/>
              </a:rPr>
              <a:t>THEREFORE, THE BIBLE HAS THE SUN, MOON, AND STARS CREATED ON DAY 1</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3810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b="1" cap="none" dirty="0" smtClean="0">
                <a:latin typeface="Arial" pitchFamily="34" charset="0"/>
                <a:cs typeface="Arial" pitchFamily="34" charset="0"/>
              </a:rPr>
              <a:t>The Bible</a:t>
            </a:r>
            <a:endParaRPr lang="en-US" sz="2800" b="1" cap="none" dirty="0">
              <a:latin typeface="Arial" pitchFamily="34" charset="0"/>
              <a:cs typeface="Arial" pitchFamily="34" charset="0"/>
            </a:endParaRPr>
          </a:p>
        </p:txBody>
      </p:sp>
      <p:sp>
        <p:nvSpPr>
          <p:cNvPr id="4" name="Content Placeholder 3"/>
          <p:cNvSpPr>
            <a:spLocks noGrp="1"/>
          </p:cNvSpPr>
          <p:nvPr>
            <p:ph sz="quarter" idx="2"/>
          </p:nvPr>
        </p:nvSpPr>
        <p:spPr>
          <a:xfrm>
            <a:off x="381000" y="1066800"/>
            <a:ext cx="8229600" cy="5410200"/>
          </a:xfrm>
        </p:spPr>
        <p:txBody>
          <a:bodyPr>
            <a:noAutofit/>
          </a:bodyPr>
          <a:lstStyle/>
          <a:p>
            <a:r>
              <a:rPr lang="en-US" sz="2800" b="1" dirty="0" smtClean="0">
                <a:latin typeface="ITC Avant Garde Demi" pitchFamily="34" charset="0"/>
              </a:rPr>
              <a:t>Recall Gen. 1:1 wherein the “heavens” included all that is in them – the sun, moon, and STARS, etc.</a:t>
            </a:r>
          </a:p>
          <a:p>
            <a:pPr>
              <a:buNone/>
            </a:pPr>
            <a:endParaRPr lang="en-US" sz="2000" b="1" dirty="0" smtClean="0">
              <a:latin typeface="ITC Avant Garde Demi" pitchFamily="34" charset="0"/>
            </a:endParaRPr>
          </a:p>
          <a:p>
            <a:r>
              <a:rPr lang="en-US" sz="2800" b="1" dirty="0" smtClean="0">
                <a:latin typeface="ITC Avant Garde Demi" pitchFamily="34" charset="0"/>
              </a:rPr>
              <a:t>So, if one wishes to maintain the sun and moon in vs. 14 – 17 were created on the fourth day, they would have to say the same thing for the stars (v. 16)!  </a:t>
            </a:r>
          </a:p>
          <a:p>
            <a:pPr>
              <a:buNone/>
            </a:pPr>
            <a:endParaRPr lang="en-US" sz="2000" b="1" dirty="0" smtClean="0">
              <a:latin typeface="ITC Avant Garde Demi" pitchFamily="34" charset="0"/>
            </a:endParaRPr>
          </a:p>
          <a:p>
            <a:r>
              <a:rPr lang="en-US" sz="2800" b="1" dirty="0" smtClean="0">
                <a:latin typeface="ITC Avant Garde Demi" pitchFamily="34" charset="0"/>
              </a:rPr>
              <a:t>That would mean that nothing but the vacuum of space and one singular planet (earth) was created in Gen. 1:1!</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3810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b="1" cap="none" dirty="0" smtClean="0">
                <a:latin typeface="Arial" pitchFamily="34" charset="0"/>
                <a:cs typeface="Arial" pitchFamily="34" charset="0"/>
              </a:rPr>
              <a:t>The Bible</a:t>
            </a:r>
            <a:endParaRPr lang="en-US" sz="2800" b="1" cap="none" dirty="0">
              <a:latin typeface="Arial" pitchFamily="34" charset="0"/>
              <a:cs typeface="Arial" pitchFamily="34" charset="0"/>
            </a:endParaRPr>
          </a:p>
        </p:txBody>
      </p:sp>
      <p:sp>
        <p:nvSpPr>
          <p:cNvPr id="4" name="Content Placeholder 3"/>
          <p:cNvSpPr>
            <a:spLocks noGrp="1"/>
          </p:cNvSpPr>
          <p:nvPr>
            <p:ph sz="quarter" idx="2"/>
          </p:nvPr>
        </p:nvSpPr>
        <p:spPr>
          <a:xfrm>
            <a:off x="304800" y="1066800"/>
            <a:ext cx="8610600" cy="5105400"/>
          </a:xfrm>
        </p:spPr>
        <p:txBody>
          <a:bodyPr>
            <a:noAutofit/>
          </a:bodyPr>
          <a:lstStyle/>
          <a:p>
            <a:pPr>
              <a:buNone/>
            </a:pPr>
            <a:endParaRPr lang="en-US" sz="1400" b="1" dirty="0" smtClean="0">
              <a:latin typeface="ITC Avant Garde Demi" pitchFamily="34" charset="0"/>
            </a:endParaRPr>
          </a:p>
          <a:p>
            <a:r>
              <a:rPr lang="en-US" sz="2800" b="1" dirty="0" smtClean="0">
                <a:latin typeface="ITC Avant Garde Demi" pitchFamily="34" charset="0"/>
              </a:rPr>
              <a:t>That would violate the clear meaning of “heavens and the earth” (“</a:t>
            </a:r>
            <a:r>
              <a:rPr lang="en-US" sz="2800" b="1" dirty="0" err="1" smtClean="0">
                <a:latin typeface="ITC Avant Garde Demi" pitchFamily="34" charset="0"/>
              </a:rPr>
              <a:t>hashamayim</a:t>
            </a:r>
            <a:r>
              <a:rPr lang="en-US" sz="2800" b="1" dirty="0" smtClean="0">
                <a:latin typeface="ITC Avant Garde Demi" pitchFamily="34" charset="0"/>
              </a:rPr>
              <a:t> we ha’ </a:t>
            </a:r>
            <a:r>
              <a:rPr lang="en-US" sz="2800" b="1" dirty="0" err="1" smtClean="0">
                <a:latin typeface="ITC Avant Garde Demi" pitchFamily="34" charset="0"/>
              </a:rPr>
              <a:t>erets</a:t>
            </a:r>
            <a:r>
              <a:rPr lang="en-US" sz="2800" b="1" dirty="0" smtClean="0">
                <a:latin typeface="ITC Avant Garde Demi" pitchFamily="34" charset="0"/>
              </a:rPr>
              <a:t>”) in Gen. 1:1 as previously discussed.</a:t>
            </a:r>
          </a:p>
          <a:p>
            <a:pPr>
              <a:buNone/>
            </a:pPr>
            <a:endParaRPr lang="en-US" sz="2000" b="1" dirty="0" smtClean="0">
              <a:latin typeface="ITC Avant Garde Demi" pitchFamily="34" charset="0"/>
            </a:endParaRPr>
          </a:p>
          <a:p>
            <a:r>
              <a:rPr lang="en-US" sz="2800" b="1" dirty="0" smtClean="0">
                <a:latin typeface="ITC Avant Garde Demi" pitchFamily="34" charset="0"/>
              </a:rPr>
              <a:t>Such a position ignores the context of Day 1 as discussed above.</a:t>
            </a:r>
          </a:p>
          <a:p>
            <a:pPr>
              <a:buNone/>
            </a:pPr>
            <a:endParaRPr lang="en-US" sz="2000" b="1" dirty="0" smtClean="0">
              <a:latin typeface="ITC Avant Garde Demi" pitchFamily="34" charset="0"/>
            </a:endParaRPr>
          </a:p>
          <a:p>
            <a:r>
              <a:rPr lang="en-US" sz="2800" b="1" dirty="0" smtClean="0">
                <a:latin typeface="ITC Avant Garde Demi" pitchFamily="34" charset="0"/>
              </a:rPr>
              <a:t>Such a position ignores the “completed” or “past tense” verb tense (“</a:t>
            </a:r>
            <a:r>
              <a:rPr lang="en-US" sz="2800" b="1" dirty="0" err="1" smtClean="0">
                <a:latin typeface="ITC Avant Garde Demi" pitchFamily="34" charset="0"/>
              </a:rPr>
              <a:t>asa</a:t>
            </a:r>
            <a:r>
              <a:rPr lang="en-US" sz="2800" b="1" dirty="0" smtClean="0">
                <a:latin typeface="ITC Avant Garde Demi" pitchFamily="34" charset="0"/>
              </a:rPr>
              <a:t>”) of Gen. 1:16 (Day 4).</a:t>
            </a:r>
          </a:p>
          <a:p>
            <a:pPr>
              <a:buNone/>
            </a:pPr>
            <a:endParaRPr lang="en-US" sz="2800" b="1" dirty="0" smtClean="0">
              <a:latin typeface="ITC Avant Garde Dem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0" y="304800"/>
            <a:ext cx="9144000" cy="4572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b="1" cap="none" dirty="0" smtClean="0">
                <a:latin typeface="Arial" pitchFamily="34" charset="0"/>
                <a:cs typeface="Arial" pitchFamily="34" charset="0"/>
              </a:rPr>
              <a:t>Record of Nature</a:t>
            </a:r>
            <a:endParaRPr lang="en-US" sz="2800" b="1" cap="none" dirty="0">
              <a:latin typeface="Arial" pitchFamily="34" charset="0"/>
              <a:cs typeface="Arial" pitchFamily="34" charset="0"/>
            </a:endParaRPr>
          </a:p>
        </p:txBody>
      </p:sp>
      <p:sp>
        <p:nvSpPr>
          <p:cNvPr id="6" name="Content Placeholder 5"/>
          <p:cNvSpPr>
            <a:spLocks noGrp="1"/>
          </p:cNvSpPr>
          <p:nvPr>
            <p:ph sz="quarter" idx="4"/>
          </p:nvPr>
        </p:nvSpPr>
        <p:spPr>
          <a:xfrm>
            <a:off x="381000" y="1066800"/>
            <a:ext cx="8534400" cy="5334000"/>
          </a:xfrm>
        </p:spPr>
        <p:txBody>
          <a:bodyPr>
            <a:noAutofit/>
          </a:bodyPr>
          <a:lstStyle/>
          <a:p>
            <a:r>
              <a:rPr lang="en-US" sz="2800" b="1" dirty="0" smtClean="0">
                <a:latin typeface="ITC Avant Garde Demi" pitchFamily="34" charset="0"/>
              </a:rPr>
              <a:t>According to all the physical laws God created, the earth was not the first “thing” created in the entire universe!</a:t>
            </a:r>
          </a:p>
          <a:p>
            <a:pPr>
              <a:buNone/>
            </a:pPr>
            <a:endParaRPr lang="en-US" sz="1400" b="1" dirty="0" smtClean="0">
              <a:latin typeface="ITC Avant Garde Demi" pitchFamily="34" charset="0"/>
            </a:endParaRPr>
          </a:p>
          <a:p>
            <a:r>
              <a:rPr lang="en-US" sz="2800" b="1" dirty="0" smtClean="0">
                <a:latin typeface="ITC Avant Garde Demi" pitchFamily="34" charset="0"/>
              </a:rPr>
              <a:t>According to all the physical laws God created, the earth did not precede the sun, and could not precede the sun.</a:t>
            </a:r>
          </a:p>
          <a:p>
            <a:pPr>
              <a:buNone/>
            </a:pPr>
            <a:endParaRPr lang="en-US" sz="1200" b="1" dirty="0" smtClean="0">
              <a:latin typeface="ITC Avant Garde Demi" pitchFamily="34" charset="0"/>
            </a:endParaRPr>
          </a:p>
          <a:p>
            <a:r>
              <a:rPr lang="en-US" sz="2800" b="1" dirty="0" smtClean="0">
                <a:latin typeface="ITC Avant Garde Demi" pitchFamily="34" charset="0"/>
              </a:rPr>
              <a:t>Unless God overrode his physics, the vegetation of Day 3 could not survive without the particular kind of light the sun gave and at just the right time in the sun’s life span. </a:t>
            </a:r>
          </a:p>
          <a:p>
            <a:pPr>
              <a:buNone/>
            </a:pPr>
            <a:endParaRPr lang="en-US" sz="1400" b="1" dirty="0" smtClean="0">
              <a:latin typeface="ITC Avant Garde Dem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Gen. 1 - Proto-planets.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5638800" y="609600"/>
            <a:ext cx="2623131" cy="523220"/>
          </a:xfrm>
          <a:prstGeom prst="rect">
            <a:avLst/>
          </a:prstGeom>
          <a:noFill/>
        </p:spPr>
        <p:txBody>
          <a:bodyPr wrap="square" rtlCol="0">
            <a:spAutoFit/>
          </a:bodyPr>
          <a:lstStyle/>
          <a:p>
            <a:r>
              <a:rPr lang="en-US" sz="2800" dirty="0" smtClean="0">
                <a:solidFill>
                  <a:schemeClr val="bg1"/>
                </a:solidFill>
              </a:rPr>
              <a:t>Proto-planets</a:t>
            </a:r>
            <a:endParaRPr lang="en-US" sz="28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0" y="381000"/>
            <a:ext cx="9144000" cy="4572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b="1" cap="none" dirty="0" smtClean="0">
                <a:latin typeface="Arial" pitchFamily="34" charset="0"/>
                <a:cs typeface="Arial" pitchFamily="34" charset="0"/>
              </a:rPr>
              <a:t>Record of Nature</a:t>
            </a:r>
            <a:endParaRPr lang="en-US" sz="2800" b="1" cap="none" dirty="0">
              <a:latin typeface="Arial" pitchFamily="34" charset="0"/>
              <a:cs typeface="Arial" pitchFamily="34" charset="0"/>
            </a:endParaRPr>
          </a:p>
        </p:txBody>
      </p:sp>
      <p:sp>
        <p:nvSpPr>
          <p:cNvPr id="6" name="Content Placeholder 5"/>
          <p:cNvSpPr>
            <a:spLocks noGrp="1"/>
          </p:cNvSpPr>
          <p:nvPr>
            <p:ph sz="quarter" idx="4"/>
          </p:nvPr>
        </p:nvSpPr>
        <p:spPr>
          <a:xfrm>
            <a:off x="381000" y="1066800"/>
            <a:ext cx="8534400" cy="4648200"/>
          </a:xfrm>
        </p:spPr>
        <p:txBody>
          <a:bodyPr>
            <a:noAutofit/>
          </a:bodyPr>
          <a:lstStyle/>
          <a:p>
            <a:r>
              <a:rPr lang="en-US" sz="2800" b="1" dirty="0" smtClean="0">
                <a:latin typeface="ITC Avant Garde Demi" pitchFamily="34" charset="0"/>
              </a:rPr>
              <a:t>Unless God violated every law of physics he created, events of Gen. 1:1 – 15 simply could not have occurred if earth was the only created thing up to v. 16!</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304800"/>
            <a:ext cx="4421188"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b="1" cap="none" dirty="0" smtClean="0">
                <a:latin typeface="Arial" pitchFamily="34" charset="0"/>
                <a:cs typeface="Arial" pitchFamily="34" charset="0"/>
              </a:rPr>
              <a:t>The Bible</a:t>
            </a:r>
            <a:endParaRPr lang="en-US" sz="2800" b="1" cap="none" dirty="0">
              <a:latin typeface="Arial" pitchFamily="34" charset="0"/>
              <a:cs typeface="Arial" pitchFamily="34" charset="0"/>
            </a:endParaRPr>
          </a:p>
        </p:txBody>
      </p:sp>
      <p:sp>
        <p:nvSpPr>
          <p:cNvPr id="5" name="Text Placeholder 4"/>
          <p:cNvSpPr>
            <a:spLocks noGrp="1"/>
          </p:cNvSpPr>
          <p:nvPr>
            <p:ph type="body" sz="half" idx="3"/>
          </p:nvPr>
        </p:nvSpPr>
        <p:spPr>
          <a:xfrm>
            <a:off x="4724400" y="304800"/>
            <a:ext cx="4419600" cy="4572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b="1" cap="none" dirty="0" smtClean="0">
                <a:latin typeface="Arial" pitchFamily="34" charset="0"/>
                <a:cs typeface="Arial" pitchFamily="34" charset="0"/>
              </a:rPr>
              <a:t>Record of Nature</a:t>
            </a:r>
            <a:endParaRPr lang="en-US" sz="2800" b="1" cap="none" dirty="0">
              <a:latin typeface="Arial" pitchFamily="34" charset="0"/>
              <a:cs typeface="Arial" pitchFamily="34" charset="0"/>
            </a:endParaRPr>
          </a:p>
        </p:txBody>
      </p:sp>
      <p:sp>
        <p:nvSpPr>
          <p:cNvPr id="8" name="Rectangle 7"/>
          <p:cNvSpPr/>
          <p:nvPr/>
        </p:nvSpPr>
        <p:spPr>
          <a:xfrm>
            <a:off x="228600" y="1066800"/>
            <a:ext cx="8686800" cy="5262979"/>
          </a:xfrm>
          <a:prstGeom prst="rect">
            <a:avLst/>
          </a:prstGeom>
        </p:spPr>
        <p:txBody>
          <a:bodyPr wrap="square">
            <a:spAutoFit/>
          </a:bodyPr>
          <a:lstStyle/>
          <a:p>
            <a:r>
              <a:rPr lang="en-US" sz="2800" b="1" dirty="0" smtClean="0">
                <a:latin typeface="ITC Avant Garde Demi" pitchFamily="34" charset="0"/>
              </a:rPr>
              <a:t>DAY 4, when carefully read and correctly interpreted  in its proper context, Gen. 1 clearly supports  the Record of Nature’s requirement for the sun to be created in Gen. 1:1 and not later on Day 4.</a:t>
            </a:r>
          </a:p>
          <a:p>
            <a:pPr>
              <a:buNone/>
            </a:pPr>
            <a:endParaRPr lang="en-US" sz="2800" b="1" dirty="0" smtClean="0">
              <a:latin typeface="ITC Avant Garde Demi" pitchFamily="34" charset="0"/>
            </a:endParaRPr>
          </a:p>
          <a:p>
            <a:r>
              <a:rPr lang="en-US" sz="2800" b="1" dirty="0" smtClean="0">
                <a:latin typeface="ITC Avant Garde Demi" pitchFamily="34" charset="0"/>
              </a:rPr>
              <a:t>The  atmospheric phases of opaque (Gen. 1:1), then translucent (Day 1), and then transparent (Day 4) is fully supported by the body of scientific literature. </a:t>
            </a:r>
          </a:p>
          <a:p>
            <a:endParaRPr lang="en-US" sz="2800" dirty="0" smtClean="0">
              <a:solidFill>
                <a:schemeClr val="bg1"/>
              </a:solidFill>
              <a:latin typeface="ITC Avant Garde Demi" pitchFamily="34" charset="0"/>
            </a:endParaRPr>
          </a:p>
          <a:p>
            <a:pPr algn="ctr"/>
            <a:r>
              <a:rPr lang="en-US" sz="2800" b="1" dirty="0" smtClean="0">
                <a:solidFill>
                  <a:srgbClr val="FF0000"/>
                </a:solidFill>
                <a:latin typeface="ITC Avant Garde Demi" pitchFamily="34" charset="0"/>
              </a:rPr>
              <a:t>Hence, Bible and Record of Nature Agree!</a:t>
            </a:r>
            <a:endParaRPr lang="en-US" sz="2800" b="1"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x Power\Documents\My Created Files\Christian TractsWritings\PowerPoint Pictures\Gen. 1 - Cambrian - icamera.as.arisona.edu.jpg"/>
          <p:cNvPicPr>
            <a:picLocks noChangeAspect="1" noChangeArrowheads="1"/>
          </p:cNvPicPr>
          <p:nvPr/>
        </p:nvPicPr>
        <p:blipFill>
          <a:blip r:embed="rId2" cstate="print"/>
          <a:srcRect/>
          <a:stretch>
            <a:fillRect/>
          </a:stretch>
        </p:blipFill>
        <p:spPr bwMode="auto">
          <a:xfrm>
            <a:off x="-152400" y="152400"/>
            <a:ext cx="9144000" cy="6858000"/>
          </a:xfrm>
          <a:prstGeom prst="rect">
            <a:avLst/>
          </a:prstGeom>
          <a:noFill/>
        </p:spPr>
      </p:pic>
      <p:sp>
        <p:nvSpPr>
          <p:cNvPr id="6" name="Content Placeholder 5"/>
          <p:cNvSpPr>
            <a:spLocks noGrp="1"/>
          </p:cNvSpPr>
          <p:nvPr>
            <p:ph sz="quarter" idx="2"/>
          </p:nvPr>
        </p:nvSpPr>
        <p:spPr>
          <a:xfrm>
            <a:off x="0" y="457200"/>
            <a:ext cx="8915400" cy="5943600"/>
          </a:xfrm>
          <a:noFill/>
        </p:spPr>
        <p:txBody>
          <a:bodyPr>
            <a:noAutofit/>
          </a:bodyPr>
          <a:lstStyle/>
          <a:p>
            <a:pPr algn="ctr">
              <a:buNone/>
            </a:pPr>
            <a:r>
              <a:rPr lang="en-US" sz="4400" dirty="0" smtClean="0"/>
              <a:t>Day 5:  Gen. 20 - 23</a:t>
            </a:r>
            <a:endParaRPr lang="en-US" sz="2800" dirty="0" smtClean="0"/>
          </a:p>
          <a:p>
            <a:endParaRPr lang="en-US" sz="800" b="1" i="1" dirty="0" smtClean="0">
              <a:ln w="3175">
                <a:solidFill>
                  <a:sysClr val="windowText" lastClr="000000"/>
                </a:solidFill>
              </a:ln>
            </a:endParaRPr>
          </a:p>
          <a:p>
            <a:pPr>
              <a:tabLst>
                <a:tab pos="1482725" algn="l"/>
              </a:tabLst>
            </a:pPr>
            <a:r>
              <a:rPr lang="en-US" sz="3200" b="1" i="1" dirty="0" smtClean="0">
                <a:ln w="3175">
                  <a:solidFill>
                    <a:schemeClr val="tx1"/>
                  </a:solidFill>
                </a:ln>
                <a:latin typeface="Corbel" pitchFamily="34" charset="0"/>
              </a:rPr>
              <a:t>20  &gt;  And God said, "Let the water teem [“</a:t>
            </a:r>
            <a:r>
              <a:rPr lang="en-US" sz="3200" b="1" i="1" dirty="0" err="1" smtClean="0">
                <a:ln w="3175">
                  <a:solidFill>
                    <a:srgbClr val="FF0000"/>
                  </a:solidFill>
                </a:ln>
                <a:latin typeface="Corbel" pitchFamily="34" charset="0"/>
              </a:rPr>
              <a:t>sheres</a:t>
            </a:r>
            <a:r>
              <a:rPr lang="en-US" sz="3200" b="1" i="1" dirty="0" smtClean="0">
                <a:ln w="3175">
                  <a:solidFill>
                    <a:schemeClr val="tx1"/>
                  </a:solidFill>
                </a:ln>
                <a:latin typeface="Corbel" pitchFamily="34" charset="0"/>
              </a:rPr>
              <a:t>”] with living creatures [“</a:t>
            </a:r>
            <a:r>
              <a:rPr lang="en-US" sz="3200" b="1" i="1" dirty="0" err="1" smtClean="0">
                <a:ln w="3175">
                  <a:solidFill>
                    <a:srgbClr val="FF0000"/>
                  </a:solidFill>
                </a:ln>
                <a:latin typeface="Corbel" pitchFamily="34" charset="0"/>
              </a:rPr>
              <a:t>nephesh</a:t>
            </a:r>
            <a:r>
              <a:rPr lang="en-US" sz="3200" b="1" i="1" dirty="0" smtClean="0">
                <a:ln w="3175">
                  <a:solidFill>
                    <a:schemeClr val="tx1"/>
                  </a:solidFill>
                </a:ln>
                <a:latin typeface="Corbel" pitchFamily="34" charset="0"/>
              </a:rPr>
              <a:t>”], and let birds fly above the earth across the expanse of the sky." </a:t>
            </a:r>
          </a:p>
          <a:p>
            <a:pPr>
              <a:buNone/>
            </a:pPr>
            <a:endParaRPr lang="en-US" sz="2000" b="1" i="1" dirty="0" smtClean="0">
              <a:ln w="3175">
                <a:solidFill>
                  <a:schemeClr val="tx1"/>
                </a:solidFill>
              </a:ln>
              <a:latin typeface="Corbel" pitchFamily="34" charset="0"/>
            </a:endParaRPr>
          </a:p>
          <a:p>
            <a:pPr>
              <a:tabLst>
                <a:tab pos="1482725" algn="l"/>
              </a:tabLst>
            </a:pPr>
            <a:r>
              <a:rPr lang="en-US" sz="3200" b="1" i="1" dirty="0" smtClean="0">
                <a:ln w="3175">
                  <a:solidFill>
                    <a:schemeClr val="tx1"/>
                  </a:solidFill>
                </a:ln>
                <a:latin typeface="Corbel" pitchFamily="34" charset="0"/>
              </a:rPr>
              <a:t>21  &gt;  So God created [“</a:t>
            </a:r>
            <a:r>
              <a:rPr lang="en-US" sz="3200" b="1" i="1" dirty="0" err="1" smtClean="0">
                <a:ln w="3175">
                  <a:solidFill>
                    <a:schemeClr val="tx1"/>
                  </a:solidFill>
                </a:ln>
                <a:latin typeface="Corbel" pitchFamily="34" charset="0"/>
              </a:rPr>
              <a:t>bara</a:t>
            </a:r>
            <a:r>
              <a:rPr lang="en-US" sz="3200" b="1" i="1" dirty="0" smtClean="0">
                <a:ln w="3175">
                  <a:solidFill>
                    <a:schemeClr val="tx1"/>
                  </a:solidFill>
                </a:ln>
                <a:latin typeface="Corbel" pitchFamily="34" charset="0"/>
              </a:rPr>
              <a:t>”] the great creatures of  the 	sea and every living and moving thing [</a:t>
            </a:r>
            <a:r>
              <a:rPr lang="en-US" sz="3200" b="1" i="1" dirty="0" err="1" smtClean="0">
                <a:ln w="3175">
                  <a:solidFill>
                    <a:srgbClr val="FF0000"/>
                  </a:solidFill>
                </a:ln>
                <a:latin typeface="Corbel" pitchFamily="34" charset="0"/>
              </a:rPr>
              <a:t>nephesh</a:t>
            </a:r>
            <a:r>
              <a:rPr lang="en-US" sz="3200" b="1" i="1" dirty="0" smtClean="0">
                <a:ln w="3175">
                  <a:solidFill>
                    <a:schemeClr val="tx1"/>
                  </a:solidFill>
                </a:ln>
                <a:latin typeface="Corbel" pitchFamily="34" charset="0"/>
              </a:rPr>
              <a:t>”] with which the water teems [“</a:t>
            </a:r>
            <a:r>
              <a:rPr lang="en-US" sz="3200" b="1" i="1" dirty="0" err="1" smtClean="0">
                <a:ln w="3175">
                  <a:solidFill>
                    <a:srgbClr val="FF0000"/>
                  </a:solidFill>
                </a:ln>
                <a:latin typeface="Corbel" pitchFamily="34" charset="0"/>
              </a:rPr>
              <a:t>sheres</a:t>
            </a:r>
            <a:r>
              <a:rPr lang="en-US" sz="3200" b="1" i="1" dirty="0" smtClean="0">
                <a:ln w="3175">
                  <a:solidFill>
                    <a:schemeClr val="tx1"/>
                  </a:solidFill>
                </a:ln>
                <a:latin typeface="Corbel" pitchFamily="34" charset="0"/>
              </a:rPr>
              <a:t>”], according to their kinds, and every 	winged bird according to its kind. And God saw that it was good.</a:t>
            </a:r>
          </a:p>
        </p:txBody>
      </p:sp>
      <p:sp>
        <p:nvSpPr>
          <p:cNvPr id="4" name="TextBox 3"/>
          <p:cNvSpPr txBox="1"/>
          <p:nvPr/>
        </p:nvSpPr>
        <p:spPr>
          <a:xfrm>
            <a:off x="5334000" y="6248400"/>
            <a:ext cx="2880917" cy="400110"/>
          </a:xfrm>
          <a:prstGeom prst="rect">
            <a:avLst/>
          </a:prstGeom>
          <a:noFill/>
        </p:spPr>
        <p:txBody>
          <a:bodyPr wrap="none" rtlCol="0">
            <a:spAutoFit/>
          </a:bodyPr>
          <a:lstStyle/>
          <a:p>
            <a:r>
              <a:rPr lang="en-US" sz="2000" dirty="0" smtClean="0"/>
              <a:t>icamera.as.arizona.edu</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26"/>
                                        </p:tgtEl>
                                        <p:attrNameLst>
                                          <p:attrName>style.opacity</p:attrName>
                                        </p:attrNameLst>
                                      </p:cBhvr>
                                      <p:to>
                                        <p:strVal val="0.5"/>
                                      </p:to>
                                    </p:set>
                                    <p:animEffect filter="image" prLst="opacity: 0.5">
                                      <p:cBhvr rctx="IE">
                                        <p:cTn id="7" dur="indefinite"/>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x Power\Documents\My Created Files\Christian TractsWritings\PowerPoint Pictures\Gen. 1 - Cambrian - icamera.as.arisona.edu.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Content Placeholder 5"/>
          <p:cNvSpPr>
            <a:spLocks noGrp="1"/>
          </p:cNvSpPr>
          <p:nvPr>
            <p:ph sz="quarter" idx="2"/>
          </p:nvPr>
        </p:nvSpPr>
        <p:spPr>
          <a:xfrm>
            <a:off x="457200" y="457200"/>
            <a:ext cx="8382000" cy="4419600"/>
          </a:xfrm>
          <a:noFill/>
        </p:spPr>
        <p:txBody>
          <a:bodyPr>
            <a:noAutofit/>
          </a:bodyPr>
          <a:lstStyle/>
          <a:p>
            <a:pPr algn="ctr">
              <a:buNone/>
            </a:pPr>
            <a:r>
              <a:rPr lang="en-US" sz="4400" dirty="0" smtClean="0"/>
              <a:t>Day 5:  Gen. 20 - 23</a:t>
            </a:r>
          </a:p>
          <a:p>
            <a:endParaRPr lang="en-US" sz="1600" b="1" i="1" dirty="0" smtClean="0"/>
          </a:p>
          <a:p>
            <a:pPr>
              <a:tabLst>
                <a:tab pos="1428750" algn="l"/>
              </a:tabLst>
            </a:pPr>
            <a:r>
              <a:rPr lang="en-US" sz="3200" b="1" i="1" dirty="0" smtClean="0">
                <a:latin typeface="Corbel" pitchFamily="34" charset="0"/>
              </a:rPr>
              <a:t>22 &gt;  God blessed them and said, "Be fruitful and increase in number and fill the water in the seas, and let the birds increase on the earth." </a:t>
            </a:r>
          </a:p>
          <a:p>
            <a:pPr>
              <a:buNone/>
            </a:pPr>
            <a:endParaRPr lang="en-US" sz="3200" b="1" i="1" dirty="0" smtClean="0">
              <a:latin typeface="Corbel" pitchFamily="34" charset="0"/>
            </a:endParaRPr>
          </a:p>
          <a:p>
            <a:pPr>
              <a:tabLst>
                <a:tab pos="1376363" algn="l"/>
              </a:tabLst>
            </a:pPr>
            <a:r>
              <a:rPr lang="en-US" sz="3200" b="1" i="1" dirty="0" smtClean="0">
                <a:latin typeface="Corbel" pitchFamily="34" charset="0"/>
              </a:rPr>
              <a:t>23 &gt;  And there was evening, and there was morning — the fifth day.</a:t>
            </a:r>
          </a:p>
        </p:txBody>
      </p:sp>
      <p:sp>
        <p:nvSpPr>
          <p:cNvPr id="5" name="TextBox 4"/>
          <p:cNvSpPr txBox="1"/>
          <p:nvPr/>
        </p:nvSpPr>
        <p:spPr>
          <a:xfrm>
            <a:off x="5791200" y="6172200"/>
            <a:ext cx="2880917" cy="400110"/>
          </a:xfrm>
          <a:prstGeom prst="rect">
            <a:avLst/>
          </a:prstGeom>
          <a:noFill/>
        </p:spPr>
        <p:txBody>
          <a:bodyPr wrap="none" rtlCol="0">
            <a:spAutoFit/>
          </a:bodyPr>
          <a:lstStyle/>
          <a:p>
            <a:r>
              <a:rPr lang="en-US" sz="2000" dirty="0" smtClean="0"/>
              <a:t>icamera.as.arizona.edu</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581400"/>
          </a:xfrm>
          <a:solidFill>
            <a:schemeClr val="bg1"/>
          </a:solidFill>
        </p:spPr>
        <p:txBody>
          <a:bodyPr>
            <a:noAutofit/>
          </a:bodyPr>
          <a:lstStyle/>
          <a:p>
            <a:pPr marL="176213" algn="l"/>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2800"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Day 5:  (20).   And God said, "Let the water teem [“</a:t>
            </a:r>
            <a:r>
              <a:rPr lang="en-US" sz="3200" b="1" i="1" dirty="0" err="1" smtClean="0">
                <a:ln w="12700">
                  <a:solidFill>
                    <a:schemeClr val="bg1"/>
                  </a:solidFill>
                  <a:prstDash val="solid"/>
                </a:ln>
                <a:solidFill>
                  <a:schemeClr val="tx1"/>
                </a:solidFill>
                <a:effectLst>
                  <a:outerShdw blurRad="41275" dist="20320" dir="1800000" algn="tl" rotWithShape="0">
                    <a:srgbClr val="000000">
                      <a:alpha val="40000"/>
                    </a:srgbClr>
                  </a:outerShdw>
                </a:effectLst>
                <a:latin typeface="Corbel" pitchFamily="34" charset="0"/>
              </a:rPr>
              <a:t>sheres</a:t>
            </a:r>
            <a: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 with living creatures [“</a:t>
            </a:r>
            <a:r>
              <a:rPr lang="en-US" sz="3200" b="1" i="1" dirty="0" err="1" smtClean="0">
                <a:ln w="12700">
                  <a:solidFill>
                    <a:schemeClr val="bg1"/>
                  </a:solidFill>
                  <a:prstDash val="solid"/>
                </a:ln>
                <a:solidFill>
                  <a:schemeClr val="tx1"/>
                </a:solidFill>
                <a:effectLst>
                  <a:outerShdw blurRad="41275" dist="20320" dir="1800000" algn="tl" rotWithShape="0">
                    <a:srgbClr val="000000">
                      <a:alpha val="40000"/>
                    </a:srgbClr>
                  </a:outerShdw>
                </a:effectLst>
                <a:latin typeface="Corbel" pitchFamily="34" charset="0"/>
              </a:rPr>
              <a:t>nephesh</a:t>
            </a:r>
            <a: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 and let birds fly above the earth across the expanse of the </a:t>
            </a:r>
            <a:b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br>
            <a: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sky.”   (21).  So God created [“</a:t>
            </a:r>
            <a:r>
              <a:rPr lang="en-US" sz="3200" b="1" i="1" dirty="0" err="1" smtClean="0">
                <a:ln w="12700">
                  <a:solidFill>
                    <a:schemeClr val="bg1"/>
                  </a:solidFill>
                  <a:prstDash val="solid"/>
                </a:ln>
                <a:solidFill>
                  <a:schemeClr val="tx1"/>
                </a:solidFill>
                <a:effectLst>
                  <a:outerShdw blurRad="41275" dist="20320" dir="1800000" algn="tl" rotWithShape="0">
                    <a:srgbClr val="000000">
                      <a:alpha val="40000"/>
                    </a:srgbClr>
                  </a:outerShdw>
                </a:effectLst>
                <a:latin typeface="Corbel" pitchFamily="34" charset="0"/>
              </a:rPr>
              <a:t>bara</a:t>
            </a:r>
            <a: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 the great </a:t>
            </a:r>
            <a:b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br>
            <a: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creatures of the sea and every living and moving thing [“</a:t>
            </a:r>
            <a:r>
              <a:rPr lang="en-US" sz="3200" b="1" i="1" dirty="0" err="1" smtClean="0">
                <a:ln w="12700">
                  <a:solidFill>
                    <a:schemeClr val="bg1"/>
                  </a:solidFill>
                  <a:prstDash val="solid"/>
                </a:ln>
                <a:solidFill>
                  <a:schemeClr val="tx1"/>
                </a:solidFill>
                <a:effectLst>
                  <a:outerShdw blurRad="41275" dist="20320" dir="1800000" algn="tl" rotWithShape="0">
                    <a:srgbClr val="000000">
                      <a:alpha val="40000"/>
                    </a:srgbClr>
                  </a:outerShdw>
                </a:effectLst>
                <a:latin typeface="Corbel" pitchFamily="34" charset="0"/>
              </a:rPr>
              <a:t>nephesh</a:t>
            </a:r>
            <a: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 with which the water teems [“</a:t>
            </a:r>
            <a:r>
              <a:rPr lang="en-US" sz="3200" b="1" i="1" dirty="0" err="1" smtClean="0">
                <a:ln w="12700">
                  <a:solidFill>
                    <a:schemeClr val="bg1"/>
                  </a:solidFill>
                  <a:prstDash val="solid"/>
                </a:ln>
                <a:solidFill>
                  <a:schemeClr val="tx1"/>
                </a:solidFill>
                <a:effectLst>
                  <a:outerShdw blurRad="41275" dist="20320" dir="1800000" algn="tl" rotWithShape="0">
                    <a:srgbClr val="000000">
                      <a:alpha val="40000"/>
                    </a:srgbClr>
                  </a:outerShdw>
                </a:effectLst>
                <a:latin typeface="Corbel" pitchFamily="34" charset="0"/>
              </a:rPr>
              <a:t>sheres</a:t>
            </a:r>
            <a: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 according to their kinds, </a:t>
            </a:r>
            <a:endParaRPr lang="en-US" sz="3200" b="1" i="1" dirty="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endParaRPr>
          </a:p>
        </p:txBody>
      </p:sp>
      <p:sp>
        <p:nvSpPr>
          <p:cNvPr id="3" name="Text Placeholder 2"/>
          <p:cNvSpPr>
            <a:spLocks noGrp="1"/>
          </p:cNvSpPr>
          <p:nvPr>
            <p:ph type="body" idx="1"/>
          </p:nvPr>
        </p:nvSpPr>
        <p:spPr>
          <a:xfrm>
            <a:off x="0" y="35814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latin typeface="Arial" pitchFamily="34" charset="0"/>
                <a:cs typeface="Arial" pitchFamily="34" charset="0"/>
              </a:rPr>
              <a:t>The Bible</a:t>
            </a:r>
            <a:endParaRPr lang="en-US" sz="2800" dirty="0">
              <a:solidFill>
                <a:schemeClr val="bg1"/>
              </a:solidFill>
              <a:latin typeface="Arial" pitchFamily="34" charset="0"/>
              <a:cs typeface="Arial" pitchFamily="34" charset="0"/>
            </a:endParaRPr>
          </a:p>
        </p:txBody>
      </p:sp>
      <p:sp>
        <p:nvSpPr>
          <p:cNvPr id="4" name="Content Placeholder 3"/>
          <p:cNvSpPr>
            <a:spLocks noGrp="1"/>
          </p:cNvSpPr>
          <p:nvPr>
            <p:ph sz="quarter" idx="2"/>
          </p:nvPr>
        </p:nvSpPr>
        <p:spPr>
          <a:xfrm>
            <a:off x="228600" y="4038600"/>
            <a:ext cx="8610600" cy="2362200"/>
          </a:xfrm>
        </p:spPr>
        <p:txBody>
          <a:bodyPr>
            <a:noAutofit/>
          </a:bodyPr>
          <a:lstStyle/>
          <a:p>
            <a:endParaRPr lang="en-US" sz="2800" b="1" dirty="0" smtClean="0"/>
          </a:p>
          <a:p>
            <a:r>
              <a:rPr lang="en-US" sz="2800" b="1" dirty="0" smtClean="0">
                <a:latin typeface="ITC Avant Garde Demi" pitchFamily="34" charset="0"/>
              </a:rPr>
              <a:t>God creates in the oceans their variety of life forms plus the birds.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I</a:t>
            </a:r>
            <a:r>
              <a:rPr lang="en-US" sz="4400" b="1" dirty="0" smtClean="0">
                <a:ln>
                  <a:solidFill>
                    <a:schemeClr val="bg1"/>
                  </a:solidFill>
                </a:ln>
                <a:solidFill>
                  <a:srgbClr val="FFC000"/>
                </a:solidFill>
              </a:rPr>
              <a:t>ce Cores</a:t>
            </a:r>
          </a:p>
          <a:p>
            <a:r>
              <a:rPr lang="en-US" sz="3200" b="1" dirty="0" smtClean="0">
                <a:ln>
                  <a:solidFill>
                    <a:schemeClr val="bg1"/>
                  </a:solidFill>
                </a:ln>
                <a:solidFill>
                  <a:srgbClr val="FFC000"/>
                </a:solidFill>
              </a:rPr>
              <a:t>Evidence from 3 ice cores in Northern Greenland and 3 in Central Antarctica demonstrate the earth cannot be only 6 – 10,000 years old. </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These ice cores have annual layers, like  tree rings. </a:t>
            </a:r>
          </a:p>
          <a:p>
            <a:endParaRPr lang="en-US" sz="3200" b="1" dirty="0" smtClean="0">
              <a:ln>
                <a:solidFill>
                  <a:schemeClr val="bg1"/>
                </a:solidFill>
              </a:ln>
              <a:solidFill>
                <a:srgbClr val="FFC000"/>
              </a:solidFill>
            </a:endParaRPr>
          </a:p>
          <a:p>
            <a:pPr>
              <a:buNone/>
            </a:pPr>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733800"/>
          </a:xfrm>
          <a:solidFill>
            <a:schemeClr val="bg1"/>
          </a:solidFill>
        </p:spPr>
        <p:txBody>
          <a:bodyPr>
            <a:noAutofit/>
          </a:bodyPr>
          <a:lstStyle/>
          <a:p>
            <a:pPr marL="280988" algn="l"/>
            <a:r>
              <a:rPr lang="en-US" sz="40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
            </a:r>
            <a:br>
              <a:rPr lang="en-US" sz="40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br>
            <a:r>
              <a:rPr lang="en-US" sz="40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
            </a:r>
            <a:br>
              <a:rPr lang="en-US" sz="40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br>
            <a:r>
              <a:rPr lang="en-US" sz="40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
            </a:r>
            <a:br>
              <a:rPr lang="en-US" sz="40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br>
            <a:r>
              <a:rPr lang="en-US" sz="40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
            </a:r>
            <a:br>
              <a:rPr lang="en-US" sz="40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br>
            <a: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Day 5:   (20).  And God said, "Let the water teem [“</a:t>
            </a:r>
            <a:r>
              <a:rPr lang="en-US" sz="3200" b="1" i="1" dirty="0" err="1" smtClean="0">
                <a:ln w="12700">
                  <a:solidFill>
                    <a:schemeClr val="bg1"/>
                  </a:solidFill>
                  <a:prstDash val="solid"/>
                </a:ln>
                <a:solidFill>
                  <a:schemeClr val="tx1"/>
                </a:solidFill>
                <a:effectLst>
                  <a:outerShdw blurRad="41275" dist="20320" dir="1800000" algn="tl" rotWithShape="0">
                    <a:srgbClr val="000000">
                      <a:alpha val="40000"/>
                    </a:srgbClr>
                  </a:outerShdw>
                </a:effectLst>
                <a:latin typeface="Corbel" pitchFamily="34" charset="0"/>
              </a:rPr>
              <a:t>sheres</a:t>
            </a:r>
            <a: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 with living creatures [“</a:t>
            </a:r>
            <a:r>
              <a:rPr lang="en-US" sz="3200" b="1" i="1" dirty="0" err="1" smtClean="0">
                <a:ln w="12700">
                  <a:solidFill>
                    <a:schemeClr val="bg1"/>
                  </a:solidFill>
                  <a:prstDash val="solid"/>
                </a:ln>
                <a:solidFill>
                  <a:schemeClr val="tx1"/>
                </a:solidFill>
                <a:effectLst>
                  <a:outerShdw blurRad="41275" dist="20320" dir="1800000" algn="tl" rotWithShape="0">
                    <a:srgbClr val="000000">
                      <a:alpha val="40000"/>
                    </a:srgbClr>
                  </a:outerShdw>
                </a:effectLst>
                <a:latin typeface="Corbel" pitchFamily="34" charset="0"/>
              </a:rPr>
              <a:t>nephesh</a:t>
            </a:r>
            <a:r>
              <a:rPr lang="en-US" sz="3200" b="1" i="1" dirty="0" smtClean="0">
                <a:ln w="12700">
                  <a:solidFill>
                    <a:schemeClr val="bg1"/>
                  </a:solidFill>
                  <a:prstDash val="solid"/>
                </a:ln>
                <a:solidFill>
                  <a:schemeClr val="tx1"/>
                </a:solidFill>
                <a:effectLst>
                  <a:outerShdw blurRad="41275" dist="20320" dir="1800000" algn="tl" rotWithShape="0">
                    <a:srgbClr val="000000">
                      <a:alpha val="40000"/>
                    </a:srgbClr>
                  </a:outerShdw>
                </a:effectLst>
                <a:latin typeface="Corbel" pitchFamily="34" charset="0"/>
              </a:rPr>
              <a:t>”</a:t>
            </a:r>
            <a: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 and let birds fly above the earth across the expanse of the sky.”  (21).  So God created [“</a:t>
            </a:r>
            <a:r>
              <a:rPr lang="en-US" sz="3200" b="1" i="1" dirty="0" err="1" smtClean="0">
                <a:ln w="12700">
                  <a:solidFill>
                    <a:schemeClr val="bg1"/>
                  </a:solidFill>
                  <a:prstDash val="solid"/>
                </a:ln>
                <a:solidFill>
                  <a:schemeClr val="tx1"/>
                </a:solidFill>
                <a:effectLst>
                  <a:outerShdw blurRad="41275" dist="20320" dir="1800000" algn="tl" rotWithShape="0">
                    <a:srgbClr val="000000">
                      <a:alpha val="40000"/>
                    </a:srgbClr>
                  </a:outerShdw>
                </a:effectLst>
                <a:latin typeface="Corbel" pitchFamily="34" charset="0"/>
              </a:rPr>
              <a:t>bara</a:t>
            </a:r>
            <a: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 the great creatures of the sea and every living and moving </a:t>
            </a:r>
            <a:b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br>
            <a: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thing [“</a:t>
            </a:r>
            <a:r>
              <a:rPr lang="en-US" sz="3200" b="1" i="1" dirty="0" err="1" smtClean="0">
                <a:ln w="12700">
                  <a:solidFill>
                    <a:schemeClr val="bg1"/>
                  </a:solidFill>
                  <a:prstDash val="solid"/>
                </a:ln>
                <a:solidFill>
                  <a:schemeClr val="tx1"/>
                </a:solidFill>
                <a:effectLst>
                  <a:outerShdw blurRad="41275" dist="20320" dir="1800000" algn="tl" rotWithShape="0">
                    <a:srgbClr val="000000">
                      <a:alpha val="40000"/>
                    </a:srgbClr>
                  </a:outerShdw>
                </a:effectLst>
                <a:latin typeface="Corbel" pitchFamily="34" charset="0"/>
              </a:rPr>
              <a:t>nephesh</a:t>
            </a:r>
            <a: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 with which the water teems [“</a:t>
            </a:r>
            <a:r>
              <a:rPr lang="en-US" sz="3200" b="1" i="1" dirty="0" err="1" smtClean="0">
                <a:ln w="12700">
                  <a:solidFill>
                    <a:schemeClr val="bg1"/>
                  </a:solidFill>
                  <a:prstDash val="solid"/>
                </a:ln>
                <a:solidFill>
                  <a:schemeClr val="tx1"/>
                </a:solidFill>
                <a:effectLst>
                  <a:outerShdw blurRad="41275" dist="20320" dir="1800000" algn="tl" rotWithShape="0">
                    <a:srgbClr val="000000">
                      <a:alpha val="40000"/>
                    </a:srgbClr>
                  </a:outerShdw>
                </a:effectLst>
                <a:latin typeface="Corbel" pitchFamily="34" charset="0"/>
              </a:rPr>
              <a:t>sheres</a:t>
            </a:r>
            <a:r>
              <a:rPr lang="en-US" sz="3200" b="1" i="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rPr>
              <a:t>”], according to their kinds, </a:t>
            </a:r>
            <a:endParaRPr lang="en-US" sz="3200" b="1" i="1" dirty="0">
              <a:ln w="12700">
                <a:solidFill>
                  <a:schemeClr val="bg1"/>
                </a:solidFill>
                <a:prstDash val="solid"/>
              </a:ln>
              <a:solidFill>
                <a:srgbClr val="FFFF00"/>
              </a:solidFill>
              <a:effectLst>
                <a:outerShdw blurRad="41275" dist="20320" dir="1800000" algn="tl" rotWithShape="0">
                  <a:srgbClr val="000000">
                    <a:alpha val="40000"/>
                  </a:srgbClr>
                </a:outerShdw>
              </a:effectLst>
              <a:latin typeface="Corbel" pitchFamily="34" charset="0"/>
            </a:endParaRPr>
          </a:p>
        </p:txBody>
      </p:sp>
      <p:sp>
        <p:nvSpPr>
          <p:cNvPr id="3" name="Text Placeholder 2"/>
          <p:cNvSpPr>
            <a:spLocks noGrp="1"/>
          </p:cNvSpPr>
          <p:nvPr>
            <p:ph type="body" idx="1"/>
          </p:nvPr>
        </p:nvSpPr>
        <p:spPr>
          <a:xfrm>
            <a:off x="0" y="37338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latin typeface="Arial" pitchFamily="34" charset="0"/>
                <a:cs typeface="Arial" pitchFamily="34" charset="0"/>
              </a:rPr>
              <a:t>The Bible</a:t>
            </a:r>
            <a:endParaRPr lang="en-US" sz="2800" dirty="0">
              <a:solidFill>
                <a:schemeClr val="bg1"/>
              </a:solidFill>
              <a:latin typeface="Arial" pitchFamily="34" charset="0"/>
              <a:cs typeface="Arial" pitchFamily="34" charset="0"/>
            </a:endParaRPr>
          </a:p>
        </p:txBody>
      </p:sp>
      <p:sp>
        <p:nvSpPr>
          <p:cNvPr id="4" name="Content Placeholder 3"/>
          <p:cNvSpPr>
            <a:spLocks noGrp="1"/>
          </p:cNvSpPr>
          <p:nvPr>
            <p:ph sz="quarter" idx="2"/>
          </p:nvPr>
        </p:nvSpPr>
        <p:spPr>
          <a:xfrm>
            <a:off x="228600" y="4495800"/>
            <a:ext cx="8610600" cy="1981200"/>
          </a:xfrm>
        </p:spPr>
        <p:txBody>
          <a:bodyPr>
            <a:noAutofit/>
          </a:bodyPr>
          <a:lstStyle/>
          <a:p>
            <a:r>
              <a:rPr lang="en-US" sz="2800" b="1" dirty="0" smtClean="0">
                <a:latin typeface="ITC Avant Garde Demi" pitchFamily="34" charset="0"/>
              </a:rPr>
              <a:t>“</a:t>
            </a:r>
            <a:r>
              <a:rPr lang="en-US" sz="2800" b="1" dirty="0" err="1" smtClean="0">
                <a:ln>
                  <a:solidFill>
                    <a:schemeClr val="bg1"/>
                  </a:solidFill>
                </a:ln>
                <a:latin typeface="ITC Avant Garde Demi" pitchFamily="34" charset="0"/>
              </a:rPr>
              <a:t>Nephesh</a:t>
            </a:r>
            <a:r>
              <a:rPr lang="en-US" sz="2800" b="1" dirty="0" smtClean="0">
                <a:latin typeface="ITC Avant Garde Demi" pitchFamily="34" charset="0"/>
              </a:rPr>
              <a:t>” occurs 754 times in Old Testament: </a:t>
            </a:r>
          </a:p>
          <a:p>
            <a:pPr lvl="1"/>
            <a:r>
              <a:rPr lang="en-US" sz="2800" b="1" dirty="0" smtClean="0">
                <a:latin typeface="ITC Avant Garde Demi" pitchFamily="34" charset="0"/>
              </a:rPr>
              <a:t>63% (472 times) of them translated as “soul” (of man) </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9906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latin typeface="Arial" pitchFamily="34" charset="0"/>
                <a:cs typeface="Arial" pitchFamily="34" charset="0"/>
              </a:rPr>
              <a:t>The Bible</a:t>
            </a:r>
            <a:endParaRPr lang="en-US" sz="2800" dirty="0">
              <a:solidFill>
                <a:schemeClr val="bg1"/>
              </a:solidFill>
              <a:latin typeface="Arial" pitchFamily="34" charset="0"/>
              <a:cs typeface="Arial" pitchFamily="34" charset="0"/>
            </a:endParaRPr>
          </a:p>
        </p:txBody>
      </p:sp>
      <p:sp>
        <p:nvSpPr>
          <p:cNvPr id="4" name="Content Placeholder 3"/>
          <p:cNvSpPr>
            <a:spLocks noGrp="1"/>
          </p:cNvSpPr>
          <p:nvPr>
            <p:ph sz="quarter" idx="2"/>
          </p:nvPr>
        </p:nvSpPr>
        <p:spPr>
          <a:xfrm>
            <a:off x="304800" y="1600200"/>
            <a:ext cx="8610600" cy="4343400"/>
          </a:xfrm>
        </p:spPr>
        <p:txBody>
          <a:bodyPr>
            <a:noAutofit/>
          </a:bodyPr>
          <a:lstStyle/>
          <a:p>
            <a:pPr lvl="1"/>
            <a:r>
              <a:rPr lang="en-US" sz="2800" b="1" dirty="0" smtClean="0">
                <a:latin typeface="ITC Avant Garde Demi" pitchFamily="34" charset="0"/>
              </a:rPr>
              <a:t>34% (282 times) of occurrences to other references (most involve human personhood, will, emotions, life and death)</a:t>
            </a:r>
          </a:p>
          <a:p>
            <a:pPr lvl="1"/>
            <a:endParaRPr lang="en-US" sz="1400" b="1" dirty="0" smtClean="0">
              <a:latin typeface="ITC Avant Garde Demi" pitchFamily="34" charset="0"/>
            </a:endParaRPr>
          </a:p>
          <a:p>
            <a:pPr lvl="1"/>
            <a:r>
              <a:rPr lang="en-US" sz="2800" b="1" dirty="0" smtClean="0">
                <a:latin typeface="ITC Avant Garde Demi" pitchFamily="34" charset="0"/>
              </a:rPr>
              <a:t>3% (about 22 times) to lower animals:  Of these: </a:t>
            </a:r>
          </a:p>
          <a:p>
            <a:pPr lvl="2"/>
            <a:r>
              <a:rPr lang="en-US" sz="2600" b="1" dirty="0" smtClean="0">
                <a:latin typeface="ITC Avant Garde Demi" pitchFamily="34" charset="0"/>
              </a:rPr>
              <a:t>In Genesis, 6-7 times “</a:t>
            </a:r>
            <a:r>
              <a:rPr lang="en-US" sz="2600" b="1" dirty="0" err="1" smtClean="0">
                <a:latin typeface="ITC Avant Garde Demi" pitchFamily="34" charset="0"/>
              </a:rPr>
              <a:t>nephesh</a:t>
            </a:r>
            <a:r>
              <a:rPr lang="en-US" sz="2600" b="1" dirty="0" smtClean="0">
                <a:latin typeface="ITC Avant Garde Demi" pitchFamily="34" charset="0"/>
              </a:rPr>
              <a:t>” is used to refer to mammals;  </a:t>
            </a:r>
          </a:p>
          <a:p>
            <a:pPr lvl="2"/>
            <a:r>
              <a:rPr lang="en-US" sz="2600" b="1" dirty="0" smtClean="0">
                <a:latin typeface="ITC Avant Garde Demi" pitchFamily="34" charset="0"/>
              </a:rPr>
              <a:t>In Genesis, 2-3 times “</a:t>
            </a:r>
            <a:r>
              <a:rPr lang="en-US" sz="2600" b="1" dirty="0" err="1" smtClean="0">
                <a:latin typeface="ITC Avant Garde Demi" pitchFamily="34" charset="0"/>
              </a:rPr>
              <a:t>nephesh</a:t>
            </a:r>
            <a:r>
              <a:rPr lang="en-US" sz="2600" b="1" dirty="0" smtClean="0">
                <a:latin typeface="ITC Avant Garde Demi" pitchFamily="34" charset="0"/>
              </a:rPr>
              <a:t>” is not limited to mammals.</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9906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latin typeface="Arial" pitchFamily="34" charset="0"/>
                <a:cs typeface="Arial" pitchFamily="34" charset="0"/>
              </a:rPr>
              <a:t>The Bible</a:t>
            </a:r>
            <a:endParaRPr lang="en-US" sz="2800" dirty="0">
              <a:solidFill>
                <a:schemeClr val="bg1"/>
              </a:solidFill>
              <a:latin typeface="Arial" pitchFamily="34" charset="0"/>
              <a:cs typeface="Arial" pitchFamily="34" charset="0"/>
            </a:endParaRPr>
          </a:p>
        </p:txBody>
      </p:sp>
      <p:sp>
        <p:nvSpPr>
          <p:cNvPr id="4" name="Content Placeholder 3"/>
          <p:cNvSpPr>
            <a:spLocks noGrp="1"/>
          </p:cNvSpPr>
          <p:nvPr>
            <p:ph sz="quarter" idx="2"/>
          </p:nvPr>
        </p:nvSpPr>
        <p:spPr>
          <a:xfrm>
            <a:off x="228600" y="1676400"/>
            <a:ext cx="8610600" cy="4876800"/>
          </a:xfrm>
        </p:spPr>
        <p:txBody>
          <a:bodyPr>
            <a:noAutofit/>
          </a:bodyPr>
          <a:lstStyle/>
          <a:p>
            <a:r>
              <a:rPr lang="en-US" sz="2800" b="1" dirty="0" smtClean="0">
                <a:latin typeface="ITC Avant Garde Demi" pitchFamily="34" charset="0"/>
              </a:rPr>
              <a:t>In Gen. 1:20 &amp; 21 </a:t>
            </a:r>
            <a:r>
              <a:rPr lang="en-US" sz="2800" b="1" dirty="0" err="1" smtClean="0">
                <a:latin typeface="ITC Avant Garde Demi" pitchFamily="34" charset="0"/>
              </a:rPr>
              <a:t>nephesh</a:t>
            </a:r>
            <a:r>
              <a:rPr lang="en-US" sz="2800" b="1" dirty="0" smtClean="0">
                <a:latin typeface="ITC Avant Garde Demi" pitchFamily="34" charset="0"/>
              </a:rPr>
              <a:t> is not limited to mammals, as:</a:t>
            </a:r>
          </a:p>
          <a:p>
            <a:pPr lvl="1"/>
            <a:r>
              <a:rPr lang="en-US" sz="2800" b="1" dirty="0" smtClean="0">
                <a:latin typeface="ITC Avant Garde Demi" pitchFamily="34" charset="0"/>
              </a:rPr>
              <a:t> In v. 21 (clarifying v. 20) it says that the animals created were “every living and moving thing with which the water teems…”</a:t>
            </a:r>
          </a:p>
          <a:p>
            <a:pPr lvl="1"/>
            <a:endParaRPr lang="en-US" b="1" dirty="0" smtClean="0">
              <a:latin typeface="ITC Avant Garde Demi" pitchFamily="34" charset="0"/>
            </a:endParaRPr>
          </a:p>
          <a:p>
            <a:pPr lvl="1"/>
            <a:r>
              <a:rPr lang="en-US" sz="2800" b="1" dirty="0" smtClean="0">
                <a:latin typeface="ITC Avant Garde Demi" pitchFamily="34" charset="0"/>
              </a:rPr>
              <a:t>The above statement refers to life in general in the ocean – a lot more than just sea mammals; </a:t>
            </a:r>
          </a:p>
          <a:p>
            <a:pPr lvl="1">
              <a:buNone/>
            </a:pPr>
            <a:endParaRPr lang="en-US" b="1" dirty="0" smtClean="0">
              <a:latin typeface="ITC Avant Garde Demi" pitchFamily="34"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990600"/>
            <a:ext cx="91440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latin typeface="Arial" pitchFamily="34" charset="0"/>
                <a:cs typeface="Arial" pitchFamily="34" charset="0"/>
              </a:rPr>
              <a:t>The Bible</a:t>
            </a:r>
            <a:endParaRPr lang="en-US" sz="2800" dirty="0">
              <a:solidFill>
                <a:schemeClr val="bg1"/>
              </a:solidFill>
              <a:latin typeface="Arial" pitchFamily="34" charset="0"/>
              <a:cs typeface="Arial" pitchFamily="34" charset="0"/>
            </a:endParaRPr>
          </a:p>
        </p:txBody>
      </p:sp>
      <p:sp>
        <p:nvSpPr>
          <p:cNvPr id="4" name="Content Placeholder 3"/>
          <p:cNvSpPr>
            <a:spLocks noGrp="1"/>
          </p:cNvSpPr>
          <p:nvPr>
            <p:ph sz="quarter" idx="2"/>
          </p:nvPr>
        </p:nvSpPr>
        <p:spPr>
          <a:xfrm>
            <a:off x="228600" y="1676400"/>
            <a:ext cx="8610600" cy="4876800"/>
          </a:xfrm>
        </p:spPr>
        <p:txBody>
          <a:bodyPr>
            <a:noAutofit/>
          </a:bodyPr>
          <a:lstStyle/>
          <a:p>
            <a:pPr lvl="1"/>
            <a:r>
              <a:rPr lang="en-US" sz="2800" b="1" dirty="0" smtClean="0">
                <a:latin typeface="ITC Avant Garde Demi" pitchFamily="34" charset="0"/>
              </a:rPr>
              <a:t>The word “teems” (“</a:t>
            </a:r>
            <a:r>
              <a:rPr lang="en-US" sz="2800" b="1" dirty="0" err="1" smtClean="0">
                <a:latin typeface="ITC Avant Garde Demi" pitchFamily="34" charset="0"/>
              </a:rPr>
              <a:t>sheres</a:t>
            </a:r>
            <a:r>
              <a:rPr lang="en-US" sz="2800" b="1" dirty="0" smtClean="0">
                <a:latin typeface="ITC Avant Garde Demi" pitchFamily="34" charset="0"/>
              </a:rPr>
              <a:t>” in Hebrew) is typically used in connection with smaller life forms as fish, etc. and not larger-bodied sea mammals.</a:t>
            </a:r>
          </a:p>
          <a:p>
            <a:pPr lvl="1">
              <a:buNone/>
            </a:pPr>
            <a:endParaRPr lang="en-US" b="1" dirty="0" smtClean="0">
              <a:latin typeface="ITC Avant Garde Demi" pitchFamily="34" charset="0"/>
            </a:endParaRPr>
          </a:p>
          <a:p>
            <a:pPr lvl="1"/>
            <a:r>
              <a:rPr lang="en-US" sz="2800" b="1" dirty="0" smtClean="0">
                <a:latin typeface="ITC Avant Garde Demi" pitchFamily="34" charset="0"/>
              </a:rPr>
              <a:t>In v. 21 it states that “the great creatures of the sea” were created; this includes the whales, and quite likely dolphins, porpoises, etc., which are mammals. </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990600"/>
            <a:ext cx="42672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latin typeface="Arial" pitchFamily="34" charset="0"/>
                <a:cs typeface="Arial" pitchFamily="34" charset="0"/>
              </a:rPr>
              <a:t>The Bible</a:t>
            </a:r>
            <a:endParaRPr lang="en-US" sz="2800" dirty="0">
              <a:solidFill>
                <a:schemeClr val="bg1"/>
              </a:solidFill>
              <a:latin typeface="Arial" pitchFamily="34" charset="0"/>
              <a:cs typeface="Arial" pitchFamily="34" charset="0"/>
            </a:endParaRPr>
          </a:p>
        </p:txBody>
      </p:sp>
      <p:sp>
        <p:nvSpPr>
          <p:cNvPr id="5" name="Text Placeholder 4"/>
          <p:cNvSpPr>
            <a:spLocks noGrp="1"/>
          </p:cNvSpPr>
          <p:nvPr>
            <p:ph type="body" sz="half" idx="3"/>
          </p:nvPr>
        </p:nvSpPr>
        <p:spPr>
          <a:xfrm>
            <a:off x="4495800" y="990600"/>
            <a:ext cx="4648200" cy="4572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latin typeface="Arial" pitchFamily="34" charset="0"/>
                <a:cs typeface="Arial" pitchFamily="34" charset="0"/>
              </a:rPr>
              <a:t>Record of Nature</a:t>
            </a:r>
            <a:endParaRPr lang="en-US" sz="2800" dirty="0">
              <a:solidFill>
                <a:schemeClr val="bg1"/>
              </a:solidFill>
              <a:latin typeface="Arial" pitchFamily="34" charset="0"/>
              <a:cs typeface="Arial" pitchFamily="34" charset="0"/>
            </a:endParaRPr>
          </a:p>
        </p:txBody>
      </p:sp>
      <p:sp>
        <p:nvSpPr>
          <p:cNvPr id="4" name="Content Placeholder 3"/>
          <p:cNvSpPr>
            <a:spLocks noGrp="1"/>
          </p:cNvSpPr>
          <p:nvPr>
            <p:ph sz="quarter" idx="2"/>
          </p:nvPr>
        </p:nvSpPr>
        <p:spPr>
          <a:xfrm>
            <a:off x="228600" y="1676400"/>
            <a:ext cx="4040188" cy="5029200"/>
          </a:xfrm>
        </p:spPr>
        <p:txBody>
          <a:bodyPr>
            <a:noAutofit/>
          </a:bodyPr>
          <a:lstStyle/>
          <a:p>
            <a:r>
              <a:rPr lang="en-US" sz="2800" b="1" dirty="0" smtClean="0">
                <a:latin typeface="ITC Avant Garde Demi" pitchFamily="34" charset="0"/>
              </a:rPr>
              <a:t>Possible life (bacteria) started in Gen. 1:2 where the Spirit is hovering over the surface of the oceans, as the Hebrew word for “hovering” is also used for a bird “brooding” over her nest. </a:t>
            </a:r>
          </a:p>
          <a:p>
            <a:pPr>
              <a:buNone/>
            </a:pPr>
            <a:endParaRPr lang="en-US" sz="2800" b="1" dirty="0" smtClean="0">
              <a:latin typeface="ITC Avant Garde Demi" pitchFamily="34" charset="0"/>
            </a:endParaRPr>
          </a:p>
        </p:txBody>
      </p:sp>
      <p:sp>
        <p:nvSpPr>
          <p:cNvPr id="6" name="Content Placeholder 5"/>
          <p:cNvSpPr>
            <a:spLocks noGrp="1"/>
          </p:cNvSpPr>
          <p:nvPr>
            <p:ph sz="quarter" idx="4"/>
          </p:nvPr>
        </p:nvSpPr>
        <p:spPr>
          <a:xfrm>
            <a:off x="4495800" y="1676400"/>
            <a:ext cx="4343400" cy="2133600"/>
          </a:xfrm>
        </p:spPr>
        <p:txBody>
          <a:bodyPr>
            <a:noAutofit/>
          </a:bodyPr>
          <a:lstStyle/>
          <a:p>
            <a:r>
              <a:rPr lang="en-US" sz="2800" b="1" dirty="0" smtClean="0">
                <a:latin typeface="ITC Avant Garde Demi" pitchFamily="34" charset="0"/>
              </a:rPr>
              <a:t>First life is in the oceans:  evidence of bacteria life to 3.83 </a:t>
            </a:r>
            <a:r>
              <a:rPr lang="en-US" sz="2800" b="1" dirty="0" err="1" smtClean="0">
                <a:latin typeface="ITC Avant Garde Demi" pitchFamily="34" charset="0"/>
              </a:rPr>
              <a:t>bya</a:t>
            </a:r>
            <a:r>
              <a:rPr lang="en-US" sz="2800" b="1" dirty="0" smtClean="0">
                <a:latin typeface="ITC Avant Garde Demi" pitchFamily="34" charset="0"/>
              </a:rPr>
              <a:t>. (due to the sun’s highly intense flaring before this time, no life could have existed).</a:t>
            </a:r>
            <a:endParaRPr lang="en-US" sz="1400" b="1" dirty="0" smtClean="0">
              <a:latin typeface="ITC Avant Garde Demi" pitchFamily="34"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914400"/>
            <a:ext cx="43434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latin typeface="Arial" pitchFamily="34" charset="0"/>
                <a:cs typeface="Arial" pitchFamily="34" charset="0"/>
              </a:rPr>
              <a:t>The Bible</a:t>
            </a:r>
            <a:endParaRPr lang="en-US" sz="2800" dirty="0">
              <a:solidFill>
                <a:schemeClr val="bg1"/>
              </a:solidFill>
              <a:latin typeface="Arial" pitchFamily="34" charset="0"/>
              <a:cs typeface="Arial" pitchFamily="34" charset="0"/>
            </a:endParaRPr>
          </a:p>
        </p:txBody>
      </p:sp>
      <p:sp>
        <p:nvSpPr>
          <p:cNvPr id="5" name="Text Placeholder 4"/>
          <p:cNvSpPr>
            <a:spLocks noGrp="1"/>
          </p:cNvSpPr>
          <p:nvPr>
            <p:ph type="body" sz="half" idx="3"/>
          </p:nvPr>
        </p:nvSpPr>
        <p:spPr>
          <a:xfrm>
            <a:off x="4572000" y="914400"/>
            <a:ext cx="4572000" cy="45720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latin typeface="Arial" pitchFamily="34" charset="0"/>
                <a:cs typeface="Arial" pitchFamily="34" charset="0"/>
              </a:rPr>
              <a:t>Record of Nature</a:t>
            </a:r>
            <a:endParaRPr lang="en-US" sz="2800" dirty="0">
              <a:solidFill>
                <a:schemeClr val="bg1"/>
              </a:solidFill>
              <a:latin typeface="Arial" pitchFamily="34" charset="0"/>
              <a:cs typeface="Arial" pitchFamily="34" charset="0"/>
            </a:endParaRPr>
          </a:p>
        </p:txBody>
      </p:sp>
      <p:sp>
        <p:nvSpPr>
          <p:cNvPr id="4" name="Content Placeholder 3"/>
          <p:cNvSpPr>
            <a:spLocks noGrp="1"/>
          </p:cNvSpPr>
          <p:nvPr>
            <p:ph sz="quarter" idx="2"/>
          </p:nvPr>
        </p:nvSpPr>
        <p:spPr>
          <a:xfrm>
            <a:off x="381000" y="1447800"/>
            <a:ext cx="4040188" cy="4876800"/>
          </a:xfrm>
        </p:spPr>
        <p:txBody>
          <a:bodyPr>
            <a:noAutofit/>
          </a:bodyPr>
          <a:lstStyle/>
          <a:p>
            <a:r>
              <a:rPr lang="en-US" sz="2800" b="1" dirty="0" smtClean="0">
                <a:latin typeface="ITC Avant Garde Demi" pitchFamily="34" charset="0"/>
              </a:rPr>
              <a:t>Whether or not Gen. 1:2 is indicative of life’s first appearance, does not change Genesis’ agreement with the Record of Nature:   Day 5 has the first appearance of major life forms in the ocean.</a:t>
            </a:r>
          </a:p>
        </p:txBody>
      </p:sp>
      <p:sp>
        <p:nvSpPr>
          <p:cNvPr id="6" name="Content Placeholder 5"/>
          <p:cNvSpPr>
            <a:spLocks noGrp="1"/>
          </p:cNvSpPr>
          <p:nvPr>
            <p:ph sz="quarter" idx="4"/>
          </p:nvPr>
        </p:nvSpPr>
        <p:spPr>
          <a:xfrm>
            <a:off x="4495800" y="1447800"/>
            <a:ext cx="4343400" cy="5029200"/>
          </a:xfrm>
        </p:spPr>
        <p:txBody>
          <a:bodyPr>
            <a:noAutofit/>
          </a:bodyPr>
          <a:lstStyle/>
          <a:p>
            <a:r>
              <a:rPr lang="en-US" sz="2800" b="1" dirty="0" smtClean="0">
                <a:latin typeface="ITC Avant Garde Demi" pitchFamily="34" charset="0"/>
              </a:rPr>
              <a:t>Cambrian Period starts at about 543 </a:t>
            </a:r>
            <a:r>
              <a:rPr lang="en-US" sz="2800" b="1" dirty="0" err="1" smtClean="0">
                <a:latin typeface="ITC Avant Garde Demi" pitchFamily="34" charset="0"/>
              </a:rPr>
              <a:t>mya</a:t>
            </a:r>
            <a:r>
              <a:rPr lang="en-US" sz="2800" b="1" dirty="0" smtClean="0">
                <a:latin typeface="ITC Avant Garde Demi" pitchFamily="34" charset="0"/>
              </a:rPr>
              <a:t>, and is called the “Big Bang” of biology!  Suddenly, 50 - 85% of all animal phyla on this planet are created in a geological instant (~3 million yrs)!</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914400"/>
            <a:ext cx="42672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latin typeface="Arial" pitchFamily="34" charset="0"/>
                <a:cs typeface="Arial" pitchFamily="34" charset="0"/>
              </a:rPr>
              <a:t>The Bible</a:t>
            </a:r>
            <a:endParaRPr lang="en-US" sz="2800" dirty="0">
              <a:solidFill>
                <a:schemeClr val="bg1"/>
              </a:solidFill>
              <a:latin typeface="Arial" pitchFamily="34" charset="0"/>
              <a:cs typeface="Arial" pitchFamily="34" charset="0"/>
            </a:endParaRPr>
          </a:p>
        </p:txBody>
      </p:sp>
      <p:sp>
        <p:nvSpPr>
          <p:cNvPr id="5" name="Text Placeholder 4"/>
          <p:cNvSpPr>
            <a:spLocks noGrp="1"/>
          </p:cNvSpPr>
          <p:nvPr>
            <p:ph type="body" sz="half" idx="3"/>
          </p:nvPr>
        </p:nvSpPr>
        <p:spPr>
          <a:xfrm>
            <a:off x="4572000" y="914400"/>
            <a:ext cx="4572000" cy="45720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latin typeface="Arial" pitchFamily="34" charset="0"/>
                <a:cs typeface="Arial" pitchFamily="34" charset="0"/>
              </a:rPr>
              <a:t>Record of Nature</a:t>
            </a:r>
            <a:endParaRPr lang="en-US" sz="2800" dirty="0">
              <a:solidFill>
                <a:schemeClr val="bg1"/>
              </a:solidFill>
              <a:latin typeface="Arial" pitchFamily="34" charset="0"/>
              <a:cs typeface="Arial" pitchFamily="34" charset="0"/>
            </a:endParaRPr>
          </a:p>
        </p:txBody>
      </p:sp>
      <p:sp>
        <p:nvSpPr>
          <p:cNvPr id="4" name="Content Placeholder 3"/>
          <p:cNvSpPr>
            <a:spLocks noGrp="1"/>
          </p:cNvSpPr>
          <p:nvPr>
            <p:ph sz="quarter" idx="2"/>
          </p:nvPr>
        </p:nvSpPr>
        <p:spPr>
          <a:xfrm>
            <a:off x="304800" y="1447800"/>
            <a:ext cx="4191000" cy="3429000"/>
          </a:xfrm>
        </p:spPr>
        <p:txBody>
          <a:bodyPr>
            <a:noAutofit/>
          </a:bodyPr>
          <a:lstStyle/>
          <a:p>
            <a:r>
              <a:rPr lang="en-US" sz="2800" b="1" dirty="0" smtClean="0">
                <a:latin typeface="ITC Avant Garde Demi" pitchFamily="34" charset="0"/>
              </a:rPr>
              <a:t>Based on record of nature, Day 5 starts no later than Cambrian Explosion (543 </a:t>
            </a:r>
            <a:r>
              <a:rPr lang="en-US" sz="2800" b="1" dirty="0" err="1" smtClean="0">
                <a:latin typeface="ITC Avant Garde Demi" pitchFamily="34" charset="0"/>
              </a:rPr>
              <a:t>mya</a:t>
            </a:r>
            <a:r>
              <a:rPr lang="en-US" sz="2800" b="1" dirty="0" smtClean="0">
                <a:latin typeface="ITC Avant Garde Demi" pitchFamily="34" charset="0"/>
              </a:rPr>
              <a:t>), and ends no sooner than the advent of whales, or around 50 </a:t>
            </a:r>
            <a:r>
              <a:rPr lang="en-US" sz="2800" b="1" dirty="0" err="1" smtClean="0">
                <a:latin typeface="ITC Avant Garde Demi" pitchFamily="34" charset="0"/>
              </a:rPr>
              <a:t>mya</a:t>
            </a:r>
            <a:endParaRPr lang="en-US" sz="2800" b="1" dirty="0" smtClean="0">
              <a:latin typeface="ITC Avant Garde Demi" pitchFamily="34" charset="0"/>
            </a:endParaRPr>
          </a:p>
        </p:txBody>
      </p:sp>
      <p:sp>
        <p:nvSpPr>
          <p:cNvPr id="6" name="Content Placeholder 5"/>
          <p:cNvSpPr>
            <a:spLocks noGrp="1"/>
          </p:cNvSpPr>
          <p:nvPr>
            <p:ph sz="quarter" idx="4"/>
          </p:nvPr>
        </p:nvSpPr>
        <p:spPr>
          <a:xfrm>
            <a:off x="4648200" y="1447800"/>
            <a:ext cx="4191000" cy="1828800"/>
          </a:xfrm>
        </p:spPr>
        <p:txBody>
          <a:bodyPr>
            <a:noAutofit/>
          </a:bodyPr>
          <a:lstStyle/>
          <a:p>
            <a:r>
              <a:rPr lang="en-US" sz="2800" b="1" dirty="0" smtClean="0">
                <a:latin typeface="ITC Avant Garde Demi" pitchFamily="34" charset="0"/>
              </a:rPr>
              <a:t>Whales first appear 50 </a:t>
            </a:r>
            <a:r>
              <a:rPr lang="en-US" sz="2800" b="1" dirty="0" err="1" smtClean="0">
                <a:latin typeface="ITC Avant Garde Demi" pitchFamily="34" charset="0"/>
              </a:rPr>
              <a:t>mya</a:t>
            </a:r>
            <a:endParaRPr lang="en-US" sz="2800" b="1" dirty="0" smtClean="0">
              <a:latin typeface="ITC Avant Garde Demi" pitchFamily="34"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914400"/>
            <a:ext cx="42672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latin typeface="Arial" pitchFamily="34" charset="0"/>
                <a:cs typeface="Arial" pitchFamily="34" charset="0"/>
              </a:rPr>
              <a:t>The Bible</a:t>
            </a:r>
            <a:endParaRPr lang="en-US" sz="2800" dirty="0">
              <a:solidFill>
                <a:schemeClr val="bg1"/>
              </a:solidFill>
              <a:latin typeface="Arial" pitchFamily="34" charset="0"/>
              <a:cs typeface="Arial" pitchFamily="34" charset="0"/>
            </a:endParaRPr>
          </a:p>
        </p:txBody>
      </p:sp>
      <p:sp>
        <p:nvSpPr>
          <p:cNvPr id="5" name="Text Placeholder 4"/>
          <p:cNvSpPr>
            <a:spLocks noGrp="1"/>
          </p:cNvSpPr>
          <p:nvPr>
            <p:ph type="body" sz="half" idx="3"/>
          </p:nvPr>
        </p:nvSpPr>
        <p:spPr>
          <a:xfrm>
            <a:off x="4572000" y="914400"/>
            <a:ext cx="4572000" cy="45720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latin typeface="Arial" pitchFamily="34" charset="0"/>
                <a:cs typeface="Arial" pitchFamily="34" charset="0"/>
              </a:rPr>
              <a:t>Record of Nature</a:t>
            </a:r>
            <a:endParaRPr lang="en-US" sz="2800" dirty="0">
              <a:solidFill>
                <a:schemeClr val="bg1"/>
              </a:solidFill>
              <a:latin typeface="Arial" pitchFamily="34" charset="0"/>
              <a:cs typeface="Arial" pitchFamily="34" charset="0"/>
            </a:endParaRPr>
          </a:p>
        </p:txBody>
      </p:sp>
      <p:sp>
        <p:nvSpPr>
          <p:cNvPr id="6" name="Rectangle 5"/>
          <p:cNvSpPr/>
          <p:nvPr/>
        </p:nvSpPr>
        <p:spPr>
          <a:xfrm>
            <a:off x="0" y="1676400"/>
            <a:ext cx="9144000" cy="5016758"/>
          </a:xfrm>
          <a:prstGeom prst="rect">
            <a:avLst/>
          </a:prstGeom>
        </p:spPr>
        <p:txBody>
          <a:bodyPr wrap="square">
            <a:spAutoFit/>
          </a:bodyPr>
          <a:lstStyle/>
          <a:p>
            <a:pPr marL="342900" lvl="0" indent="-342900">
              <a:buFont typeface="Arial" pitchFamily="34" charset="0"/>
              <a:buChar char="•"/>
              <a:defRPr/>
            </a:pPr>
            <a:r>
              <a:rPr lang="en-US" sz="2800" b="1" dirty="0" smtClean="0">
                <a:latin typeface="ITC Avant Garde Demi" pitchFamily="34" charset="0"/>
              </a:rPr>
              <a:t>Day 5:  The Bible and the Record of Nature agree!  </a:t>
            </a:r>
          </a:p>
          <a:p>
            <a:pPr marL="800100" lvl="1" indent="-342900">
              <a:buFont typeface="Arial" pitchFamily="34" charset="0"/>
              <a:buChar char="•"/>
            </a:pPr>
            <a:r>
              <a:rPr lang="en-US" sz="2800" b="1" dirty="0" smtClean="0">
                <a:latin typeface="ITC Avant Garde Demi" pitchFamily="34" charset="0"/>
              </a:rPr>
              <a:t>If Gen. 1:3 is referring to first life in the oceans, it agrees with the Record of Nature of bacteria life going back to at least 3.83 </a:t>
            </a:r>
            <a:r>
              <a:rPr lang="en-US" sz="2800" b="1" dirty="0" err="1" smtClean="0">
                <a:latin typeface="ITC Avant Garde Demi" pitchFamily="34" charset="0"/>
              </a:rPr>
              <a:t>bya</a:t>
            </a:r>
            <a:endParaRPr lang="en-US" sz="2800" b="1" dirty="0" smtClean="0">
              <a:latin typeface="ITC Avant Garde Demi" pitchFamily="34" charset="0"/>
            </a:endParaRPr>
          </a:p>
          <a:p>
            <a:pPr marL="800100" lvl="1" indent="-342900">
              <a:buFont typeface="Arial" pitchFamily="34" charset="0"/>
              <a:buChar char="•"/>
            </a:pPr>
            <a:endParaRPr lang="en-US" sz="2000" b="1" dirty="0" smtClean="0">
              <a:latin typeface="ITC Avant Garde Demi" pitchFamily="34" charset="0"/>
            </a:endParaRPr>
          </a:p>
          <a:p>
            <a:pPr marL="800100" lvl="1" indent="-342900">
              <a:buFont typeface="Arial" pitchFamily="34" charset="0"/>
              <a:buChar char="•"/>
            </a:pPr>
            <a:r>
              <a:rPr lang="en-US" sz="2800" b="1" dirty="0" smtClean="0">
                <a:latin typeface="ITC Avant Garde Demi" pitchFamily="34" charset="0"/>
              </a:rPr>
              <a:t>Genesis’ Day 5 definitely concurs with the Record of Nature in that the major life forms suddenly appear in the oceans when they do in the Cambrian Explosion.</a:t>
            </a:r>
          </a:p>
          <a:p>
            <a:pPr marL="800100" lvl="1" indent="-342900"/>
            <a:endParaRPr lang="en-US" sz="2000" b="1" dirty="0" smtClean="0">
              <a:latin typeface="ITC Avant Garde Demi" pitchFamily="34" charset="0"/>
            </a:endParaRPr>
          </a:p>
          <a:p>
            <a:pPr marL="800100" lvl="1" indent="-342900">
              <a:buFont typeface="Arial" pitchFamily="34" charset="0"/>
              <a:buChar char="•"/>
            </a:pPr>
            <a:r>
              <a:rPr lang="en-US" sz="2800" b="1" dirty="0" smtClean="0">
                <a:latin typeface="ITC Avant Garde Demi" pitchFamily="34" charset="0"/>
              </a:rPr>
              <a:t>Sequence of events of Day 5 compared to Days 4 &amp; 6.</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609600"/>
            <a:ext cx="8229600" cy="457200"/>
          </a:xfrm>
          <a:noFill/>
        </p:spPr>
        <p:txBody>
          <a:bodyPr>
            <a:noAutofit/>
          </a:bodyPr>
          <a:lstStyle/>
          <a:p>
            <a:pPr algn="ctr"/>
            <a:r>
              <a:rPr lang="en-US" sz="3600" dirty="0" smtClean="0">
                <a:solidFill>
                  <a:schemeClr val="bg1"/>
                </a:solidFill>
              </a:rPr>
              <a:t>Day 6:  Gen. 24 - 27</a:t>
            </a:r>
            <a:endParaRPr lang="en-US" sz="3600" dirty="0">
              <a:solidFill>
                <a:schemeClr val="bg1"/>
              </a:solidFill>
            </a:endParaRPr>
          </a:p>
        </p:txBody>
      </p:sp>
      <p:sp>
        <p:nvSpPr>
          <p:cNvPr id="6" name="Content Placeholder 5"/>
          <p:cNvSpPr>
            <a:spLocks noGrp="1"/>
          </p:cNvSpPr>
          <p:nvPr>
            <p:ph sz="quarter" idx="2"/>
          </p:nvPr>
        </p:nvSpPr>
        <p:spPr>
          <a:xfrm>
            <a:off x="457200" y="1447800"/>
            <a:ext cx="8382000" cy="5410200"/>
          </a:xfrm>
          <a:noFill/>
        </p:spPr>
        <p:txBody>
          <a:bodyPr>
            <a:noAutofit/>
          </a:bodyPr>
          <a:lstStyle/>
          <a:p>
            <a:r>
              <a:rPr lang="en-US" sz="3200" b="1" i="1" dirty="0" smtClean="0">
                <a:solidFill>
                  <a:schemeClr val="bg1"/>
                </a:solidFill>
                <a:latin typeface="Corbel" pitchFamily="34" charset="0"/>
              </a:rPr>
              <a:t>1:24  &gt;  And God said, "Let the land produce living creatures [“</a:t>
            </a:r>
            <a:r>
              <a:rPr lang="en-US" sz="3200" i="1" dirty="0" err="1" smtClean="0">
                <a:ln>
                  <a:solidFill>
                    <a:srgbClr val="FFFF00"/>
                  </a:solidFill>
                </a:ln>
                <a:solidFill>
                  <a:schemeClr val="bg1"/>
                </a:solidFill>
                <a:latin typeface="Corbel" pitchFamily="34" charset="0"/>
              </a:rPr>
              <a:t>nephesh</a:t>
            </a:r>
            <a:r>
              <a:rPr lang="en-US" sz="3200" i="1" dirty="0" smtClean="0">
                <a:solidFill>
                  <a:schemeClr val="bg1"/>
                </a:solidFill>
                <a:latin typeface="Corbel" pitchFamily="34" charset="0"/>
              </a:rPr>
              <a:t>”</a:t>
            </a:r>
            <a:r>
              <a:rPr lang="en-US" sz="3200" b="1" i="1" dirty="0" smtClean="0">
                <a:solidFill>
                  <a:schemeClr val="bg1"/>
                </a:solidFill>
                <a:latin typeface="Corbel" pitchFamily="34" charset="0"/>
              </a:rPr>
              <a:t>] according to their kinds: livestock, creatures that move along the ground, and wild animals, each according to its kind." And it was so. </a:t>
            </a:r>
          </a:p>
          <a:p>
            <a:pPr>
              <a:buNone/>
            </a:pPr>
            <a:endParaRPr lang="en-US" sz="800" b="1" i="1" dirty="0" smtClean="0">
              <a:solidFill>
                <a:schemeClr val="bg1"/>
              </a:solidFill>
              <a:latin typeface="Corbel" pitchFamily="34" charset="0"/>
            </a:endParaRPr>
          </a:p>
          <a:p>
            <a:r>
              <a:rPr lang="en-US" sz="3200" b="1" i="1" dirty="0" smtClean="0">
                <a:solidFill>
                  <a:schemeClr val="bg1"/>
                </a:solidFill>
                <a:latin typeface="Corbel" pitchFamily="34" charset="0"/>
              </a:rPr>
              <a:t>1:25  &gt; God made the wild animals according to their kinds, the livestock according to their kinds, and all the creatures that move along the ground according to their kinds. And God saw that it was good. </a:t>
            </a:r>
          </a:p>
          <a:p>
            <a:pPr>
              <a:buNone/>
            </a:pPr>
            <a:endParaRPr lang="en-US" sz="3200" dirty="0" smtClean="0">
              <a:latin typeface="ITC Zapf Chancery" pitchFamily="66"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609600"/>
            <a:ext cx="8229600" cy="457200"/>
          </a:xfrm>
          <a:noFill/>
        </p:spPr>
        <p:txBody>
          <a:bodyPr>
            <a:noAutofit/>
          </a:bodyPr>
          <a:lstStyle/>
          <a:p>
            <a:pPr algn="ctr"/>
            <a:r>
              <a:rPr lang="en-US" sz="3600" dirty="0" smtClean="0">
                <a:solidFill>
                  <a:schemeClr val="bg1"/>
                </a:solidFill>
              </a:rPr>
              <a:t>Day 6:  Gen. 24 - 27</a:t>
            </a:r>
            <a:endParaRPr lang="en-US" sz="3600" dirty="0">
              <a:solidFill>
                <a:schemeClr val="bg1"/>
              </a:solidFill>
            </a:endParaRPr>
          </a:p>
        </p:txBody>
      </p:sp>
      <p:sp>
        <p:nvSpPr>
          <p:cNvPr id="6" name="Content Placeholder 5"/>
          <p:cNvSpPr>
            <a:spLocks noGrp="1"/>
          </p:cNvSpPr>
          <p:nvPr>
            <p:ph sz="quarter" idx="2"/>
          </p:nvPr>
        </p:nvSpPr>
        <p:spPr>
          <a:xfrm>
            <a:off x="457200" y="1447800"/>
            <a:ext cx="8382000" cy="4953000"/>
          </a:xfrm>
          <a:noFill/>
        </p:spPr>
        <p:txBody>
          <a:bodyPr>
            <a:noAutofit/>
          </a:bodyPr>
          <a:lstStyle/>
          <a:p>
            <a:r>
              <a:rPr lang="en-US" sz="3200" b="1" i="1" dirty="0" smtClean="0">
                <a:solidFill>
                  <a:schemeClr val="bg1"/>
                </a:solidFill>
                <a:latin typeface="Corbel" pitchFamily="34" charset="0"/>
              </a:rPr>
              <a:t>1:26  &gt;  Then God said, "Let us make man in our image, in our likeness, and let them rule over the fish of the sea and the birds of the air, over the livestock, over all the earth, and over all the creatures that move along the ground." </a:t>
            </a:r>
          </a:p>
          <a:p>
            <a:pPr>
              <a:buNone/>
            </a:pPr>
            <a:endParaRPr lang="en-US" sz="1600" b="1" i="1" dirty="0" smtClean="0">
              <a:solidFill>
                <a:schemeClr val="bg1"/>
              </a:solidFill>
              <a:latin typeface="Corbel" pitchFamily="34" charset="0"/>
            </a:endParaRPr>
          </a:p>
          <a:p>
            <a:r>
              <a:rPr lang="en-US" sz="3200" b="1" i="1" dirty="0" smtClean="0">
                <a:solidFill>
                  <a:schemeClr val="bg1"/>
                </a:solidFill>
                <a:latin typeface="Corbel" pitchFamily="34" charset="0"/>
              </a:rPr>
              <a:t>1:27  &gt;  So God created man in his own image,</a:t>
            </a:r>
          </a:p>
          <a:p>
            <a:pPr marL="398463" lvl="1" indent="55563">
              <a:buNone/>
            </a:pPr>
            <a:r>
              <a:rPr lang="en-US" sz="3200" b="1" i="1" dirty="0" smtClean="0">
                <a:solidFill>
                  <a:schemeClr val="bg1"/>
                </a:solidFill>
                <a:latin typeface="Corbel" pitchFamily="34" charset="0"/>
              </a:rPr>
              <a:t>in the image of God he created him; male and female he created them.</a:t>
            </a:r>
          </a:p>
          <a:p>
            <a:pPr>
              <a:buNone/>
            </a:pPr>
            <a:endParaRPr lang="en-US" sz="3200" dirty="0" smtClean="0">
              <a:solidFill>
                <a:schemeClr val="bg1"/>
              </a:solidFill>
              <a:latin typeface="ITC Zapf Chancery"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I</a:t>
            </a:r>
            <a:r>
              <a:rPr lang="en-US" sz="4400" b="1" dirty="0" smtClean="0">
                <a:ln>
                  <a:solidFill>
                    <a:schemeClr val="bg1"/>
                  </a:solidFill>
                </a:ln>
                <a:solidFill>
                  <a:srgbClr val="FFC000"/>
                </a:solidFill>
              </a:rPr>
              <a:t>ce Cores</a:t>
            </a:r>
          </a:p>
          <a:p>
            <a:r>
              <a:rPr lang="en-US" sz="3200" b="1" dirty="0" smtClean="0">
                <a:ln>
                  <a:solidFill>
                    <a:schemeClr val="bg1"/>
                  </a:solidFill>
                </a:ln>
                <a:solidFill>
                  <a:srgbClr val="FFC000"/>
                </a:solidFill>
              </a:rPr>
              <a:t>For example, the oldest of the six in central Antarctica is 800,000 years old as it has 800,000 layers (the “Dome C” site).</a:t>
            </a:r>
          </a:p>
          <a:p>
            <a:pPr>
              <a:buNone/>
            </a:pPr>
            <a:endParaRPr lang="en-US" sz="1600" b="1" dirty="0" smtClean="0">
              <a:ln>
                <a:solidFill>
                  <a:schemeClr val="bg1"/>
                </a:solidFill>
              </a:ln>
              <a:solidFill>
                <a:srgbClr val="FFC000"/>
              </a:solidFill>
            </a:endParaRPr>
          </a:p>
          <a:p>
            <a:pPr>
              <a:buNone/>
            </a:pPr>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609600"/>
            <a:ext cx="8229600" cy="457200"/>
          </a:xfrm>
          <a:noFill/>
        </p:spPr>
        <p:txBody>
          <a:bodyPr>
            <a:noAutofit/>
          </a:bodyPr>
          <a:lstStyle/>
          <a:p>
            <a:pPr algn="ctr"/>
            <a:endParaRPr lang="en-US" sz="3600" dirty="0"/>
          </a:p>
        </p:txBody>
      </p:sp>
      <p:sp>
        <p:nvSpPr>
          <p:cNvPr id="4" name="Content Placeholder 5"/>
          <p:cNvSpPr>
            <a:spLocks noGrp="1"/>
          </p:cNvSpPr>
          <p:nvPr>
            <p:ph sz="quarter" idx="2"/>
          </p:nvPr>
        </p:nvSpPr>
        <p:spPr>
          <a:xfrm>
            <a:off x="0" y="0"/>
            <a:ext cx="9144000" cy="2971800"/>
          </a:xfrm>
          <a:solidFill>
            <a:schemeClr val="bg1"/>
          </a:solidFill>
        </p:spPr>
        <p:txBody>
          <a:bodyPr>
            <a:noAutofit/>
          </a:bodyPr>
          <a:lstStyle/>
          <a:p>
            <a:r>
              <a:rPr lang="en-US" sz="3200" b="1" i="1" dirty="0" smtClean="0">
                <a:solidFill>
                  <a:srgbClr val="FFFF00"/>
                </a:solidFill>
                <a:latin typeface="Corbel" pitchFamily="34" charset="0"/>
              </a:rPr>
              <a:t>Day 6:  (24).  And God said, "Let the land produce living creatures [“</a:t>
            </a:r>
            <a:r>
              <a:rPr lang="en-US" sz="3200" b="1" i="1" dirty="0" err="1" smtClean="0">
                <a:solidFill>
                  <a:srgbClr val="FFFF00"/>
                </a:solidFill>
                <a:latin typeface="Corbel" pitchFamily="34" charset="0"/>
              </a:rPr>
              <a:t>nephesh</a:t>
            </a:r>
            <a:r>
              <a:rPr lang="en-US" sz="3200" b="1" i="1" dirty="0" smtClean="0">
                <a:solidFill>
                  <a:srgbClr val="FFFF00"/>
                </a:solidFill>
                <a:latin typeface="Corbel" pitchFamily="34" charset="0"/>
              </a:rPr>
              <a:t>”] according to their kinds: livestock [mammals], creatures [“</a:t>
            </a:r>
            <a:r>
              <a:rPr lang="en-US" sz="3200" b="1" i="1" dirty="0" err="1" smtClean="0">
                <a:solidFill>
                  <a:srgbClr val="FFFF00"/>
                </a:solidFill>
                <a:latin typeface="Corbel" pitchFamily="34" charset="0"/>
              </a:rPr>
              <a:t>remes</a:t>
            </a:r>
            <a:r>
              <a:rPr lang="en-US" sz="3200" b="1" i="1" dirty="0" smtClean="0">
                <a:solidFill>
                  <a:srgbClr val="FFFF00"/>
                </a:solidFill>
                <a:latin typeface="Corbel" pitchFamily="34" charset="0"/>
              </a:rPr>
              <a:t>”] that move along the ground, and wild animals [mammals], each according to its kind." And it was so. </a:t>
            </a:r>
          </a:p>
          <a:p>
            <a:endParaRPr lang="en-US" b="1" dirty="0" smtClean="0">
              <a:latin typeface="Corbel" pitchFamily="34" charset="0"/>
            </a:endParaRPr>
          </a:p>
        </p:txBody>
      </p:sp>
      <p:sp>
        <p:nvSpPr>
          <p:cNvPr id="7" name="Rectangle 6"/>
          <p:cNvSpPr/>
          <p:nvPr/>
        </p:nvSpPr>
        <p:spPr>
          <a:xfrm>
            <a:off x="304800" y="2895600"/>
            <a:ext cx="8610600" cy="3539430"/>
          </a:xfrm>
          <a:prstGeom prst="rect">
            <a:avLst/>
          </a:prstGeom>
        </p:spPr>
        <p:txBody>
          <a:bodyPr wrap="square">
            <a:spAutoFit/>
          </a:bodyPr>
          <a:lstStyle/>
          <a:p>
            <a:r>
              <a:rPr lang="en-US" sz="3200" b="1" dirty="0" smtClean="0">
                <a:solidFill>
                  <a:schemeClr val="bg1"/>
                </a:solidFill>
                <a:latin typeface="ITC Avant Garde Demi" pitchFamily="34" charset="0"/>
              </a:rPr>
              <a:t>Some have criticized the Bible for having land mammals being created after the sea mammals of Day 5.</a:t>
            </a:r>
          </a:p>
          <a:p>
            <a:pPr>
              <a:buNone/>
            </a:pPr>
            <a:endParaRPr lang="en-US" sz="3200" b="1" dirty="0" smtClean="0">
              <a:solidFill>
                <a:schemeClr val="bg1"/>
              </a:solidFill>
              <a:latin typeface="ITC Avant Garde Demi" pitchFamily="34" charset="0"/>
            </a:endParaRPr>
          </a:p>
          <a:p>
            <a:r>
              <a:rPr lang="en-US" sz="3200" b="1" dirty="0" smtClean="0">
                <a:solidFill>
                  <a:schemeClr val="bg1"/>
                </a:solidFill>
                <a:latin typeface="ITC Avant Garde Demi" pitchFamily="34" charset="0"/>
              </a:rPr>
              <a:t>The mammals of Day 6 are only certain types, which indeed came after the sea mammals of Day 5.</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304800" y="1524000"/>
            <a:ext cx="8610600" cy="4419600"/>
          </a:xfrm>
        </p:spPr>
        <p:txBody>
          <a:bodyPr>
            <a:normAutofit fontScale="85000" lnSpcReduction="20000"/>
          </a:bodyPr>
          <a:lstStyle/>
          <a:p>
            <a:r>
              <a:rPr lang="en-US" sz="3900" b="1" dirty="0" smtClean="0">
                <a:solidFill>
                  <a:schemeClr val="bg1"/>
                </a:solidFill>
                <a:latin typeface="ITC Avant Garde Demi"/>
              </a:rPr>
              <a:t>Some debate whether the “creatures [Hebrew – “</a:t>
            </a:r>
            <a:r>
              <a:rPr lang="en-US" sz="3900" b="1" dirty="0" err="1" smtClean="0">
                <a:solidFill>
                  <a:schemeClr val="bg1"/>
                </a:solidFill>
                <a:latin typeface="ITC Avant Garde Demi"/>
              </a:rPr>
              <a:t>remes</a:t>
            </a:r>
            <a:r>
              <a:rPr lang="en-US" sz="3900" b="1" dirty="0" smtClean="0">
                <a:solidFill>
                  <a:schemeClr val="bg1"/>
                </a:solidFill>
                <a:latin typeface="ITC Avant Garde Demi"/>
              </a:rPr>
              <a:t>”] that move along the ground” are mammals;  perhaps they are reptiles.  The evidence that they are short legged mammals (such as squirrels, rodents, etc.) is as follows:</a:t>
            </a:r>
          </a:p>
          <a:p>
            <a:pPr lvl="1">
              <a:buFont typeface="Wingdings" pitchFamily="2" charset="2"/>
              <a:buChar char="q"/>
            </a:pPr>
            <a:r>
              <a:rPr lang="en-US" sz="3900" b="1" dirty="0" smtClean="0">
                <a:solidFill>
                  <a:schemeClr val="bg1"/>
                </a:solidFill>
                <a:latin typeface="ITC Avant Garde Demi"/>
              </a:rPr>
              <a:t>Hebrew “</a:t>
            </a:r>
            <a:r>
              <a:rPr lang="en-US" sz="3900" b="1" dirty="0" err="1" smtClean="0">
                <a:solidFill>
                  <a:schemeClr val="bg1"/>
                </a:solidFill>
                <a:latin typeface="ITC Avant Garde Demi"/>
              </a:rPr>
              <a:t>nephesh</a:t>
            </a:r>
            <a:r>
              <a:rPr lang="en-US" sz="3900" b="1" dirty="0" smtClean="0">
                <a:solidFill>
                  <a:schemeClr val="bg1"/>
                </a:solidFill>
                <a:latin typeface="ITC Avant Garde Demi"/>
              </a:rPr>
              <a:t>” most of the time, when referring to animals, refers to birds and mammals in Genesis and the Old Testament</a:t>
            </a:r>
          </a:p>
          <a:p>
            <a:pPr lvl="1"/>
            <a:endParaRPr lang="en-US" sz="1400" b="1" dirty="0" smtClean="0">
              <a:solidFill>
                <a:schemeClr val="bg1"/>
              </a:solidFill>
              <a:latin typeface="ITC Avant Garde Demi" pitchFamily="34" charset="0"/>
            </a:endParaRPr>
          </a:p>
          <a:p>
            <a:endParaRPr lang="en-US" dirty="0">
              <a:solidFill>
                <a:schemeClr val="bg1"/>
              </a:solidFill>
            </a:endParaRPr>
          </a:p>
        </p:txBody>
      </p:sp>
      <p:sp>
        <p:nvSpPr>
          <p:cNvPr id="6" name="Text Placeholder 2"/>
          <p:cNvSpPr>
            <a:spLocks noGrp="1"/>
          </p:cNvSpPr>
          <p:nvPr>
            <p:ph type="body" idx="1"/>
          </p:nvPr>
        </p:nvSpPr>
        <p:spPr>
          <a:xfrm>
            <a:off x="0" y="381000"/>
            <a:ext cx="9144000" cy="914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304800" y="1524000"/>
            <a:ext cx="8610600" cy="4419600"/>
          </a:xfrm>
        </p:spPr>
        <p:txBody>
          <a:bodyPr>
            <a:normAutofit/>
          </a:bodyPr>
          <a:lstStyle/>
          <a:p>
            <a:pPr lvl="1">
              <a:buFont typeface="Wingdings" pitchFamily="2" charset="2"/>
              <a:buChar char="q"/>
            </a:pPr>
            <a:r>
              <a:rPr lang="en-US" sz="3200" b="1" dirty="0" smtClean="0">
                <a:solidFill>
                  <a:schemeClr val="bg1"/>
                </a:solidFill>
                <a:latin typeface="ITC Avant Garde Demi"/>
              </a:rPr>
              <a:t>Hebrew “</a:t>
            </a:r>
            <a:r>
              <a:rPr lang="en-US" sz="3200" b="1" dirty="0" err="1" smtClean="0">
                <a:solidFill>
                  <a:schemeClr val="bg1"/>
                </a:solidFill>
                <a:latin typeface="ITC Avant Garde Demi"/>
              </a:rPr>
              <a:t>nephesh</a:t>
            </a:r>
            <a:r>
              <a:rPr lang="en-US" sz="3200" b="1" dirty="0" smtClean="0">
                <a:solidFill>
                  <a:schemeClr val="bg1"/>
                </a:solidFill>
                <a:latin typeface="ITC Avant Garde Demi"/>
              </a:rPr>
              <a:t>” most of the time, when referring to animals, refers to birds and mammals in Genesis and the Old Testament</a:t>
            </a:r>
          </a:p>
          <a:p>
            <a:pPr lvl="1"/>
            <a:endParaRPr lang="en-US" sz="1400" b="1" dirty="0" smtClean="0">
              <a:solidFill>
                <a:schemeClr val="bg1"/>
              </a:solidFill>
              <a:latin typeface="ITC Avant Garde Demi" pitchFamily="34" charset="0"/>
            </a:endParaRPr>
          </a:p>
          <a:p>
            <a:endParaRPr lang="en-US" dirty="0">
              <a:solidFill>
                <a:schemeClr val="bg1"/>
              </a:solidFill>
            </a:endParaRPr>
          </a:p>
        </p:txBody>
      </p:sp>
      <p:sp>
        <p:nvSpPr>
          <p:cNvPr id="6" name="Text Placeholder 2"/>
          <p:cNvSpPr>
            <a:spLocks noGrp="1"/>
          </p:cNvSpPr>
          <p:nvPr>
            <p:ph type="body" idx="1"/>
          </p:nvPr>
        </p:nvSpPr>
        <p:spPr>
          <a:xfrm>
            <a:off x="0" y="381000"/>
            <a:ext cx="9144000" cy="914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304800" y="1524000"/>
            <a:ext cx="8610600" cy="4419600"/>
          </a:xfrm>
        </p:spPr>
        <p:txBody>
          <a:bodyPr>
            <a:normAutofit/>
          </a:bodyPr>
          <a:lstStyle/>
          <a:p>
            <a:pPr lvl="1">
              <a:buFont typeface="Wingdings" pitchFamily="2" charset="2"/>
              <a:buChar char="q"/>
            </a:pPr>
            <a:r>
              <a:rPr lang="en-US" sz="3200" b="1" dirty="0" smtClean="0">
                <a:solidFill>
                  <a:schemeClr val="bg1"/>
                </a:solidFill>
                <a:latin typeface="ITC Avant Garde Demi"/>
              </a:rPr>
              <a:t>V. 24 starts: “Let the land produce living creatures [‘</a:t>
            </a:r>
            <a:r>
              <a:rPr lang="en-US" sz="3200" b="1" dirty="0" err="1" smtClean="0">
                <a:solidFill>
                  <a:schemeClr val="bg1"/>
                </a:solidFill>
                <a:latin typeface="ITC Avant Garde Demi"/>
              </a:rPr>
              <a:t>nephesh</a:t>
            </a:r>
            <a:r>
              <a:rPr lang="en-US" sz="3200" b="1" dirty="0" smtClean="0">
                <a:solidFill>
                  <a:schemeClr val="bg1"/>
                </a:solidFill>
                <a:latin typeface="ITC Avant Garde Demi"/>
              </a:rPr>
              <a:t>’]:”  Therefore the subsequent three types of animals in v. 24 are only types of </a:t>
            </a:r>
            <a:r>
              <a:rPr lang="en-US" sz="3200" b="1" dirty="0" err="1" smtClean="0">
                <a:solidFill>
                  <a:schemeClr val="bg1"/>
                </a:solidFill>
                <a:latin typeface="ITC Avant Garde Demi"/>
              </a:rPr>
              <a:t>nephesh</a:t>
            </a:r>
            <a:r>
              <a:rPr lang="en-US" sz="3200" b="1" dirty="0" smtClean="0">
                <a:solidFill>
                  <a:schemeClr val="bg1"/>
                </a:solidFill>
                <a:latin typeface="ITC Avant Garde Demi"/>
              </a:rPr>
              <a:t>, and therefore are mammals.</a:t>
            </a:r>
          </a:p>
          <a:p>
            <a:pPr lvl="1"/>
            <a:endParaRPr lang="en-US" sz="1400" b="1" dirty="0" smtClean="0">
              <a:solidFill>
                <a:schemeClr val="bg1"/>
              </a:solidFill>
              <a:latin typeface="ITC Avant Garde Demi" pitchFamily="34" charset="0"/>
            </a:endParaRPr>
          </a:p>
          <a:p>
            <a:endParaRPr lang="en-US" dirty="0">
              <a:solidFill>
                <a:schemeClr val="bg1"/>
              </a:solidFill>
            </a:endParaRPr>
          </a:p>
        </p:txBody>
      </p:sp>
      <p:sp>
        <p:nvSpPr>
          <p:cNvPr id="6" name="Text Placeholder 2"/>
          <p:cNvSpPr>
            <a:spLocks noGrp="1"/>
          </p:cNvSpPr>
          <p:nvPr>
            <p:ph type="body" idx="1"/>
          </p:nvPr>
        </p:nvSpPr>
        <p:spPr>
          <a:xfrm>
            <a:off x="0" y="381000"/>
            <a:ext cx="9144000" cy="914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304800" y="1524000"/>
            <a:ext cx="8610600" cy="4953000"/>
          </a:xfrm>
        </p:spPr>
        <p:txBody>
          <a:bodyPr>
            <a:normAutofit/>
          </a:bodyPr>
          <a:lstStyle/>
          <a:p>
            <a:pPr lvl="1">
              <a:buFont typeface="Wingdings" pitchFamily="2" charset="2"/>
              <a:buChar char="q"/>
            </a:pPr>
            <a:r>
              <a:rPr lang="en-US" sz="3200" b="1" dirty="0" smtClean="0">
                <a:solidFill>
                  <a:schemeClr val="bg1"/>
                </a:solidFill>
                <a:latin typeface="ITC Avant Garde Demi"/>
              </a:rPr>
              <a:t>Further, the fact that two of the three types of animals described in v. 24 (i.e., “livestock” and “wild animals”) are mammals, the context requires that “the creatures [“</a:t>
            </a:r>
            <a:r>
              <a:rPr lang="en-US" sz="3200" b="1" dirty="0" err="1" smtClean="0">
                <a:solidFill>
                  <a:schemeClr val="bg1"/>
                </a:solidFill>
                <a:latin typeface="ITC Avant Garde Demi"/>
              </a:rPr>
              <a:t>remes</a:t>
            </a:r>
            <a:r>
              <a:rPr lang="en-US" sz="3200" b="1" dirty="0" smtClean="0">
                <a:solidFill>
                  <a:schemeClr val="bg1"/>
                </a:solidFill>
                <a:latin typeface="ITC Avant Garde Demi"/>
              </a:rPr>
              <a:t>’] that move along the ground” listed between them  are also mammals.</a:t>
            </a:r>
            <a:endParaRPr lang="en-US" sz="3200" dirty="0">
              <a:solidFill>
                <a:schemeClr val="bg1"/>
              </a:solidFill>
              <a:latin typeface="ITC Avant Garde Demi"/>
            </a:endParaRPr>
          </a:p>
        </p:txBody>
      </p:sp>
      <p:sp>
        <p:nvSpPr>
          <p:cNvPr id="6" name="Text Placeholder 2"/>
          <p:cNvSpPr>
            <a:spLocks noGrp="1"/>
          </p:cNvSpPr>
          <p:nvPr>
            <p:ph type="body" idx="1"/>
          </p:nvPr>
        </p:nvSpPr>
        <p:spPr>
          <a:xfrm>
            <a:off x="0" y="381000"/>
            <a:ext cx="9144000" cy="914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304800" y="1524000"/>
            <a:ext cx="8610600" cy="4953000"/>
          </a:xfrm>
        </p:spPr>
        <p:txBody>
          <a:bodyPr>
            <a:normAutofit/>
          </a:bodyPr>
          <a:lstStyle/>
          <a:p>
            <a:pPr lvl="1">
              <a:buFont typeface="Wingdings" pitchFamily="2" charset="2"/>
              <a:buChar char="q"/>
            </a:pPr>
            <a:r>
              <a:rPr lang="en-US" sz="3500" b="1" dirty="0" smtClean="0">
                <a:solidFill>
                  <a:schemeClr val="bg1"/>
                </a:solidFill>
                <a:latin typeface="ITC Avant Garde Demi"/>
              </a:rPr>
              <a:t>These animals and man are created on Day 6.  Genesis’ author, Moses, most likely had a knowledge of the Book of Job, which was written about 6-800 years prior to Moses.</a:t>
            </a:r>
          </a:p>
          <a:p>
            <a:endParaRPr lang="en-US" sz="3200" dirty="0">
              <a:solidFill>
                <a:schemeClr val="bg1"/>
              </a:solidFill>
              <a:latin typeface="ITC Avant Garde Demi"/>
            </a:endParaRPr>
          </a:p>
        </p:txBody>
      </p:sp>
      <p:sp>
        <p:nvSpPr>
          <p:cNvPr id="6" name="Text Placeholder 2"/>
          <p:cNvSpPr>
            <a:spLocks noGrp="1"/>
          </p:cNvSpPr>
          <p:nvPr>
            <p:ph type="body" idx="1"/>
          </p:nvPr>
        </p:nvSpPr>
        <p:spPr>
          <a:xfrm>
            <a:off x="0" y="381000"/>
            <a:ext cx="9144000" cy="914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304800" y="1524000"/>
            <a:ext cx="8610600" cy="5105400"/>
          </a:xfrm>
        </p:spPr>
        <p:txBody>
          <a:bodyPr>
            <a:normAutofit lnSpcReduction="10000"/>
          </a:bodyPr>
          <a:lstStyle/>
          <a:p>
            <a:pPr lvl="1">
              <a:buFont typeface="Wingdings" pitchFamily="2" charset="2"/>
              <a:buChar char="q"/>
            </a:pPr>
            <a:r>
              <a:rPr lang="en-US" sz="3200" b="1" dirty="0" smtClean="0">
                <a:solidFill>
                  <a:schemeClr val="bg1"/>
                </a:solidFill>
                <a:latin typeface="ITC Avant Garde Demi" pitchFamily="34" charset="0"/>
              </a:rPr>
              <a:t>In Job 38, God uses the mammals that are associated with man/who help man/are used by man to show Job the wonders of God’s creation.</a:t>
            </a:r>
          </a:p>
          <a:p>
            <a:pPr lvl="1">
              <a:buNone/>
            </a:pPr>
            <a:r>
              <a:rPr lang="en-US" sz="3200" b="1" dirty="0" smtClean="0">
                <a:solidFill>
                  <a:schemeClr val="bg1"/>
                </a:solidFill>
                <a:latin typeface="ITC Avant Garde Demi" pitchFamily="34" charset="0"/>
              </a:rPr>
              <a:t> </a:t>
            </a:r>
          </a:p>
          <a:p>
            <a:pPr lvl="1">
              <a:buFont typeface="Wingdings" pitchFamily="2" charset="2"/>
              <a:buChar char="q"/>
            </a:pPr>
            <a:r>
              <a:rPr lang="en-US" sz="3200" b="1" dirty="0" smtClean="0">
                <a:solidFill>
                  <a:schemeClr val="bg1"/>
                </a:solidFill>
                <a:latin typeface="ITC Avant Garde Demi" pitchFamily="34" charset="0"/>
              </a:rPr>
              <a:t>One reasonable deduction would be that Moses is therefore talking </a:t>
            </a:r>
            <a:r>
              <a:rPr lang="en-US" sz="3200" b="1" u="sng" dirty="0" smtClean="0">
                <a:solidFill>
                  <a:schemeClr val="bg1"/>
                </a:solidFill>
                <a:latin typeface="ITC Avant Garde Demi" pitchFamily="34" charset="0"/>
              </a:rPr>
              <a:t>only</a:t>
            </a:r>
            <a:r>
              <a:rPr lang="en-US" sz="3200" b="1" dirty="0" smtClean="0">
                <a:solidFill>
                  <a:schemeClr val="bg1"/>
                </a:solidFill>
                <a:latin typeface="ITC Avant Garde Demi" pitchFamily="34" charset="0"/>
              </a:rPr>
              <a:t> about mammals here in Genesis as well since Day 6 involves the creation of man and of those types of mammals.  </a:t>
            </a:r>
          </a:p>
          <a:p>
            <a:endParaRPr lang="en-US" sz="3200" dirty="0">
              <a:solidFill>
                <a:schemeClr val="bg1"/>
              </a:solidFill>
            </a:endParaRPr>
          </a:p>
        </p:txBody>
      </p:sp>
      <p:sp>
        <p:nvSpPr>
          <p:cNvPr id="6" name="Text Placeholder 2"/>
          <p:cNvSpPr>
            <a:spLocks noGrp="1"/>
          </p:cNvSpPr>
          <p:nvPr>
            <p:ph type="body" idx="1"/>
          </p:nvPr>
        </p:nvSpPr>
        <p:spPr>
          <a:xfrm>
            <a:off x="0" y="381000"/>
            <a:ext cx="9144000" cy="914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304800" y="1524000"/>
            <a:ext cx="8610600" cy="5105400"/>
          </a:xfrm>
        </p:spPr>
        <p:txBody>
          <a:bodyPr>
            <a:normAutofit/>
          </a:bodyPr>
          <a:lstStyle/>
          <a:p>
            <a:r>
              <a:rPr lang="en-US" sz="3300" b="1" dirty="0" smtClean="0">
                <a:solidFill>
                  <a:schemeClr val="bg1"/>
                </a:solidFill>
                <a:latin typeface="ITC Avant Garde Demi" pitchFamily="34" charset="0"/>
              </a:rPr>
              <a:t>Is there evidence to support that the “creatures that move along the ground” could be “non-mammals,” or in other words “reptiles?”</a:t>
            </a:r>
          </a:p>
          <a:p>
            <a:pPr>
              <a:buNone/>
            </a:pPr>
            <a:endParaRPr lang="en-US" sz="3300" b="1" dirty="0" smtClean="0">
              <a:solidFill>
                <a:schemeClr val="bg1"/>
              </a:solidFill>
              <a:latin typeface="ITC Avant Garde Demi" pitchFamily="34" charset="0"/>
            </a:endParaRPr>
          </a:p>
          <a:p>
            <a:r>
              <a:rPr lang="en-US" sz="3300" b="1" dirty="0" smtClean="0">
                <a:solidFill>
                  <a:schemeClr val="bg1"/>
                </a:solidFill>
                <a:latin typeface="ITC Avant Garde Demi" pitchFamily="34" charset="0"/>
              </a:rPr>
              <a:t>None, </a:t>
            </a:r>
            <a:r>
              <a:rPr lang="en-US" sz="3300" b="1" dirty="0" smtClean="0">
                <a:solidFill>
                  <a:schemeClr val="bg1"/>
                </a:solidFill>
              </a:rPr>
              <a:t>other</a:t>
            </a:r>
            <a:r>
              <a:rPr lang="en-US" sz="3300" b="1" dirty="0" smtClean="0">
                <a:solidFill>
                  <a:schemeClr val="bg1"/>
                </a:solidFill>
                <a:latin typeface="ITC Avant Garde Demi" pitchFamily="34" charset="0"/>
              </a:rPr>
              <a:t> than some reptiles also are short legged animals that move along the ground.  </a:t>
            </a:r>
          </a:p>
          <a:p>
            <a:pPr>
              <a:buNone/>
            </a:pPr>
            <a:endParaRPr lang="en-US" sz="3300" b="1" dirty="0" smtClean="0">
              <a:solidFill>
                <a:schemeClr val="bg1"/>
              </a:solidFill>
              <a:latin typeface="ITC Avant Garde Demi" pitchFamily="34" charset="0"/>
            </a:endParaRPr>
          </a:p>
          <a:p>
            <a:endParaRPr lang="en-US" sz="3200" dirty="0">
              <a:solidFill>
                <a:schemeClr val="bg1"/>
              </a:solidFill>
            </a:endParaRPr>
          </a:p>
        </p:txBody>
      </p:sp>
      <p:sp>
        <p:nvSpPr>
          <p:cNvPr id="6" name="Text Placeholder 2"/>
          <p:cNvSpPr>
            <a:spLocks noGrp="1"/>
          </p:cNvSpPr>
          <p:nvPr>
            <p:ph type="body" idx="1"/>
          </p:nvPr>
        </p:nvSpPr>
        <p:spPr>
          <a:xfrm>
            <a:off x="0" y="381000"/>
            <a:ext cx="9144000" cy="914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304800" y="1524000"/>
            <a:ext cx="8610600" cy="5105400"/>
          </a:xfrm>
        </p:spPr>
        <p:txBody>
          <a:bodyPr>
            <a:normAutofit/>
          </a:bodyPr>
          <a:lstStyle/>
          <a:p>
            <a:r>
              <a:rPr lang="en-US" sz="3300" b="1" dirty="0" smtClean="0">
                <a:solidFill>
                  <a:schemeClr val="bg1"/>
                </a:solidFill>
                <a:latin typeface="ITC Avant Garde Demi" pitchFamily="34" charset="0"/>
              </a:rPr>
              <a:t>If Moses intended reptiles to be included here, it would be reasonable to conclude he was referring to modern reptiles, and certainly not the big reptiles or dinosaurs that started about 260 </a:t>
            </a:r>
            <a:r>
              <a:rPr lang="en-US" sz="3300" b="1" dirty="0" err="1" smtClean="0">
                <a:solidFill>
                  <a:schemeClr val="bg1"/>
                </a:solidFill>
                <a:latin typeface="ITC Avant Garde Demi" pitchFamily="34" charset="0"/>
              </a:rPr>
              <a:t>mya</a:t>
            </a:r>
            <a:r>
              <a:rPr lang="en-US" sz="3300" b="1" dirty="0" smtClean="0">
                <a:solidFill>
                  <a:schemeClr val="bg1"/>
                </a:solidFill>
                <a:latin typeface="ITC Avant Garde Demi" pitchFamily="34" charset="0"/>
              </a:rPr>
              <a:t> and became extinct 65 </a:t>
            </a:r>
            <a:r>
              <a:rPr lang="en-US" sz="3300" b="1" dirty="0" err="1" smtClean="0">
                <a:solidFill>
                  <a:schemeClr val="bg1"/>
                </a:solidFill>
                <a:latin typeface="ITC Avant Garde Demi" pitchFamily="34" charset="0"/>
              </a:rPr>
              <a:t>mya</a:t>
            </a:r>
            <a:r>
              <a:rPr lang="en-US" sz="3300" b="1" dirty="0" smtClean="0">
                <a:solidFill>
                  <a:schemeClr val="bg1"/>
                </a:solidFill>
                <a:latin typeface="ITC Avant Garde Demi" pitchFamily="34" charset="0"/>
              </a:rPr>
              <a:t>.</a:t>
            </a:r>
          </a:p>
          <a:p>
            <a:endParaRPr lang="en-US" sz="3200" dirty="0">
              <a:solidFill>
                <a:schemeClr val="bg1"/>
              </a:solidFill>
            </a:endParaRPr>
          </a:p>
        </p:txBody>
      </p:sp>
      <p:sp>
        <p:nvSpPr>
          <p:cNvPr id="6" name="Text Placeholder 2"/>
          <p:cNvSpPr>
            <a:spLocks noGrp="1"/>
          </p:cNvSpPr>
          <p:nvPr>
            <p:ph type="body" idx="1"/>
          </p:nvPr>
        </p:nvSpPr>
        <p:spPr>
          <a:xfrm>
            <a:off x="0" y="381000"/>
            <a:ext cx="9144000" cy="914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304800" y="1447800"/>
            <a:ext cx="4191000" cy="4343400"/>
          </a:xfrm>
        </p:spPr>
        <p:txBody>
          <a:bodyPr>
            <a:noAutofit/>
          </a:bodyPr>
          <a:lstStyle/>
          <a:p>
            <a:r>
              <a:rPr lang="en-US" sz="2800" b="1" dirty="0" smtClean="0">
                <a:solidFill>
                  <a:schemeClr val="bg1"/>
                </a:solidFill>
                <a:latin typeface="ITC Avant Garde Demi" pitchFamily="34" charset="0"/>
              </a:rPr>
              <a:t>Most likely it is only mammals being described in Day 6 (v. 24-25.  IF reptiles are to be included, it is almost certain the modern variety are referred to since that is the case of the mammals. </a:t>
            </a:r>
          </a:p>
        </p:txBody>
      </p:sp>
      <p:sp>
        <p:nvSpPr>
          <p:cNvPr id="7" name="Content Placeholder 5"/>
          <p:cNvSpPr>
            <a:spLocks noGrp="1"/>
          </p:cNvSpPr>
          <p:nvPr>
            <p:ph sz="quarter" idx="4"/>
          </p:nvPr>
        </p:nvSpPr>
        <p:spPr>
          <a:xfrm>
            <a:off x="4648200" y="1447800"/>
            <a:ext cx="4191000" cy="5257800"/>
          </a:xfrm>
        </p:spPr>
        <p:txBody>
          <a:bodyPr>
            <a:noAutofit/>
          </a:bodyPr>
          <a:lstStyle/>
          <a:p>
            <a:r>
              <a:rPr lang="en-US" sz="2800" b="1" dirty="0" smtClean="0">
                <a:solidFill>
                  <a:schemeClr val="bg1"/>
                </a:solidFill>
                <a:latin typeface="ITC Avant Garde Demi" pitchFamily="34" charset="0"/>
              </a:rPr>
              <a:t>The types of mammals described in Gen. 1:24-25 came AFTER the sea life of Day 5.  Except for crocodiles and alligators,  most/almost all/all reptiles existing today also came into being after the sea life of Day 5.</a:t>
            </a:r>
          </a:p>
        </p:txBody>
      </p:sp>
      <p:sp>
        <p:nvSpPr>
          <p:cNvPr id="9" name="Text Placeholder 2"/>
          <p:cNvSpPr>
            <a:spLocks noGrp="1"/>
          </p:cNvSpPr>
          <p:nvPr>
            <p:ph type="body" sz="quarter" idx="1"/>
          </p:nvPr>
        </p:nvSpPr>
        <p:spPr>
          <a:xfrm>
            <a:off x="0" y="304800"/>
            <a:ext cx="4343400" cy="10668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
        <p:nvSpPr>
          <p:cNvPr id="10" name="Text Placeholder 4"/>
          <p:cNvSpPr>
            <a:spLocks noGrp="1"/>
          </p:cNvSpPr>
          <p:nvPr>
            <p:ph type="body" sz="quarter" idx="3"/>
          </p:nvPr>
        </p:nvSpPr>
        <p:spPr>
          <a:xfrm>
            <a:off x="4800600" y="381000"/>
            <a:ext cx="4343400" cy="9906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Record of Nature</a:t>
            </a:r>
            <a:endParaRPr lang="en-US" sz="2800"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I</a:t>
            </a:r>
            <a:r>
              <a:rPr lang="en-US" sz="4400" b="1" dirty="0" smtClean="0">
                <a:ln>
                  <a:solidFill>
                    <a:schemeClr val="bg1"/>
                  </a:solidFill>
                </a:ln>
                <a:solidFill>
                  <a:srgbClr val="FFC000"/>
                </a:solidFill>
              </a:rPr>
              <a:t>ce Cores</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There is conclusive evidence these layers are annual as we can count the number of layers back to known historic volcanic eruptions of Krakatau in 1887 and Vesuvius in 79 A.D., and the number of layers corresponds to the exact number of years back to those events (the two layers have debris from those eruptions). </a:t>
            </a:r>
          </a:p>
          <a:p>
            <a:pPr>
              <a:buNone/>
            </a:pPr>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304800" y="1447800"/>
            <a:ext cx="4191000" cy="5410200"/>
          </a:xfrm>
        </p:spPr>
        <p:txBody>
          <a:bodyPr>
            <a:noAutofit/>
          </a:bodyPr>
          <a:lstStyle/>
          <a:p>
            <a:r>
              <a:rPr lang="en-US" sz="2800" b="1" dirty="0" smtClean="0">
                <a:solidFill>
                  <a:schemeClr val="bg1"/>
                </a:solidFill>
                <a:latin typeface="ITC Avant Garde Demi" pitchFamily="34" charset="0"/>
              </a:rPr>
              <a:t>Vs. 26-27 talk about creation of man.  He is the last of God’s creative activity.</a:t>
            </a:r>
          </a:p>
          <a:p>
            <a:r>
              <a:rPr lang="en-US" sz="2800" b="1" dirty="0" smtClean="0">
                <a:solidFill>
                  <a:schemeClr val="bg1"/>
                </a:solidFill>
                <a:latin typeface="ITC Avant Garde Demi" pitchFamily="34" charset="0"/>
              </a:rPr>
              <a:t>Man alone is created in the image of God.</a:t>
            </a:r>
          </a:p>
          <a:p>
            <a:r>
              <a:rPr lang="en-US" sz="2800" b="1" dirty="0" smtClean="0">
                <a:solidFill>
                  <a:schemeClr val="bg1"/>
                </a:solidFill>
                <a:latin typeface="ITC Avant Garde Demi" pitchFamily="34" charset="0"/>
              </a:rPr>
              <a:t>The verb for “created” in relation to man is “</a:t>
            </a:r>
            <a:r>
              <a:rPr lang="en-US" sz="2800" b="1" dirty="0" err="1" smtClean="0">
                <a:solidFill>
                  <a:schemeClr val="bg1"/>
                </a:solidFill>
                <a:latin typeface="ITC Avant Garde Demi" pitchFamily="34" charset="0"/>
              </a:rPr>
              <a:t>bara</a:t>
            </a:r>
            <a:r>
              <a:rPr lang="en-US" sz="2800" b="1" dirty="0" smtClean="0">
                <a:solidFill>
                  <a:schemeClr val="bg1"/>
                </a:solidFill>
                <a:latin typeface="ITC Avant Garde Demi" pitchFamily="34" charset="0"/>
              </a:rPr>
              <a:t>,” which means something brand new.</a:t>
            </a:r>
          </a:p>
        </p:txBody>
      </p:sp>
      <p:sp>
        <p:nvSpPr>
          <p:cNvPr id="7" name="Content Placeholder 5"/>
          <p:cNvSpPr>
            <a:spLocks noGrp="1"/>
          </p:cNvSpPr>
          <p:nvPr>
            <p:ph sz="quarter" idx="4"/>
          </p:nvPr>
        </p:nvSpPr>
        <p:spPr>
          <a:xfrm>
            <a:off x="4648200" y="1447800"/>
            <a:ext cx="4191000" cy="5257800"/>
          </a:xfrm>
        </p:spPr>
        <p:txBody>
          <a:bodyPr>
            <a:noAutofit/>
          </a:bodyPr>
          <a:lstStyle/>
          <a:p>
            <a:r>
              <a:rPr lang="en-US" sz="2800" b="1" dirty="0" smtClean="0">
                <a:solidFill>
                  <a:schemeClr val="bg1"/>
                </a:solidFill>
                <a:latin typeface="ITC Avant Garde Demi" pitchFamily="34" charset="0"/>
              </a:rPr>
              <a:t>Man is the last new animal type to appear in the fossil record. </a:t>
            </a:r>
          </a:p>
          <a:p>
            <a:r>
              <a:rPr lang="en-US" sz="2800" b="1" dirty="0" smtClean="0">
                <a:solidFill>
                  <a:schemeClr val="bg1"/>
                </a:solidFill>
                <a:latin typeface="ITC Avant Garde Demi" pitchFamily="34" charset="0"/>
              </a:rPr>
              <a:t>Date of modern man  most likely 40 – 60,000 </a:t>
            </a:r>
            <a:r>
              <a:rPr lang="en-US" sz="2800" b="1" dirty="0" err="1" smtClean="0">
                <a:solidFill>
                  <a:schemeClr val="bg1"/>
                </a:solidFill>
                <a:latin typeface="ITC Avant Garde Demi" pitchFamily="34" charset="0"/>
              </a:rPr>
              <a:t>ya</a:t>
            </a:r>
            <a:r>
              <a:rPr lang="en-US" sz="2800" b="1" dirty="0" smtClean="0">
                <a:solidFill>
                  <a:schemeClr val="bg1"/>
                </a:solidFill>
                <a:latin typeface="ITC Avant Garde Demi" pitchFamily="34" charset="0"/>
              </a:rPr>
              <a:t>, when the first appearance of culture, art, jewelry, and evidence of a </a:t>
            </a:r>
            <a:r>
              <a:rPr lang="en-US" sz="2800" b="1" u="sng" dirty="0" smtClean="0">
                <a:solidFill>
                  <a:schemeClr val="bg1"/>
                </a:solidFill>
                <a:latin typeface="ITC Avant Garde Demi" pitchFamily="34" charset="0"/>
              </a:rPr>
              <a:t>spiritual nature</a:t>
            </a:r>
            <a:r>
              <a:rPr lang="en-US" sz="2800" b="1" dirty="0" smtClean="0">
                <a:solidFill>
                  <a:schemeClr val="bg1"/>
                </a:solidFill>
                <a:latin typeface="ITC Avant Garde Demi" pitchFamily="34" charset="0"/>
              </a:rPr>
              <a:t> appears </a:t>
            </a:r>
          </a:p>
          <a:p>
            <a:endParaRPr lang="en-US" sz="2800" b="1" dirty="0" smtClean="0">
              <a:solidFill>
                <a:schemeClr val="bg1"/>
              </a:solidFill>
              <a:latin typeface="ITC Avant Garde Demi" pitchFamily="34" charset="0"/>
            </a:endParaRPr>
          </a:p>
        </p:txBody>
      </p:sp>
      <p:sp>
        <p:nvSpPr>
          <p:cNvPr id="9" name="Text Placeholder 2"/>
          <p:cNvSpPr>
            <a:spLocks noGrp="1"/>
          </p:cNvSpPr>
          <p:nvPr>
            <p:ph type="body" sz="quarter" idx="1"/>
          </p:nvPr>
        </p:nvSpPr>
        <p:spPr>
          <a:xfrm>
            <a:off x="0" y="304800"/>
            <a:ext cx="4343400" cy="10668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
        <p:nvSpPr>
          <p:cNvPr id="10" name="Text Placeholder 4"/>
          <p:cNvSpPr>
            <a:spLocks noGrp="1"/>
          </p:cNvSpPr>
          <p:nvPr>
            <p:ph type="body" sz="quarter" idx="3"/>
          </p:nvPr>
        </p:nvSpPr>
        <p:spPr>
          <a:xfrm>
            <a:off x="4800600" y="381000"/>
            <a:ext cx="4343400" cy="9906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Record of Nature</a:t>
            </a:r>
            <a:endParaRPr lang="en-US" sz="2800"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304800" y="1447800"/>
            <a:ext cx="4191000" cy="5410200"/>
          </a:xfrm>
        </p:spPr>
        <p:txBody>
          <a:bodyPr>
            <a:noAutofit/>
          </a:bodyPr>
          <a:lstStyle/>
          <a:p>
            <a:r>
              <a:rPr lang="en-US" sz="2800" b="1" dirty="0" smtClean="0">
                <a:solidFill>
                  <a:schemeClr val="bg1"/>
                </a:solidFill>
                <a:latin typeface="ITC Avant Garde Demi" pitchFamily="34" charset="0"/>
              </a:rPr>
              <a:t>Image of God includes things like possessing a spiritual nature, knowledge of existence of God, knowledge of life after death, right vs. wrong, ability to do calculus, etc.</a:t>
            </a:r>
          </a:p>
          <a:p>
            <a:endParaRPr lang="en-US" sz="2800" b="1" dirty="0" smtClean="0">
              <a:solidFill>
                <a:schemeClr val="bg1"/>
              </a:solidFill>
              <a:latin typeface="ITC Avant Garde Demi" pitchFamily="34" charset="0"/>
            </a:endParaRPr>
          </a:p>
        </p:txBody>
      </p:sp>
      <p:sp>
        <p:nvSpPr>
          <p:cNvPr id="7" name="Content Placeholder 5"/>
          <p:cNvSpPr>
            <a:spLocks noGrp="1"/>
          </p:cNvSpPr>
          <p:nvPr>
            <p:ph sz="quarter" idx="4"/>
          </p:nvPr>
        </p:nvSpPr>
        <p:spPr>
          <a:xfrm>
            <a:off x="4648200" y="1447800"/>
            <a:ext cx="4191000" cy="5257800"/>
          </a:xfrm>
        </p:spPr>
        <p:txBody>
          <a:bodyPr>
            <a:noAutofit/>
          </a:bodyPr>
          <a:lstStyle/>
          <a:p>
            <a:r>
              <a:rPr lang="en-US" sz="2800" b="1" dirty="0" smtClean="0">
                <a:solidFill>
                  <a:schemeClr val="bg1"/>
                </a:solidFill>
                <a:latin typeface="ITC Avant Garde Demi" pitchFamily="34" charset="0"/>
              </a:rPr>
              <a:t>Bi-pedal primates (Neanderthal, Homo </a:t>
            </a:r>
            <a:r>
              <a:rPr lang="en-US" sz="2800" b="1" dirty="0" err="1" smtClean="0">
                <a:solidFill>
                  <a:schemeClr val="bg1"/>
                </a:solidFill>
                <a:latin typeface="ITC Avant Garde Demi" pitchFamily="34" charset="0"/>
              </a:rPr>
              <a:t>heildbergensis</a:t>
            </a:r>
            <a:r>
              <a:rPr lang="en-US" sz="2800" b="1" dirty="0" smtClean="0">
                <a:solidFill>
                  <a:schemeClr val="bg1"/>
                </a:solidFill>
                <a:latin typeface="ITC Avant Garde Demi" pitchFamily="34" charset="0"/>
              </a:rPr>
              <a:t>, Homo erectus, etc.) preceding man show no evidence of the culture, art, jewelry, and spiritual nature like that of modern man (i.e., Cro-Magnon Man/Homo sapiens </a:t>
            </a:r>
            <a:r>
              <a:rPr lang="en-US" sz="2800" b="1" dirty="0" err="1" smtClean="0">
                <a:solidFill>
                  <a:schemeClr val="bg1"/>
                </a:solidFill>
                <a:latin typeface="ITC Avant Garde Demi" pitchFamily="34" charset="0"/>
              </a:rPr>
              <a:t>sapiens</a:t>
            </a:r>
            <a:r>
              <a:rPr lang="en-US" sz="2800" b="1" dirty="0" smtClean="0">
                <a:solidFill>
                  <a:schemeClr val="bg1"/>
                </a:solidFill>
                <a:latin typeface="ITC Avant Garde Demi" pitchFamily="34" charset="0"/>
              </a:rPr>
              <a:t>). </a:t>
            </a:r>
          </a:p>
          <a:p>
            <a:pPr>
              <a:buNone/>
            </a:pPr>
            <a:endParaRPr lang="en-US" sz="2800" b="1" dirty="0" smtClean="0">
              <a:latin typeface="ITC Avant Garde Demi" pitchFamily="34" charset="0"/>
            </a:endParaRPr>
          </a:p>
          <a:p>
            <a:endParaRPr lang="en-US" sz="2800" b="1" dirty="0" smtClean="0">
              <a:solidFill>
                <a:schemeClr val="bg1"/>
              </a:solidFill>
              <a:latin typeface="ITC Avant Garde Demi" pitchFamily="34" charset="0"/>
            </a:endParaRPr>
          </a:p>
        </p:txBody>
      </p:sp>
      <p:sp>
        <p:nvSpPr>
          <p:cNvPr id="9" name="Text Placeholder 2"/>
          <p:cNvSpPr>
            <a:spLocks noGrp="1"/>
          </p:cNvSpPr>
          <p:nvPr>
            <p:ph type="body" sz="quarter" idx="1"/>
          </p:nvPr>
        </p:nvSpPr>
        <p:spPr>
          <a:xfrm>
            <a:off x="0" y="304800"/>
            <a:ext cx="4343400" cy="10668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
        <p:nvSpPr>
          <p:cNvPr id="10" name="Text Placeholder 4"/>
          <p:cNvSpPr>
            <a:spLocks noGrp="1"/>
          </p:cNvSpPr>
          <p:nvPr>
            <p:ph type="body" sz="quarter" idx="3"/>
          </p:nvPr>
        </p:nvSpPr>
        <p:spPr>
          <a:xfrm>
            <a:off x="4800600" y="381000"/>
            <a:ext cx="4343400" cy="9906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Record of Nature</a:t>
            </a:r>
            <a:endParaRPr lang="en-US" sz="2800"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Content Placeholder 5"/>
          <p:cNvSpPr>
            <a:spLocks noGrp="1"/>
          </p:cNvSpPr>
          <p:nvPr>
            <p:ph sz="quarter" idx="4"/>
          </p:nvPr>
        </p:nvSpPr>
        <p:spPr>
          <a:xfrm>
            <a:off x="4648200" y="1447800"/>
            <a:ext cx="4191000" cy="5257800"/>
          </a:xfrm>
        </p:spPr>
        <p:txBody>
          <a:bodyPr>
            <a:noAutofit/>
          </a:bodyPr>
          <a:lstStyle/>
          <a:p>
            <a:pPr>
              <a:buNone/>
            </a:pPr>
            <a:endParaRPr lang="en-US" sz="2800" b="1" dirty="0" smtClean="0">
              <a:latin typeface="ITC Avant Garde Demi" pitchFamily="34" charset="0"/>
            </a:endParaRPr>
          </a:p>
          <a:p>
            <a:endParaRPr lang="en-US" sz="2800" b="1" dirty="0" smtClean="0">
              <a:solidFill>
                <a:schemeClr val="bg1"/>
              </a:solidFill>
              <a:latin typeface="ITC Avant Garde Demi" pitchFamily="34" charset="0"/>
            </a:endParaRPr>
          </a:p>
        </p:txBody>
      </p:sp>
      <p:sp>
        <p:nvSpPr>
          <p:cNvPr id="10" name="Text Placeholder 4"/>
          <p:cNvSpPr>
            <a:spLocks noGrp="1"/>
          </p:cNvSpPr>
          <p:nvPr>
            <p:ph type="body" sz="quarter" idx="3"/>
          </p:nvPr>
        </p:nvSpPr>
        <p:spPr>
          <a:xfrm>
            <a:off x="0" y="381000"/>
            <a:ext cx="9144000" cy="9906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Record of Nature</a:t>
            </a:r>
            <a:endParaRPr lang="en-US" sz="2800" dirty="0">
              <a:solidFill>
                <a:sysClr val="windowText" lastClr="000000"/>
              </a:solidFill>
              <a:latin typeface="Arial" pitchFamily="34" charset="0"/>
              <a:cs typeface="Arial" pitchFamily="34" charset="0"/>
            </a:endParaRPr>
          </a:p>
        </p:txBody>
      </p:sp>
      <p:sp>
        <p:nvSpPr>
          <p:cNvPr id="6" name="Rectangle 5"/>
          <p:cNvSpPr/>
          <p:nvPr/>
        </p:nvSpPr>
        <p:spPr>
          <a:xfrm>
            <a:off x="152400" y="1524000"/>
            <a:ext cx="8686800" cy="5016758"/>
          </a:xfrm>
          <a:prstGeom prst="rect">
            <a:avLst/>
          </a:prstGeom>
        </p:spPr>
        <p:txBody>
          <a:bodyPr wrap="square">
            <a:spAutoFit/>
          </a:bodyPr>
          <a:lstStyle/>
          <a:p>
            <a:r>
              <a:rPr lang="en-US" sz="3200" b="1" dirty="0" smtClean="0">
                <a:solidFill>
                  <a:schemeClr val="bg1"/>
                </a:solidFill>
                <a:latin typeface="ITC Avant Garde Demi" pitchFamily="34" charset="0"/>
              </a:rPr>
              <a:t>Not purpose here to discuss in detail each of the various bi-pedal primates appearing in the fossil record prior to modern man (analyzed in detail in another presentation).  </a:t>
            </a:r>
          </a:p>
          <a:p>
            <a:pPr>
              <a:buNone/>
            </a:pPr>
            <a:endParaRPr lang="en-US" sz="3200" b="1" dirty="0" smtClean="0">
              <a:solidFill>
                <a:schemeClr val="bg1"/>
              </a:solidFill>
              <a:latin typeface="ITC Avant Garde Demi" pitchFamily="34" charset="0"/>
            </a:endParaRPr>
          </a:p>
          <a:p>
            <a:r>
              <a:rPr lang="en-US" sz="3200" b="1" dirty="0" smtClean="0">
                <a:solidFill>
                  <a:schemeClr val="bg1"/>
                </a:solidFill>
                <a:latin typeface="ITC Avant Garde Demi" pitchFamily="34" charset="0"/>
              </a:rPr>
              <a:t>Bottom line, it is getting more difficult for evolutionists to make a case for an evolutionary development leading to modern man. </a:t>
            </a:r>
          </a:p>
          <a:p>
            <a:pPr>
              <a:buNone/>
            </a:pPr>
            <a:endParaRPr lang="en-US" sz="3200" b="1" dirty="0" smtClean="0">
              <a:solidFill>
                <a:schemeClr val="bg1"/>
              </a:solidFill>
              <a:latin typeface="ITC Avant Garde Demi" pitchFamily="34" charset="0"/>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Content Placeholder 5"/>
          <p:cNvSpPr>
            <a:spLocks noGrp="1"/>
          </p:cNvSpPr>
          <p:nvPr>
            <p:ph sz="quarter" idx="4"/>
          </p:nvPr>
        </p:nvSpPr>
        <p:spPr>
          <a:xfrm>
            <a:off x="4648200" y="1447800"/>
            <a:ext cx="4191000" cy="5257800"/>
          </a:xfrm>
        </p:spPr>
        <p:txBody>
          <a:bodyPr>
            <a:noAutofit/>
          </a:bodyPr>
          <a:lstStyle/>
          <a:p>
            <a:pPr>
              <a:buNone/>
            </a:pPr>
            <a:endParaRPr lang="en-US" sz="2800" b="1" dirty="0" smtClean="0">
              <a:latin typeface="ITC Avant Garde Demi" pitchFamily="34" charset="0"/>
            </a:endParaRPr>
          </a:p>
          <a:p>
            <a:endParaRPr lang="en-US" sz="2800" b="1" dirty="0" smtClean="0">
              <a:solidFill>
                <a:schemeClr val="bg1"/>
              </a:solidFill>
              <a:latin typeface="ITC Avant Garde Demi" pitchFamily="34" charset="0"/>
            </a:endParaRPr>
          </a:p>
        </p:txBody>
      </p:sp>
      <p:sp>
        <p:nvSpPr>
          <p:cNvPr id="10" name="Text Placeholder 4"/>
          <p:cNvSpPr>
            <a:spLocks noGrp="1"/>
          </p:cNvSpPr>
          <p:nvPr>
            <p:ph type="body" sz="quarter" idx="3"/>
          </p:nvPr>
        </p:nvSpPr>
        <p:spPr>
          <a:xfrm>
            <a:off x="0" y="381000"/>
            <a:ext cx="9144000" cy="9906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Record of Nature</a:t>
            </a:r>
            <a:endParaRPr lang="en-US" sz="2800" dirty="0">
              <a:solidFill>
                <a:sysClr val="windowText" lastClr="000000"/>
              </a:solidFill>
              <a:latin typeface="Arial" pitchFamily="34" charset="0"/>
              <a:cs typeface="Arial" pitchFamily="34" charset="0"/>
            </a:endParaRPr>
          </a:p>
        </p:txBody>
      </p:sp>
      <p:sp>
        <p:nvSpPr>
          <p:cNvPr id="5" name="Rectangle 4"/>
          <p:cNvSpPr/>
          <p:nvPr/>
        </p:nvSpPr>
        <p:spPr>
          <a:xfrm>
            <a:off x="228600" y="1676400"/>
            <a:ext cx="8610600" cy="2554545"/>
          </a:xfrm>
          <a:prstGeom prst="rect">
            <a:avLst/>
          </a:prstGeom>
        </p:spPr>
        <p:txBody>
          <a:bodyPr wrap="square">
            <a:spAutoFit/>
          </a:bodyPr>
          <a:lstStyle/>
          <a:p>
            <a:pPr marL="231775" indent="-231775"/>
            <a:r>
              <a:rPr lang="en-US" sz="3200" b="1" dirty="0" smtClean="0">
                <a:solidFill>
                  <a:schemeClr val="bg1"/>
                </a:solidFill>
                <a:latin typeface="ITC Avant Garde Demi" pitchFamily="34" charset="0"/>
              </a:rPr>
              <a:t>	On the contrary, as the genetic and fossil evidence has accumulated, the scientific case for the special creation of man is becoming stronger and stronger. </a:t>
            </a:r>
          </a:p>
          <a:p>
            <a:pPr marL="52388" indent="-52388">
              <a:buNone/>
            </a:pPr>
            <a:endParaRPr lang="en-US" sz="3200" b="1" dirty="0" smtClean="0">
              <a:solidFill>
                <a:schemeClr val="bg1"/>
              </a:solidFill>
              <a:latin typeface="ITC Avant Garde Demi" pitchFamily="34" charset="0"/>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Content Placeholder 5"/>
          <p:cNvSpPr>
            <a:spLocks noGrp="1"/>
          </p:cNvSpPr>
          <p:nvPr>
            <p:ph sz="quarter" idx="4"/>
          </p:nvPr>
        </p:nvSpPr>
        <p:spPr>
          <a:xfrm>
            <a:off x="4648200" y="1447800"/>
            <a:ext cx="4191000" cy="5257800"/>
          </a:xfrm>
        </p:spPr>
        <p:txBody>
          <a:bodyPr>
            <a:noAutofit/>
          </a:bodyPr>
          <a:lstStyle/>
          <a:p>
            <a:pPr>
              <a:buNone/>
            </a:pPr>
            <a:endParaRPr lang="en-US" sz="2800" b="1" dirty="0" smtClean="0">
              <a:latin typeface="ITC Avant Garde Demi" pitchFamily="34" charset="0"/>
            </a:endParaRPr>
          </a:p>
          <a:p>
            <a:endParaRPr lang="en-US" sz="2800" b="1" dirty="0" smtClean="0">
              <a:solidFill>
                <a:schemeClr val="bg1"/>
              </a:solidFill>
              <a:latin typeface="ITC Avant Garde Demi" pitchFamily="34" charset="0"/>
            </a:endParaRPr>
          </a:p>
        </p:txBody>
      </p:sp>
      <p:sp>
        <p:nvSpPr>
          <p:cNvPr id="5" name="Rectangle 4"/>
          <p:cNvSpPr/>
          <p:nvPr/>
        </p:nvSpPr>
        <p:spPr>
          <a:xfrm>
            <a:off x="228600" y="1676400"/>
            <a:ext cx="8610600" cy="4832092"/>
          </a:xfrm>
          <a:prstGeom prst="rect">
            <a:avLst/>
          </a:prstGeom>
        </p:spPr>
        <p:txBody>
          <a:bodyPr wrap="square">
            <a:spAutoFit/>
          </a:bodyPr>
          <a:lstStyle/>
          <a:p>
            <a:r>
              <a:rPr lang="en-US" sz="2800" b="1" dirty="0" smtClean="0">
                <a:solidFill>
                  <a:schemeClr val="bg1"/>
                </a:solidFill>
                <a:latin typeface="ITC Avant Garde Demi" pitchFamily="34" charset="0"/>
              </a:rPr>
              <a:t>Some maintain that the genealogies in the Bible show the advent of man to be about 6,000 years ago.</a:t>
            </a:r>
          </a:p>
          <a:p>
            <a:pPr>
              <a:buNone/>
            </a:pPr>
            <a:endParaRPr lang="en-US" sz="2800" b="1" dirty="0" smtClean="0">
              <a:solidFill>
                <a:schemeClr val="bg1"/>
              </a:solidFill>
              <a:latin typeface="ITC Avant Garde Demi" pitchFamily="34" charset="0"/>
            </a:endParaRPr>
          </a:p>
          <a:p>
            <a:r>
              <a:rPr lang="en-US" sz="2800" b="1" dirty="0" smtClean="0">
                <a:solidFill>
                  <a:schemeClr val="bg1"/>
                </a:solidFill>
                <a:latin typeface="ITC Avant Garde Demi" pitchFamily="34" charset="0"/>
              </a:rPr>
              <a:t>In 1642 Cambridge University Vice-Chancellor John Lightfoot published his date for creation of the universe at September 17, 3928 B.C. </a:t>
            </a:r>
          </a:p>
          <a:p>
            <a:pPr>
              <a:buNone/>
            </a:pPr>
            <a:endParaRPr lang="en-US" sz="2800" b="1" dirty="0" smtClean="0">
              <a:solidFill>
                <a:schemeClr val="bg1"/>
              </a:solidFill>
              <a:latin typeface="ITC Avant Garde Demi" pitchFamily="34" charset="0"/>
            </a:endParaRPr>
          </a:p>
          <a:p>
            <a:r>
              <a:rPr lang="en-US" sz="2800" b="1" dirty="0" smtClean="0">
                <a:solidFill>
                  <a:schemeClr val="bg1"/>
                </a:solidFill>
                <a:latin typeface="ITC Avant Garde Demi" pitchFamily="34" charset="0"/>
              </a:rPr>
              <a:t>In 1650 Anglican archbishop of Ireland, James Ussher used these genealogies to calculate a date of October 3, 4004 for Adam’s creation. </a:t>
            </a:r>
          </a:p>
        </p:txBody>
      </p:sp>
      <p:sp>
        <p:nvSpPr>
          <p:cNvPr id="6" name="Text Placeholder 5"/>
          <p:cNvSpPr>
            <a:spLocks noGrp="1"/>
          </p:cNvSpPr>
          <p:nvPr>
            <p:ph type="body" sz="half" idx="3"/>
          </p:nvPr>
        </p:nvSpPr>
        <p:spPr/>
        <p:txBody>
          <a:bodyPr/>
          <a:lstStyle/>
          <a:p>
            <a:endParaRPr lang="en-US"/>
          </a:p>
        </p:txBody>
      </p:sp>
      <p:sp>
        <p:nvSpPr>
          <p:cNvPr id="8" name="Text Placeholder 2"/>
          <p:cNvSpPr>
            <a:spLocks noGrp="1"/>
          </p:cNvSpPr>
          <p:nvPr>
            <p:ph type="body" sz="quarter" idx="1"/>
          </p:nvPr>
        </p:nvSpPr>
        <p:spPr>
          <a:xfrm>
            <a:off x="0" y="304800"/>
            <a:ext cx="9144000" cy="10668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Content Placeholder 5"/>
          <p:cNvSpPr>
            <a:spLocks noGrp="1"/>
          </p:cNvSpPr>
          <p:nvPr>
            <p:ph sz="quarter" idx="4"/>
          </p:nvPr>
        </p:nvSpPr>
        <p:spPr>
          <a:xfrm>
            <a:off x="4648200" y="1447800"/>
            <a:ext cx="4191000" cy="5257800"/>
          </a:xfrm>
        </p:spPr>
        <p:txBody>
          <a:bodyPr>
            <a:noAutofit/>
          </a:bodyPr>
          <a:lstStyle/>
          <a:p>
            <a:pPr>
              <a:buNone/>
            </a:pPr>
            <a:endParaRPr lang="en-US" sz="2800" b="1" dirty="0" smtClean="0">
              <a:latin typeface="ITC Avant Garde Demi" pitchFamily="34" charset="0"/>
            </a:endParaRPr>
          </a:p>
          <a:p>
            <a:endParaRPr lang="en-US" sz="2800" b="1" dirty="0" smtClean="0">
              <a:solidFill>
                <a:schemeClr val="bg1"/>
              </a:solidFill>
              <a:latin typeface="ITC Avant Garde Demi" pitchFamily="34" charset="0"/>
            </a:endParaRPr>
          </a:p>
        </p:txBody>
      </p:sp>
      <p:sp>
        <p:nvSpPr>
          <p:cNvPr id="8" name="Text Placeholder 2"/>
          <p:cNvSpPr>
            <a:spLocks noGrp="1"/>
          </p:cNvSpPr>
          <p:nvPr>
            <p:ph type="body" sz="quarter" idx="1"/>
          </p:nvPr>
        </p:nvSpPr>
        <p:spPr>
          <a:xfrm>
            <a:off x="0" y="304800"/>
            <a:ext cx="9144000" cy="10668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
        <p:nvSpPr>
          <p:cNvPr id="9" name="Rectangle 8"/>
          <p:cNvSpPr/>
          <p:nvPr/>
        </p:nvSpPr>
        <p:spPr>
          <a:xfrm>
            <a:off x="152400" y="1447800"/>
            <a:ext cx="8610600" cy="5262979"/>
          </a:xfrm>
          <a:prstGeom prst="rect">
            <a:avLst/>
          </a:prstGeom>
        </p:spPr>
        <p:txBody>
          <a:bodyPr wrap="square">
            <a:spAutoFit/>
          </a:bodyPr>
          <a:lstStyle/>
          <a:p>
            <a:r>
              <a:rPr lang="en-US" sz="2800" b="1" dirty="0" smtClean="0">
                <a:solidFill>
                  <a:schemeClr val="bg1"/>
                </a:solidFill>
                <a:latin typeface="ITC Avant Garde Demi" pitchFamily="34" charset="0"/>
              </a:rPr>
              <a:t>Lightfoot later adjusted Ussher’s date of Adam’s creation on October 23, 9:00 A.M.!!! </a:t>
            </a:r>
          </a:p>
          <a:p>
            <a:pPr>
              <a:buNone/>
            </a:pPr>
            <a:endParaRPr lang="en-US" sz="2800" b="1" dirty="0" smtClean="0">
              <a:solidFill>
                <a:schemeClr val="bg1"/>
              </a:solidFill>
              <a:latin typeface="ITC Avant Garde Demi" pitchFamily="34" charset="0"/>
            </a:endParaRPr>
          </a:p>
          <a:p>
            <a:r>
              <a:rPr lang="en-US" sz="2800" b="1" dirty="0" smtClean="0">
                <a:solidFill>
                  <a:schemeClr val="bg1"/>
                </a:solidFill>
                <a:latin typeface="ITC Avant Garde Demi" pitchFamily="34" charset="0"/>
              </a:rPr>
              <a:t>From turn of 18</a:t>
            </a:r>
            <a:r>
              <a:rPr lang="en-US" sz="2800" b="1" baseline="30000" dirty="0" smtClean="0">
                <a:solidFill>
                  <a:schemeClr val="bg1"/>
                </a:solidFill>
                <a:latin typeface="ITC Avant Garde Demi" pitchFamily="34" charset="0"/>
              </a:rPr>
              <a:t>th</a:t>
            </a:r>
            <a:r>
              <a:rPr lang="en-US" sz="2800" b="1" dirty="0" smtClean="0">
                <a:solidFill>
                  <a:schemeClr val="bg1"/>
                </a:solidFill>
                <a:latin typeface="ITC Avant Garde Demi" pitchFamily="34" charset="0"/>
              </a:rPr>
              <a:t> Century, King James Ver. included Ussher’s chronology as margin notes or even as headings in the text of its various editions.  Some people believed it was part of the inspired text!</a:t>
            </a:r>
          </a:p>
          <a:p>
            <a:endParaRPr lang="en-US" sz="2800" b="1" dirty="0" smtClean="0">
              <a:solidFill>
                <a:schemeClr val="bg1"/>
              </a:solidFill>
              <a:latin typeface="ITC Avant Garde Demi" pitchFamily="34" charset="0"/>
            </a:endParaRPr>
          </a:p>
          <a:p>
            <a:r>
              <a:rPr lang="en-US" sz="2800" b="1" dirty="0" smtClean="0">
                <a:solidFill>
                  <a:schemeClr val="bg1"/>
                </a:solidFill>
                <a:latin typeface="ITC Avant Garde Demi" pitchFamily="34" charset="0"/>
              </a:rPr>
              <a:t>This has helped many in the Church get to where it is today on the six 24-hr. day creation week paradigm.</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Content Placeholder 5"/>
          <p:cNvSpPr>
            <a:spLocks noGrp="1"/>
          </p:cNvSpPr>
          <p:nvPr>
            <p:ph sz="quarter" idx="4"/>
          </p:nvPr>
        </p:nvSpPr>
        <p:spPr>
          <a:xfrm>
            <a:off x="4648200" y="1447800"/>
            <a:ext cx="4191000" cy="5257800"/>
          </a:xfrm>
        </p:spPr>
        <p:txBody>
          <a:bodyPr>
            <a:noAutofit/>
          </a:bodyPr>
          <a:lstStyle/>
          <a:p>
            <a:pPr>
              <a:buNone/>
            </a:pPr>
            <a:endParaRPr lang="en-US" sz="2800" b="1" dirty="0" smtClean="0">
              <a:latin typeface="ITC Avant Garde Demi" pitchFamily="34" charset="0"/>
            </a:endParaRPr>
          </a:p>
          <a:p>
            <a:endParaRPr lang="en-US" sz="2800" b="1" dirty="0" smtClean="0">
              <a:solidFill>
                <a:schemeClr val="bg1"/>
              </a:solidFill>
              <a:latin typeface="ITC Avant Garde Demi" pitchFamily="34" charset="0"/>
            </a:endParaRPr>
          </a:p>
        </p:txBody>
      </p:sp>
      <p:sp>
        <p:nvSpPr>
          <p:cNvPr id="8" name="Text Placeholder 2"/>
          <p:cNvSpPr>
            <a:spLocks noGrp="1"/>
          </p:cNvSpPr>
          <p:nvPr>
            <p:ph type="body" sz="quarter" idx="1"/>
          </p:nvPr>
        </p:nvSpPr>
        <p:spPr>
          <a:xfrm>
            <a:off x="0" y="304800"/>
            <a:ext cx="9144000" cy="10668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
        <p:nvSpPr>
          <p:cNvPr id="5" name="Rectangle 4"/>
          <p:cNvSpPr/>
          <p:nvPr/>
        </p:nvSpPr>
        <p:spPr>
          <a:xfrm>
            <a:off x="228600" y="1524000"/>
            <a:ext cx="8610600" cy="5262979"/>
          </a:xfrm>
          <a:prstGeom prst="rect">
            <a:avLst/>
          </a:prstGeom>
        </p:spPr>
        <p:txBody>
          <a:bodyPr wrap="square">
            <a:spAutoFit/>
          </a:bodyPr>
          <a:lstStyle/>
          <a:p>
            <a:r>
              <a:rPr lang="en-US" sz="2800" b="1" dirty="0" smtClean="0">
                <a:solidFill>
                  <a:schemeClr val="bg1"/>
                </a:solidFill>
                <a:latin typeface="ITC Avant Garde Demi" pitchFamily="34" charset="0"/>
              </a:rPr>
              <a:t>Those who rely on these dates have utilized two false assumptions:</a:t>
            </a:r>
          </a:p>
          <a:p>
            <a:pPr lvl="1"/>
            <a:r>
              <a:rPr lang="en-US" sz="2800" b="1" dirty="0" smtClean="0">
                <a:solidFill>
                  <a:schemeClr val="bg1"/>
                </a:solidFill>
                <a:latin typeface="ITC Avant Garde Demi" pitchFamily="34" charset="0"/>
              </a:rPr>
              <a:t>That the genealogies are complete</a:t>
            </a:r>
          </a:p>
          <a:p>
            <a:pPr lvl="1"/>
            <a:r>
              <a:rPr lang="en-US" sz="2800" b="1" dirty="0" smtClean="0">
                <a:solidFill>
                  <a:schemeClr val="bg1"/>
                </a:solidFill>
                <a:latin typeface="ITC Avant Garde Demi" pitchFamily="34" charset="0"/>
              </a:rPr>
              <a:t>That the genealogies are contiguous (no gaps) </a:t>
            </a:r>
          </a:p>
          <a:p>
            <a:pPr lvl="1">
              <a:buNone/>
            </a:pPr>
            <a:endParaRPr lang="en-US" sz="1400" b="1" dirty="0" smtClean="0">
              <a:solidFill>
                <a:schemeClr val="bg1"/>
              </a:solidFill>
              <a:latin typeface="ITC Avant Garde Demi" pitchFamily="34" charset="0"/>
            </a:endParaRPr>
          </a:p>
          <a:p>
            <a:pPr lvl="1">
              <a:buNone/>
            </a:pPr>
            <a:endParaRPr lang="en-US" sz="1400" b="1" dirty="0" smtClean="0">
              <a:solidFill>
                <a:schemeClr val="bg1"/>
              </a:solidFill>
              <a:latin typeface="ITC Avant Garde Demi" pitchFamily="34" charset="0"/>
            </a:endParaRPr>
          </a:p>
          <a:p>
            <a:r>
              <a:rPr lang="en-US" sz="2800" b="1" dirty="0" smtClean="0">
                <a:solidFill>
                  <a:schemeClr val="bg1"/>
                </a:solidFill>
                <a:latin typeface="ITC Avant Garde Demi" pitchFamily="34" charset="0"/>
              </a:rPr>
              <a:t>Comparing the genealogies of Gen. 5 , 11, Matthew 1, and Luke 3, one finds some names in some of the genealogies that are not in one or more of the others.  In other words, they are not intended to be complete, and there are intended gaps; some have groupings of 10 names, others 14, etc. </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Content Placeholder 5"/>
          <p:cNvSpPr>
            <a:spLocks noGrp="1"/>
          </p:cNvSpPr>
          <p:nvPr>
            <p:ph sz="quarter" idx="4"/>
          </p:nvPr>
        </p:nvSpPr>
        <p:spPr>
          <a:xfrm>
            <a:off x="4648200" y="1447800"/>
            <a:ext cx="4191000" cy="5257800"/>
          </a:xfrm>
        </p:spPr>
        <p:txBody>
          <a:bodyPr>
            <a:noAutofit/>
          </a:bodyPr>
          <a:lstStyle/>
          <a:p>
            <a:pPr>
              <a:buNone/>
            </a:pPr>
            <a:endParaRPr lang="en-US" sz="2800" b="1" dirty="0" smtClean="0">
              <a:latin typeface="ITC Avant Garde Demi" pitchFamily="34" charset="0"/>
            </a:endParaRPr>
          </a:p>
          <a:p>
            <a:endParaRPr lang="en-US" sz="2800" b="1" dirty="0" smtClean="0">
              <a:solidFill>
                <a:schemeClr val="bg1"/>
              </a:solidFill>
              <a:latin typeface="ITC Avant Garde Demi" pitchFamily="34" charset="0"/>
            </a:endParaRPr>
          </a:p>
        </p:txBody>
      </p:sp>
      <p:sp>
        <p:nvSpPr>
          <p:cNvPr id="8" name="Text Placeholder 2"/>
          <p:cNvSpPr>
            <a:spLocks noGrp="1"/>
          </p:cNvSpPr>
          <p:nvPr>
            <p:ph type="body" sz="quarter" idx="1"/>
          </p:nvPr>
        </p:nvSpPr>
        <p:spPr>
          <a:xfrm>
            <a:off x="0" y="304800"/>
            <a:ext cx="9144000" cy="10668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
        <p:nvSpPr>
          <p:cNvPr id="5" name="Rectangle 4"/>
          <p:cNvSpPr/>
          <p:nvPr/>
        </p:nvSpPr>
        <p:spPr>
          <a:xfrm>
            <a:off x="228600" y="1524000"/>
            <a:ext cx="8610600" cy="5016758"/>
          </a:xfrm>
          <a:prstGeom prst="rect">
            <a:avLst/>
          </a:prstGeom>
        </p:spPr>
        <p:txBody>
          <a:bodyPr wrap="square">
            <a:spAutoFit/>
          </a:bodyPr>
          <a:lstStyle/>
          <a:p>
            <a:pPr marL="117475" indent="-117475">
              <a:buFont typeface="Arial" pitchFamily="34" charset="0"/>
              <a:buChar char="•"/>
            </a:pPr>
            <a:r>
              <a:rPr lang="en-US" sz="3200" b="1" dirty="0" smtClean="0">
                <a:solidFill>
                  <a:schemeClr val="bg1"/>
                </a:solidFill>
              </a:rPr>
              <a:t>Many consider Genesis 5’s genealogies as </a:t>
            </a:r>
            <a:r>
              <a:rPr lang="en-US" sz="3200" b="1" dirty="0" err="1" smtClean="0">
                <a:solidFill>
                  <a:schemeClr val="bg1"/>
                </a:solidFill>
              </a:rPr>
              <a:t>continguous</a:t>
            </a:r>
            <a:r>
              <a:rPr lang="en-US" sz="3200" b="1" dirty="0" smtClean="0">
                <a:solidFill>
                  <a:schemeClr val="bg1"/>
                </a:solidFill>
              </a:rPr>
              <a:t>.  A careful reading shows this is not required. Plus, Luke 3 inserts an additional name here. </a:t>
            </a:r>
          </a:p>
          <a:p>
            <a:pPr lvl="1">
              <a:buNone/>
            </a:pPr>
            <a:endParaRPr lang="en-US" sz="3200" b="1" dirty="0" smtClean="0">
              <a:solidFill>
                <a:schemeClr val="bg1"/>
              </a:solidFill>
            </a:endParaRPr>
          </a:p>
          <a:p>
            <a:pPr>
              <a:buFont typeface="Arial" pitchFamily="34" charset="0"/>
              <a:buChar char="•"/>
            </a:pPr>
            <a:r>
              <a:rPr lang="en-US" sz="3200" b="1" dirty="0" smtClean="0">
                <a:solidFill>
                  <a:schemeClr val="bg1"/>
                </a:solidFill>
              </a:rPr>
              <a:t>Bottom line is this:  they are not intended to be complete by any means; there are intended gaps depending on the intent of the writer.  Some have groupings of 10 names, some 14, and so on. </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Content Placeholder 5"/>
          <p:cNvSpPr>
            <a:spLocks noGrp="1"/>
          </p:cNvSpPr>
          <p:nvPr>
            <p:ph sz="quarter" idx="4"/>
          </p:nvPr>
        </p:nvSpPr>
        <p:spPr>
          <a:xfrm>
            <a:off x="4648200" y="1447800"/>
            <a:ext cx="4191000" cy="5257800"/>
          </a:xfrm>
        </p:spPr>
        <p:txBody>
          <a:bodyPr>
            <a:noAutofit/>
          </a:bodyPr>
          <a:lstStyle/>
          <a:p>
            <a:pPr>
              <a:buNone/>
            </a:pPr>
            <a:endParaRPr lang="en-US" sz="2800" b="1" dirty="0" smtClean="0">
              <a:latin typeface="ITC Avant Garde Demi" pitchFamily="34" charset="0"/>
            </a:endParaRPr>
          </a:p>
          <a:p>
            <a:endParaRPr lang="en-US" sz="2800" b="1" dirty="0" smtClean="0">
              <a:solidFill>
                <a:schemeClr val="bg1"/>
              </a:solidFill>
              <a:latin typeface="ITC Avant Garde Demi" pitchFamily="34" charset="0"/>
            </a:endParaRPr>
          </a:p>
        </p:txBody>
      </p:sp>
      <p:sp>
        <p:nvSpPr>
          <p:cNvPr id="8" name="Text Placeholder 2"/>
          <p:cNvSpPr>
            <a:spLocks noGrp="1"/>
          </p:cNvSpPr>
          <p:nvPr>
            <p:ph type="body" sz="quarter" idx="1"/>
          </p:nvPr>
        </p:nvSpPr>
        <p:spPr>
          <a:xfrm>
            <a:off x="0" y="304800"/>
            <a:ext cx="9144000" cy="10668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
        <p:nvSpPr>
          <p:cNvPr id="6" name="Rectangle 5"/>
          <p:cNvSpPr/>
          <p:nvPr/>
        </p:nvSpPr>
        <p:spPr>
          <a:xfrm>
            <a:off x="228600" y="1447800"/>
            <a:ext cx="8610600" cy="4401205"/>
          </a:xfrm>
          <a:prstGeom prst="rect">
            <a:avLst/>
          </a:prstGeom>
        </p:spPr>
        <p:txBody>
          <a:bodyPr wrap="square">
            <a:spAutoFit/>
          </a:bodyPr>
          <a:lstStyle/>
          <a:p>
            <a:r>
              <a:rPr lang="en-US" sz="2800" b="1" dirty="0" smtClean="0">
                <a:solidFill>
                  <a:schemeClr val="bg1"/>
                </a:solidFill>
                <a:latin typeface="ITC Avant Garde Demi" pitchFamily="34" charset="0"/>
              </a:rPr>
              <a:t>Also the Hebrew names for father and son, </a:t>
            </a:r>
            <a:r>
              <a:rPr lang="en-US" sz="2800" b="1" i="1" dirty="0" smtClean="0">
                <a:solidFill>
                  <a:schemeClr val="bg1"/>
                </a:solidFill>
                <a:latin typeface="ITC Avant Garde Demi" pitchFamily="34" charset="0"/>
              </a:rPr>
              <a:t>’</a:t>
            </a:r>
            <a:r>
              <a:rPr lang="en-US" sz="2800" b="1" i="1" dirty="0" err="1" smtClean="0">
                <a:solidFill>
                  <a:schemeClr val="bg1"/>
                </a:solidFill>
                <a:latin typeface="ITC Avant Garde Demi" pitchFamily="34" charset="0"/>
              </a:rPr>
              <a:t>ab</a:t>
            </a:r>
            <a:r>
              <a:rPr lang="en-US" sz="2800" b="1" dirty="0" smtClean="0">
                <a:solidFill>
                  <a:schemeClr val="bg1"/>
                </a:solidFill>
                <a:latin typeface="ITC Avant Garde Demi" pitchFamily="34" charset="0"/>
              </a:rPr>
              <a:t> and </a:t>
            </a:r>
            <a:r>
              <a:rPr lang="en-US" sz="2800" b="1" i="1" dirty="0" smtClean="0">
                <a:solidFill>
                  <a:schemeClr val="bg1"/>
                </a:solidFill>
                <a:latin typeface="ITC Avant Garde Demi" pitchFamily="34" charset="0"/>
              </a:rPr>
              <a:t>be n</a:t>
            </a:r>
            <a:r>
              <a:rPr lang="en-US" sz="2800" b="1" dirty="0" smtClean="0">
                <a:solidFill>
                  <a:schemeClr val="bg1"/>
                </a:solidFill>
                <a:latin typeface="ITC Avant Garde Demi" pitchFamily="34" charset="0"/>
              </a:rPr>
              <a:t>, have much broader definitions than in English.  </a:t>
            </a:r>
          </a:p>
          <a:p>
            <a:endParaRPr lang="en-US" sz="2800" b="1" dirty="0" smtClean="0">
              <a:solidFill>
                <a:schemeClr val="bg1"/>
              </a:solidFill>
              <a:latin typeface="ITC Avant Garde Demi" pitchFamily="34" charset="0"/>
            </a:endParaRPr>
          </a:p>
          <a:p>
            <a:r>
              <a:rPr lang="en-US" sz="2800" b="1" dirty="0" smtClean="0">
                <a:solidFill>
                  <a:schemeClr val="bg1"/>
                </a:solidFill>
                <a:latin typeface="ITC Avant Garde Demi" pitchFamily="34" charset="0"/>
              </a:rPr>
              <a:t>For example, if you (we will call you “John”) today, were a direct descendent of George Washington, the Hebrew language would allow </a:t>
            </a:r>
            <a:r>
              <a:rPr lang="en-US" sz="2800" b="1" dirty="0" err="1" smtClean="0">
                <a:solidFill>
                  <a:schemeClr val="bg1"/>
                </a:solidFill>
                <a:latin typeface="ITC Avant Garde Demi" pitchFamily="34" charset="0"/>
              </a:rPr>
              <a:t>ol</a:t>
            </a:r>
            <a:r>
              <a:rPr lang="en-US" sz="2800" b="1" dirty="0" smtClean="0">
                <a:solidFill>
                  <a:schemeClr val="bg1"/>
                </a:solidFill>
                <a:latin typeface="ITC Avant Garde Demi" pitchFamily="34" charset="0"/>
              </a:rPr>
              <a:t>’ George to be called your father, or </a:t>
            </a:r>
            <a:r>
              <a:rPr lang="en-US" sz="2800" b="1" i="1" dirty="0" smtClean="0">
                <a:solidFill>
                  <a:schemeClr val="bg1"/>
                </a:solidFill>
                <a:latin typeface="ITC Avant Garde Demi" pitchFamily="34" charset="0"/>
              </a:rPr>
              <a:t>‘</a:t>
            </a:r>
            <a:r>
              <a:rPr lang="en-US" sz="2800" b="1" i="1" dirty="0" err="1" smtClean="0">
                <a:solidFill>
                  <a:schemeClr val="bg1"/>
                </a:solidFill>
                <a:latin typeface="ITC Avant Garde Demi" pitchFamily="34" charset="0"/>
              </a:rPr>
              <a:t>ab</a:t>
            </a:r>
            <a:r>
              <a:rPr lang="en-US" sz="2800" b="1" dirty="0" smtClean="0">
                <a:solidFill>
                  <a:schemeClr val="bg1"/>
                </a:solidFill>
                <a:latin typeface="ITC Avant Garde Demi" pitchFamily="34" charset="0"/>
              </a:rPr>
              <a:t>, and for you to be called his son, or </a:t>
            </a:r>
            <a:r>
              <a:rPr lang="en-US" sz="2800" b="1" i="1" dirty="0" smtClean="0">
                <a:solidFill>
                  <a:schemeClr val="bg1"/>
                </a:solidFill>
                <a:latin typeface="ITC Avant Garde Demi" pitchFamily="34" charset="0"/>
              </a:rPr>
              <a:t>be n</a:t>
            </a:r>
            <a:r>
              <a:rPr lang="en-US" sz="2800" b="1" dirty="0" smtClean="0">
                <a:solidFill>
                  <a:schemeClr val="bg1"/>
                </a:solidFill>
                <a:latin typeface="ITC Avant Garde Demi" pitchFamily="34" charset="0"/>
              </a:rPr>
              <a:t>.  </a:t>
            </a:r>
          </a:p>
          <a:p>
            <a:endParaRPr lang="en-US" sz="2800" b="1" dirty="0" smtClean="0">
              <a:solidFill>
                <a:schemeClr val="bg1"/>
              </a:solidFill>
              <a:latin typeface="ITC Avant Garde Demi" pitchFamily="34" charset="0"/>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Content Placeholder 5"/>
          <p:cNvSpPr>
            <a:spLocks noGrp="1"/>
          </p:cNvSpPr>
          <p:nvPr>
            <p:ph sz="quarter" idx="4"/>
          </p:nvPr>
        </p:nvSpPr>
        <p:spPr>
          <a:xfrm>
            <a:off x="4648200" y="1447800"/>
            <a:ext cx="4191000" cy="5257800"/>
          </a:xfrm>
        </p:spPr>
        <p:txBody>
          <a:bodyPr>
            <a:noAutofit/>
          </a:bodyPr>
          <a:lstStyle/>
          <a:p>
            <a:pPr>
              <a:buNone/>
            </a:pPr>
            <a:endParaRPr lang="en-US" sz="2800" b="1" dirty="0" smtClean="0">
              <a:latin typeface="ITC Avant Garde Demi" pitchFamily="34" charset="0"/>
            </a:endParaRPr>
          </a:p>
          <a:p>
            <a:endParaRPr lang="en-US" sz="2800" b="1" dirty="0" smtClean="0">
              <a:solidFill>
                <a:schemeClr val="bg1"/>
              </a:solidFill>
              <a:latin typeface="ITC Avant Garde Demi" pitchFamily="34" charset="0"/>
            </a:endParaRPr>
          </a:p>
        </p:txBody>
      </p:sp>
      <p:sp>
        <p:nvSpPr>
          <p:cNvPr id="8" name="Text Placeholder 2"/>
          <p:cNvSpPr>
            <a:spLocks noGrp="1"/>
          </p:cNvSpPr>
          <p:nvPr>
            <p:ph type="body" sz="quarter" idx="1"/>
          </p:nvPr>
        </p:nvSpPr>
        <p:spPr>
          <a:xfrm>
            <a:off x="0" y="304800"/>
            <a:ext cx="9144000" cy="10668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
        <p:nvSpPr>
          <p:cNvPr id="5" name="Rectangle 4"/>
          <p:cNvSpPr/>
          <p:nvPr/>
        </p:nvSpPr>
        <p:spPr>
          <a:xfrm>
            <a:off x="228600" y="1524000"/>
            <a:ext cx="8686800" cy="4185761"/>
          </a:xfrm>
          <a:prstGeom prst="rect">
            <a:avLst/>
          </a:prstGeom>
        </p:spPr>
        <p:txBody>
          <a:bodyPr wrap="square">
            <a:spAutoFit/>
          </a:bodyPr>
          <a:lstStyle/>
          <a:p>
            <a:r>
              <a:rPr lang="en-US" sz="3200" b="1" dirty="0" smtClean="0">
                <a:solidFill>
                  <a:schemeClr val="bg1"/>
                </a:solidFill>
              </a:rPr>
              <a:t>And if George has his first son at the age of 25, the Hebrew would allow for this statement:  “George at the age of 25 became the father of John” (that’s you!),  since that is when George’s lineage began. </a:t>
            </a:r>
          </a:p>
          <a:p>
            <a:endParaRPr lang="en-US" sz="3200" b="1" dirty="0" smtClean="0">
              <a:solidFill>
                <a:schemeClr val="bg1"/>
              </a:solidFill>
            </a:endParaRPr>
          </a:p>
          <a:p>
            <a:r>
              <a:rPr lang="en-US" sz="3200" b="1" dirty="0" smtClean="0">
                <a:solidFill>
                  <a:schemeClr val="bg1"/>
                </a:solidFill>
              </a:rPr>
              <a:t>Therefore, the thinking that the “father” and “son” had to be contiguous is simply incorrect. </a:t>
            </a:r>
          </a:p>
          <a:p>
            <a:pPr>
              <a:buNone/>
            </a:pPr>
            <a:endParaRPr lang="en-US" sz="1000" b="1" dirty="0" smtClean="0">
              <a:latin typeface="ITC Avant Garde Dem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I</a:t>
            </a:r>
            <a:r>
              <a:rPr lang="en-US" sz="4400" b="1" dirty="0" smtClean="0">
                <a:ln>
                  <a:solidFill>
                    <a:schemeClr val="bg1"/>
                  </a:solidFill>
                </a:ln>
                <a:solidFill>
                  <a:srgbClr val="FFC000"/>
                </a:solidFill>
              </a:rPr>
              <a:t>ce Cores</a:t>
            </a:r>
          </a:p>
          <a:p>
            <a:r>
              <a:rPr lang="en-US" sz="3200" b="1" dirty="0" smtClean="0">
                <a:ln>
                  <a:solidFill>
                    <a:schemeClr val="bg1"/>
                  </a:solidFill>
                </a:ln>
                <a:solidFill>
                  <a:srgbClr val="FFC000"/>
                </a:solidFill>
              </a:rPr>
              <a:t>All six ice cores are over 100,000 years old. </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Further, the oldest one shows 8 cycles of the 100,000 year  orbital eccentricity patterns of the earth’s revolutions around the sun.</a:t>
            </a:r>
          </a:p>
          <a:p>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The annual sediment cores (not ice cores) off the coast of New Zealand show over one million years.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Content Placeholder 5"/>
          <p:cNvSpPr>
            <a:spLocks noGrp="1"/>
          </p:cNvSpPr>
          <p:nvPr>
            <p:ph sz="quarter" idx="4"/>
          </p:nvPr>
        </p:nvSpPr>
        <p:spPr>
          <a:xfrm>
            <a:off x="4648200" y="1447800"/>
            <a:ext cx="4191000" cy="5257800"/>
          </a:xfrm>
        </p:spPr>
        <p:txBody>
          <a:bodyPr>
            <a:noAutofit/>
          </a:bodyPr>
          <a:lstStyle/>
          <a:p>
            <a:pPr>
              <a:buNone/>
            </a:pPr>
            <a:endParaRPr lang="en-US" sz="2800" b="1" dirty="0" smtClean="0">
              <a:latin typeface="ITC Avant Garde Demi" pitchFamily="34" charset="0"/>
            </a:endParaRPr>
          </a:p>
          <a:p>
            <a:endParaRPr lang="en-US" sz="2800" b="1" dirty="0" smtClean="0">
              <a:solidFill>
                <a:schemeClr val="bg1"/>
              </a:solidFill>
              <a:latin typeface="ITC Avant Garde Demi" pitchFamily="34" charset="0"/>
            </a:endParaRPr>
          </a:p>
        </p:txBody>
      </p:sp>
      <p:sp>
        <p:nvSpPr>
          <p:cNvPr id="8" name="Text Placeholder 2"/>
          <p:cNvSpPr>
            <a:spLocks noGrp="1"/>
          </p:cNvSpPr>
          <p:nvPr>
            <p:ph type="body" sz="quarter" idx="1"/>
          </p:nvPr>
        </p:nvSpPr>
        <p:spPr>
          <a:xfrm>
            <a:off x="0" y="304800"/>
            <a:ext cx="9144000" cy="10668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
        <p:nvSpPr>
          <p:cNvPr id="6" name="Rectangle 5"/>
          <p:cNvSpPr/>
          <p:nvPr/>
        </p:nvSpPr>
        <p:spPr>
          <a:xfrm>
            <a:off x="228600" y="1600200"/>
            <a:ext cx="8534400" cy="3046988"/>
          </a:xfrm>
          <a:prstGeom prst="rect">
            <a:avLst/>
          </a:prstGeom>
        </p:spPr>
        <p:txBody>
          <a:bodyPr wrap="square">
            <a:spAutoFit/>
          </a:bodyPr>
          <a:lstStyle/>
          <a:p>
            <a:r>
              <a:rPr lang="en-US" sz="3200" b="1" dirty="0" smtClean="0">
                <a:solidFill>
                  <a:schemeClr val="bg1"/>
                </a:solidFill>
              </a:rPr>
              <a:t>According to Dr. Hugh Ross the most reliable and conservative Hebrew scholarship he has studied places the biblical date for Adam’s creation sometime between 10,000 – 60,000 years ago (with an outside limit of about 7,000 – 100,000 years ago) (</a:t>
            </a:r>
            <a:r>
              <a:rPr lang="en-US" sz="3200" b="1" i="1" dirty="0" smtClean="0">
                <a:solidFill>
                  <a:schemeClr val="bg1"/>
                </a:solidFill>
              </a:rPr>
              <a:t>A Matter of Days</a:t>
            </a:r>
            <a:r>
              <a:rPr lang="en-US" sz="3200" b="1" dirty="0" smtClean="0">
                <a:solidFill>
                  <a:schemeClr val="bg1"/>
                </a:solidFill>
              </a:rPr>
              <a:t>, p. 224). </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Content Placeholder 5"/>
          <p:cNvSpPr>
            <a:spLocks noGrp="1"/>
          </p:cNvSpPr>
          <p:nvPr>
            <p:ph sz="quarter" idx="4"/>
          </p:nvPr>
        </p:nvSpPr>
        <p:spPr>
          <a:xfrm>
            <a:off x="4648200" y="1447800"/>
            <a:ext cx="4191000" cy="5257800"/>
          </a:xfrm>
        </p:spPr>
        <p:txBody>
          <a:bodyPr>
            <a:noAutofit/>
          </a:bodyPr>
          <a:lstStyle/>
          <a:p>
            <a:pPr>
              <a:buNone/>
            </a:pPr>
            <a:endParaRPr lang="en-US" sz="2800" b="1" dirty="0" smtClean="0">
              <a:latin typeface="ITC Avant Garde Demi" pitchFamily="34" charset="0"/>
            </a:endParaRPr>
          </a:p>
          <a:p>
            <a:endParaRPr lang="en-US" sz="2800" b="1" dirty="0" smtClean="0">
              <a:solidFill>
                <a:schemeClr val="bg1"/>
              </a:solidFill>
              <a:latin typeface="ITC Avant Garde Demi" pitchFamily="34" charset="0"/>
            </a:endParaRPr>
          </a:p>
        </p:txBody>
      </p:sp>
      <p:sp>
        <p:nvSpPr>
          <p:cNvPr id="8" name="Text Placeholder 2"/>
          <p:cNvSpPr>
            <a:spLocks noGrp="1"/>
          </p:cNvSpPr>
          <p:nvPr>
            <p:ph type="body" sz="quarter" idx="1"/>
          </p:nvPr>
        </p:nvSpPr>
        <p:spPr>
          <a:xfrm>
            <a:off x="0" y="304800"/>
            <a:ext cx="4343400" cy="10668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
        <p:nvSpPr>
          <p:cNvPr id="5" name="Content Placeholder 3"/>
          <p:cNvSpPr>
            <a:spLocks noGrp="1"/>
          </p:cNvSpPr>
          <p:nvPr>
            <p:ph sz="quarter" idx="2"/>
          </p:nvPr>
        </p:nvSpPr>
        <p:spPr>
          <a:xfrm>
            <a:off x="304800" y="1447800"/>
            <a:ext cx="4191000" cy="5257800"/>
          </a:xfrm>
        </p:spPr>
        <p:txBody>
          <a:bodyPr>
            <a:noAutofit/>
          </a:bodyPr>
          <a:lstStyle/>
          <a:p>
            <a:r>
              <a:rPr lang="en-US" sz="2800" b="1" dirty="0" smtClean="0">
                <a:solidFill>
                  <a:schemeClr val="bg1"/>
                </a:solidFill>
                <a:latin typeface="ITC Avant Garde Demi" pitchFamily="34" charset="0"/>
              </a:rPr>
              <a:t>Good biblical scholarship allows, if not infers, that Adam was most likely created between 10,000 – 60,000 years ago, with an outside possibility of 7,000 – 100,000 years ago.</a:t>
            </a:r>
          </a:p>
        </p:txBody>
      </p:sp>
      <p:sp>
        <p:nvSpPr>
          <p:cNvPr id="9" name="Content Placeholder 5"/>
          <p:cNvSpPr txBox="1">
            <a:spLocks/>
          </p:cNvSpPr>
          <p:nvPr/>
        </p:nvSpPr>
        <p:spPr>
          <a:xfrm>
            <a:off x="4648200" y="1447800"/>
            <a:ext cx="4343400" cy="4953000"/>
          </a:xfrm>
          <a:prstGeom prst="rect">
            <a:avLst/>
          </a:prstGeom>
        </p:spPr>
        <p:txBody>
          <a:bodyPr vert="horz">
            <a:no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800" b="1" i="0" u="none" strike="noStrike" kern="1200" cap="none" spc="0" normalizeH="0" baseline="0" noProof="0" dirty="0" smtClean="0">
                <a:ln>
                  <a:noFill/>
                </a:ln>
                <a:solidFill>
                  <a:schemeClr val="bg1"/>
                </a:solidFill>
                <a:effectLst/>
                <a:uLnTx/>
                <a:uFillTx/>
                <a:latin typeface="ITC Avant Garde Demi" pitchFamily="34" charset="0"/>
                <a:ea typeface="+mn-ea"/>
                <a:cs typeface="+mn-cs"/>
              </a:rPr>
              <a:t>As explained earlier, the origin of modern man, or homo sapiens </a:t>
            </a:r>
            <a:r>
              <a:rPr kumimoji="0" lang="en-US" sz="2800" b="1" i="0" u="none" strike="noStrike" kern="1200" cap="none" spc="0" normalizeH="0" baseline="0" noProof="0" dirty="0" err="1" smtClean="0">
                <a:ln>
                  <a:noFill/>
                </a:ln>
                <a:solidFill>
                  <a:schemeClr val="bg1"/>
                </a:solidFill>
                <a:effectLst/>
                <a:uLnTx/>
                <a:uFillTx/>
                <a:latin typeface="ITC Avant Garde Demi" pitchFamily="34" charset="0"/>
                <a:ea typeface="+mn-ea"/>
                <a:cs typeface="+mn-cs"/>
              </a:rPr>
              <a:t>sapiens</a:t>
            </a:r>
            <a:r>
              <a:rPr kumimoji="0" lang="en-US" sz="2800" b="1" i="0" u="none" strike="noStrike" kern="1200" cap="none" spc="0" normalizeH="0" baseline="0" noProof="0" dirty="0" smtClean="0">
                <a:ln>
                  <a:noFill/>
                </a:ln>
                <a:solidFill>
                  <a:schemeClr val="bg1"/>
                </a:solidFill>
                <a:effectLst/>
                <a:uLnTx/>
                <a:uFillTx/>
                <a:latin typeface="ITC Avant Garde Demi" pitchFamily="34" charset="0"/>
                <a:ea typeface="+mn-ea"/>
                <a:cs typeface="+mn-cs"/>
              </a:rPr>
              <a:t>, was about 40,000 – 60,000 </a:t>
            </a:r>
            <a:r>
              <a:rPr kumimoji="0" lang="en-US" sz="2800" b="1" i="0" u="none" strike="noStrike" kern="1200" cap="none" spc="0" normalizeH="0" baseline="0" noProof="0" dirty="0" err="1" smtClean="0">
                <a:ln>
                  <a:noFill/>
                </a:ln>
                <a:solidFill>
                  <a:schemeClr val="bg1"/>
                </a:solidFill>
                <a:effectLst/>
                <a:uLnTx/>
                <a:uFillTx/>
                <a:latin typeface="ITC Avant Garde Demi" pitchFamily="34" charset="0"/>
                <a:ea typeface="+mn-ea"/>
                <a:cs typeface="+mn-cs"/>
              </a:rPr>
              <a:t>ya</a:t>
            </a:r>
            <a:r>
              <a:rPr lang="en-US" sz="2800" b="1" dirty="0" smtClean="0">
                <a:solidFill>
                  <a:schemeClr val="bg1"/>
                </a:solidFill>
                <a:latin typeface="ITC Avant Garde Demi" pitchFamily="34" charset="0"/>
              </a:rPr>
              <a:t>.  </a:t>
            </a:r>
            <a:r>
              <a:rPr kumimoji="0" lang="en-US" sz="2800" b="1" i="0" u="none" strike="noStrike" kern="1200" cap="none" spc="0" normalizeH="0" baseline="0" noProof="0" dirty="0" smtClean="0">
                <a:ln>
                  <a:noFill/>
                </a:ln>
                <a:solidFill>
                  <a:schemeClr val="bg1"/>
                </a:solidFill>
                <a:effectLst/>
                <a:uLnTx/>
                <a:uFillTx/>
                <a:latin typeface="ITC Avant Garde Demi" pitchFamily="34" charset="0"/>
                <a:ea typeface="+mn-ea"/>
                <a:cs typeface="+mn-cs"/>
              </a:rPr>
              <a:t>Modern field of genetics has traced the possible advent of modern man to a recent a period of 50,000 – 100,000 </a:t>
            </a:r>
            <a:r>
              <a:rPr kumimoji="0" lang="en-US" sz="2800" b="1" i="0" u="none" strike="noStrike" kern="1200" cap="none" spc="0" normalizeH="0" baseline="0" noProof="0" dirty="0" err="1" smtClean="0">
                <a:ln>
                  <a:noFill/>
                </a:ln>
                <a:solidFill>
                  <a:schemeClr val="bg1"/>
                </a:solidFill>
                <a:effectLst/>
                <a:uLnTx/>
                <a:uFillTx/>
                <a:latin typeface="ITC Avant Garde Demi" pitchFamily="34" charset="0"/>
                <a:ea typeface="+mn-ea"/>
                <a:cs typeface="+mn-cs"/>
              </a:rPr>
              <a:t>ya</a:t>
            </a:r>
            <a:r>
              <a:rPr kumimoji="0" lang="en-US" sz="2800" b="1" i="0" u="none" strike="noStrike" kern="1200" cap="none" spc="0" normalizeH="0" baseline="0" noProof="0" dirty="0" smtClean="0">
                <a:ln>
                  <a:noFill/>
                </a:ln>
                <a:solidFill>
                  <a:schemeClr val="bg1"/>
                </a:solidFill>
                <a:effectLst/>
                <a:uLnTx/>
                <a:uFillTx/>
                <a:latin typeface="ITC Avant Garde Demi" pitchFamily="34" charset="0"/>
                <a:ea typeface="+mn-ea"/>
                <a:cs typeface="+mn-cs"/>
              </a:rPr>
              <a:t>.  </a:t>
            </a:r>
          </a:p>
        </p:txBody>
      </p:sp>
      <p:sp>
        <p:nvSpPr>
          <p:cNvPr id="10" name="Text Placeholder 4"/>
          <p:cNvSpPr>
            <a:spLocks noGrp="1"/>
          </p:cNvSpPr>
          <p:nvPr>
            <p:ph type="body" sz="quarter" idx="3"/>
          </p:nvPr>
        </p:nvSpPr>
        <p:spPr>
          <a:xfrm>
            <a:off x="4724400" y="381000"/>
            <a:ext cx="4419600" cy="9906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Record of Nature</a:t>
            </a:r>
            <a:endParaRPr lang="en-US" sz="2800"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Content Placeholder 5"/>
          <p:cNvSpPr>
            <a:spLocks noGrp="1"/>
          </p:cNvSpPr>
          <p:nvPr>
            <p:ph sz="quarter" idx="4"/>
          </p:nvPr>
        </p:nvSpPr>
        <p:spPr>
          <a:xfrm>
            <a:off x="4648200" y="1447800"/>
            <a:ext cx="4191000" cy="5257800"/>
          </a:xfrm>
        </p:spPr>
        <p:txBody>
          <a:bodyPr>
            <a:noAutofit/>
          </a:bodyPr>
          <a:lstStyle/>
          <a:p>
            <a:pPr>
              <a:buNone/>
            </a:pPr>
            <a:endParaRPr lang="en-US" sz="2800" b="1" dirty="0" smtClean="0">
              <a:latin typeface="ITC Avant Garde Demi" pitchFamily="34" charset="0"/>
            </a:endParaRPr>
          </a:p>
          <a:p>
            <a:endParaRPr lang="en-US" sz="2800" b="1" dirty="0" smtClean="0">
              <a:solidFill>
                <a:schemeClr val="bg1"/>
              </a:solidFill>
              <a:latin typeface="ITC Avant Garde Demi" pitchFamily="34" charset="0"/>
            </a:endParaRPr>
          </a:p>
        </p:txBody>
      </p:sp>
      <p:sp>
        <p:nvSpPr>
          <p:cNvPr id="8" name="Text Placeholder 2"/>
          <p:cNvSpPr>
            <a:spLocks noGrp="1"/>
          </p:cNvSpPr>
          <p:nvPr>
            <p:ph type="body" sz="quarter" idx="1"/>
          </p:nvPr>
        </p:nvSpPr>
        <p:spPr>
          <a:xfrm>
            <a:off x="0" y="304800"/>
            <a:ext cx="4343400" cy="10668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
        <p:nvSpPr>
          <p:cNvPr id="10" name="Text Placeholder 4"/>
          <p:cNvSpPr>
            <a:spLocks noGrp="1"/>
          </p:cNvSpPr>
          <p:nvPr>
            <p:ph type="body" sz="quarter" idx="3"/>
          </p:nvPr>
        </p:nvSpPr>
        <p:spPr>
          <a:xfrm>
            <a:off x="4724400" y="381000"/>
            <a:ext cx="4419600" cy="9906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Record of Nature</a:t>
            </a:r>
            <a:endParaRPr lang="en-US" sz="2800" dirty="0">
              <a:solidFill>
                <a:sysClr val="windowText" lastClr="000000"/>
              </a:solidFill>
              <a:latin typeface="Arial" pitchFamily="34" charset="0"/>
              <a:cs typeface="Arial" pitchFamily="34" charset="0"/>
            </a:endParaRPr>
          </a:p>
        </p:txBody>
      </p:sp>
      <p:sp>
        <p:nvSpPr>
          <p:cNvPr id="12" name="Content Placeholder 3"/>
          <p:cNvSpPr txBox="1">
            <a:spLocks/>
          </p:cNvSpPr>
          <p:nvPr/>
        </p:nvSpPr>
        <p:spPr>
          <a:xfrm>
            <a:off x="304800" y="1600200"/>
            <a:ext cx="4191000" cy="4191000"/>
          </a:xfrm>
          <a:prstGeom prst="rect">
            <a:avLst/>
          </a:prstGeom>
        </p:spPr>
        <p:txBody>
          <a:bodyPr vert="horz">
            <a:no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800" b="1" i="0" u="none" strike="noStrike" kern="1200" cap="none" spc="0" normalizeH="0" baseline="0" noProof="0" dirty="0" smtClean="0">
                <a:ln>
                  <a:noFill/>
                </a:ln>
                <a:solidFill>
                  <a:schemeClr val="bg1"/>
                </a:solidFill>
                <a:effectLst/>
                <a:uLnTx/>
                <a:uFillTx/>
                <a:latin typeface="ITC Avant Garde Demi" pitchFamily="34" charset="0"/>
                <a:ea typeface="+mn-ea"/>
                <a:cs typeface="+mn-cs"/>
              </a:rPr>
              <a:t>The Bible has the human race starting with two human beings, from a single location (possibly northeast Africa, while region of Iraq cannot be discounted). </a:t>
            </a:r>
          </a:p>
        </p:txBody>
      </p:sp>
      <p:sp>
        <p:nvSpPr>
          <p:cNvPr id="13" name="Content Placeholder 5"/>
          <p:cNvSpPr>
            <a:spLocks noGrp="1"/>
          </p:cNvSpPr>
          <p:nvPr>
            <p:ph sz="quarter" idx="4"/>
          </p:nvPr>
        </p:nvSpPr>
        <p:spPr>
          <a:xfrm>
            <a:off x="4648200" y="1600200"/>
            <a:ext cx="4343400" cy="4800600"/>
          </a:xfrm>
        </p:spPr>
        <p:txBody>
          <a:bodyPr>
            <a:noAutofit/>
          </a:bodyPr>
          <a:lstStyle/>
          <a:p>
            <a:r>
              <a:rPr lang="en-US" sz="2800" b="1" dirty="0" smtClean="0">
                <a:solidFill>
                  <a:schemeClr val="bg1"/>
                </a:solidFill>
                <a:latin typeface="ITC Avant Garde Demi" pitchFamily="34" charset="0"/>
              </a:rPr>
              <a:t>Modern genetics indicates the human race began from a small population of humans from a single local area, most likely in Africa (called “out of Africa hypothesis”).  </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Content Placeholder 5"/>
          <p:cNvSpPr>
            <a:spLocks noGrp="1"/>
          </p:cNvSpPr>
          <p:nvPr>
            <p:ph sz="quarter" idx="4"/>
          </p:nvPr>
        </p:nvSpPr>
        <p:spPr>
          <a:xfrm>
            <a:off x="4648200" y="1447800"/>
            <a:ext cx="4191000" cy="5257800"/>
          </a:xfrm>
        </p:spPr>
        <p:txBody>
          <a:bodyPr>
            <a:noAutofit/>
          </a:bodyPr>
          <a:lstStyle/>
          <a:p>
            <a:pPr>
              <a:buNone/>
            </a:pPr>
            <a:endParaRPr lang="en-US" sz="2800" b="1" dirty="0" smtClean="0">
              <a:latin typeface="ITC Avant Garde Demi" pitchFamily="34" charset="0"/>
            </a:endParaRPr>
          </a:p>
          <a:p>
            <a:endParaRPr lang="en-US" sz="2800" b="1" dirty="0" smtClean="0">
              <a:solidFill>
                <a:schemeClr val="bg1"/>
              </a:solidFill>
              <a:latin typeface="ITC Avant Garde Demi" pitchFamily="34" charset="0"/>
            </a:endParaRPr>
          </a:p>
        </p:txBody>
      </p:sp>
      <p:sp>
        <p:nvSpPr>
          <p:cNvPr id="8" name="Text Placeholder 2"/>
          <p:cNvSpPr>
            <a:spLocks noGrp="1"/>
          </p:cNvSpPr>
          <p:nvPr>
            <p:ph type="body" sz="quarter" idx="1"/>
          </p:nvPr>
        </p:nvSpPr>
        <p:spPr>
          <a:xfrm>
            <a:off x="0" y="304800"/>
            <a:ext cx="4343400" cy="10668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
        <p:nvSpPr>
          <p:cNvPr id="10" name="Text Placeholder 4"/>
          <p:cNvSpPr>
            <a:spLocks noGrp="1"/>
          </p:cNvSpPr>
          <p:nvPr>
            <p:ph type="body" sz="quarter" idx="3"/>
          </p:nvPr>
        </p:nvSpPr>
        <p:spPr>
          <a:xfrm>
            <a:off x="4724400" y="381000"/>
            <a:ext cx="4419600" cy="9906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Record of Nature</a:t>
            </a:r>
            <a:endParaRPr lang="en-US" sz="2800" dirty="0">
              <a:solidFill>
                <a:sysClr val="windowText" lastClr="000000"/>
              </a:solidFill>
              <a:latin typeface="Arial" pitchFamily="34" charset="0"/>
              <a:cs typeface="Arial" pitchFamily="34" charset="0"/>
            </a:endParaRPr>
          </a:p>
        </p:txBody>
      </p:sp>
      <p:sp>
        <p:nvSpPr>
          <p:cNvPr id="12" name="Content Placeholder 3"/>
          <p:cNvSpPr txBox="1">
            <a:spLocks/>
          </p:cNvSpPr>
          <p:nvPr/>
        </p:nvSpPr>
        <p:spPr>
          <a:xfrm>
            <a:off x="304800" y="1600200"/>
            <a:ext cx="4191000" cy="4191000"/>
          </a:xfrm>
          <a:prstGeom prst="rect">
            <a:avLst/>
          </a:prstGeom>
        </p:spPr>
        <p:txBody>
          <a:bodyPr vert="horz">
            <a:no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800" b="1" i="0" u="none" strike="noStrike" kern="1200" cap="none" spc="0" normalizeH="0" baseline="0" noProof="0" dirty="0" smtClean="0">
                <a:ln>
                  <a:noFill/>
                </a:ln>
                <a:solidFill>
                  <a:schemeClr val="bg1"/>
                </a:solidFill>
                <a:effectLst/>
                <a:uLnTx/>
                <a:uFillTx/>
                <a:latin typeface="ITC Avant Garde Demi" pitchFamily="34" charset="0"/>
                <a:ea typeface="+mn-ea"/>
                <a:cs typeface="+mn-cs"/>
              </a:rPr>
              <a:t>The Bible has the human race starting with two human beings, from a single location (possibly northeast Africa, while region of Iraq cannot be discounted). </a:t>
            </a:r>
          </a:p>
        </p:txBody>
      </p:sp>
      <p:sp>
        <p:nvSpPr>
          <p:cNvPr id="13" name="Content Placeholder 5"/>
          <p:cNvSpPr>
            <a:spLocks noGrp="1"/>
          </p:cNvSpPr>
          <p:nvPr>
            <p:ph sz="quarter" idx="4"/>
          </p:nvPr>
        </p:nvSpPr>
        <p:spPr>
          <a:xfrm>
            <a:off x="4648200" y="1600200"/>
            <a:ext cx="4343400" cy="4800600"/>
          </a:xfrm>
        </p:spPr>
        <p:txBody>
          <a:bodyPr>
            <a:noAutofit/>
          </a:bodyPr>
          <a:lstStyle/>
          <a:p>
            <a:r>
              <a:rPr lang="en-US" sz="2800" b="1" dirty="0" smtClean="0">
                <a:solidFill>
                  <a:schemeClr val="bg1"/>
                </a:solidFill>
                <a:latin typeface="ITC Avant Garde Demi" pitchFamily="34" charset="0"/>
              </a:rPr>
              <a:t>Modern genetics indicates the human race began from a small population of humans (two or more) from a single local area, most likely in Africa (called “out of Africa hypothesis”).  </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Content Placeholder 5"/>
          <p:cNvSpPr>
            <a:spLocks noGrp="1"/>
          </p:cNvSpPr>
          <p:nvPr>
            <p:ph sz="quarter" idx="4"/>
          </p:nvPr>
        </p:nvSpPr>
        <p:spPr>
          <a:xfrm>
            <a:off x="4648200" y="1447800"/>
            <a:ext cx="4191000" cy="5257800"/>
          </a:xfrm>
        </p:spPr>
        <p:txBody>
          <a:bodyPr>
            <a:noAutofit/>
          </a:bodyPr>
          <a:lstStyle/>
          <a:p>
            <a:pPr>
              <a:buNone/>
            </a:pPr>
            <a:endParaRPr lang="en-US" sz="2800" b="1" dirty="0" smtClean="0">
              <a:latin typeface="ITC Avant Garde Demi" pitchFamily="34" charset="0"/>
            </a:endParaRPr>
          </a:p>
          <a:p>
            <a:endParaRPr lang="en-US" sz="2800" b="1" dirty="0" smtClean="0">
              <a:solidFill>
                <a:schemeClr val="bg1"/>
              </a:solidFill>
              <a:latin typeface="ITC Avant Garde Demi" pitchFamily="34" charset="0"/>
            </a:endParaRPr>
          </a:p>
        </p:txBody>
      </p:sp>
      <p:sp>
        <p:nvSpPr>
          <p:cNvPr id="8" name="Text Placeholder 2"/>
          <p:cNvSpPr>
            <a:spLocks noGrp="1"/>
          </p:cNvSpPr>
          <p:nvPr>
            <p:ph type="body" sz="quarter" idx="1"/>
          </p:nvPr>
        </p:nvSpPr>
        <p:spPr>
          <a:xfrm>
            <a:off x="0" y="304800"/>
            <a:ext cx="4343400" cy="10668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
        <p:nvSpPr>
          <p:cNvPr id="10" name="Text Placeholder 4"/>
          <p:cNvSpPr>
            <a:spLocks noGrp="1"/>
          </p:cNvSpPr>
          <p:nvPr>
            <p:ph type="body" sz="quarter" idx="3"/>
          </p:nvPr>
        </p:nvSpPr>
        <p:spPr>
          <a:xfrm>
            <a:off x="4724400" y="381000"/>
            <a:ext cx="4419600" cy="9906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Record of Nature</a:t>
            </a:r>
            <a:endParaRPr lang="en-US" sz="2800" dirty="0">
              <a:solidFill>
                <a:sysClr val="windowText" lastClr="000000"/>
              </a:solidFill>
              <a:latin typeface="Arial" pitchFamily="34" charset="0"/>
              <a:cs typeface="Arial" pitchFamily="34" charset="0"/>
            </a:endParaRPr>
          </a:p>
        </p:txBody>
      </p:sp>
      <p:sp>
        <p:nvSpPr>
          <p:cNvPr id="12" name="Content Placeholder 3"/>
          <p:cNvSpPr txBox="1">
            <a:spLocks/>
          </p:cNvSpPr>
          <p:nvPr/>
        </p:nvSpPr>
        <p:spPr>
          <a:xfrm>
            <a:off x="304800" y="1600200"/>
            <a:ext cx="4191000" cy="4191000"/>
          </a:xfrm>
          <a:prstGeom prst="rect">
            <a:avLst/>
          </a:prstGeom>
        </p:spPr>
        <p:txBody>
          <a:bodyPr vert="horz">
            <a:no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sz="2800" b="1" i="0" u="none" strike="noStrike" kern="1200" cap="none" spc="0" normalizeH="0" baseline="0" noProof="0" dirty="0" smtClean="0">
              <a:ln>
                <a:noFill/>
              </a:ln>
              <a:solidFill>
                <a:schemeClr val="bg1"/>
              </a:solidFill>
              <a:effectLst/>
              <a:uLnTx/>
              <a:uFillTx/>
              <a:latin typeface="ITC Avant Garde Demi" pitchFamily="34" charset="0"/>
              <a:ea typeface="+mn-ea"/>
              <a:cs typeface="+mn-cs"/>
            </a:endParaRPr>
          </a:p>
        </p:txBody>
      </p:sp>
      <p:sp>
        <p:nvSpPr>
          <p:cNvPr id="9" name="Rectangle 8"/>
          <p:cNvSpPr/>
          <p:nvPr/>
        </p:nvSpPr>
        <p:spPr>
          <a:xfrm>
            <a:off x="152400" y="1524000"/>
            <a:ext cx="8991600" cy="2677656"/>
          </a:xfrm>
          <a:prstGeom prst="rect">
            <a:avLst/>
          </a:prstGeom>
        </p:spPr>
        <p:txBody>
          <a:bodyPr wrap="square">
            <a:spAutoFit/>
          </a:bodyPr>
          <a:lstStyle/>
          <a:p>
            <a:pPr marL="342900" lvl="0" indent="-342900">
              <a:buFont typeface="Arial" pitchFamily="34" charset="0"/>
              <a:buChar char="•"/>
              <a:defRPr/>
            </a:pPr>
            <a:r>
              <a:rPr lang="en-US" sz="2800" b="1" dirty="0" smtClean="0">
                <a:solidFill>
                  <a:srgbClr val="FF0000"/>
                </a:solidFill>
                <a:latin typeface="ITC Avant Garde Demi" pitchFamily="34" charset="0"/>
              </a:rPr>
              <a:t>Day 6:  The Bible and the Record of Nature agree!  </a:t>
            </a:r>
          </a:p>
          <a:p>
            <a:pPr marL="800100" lvl="1" indent="-342900">
              <a:buFont typeface="Arial" pitchFamily="34" charset="0"/>
              <a:buChar char="•"/>
            </a:pPr>
            <a:r>
              <a:rPr lang="en-US" sz="2800" b="1" dirty="0" smtClean="0">
                <a:solidFill>
                  <a:schemeClr val="bg1"/>
                </a:solidFill>
                <a:latin typeface="ITC Avant Garde Demi" pitchFamily="34" charset="0"/>
              </a:rPr>
              <a:t>Much evidence shows an agreement on the timing of Adam and Eve (or the first humans) and their possible location</a:t>
            </a:r>
          </a:p>
          <a:p>
            <a:pPr marL="800100" lvl="1" indent="-342900"/>
            <a:endParaRPr lang="en-US" sz="2800" b="1" dirty="0" smtClean="0">
              <a:solidFill>
                <a:schemeClr val="bg1"/>
              </a:solidFill>
              <a:latin typeface="ITC Avant Garde Demi" pitchFamily="34" charset="0"/>
            </a:endParaRPr>
          </a:p>
          <a:p>
            <a:pPr marL="800100" lvl="1" indent="-342900"/>
            <a:endParaRPr lang="en-US" sz="2800" b="1" dirty="0" smtClean="0">
              <a:solidFill>
                <a:schemeClr val="bg1"/>
              </a:solidFill>
              <a:latin typeface="ITC Avant Garde Demi" pitchFamily="34" charset="0"/>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Content Placeholder 5"/>
          <p:cNvSpPr>
            <a:spLocks noGrp="1"/>
          </p:cNvSpPr>
          <p:nvPr>
            <p:ph sz="quarter" idx="4"/>
          </p:nvPr>
        </p:nvSpPr>
        <p:spPr>
          <a:xfrm>
            <a:off x="4648200" y="1447800"/>
            <a:ext cx="4191000" cy="5257800"/>
          </a:xfrm>
        </p:spPr>
        <p:txBody>
          <a:bodyPr>
            <a:noAutofit/>
          </a:bodyPr>
          <a:lstStyle/>
          <a:p>
            <a:pPr>
              <a:buNone/>
            </a:pPr>
            <a:endParaRPr lang="en-US" sz="2800" b="1" dirty="0" smtClean="0">
              <a:latin typeface="ITC Avant Garde Demi" pitchFamily="34" charset="0"/>
            </a:endParaRPr>
          </a:p>
          <a:p>
            <a:endParaRPr lang="en-US" sz="2800" b="1" dirty="0" smtClean="0">
              <a:solidFill>
                <a:schemeClr val="bg1"/>
              </a:solidFill>
              <a:latin typeface="ITC Avant Garde Demi" pitchFamily="34" charset="0"/>
            </a:endParaRPr>
          </a:p>
        </p:txBody>
      </p:sp>
      <p:sp>
        <p:nvSpPr>
          <p:cNvPr id="8" name="Text Placeholder 2"/>
          <p:cNvSpPr>
            <a:spLocks noGrp="1"/>
          </p:cNvSpPr>
          <p:nvPr>
            <p:ph type="body" sz="quarter" idx="1"/>
          </p:nvPr>
        </p:nvSpPr>
        <p:spPr>
          <a:xfrm>
            <a:off x="0" y="304800"/>
            <a:ext cx="4343400" cy="10668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The Bible</a:t>
            </a:r>
            <a:endParaRPr lang="en-US" sz="2800" dirty="0">
              <a:solidFill>
                <a:sysClr val="windowText" lastClr="000000"/>
              </a:solidFill>
              <a:latin typeface="Arial" pitchFamily="34" charset="0"/>
              <a:cs typeface="Arial" pitchFamily="34" charset="0"/>
            </a:endParaRPr>
          </a:p>
        </p:txBody>
      </p:sp>
      <p:sp>
        <p:nvSpPr>
          <p:cNvPr id="10" name="Text Placeholder 4"/>
          <p:cNvSpPr>
            <a:spLocks noGrp="1"/>
          </p:cNvSpPr>
          <p:nvPr>
            <p:ph type="body" sz="quarter" idx="3"/>
          </p:nvPr>
        </p:nvSpPr>
        <p:spPr>
          <a:xfrm>
            <a:off x="4724400" y="381000"/>
            <a:ext cx="4419600" cy="9906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ysClr val="windowText" lastClr="000000"/>
                </a:solidFill>
                <a:latin typeface="Arial" pitchFamily="34" charset="0"/>
                <a:cs typeface="Arial" pitchFamily="34" charset="0"/>
              </a:rPr>
              <a:t>Record of Nature</a:t>
            </a:r>
            <a:endParaRPr lang="en-US" sz="2800" dirty="0">
              <a:solidFill>
                <a:sysClr val="windowText" lastClr="000000"/>
              </a:solidFill>
              <a:latin typeface="Arial" pitchFamily="34" charset="0"/>
              <a:cs typeface="Arial" pitchFamily="34" charset="0"/>
            </a:endParaRPr>
          </a:p>
        </p:txBody>
      </p:sp>
      <p:sp>
        <p:nvSpPr>
          <p:cNvPr id="12" name="Content Placeholder 3"/>
          <p:cNvSpPr txBox="1">
            <a:spLocks/>
          </p:cNvSpPr>
          <p:nvPr/>
        </p:nvSpPr>
        <p:spPr>
          <a:xfrm>
            <a:off x="304800" y="1600200"/>
            <a:ext cx="4191000" cy="4191000"/>
          </a:xfrm>
          <a:prstGeom prst="rect">
            <a:avLst/>
          </a:prstGeom>
        </p:spPr>
        <p:txBody>
          <a:bodyPr vert="horz">
            <a:no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sz="2800" b="1" i="0" u="none" strike="noStrike" kern="1200" cap="none" spc="0" normalizeH="0" baseline="0" noProof="0" dirty="0" smtClean="0">
              <a:ln>
                <a:noFill/>
              </a:ln>
              <a:solidFill>
                <a:schemeClr val="bg1"/>
              </a:solidFill>
              <a:effectLst/>
              <a:uLnTx/>
              <a:uFillTx/>
              <a:latin typeface="ITC Avant Garde Demi" pitchFamily="34" charset="0"/>
              <a:ea typeface="+mn-ea"/>
              <a:cs typeface="+mn-cs"/>
            </a:endParaRPr>
          </a:p>
        </p:txBody>
      </p:sp>
      <p:sp>
        <p:nvSpPr>
          <p:cNvPr id="9" name="Rectangle 8"/>
          <p:cNvSpPr/>
          <p:nvPr/>
        </p:nvSpPr>
        <p:spPr>
          <a:xfrm>
            <a:off x="152400" y="1524000"/>
            <a:ext cx="8991600" cy="5262979"/>
          </a:xfrm>
          <a:prstGeom prst="rect">
            <a:avLst/>
          </a:prstGeom>
        </p:spPr>
        <p:txBody>
          <a:bodyPr wrap="square">
            <a:spAutoFit/>
          </a:bodyPr>
          <a:lstStyle/>
          <a:p>
            <a:pPr marL="342900" lvl="0" indent="-342900">
              <a:buFont typeface="Arial" pitchFamily="34" charset="0"/>
              <a:buChar char="•"/>
              <a:defRPr/>
            </a:pPr>
            <a:r>
              <a:rPr lang="en-US" sz="2800" b="1" dirty="0" smtClean="0">
                <a:solidFill>
                  <a:srgbClr val="FF0000"/>
                </a:solidFill>
                <a:latin typeface="ITC Avant Garde Demi" pitchFamily="34" charset="0"/>
              </a:rPr>
              <a:t>Day 6:  The Bible and the Record of Nature Agree!  </a:t>
            </a:r>
          </a:p>
          <a:p>
            <a:pPr marL="800100" lvl="1" indent="-342900">
              <a:buFont typeface="Arial" pitchFamily="34" charset="0"/>
              <a:buChar char="•"/>
            </a:pPr>
            <a:r>
              <a:rPr lang="en-US" sz="2800" b="1" dirty="0" smtClean="0">
                <a:solidFill>
                  <a:schemeClr val="bg1"/>
                </a:solidFill>
                <a:latin typeface="ITC Avant Garde Demi" pitchFamily="34" charset="0"/>
              </a:rPr>
              <a:t>On sequence of appearance of the types of mammals Genesis describes (and of the modern reptiles, if relevant) in relation to Day 5.</a:t>
            </a:r>
          </a:p>
          <a:p>
            <a:pPr marL="800100" lvl="1" indent="-342900"/>
            <a:endParaRPr lang="en-US" sz="2800" b="1" dirty="0" smtClean="0">
              <a:solidFill>
                <a:schemeClr val="bg1"/>
              </a:solidFill>
              <a:latin typeface="ITC Avant Garde Demi" pitchFamily="34" charset="0"/>
            </a:endParaRPr>
          </a:p>
          <a:p>
            <a:pPr marL="800100" lvl="1" indent="-342900">
              <a:buFont typeface="Arial" pitchFamily="34" charset="0"/>
              <a:buChar char="•"/>
            </a:pPr>
            <a:r>
              <a:rPr lang="en-US" sz="2800" b="1" dirty="0" smtClean="0">
                <a:solidFill>
                  <a:schemeClr val="bg1"/>
                </a:solidFill>
                <a:latin typeface="ITC Avant Garde Demi" pitchFamily="34" charset="0"/>
              </a:rPr>
              <a:t>That modern man’s appearance is the last new life form to appear in the fossil record.</a:t>
            </a:r>
          </a:p>
          <a:p>
            <a:pPr marL="800100" lvl="1" indent="-342900"/>
            <a:endParaRPr lang="en-US" sz="2800" b="1" dirty="0" smtClean="0">
              <a:solidFill>
                <a:schemeClr val="bg1"/>
              </a:solidFill>
              <a:latin typeface="ITC Avant Garde Demi" pitchFamily="34" charset="0"/>
            </a:endParaRPr>
          </a:p>
          <a:p>
            <a:pPr marL="800100" lvl="1" indent="-342900">
              <a:buFont typeface="Arial" pitchFamily="34" charset="0"/>
              <a:buChar char="•"/>
            </a:pPr>
            <a:r>
              <a:rPr lang="en-US" sz="2800" b="1" dirty="0" smtClean="0">
                <a:solidFill>
                  <a:schemeClr val="bg1"/>
                </a:solidFill>
                <a:latin typeface="ITC Avant Garde Demi" pitchFamily="34" charset="0"/>
              </a:rPr>
              <a:t>That modern man is very distinct and mentally different from any previous bi-pedal primates.</a:t>
            </a:r>
          </a:p>
          <a:p>
            <a:pPr marL="800100" lvl="1" indent="-342900"/>
            <a:endParaRPr lang="en-US" sz="2800" b="1" dirty="0" smtClean="0">
              <a:solidFill>
                <a:schemeClr val="bg1"/>
              </a:solidFill>
              <a:latin typeface="ITC Avant Garde Dem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dirty="0" smtClean="0">
                <a:ln>
                  <a:solidFill>
                    <a:schemeClr val="bg1"/>
                  </a:solidFill>
                </a:ln>
                <a:solidFill>
                  <a:srgbClr val="FFC000"/>
                </a:solidFill>
              </a:rPr>
              <a:t>Light travels at 186,300 miles per second, or about an equivalent of 7.5 times around the earth/sec. </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Nobody really contends the distances of the various stars and galaxies we see in the universe; galaxies are as far away as almost 13 billion light years.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dirty="0" smtClean="0">
                <a:ln>
                  <a:solidFill>
                    <a:schemeClr val="bg1"/>
                  </a:solidFill>
                </a:ln>
                <a:solidFill>
                  <a:srgbClr val="FFC000"/>
                </a:solidFill>
              </a:rPr>
              <a:t>Light from the sun takes 8 minutes to reach earth.  So, we are seeing the sun as it existed 8 minutes ago. </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Similarly, when we see the Andromeda Galaxy, which is 2 million light years away, we are seeing the light which came from it 2 million years ago.</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dirty="0" smtClean="0">
                <a:ln>
                  <a:solidFill>
                    <a:schemeClr val="bg1"/>
                  </a:solidFill>
                </a:ln>
                <a:solidFill>
                  <a:srgbClr val="FFC000"/>
                </a:solidFill>
              </a:rPr>
              <a:t>If the universe were only 6 – 10,000 years old, we could not see the light from objects that are beyond 6 – 10,000 light years distant. </a:t>
            </a:r>
          </a:p>
          <a:p>
            <a:pPr marL="438912" lvl="1" indent="-320040">
              <a:spcBef>
                <a:spcPts val="0"/>
              </a:spcBef>
              <a:buClr>
                <a:schemeClr val="accent1"/>
              </a:buClr>
              <a:buSzPct val="80000"/>
              <a:buNone/>
            </a:pPr>
            <a:r>
              <a:rPr lang="en-US" sz="3200" b="1" dirty="0" smtClean="0">
                <a:ln>
                  <a:solidFill>
                    <a:schemeClr val="bg1"/>
                  </a:solidFill>
                </a:ln>
                <a:solidFill>
                  <a:srgbClr val="FFC000"/>
                </a:solidFill>
              </a:rPr>
              <a:t> </a:t>
            </a:r>
          </a:p>
          <a:p>
            <a:pPr marL="438912" lvl="1" indent="-320040">
              <a:spcBef>
                <a:spcPts val="0"/>
              </a:spcBef>
              <a:buClr>
                <a:schemeClr val="accent1"/>
              </a:buClr>
              <a:buSzPct val="80000"/>
            </a:pPr>
            <a:r>
              <a:rPr lang="en-US" sz="3200" b="1" dirty="0" smtClean="0">
                <a:ln>
                  <a:solidFill>
                    <a:schemeClr val="bg1"/>
                  </a:solidFill>
                </a:ln>
                <a:solidFill>
                  <a:srgbClr val="FFC000"/>
                </a:solidFill>
              </a:rPr>
              <a:t>Since we do see light from objects many millions and billions of light years away, the universe cannot be only 6 – 10,000 years old.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dirty="0" smtClean="0">
                <a:ln>
                  <a:solidFill>
                    <a:schemeClr val="bg1"/>
                  </a:solidFill>
                </a:ln>
                <a:solidFill>
                  <a:srgbClr val="FFC000"/>
                </a:solidFill>
              </a:rPr>
              <a:t>Some young universe proponents, realizing this as a major problem, try to offer various explanations to circumvent the problem.  The top three follow, with their rebuttals (note </a:t>
            </a:r>
            <a:r>
              <a:rPr lang="en-US" sz="3200" b="1" i="1" u="sng" dirty="0" smtClean="0">
                <a:ln>
                  <a:solidFill>
                    <a:schemeClr val="bg1"/>
                  </a:solidFill>
                </a:ln>
                <a:solidFill>
                  <a:srgbClr val="FFC000"/>
                </a:solidFill>
              </a:rPr>
              <a:t>all</a:t>
            </a:r>
            <a:r>
              <a:rPr lang="en-US" sz="3200" b="1" dirty="0" smtClean="0">
                <a:ln>
                  <a:solidFill>
                    <a:schemeClr val="bg1"/>
                  </a:solidFill>
                </a:ln>
                <a:solidFill>
                  <a:srgbClr val="FFC000"/>
                </a:solidFill>
              </a:rPr>
              <a:t> the proposed explanations can be fully </a:t>
            </a:r>
            <a:r>
              <a:rPr lang="en-US" sz="3200" b="1" dirty="0" err="1" smtClean="0">
                <a:ln>
                  <a:solidFill>
                    <a:schemeClr val="bg1"/>
                  </a:solidFill>
                </a:ln>
                <a:solidFill>
                  <a:srgbClr val="FFC000"/>
                </a:solidFill>
              </a:rPr>
              <a:t>rebuttalled</a:t>
            </a:r>
            <a:r>
              <a:rPr lang="en-US" sz="3200" b="1" dirty="0" smtClean="0">
                <a:ln>
                  <a:solidFill>
                    <a:schemeClr val="bg1"/>
                  </a:solidFill>
                </a:ln>
                <a:solidFill>
                  <a:srgbClr val="FFC000"/>
                </a:solidFill>
              </a:rPr>
              <a:t>):</a:t>
            </a:r>
          </a:p>
          <a:p>
            <a:pPr marL="438912" lvl="1" indent="-320040">
              <a:spcBef>
                <a:spcPts val="0"/>
              </a:spcBef>
              <a:buClr>
                <a:schemeClr val="accent1"/>
              </a:buClr>
              <a:buSzPct val="80000"/>
              <a:buNone/>
            </a:pPr>
            <a:r>
              <a:rPr lang="en-US" sz="3200" b="1" dirty="0" smtClean="0">
                <a:ln>
                  <a:solidFill>
                    <a:schemeClr val="bg1"/>
                  </a:solidFill>
                </a:ln>
                <a:solidFill>
                  <a:srgbClr val="FFC000"/>
                </a:solidFill>
              </a:rPr>
              <a:t>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la Supernova Remnant in Visible Light     Cr-Digitized Sky Survey, ESA, ESO, NASA  FITS Liberator,  Color cOMPOSITE-dAVID dE mARTIN (sKYFACTORY).jpg"/>
          <p:cNvPicPr>
            <a:picLocks noChangeAspect="1"/>
          </p:cNvPicPr>
          <p:nvPr/>
        </p:nvPicPr>
        <p:blipFill>
          <a:blip r:embed="rId2" cstate="print"/>
          <a:stretch>
            <a:fillRect/>
          </a:stretch>
        </p:blipFill>
        <p:spPr>
          <a:xfrm>
            <a:off x="-103517" y="0"/>
            <a:ext cx="9247517" cy="6883879"/>
          </a:xfrm>
          <a:prstGeom prst="rect">
            <a:avLst/>
          </a:prstGeom>
        </p:spPr>
      </p:pic>
      <p:sp>
        <p:nvSpPr>
          <p:cNvPr id="3" name="Rectangle 2"/>
          <p:cNvSpPr/>
          <p:nvPr/>
        </p:nvSpPr>
        <p:spPr>
          <a:xfrm>
            <a:off x="304800" y="5715000"/>
            <a:ext cx="8610600" cy="646331"/>
          </a:xfrm>
          <a:prstGeom prst="rect">
            <a:avLst/>
          </a:prstGeom>
        </p:spPr>
        <p:txBody>
          <a:bodyPr wrap="square">
            <a:spAutoFit/>
          </a:bodyPr>
          <a:lstStyle/>
          <a:p>
            <a:r>
              <a:rPr lang="en-US" b="1" dirty="0" smtClean="0">
                <a:ln>
                  <a:solidFill>
                    <a:schemeClr val="tx1"/>
                  </a:solidFill>
                </a:ln>
                <a:solidFill>
                  <a:srgbClr val="FFFF00"/>
                </a:solidFill>
              </a:rPr>
              <a:t>Credit-Digitized Sky Survey, ESA, ESO, NASA, FITS Liberator; Color Composite-David De Martin (</a:t>
            </a:r>
            <a:r>
              <a:rPr lang="en-US" b="1" dirty="0" err="1" smtClean="0">
                <a:ln>
                  <a:solidFill>
                    <a:schemeClr val="tx1"/>
                  </a:solidFill>
                </a:ln>
                <a:solidFill>
                  <a:srgbClr val="FFFF00"/>
                </a:solidFill>
              </a:rPr>
              <a:t>Skyfactory</a:t>
            </a:r>
            <a:r>
              <a:rPr lang="en-US" b="1" dirty="0" smtClean="0">
                <a:ln>
                  <a:solidFill>
                    <a:schemeClr val="tx1"/>
                  </a:solidFill>
                </a:ln>
                <a:solidFill>
                  <a:srgbClr val="FFFF00"/>
                </a:solidFill>
              </a:rPr>
              <a:t>)</a:t>
            </a:r>
            <a:endParaRPr lang="en-US" b="1" dirty="0">
              <a:ln>
                <a:solidFill>
                  <a:schemeClr val="tx1"/>
                </a:solidFill>
              </a:ln>
              <a:solidFill>
                <a:srgbClr val="FFFF00"/>
              </a:solidFill>
            </a:endParaRPr>
          </a:p>
        </p:txBody>
      </p:sp>
      <p:sp>
        <p:nvSpPr>
          <p:cNvPr id="4" name="TextBox 3"/>
          <p:cNvSpPr txBox="1"/>
          <p:nvPr/>
        </p:nvSpPr>
        <p:spPr>
          <a:xfrm>
            <a:off x="304800" y="762000"/>
            <a:ext cx="3733800" cy="1077218"/>
          </a:xfrm>
          <a:prstGeom prst="rect">
            <a:avLst/>
          </a:prstGeom>
          <a:noFill/>
        </p:spPr>
        <p:txBody>
          <a:bodyPr wrap="square" rtlCol="0">
            <a:spAutoFit/>
          </a:bodyPr>
          <a:lstStyle/>
          <a:p>
            <a:r>
              <a:rPr lang="en-US" sz="3200" b="1" dirty="0" smtClean="0">
                <a:ln>
                  <a:solidFill>
                    <a:schemeClr val="tx1"/>
                  </a:solidFill>
                </a:ln>
                <a:solidFill>
                  <a:srgbClr val="FFFF00"/>
                </a:solidFill>
              </a:rPr>
              <a:t>Vela Supernova Remnant</a:t>
            </a:r>
            <a:endParaRPr lang="en-US" sz="3200" b="1" dirty="0">
              <a:ln>
                <a:solidFill>
                  <a:schemeClr val="tx1"/>
                </a:solidFill>
              </a:ln>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u="sng" dirty="0" smtClean="0">
                <a:ln>
                  <a:solidFill>
                    <a:schemeClr val="bg1"/>
                  </a:solidFill>
                </a:ln>
                <a:solidFill>
                  <a:srgbClr val="FFC000"/>
                </a:solidFill>
              </a:rPr>
              <a:t>First explanation</a:t>
            </a:r>
            <a:r>
              <a:rPr lang="en-US" sz="3200" b="1" dirty="0" smtClean="0">
                <a:ln>
                  <a:solidFill>
                    <a:schemeClr val="bg1"/>
                  </a:solidFill>
                </a:ln>
                <a:solidFill>
                  <a:srgbClr val="FFC000"/>
                </a:solidFill>
              </a:rPr>
              <a:t> is that God created the beams of light fully in transit, fully matured from one “end” (origin of) to the other (the end point, in this case earth). </a:t>
            </a:r>
          </a:p>
          <a:p>
            <a:pPr marL="438912" lvl="1" indent="-320040">
              <a:spcBef>
                <a:spcPts val="0"/>
              </a:spcBef>
              <a:buClr>
                <a:schemeClr val="accent1"/>
              </a:buClr>
              <a:buSzPct val="80000"/>
            </a:pPr>
            <a:endParaRPr lang="en-US" sz="1600" b="1" dirty="0" smtClean="0">
              <a:ln>
                <a:solidFill>
                  <a:schemeClr val="bg1"/>
                </a:solidFill>
              </a:ln>
              <a:solidFill>
                <a:srgbClr val="FFC000"/>
              </a:solidFill>
            </a:endParaRPr>
          </a:p>
          <a:p>
            <a:pPr marL="438912" lvl="1" indent="-320040">
              <a:spcBef>
                <a:spcPts val="0"/>
              </a:spcBef>
              <a:buClr>
                <a:schemeClr val="accent1"/>
              </a:buClr>
              <a:buSzPct val="80000"/>
              <a:buNone/>
            </a:pPr>
            <a:r>
              <a:rPr lang="en-US" sz="3200" b="1" dirty="0" smtClean="0">
                <a:ln>
                  <a:solidFill>
                    <a:schemeClr val="bg1"/>
                  </a:solidFill>
                </a:ln>
                <a:solidFill>
                  <a:srgbClr val="FFC000"/>
                </a:solidFill>
              </a:rPr>
              <a:t>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dirty="0" smtClean="0">
                <a:ln>
                  <a:solidFill>
                    <a:schemeClr val="bg1"/>
                  </a:solidFill>
                </a:ln>
                <a:solidFill>
                  <a:srgbClr val="FFC000"/>
                </a:solidFill>
              </a:rPr>
              <a:t>This would have God creating false images of age, and therefore would be guilty of fraud as:</a:t>
            </a:r>
          </a:p>
          <a:p>
            <a:pPr marL="704088" lvl="2" indent="-320040">
              <a:spcBef>
                <a:spcPts val="0"/>
              </a:spcBef>
              <a:buClr>
                <a:schemeClr val="accent1"/>
              </a:buClr>
              <a:buSzPct val="80000"/>
            </a:pPr>
            <a:r>
              <a:rPr lang="en-US" sz="3000" b="1" dirty="0" smtClean="0">
                <a:ln>
                  <a:solidFill>
                    <a:schemeClr val="bg1"/>
                  </a:solidFill>
                </a:ln>
                <a:solidFill>
                  <a:srgbClr val="FFC000"/>
                </a:solidFill>
              </a:rPr>
              <a:t>The light’s spectral lines broaden and become more red the further the light travels per the laws of physics God set up. </a:t>
            </a:r>
          </a:p>
          <a:p>
            <a:pPr marL="704088" lvl="2" indent="-320040">
              <a:spcBef>
                <a:spcPts val="0"/>
              </a:spcBef>
              <a:buClr>
                <a:schemeClr val="accent1"/>
              </a:buClr>
              <a:buSzPct val="80000"/>
            </a:pPr>
            <a:endParaRPr lang="en-US" sz="1600" b="1" dirty="0" smtClean="0">
              <a:ln>
                <a:solidFill>
                  <a:schemeClr val="bg1"/>
                </a:solidFill>
              </a:ln>
              <a:solidFill>
                <a:srgbClr val="FFC000"/>
              </a:solidFill>
            </a:endParaRPr>
          </a:p>
          <a:p>
            <a:pPr marL="704088" lvl="2" indent="-320040">
              <a:spcBef>
                <a:spcPts val="0"/>
              </a:spcBef>
              <a:buClr>
                <a:schemeClr val="accent1"/>
              </a:buClr>
              <a:buSzPct val="80000"/>
            </a:pPr>
            <a:r>
              <a:rPr lang="en-US" sz="3000" b="1" dirty="0" smtClean="0">
                <a:ln>
                  <a:solidFill>
                    <a:schemeClr val="bg1"/>
                  </a:solidFill>
                </a:ln>
                <a:solidFill>
                  <a:srgbClr val="FFC000"/>
                </a:solidFill>
              </a:rPr>
              <a:t>The light we see shows it has traveled great distances due to its spectral lines and red shift, caused by it traveling through gas clouds.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704088" lvl="2" indent="-320040">
              <a:spcBef>
                <a:spcPts val="0"/>
              </a:spcBef>
              <a:buClr>
                <a:schemeClr val="accent1"/>
              </a:buClr>
              <a:buSzPct val="80000"/>
            </a:pPr>
            <a:r>
              <a:rPr lang="en-US" sz="3000" b="1" dirty="0" smtClean="0">
                <a:ln>
                  <a:solidFill>
                    <a:schemeClr val="bg1"/>
                  </a:solidFill>
                </a:ln>
                <a:solidFill>
                  <a:srgbClr val="FFC000"/>
                </a:solidFill>
              </a:rPr>
              <a:t>So, if God really created the beams of light fully intact which also contain the  indicators of billions of years of travel, that would be </a:t>
            </a:r>
            <a:r>
              <a:rPr lang="en-US" sz="3000" b="1" dirty="0" err="1" smtClean="0">
                <a:ln>
                  <a:solidFill>
                    <a:schemeClr val="bg1"/>
                  </a:solidFill>
                </a:ln>
                <a:solidFill>
                  <a:srgbClr val="FFC000"/>
                </a:solidFill>
              </a:rPr>
              <a:t>fraudalent</a:t>
            </a:r>
            <a:r>
              <a:rPr lang="en-US" sz="3000" b="1" dirty="0" smtClean="0">
                <a:ln>
                  <a:solidFill>
                    <a:schemeClr val="bg1"/>
                  </a:solidFill>
                </a:ln>
                <a:solidFill>
                  <a:srgbClr val="FFC000"/>
                </a:solidFill>
              </a:rPr>
              <a:t>! </a:t>
            </a:r>
          </a:p>
          <a:p>
            <a:pPr marL="704088" lvl="2" indent="-320040">
              <a:spcBef>
                <a:spcPts val="0"/>
              </a:spcBef>
              <a:buClr>
                <a:schemeClr val="accent1"/>
              </a:buClr>
              <a:buSzPct val="80000"/>
            </a:pPr>
            <a:endParaRPr lang="en-US" sz="3000" b="1" dirty="0" smtClean="0">
              <a:ln>
                <a:solidFill>
                  <a:schemeClr val="bg1"/>
                </a:solidFill>
              </a:ln>
              <a:solidFill>
                <a:srgbClr val="FFC000"/>
              </a:solidFill>
            </a:endParaRPr>
          </a:p>
          <a:p>
            <a:pPr marL="704088" lvl="2" indent="-320040">
              <a:spcBef>
                <a:spcPts val="0"/>
              </a:spcBef>
              <a:buClr>
                <a:schemeClr val="accent1"/>
              </a:buClr>
              <a:buSzPct val="80000"/>
            </a:pPr>
            <a:r>
              <a:rPr lang="en-US" sz="3000" b="1" dirty="0" smtClean="0">
                <a:ln>
                  <a:solidFill>
                    <a:schemeClr val="bg1"/>
                  </a:solidFill>
                </a:ln>
                <a:solidFill>
                  <a:srgbClr val="FFC000"/>
                </a:solidFill>
              </a:rPr>
              <a:t>The Bible says, as shown earlier, that God’s creation shows God’s truth, righteousness, and glory; it does not indicate fraud!</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buNone/>
            </a:pPr>
            <a:endParaRPr lang="en-US" sz="3200" b="1" dirty="0" smtClean="0">
              <a:ln>
                <a:solidFill>
                  <a:schemeClr val="bg1"/>
                </a:solidFill>
              </a:ln>
              <a:solidFill>
                <a:srgbClr val="FFC000"/>
              </a:solidFill>
            </a:endParaRPr>
          </a:p>
          <a:p>
            <a:pPr marL="438150" lvl="1" indent="19050" algn="ctr">
              <a:spcBef>
                <a:spcPts val="0"/>
              </a:spcBef>
              <a:buClr>
                <a:schemeClr val="accent1"/>
              </a:buClr>
              <a:buSzPct val="80000"/>
              <a:buNone/>
            </a:pPr>
            <a:r>
              <a:rPr lang="en-US" sz="3200" b="1" dirty="0" smtClean="0">
                <a:ln>
                  <a:solidFill>
                    <a:schemeClr val="bg1"/>
                  </a:solidFill>
                </a:ln>
                <a:solidFill>
                  <a:srgbClr val="FFC000"/>
                </a:solidFill>
              </a:rPr>
              <a:t>No wonder many young earth creationists are giving up this line of reasoning that God artificially created beams of light that would wrongly indicate age!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704088" lvl="2" indent="-320040">
              <a:spcBef>
                <a:spcPts val="0"/>
              </a:spcBef>
              <a:buClr>
                <a:schemeClr val="accent1"/>
              </a:buClr>
              <a:buSzPct val="80000"/>
            </a:pPr>
            <a:r>
              <a:rPr lang="en-US" sz="3000" b="1" dirty="0" smtClean="0">
                <a:ln>
                  <a:solidFill>
                    <a:schemeClr val="bg1"/>
                  </a:solidFill>
                </a:ln>
                <a:solidFill>
                  <a:srgbClr val="FFC000"/>
                </a:solidFill>
              </a:rPr>
              <a:t>The next explanation offered to try to explain away the light distance problem, is that “maybe the speed of light changed.”</a:t>
            </a:r>
          </a:p>
          <a:p>
            <a:pPr marL="704088" lvl="2" indent="-320040">
              <a:spcBef>
                <a:spcPts val="0"/>
              </a:spcBef>
              <a:buClr>
                <a:schemeClr val="accent1"/>
              </a:buClr>
              <a:buSzPct val="80000"/>
              <a:buNone/>
            </a:pPr>
            <a:endParaRPr lang="en-US" sz="1600" b="1" dirty="0" smtClean="0">
              <a:ln>
                <a:solidFill>
                  <a:schemeClr val="bg1"/>
                </a:solidFill>
              </a:ln>
              <a:solidFill>
                <a:srgbClr val="FFC000"/>
              </a:solidFill>
            </a:endParaRPr>
          </a:p>
          <a:p>
            <a:pPr marL="704088" lvl="2" indent="-320040">
              <a:spcBef>
                <a:spcPts val="0"/>
              </a:spcBef>
              <a:buClr>
                <a:schemeClr val="accent1"/>
              </a:buClr>
              <a:buSzPct val="80000"/>
            </a:pPr>
            <a:r>
              <a:rPr lang="en-US" sz="3000" b="1" dirty="0" smtClean="0">
                <a:ln>
                  <a:solidFill>
                    <a:schemeClr val="bg1"/>
                  </a:solidFill>
                </a:ln>
                <a:solidFill>
                  <a:srgbClr val="FFC000"/>
                </a:solidFill>
              </a:rPr>
              <a:t>First, we have photographic evidence of the universe from the present  back to less than .002% of its current age!  If the speed of light changed, we would have concrete evidence of it. All evidence shows no change in light’s speed.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704088" lvl="2" indent="-320040">
              <a:spcBef>
                <a:spcPts val="0"/>
              </a:spcBef>
              <a:buClr>
                <a:schemeClr val="accent1"/>
              </a:buClr>
              <a:buSzPct val="80000"/>
            </a:pPr>
            <a:r>
              <a:rPr lang="en-US" sz="3000" b="1" dirty="0" smtClean="0">
                <a:ln>
                  <a:solidFill>
                    <a:schemeClr val="bg1"/>
                  </a:solidFill>
                </a:ln>
                <a:solidFill>
                  <a:srgbClr val="FFC000"/>
                </a:solidFill>
              </a:rPr>
              <a:t>Second, nobody disputes Einstein’s equation of E = mc² in his General Theory of Relativity.  It is solid, and has never  been shown to be wrong.</a:t>
            </a:r>
          </a:p>
          <a:p>
            <a:pPr marL="704088" lvl="2" indent="-320040">
              <a:spcBef>
                <a:spcPts val="0"/>
              </a:spcBef>
              <a:buClr>
                <a:schemeClr val="accent1"/>
              </a:buClr>
              <a:buSzPct val="80000"/>
              <a:buNone/>
            </a:pPr>
            <a:endParaRPr lang="en-US" sz="1600" b="1" dirty="0" smtClean="0">
              <a:ln>
                <a:solidFill>
                  <a:schemeClr val="bg1"/>
                </a:solidFill>
              </a:ln>
              <a:solidFill>
                <a:srgbClr val="FFC000"/>
              </a:solidFill>
            </a:endParaRPr>
          </a:p>
          <a:p>
            <a:pPr marL="704088" lvl="2" indent="-320040">
              <a:spcBef>
                <a:spcPts val="0"/>
              </a:spcBef>
              <a:buClr>
                <a:schemeClr val="accent1"/>
              </a:buClr>
              <a:buSzPct val="80000"/>
            </a:pPr>
            <a:r>
              <a:rPr lang="en-US" sz="3000" b="1" dirty="0" smtClean="0">
                <a:ln>
                  <a:solidFill>
                    <a:schemeClr val="bg1"/>
                  </a:solidFill>
                </a:ln>
                <a:solidFill>
                  <a:srgbClr val="FFC000"/>
                </a:solidFill>
              </a:rPr>
              <a:t>E = energy;  m = mass;  c = speed of light.  Without getting into too much detail, any change in the speed of light (“c”) drastically affects the energy (“E”) and mass (“m”) of the universe.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704088" lvl="2" indent="-320040">
              <a:spcBef>
                <a:spcPts val="0"/>
              </a:spcBef>
              <a:buClr>
                <a:schemeClr val="accent1"/>
              </a:buClr>
              <a:buSzPct val="80000"/>
            </a:pPr>
            <a:r>
              <a:rPr lang="en-US" sz="3000" b="1" dirty="0" smtClean="0">
                <a:ln>
                  <a:solidFill>
                    <a:schemeClr val="bg1"/>
                  </a:solidFill>
                </a:ln>
                <a:solidFill>
                  <a:srgbClr val="FFC000"/>
                </a:solidFill>
              </a:rPr>
              <a:t>So, taking the explanation that the speed of light has changed, Adam and Eve would be burned to a cinder by the energy of the sun!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704088" lvl="2" indent="-320040">
              <a:spcBef>
                <a:spcPts val="0"/>
              </a:spcBef>
              <a:buClr>
                <a:schemeClr val="accent1"/>
              </a:buClr>
              <a:buSzPct val="80000"/>
              <a:buNone/>
            </a:pPr>
            <a:endParaRPr lang="en-US" sz="1600" b="1" dirty="0" smtClean="0">
              <a:ln>
                <a:solidFill>
                  <a:schemeClr val="bg1"/>
                </a:solidFill>
              </a:ln>
              <a:solidFill>
                <a:srgbClr val="FFC000"/>
              </a:solidFill>
            </a:endParaRPr>
          </a:p>
          <a:p>
            <a:pPr marL="704088" lvl="2" indent="-320040">
              <a:spcBef>
                <a:spcPts val="0"/>
              </a:spcBef>
              <a:buClr>
                <a:schemeClr val="accent1"/>
              </a:buClr>
              <a:buSzPct val="80000"/>
            </a:pPr>
            <a:r>
              <a:rPr lang="en-US" sz="3200" b="1" dirty="0" smtClean="0">
                <a:ln>
                  <a:solidFill>
                    <a:schemeClr val="bg1"/>
                  </a:solidFill>
                </a:ln>
                <a:solidFill>
                  <a:srgbClr val="FFC000"/>
                </a:solidFill>
              </a:rPr>
              <a:t>This “speed of light changed theory” uses false conclusions by some from measurements made by </a:t>
            </a:r>
            <a:r>
              <a:rPr lang="en-US" sz="3200" b="1" dirty="0" err="1" smtClean="0">
                <a:ln>
                  <a:solidFill>
                    <a:schemeClr val="bg1"/>
                  </a:solidFill>
                </a:ln>
                <a:solidFill>
                  <a:srgbClr val="FFC000"/>
                </a:solidFill>
              </a:rPr>
              <a:t>Olaus</a:t>
            </a:r>
            <a:r>
              <a:rPr lang="en-US" sz="3200" b="1" dirty="0" smtClean="0">
                <a:ln>
                  <a:solidFill>
                    <a:schemeClr val="bg1"/>
                  </a:solidFill>
                </a:ln>
                <a:solidFill>
                  <a:srgbClr val="FFC000"/>
                </a:solidFill>
              </a:rPr>
              <a:t> </a:t>
            </a:r>
            <a:r>
              <a:rPr lang="en-US" sz="3200" b="1" dirty="0" err="1" smtClean="0">
                <a:ln>
                  <a:solidFill>
                    <a:schemeClr val="bg1"/>
                  </a:solidFill>
                </a:ln>
                <a:solidFill>
                  <a:srgbClr val="FFC000"/>
                </a:solidFill>
              </a:rPr>
              <a:t>Romer</a:t>
            </a:r>
            <a:r>
              <a:rPr lang="en-US" sz="3200" b="1" dirty="0" smtClean="0">
                <a:ln>
                  <a:solidFill>
                    <a:schemeClr val="bg1"/>
                  </a:solidFill>
                </a:ln>
                <a:solidFill>
                  <a:srgbClr val="FFC000"/>
                </a:solidFill>
              </a:rPr>
              <a:t> in 1675 along with its subsequent refinements by an Australian amateur scientist Barry </a:t>
            </a:r>
            <a:r>
              <a:rPr lang="en-US" sz="3200" b="1" dirty="0" err="1" smtClean="0">
                <a:ln>
                  <a:solidFill>
                    <a:schemeClr val="bg1"/>
                  </a:solidFill>
                </a:ln>
                <a:solidFill>
                  <a:srgbClr val="FFC000"/>
                </a:solidFill>
              </a:rPr>
              <a:t>Setterfield</a:t>
            </a:r>
            <a:r>
              <a:rPr lang="en-US" sz="3200" b="1" dirty="0" smtClean="0">
                <a:ln>
                  <a:solidFill>
                    <a:schemeClr val="bg1"/>
                  </a:solidFill>
                </a:ln>
                <a:solidFill>
                  <a:srgbClr val="FFC000"/>
                </a:solidFill>
              </a:rPr>
              <a:t> in 1973.</a:t>
            </a:r>
            <a:endParaRPr lang="en-US" sz="30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704088" lvl="2" indent="-320040">
              <a:spcBef>
                <a:spcPts val="0"/>
              </a:spcBef>
              <a:buClr>
                <a:schemeClr val="accent1"/>
              </a:buClr>
              <a:buSzPct val="80000"/>
            </a:pPr>
            <a:endParaRPr lang="en-US" sz="1600" b="1" dirty="0" smtClean="0">
              <a:ln>
                <a:solidFill>
                  <a:schemeClr val="bg1"/>
                </a:solidFill>
              </a:ln>
              <a:solidFill>
                <a:srgbClr val="FFC000"/>
              </a:solidFill>
            </a:endParaRPr>
          </a:p>
          <a:p>
            <a:pPr marL="704088" lvl="2" indent="-320040">
              <a:spcBef>
                <a:spcPts val="0"/>
              </a:spcBef>
              <a:buClr>
                <a:schemeClr val="accent1"/>
              </a:buClr>
              <a:buSzPct val="80000"/>
            </a:pPr>
            <a:r>
              <a:rPr lang="en-US" sz="3200" b="1" dirty="0" err="1" smtClean="0">
                <a:ln>
                  <a:solidFill>
                    <a:schemeClr val="bg1"/>
                  </a:solidFill>
                </a:ln>
                <a:solidFill>
                  <a:srgbClr val="FFC000"/>
                </a:solidFill>
              </a:rPr>
              <a:t>Romer</a:t>
            </a:r>
            <a:r>
              <a:rPr lang="en-US" sz="3200" b="1" dirty="0" smtClean="0">
                <a:ln>
                  <a:solidFill>
                    <a:schemeClr val="bg1"/>
                  </a:solidFill>
                </a:ln>
                <a:solidFill>
                  <a:srgbClr val="FFC000"/>
                </a:solidFill>
              </a:rPr>
              <a:t> measured the speed of light with the results showing a 3% greater speed than today’s measurements.  </a:t>
            </a:r>
          </a:p>
          <a:p>
            <a:pPr marL="704088" lvl="2" indent="-320040">
              <a:spcBef>
                <a:spcPts val="0"/>
              </a:spcBef>
              <a:buClr>
                <a:schemeClr val="accent1"/>
              </a:buClr>
              <a:buSzPct val="80000"/>
            </a:pPr>
            <a:endParaRPr lang="en-US" sz="1600" b="1" dirty="0" smtClean="0">
              <a:ln>
                <a:solidFill>
                  <a:schemeClr val="bg1"/>
                </a:solidFill>
              </a:ln>
              <a:solidFill>
                <a:srgbClr val="FFC000"/>
              </a:solidFill>
            </a:endParaRPr>
          </a:p>
          <a:p>
            <a:pPr marL="704088" lvl="2" indent="-320040">
              <a:spcBef>
                <a:spcPts val="0"/>
              </a:spcBef>
              <a:buClr>
                <a:schemeClr val="accent1"/>
              </a:buClr>
              <a:buSzPct val="80000"/>
            </a:pPr>
            <a:r>
              <a:rPr lang="en-US" sz="3200" b="1" dirty="0" smtClean="0">
                <a:ln>
                  <a:solidFill>
                    <a:schemeClr val="bg1"/>
                  </a:solidFill>
                </a:ln>
                <a:solidFill>
                  <a:srgbClr val="FFC000"/>
                </a:solidFill>
              </a:rPr>
              <a:t>However, his error bar was GREATER than 3%!  So, no problem!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704088" lvl="2" indent="-320040">
              <a:spcBef>
                <a:spcPts val="0"/>
              </a:spcBef>
              <a:buClr>
                <a:schemeClr val="accent1"/>
              </a:buClr>
              <a:buSzPct val="80000"/>
            </a:pPr>
            <a:r>
              <a:rPr lang="en-US" sz="3200" b="1" dirty="0" smtClean="0">
                <a:ln>
                  <a:solidFill>
                    <a:schemeClr val="bg1"/>
                  </a:solidFill>
                </a:ln>
                <a:solidFill>
                  <a:srgbClr val="FFC000"/>
                </a:solidFill>
              </a:rPr>
              <a:t>Correcting for one inaccurate part of </a:t>
            </a:r>
            <a:r>
              <a:rPr lang="en-US" sz="3200" b="1" dirty="0" err="1" smtClean="0">
                <a:ln>
                  <a:solidFill>
                    <a:schemeClr val="bg1"/>
                  </a:solidFill>
                </a:ln>
                <a:solidFill>
                  <a:srgbClr val="FFC000"/>
                </a:solidFill>
              </a:rPr>
              <a:t>Romer’s</a:t>
            </a:r>
            <a:r>
              <a:rPr lang="en-US" sz="3200" b="1" dirty="0" smtClean="0">
                <a:ln>
                  <a:solidFill>
                    <a:schemeClr val="bg1"/>
                  </a:solidFill>
                </a:ln>
                <a:solidFill>
                  <a:srgbClr val="FFC000"/>
                </a:solidFill>
              </a:rPr>
              <a:t> calculations, he would have had a figure that was within 0.5 %  of today’s measurements.</a:t>
            </a:r>
          </a:p>
          <a:p>
            <a:pPr marL="704088" lvl="2" indent="-320040">
              <a:spcBef>
                <a:spcPts val="0"/>
              </a:spcBef>
              <a:buClr>
                <a:schemeClr val="accent1"/>
              </a:buClr>
              <a:buSzPct val="80000"/>
              <a:buNone/>
            </a:pPr>
            <a:endParaRPr lang="en-US" sz="1600" b="1" dirty="0" smtClean="0">
              <a:ln>
                <a:solidFill>
                  <a:schemeClr val="bg1"/>
                </a:solidFill>
              </a:ln>
              <a:solidFill>
                <a:srgbClr val="FFC000"/>
              </a:solidFill>
            </a:endParaRPr>
          </a:p>
          <a:p>
            <a:pPr marL="704088" lvl="2" indent="-320040">
              <a:spcBef>
                <a:spcPts val="0"/>
              </a:spcBef>
              <a:buClr>
                <a:schemeClr val="accent1"/>
              </a:buClr>
              <a:buSzPct val="80000"/>
            </a:pPr>
            <a:r>
              <a:rPr lang="en-US" sz="3200" b="1" dirty="0" err="1" smtClean="0">
                <a:ln>
                  <a:solidFill>
                    <a:schemeClr val="bg1"/>
                  </a:solidFill>
                </a:ln>
                <a:solidFill>
                  <a:srgbClr val="FFC000"/>
                </a:solidFill>
              </a:rPr>
              <a:t>Setterfield</a:t>
            </a:r>
            <a:r>
              <a:rPr lang="en-US" sz="3200" b="1" dirty="0" smtClean="0">
                <a:ln>
                  <a:solidFill>
                    <a:schemeClr val="bg1"/>
                  </a:solidFill>
                </a:ln>
                <a:solidFill>
                  <a:srgbClr val="FFC000"/>
                </a:solidFill>
              </a:rPr>
              <a:t>, a young earth creationist who promotes the change of light’s speed, apparently misunderstood the 0.5% figure as a 0.5% reduction in light’s speed since 1675!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R</a:t>
            </a:r>
            <a:r>
              <a:rPr lang="en-US" sz="4400" b="1" dirty="0" smtClean="0">
                <a:ln>
                  <a:solidFill>
                    <a:schemeClr val="bg1"/>
                  </a:solidFill>
                </a:ln>
                <a:solidFill>
                  <a:srgbClr val="FFC000"/>
                </a:solidFill>
              </a:rPr>
              <a:t>adiometric </a:t>
            </a:r>
            <a:r>
              <a:rPr lang="en-US" sz="4400" b="1" dirty="0" err="1" smtClean="0">
                <a:ln>
                  <a:solidFill>
                    <a:schemeClr val="bg1"/>
                  </a:solidFill>
                </a:ln>
                <a:solidFill>
                  <a:srgbClr val="FFC000"/>
                </a:solidFill>
              </a:rPr>
              <a:t>Abundancies</a:t>
            </a:r>
            <a:endParaRPr lang="en-US" sz="4400" b="1" dirty="0" smtClean="0">
              <a:ln>
                <a:solidFill>
                  <a:schemeClr val="bg1"/>
                </a:solidFill>
              </a:ln>
              <a:solidFill>
                <a:srgbClr val="FFC000"/>
              </a:solidFill>
            </a:endParaRPr>
          </a:p>
          <a:p>
            <a:pPr>
              <a:buNone/>
            </a:pPr>
            <a:endParaRPr lang="en-US" sz="900" b="1" dirty="0" smtClean="0">
              <a:ln>
                <a:solidFill>
                  <a:schemeClr val="bg1"/>
                </a:solidFill>
              </a:ln>
              <a:solidFill>
                <a:srgbClr val="FFC000"/>
              </a:solidFill>
              <a:latin typeface="ITC Avant Garde Demi" pitchFamily="34" charset="0"/>
            </a:endParaRPr>
          </a:p>
          <a:p>
            <a:r>
              <a:rPr lang="en-US" sz="3200" b="1" dirty="0" smtClean="0">
                <a:ln>
                  <a:solidFill>
                    <a:schemeClr val="bg1"/>
                  </a:solidFill>
                </a:ln>
                <a:solidFill>
                  <a:srgbClr val="FFC000"/>
                </a:solidFill>
              </a:rPr>
              <a:t>Various radiometric elements (such as neptunium, uranium, etc.) have various “half-lives”  or longevities. </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For example, neptunium-237 has a half life of 2.144 million years. Uranium has a half-life of  4.47 billion years.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704088" lvl="2" indent="-320040">
              <a:spcBef>
                <a:spcPts val="0"/>
              </a:spcBef>
              <a:buClr>
                <a:schemeClr val="accent1"/>
              </a:buClr>
              <a:buSzPct val="80000"/>
            </a:pPr>
            <a:r>
              <a:rPr lang="en-US" sz="3200" b="1" dirty="0" smtClean="0">
                <a:ln>
                  <a:solidFill>
                    <a:schemeClr val="bg1"/>
                  </a:solidFill>
                </a:ln>
                <a:solidFill>
                  <a:srgbClr val="FFC000"/>
                </a:solidFill>
              </a:rPr>
              <a:t>However, this was clearly not the case (it is just a matter of refining subsequent measurements and their accuracies).  </a:t>
            </a:r>
          </a:p>
          <a:p>
            <a:pPr marL="704088" lvl="2" indent="-320040">
              <a:spcBef>
                <a:spcPts val="0"/>
              </a:spcBef>
              <a:buClr>
                <a:schemeClr val="accent1"/>
              </a:buClr>
              <a:buSzPct val="80000"/>
            </a:pPr>
            <a:endParaRPr lang="en-US" sz="3200" b="1" dirty="0" smtClean="0">
              <a:ln>
                <a:solidFill>
                  <a:schemeClr val="bg1"/>
                </a:solidFill>
              </a:ln>
              <a:solidFill>
                <a:srgbClr val="FFC000"/>
              </a:solidFill>
            </a:endParaRPr>
          </a:p>
          <a:p>
            <a:pPr marL="704088" lvl="2" indent="-320040">
              <a:spcBef>
                <a:spcPts val="0"/>
              </a:spcBef>
              <a:buClr>
                <a:schemeClr val="accent1"/>
              </a:buClr>
              <a:buSzPct val="80000"/>
            </a:pPr>
            <a:r>
              <a:rPr lang="en-US" sz="3200" b="1" dirty="0" smtClean="0">
                <a:ln>
                  <a:solidFill>
                    <a:schemeClr val="bg1"/>
                  </a:solidFill>
                </a:ln>
                <a:solidFill>
                  <a:srgbClr val="FFC000"/>
                </a:solidFill>
              </a:rPr>
              <a:t>Since </a:t>
            </a:r>
            <a:r>
              <a:rPr lang="en-US" sz="3200" b="1" dirty="0" err="1" smtClean="0">
                <a:ln>
                  <a:solidFill>
                    <a:schemeClr val="bg1"/>
                  </a:solidFill>
                </a:ln>
                <a:solidFill>
                  <a:srgbClr val="FFC000"/>
                </a:solidFill>
              </a:rPr>
              <a:t>Romer’s</a:t>
            </a:r>
            <a:r>
              <a:rPr lang="en-US" sz="3200" b="1" dirty="0" smtClean="0">
                <a:ln>
                  <a:solidFill>
                    <a:schemeClr val="bg1"/>
                  </a:solidFill>
                </a:ln>
                <a:solidFill>
                  <a:srgbClr val="FFC000"/>
                </a:solidFill>
              </a:rPr>
              <a:t> day, 50 measurements of the speed of light have been conducted, with all of them showing its speed as constant since 1675!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dirty="0" smtClean="0">
                <a:ln>
                  <a:solidFill>
                    <a:schemeClr val="bg1"/>
                  </a:solidFill>
                </a:ln>
                <a:solidFill>
                  <a:srgbClr val="FFC000"/>
                </a:solidFill>
              </a:rPr>
              <a:t>The last explanation offered to try to explain the light-distance problem is that “maybe the ‘clocks’ of distant space were different than on earth.”  It is suggested they were a million times slower.  This has been popularized by an individual named “Russell </a:t>
            </a:r>
            <a:r>
              <a:rPr lang="en-US" sz="3200" b="1" dirty="0" err="1" smtClean="0">
                <a:ln>
                  <a:solidFill>
                    <a:schemeClr val="bg1"/>
                  </a:solidFill>
                </a:ln>
                <a:solidFill>
                  <a:srgbClr val="FFC000"/>
                </a:solidFill>
              </a:rPr>
              <a:t>Humphry</a:t>
            </a:r>
            <a:r>
              <a:rPr lang="en-US" sz="3200" b="1" dirty="0" smtClean="0">
                <a:ln>
                  <a:solidFill>
                    <a:schemeClr val="bg1"/>
                  </a:solidFill>
                </a:ln>
                <a:solidFill>
                  <a:srgbClr val="FFC000"/>
                </a:solidFill>
              </a:rPr>
              <a: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dirty="0" smtClean="0">
                <a:ln>
                  <a:solidFill>
                    <a:schemeClr val="bg1"/>
                  </a:solidFill>
                </a:ln>
                <a:solidFill>
                  <a:srgbClr val="FFC000"/>
                </a:solidFill>
              </a:rPr>
              <a:t>Apparently, this  “explanation” was made assuming we could not find “clocks” in the distant universe.  However, we have!</a:t>
            </a:r>
          </a:p>
          <a:p>
            <a:pPr marL="438912" lvl="1" indent="-320040">
              <a:spcBef>
                <a:spcPts val="0"/>
              </a:spcBef>
              <a:buClr>
                <a:schemeClr val="accent1"/>
              </a:buClr>
              <a:buSzPct val="80000"/>
            </a:pPr>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dirty="0" smtClean="0">
                <a:ln>
                  <a:solidFill>
                    <a:schemeClr val="bg1"/>
                  </a:solidFill>
                </a:ln>
                <a:solidFill>
                  <a:srgbClr val="FFC000"/>
                </a:solidFill>
              </a:rPr>
              <a:t>Light cycle times of </a:t>
            </a:r>
            <a:r>
              <a:rPr lang="en-US" sz="3200" b="1" dirty="0" err="1" smtClean="0">
                <a:ln>
                  <a:solidFill>
                    <a:schemeClr val="bg1"/>
                  </a:solidFill>
                </a:ln>
                <a:solidFill>
                  <a:srgbClr val="FFC000"/>
                </a:solidFill>
              </a:rPr>
              <a:t>cepheid</a:t>
            </a:r>
            <a:r>
              <a:rPr lang="en-US" sz="3200" b="1" dirty="0" smtClean="0">
                <a:ln>
                  <a:solidFill>
                    <a:schemeClr val="bg1"/>
                  </a:solidFill>
                </a:ln>
                <a:solidFill>
                  <a:srgbClr val="FFC000"/>
                </a:solidFill>
              </a:rPr>
              <a:t> variable stars, nova and supernova eruption times, gamma-ray bursts, star formation times, stellar burning rates, and galaxy rotation periods measure the same whether near or far away. (Dr. Hugh Ross</a:t>
            </a:r>
            <a:r>
              <a:rPr lang="en-US" sz="3200" b="1" i="1" dirty="0" smtClean="0">
                <a:ln>
                  <a:solidFill>
                    <a:schemeClr val="bg1"/>
                  </a:solidFill>
                </a:ln>
                <a:solidFill>
                  <a:srgbClr val="FFC000"/>
                </a:solidFill>
              </a:rPr>
              <a:t>, A Matter of Days,</a:t>
            </a:r>
            <a:r>
              <a:rPr lang="en-US" sz="3200" b="1" dirty="0" smtClean="0">
                <a:ln>
                  <a:solidFill>
                    <a:schemeClr val="bg1"/>
                  </a:solidFill>
                </a:ln>
                <a:solidFill>
                  <a:srgbClr val="FFC000"/>
                </a:solidFill>
              </a:rPr>
              <a:t> p. 167-8).</a:t>
            </a:r>
          </a:p>
          <a:p>
            <a:pPr marL="438912" lvl="1" indent="-320040">
              <a:spcBef>
                <a:spcPts val="0"/>
              </a:spcBef>
              <a:buClr>
                <a:schemeClr val="accent1"/>
              </a:buClr>
              <a:buSzPct val="80000"/>
            </a:pPr>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
            <a:ext cx="9296400" cy="6954473"/>
          </a:xfrm>
          <a:prstGeom prst="rect">
            <a:avLst/>
          </a:prstGeom>
          <a:noFill/>
          <a:ln w="9525">
            <a:noFill/>
            <a:miter lim="800000"/>
            <a:headEnd/>
            <a:tailEnd/>
          </a:ln>
          <a:effectLst/>
        </p:spPr>
      </p:pic>
      <p:sp>
        <p:nvSpPr>
          <p:cNvPr id="3" name="Rectangle 2"/>
          <p:cNvSpPr/>
          <p:nvPr/>
        </p:nvSpPr>
        <p:spPr>
          <a:xfrm>
            <a:off x="304800" y="5867400"/>
            <a:ext cx="8534400" cy="646331"/>
          </a:xfrm>
          <a:prstGeom prst="rect">
            <a:avLst/>
          </a:prstGeom>
        </p:spPr>
        <p:txBody>
          <a:bodyPr wrap="square">
            <a:spAutoFit/>
          </a:bodyPr>
          <a:lstStyle/>
          <a:p>
            <a:r>
              <a:rPr lang="en-US" dirty="0" smtClean="0">
                <a:ln>
                  <a:solidFill>
                    <a:schemeClr val="tx1"/>
                  </a:solidFill>
                </a:ln>
              </a:rPr>
              <a:t>-  Credit – NASA, ESA, M. </a:t>
            </a:r>
            <a:r>
              <a:rPr lang="en-US" dirty="0" err="1" smtClean="0">
                <a:ln>
                  <a:solidFill>
                    <a:schemeClr val="tx1"/>
                  </a:solidFill>
                </a:ln>
              </a:rPr>
              <a:t>Robberto</a:t>
            </a:r>
            <a:r>
              <a:rPr lang="en-US" dirty="0" smtClean="0">
                <a:ln>
                  <a:solidFill>
                    <a:schemeClr val="tx1"/>
                  </a:solidFill>
                </a:ln>
              </a:rPr>
              <a:t>  (</a:t>
            </a:r>
            <a:r>
              <a:rPr lang="en-US" dirty="0" err="1" smtClean="0">
                <a:ln>
                  <a:solidFill>
                    <a:schemeClr val="tx1"/>
                  </a:solidFill>
                </a:ln>
              </a:rPr>
              <a:t>STScI</a:t>
            </a:r>
            <a:r>
              <a:rPr lang="en-US" dirty="0" smtClean="0">
                <a:ln>
                  <a:solidFill>
                    <a:schemeClr val="tx1"/>
                  </a:solidFill>
                </a:ln>
              </a:rPr>
              <a:t>, ESA), The Hubble Space Telescope Orion Treasury project Team</a:t>
            </a:r>
            <a:endParaRPr lang="en-US" dirty="0">
              <a:ln>
                <a:solidFill>
                  <a:schemeClr val="tx1"/>
                </a:solidFill>
              </a:ln>
            </a:endParaRPr>
          </a:p>
        </p:txBody>
      </p:sp>
      <p:sp>
        <p:nvSpPr>
          <p:cNvPr id="4" name="TextBox 3"/>
          <p:cNvSpPr txBox="1"/>
          <p:nvPr/>
        </p:nvSpPr>
        <p:spPr>
          <a:xfrm>
            <a:off x="381000" y="381000"/>
            <a:ext cx="3733800" cy="523220"/>
          </a:xfrm>
          <a:prstGeom prst="rect">
            <a:avLst/>
          </a:prstGeom>
          <a:noFill/>
        </p:spPr>
        <p:txBody>
          <a:bodyPr wrap="square" rtlCol="0">
            <a:spAutoFit/>
          </a:bodyPr>
          <a:lstStyle/>
          <a:p>
            <a:r>
              <a:rPr lang="en-US" sz="2800" dirty="0" smtClean="0">
                <a:ln>
                  <a:solidFill>
                    <a:schemeClr val="tx1"/>
                  </a:solidFill>
                </a:ln>
              </a:rPr>
              <a:t>ORION NEBULA </a:t>
            </a:r>
            <a:endParaRPr lang="en-US" sz="2800" dirty="0">
              <a:ln>
                <a:solidFill>
                  <a:schemeClr val="tx1"/>
                </a:solidFill>
              </a:l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04800" y="1752600"/>
            <a:ext cx="8458200" cy="1600200"/>
          </a:xfrm>
        </p:spPr>
        <p:txBody>
          <a:bodyPr>
            <a:noAutofit/>
          </a:bodyPr>
          <a:lstStyle/>
          <a:p>
            <a:pPr algn="ctr">
              <a:buNone/>
            </a:pPr>
            <a:r>
              <a:rPr lang="en-US" sz="4400" dirty="0" smtClean="0"/>
              <a:t>Now  Let Us Examine </a:t>
            </a:r>
          </a:p>
          <a:p>
            <a:pPr algn="ctr">
              <a:buNone/>
            </a:pPr>
            <a:r>
              <a:rPr lang="en-US" sz="4400" dirty="0" smtClean="0"/>
              <a:t>Genesis Chapter One</a:t>
            </a:r>
          </a:p>
          <a:p>
            <a:endParaRPr lang="en-US" sz="4400"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OF GENESIS 1</a:t>
            </a:r>
            <a:endParaRPr lang="en-US" dirty="0"/>
          </a:p>
        </p:txBody>
      </p:sp>
      <p:sp>
        <p:nvSpPr>
          <p:cNvPr id="3" name="Text Placeholder 2"/>
          <p:cNvSpPr>
            <a:spLocks noGrp="1"/>
          </p:cNvSpPr>
          <p:nvPr>
            <p:ph type="body" idx="1"/>
          </p:nvPr>
        </p:nvSpPr>
        <p:spPr>
          <a:xfrm>
            <a:off x="533400" y="1219200"/>
            <a:ext cx="8229600" cy="1600200"/>
          </a:xfrm>
        </p:spPr>
        <p:txBody>
          <a:bodyPr>
            <a:normAutofit fontScale="85000" lnSpcReduction="20000"/>
          </a:bodyPr>
          <a:lstStyle/>
          <a:p>
            <a:pPr algn="ctr">
              <a:lnSpc>
                <a:spcPct val="110000"/>
              </a:lnSpc>
              <a:spcBef>
                <a:spcPts val="0"/>
              </a:spcBef>
            </a:pPr>
            <a:r>
              <a:rPr lang="en-US" sz="4000" dirty="0" smtClean="0"/>
              <a:t>BEFORE DAY 1 (vs. 1-2):  </a:t>
            </a:r>
          </a:p>
          <a:p>
            <a:pPr algn="ctr">
              <a:lnSpc>
                <a:spcPct val="110000"/>
              </a:lnSpc>
              <a:spcBef>
                <a:spcPts val="0"/>
              </a:spcBef>
            </a:pPr>
            <a:r>
              <a:rPr lang="en-US" sz="4000" dirty="0" smtClean="0"/>
              <a:t>CREATION OF UNIVERSE AND OF EARTH</a:t>
            </a:r>
          </a:p>
          <a:p>
            <a:pPr algn="ctr">
              <a:lnSpc>
                <a:spcPct val="110000"/>
              </a:lnSpc>
              <a:spcBef>
                <a:spcPts val="0"/>
              </a:spcBef>
            </a:pPr>
            <a:r>
              <a:rPr lang="en-US" sz="4000" dirty="0" smtClean="0"/>
              <a:t> </a:t>
            </a:r>
            <a:r>
              <a:rPr lang="en-US" sz="3300" dirty="0" smtClean="0"/>
              <a:t>( v. 1 - 13.7 </a:t>
            </a:r>
            <a:r>
              <a:rPr lang="en-US" sz="3300" dirty="0" err="1" smtClean="0"/>
              <a:t>bya</a:t>
            </a:r>
            <a:r>
              <a:rPr lang="en-US" sz="3300" dirty="0" smtClean="0"/>
              <a:t> to 4.55 </a:t>
            </a:r>
            <a:r>
              <a:rPr lang="en-US" sz="3300" dirty="0" err="1" smtClean="0"/>
              <a:t>bya</a:t>
            </a:r>
            <a:r>
              <a:rPr lang="en-US" sz="3300" dirty="0" smtClean="0"/>
              <a:t>)</a:t>
            </a:r>
            <a:endParaRPr lang="en-US" sz="3300" dirty="0"/>
          </a:p>
        </p:txBody>
      </p:sp>
      <p:sp>
        <p:nvSpPr>
          <p:cNvPr id="4" name="Content Placeholder 3"/>
          <p:cNvSpPr>
            <a:spLocks noGrp="1"/>
          </p:cNvSpPr>
          <p:nvPr>
            <p:ph sz="quarter" idx="2"/>
          </p:nvPr>
        </p:nvSpPr>
        <p:spPr>
          <a:xfrm>
            <a:off x="457200" y="2819400"/>
            <a:ext cx="8458200" cy="3886200"/>
          </a:xfrm>
        </p:spPr>
        <p:txBody>
          <a:bodyPr>
            <a:noAutofit/>
          </a:bodyPr>
          <a:lstStyle/>
          <a:p>
            <a:r>
              <a:rPr lang="en-US" sz="2800" b="1" i="1" dirty="0" smtClean="0">
                <a:ln>
                  <a:solidFill>
                    <a:schemeClr val="tx1"/>
                  </a:solidFill>
                </a:ln>
                <a:solidFill>
                  <a:srgbClr val="FF0000"/>
                </a:solidFill>
              </a:rPr>
              <a:t>Day 1 (vs. 3 - 5): </a:t>
            </a:r>
          </a:p>
          <a:p>
            <a:pPr lvl="1"/>
            <a:r>
              <a:rPr lang="en-US" sz="2800" b="1" dirty="0" smtClean="0"/>
              <a:t>Light reaches earth’s surface</a:t>
            </a:r>
          </a:p>
          <a:p>
            <a:pPr lvl="1"/>
            <a:r>
              <a:rPr lang="en-US" sz="2800" b="1" dirty="0" smtClean="0"/>
              <a:t>Timeframe:  Somewhere between 4.45 – 3.8 </a:t>
            </a:r>
            <a:r>
              <a:rPr lang="en-US" sz="2800" b="1" dirty="0" err="1" smtClean="0"/>
              <a:t>bya</a:t>
            </a:r>
            <a:endParaRPr lang="en-US" sz="2800" b="1" dirty="0" smtClean="0"/>
          </a:p>
          <a:p>
            <a:pPr>
              <a:buNone/>
            </a:pPr>
            <a:endParaRPr lang="en-US" sz="1400" b="1" dirty="0" smtClean="0"/>
          </a:p>
          <a:p>
            <a:r>
              <a:rPr lang="en-US" sz="2800" b="1" i="1" dirty="0" smtClean="0">
                <a:ln>
                  <a:solidFill>
                    <a:schemeClr val="tx1"/>
                  </a:solidFill>
                </a:ln>
                <a:solidFill>
                  <a:srgbClr val="FF0000"/>
                </a:solidFill>
              </a:rPr>
              <a:t>Day 2 (vs. 6 - 8):  </a:t>
            </a:r>
          </a:p>
          <a:p>
            <a:pPr lvl="1"/>
            <a:r>
              <a:rPr lang="en-US" sz="2800" b="1" dirty="0" smtClean="0"/>
              <a:t>God separates the waters on surface from waters in the atmosphere.</a:t>
            </a:r>
          </a:p>
          <a:p>
            <a:pPr lvl="1"/>
            <a:r>
              <a:rPr lang="en-US" sz="2800" b="1" dirty="0" smtClean="0"/>
              <a:t>Timeframe:  Before 3.5 </a:t>
            </a:r>
            <a:r>
              <a:rPr lang="en-US" sz="2800" b="1" dirty="0" err="1" smtClean="0"/>
              <a:t>bya</a:t>
            </a:r>
            <a:endParaRPr lang="en-US" sz="1400" b="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OF GENESIS 1</a:t>
            </a:r>
            <a:endParaRPr lang="en-US" dirty="0"/>
          </a:p>
        </p:txBody>
      </p:sp>
      <p:sp>
        <p:nvSpPr>
          <p:cNvPr id="4" name="Content Placeholder 3"/>
          <p:cNvSpPr>
            <a:spLocks noGrp="1"/>
          </p:cNvSpPr>
          <p:nvPr>
            <p:ph sz="quarter" idx="2"/>
          </p:nvPr>
        </p:nvSpPr>
        <p:spPr>
          <a:xfrm>
            <a:off x="304800" y="1295400"/>
            <a:ext cx="8458200" cy="5334000"/>
          </a:xfrm>
        </p:spPr>
        <p:txBody>
          <a:bodyPr>
            <a:noAutofit/>
          </a:bodyPr>
          <a:lstStyle/>
          <a:p>
            <a:r>
              <a:rPr lang="en-US" sz="2800" b="1" i="1" dirty="0" smtClean="0">
                <a:ln>
                  <a:solidFill>
                    <a:schemeClr val="tx1"/>
                  </a:solidFill>
                </a:ln>
                <a:solidFill>
                  <a:srgbClr val="FF0000"/>
                </a:solidFill>
              </a:rPr>
              <a:t>Day 3 (vs. 9 - 13)</a:t>
            </a:r>
            <a:r>
              <a:rPr lang="en-US" sz="2800" b="1" dirty="0" smtClean="0">
                <a:ln>
                  <a:solidFill>
                    <a:schemeClr val="tx1"/>
                  </a:solidFill>
                </a:ln>
                <a:solidFill>
                  <a:srgbClr val="FF0000"/>
                </a:solidFill>
              </a:rPr>
              <a:t>:</a:t>
            </a:r>
            <a:r>
              <a:rPr lang="en-US" sz="2800" b="1" dirty="0" smtClean="0"/>
              <a:t>  </a:t>
            </a:r>
          </a:p>
          <a:p>
            <a:pPr lvl="1"/>
            <a:r>
              <a:rPr lang="en-US" sz="2800" dirty="0" smtClean="0"/>
              <a:t>Dry land appears</a:t>
            </a:r>
          </a:p>
          <a:p>
            <a:pPr lvl="1"/>
            <a:r>
              <a:rPr lang="en-US" sz="2800" dirty="0" smtClean="0"/>
              <a:t>Vegetation created</a:t>
            </a:r>
          </a:p>
          <a:p>
            <a:pPr lvl="1"/>
            <a:r>
              <a:rPr lang="en-US" sz="2800" dirty="0" smtClean="0"/>
              <a:t>Timeframe:  Dry land - Most likely started 3.5 – 2.0 </a:t>
            </a:r>
            <a:r>
              <a:rPr lang="en-US" sz="2800" dirty="0" err="1" smtClean="0"/>
              <a:t>bya</a:t>
            </a:r>
            <a:r>
              <a:rPr lang="en-US" sz="2800" dirty="0" smtClean="0"/>
              <a:t> and some increase thereafter</a:t>
            </a:r>
          </a:p>
          <a:p>
            <a:pPr lvl="1">
              <a:buNone/>
            </a:pPr>
            <a:endParaRPr lang="en-US" sz="1800" dirty="0" smtClean="0"/>
          </a:p>
          <a:p>
            <a:r>
              <a:rPr lang="en-US" sz="2800" b="1" i="1" dirty="0" smtClean="0">
                <a:ln>
                  <a:solidFill>
                    <a:schemeClr val="tx1"/>
                  </a:solidFill>
                </a:ln>
                <a:solidFill>
                  <a:srgbClr val="FF0000"/>
                </a:solidFill>
              </a:rPr>
              <a:t>Day 4 (vs. 14 - 19): </a:t>
            </a:r>
            <a:endParaRPr lang="en-US" sz="2800" b="1" dirty="0" smtClean="0">
              <a:ln>
                <a:solidFill>
                  <a:schemeClr val="tx1"/>
                </a:solidFill>
              </a:ln>
              <a:solidFill>
                <a:srgbClr val="FF0000"/>
              </a:solidFill>
            </a:endParaRPr>
          </a:p>
          <a:p>
            <a:pPr lvl="1"/>
            <a:r>
              <a:rPr lang="en-US" sz="2800" b="1" dirty="0" smtClean="0"/>
              <a:t>Translucent (cloud-like) atmosphere becomes transparent showing heavenly bodies from surface Point-of-View (POV)</a:t>
            </a:r>
          </a:p>
          <a:p>
            <a:pPr lvl="1"/>
            <a:r>
              <a:rPr lang="en-US" sz="2800" b="1" dirty="0" smtClean="0"/>
              <a:t>Timeframe:  Must be completed before 543 </a:t>
            </a:r>
            <a:r>
              <a:rPr lang="en-US" sz="2800" b="1" dirty="0" err="1" smtClean="0"/>
              <a:t>mya</a:t>
            </a:r>
            <a:endParaRPr lang="en-US" sz="28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OF GENESIS 1</a:t>
            </a:r>
            <a:endParaRPr lang="en-US" dirty="0"/>
          </a:p>
        </p:txBody>
      </p:sp>
      <p:sp>
        <p:nvSpPr>
          <p:cNvPr id="6" name="Content Placeholder 5"/>
          <p:cNvSpPr>
            <a:spLocks noGrp="1"/>
          </p:cNvSpPr>
          <p:nvPr>
            <p:ph sz="quarter" idx="4"/>
          </p:nvPr>
        </p:nvSpPr>
        <p:spPr>
          <a:xfrm>
            <a:off x="304800" y="1295400"/>
            <a:ext cx="8458200" cy="5029200"/>
          </a:xfrm>
        </p:spPr>
        <p:txBody>
          <a:bodyPr>
            <a:noAutofit/>
          </a:bodyPr>
          <a:lstStyle/>
          <a:p>
            <a:r>
              <a:rPr lang="en-US" sz="2800" b="1" i="1" dirty="0" smtClean="0">
                <a:ln>
                  <a:solidFill>
                    <a:schemeClr val="tx1"/>
                  </a:solidFill>
                </a:ln>
                <a:solidFill>
                  <a:srgbClr val="FF0000"/>
                </a:solidFill>
              </a:rPr>
              <a:t>Day 5 (vs. 20  –  23)</a:t>
            </a:r>
            <a:r>
              <a:rPr lang="en-US" sz="2800" b="1" i="1" dirty="0" smtClean="0"/>
              <a:t>:  </a:t>
            </a:r>
          </a:p>
          <a:p>
            <a:pPr lvl="1"/>
            <a:r>
              <a:rPr lang="en-US" sz="2800" b="1" dirty="0" smtClean="0"/>
              <a:t>Ocean life created</a:t>
            </a:r>
          </a:p>
          <a:p>
            <a:pPr lvl="1"/>
            <a:r>
              <a:rPr lang="en-US" sz="2800" b="1" dirty="0" smtClean="0"/>
              <a:t>Birds created</a:t>
            </a:r>
          </a:p>
          <a:p>
            <a:pPr lvl="1"/>
            <a:r>
              <a:rPr lang="en-US" sz="2800" b="1" dirty="0" smtClean="0"/>
              <a:t>Timeframe:  543 </a:t>
            </a:r>
            <a:r>
              <a:rPr lang="en-US" sz="2800" b="1" dirty="0" err="1" smtClean="0"/>
              <a:t>mya</a:t>
            </a:r>
            <a:r>
              <a:rPr lang="en-US" sz="2800" b="1" dirty="0" smtClean="0"/>
              <a:t> – 50 </a:t>
            </a:r>
            <a:r>
              <a:rPr lang="en-US" sz="2800" b="1" dirty="0" err="1" smtClean="0"/>
              <a:t>mya</a:t>
            </a:r>
            <a:endParaRPr lang="en-US" sz="2800" b="1" dirty="0" smtClean="0"/>
          </a:p>
          <a:p>
            <a:pPr lvl="1">
              <a:buNone/>
            </a:pPr>
            <a:endParaRPr lang="en-US" b="1" dirty="0" smtClean="0"/>
          </a:p>
          <a:p>
            <a:r>
              <a:rPr lang="en-US" sz="2800" b="1" i="1" dirty="0" smtClean="0">
                <a:ln>
                  <a:solidFill>
                    <a:schemeClr val="tx1"/>
                  </a:solidFill>
                </a:ln>
                <a:solidFill>
                  <a:srgbClr val="FF0000"/>
                </a:solidFill>
              </a:rPr>
              <a:t>Day 6 (vs. 24 – 27):  </a:t>
            </a:r>
          </a:p>
          <a:p>
            <a:pPr lvl="1"/>
            <a:r>
              <a:rPr lang="en-US" sz="2800" b="1" dirty="0" smtClean="0"/>
              <a:t>3 types of land animals created</a:t>
            </a:r>
          </a:p>
          <a:p>
            <a:pPr lvl="1"/>
            <a:r>
              <a:rPr lang="en-US" sz="2800" b="1" dirty="0" smtClean="0"/>
              <a:t>Man created</a:t>
            </a:r>
          </a:p>
          <a:p>
            <a:pPr lvl="1"/>
            <a:r>
              <a:rPr lang="en-US" sz="2800" b="1" dirty="0" smtClean="0"/>
              <a:t>Timeframe:  Maximum start of under 50 </a:t>
            </a:r>
            <a:r>
              <a:rPr lang="en-US" sz="2800" b="1" dirty="0" err="1" smtClean="0"/>
              <a:t>mya</a:t>
            </a:r>
            <a:r>
              <a:rPr lang="en-US" sz="2800" b="1" dirty="0" smtClean="0"/>
              <a:t> to most likely 40-60,000 </a:t>
            </a:r>
            <a:r>
              <a:rPr lang="en-US" sz="2800" b="1" dirty="0" err="1" smtClean="0"/>
              <a:t>ya</a:t>
            </a:r>
            <a:r>
              <a:rPr lang="en-US" sz="2800" b="1" dirty="0"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GENESIS BEFORE DAY 1:  V. 1</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 Placeholder 2"/>
          <p:cNvSpPr>
            <a:spLocks noGrp="1"/>
          </p:cNvSpPr>
          <p:nvPr>
            <p:ph type="body" idx="1"/>
          </p:nvPr>
        </p:nvSpPr>
        <p:spPr>
          <a:xfrm>
            <a:off x="0" y="1219200"/>
            <a:ext cx="9144000" cy="1447800"/>
          </a:xfrm>
          <a:solidFill>
            <a:srgbClr val="0070C0"/>
          </a:solidFill>
          <a:ln w="19050">
            <a:solidFill>
              <a:schemeClr val="accent6">
                <a:lumMod val="75000"/>
              </a:schemeClr>
            </a:solidFill>
          </a:ln>
        </p:spPr>
        <p:txBody>
          <a:bodyPr>
            <a:noAutofit/>
          </a:bodyPr>
          <a:lstStyle/>
          <a:p>
            <a:pPr marL="514350" indent="-514350">
              <a:buAutoNum type="arabicParenBoth"/>
            </a:pPr>
            <a:r>
              <a:rPr lang="en-US" sz="3200" i="1" cap="none" dirty="0" smtClean="0">
                <a:ln>
                  <a:solidFill>
                    <a:schemeClr val="tx1"/>
                  </a:solidFill>
                </a:ln>
                <a:solidFill>
                  <a:srgbClr val="FFFF00"/>
                </a:solidFill>
              </a:rPr>
              <a:t>In the beginning god created [“</a:t>
            </a:r>
            <a:r>
              <a:rPr lang="en-US" sz="3200" i="1" cap="none" dirty="0" err="1" smtClean="0">
                <a:ln>
                  <a:solidFill>
                    <a:schemeClr val="tx1"/>
                  </a:solidFill>
                </a:ln>
                <a:solidFill>
                  <a:srgbClr val="FFFF00"/>
                </a:solidFill>
              </a:rPr>
              <a:t>bara</a:t>
            </a:r>
            <a:r>
              <a:rPr lang="en-US" sz="3200" i="1" cap="none" dirty="0" smtClean="0">
                <a:ln>
                  <a:solidFill>
                    <a:schemeClr val="tx1"/>
                  </a:solidFill>
                </a:ln>
                <a:solidFill>
                  <a:srgbClr val="FFFF00"/>
                </a:solidFill>
              </a:rPr>
              <a:t>”] the heavens [“</a:t>
            </a:r>
            <a:r>
              <a:rPr lang="en-US" sz="3200" i="1" cap="none" dirty="0" err="1" smtClean="0">
                <a:ln>
                  <a:solidFill>
                    <a:schemeClr val="tx1"/>
                  </a:solidFill>
                </a:ln>
                <a:solidFill>
                  <a:srgbClr val="FFFF00"/>
                </a:solidFill>
              </a:rPr>
              <a:t>hashamayim</a:t>
            </a:r>
            <a:r>
              <a:rPr lang="en-US" sz="3200" i="1" cap="none" dirty="0" smtClean="0">
                <a:ln>
                  <a:solidFill>
                    <a:schemeClr val="tx1"/>
                  </a:solidFill>
                </a:ln>
                <a:solidFill>
                  <a:srgbClr val="FFFF00"/>
                </a:solidFill>
              </a:rPr>
              <a:t>”] and [“we”] the [“ha’ ”] earth [“</a:t>
            </a:r>
            <a:r>
              <a:rPr lang="en-US" sz="3200" i="1" cap="none" dirty="0" err="1" smtClean="0">
                <a:ln>
                  <a:solidFill>
                    <a:schemeClr val="tx1"/>
                  </a:solidFill>
                </a:ln>
                <a:solidFill>
                  <a:srgbClr val="FFFF00"/>
                </a:solidFill>
              </a:rPr>
              <a:t>erets</a:t>
            </a:r>
            <a:r>
              <a:rPr lang="en-US" sz="3200" i="1" cap="none" dirty="0" smtClean="0">
                <a:ln>
                  <a:solidFill>
                    <a:schemeClr val="tx1"/>
                  </a:solidFill>
                </a:ln>
                <a:solidFill>
                  <a:srgbClr val="FFFF00"/>
                </a:solidFill>
              </a:rPr>
              <a:t>”]</a:t>
            </a:r>
            <a:r>
              <a:rPr lang="en-US" sz="3200" i="1" cap="none" dirty="0" smtClean="0"/>
              <a:t>.</a:t>
            </a:r>
            <a:r>
              <a:rPr lang="en-US" sz="2800" i="1" cap="none" dirty="0" smtClean="0"/>
              <a:t>   </a:t>
            </a:r>
          </a:p>
        </p:txBody>
      </p:sp>
      <p:sp>
        <p:nvSpPr>
          <p:cNvPr id="4" name="Content Placeholder 3"/>
          <p:cNvSpPr>
            <a:spLocks noGrp="1"/>
          </p:cNvSpPr>
          <p:nvPr>
            <p:ph sz="half" idx="2"/>
          </p:nvPr>
        </p:nvSpPr>
        <p:spPr>
          <a:xfrm>
            <a:off x="457200" y="2819400"/>
            <a:ext cx="8077200" cy="3429000"/>
          </a:xfrm>
        </p:spPr>
        <p:txBody>
          <a:bodyPr>
            <a:noAutofit/>
          </a:bodyPr>
          <a:lstStyle/>
          <a:p>
            <a:r>
              <a:rPr lang="en-US" sz="2800" b="1" i="1" dirty="0" smtClean="0">
                <a:solidFill>
                  <a:srgbClr val="FF0000"/>
                </a:solidFill>
              </a:rPr>
              <a:t>“</a:t>
            </a:r>
            <a:r>
              <a:rPr lang="en-US" sz="2800" b="1" i="1" dirty="0" err="1" smtClean="0">
                <a:solidFill>
                  <a:srgbClr val="FF0000"/>
                </a:solidFill>
              </a:rPr>
              <a:t>bara</a:t>
            </a:r>
            <a:r>
              <a:rPr lang="en-US" sz="2800" b="1" i="1" dirty="0" smtClean="0">
                <a:solidFill>
                  <a:srgbClr val="FF0000"/>
                </a:solidFill>
              </a:rPr>
              <a:t>:”  </a:t>
            </a:r>
            <a:r>
              <a:rPr lang="en-US" sz="2800" b="1" dirty="0" smtClean="0"/>
              <a:t>Only used for God’s creative activity.  Usually means something that is brand new, which did not exist before, and is often “out of nothing” as it is meant here.</a:t>
            </a:r>
          </a:p>
          <a:p>
            <a:pPr>
              <a:buNone/>
            </a:pPr>
            <a:endParaRPr lang="en-US" sz="1200" b="1" dirty="0" smtClean="0"/>
          </a:p>
          <a:p>
            <a:r>
              <a:rPr lang="en-US" sz="2800" b="1" dirty="0" smtClean="0"/>
              <a:t>Hebrews 11:3 states, “…the universe was formed at God’s command so that what is seen was not made out of what was visible.”</a:t>
            </a:r>
            <a:endParaRPr lang="en-US"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R</a:t>
            </a:r>
            <a:r>
              <a:rPr lang="en-US" sz="4400" b="1" dirty="0" smtClean="0">
                <a:ln>
                  <a:solidFill>
                    <a:schemeClr val="bg1"/>
                  </a:solidFill>
                </a:ln>
                <a:solidFill>
                  <a:srgbClr val="FFC000"/>
                </a:solidFill>
              </a:rPr>
              <a:t>adiometric </a:t>
            </a:r>
            <a:r>
              <a:rPr lang="en-US" sz="4400" b="1" dirty="0" err="1" smtClean="0">
                <a:ln>
                  <a:solidFill>
                    <a:schemeClr val="bg1"/>
                  </a:solidFill>
                </a:ln>
                <a:solidFill>
                  <a:srgbClr val="FFC000"/>
                </a:solidFill>
              </a:rPr>
              <a:t>Abundancies</a:t>
            </a:r>
            <a:endParaRPr lang="en-US" sz="4400" b="1" dirty="0" smtClean="0">
              <a:ln>
                <a:solidFill>
                  <a:schemeClr val="bg1"/>
                </a:solidFill>
              </a:ln>
              <a:solidFill>
                <a:srgbClr val="FFC000"/>
              </a:solidFill>
            </a:endParaRPr>
          </a:p>
          <a:p>
            <a:pPr>
              <a:buNone/>
            </a:pPr>
            <a:endParaRPr lang="en-US" sz="900" b="1" dirty="0" smtClean="0">
              <a:ln>
                <a:solidFill>
                  <a:schemeClr val="bg1"/>
                </a:solidFill>
              </a:ln>
              <a:solidFill>
                <a:srgbClr val="FFC000"/>
              </a:solidFill>
              <a:latin typeface="ITC Avant Garde Demi" pitchFamily="34" charset="0"/>
            </a:endParaRPr>
          </a:p>
          <a:p>
            <a:r>
              <a:rPr lang="en-US" sz="3200" b="1" dirty="0" smtClean="0">
                <a:ln>
                  <a:solidFill>
                    <a:schemeClr val="bg1"/>
                  </a:solidFill>
                </a:ln>
                <a:solidFill>
                  <a:srgbClr val="FFC000"/>
                </a:solidFill>
              </a:rPr>
              <a:t>Therefore, if the universe/earth were only 6 – 10,000 years old we should see an abundance of all the various radiometric elements, including neptunium, plutonium, and technetium.  Even if the cosmos were 100,000,000  years or less, there would be a lot of various “shorter-lived” radiometric elements.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GENESIS BEFORE DAY 1:  V. 1</a:t>
            </a:r>
            <a:endParaRPr lang="en-US" dirty="0"/>
          </a:p>
        </p:txBody>
      </p:sp>
      <p:sp>
        <p:nvSpPr>
          <p:cNvPr id="6" name="Content Placeholder 5"/>
          <p:cNvSpPr>
            <a:spLocks noGrp="1"/>
          </p:cNvSpPr>
          <p:nvPr>
            <p:ph sz="half" idx="2"/>
          </p:nvPr>
        </p:nvSpPr>
        <p:spPr>
          <a:xfrm>
            <a:off x="228600" y="1447800"/>
            <a:ext cx="8610600" cy="4876800"/>
          </a:xfrm>
        </p:spPr>
        <p:txBody>
          <a:bodyPr>
            <a:noAutofit/>
          </a:bodyPr>
          <a:lstStyle/>
          <a:p>
            <a:r>
              <a:rPr lang="en-US" sz="2800" b="1" i="1" dirty="0" smtClean="0">
                <a:ln>
                  <a:solidFill>
                    <a:schemeClr val="tx1"/>
                  </a:solidFill>
                </a:ln>
                <a:solidFill>
                  <a:srgbClr val="FF0000"/>
                </a:solidFill>
              </a:rPr>
              <a:t>“</a:t>
            </a:r>
            <a:r>
              <a:rPr lang="en-US" sz="2800" b="1" i="1" dirty="0" err="1" smtClean="0">
                <a:ln>
                  <a:solidFill>
                    <a:schemeClr val="tx1"/>
                  </a:solidFill>
                </a:ln>
                <a:solidFill>
                  <a:srgbClr val="FF0000"/>
                </a:solidFill>
              </a:rPr>
              <a:t>hashamayim</a:t>
            </a:r>
            <a:r>
              <a:rPr lang="en-US" sz="2800" b="1" i="1" dirty="0" smtClean="0">
                <a:ln>
                  <a:solidFill>
                    <a:schemeClr val="tx1"/>
                  </a:solidFill>
                </a:ln>
                <a:solidFill>
                  <a:srgbClr val="FF0000"/>
                </a:solidFill>
              </a:rPr>
              <a:t> we ha’ </a:t>
            </a:r>
            <a:r>
              <a:rPr lang="en-US" sz="2800" b="1" i="1" dirty="0" err="1" smtClean="0">
                <a:ln>
                  <a:solidFill>
                    <a:schemeClr val="tx1"/>
                  </a:solidFill>
                </a:ln>
                <a:solidFill>
                  <a:srgbClr val="FF0000"/>
                </a:solidFill>
              </a:rPr>
              <a:t>erets</a:t>
            </a:r>
            <a:r>
              <a:rPr lang="en-US" sz="2800" b="1" i="1" dirty="0" smtClean="0">
                <a:ln>
                  <a:solidFill>
                    <a:schemeClr val="tx1"/>
                  </a:solidFill>
                </a:ln>
                <a:solidFill>
                  <a:srgbClr val="FF0000"/>
                </a:solidFill>
              </a:rPr>
              <a:t>:”</a:t>
            </a:r>
            <a:r>
              <a:rPr lang="en-US" sz="2800" b="1" dirty="0" smtClean="0"/>
              <a:t>  “heavens and the earth,” a coupled noun (heavens – earth) meaning entire universe and all that is in it, including earth.</a:t>
            </a:r>
          </a:p>
          <a:p>
            <a:pPr>
              <a:buNone/>
            </a:pPr>
            <a:endParaRPr lang="en-US" sz="1400" b="1" dirty="0" smtClean="0"/>
          </a:p>
          <a:p>
            <a:r>
              <a:rPr lang="en-US" sz="2800" b="1" dirty="0" smtClean="0"/>
              <a:t>90+% of conservative commentaries agree that this expression refers to all the universe and its contents, and not just earth and its atmosphere.  So, gas, planets, stars, OUR STAR - THE SUN, galaxies, comets, etc. are definitely included here. </a:t>
            </a:r>
          </a:p>
          <a:p>
            <a:pPr>
              <a:buNone/>
            </a:pPr>
            <a:endParaRPr lang="en-US" sz="1200"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 1 - Carina Nebula (NGC 337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laxy Group Hickson 44    C&amp;C-MASIL Imaging Team.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Hubble Sweep  Searing for other Planets   Cr-NASA,ESA, K. Sahu (STScI) &amp; the SWEEPS Science Team.jpg"/>
          <p:cNvPicPr>
            <a:picLocks noChangeAspect="1"/>
          </p:cNvPicPr>
          <p:nvPr/>
        </p:nvPicPr>
        <p:blipFill>
          <a:blip r:embed="rId2" cstate="print"/>
          <a:stretch>
            <a:fillRect/>
          </a:stretch>
        </p:blipFill>
        <p:spPr>
          <a:xfrm>
            <a:off x="0" y="-43132"/>
            <a:ext cx="9247516" cy="6901132"/>
          </a:xfrm>
          <a:prstGeom prst="rect">
            <a:avLst/>
          </a:prstGeom>
        </p:spPr>
      </p:pic>
      <p:sp>
        <p:nvSpPr>
          <p:cNvPr id="3" name="TextBox 2"/>
          <p:cNvSpPr txBox="1"/>
          <p:nvPr/>
        </p:nvSpPr>
        <p:spPr>
          <a:xfrm>
            <a:off x="457200" y="5867400"/>
            <a:ext cx="8458200" cy="646331"/>
          </a:xfrm>
          <a:prstGeom prst="rect">
            <a:avLst/>
          </a:prstGeom>
          <a:noFill/>
        </p:spPr>
        <p:txBody>
          <a:bodyPr wrap="square" rtlCol="0">
            <a:spAutoFit/>
          </a:bodyPr>
          <a:lstStyle/>
          <a:p>
            <a:r>
              <a:rPr lang="en-US" dirty="0" smtClean="0">
                <a:ln>
                  <a:solidFill>
                    <a:srgbClr val="FFFF00"/>
                  </a:solidFill>
                </a:ln>
                <a:solidFill>
                  <a:srgbClr val="FFFF00"/>
                </a:solidFill>
              </a:rPr>
              <a:t>THE HUBBLE SWEEP SEARCHING FOR OTHER PLANETS:  Credit – NASA, ESA, K.  </a:t>
            </a:r>
            <a:r>
              <a:rPr lang="en-US" dirty="0" err="1" smtClean="0">
                <a:ln>
                  <a:solidFill>
                    <a:srgbClr val="FFFF00"/>
                  </a:solidFill>
                </a:ln>
                <a:solidFill>
                  <a:srgbClr val="FFFF00"/>
                </a:solidFill>
              </a:rPr>
              <a:t>Sahu</a:t>
            </a:r>
            <a:r>
              <a:rPr lang="en-US" dirty="0" smtClean="0">
                <a:ln>
                  <a:solidFill>
                    <a:srgbClr val="FFFF00"/>
                  </a:solidFill>
                </a:ln>
                <a:solidFill>
                  <a:srgbClr val="FFFF00"/>
                </a:solidFill>
              </a:rPr>
              <a:t> (</a:t>
            </a:r>
            <a:r>
              <a:rPr lang="en-US" dirty="0" err="1" smtClean="0">
                <a:ln>
                  <a:solidFill>
                    <a:srgbClr val="FFFF00"/>
                  </a:solidFill>
                </a:ln>
                <a:solidFill>
                  <a:srgbClr val="FFFF00"/>
                </a:solidFill>
              </a:rPr>
              <a:t>STScI</a:t>
            </a:r>
            <a:r>
              <a:rPr lang="en-US" dirty="0" smtClean="0">
                <a:ln>
                  <a:solidFill>
                    <a:srgbClr val="FFFF00"/>
                  </a:solidFill>
                </a:ln>
                <a:solidFill>
                  <a:srgbClr val="FFFF00"/>
                </a:solidFill>
              </a:rPr>
              <a:t>) &amp; the SWEEPS Science Team</a:t>
            </a:r>
            <a:endParaRPr lang="en-US" dirty="0">
              <a:ln>
                <a:solidFill>
                  <a:srgbClr val="FFFF00"/>
                </a:solidFill>
              </a:ln>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 1 - Meteor - Illustration by Julian Baum.jpg"/>
          <p:cNvPicPr>
            <a:picLocks noChangeAspect="1"/>
          </p:cNvPicPr>
          <p:nvPr/>
        </p:nvPicPr>
        <p:blipFill>
          <a:blip r:embed="rId2" cstate="print"/>
          <a:stretch>
            <a:fillRect/>
          </a:stretch>
        </p:blipFill>
        <p:spPr>
          <a:xfrm>
            <a:off x="0" y="0"/>
            <a:ext cx="9143999" cy="6858000"/>
          </a:xfrm>
          <a:prstGeom prst="rect">
            <a:avLst/>
          </a:prstGeom>
        </p:spPr>
      </p:pic>
      <p:sp>
        <p:nvSpPr>
          <p:cNvPr id="3" name="TextBox 2"/>
          <p:cNvSpPr txBox="1"/>
          <p:nvPr/>
        </p:nvSpPr>
        <p:spPr>
          <a:xfrm>
            <a:off x="152400" y="152400"/>
            <a:ext cx="3733800" cy="6124754"/>
          </a:xfrm>
          <a:prstGeom prst="rect">
            <a:avLst/>
          </a:prstGeom>
          <a:noFill/>
        </p:spPr>
        <p:txBody>
          <a:bodyPr wrap="square" rtlCol="0">
            <a:spAutoFit/>
          </a:bodyPr>
          <a:lstStyle/>
          <a:p>
            <a:r>
              <a:rPr lang="en-US" sz="2800" b="1" dirty="0" smtClean="0">
                <a:ln>
                  <a:solidFill>
                    <a:sysClr val="windowText" lastClr="000000"/>
                  </a:solidFill>
                </a:ln>
                <a:solidFill>
                  <a:srgbClr val="FFFF00"/>
                </a:solidFill>
              </a:rPr>
              <a:t>Earth’s Hadean Era:</a:t>
            </a:r>
          </a:p>
          <a:p>
            <a:r>
              <a:rPr lang="en-US" sz="2800" b="1" dirty="0" smtClean="0">
                <a:ln>
                  <a:solidFill>
                    <a:sysClr val="windowText" lastClr="000000"/>
                  </a:solidFill>
                </a:ln>
                <a:solidFill>
                  <a:srgbClr val="FFFF00"/>
                </a:solidFill>
              </a:rPr>
              <a:t>Life not feasible from 4.55 – 3.85 </a:t>
            </a:r>
            <a:r>
              <a:rPr lang="en-US" sz="2800" b="1" dirty="0" err="1" smtClean="0">
                <a:ln>
                  <a:solidFill>
                    <a:sysClr val="windowText" lastClr="000000"/>
                  </a:solidFill>
                </a:ln>
                <a:solidFill>
                  <a:srgbClr val="FFFF00"/>
                </a:solidFill>
              </a:rPr>
              <a:t>bya</a:t>
            </a:r>
            <a:r>
              <a:rPr lang="en-US" sz="2800" b="1" dirty="0" smtClean="0">
                <a:ln>
                  <a:solidFill>
                    <a:sysClr val="windowText" lastClr="000000"/>
                  </a:solidFill>
                </a:ln>
                <a:solidFill>
                  <a:srgbClr val="FFFF00"/>
                </a:solidFill>
              </a:rPr>
              <a:t> due to the horrific bombardment of comets, meteors and asteroids – </a:t>
            </a:r>
            <a:r>
              <a:rPr lang="en-US" sz="2800" b="1" dirty="0" err="1" smtClean="0">
                <a:ln>
                  <a:solidFill>
                    <a:sysClr val="windowText" lastClr="000000"/>
                  </a:solidFill>
                </a:ln>
                <a:solidFill>
                  <a:srgbClr val="FFFF00"/>
                </a:solidFill>
              </a:rPr>
              <a:t>liquifying</a:t>
            </a:r>
            <a:r>
              <a:rPr lang="en-US" sz="2800" b="1" dirty="0" smtClean="0">
                <a:ln>
                  <a:solidFill>
                    <a:sysClr val="windowText" lastClr="000000"/>
                  </a:solidFill>
                </a:ln>
                <a:solidFill>
                  <a:srgbClr val="FFFF00"/>
                </a:solidFill>
              </a:rPr>
              <a:t> rocks, vaporizing oceans;  conditions precluded any time for the development of </a:t>
            </a:r>
            <a:r>
              <a:rPr lang="en-US" sz="2800" b="1" dirty="0" err="1" smtClean="0">
                <a:ln>
                  <a:solidFill>
                    <a:sysClr val="windowText" lastClr="000000"/>
                  </a:solidFill>
                </a:ln>
                <a:solidFill>
                  <a:srgbClr val="FFFF00"/>
                </a:solidFill>
              </a:rPr>
              <a:t>prebiotics</a:t>
            </a:r>
            <a:r>
              <a:rPr lang="en-US" sz="2800" b="1" dirty="0" smtClean="0">
                <a:ln>
                  <a:solidFill>
                    <a:sysClr val="windowText" lastClr="000000"/>
                  </a:solidFill>
                </a:ln>
                <a:solidFill>
                  <a:srgbClr val="FFFF00"/>
                </a:solidFill>
              </a:rPr>
              <a:t> as life occurred right after the end of the Hadean Era.  </a:t>
            </a:r>
            <a:endParaRPr lang="en-US" sz="2800" b="1" dirty="0">
              <a:ln>
                <a:solidFill>
                  <a:sysClr val="windowText" lastClr="000000"/>
                </a:solidFill>
              </a:ln>
              <a:solidFill>
                <a:srgbClr val="FFFF00"/>
              </a:solidFill>
            </a:endParaRPr>
          </a:p>
        </p:txBody>
      </p:sp>
      <p:sp>
        <p:nvSpPr>
          <p:cNvPr id="4" name="TextBox 3"/>
          <p:cNvSpPr txBox="1"/>
          <p:nvPr/>
        </p:nvSpPr>
        <p:spPr>
          <a:xfrm>
            <a:off x="4876800" y="302359"/>
            <a:ext cx="3733800" cy="1815882"/>
          </a:xfrm>
          <a:prstGeom prst="rect">
            <a:avLst/>
          </a:prstGeom>
          <a:noFill/>
        </p:spPr>
        <p:txBody>
          <a:bodyPr wrap="square" rtlCol="0">
            <a:spAutoFit/>
          </a:bodyPr>
          <a:lstStyle/>
          <a:p>
            <a:r>
              <a:rPr lang="en-US" sz="2800" b="1" dirty="0" smtClean="0">
                <a:ln>
                  <a:solidFill>
                    <a:sysClr val="windowText" lastClr="000000"/>
                  </a:solidFill>
                </a:ln>
                <a:solidFill>
                  <a:srgbClr val="FFFF00"/>
                </a:solidFill>
              </a:rPr>
              <a:t>The result:  No </a:t>
            </a:r>
            <a:r>
              <a:rPr lang="en-US" sz="2800" b="1" dirty="0" err="1" smtClean="0">
                <a:ln>
                  <a:solidFill>
                    <a:sysClr val="windowText" lastClr="000000"/>
                  </a:solidFill>
                </a:ln>
                <a:solidFill>
                  <a:srgbClr val="FFFF00"/>
                </a:solidFill>
              </a:rPr>
              <a:t>prebiotic</a:t>
            </a:r>
            <a:r>
              <a:rPr lang="en-US" sz="2800" b="1" dirty="0" smtClean="0">
                <a:ln>
                  <a:solidFill>
                    <a:sysClr val="windowText" lastClr="000000"/>
                  </a:solidFill>
                </a:ln>
                <a:solidFill>
                  <a:srgbClr val="FFFF00"/>
                </a:solidFill>
              </a:rPr>
              <a:t> soup for anything to develop in before life appeared!</a:t>
            </a:r>
            <a:endParaRPr lang="en-US" sz="2800" b="1" dirty="0">
              <a:ln>
                <a:solidFill>
                  <a:sysClr val="windowText" lastClr="000000"/>
                </a:solidFill>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2"/>
                                        </p:tgtEl>
                                        <p:attrNameLst>
                                          <p:attrName>style.opacity</p:attrName>
                                        </p:attrNameLst>
                                      </p:cBhvr>
                                      <p:to>
                                        <p:strVal val="0.5"/>
                                      </p:to>
                                    </p:set>
                                    <p:animEffect filter="image" prLst="opacity: 0.5">
                                      <p:cBhvr rctx="IE">
                                        <p:cTn id="11" dur="indefinite"/>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2"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4" grpId="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GENESIS BEFORE DAY 1:  V. 1</a:t>
            </a:r>
            <a:endParaRPr lang="en-US" dirty="0"/>
          </a:p>
        </p:txBody>
      </p:sp>
      <p:sp>
        <p:nvSpPr>
          <p:cNvPr id="6" name="Content Placeholder 5"/>
          <p:cNvSpPr>
            <a:spLocks noGrp="1"/>
          </p:cNvSpPr>
          <p:nvPr>
            <p:ph sz="half" idx="2"/>
          </p:nvPr>
        </p:nvSpPr>
        <p:spPr>
          <a:xfrm>
            <a:off x="228600" y="1447800"/>
            <a:ext cx="8610600" cy="4876800"/>
          </a:xfrm>
        </p:spPr>
        <p:txBody>
          <a:bodyPr>
            <a:noAutofit/>
          </a:bodyPr>
          <a:lstStyle/>
          <a:p>
            <a:pPr>
              <a:buNone/>
            </a:pPr>
            <a:endParaRPr lang="en-US" sz="1200" b="1" dirty="0" smtClean="0"/>
          </a:p>
          <a:p>
            <a:r>
              <a:rPr lang="en-US" sz="2800" b="1" dirty="0" smtClean="0"/>
              <a:t>“</a:t>
            </a:r>
            <a:r>
              <a:rPr lang="en-US" sz="2800" b="1" i="1" dirty="0" err="1" smtClean="0"/>
              <a:t>Hashamayim</a:t>
            </a:r>
            <a:r>
              <a:rPr lang="en-US" sz="2800" b="1" i="1" dirty="0" smtClean="0"/>
              <a:t> we ha’ </a:t>
            </a:r>
            <a:r>
              <a:rPr lang="en-US" sz="2800" b="1" i="1" dirty="0" err="1" smtClean="0"/>
              <a:t>erets</a:t>
            </a:r>
            <a:r>
              <a:rPr lang="en-US" sz="2800" b="1" i="1" dirty="0" smtClean="0"/>
              <a:t> </a:t>
            </a:r>
            <a:r>
              <a:rPr lang="en-US" sz="2800" b="1" dirty="0" smtClean="0"/>
              <a:t>(‘heavens’ plural and ‘earth’ singular with the definite articles and the conjunction) carries a distinct meaning, just as the English words ‘under’ and ‘statement’ or ‘dragon’ and ‘fly’ put together as compound nouns take on specific meanings.  </a:t>
            </a:r>
            <a:r>
              <a:rPr lang="en-US" sz="2800" b="1" i="1" dirty="0" err="1" smtClean="0"/>
              <a:t>Hashamayim</a:t>
            </a:r>
            <a:r>
              <a:rPr lang="en-US" sz="2800" b="1" i="1" dirty="0" smtClean="0"/>
              <a:t> we ha’ </a:t>
            </a:r>
            <a:r>
              <a:rPr lang="en-US" sz="2800" b="1" i="1" dirty="0" err="1" smtClean="0"/>
              <a:t>erets</a:t>
            </a:r>
            <a:r>
              <a:rPr lang="en-US" sz="2800" b="1" i="1" dirty="0" smtClean="0"/>
              <a:t> </a:t>
            </a:r>
            <a:r>
              <a:rPr lang="en-US" sz="2800" b="1" dirty="0" smtClean="0"/>
              <a:t>consistently refers to the totality of the physical universe:  all of the matter and energy and whatever else it contains.” (Quote is from Dr. Hugh Ross, Ibid., p. 20)</a:t>
            </a:r>
          </a:p>
          <a:p>
            <a:pPr>
              <a:buNone/>
            </a:pPr>
            <a:endParaRPr lang="en-US" sz="1200" b="1" dirty="0" smtClean="0"/>
          </a:p>
          <a:p>
            <a:pPr>
              <a:buNone/>
            </a:pPr>
            <a:endParaRPr lang="en-US" sz="1200" b="1" dirty="0" smtClean="0"/>
          </a:p>
          <a:p>
            <a:pPr>
              <a:buNone/>
            </a:pPr>
            <a:endParaRPr lang="en-US" sz="1200" b="1" dirty="0" smtClean="0"/>
          </a:p>
          <a:p>
            <a:pPr>
              <a:buNone/>
            </a:pPr>
            <a:endParaRPr lang="en-US" sz="1200"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netary Nebula NGC 2440     Cr-NASA, ESA, K. Noll (STScI)   Acknowledgement-Hubble Heritage tEAM (STScI, AURA).jpg"/>
          <p:cNvPicPr>
            <a:picLocks noChangeAspect="1"/>
          </p:cNvPicPr>
          <p:nvPr/>
        </p:nvPicPr>
        <p:blipFill>
          <a:blip r:embed="rId3" cstate="print"/>
          <a:stretch>
            <a:fillRect/>
          </a:stretch>
        </p:blipFill>
        <p:spPr>
          <a:xfrm>
            <a:off x="-146649" y="-69010"/>
            <a:ext cx="9290649" cy="6927010"/>
          </a:xfrm>
          <a:prstGeom prst="rect">
            <a:avLst/>
          </a:prstGeom>
        </p:spPr>
      </p:pic>
      <p:sp>
        <p:nvSpPr>
          <p:cNvPr id="3" name="TextBox 2"/>
          <p:cNvSpPr txBox="1"/>
          <p:nvPr/>
        </p:nvSpPr>
        <p:spPr>
          <a:xfrm>
            <a:off x="381000" y="5943600"/>
            <a:ext cx="8610600" cy="646331"/>
          </a:xfrm>
          <a:prstGeom prst="rect">
            <a:avLst/>
          </a:prstGeom>
          <a:noFill/>
        </p:spPr>
        <p:txBody>
          <a:bodyPr wrap="square" rtlCol="0">
            <a:spAutoFit/>
          </a:bodyPr>
          <a:lstStyle/>
          <a:p>
            <a:r>
              <a:rPr lang="en-US" dirty="0" smtClean="0"/>
              <a:t>PLANETARY NEBULA NGC 2440:  Credit-NASA, ESA K. Noll (</a:t>
            </a:r>
            <a:r>
              <a:rPr lang="en-US" dirty="0" err="1" smtClean="0"/>
              <a:t>STScI</a:t>
            </a:r>
            <a:r>
              <a:rPr lang="en-US" dirty="0" smtClean="0"/>
              <a:t>), Acknowledgement – Hubble Heritage Team (</a:t>
            </a:r>
            <a:r>
              <a:rPr lang="en-US" dirty="0" err="1" smtClean="0"/>
              <a:t>STScI</a:t>
            </a:r>
            <a:r>
              <a:rPr lang="en-US" dirty="0" smtClean="0"/>
              <a:t>, AURA)</a:t>
            </a:r>
            <a:endParaRPr lang="en-US" dirty="0"/>
          </a:p>
        </p:txBody>
      </p:sp>
      <p:sp>
        <p:nvSpPr>
          <p:cNvPr id="4" name="TextBox 3"/>
          <p:cNvSpPr txBox="1"/>
          <p:nvPr/>
        </p:nvSpPr>
        <p:spPr>
          <a:xfrm>
            <a:off x="609600" y="533400"/>
            <a:ext cx="6248400" cy="1015663"/>
          </a:xfrm>
          <a:prstGeom prst="rect">
            <a:avLst/>
          </a:prstGeom>
          <a:noFill/>
        </p:spPr>
        <p:txBody>
          <a:bodyPr wrap="square" rtlCol="0">
            <a:spAutoFit/>
          </a:bodyPr>
          <a:lstStyle/>
          <a:p>
            <a:r>
              <a:rPr lang="en-US" sz="6000" dirty="0" smtClean="0">
                <a:solidFill>
                  <a:srgbClr val="FF0000"/>
                </a:solidFill>
                <a:effectLst>
                  <a:outerShdw blurRad="38100" dist="38100" dir="2700000" algn="tl">
                    <a:srgbClr val="000000">
                      <a:alpha val="43137"/>
                    </a:srgbClr>
                  </a:outerShdw>
                </a:effectLst>
              </a:rPr>
              <a:t> </a:t>
            </a:r>
            <a:r>
              <a:rPr lang="en-US" sz="6000" dirty="0" smtClean="0">
                <a:solidFill>
                  <a:srgbClr val="FFFF00"/>
                </a:solidFill>
                <a:effectLst>
                  <a:outerShdw blurRad="38100" dist="38100" dir="2700000" algn="tl">
                    <a:srgbClr val="000000">
                      <a:alpha val="43137"/>
                    </a:srgbClr>
                  </a:outerShdw>
                </a:effectLst>
              </a:rPr>
              <a:t>THE BIG BANG?</a:t>
            </a:r>
            <a:endParaRPr lang="en-US" sz="600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990600" y="2438400"/>
            <a:ext cx="7239000" cy="1015663"/>
          </a:xfrm>
          <a:prstGeom prst="rect">
            <a:avLst/>
          </a:prstGeom>
          <a:noFill/>
        </p:spPr>
        <p:txBody>
          <a:bodyPr wrap="square" rtlCol="0">
            <a:spAutoFit/>
          </a:bodyPr>
          <a:lstStyle/>
          <a:p>
            <a:r>
              <a:rPr lang="en-US" sz="6000" dirty="0" smtClean="0">
                <a:solidFill>
                  <a:srgbClr val="FF0000"/>
                </a:solidFill>
                <a:effectLst>
                  <a:outerShdw blurRad="38100" dist="38100" dir="2700000" algn="tl">
                    <a:srgbClr val="000000">
                      <a:alpha val="43137"/>
                    </a:srgbClr>
                  </a:outerShdw>
                </a:effectLst>
              </a:rPr>
              <a:t> </a:t>
            </a:r>
            <a:r>
              <a:rPr lang="en-US" sz="6000" dirty="0" smtClean="0">
                <a:solidFill>
                  <a:srgbClr val="FFFF00"/>
                </a:solidFill>
                <a:effectLst>
                  <a:outerShdw blurRad="38100" dist="38100" dir="2700000" algn="tl">
                    <a:srgbClr val="000000">
                      <a:alpha val="43137"/>
                    </a:srgbClr>
                  </a:outerShdw>
                </a:effectLst>
              </a:rPr>
              <a:t>DID IT HAPPEN?</a:t>
            </a:r>
            <a:endParaRPr lang="en-US" sz="60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1524000" y="4495800"/>
            <a:ext cx="7162800" cy="1015663"/>
          </a:xfrm>
          <a:prstGeom prst="rect">
            <a:avLst/>
          </a:prstGeom>
          <a:noFill/>
        </p:spPr>
        <p:txBody>
          <a:bodyPr wrap="square" rtlCol="0">
            <a:spAutoFit/>
          </a:bodyPr>
          <a:lstStyle/>
          <a:p>
            <a:r>
              <a:rPr lang="en-US" sz="6000" dirty="0" smtClean="0">
                <a:solidFill>
                  <a:srgbClr val="FF0000"/>
                </a:solidFill>
                <a:effectLst>
                  <a:outerShdw blurRad="38100" dist="38100" dir="2700000" algn="tl">
                    <a:srgbClr val="000000">
                      <a:alpha val="43137"/>
                    </a:srgbClr>
                  </a:outerShdw>
                </a:effectLst>
              </a:rPr>
              <a:t> </a:t>
            </a:r>
            <a:r>
              <a:rPr lang="en-US" sz="6000" dirty="0" smtClean="0">
                <a:solidFill>
                  <a:srgbClr val="FFFF00"/>
                </a:solidFill>
                <a:effectLst>
                  <a:outerShdw blurRad="38100" dist="38100" dir="2700000" algn="tl">
                    <a:srgbClr val="000000">
                      <a:alpha val="43137"/>
                    </a:srgbClr>
                  </a:outerShdw>
                </a:effectLst>
              </a:rPr>
              <a:t>IS IT EVOLUTION?</a:t>
            </a:r>
            <a:endParaRPr lang="en-US" sz="6000" dirty="0">
              <a:solidFill>
                <a:srgbClr val="FFFF00"/>
              </a:solidFill>
              <a:effectLst>
                <a:outerShdw blurRad="38100" dist="38100" dir="2700000" algn="tl">
                  <a:srgbClr val="000000">
                    <a:alpha val="43137"/>
                  </a:srgbClr>
                </a:outerShdw>
              </a:effectLst>
            </a:endParaRPr>
          </a:p>
        </p:txBody>
      </p:sp>
    </p:spTree>
  </p:cSld>
  <p:clrMapOvr>
    <a:masterClrMapping/>
  </p:clrMapOvr>
  <p:transition>
    <p:circle/>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ms of NGC 4258 Galaxy    Cr-X-ray - Yuxuan Yang (UMCP) et al, NASA, CXC,   Optical-DSS   IR-NASA, JPL-Caltech &amp; Radio-NRAQ, AUI, NSF.jpg"/>
          <p:cNvPicPr>
            <a:picLocks noChangeAspect="1"/>
          </p:cNvPicPr>
          <p:nvPr/>
        </p:nvPicPr>
        <p:blipFill>
          <a:blip r:embed="rId2" cstate="print"/>
          <a:stretch>
            <a:fillRect/>
          </a:stretch>
        </p:blipFill>
        <p:spPr>
          <a:xfrm>
            <a:off x="0" y="152400"/>
            <a:ext cx="9144000" cy="6858000"/>
          </a:xfrm>
          <a:prstGeom prst="rect">
            <a:avLst/>
          </a:prstGeom>
        </p:spPr>
      </p:pic>
      <p:sp>
        <p:nvSpPr>
          <p:cNvPr id="3" name="TextBox 2"/>
          <p:cNvSpPr txBox="1"/>
          <p:nvPr/>
        </p:nvSpPr>
        <p:spPr>
          <a:xfrm>
            <a:off x="304800" y="609600"/>
            <a:ext cx="8534400" cy="2923877"/>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n-US" sz="4800" b="1" dirty="0" smtClean="0">
                <a:solidFill>
                  <a:srgbClr val="FF0000"/>
                </a:solidFill>
              </a:rPr>
              <a:t>THE BIBLE &amp; THE BIG BANG:</a:t>
            </a:r>
          </a:p>
          <a:p>
            <a:pPr lvl="2" algn="ctr"/>
            <a:endParaRPr lang="en-US" sz="4800" dirty="0" smtClean="0">
              <a:solidFill>
                <a:srgbClr val="FF0000"/>
              </a:solidFill>
            </a:endParaRPr>
          </a:p>
          <a:p>
            <a:pPr algn="ctr"/>
            <a:r>
              <a:rPr lang="en-US" sz="4000" b="1" dirty="0" smtClean="0"/>
              <a:t>HOW DO THEY COMPARE</a:t>
            </a:r>
            <a:r>
              <a:rPr lang="en-US" sz="4000" b="1" dirty="0" smtClean="0">
                <a:ln>
                  <a:solidFill>
                    <a:schemeClr val="tx1"/>
                  </a:solidFill>
                </a:ln>
              </a:rPr>
              <a:t>?</a:t>
            </a:r>
            <a:endParaRPr lang="en-US" sz="4000" b="1" dirty="0">
              <a:ln>
                <a:solidFill>
                  <a:schemeClr val="tx1"/>
                </a:solidFill>
              </a:ln>
            </a:endParaRPr>
          </a:p>
        </p:txBody>
      </p:sp>
      <p:sp>
        <p:nvSpPr>
          <p:cNvPr id="4" name="TextBox 3"/>
          <p:cNvSpPr txBox="1"/>
          <p:nvPr/>
        </p:nvSpPr>
        <p:spPr>
          <a:xfrm>
            <a:off x="228600" y="5943600"/>
            <a:ext cx="8915400" cy="646331"/>
          </a:xfrm>
          <a:prstGeom prst="rect">
            <a:avLst/>
          </a:prstGeom>
          <a:noFill/>
        </p:spPr>
        <p:txBody>
          <a:bodyPr wrap="square" rtlCol="0">
            <a:spAutoFit/>
          </a:bodyPr>
          <a:lstStyle/>
          <a:p>
            <a:r>
              <a:rPr lang="en-US" dirty="0" smtClean="0"/>
              <a:t>ARMS OF NGC 4258 GALAXY:   Credit-X-Ray, </a:t>
            </a:r>
            <a:r>
              <a:rPr lang="en-US" dirty="0" err="1" smtClean="0"/>
              <a:t>Yuxuan</a:t>
            </a:r>
            <a:r>
              <a:rPr lang="en-US" dirty="0" smtClean="0"/>
              <a:t> Yang (UMCP) et al, NASA, CXC, Optical-DSS, IR-NASA, JPL-Caltech &amp; Radio NRAQ, AUI, NSF</a:t>
            </a:r>
            <a:endParaRPr lang="en-US" dirty="0"/>
          </a:p>
        </p:txBody>
      </p:sp>
    </p:spTree>
  </p:cSld>
  <p:clrMapOvr>
    <a:masterClrMapping/>
  </p:clrMapOvr>
  <p:transition>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304800"/>
            <a:ext cx="9256143" cy="7962181"/>
          </a:xfrm>
          <a:prstGeom prst="rect">
            <a:avLst/>
          </a:prstGeom>
          <a:noFill/>
          <a:ln w="9525">
            <a:noFill/>
            <a:miter lim="800000"/>
            <a:headEnd/>
            <a:tailEnd/>
          </a:ln>
          <a:effectLst/>
        </p:spPr>
      </p:pic>
      <p:sp>
        <p:nvSpPr>
          <p:cNvPr id="3" name="TextBox 2"/>
          <p:cNvSpPr txBox="1"/>
          <p:nvPr/>
        </p:nvSpPr>
        <p:spPr>
          <a:xfrm>
            <a:off x="381000" y="228600"/>
            <a:ext cx="8763000" cy="4124206"/>
          </a:xfrm>
          <a:prstGeom prst="rect">
            <a:avLst/>
          </a:prstGeom>
          <a:noFill/>
        </p:spPr>
        <p:txBody>
          <a:bodyPr wrap="square" rtlCol="0">
            <a:spAutoFit/>
          </a:bodyPr>
          <a:lstStyle/>
          <a:p>
            <a:pPr algn="ctr"/>
            <a:r>
              <a:rPr lang="en-US" sz="4800" b="1" dirty="0" smtClean="0">
                <a:ln w="19050">
                  <a:solidFill>
                    <a:schemeClr val="bg1"/>
                  </a:solidFill>
                </a:ln>
                <a:solidFill>
                  <a:srgbClr val="FF0000"/>
                </a:solidFill>
                <a:latin typeface="Corbel" pitchFamily="34" charset="0"/>
              </a:rPr>
              <a:t>BIG BANG DEFINITION</a:t>
            </a:r>
          </a:p>
          <a:p>
            <a:pPr algn="ctr"/>
            <a:endParaRPr lang="en-US" sz="1400" b="1" dirty="0" smtClean="0">
              <a:ln w="19050">
                <a:solidFill>
                  <a:schemeClr val="bg1"/>
                </a:solidFill>
              </a:ln>
              <a:solidFill>
                <a:srgbClr val="FFFF00"/>
              </a:solidFill>
              <a:latin typeface="Corbel" pitchFamily="34" charset="0"/>
            </a:endParaRPr>
          </a:p>
          <a:p>
            <a:pPr algn="ctr"/>
            <a:r>
              <a:rPr lang="en-US" sz="4000" b="1" dirty="0" smtClean="0">
                <a:ln w="19050">
                  <a:solidFill>
                    <a:srgbClr val="FF0000"/>
                  </a:solidFill>
                </a:ln>
                <a:solidFill>
                  <a:srgbClr val="FFFF00"/>
                </a:solidFill>
                <a:latin typeface="Corbel" pitchFamily="34" charset="0"/>
                <a:cs typeface="Aharoni" pitchFamily="2" charset="-79"/>
              </a:rPr>
              <a:t>“A precisely designed creation &amp; expansion (not a random explosion!) of space, time, energy, and matter (STEM) under God’s direction &amp; control”</a:t>
            </a:r>
          </a:p>
        </p:txBody>
      </p:sp>
      <p:sp>
        <p:nvSpPr>
          <p:cNvPr id="4" name="TextBox 3"/>
          <p:cNvSpPr txBox="1"/>
          <p:nvPr/>
        </p:nvSpPr>
        <p:spPr>
          <a:xfrm>
            <a:off x="838200" y="4495800"/>
            <a:ext cx="7696200" cy="1323439"/>
          </a:xfrm>
          <a:prstGeom prst="rect">
            <a:avLst/>
          </a:prstGeom>
          <a:noFill/>
        </p:spPr>
        <p:txBody>
          <a:bodyPr wrap="square" rtlCol="0">
            <a:spAutoFit/>
          </a:bodyPr>
          <a:lstStyle/>
          <a:p>
            <a:pPr algn="ctr"/>
            <a:r>
              <a:rPr lang="en-US" sz="4000" b="1" i="1" u="sng" dirty="0" smtClean="0">
                <a:ln w="9525">
                  <a:solidFill>
                    <a:schemeClr val="bg1"/>
                  </a:solidFill>
                </a:ln>
                <a:solidFill>
                  <a:srgbClr val="FF0000"/>
                </a:solidFill>
                <a:latin typeface="Corbel" pitchFamily="34" charset="0"/>
                <a:cs typeface="Aharoni" pitchFamily="2" charset="-79"/>
              </a:rPr>
              <a:t>Therefore, it is not a random and self-evolving process</a:t>
            </a:r>
            <a:r>
              <a:rPr lang="en-US" sz="4000" b="1" i="1" dirty="0" smtClean="0">
                <a:ln w="9525">
                  <a:solidFill>
                    <a:schemeClr val="bg1"/>
                  </a:solidFill>
                </a:ln>
                <a:solidFill>
                  <a:srgbClr val="FF0000"/>
                </a:solidFill>
                <a:latin typeface="Corbel" pitchFamily="34" charset="0"/>
                <a:cs typeface="Aharoni" pitchFamily="2" charset="-79"/>
              </a:rPr>
              <a:t>.</a:t>
            </a:r>
            <a:endParaRPr lang="en-US" sz="4000" b="1" i="1" dirty="0">
              <a:ln w="9525">
                <a:solidFill>
                  <a:schemeClr val="bg1"/>
                </a:solidFill>
              </a:ln>
              <a:solidFill>
                <a:srgbClr val="FF0000"/>
              </a:solidFill>
              <a:latin typeface="Corbel" pitchFamily="34" charset="0"/>
              <a:cs typeface="Aharoni" pitchFamily="2" charset="-79"/>
            </a:endParaRPr>
          </a:p>
        </p:txBody>
      </p:sp>
      <p:sp>
        <p:nvSpPr>
          <p:cNvPr id="6" name="TextBox 5"/>
          <p:cNvSpPr txBox="1"/>
          <p:nvPr/>
        </p:nvSpPr>
        <p:spPr>
          <a:xfrm>
            <a:off x="609600" y="5943600"/>
            <a:ext cx="7848600" cy="646331"/>
          </a:xfrm>
          <a:prstGeom prst="rect">
            <a:avLst/>
          </a:prstGeom>
          <a:noFill/>
        </p:spPr>
        <p:txBody>
          <a:bodyPr wrap="square" rtlCol="0">
            <a:spAutoFit/>
          </a:bodyPr>
          <a:lstStyle/>
          <a:p>
            <a:r>
              <a:rPr lang="en-US" b="1" dirty="0" smtClean="0">
                <a:ln w="6350">
                  <a:solidFill>
                    <a:schemeClr val="bg1"/>
                  </a:solidFill>
                </a:ln>
                <a:solidFill>
                  <a:srgbClr val="FFFF00"/>
                </a:solidFill>
                <a:latin typeface="Aharoni" pitchFamily="2" charset="-79"/>
                <a:cs typeface="Aharoni" pitchFamily="2" charset="-79"/>
              </a:rPr>
              <a:t>HUBBLE ULTRA DEEP FIELD:  NASA, ESA, S. Beckwith (</a:t>
            </a:r>
            <a:r>
              <a:rPr lang="en-US" b="1" dirty="0" err="1" smtClean="0">
                <a:ln w="6350">
                  <a:solidFill>
                    <a:schemeClr val="bg1"/>
                  </a:solidFill>
                </a:ln>
                <a:solidFill>
                  <a:srgbClr val="FFFF00"/>
                </a:solidFill>
                <a:latin typeface="Aharoni" pitchFamily="2" charset="-79"/>
                <a:cs typeface="Aharoni" pitchFamily="2" charset="-79"/>
              </a:rPr>
              <a:t>STScI</a:t>
            </a:r>
            <a:r>
              <a:rPr lang="en-US" b="1" dirty="0" smtClean="0">
                <a:ln w="6350">
                  <a:solidFill>
                    <a:schemeClr val="bg1"/>
                  </a:solidFill>
                </a:ln>
                <a:solidFill>
                  <a:srgbClr val="FFFF00"/>
                </a:solidFill>
                <a:latin typeface="Aharoni" pitchFamily="2" charset="-79"/>
                <a:cs typeface="Aharoni" pitchFamily="2" charset="-79"/>
              </a:rPr>
              <a:t>) &amp; the HUDF Team</a:t>
            </a:r>
            <a:endParaRPr lang="en-US" b="1" dirty="0">
              <a:ln w="6350">
                <a:solidFill>
                  <a:schemeClr val="bg1"/>
                </a:solidFill>
              </a:ln>
              <a:solidFill>
                <a:srgbClr val="FFFF00"/>
              </a:solidFill>
              <a:latin typeface="Aharoni" pitchFamily="2" charset="-79"/>
              <a:cs typeface="Aharoni" pitchFamily="2" charset="-79"/>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26"/>
                                        </p:tgtEl>
                                        <p:attrNameLst>
                                          <p:attrName>style.opacity</p:attrName>
                                        </p:attrNameLst>
                                      </p:cBhvr>
                                      <p:to>
                                        <p:strVal val="0.5"/>
                                      </p:to>
                                    </p:set>
                                    <p:animEffect filter="image" prLst="opacity: 0.5">
                                      <p:cBhvr rctx="IE">
                                        <p:cTn id="7" dur="indefinite"/>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r Cluster NGC 290    Cr-ESA, NASA, Acknowledgement-E. Olszewski (U. Arizona), HST.jpg"/>
          <p:cNvPicPr>
            <a:picLocks noChangeAspect="1"/>
          </p:cNvPicPr>
          <p:nvPr/>
        </p:nvPicPr>
        <p:blipFill>
          <a:blip r:embed="rId2" cstate="print"/>
          <a:stretch>
            <a:fillRect/>
          </a:stretch>
        </p:blipFill>
        <p:spPr>
          <a:xfrm>
            <a:off x="8626" y="-25879"/>
            <a:ext cx="9135374" cy="6909758"/>
          </a:xfrm>
          <a:prstGeom prst="rect">
            <a:avLst/>
          </a:prstGeom>
        </p:spPr>
      </p:pic>
      <p:sp>
        <p:nvSpPr>
          <p:cNvPr id="6" name="TextBox 5"/>
          <p:cNvSpPr txBox="1"/>
          <p:nvPr/>
        </p:nvSpPr>
        <p:spPr>
          <a:xfrm>
            <a:off x="304800" y="6019800"/>
            <a:ext cx="8610600" cy="646331"/>
          </a:xfrm>
          <a:prstGeom prst="rect">
            <a:avLst/>
          </a:prstGeom>
          <a:noFill/>
        </p:spPr>
        <p:txBody>
          <a:bodyPr wrap="square" rtlCol="0">
            <a:spAutoFit/>
          </a:bodyPr>
          <a:lstStyle/>
          <a:p>
            <a:r>
              <a:rPr lang="en-US" b="1" dirty="0" smtClean="0">
                <a:solidFill>
                  <a:srgbClr val="FFFF00"/>
                </a:solidFill>
              </a:rPr>
              <a:t>STAR CLUSTER NGC 290:  Credit – ESA, NASA; Acknowledgement – E. </a:t>
            </a:r>
            <a:r>
              <a:rPr lang="en-US" b="1" dirty="0" err="1" smtClean="0">
                <a:solidFill>
                  <a:srgbClr val="FFFF00"/>
                </a:solidFill>
              </a:rPr>
              <a:t>Olzjewski</a:t>
            </a:r>
            <a:r>
              <a:rPr lang="en-US" b="1" dirty="0" smtClean="0">
                <a:solidFill>
                  <a:srgbClr val="FFFF00"/>
                </a:solidFill>
              </a:rPr>
              <a:t> (U. of Arizona), NST</a:t>
            </a:r>
            <a:endParaRPr lang="en-US" b="1" dirty="0">
              <a:solidFill>
                <a:srgbClr val="FFFF00"/>
              </a:solidFill>
            </a:endParaRP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R</a:t>
            </a:r>
            <a:r>
              <a:rPr lang="en-US" sz="4400" b="1" dirty="0" smtClean="0">
                <a:ln>
                  <a:solidFill>
                    <a:schemeClr val="bg1"/>
                  </a:solidFill>
                </a:ln>
                <a:solidFill>
                  <a:srgbClr val="FFC000"/>
                </a:solidFill>
              </a:rPr>
              <a:t>adiometric </a:t>
            </a:r>
            <a:r>
              <a:rPr lang="en-US" sz="4400" b="1" dirty="0" err="1" smtClean="0">
                <a:ln>
                  <a:solidFill>
                    <a:schemeClr val="bg1"/>
                  </a:solidFill>
                </a:ln>
                <a:solidFill>
                  <a:srgbClr val="FFC000"/>
                </a:solidFill>
              </a:rPr>
              <a:t>Abundancies</a:t>
            </a:r>
            <a:endParaRPr lang="en-US" sz="4400" b="1" dirty="0" smtClean="0">
              <a:ln>
                <a:solidFill>
                  <a:schemeClr val="bg1"/>
                </a:solidFill>
              </a:ln>
              <a:solidFill>
                <a:srgbClr val="FFC000"/>
              </a:solidFill>
            </a:endParaRPr>
          </a:p>
          <a:p>
            <a:pPr>
              <a:buNone/>
            </a:pPr>
            <a:endParaRPr lang="en-US" sz="900" b="1" dirty="0" smtClean="0">
              <a:ln>
                <a:solidFill>
                  <a:schemeClr val="bg1"/>
                </a:solidFill>
              </a:ln>
              <a:solidFill>
                <a:srgbClr val="FFC000"/>
              </a:solidFill>
              <a:latin typeface="ITC Avant Garde Demi" pitchFamily="34" charset="0"/>
            </a:endParaRPr>
          </a:p>
          <a:p>
            <a:pPr algn="ctr">
              <a:buNone/>
            </a:pPr>
            <a:r>
              <a:rPr lang="en-US" sz="3200" b="1" dirty="0" smtClean="0">
                <a:ln>
                  <a:solidFill>
                    <a:schemeClr val="bg1"/>
                  </a:solidFill>
                </a:ln>
                <a:solidFill>
                  <a:srgbClr val="FFC000"/>
                </a:solidFill>
              </a:rPr>
              <a:t> - - - But what do we see? - - - </a:t>
            </a:r>
          </a:p>
          <a:p>
            <a:r>
              <a:rPr lang="en-US" sz="3200" b="1" dirty="0" smtClean="0">
                <a:ln>
                  <a:solidFill>
                    <a:schemeClr val="bg1"/>
                  </a:solidFill>
                </a:ln>
                <a:solidFill>
                  <a:srgbClr val="FFC000"/>
                </a:solidFill>
              </a:rPr>
              <a:t>We only see neptunium, plutonium, and technetium existing in a few young stars, which is expected. </a:t>
            </a:r>
          </a:p>
          <a:p>
            <a:r>
              <a:rPr lang="en-US" sz="3200" b="1" dirty="0" smtClean="0">
                <a:ln>
                  <a:solidFill>
                    <a:schemeClr val="bg1"/>
                  </a:solidFill>
                </a:ln>
                <a:solidFill>
                  <a:srgbClr val="FFC000"/>
                </a:solidFill>
              </a:rPr>
              <a:t>In mature stars, including our sun and earth, these radiometric elements do not exist; they have been depleted.  However, uranium and thorium exist.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2142" y="-609600"/>
            <a:ext cx="9484742" cy="7772399"/>
          </a:xfrm>
          <a:prstGeom prst="rect">
            <a:avLst/>
          </a:prstGeom>
          <a:noFill/>
          <a:ln w="9525">
            <a:noFill/>
            <a:miter lim="800000"/>
            <a:headEnd/>
            <a:tailEnd/>
          </a:ln>
          <a:effectLst/>
        </p:spPr>
      </p:pic>
      <p:sp>
        <p:nvSpPr>
          <p:cNvPr id="3" name="TextBox 2"/>
          <p:cNvSpPr txBox="1"/>
          <p:nvPr/>
        </p:nvSpPr>
        <p:spPr>
          <a:xfrm>
            <a:off x="609600" y="228600"/>
            <a:ext cx="8001000" cy="2985433"/>
          </a:xfrm>
          <a:prstGeom prst="rect">
            <a:avLst/>
          </a:prstGeom>
          <a:noFill/>
        </p:spPr>
        <p:txBody>
          <a:bodyPr wrap="square" rtlCol="0">
            <a:spAutoFit/>
          </a:bodyPr>
          <a:lstStyle/>
          <a:p>
            <a:pPr algn="ctr"/>
            <a:r>
              <a:rPr lang="en-US" sz="4800" b="1" dirty="0" smtClean="0">
                <a:ln w="19050">
                  <a:solidFill>
                    <a:schemeClr val="bg1"/>
                  </a:solidFill>
                </a:ln>
                <a:solidFill>
                  <a:srgbClr val="FF0000"/>
                </a:solidFill>
                <a:latin typeface="Corbel" pitchFamily="34" charset="0"/>
                <a:cs typeface="Aharoni" pitchFamily="2" charset="-79"/>
              </a:rPr>
              <a:t>BIG BANG BASIC #1</a:t>
            </a:r>
          </a:p>
          <a:p>
            <a:pPr algn="ctr"/>
            <a:endParaRPr lang="en-US" sz="2000" b="1" dirty="0" smtClean="0">
              <a:ln w="19050">
                <a:solidFill>
                  <a:schemeClr val="bg1"/>
                </a:solidFill>
              </a:ln>
              <a:solidFill>
                <a:srgbClr val="FF0000"/>
              </a:solidFill>
              <a:latin typeface="Aharoni" pitchFamily="2" charset="-79"/>
              <a:cs typeface="Aharoni" pitchFamily="2" charset="-79"/>
            </a:endParaRPr>
          </a:p>
          <a:p>
            <a:pPr algn="ctr"/>
            <a:r>
              <a:rPr lang="en-US" sz="4000" b="1" dirty="0" smtClean="0">
                <a:ln w="19050">
                  <a:solidFill>
                    <a:srgbClr val="FF0000"/>
                  </a:solidFill>
                </a:ln>
                <a:solidFill>
                  <a:srgbClr val="FFFF00"/>
                </a:solidFill>
                <a:latin typeface="Corbel" pitchFamily="34" charset="0"/>
                <a:cs typeface="Aharoni" pitchFamily="2" charset="-79"/>
              </a:rPr>
              <a:t>The universe (all space, time, energy, and matter) had a beginning!</a:t>
            </a:r>
          </a:p>
        </p:txBody>
      </p:sp>
      <p:sp>
        <p:nvSpPr>
          <p:cNvPr id="4" name="TextBox 3"/>
          <p:cNvSpPr txBox="1"/>
          <p:nvPr/>
        </p:nvSpPr>
        <p:spPr>
          <a:xfrm>
            <a:off x="838200" y="3810000"/>
            <a:ext cx="8001000" cy="2554545"/>
          </a:xfrm>
          <a:prstGeom prst="rect">
            <a:avLst/>
          </a:prstGeom>
          <a:noFill/>
        </p:spPr>
        <p:txBody>
          <a:bodyPr wrap="square" rtlCol="0">
            <a:spAutoFit/>
          </a:bodyPr>
          <a:lstStyle/>
          <a:p>
            <a:pPr algn="ctr"/>
            <a:r>
              <a:rPr lang="en-US" sz="4000" b="1" i="1" dirty="0" smtClean="0">
                <a:ln w="9525">
                  <a:solidFill>
                    <a:srgbClr val="FFFF00"/>
                  </a:solidFill>
                </a:ln>
                <a:solidFill>
                  <a:srgbClr val="FF0000"/>
                </a:solidFill>
                <a:latin typeface="Aharoni" pitchFamily="2" charset="-79"/>
                <a:cs typeface="Aharoni" pitchFamily="2" charset="-79"/>
              </a:rPr>
              <a:t>Therefore, the universe had to have a pre-existing “causing agent” that brought the universe into being.</a:t>
            </a:r>
            <a:endParaRPr lang="en-US" sz="4000" b="1" i="1" dirty="0">
              <a:ln w="9525">
                <a:solidFill>
                  <a:srgbClr val="FFFF00"/>
                </a:solidFill>
              </a:ln>
              <a:solidFill>
                <a:srgbClr val="FF0000"/>
              </a:solidFill>
              <a:latin typeface="Aharoni" pitchFamily="2" charset="-79"/>
              <a:cs typeface="Aharoni" pitchFamily="2" charset="-79"/>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Hubble Sweep  Searing for other Planets   Cr-NASA,ESA, K. Sahu (STScI) &amp; the SWEEPS Science Team.jpg"/>
          <p:cNvPicPr>
            <a:picLocks noChangeAspect="1"/>
          </p:cNvPicPr>
          <p:nvPr/>
        </p:nvPicPr>
        <p:blipFill>
          <a:blip r:embed="rId2" cstate="print"/>
          <a:stretch>
            <a:fillRect/>
          </a:stretch>
        </p:blipFill>
        <p:spPr>
          <a:xfrm>
            <a:off x="0" y="-43132"/>
            <a:ext cx="9247516" cy="6901132"/>
          </a:xfrm>
          <a:prstGeom prst="rect">
            <a:avLst/>
          </a:prstGeom>
        </p:spPr>
      </p:pic>
      <p:sp>
        <p:nvSpPr>
          <p:cNvPr id="5" name="TextBox 4"/>
          <p:cNvSpPr txBox="1"/>
          <p:nvPr/>
        </p:nvSpPr>
        <p:spPr>
          <a:xfrm>
            <a:off x="457200" y="5867400"/>
            <a:ext cx="8458200" cy="646331"/>
          </a:xfrm>
          <a:prstGeom prst="rect">
            <a:avLst/>
          </a:prstGeom>
          <a:noFill/>
        </p:spPr>
        <p:txBody>
          <a:bodyPr wrap="square" rtlCol="0">
            <a:spAutoFit/>
          </a:bodyPr>
          <a:lstStyle/>
          <a:p>
            <a:r>
              <a:rPr lang="en-US" dirty="0" smtClean="0">
                <a:solidFill>
                  <a:schemeClr val="bg1"/>
                </a:solidFill>
              </a:rPr>
              <a:t>THE HUBBLE SWEEP SEARCHING FOR OTHER PLANETS:  Credit – NASA, ESA, K.  </a:t>
            </a:r>
            <a:r>
              <a:rPr lang="en-US" dirty="0" err="1" smtClean="0">
                <a:solidFill>
                  <a:schemeClr val="bg1"/>
                </a:solidFill>
              </a:rPr>
              <a:t>Sahu</a:t>
            </a:r>
            <a:r>
              <a:rPr lang="en-US" dirty="0" smtClean="0">
                <a:solidFill>
                  <a:schemeClr val="bg1"/>
                </a:solidFill>
              </a:rPr>
              <a:t> (</a:t>
            </a:r>
            <a:r>
              <a:rPr lang="en-US" dirty="0" err="1" smtClean="0">
                <a:solidFill>
                  <a:schemeClr val="bg1"/>
                </a:solidFill>
              </a:rPr>
              <a:t>STScI</a:t>
            </a:r>
            <a:r>
              <a:rPr lang="en-US" dirty="0" smtClean="0">
                <a:solidFill>
                  <a:schemeClr val="bg1"/>
                </a:solidFill>
              </a:rPr>
              <a:t>) &amp; the SWEEPS Science Team</a:t>
            </a:r>
            <a:endParaRPr lang="en-US" dirty="0">
              <a:solidFill>
                <a:schemeClr val="bg1"/>
              </a:solidFill>
            </a:endParaRPr>
          </a:p>
        </p:txBody>
      </p:sp>
    </p:spTree>
  </p:cSld>
  <p:clrMapOvr>
    <a:masterClrMapping/>
  </p:clrMapOvr>
  <p:transition>
    <p:circl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uds of Rho Ophiuchi   Cr - Adam Block, KPNO Visitor Program, NOAO, AURA, NSF.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81000" y="5943600"/>
            <a:ext cx="8382000" cy="646331"/>
          </a:xfrm>
          <a:prstGeom prst="rect">
            <a:avLst/>
          </a:prstGeom>
          <a:noFill/>
        </p:spPr>
        <p:txBody>
          <a:bodyPr wrap="square" rtlCol="0">
            <a:spAutoFit/>
          </a:bodyPr>
          <a:lstStyle/>
          <a:p>
            <a:r>
              <a:rPr lang="en-US" dirty="0" smtClean="0">
                <a:latin typeface="Aharoni" pitchFamily="2" charset="-79"/>
                <a:cs typeface="Aharoni" pitchFamily="2" charset="-79"/>
              </a:rPr>
              <a:t>CLOUDS OF RHO OPHIUCHI -  Credit – Adam Block, KPNO Visitor Program, NOAO, AURA, NSF</a:t>
            </a:r>
            <a:endParaRPr lang="en-US" dirty="0">
              <a:latin typeface="Aharoni" pitchFamily="2" charset="-79"/>
              <a:cs typeface="Aharoni" pitchFamily="2" charset="-79"/>
            </a:endParaRPr>
          </a:p>
        </p:txBody>
      </p:sp>
      <p:sp>
        <p:nvSpPr>
          <p:cNvPr id="6" name="TextBox 5"/>
          <p:cNvSpPr txBox="1"/>
          <p:nvPr/>
        </p:nvSpPr>
        <p:spPr>
          <a:xfrm>
            <a:off x="267419" y="381001"/>
            <a:ext cx="8773064" cy="4893647"/>
          </a:xfrm>
          <a:prstGeom prst="rect">
            <a:avLst/>
          </a:prstGeom>
          <a:noFill/>
        </p:spPr>
        <p:txBody>
          <a:bodyPr wrap="square" rtlCol="0">
            <a:spAutoFit/>
          </a:bodyPr>
          <a:lstStyle/>
          <a:p>
            <a:pPr algn="ctr"/>
            <a:r>
              <a:rPr lang="en-US" sz="4800" b="1" dirty="0" smtClean="0">
                <a:ln w="6350">
                  <a:solidFill>
                    <a:schemeClr val="bg1"/>
                  </a:solidFill>
                </a:ln>
                <a:solidFill>
                  <a:srgbClr val="FF0000"/>
                </a:solidFill>
                <a:latin typeface="Corbel" pitchFamily="34" charset="0"/>
                <a:cs typeface="Aharoni" pitchFamily="2" charset="-79"/>
              </a:rPr>
              <a:t>BIG BANG BASIC #1</a:t>
            </a:r>
          </a:p>
          <a:p>
            <a:endParaRPr lang="en-US" sz="4800" b="1" dirty="0" smtClean="0">
              <a:ln w="6350">
                <a:solidFill>
                  <a:schemeClr val="bg1"/>
                </a:solidFill>
              </a:ln>
              <a:solidFill>
                <a:srgbClr val="FF0000"/>
              </a:solidFill>
            </a:endParaRPr>
          </a:p>
          <a:p>
            <a:r>
              <a:rPr lang="en-US" sz="4000" b="1" dirty="0" smtClean="0">
                <a:ln w="6350">
                  <a:solidFill>
                    <a:schemeClr val="bg1"/>
                  </a:solidFill>
                </a:ln>
                <a:latin typeface="Corbel" pitchFamily="34" charset="0"/>
                <a:cs typeface="Aharoni" pitchFamily="2" charset="-79"/>
              </a:rPr>
              <a:t>Universe’s beginning supported by:</a:t>
            </a:r>
          </a:p>
          <a:p>
            <a:pPr marL="750888" lvl="1" indent="-288925">
              <a:buFont typeface="Wingdings" pitchFamily="2" charset="2"/>
              <a:buChar char="§"/>
            </a:pPr>
            <a:r>
              <a:rPr lang="en-US" sz="4000" b="1" dirty="0" smtClean="0">
                <a:ln w="6350">
                  <a:solidFill>
                    <a:schemeClr val="bg1"/>
                  </a:solidFill>
                </a:ln>
                <a:latin typeface="Corbel" pitchFamily="34" charset="0"/>
                <a:cs typeface="Aharoni" pitchFamily="2" charset="-79"/>
              </a:rPr>
              <a:t>Einstein’s General Theory of Relativity (some of it proven to a 99.999999999999999% certainty!!!)</a:t>
            </a:r>
            <a:endParaRPr lang="en-US" sz="1600" b="1" dirty="0" smtClean="0">
              <a:ln w="6350">
                <a:solidFill>
                  <a:schemeClr val="bg1"/>
                </a:solidFill>
              </a:ln>
              <a:latin typeface="Corbel" pitchFamily="34" charset="0"/>
              <a:cs typeface="Aharoni" pitchFamily="2" charset="-79"/>
            </a:endParaRPr>
          </a:p>
          <a:p>
            <a:pPr lvl="1">
              <a:buFont typeface="Arial" pitchFamily="34" charset="0"/>
              <a:buChar char="•"/>
            </a:pPr>
            <a:endParaRPr lang="en-US" sz="1600" b="1" dirty="0" smtClean="0">
              <a:ln w="6350">
                <a:solidFill>
                  <a:schemeClr val="bg1"/>
                </a:solidFill>
              </a:ln>
              <a:latin typeface="Aharoni" pitchFamily="2" charset="-79"/>
              <a:cs typeface="Aharoni" pitchFamily="2" charset="-79"/>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uds of Rho Ophiuchi   Cr - Adam Block, KPNO Visitor Program, NOAO, AURA, NSF.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81000" y="6019800"/>
            <a:ext cx="8382000" cy="646331"/>
          </a:xfrm>
          <a:prstGeom prst="rect">
            <a:avLst/>
          </a:prstGeom>
          <a:noFill/>
        </p:spPr>
        <p:txBody>
          <a:bodyPr wrap="square" rtlCol="0">
            <a:spAutoFit/>
          </a:bodyPr>
          <a:lstStyle/>
          <a:p>
            <a:r>
              <a:rPr lang="en-US" dirty="0" smtClean="0">
                <a:ln>
                  <a:solidFill>
                    <a:schemeClr val="bg1"/>
                  </a:solidFill>
                </a:ln>
                <a:solidFill>
                  <a:srgbClr val="FFFF00"/>
                </a:solidFill>
                <a:latin typeface="Aharoni" pitchFamily="2" charset="-79"/>
                <a:cs typeface="Aharoni" pitchFamily="2" charset="-79"/>
              </a:rPr>
              <a:t>CLOUDS OF RHO OPHIUCHI -  Credit – Adam Block, KPNO Visitor Program, NOAO, AURA, NSF</a:t>
            </a:r>
            <a:endParaRPr lang="en-US" dirty="0">
              <a:ln>
                <a:solidFill>
                  <a:schemeClr val="bg1"/>
                </a:solidFill>
              </a:ln>
              <a:solidFill>
                <a:srgbClr val="FFFF00"/>
              </a:solidFill>
              <a:latin typeface="Aharoni" pitchFamily="2" charset="-79"/>
              <a:cs typeface="Aharoni" pitchFamily="2" charset="-79"/>
            </a:endParaRPr>
          </a:p>
        </p:txBody>
      </p:sp>
      <p:sp>
        <p:nvSpPr>
          <p:cNvPr id="6" name="TextBox 5"/>
          <p:cNvSpPr txBox="1"/>
          <p:nvPr/>
        </p:nvSpPr>
        <p:spPr>
          <a:xfrm>
            <a:off x="267419" y="381001"/>
            <a:ext cx="8773064" cy="5447645"/>
          </a:xfrm>
          <a:prstGeom prst="rect">
            <a:avLst/>
          </a:prstGeom>
          <a:noFill/>
        </p:spPr>
        <p:txBody>
          <a:bodyPr wrap="square" rtlCol="0">
            <a:spAutoFit/>
          </a:bodyPr>
          <a:lstStyle/>
          <a:p>
            <a:pPr algn="ctr"/>
            <a:r>
              <a:rPr lang="en-US" sz="4800" b="1" dirty="0" smtClean="0">
                <a:ln w="6350">
                  <a:solidFill>
                    <a:schemeClr val="bg1"/>
                  </a:solidFill>
                </a:ln>
                <a:solidFill>
                  <a:srgbClr val="FF0000"/>
                </a:solidFill>
                <a:latin typeface="Corbel" pitchFamily="34" charset="0"/>
                <a:cs typeface="Aharoni" pitchFamily="2" charset="-79"/>
              </a:rPr>
              <a:t>BIG BANG BASIC #1</a:t>
            </a:r>
          </a:p>
          <a:p>
            <a:pPr algn="ctr"/>
            <a:endParaRPr lang="en-US" sz="2800" b="1" dirty="0" smtClean="0">
              <a:ln w="6350">
                <a:solidFill>
                  <a:schemeClr val="bg1"/>
                </a:solidFill>
              </a:ln>
              <a:solidFill>
                <a:srgbClr val="FF0000"/>
              </a:solidFill>
              <a:latin typeface="Corbel" pitchFamily="34" charset="0"/>
            </a:endParaRPr>
          </a:p>
          <a:p>
            <a:r>
              <a:rPr lang="en-US" sz="4000" b="1" dirty="0" smtClean="0">
                <a:ln w="6350">
                  <a:solidFill>
                    <a:schemeClr val="bg1"/>
                  </a:solidFill>
                </a:ln>
                <a:latin typeface="Corbel" pitchFamily="34" charset="0"/>
                <a:cs typeface="Aharoni" pitchFamily="2" charset="-79"/>
              </a:rPr>
              <a:t>Universe’s beginning supported by:</a:t>
            </a:r>
          </a:p>
          <a:p>
            <a:pPr lvl="1">
              <a:buFont typeface="Wingdings" pitchFamily="2" charset="2"/>
              <a:buChar char="§"/>
            </a:pPr>
            <a:endParaRPr lang="en-US" sz="1600" b="1" dirty="0" smtClean="0">
              <a:ln w="6350">
                <a:solidFill>
                  <a:schemeClr val="bg1"/>
                </a:solidFill>
              </a:ln>
              <a:latin typeface="Corbel" pitchFamily="34" charset="0"/>
              <a:cs typeface="Aharoni" pitchFamily="2" charset="-79"/>
            </a:endParaRPr>
          </a:p>
          <a:p>
            <a:pPr lvl="1">
              <a:buFont typeface="Arial" pitchFamily="34" charset="0"/>
              <a:buChar char="•"/>
            </a:pPr>
            <a:endParaRPr lang="en-US" sz="1600" b="1" dirty="0" smtClean="0">
              <a:ln w="6350">
                <a:solidFill>
                  <a:schemeClr val="bg1"/>
                </a:solidFill>
              </a:ln>
              <a:latin typeface="Corbel" pitchFamily="34" charset="0"/>
              <a:cs typeface="Aharoni" pitchFamily="2" charset="-79"/>
            </a:endParaRPr>
          </a:p>
          <a:p>
            <a:pPr lvl="1">
              <a:buFont typeface="Wingdings" pitchFamily="2" charset="2"/>
              <a:buChar char="§"/>
            </a:pPr>
            <a:r>
              <a:rPr lang="en-US" sz="4000" b="1" dirty="0" smtClean="0">
                <a:ln w="6350">
                  <a:solidFill>
                    <a:schemeClr val="bg1"/>
                  </a:solidFill>
                </a:ln>
                <a:latin typeface="Corbel" pitchFamily="34" charset="0"/>
                <a:cs typeface="Aharoni" pitchFamily="2" charset="-79"/>
              </a:rPr>
              <a:t>Second Law of Thermodynamics:</a:t>
            </a:r>
          </a:p>
          <a:p>
            <a:pPr lvl="1"/>
            <a:r>
              <a:rPr lang="en-US" sz="4000" b="1" dirty="0" smtClean="0">
                <a:ln w="6350">
                  <a:solidFill>
                    <a:schemeClr val="bg1"/>
                  </a:solidFill>
                </a:ln>
                <a:latin typeface="Corbel" pitchFamily="34" charset="0"/>
                <a:cs typeface="Aharoni" pitchFamily="2" charset="-79"/>
              </a:rPr>
              <a:t>   “everything wears out.”  If 	universe was infinitely old, it 	would have “died” an infinitely 	long time ago.</a:t>
            </a:r>
            <a:endParaRPr lang="en-US" sz="3600" b="1" dirty="0">
              <a:ln w="6350">
                <a:solidFill>
                  <a:schemeClr val="bg1"/>
                </a:solidFill>
              </a:ln>
              <a:latin typeface="Corbel" pitchFamily="34" charset="0"/>
              <a:cs typeface="Aharoni" pitchFamily="2" charset="-79"/>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uds of Rho Ophiuchi   Cr - Adam Block, KPNO Visitor Program, NOAO, AURA, NSF.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04800" y="5791200"/>
            <a:ext cx="8839200" cy="646331"/>
          </a:xfrm>
          <a:prstGeom prst="rect">
            <a:avLst/>
          </a:prstGeom>
          <a:noFill/>
        </p:spPr>
        <p:txBody>
          <a:bodyPr wrap="square" rtlCol="0">
            <a:spAutoFit/>
          </a:bodyPr>
          <a:lstStyle/>
          <a:p>
            <a:r>
              <a:rPr lang="en-US" b="1" dirty="0" smtClean="0">
                <a:ln w="3175">
                  <a:solidFill>
                    <a:schemeClr val="tx1"/>
                  </a:solidFill>
                </a:ln>
              </a:rPr>
              <a:t>CLOUDS OF RHO OPHIUCHI -  Credit – Adam Block, KPNO Visitor Program, NOAO, AURA, NSF</a:t>
            </a:r>
            <a:endParaRPr lang="en-US" b="1" dirty="0">
              <a:ln w="3175">
                <a:solidFill>
                  <a:schemeClr val="tx1"/>
                </a:solidFill>
              </a:ln>
            </a:endParaRPr>
          </a:p>
        </p:txBody>
      </p:sp>
      <p:sp>
        <p:nvSpPr>
          <p:cNvPr id="6" name="TextBox 5"/>
          <p:cNvSpPr txBox="1"/>
          <p:nvPr/>
        </p:nvSpPr>
        <p:spPr>
          <a:xfrm>
            <a:off x="353683" y="381000"/>
            <a:ext cx="8790316" cy="4401205"/>
          </a:xfrm>
          <a:prstGeom prst="rect">
            <a:avLst/>
          </a:prstGeom>
          <a:noFill/>
        </p:spPr>
        <p:txBody>
          <a:bodyPr wrap="square" rtlCol="0">
            <a:spAutoFit/>
          </a:bodyPr>
          <a:lstStyle/>
          <a:p>
            <a:pPr algn="ctr"/>
            <a:r>
              <a:rPr lang="en-US" sz="4800" b="1" dirty="0" smtClean="0">
                <a:ln w="6350">
                  <a:solidFill>
                    <a:schemeClr val="bg1"/>
                  </a:solidFill>
                </a:ln>
                <a:solidFill>
                  <a:srgbClr val="FF0000"/>
                </a:solidFill>
                <a:latin typeface="Corbel" pitchFamily="34" charset="0"/>
                <a:cs typeface="Aharoni" pitchFamily="2" charset="-79"/>
              </a:rPr>
              <a:t>BIG BANG BASIC #1</a:t>
            </a:r>
          </a:p>
          <a:p>
            <a:endParaRPr lang="en-US" sz="4000" dirty="0" smtClean="0">
              <a:ln w="6350">
                <a:solidFill>
                  <a:schemeClr val="bg1"/>
                </a:solidFill>
              </a:ln>
              <a:solidFill>
                <a:srgbClr val="FF0000"/>
              </a:solidFill>
              <a:latin typeface="Corbel" pitchFamily="34" charset="0"/>
            </a:endParaRPr>
          </a:p>
          <a:p>
            <a:r>
              <a:rPr lang="en-US" sz="4000" b="1" dirty="0" smtClean="0">
                <a:ln w="6350">
                  <a:solidFill>
                    <a:schemeClr val="bg1"/>
                  </a:solidFill>
                </a:ln>
                <a:latin typeface="Corbel" pitchFamily="34" charset="0"/>
                <a:cs typeface="Aharoni" pitchFamily="2" charset="-79"/>
              </a:rPr>
              <a:t>Beginning of the universe </a:t>
            </a:r>
          </a:p>
          <a:p>
            <a:r>
              <a:rPr lang="en-US" sz="4000" b="1" dirty="0" smtClean="0">
                <a:ln w="6350">
                  <a:solidFill>
                    <a:schemeClr val="bg1"/>
                  </a:solidFill>
                </a:ln>
                <a:latin typeface="Corbel" pitchFamily="34" charset="0"/>
                <a:cs typeface="Aharoni" pitchFamily="2" charset="-79"/>
              </a:rPr>
              <a:t>Supported by (continued):</a:t>
            </a:r>
          </a:p>
          <a:p>
            <a:pPr lvl="1">
              <a:buFont typeface="Arial" pitchFamily="34" charset="0"/>
              <a:buChar char="•"/>
            </a:pPr>
            <a:r>
              <a:rPr lang="en-US" sz="3200" b="1" dirty="0" smtClean="0">
                <a:ln w="6350">
                  <a:solidFill>
                    <a:schemeClr val="bg1"/>
                  </a:solidFill>
                </a:ln>
                <a:latin typeface="Corbel" pitchFamily="34" charset="0"/>
                <a:cs typeface="Aharoni" pitchFamily="2" charset="-79"/>
              </a:rPr>
              <a:t>Numerous scientific observations and</a:t>
            </a:r>
          </a:p>
          <a:p>
            <a:pPr lvl="1"/>
            <a:r>
              <a:rPr lang="en-US" sz="3200" b="1" dirty="0" smtClean="0">
                <a:ln w="6350">
                  <a:solidFill>
                    <a:schemeClr val="bg1"/>
                  </a:solidFill>
                </a:ln>
                <a:latin typeface="Corbel" pitchFamily="34" charset="0"/>
                <a:cs typeface="Aharoni" pitchFamily="2" charset="-79"/>
              </a:rPr>
              <a:t>  experiments</a:t>
            </a:r>
          </a:p>
          <a:p>
            <a:endParaRPr lang="en-US" sz="4800" dirty="0">
              <a:ln w="6350">
                <a:solidFill>
                  <a:schemeClr val="bg1"/>
                </a:solidFill>
              </a:ln>
              <a:solidFill>
                <a:srgbClr val="FF0000"/>
              </a:solidFill>
              <a:latin typeface="Aharoni" pitchFamily="2" charset="-79"/>
              <a:cs typeface="Aharoni" pitchFamily="2" charset="-79"/>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
            <a:ext cx="9296400" cy="6954473"/>
          </a:xfrm>
          <a:prstGeom prst="rect">
            <a:avLst/>
          </a:prstGeom>
          <a:noFill/>
          <a:ln w="9525">
            <a:noFill/>
            <a:miter lim="800000"/>
            <a:headEnd/>
            <a:tailEnd/>
          </a:ln>
          <a:effectLst/>
        </p:spPr>
      </p:pic>
      <p:sp>
        <p:nvSpPr>
          <p:cNvPr id="5" name="TextBox 4"/>
          <p:cNvSpPr txBox="1"/>
          <p:nvPr/>
        </p:nvSpPr>
        <p:spPr>
          <a:xfrm>
            <a:off x="533400" y="6019800"/>
            <a:ext cx="8001000" cy="646331"/>
          </a:xfrm>
          <a:prstGeom prst="rect">
            <a:avLst/>
          </a:prstGeom>
          <a:noFill/>
        </p:spPr>
        <p:txBody>
          <a:bodyPr wrap="square" rtlCol="0">
            <a:spAutoFit/>
          </a:bodyPr>
          <a:lstStyle/>
          <a:p>
            <a:r>
              <a:rPr lang="en-US" dirty="0" smtClean="0"/>
              <a:t>ORION NEBULA -  Credit – NASA, ESA, M. </a:t>
            </a:r>
            <a:r>
              <a:rPr lang="en-US" dirty="0" err="1" smtClean="0"/>
              <a:t>Robberto</a:t>
            </a:r>
            <a:r>
              <a:rPr lang="en-US" dirty="0" smtClean="0"/>
              <a:t>  (</a:t>
            </a:r>
            <a:r>
              <a:rPr lang="en-US" dirty="0" err="1" smtClean="0"/>
              <a:t>STScI</a:t>
            </a:r>
            <a:r>
              <a:rPr lang="en-US" dirty="0" smtClean="0"/>
              <a:t>, ESA), The Hubble Space Telescope Orion Treasury project Team</a:t>
            </a:r>
            <a:endParaRPr lang="en-US" dirty="0"/>
          </a:p>
        </p:txBody>
      </p:sp>
      <p:sp>
        <p:nvSpPr>
          <p:cNvPr id="6" name="TextBox 5"/>
          <p:cNvSpPr txBox="1"/>
          <p:nvPr/>
        </p:nvSpPr>
        <p:spPr>
          <a:xfrm>
            <a:off x="422694" y="381000"/>
            <a:ext cx="8358997" cy="3570208"/>
          </a:xfrm>
          <a:prstGeom prst="rect">
            <a:avLst/>
          </a:prstGeom>
          <a:noFill/>
        </p:spPr>
        <p:txBody>
          <a:bodyPr wrap="square" rtlCol="0">
            <a:spAutoFit/>
          </a:bodyPr>
          <a:lstStyle/>
          <a:p>
            <a:pPr algn="ctr"/>
            <a:r>
              <a:rPr lang="en-US" sz="4800" b="1" dirty="0" smtClean="0">
                <a:ln w="19050">
                  <a:solidFill>
                    <a:schemeClr val="bg1"/>
                  </a:solidFill>
                </a:ln>
                <a:solidFill>
                  <a:srgbClr val="FF0000"/>
                </a:solidFill>
                <a:latin typeface="Corbel" pitchFamily="34" charset="0"/>
                <a:cs typeface="Aharoni" pitchFamily="2" charset="-79"/>
              </a:rPr>
              <a:t>BIG BANG BASIC #1</a:t>
            </a:r>
          </a:p>
          <a:p>
            <a:pPr algn="ctr"/>
            <a:endParaRPr lang="en-US" b="1" dirty="0" smtClean="0">
              <a:ln w="19050">
                <a:solidFill>
                  <a:schemeClr val="bg1"/>
                </a:solidFill>
              </a:ln>
              <a:solidFill>
                <a:srgbClr val="FF0000"/>
              </a:solidFill>
              <a:latin typeface="Corbel" pitchFamily="34" charset="0"/>
              <a:cs typeface="Aharoni" pitchFamily="2" charset="-79"/>
            </a:endParaRPr>
          </a:p>
          <a:p>
            <a:r>
              <a:rPr lang="en-US" sz="4000" b="1" dirty="0" smtClean="0">
                <a:ln w="6350">
                  <a:solidFill>
                    <a:schemeClr val="bg1"/>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World famous Physicist Stephen Hawking has stated:  </a:t>
            </a:r>
            <a:r>
              <a:rPr lang="en-US" sz="4000" b="1" i="1" dirty="0" smtClean="0">
                <a:ln w="6350">
                  <a:solidFill>
                    <a:schemeClr val="bg1"/>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“So long as the Universe had a beginning, we could suppose it had a creator.”</a:t>
            </a:r>
            <a:endParaRPr lang="en-US" sz="4800" b="1" i="1" dirty="0">
              <a:ln w="6350">
                <a:solidFill>
                  <a:schemeClr val="bg1"/>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endParaRPr>
          </a:p>
        </p:txBody>
      </p:sp>
      <p:sp>
        <p:nvSpPr>
          <p:cNvPr id="7" name="TextBox 6"/>
          <p:cNvSpPr txBox="1"/>
          <p:nvPr/>
        </p:nvSpPr>
        <p:spPr>
          <a:xfrm>
            <a:off x="457200" y="4038600"/>
            <a:ext cx="8264106" cy="1938992"/>
          </a:xfrm>
          <a:prstGeom prst="rect">
            <a:avLst/>
          </a:prstGeom>
          <a:noFill/>
        </p:spPr>
        <p:txBody>
          <a:bodyPr wrap="square" rtlCol="0">
            <a:spAutoFit/>
          </a:bodyPr>
          <a:lstStyle/>
          <a:p>
            <a:r>
              <a:rPr lang="en-US" sz="4000" b="1" dirty="0" smtClean="0">
                <a:ln w="6350">
                  <a:solidFill>
                    <a:schemeClr val="bg1"/>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The majority of scientists in the hard sciences are now theists (believe in a creator God)</a:t>
            </a:r>
            <a:endParaRPr lang="en-US" sz="4000" b="1" dirty="0">
              <a:ln w="6350">
                <a:solidFill>
                  <a:schemeClr val="bg1"/>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laxy Group Hickson 44    C&amp;C-MASIL Imaging Team.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04800" y="304800"/>
            <a:ext cx="8548779" cy="6093976"/>
          </a:xfrm>
          <a:prstGeom prst="rect">
            <a:avLst/>
          </a:prstGeom>
          <a:noFill/>
        </p:spPr>
        <p:txBody>
          <a:bodyPr wrap="square" rtlCol="0">
            <a:spAutoFit/>
          </a:bodyPr>
          <a:lstStyle/>
          <a:p>
            <a:pPr algn="ctr"/>
            <a:r>
              <a:rPr lang="en-US" sz="4800" b="1" dirty="0" smtClean="0">
                <a:ln w="19050">
                  <a:solidFill>
                    <a:schemeClr val="bg1"/>
                  </a:solidFill>
                </a:ln>
                <a:solidFill>
                  <a:srgbClr val="FF0000"/>
                </a:solidFill>
                <a:latin typeface="Aharoni" pitchFamily="2" charset="-79"/>
                <a:cs typeface="Aharoni" pitchFamily="2" charset="-79"/>
              </a:rPr>
              <a:t>BIG BANG BASIC #2</a:t>
            </a:r>
          </a:p>
          <a:p>
            <a:pPr algn="ctr"/>
            <a:endParaRPr lang="en-US" sz="2400" dirty="0" smtClean="0">
              <a:latin typeface="Aharoni" pitchFamily="2" charset="-79"/>
              <a:cs typeface="Aharoni" pitchFamily="2" charset="-79"/>
            </a:endParaRPr>
          </a:p>
          <a:p>
            <a:pPr marL="284163" indent="-284163">
              <a:buFont typeface="Wingdings" pitchFamily="2" charset="2"/>
              <a:buChar char="§"/>
            </a:pPr>
            <a:r>
              <a:rPr lang="en-US" sz="4000" b="1" dirty="0" smtClean="0">
                <a:ln w="6350">
                  <a:solidFill>
                    <a:schemeClr val="bg1"/>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The Universe has been expanding since its creation &amp; will continue to expand</a:t>
            </a:r>
          </a:p>
          <a:p>
            <a:pPr>
              <a:buFont typeface="Arial" pitchFamily="34" charset="0"/>
              <a:buChar char="•"/>
            </a:pPr>
            <a:endParaRPr lang="en-US" sz="2000" b="1" dirty="0" smtClean="0">
              <a:ln w="6350">
                <a:solidFill>
                  <a:schemeClr val="bg1"/>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endParaRPr>
          </a:p>
          <a:p>
            <a:pPr>
              <a:buFont typeface="Wingdings" pitchFamily="2" charset="2"/>
              <a:buChar char="§"/>
            </a:pPr>
            <a:r>
              <a:rPr lang="en-US" sz="4000" b="1" dirty="0" smtClean="0">
                <a:ln w="6350">
                  <a:solidFill>
                    <a:schemeClr val="bg1"/>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Past expansion proven by</a:t>
            </a:r>
          </a:p>
          <a:p>
            <a:pPr marL="231775" indent="-231775"/>
            <a:r>
              <a:rPr lang="en-US" sz="4000" b="1" dirty="0" smtClean="0">
                <a:ln w="6350">
                  <a:solidFill>
                    <a:schemeClr val="bg1"/>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  photographic observations</a:t>
            </a:r>
          </a:p>
          <a:p>
            <a:pPr>
              <a:buFont typeface="Arial" pitchFamily="34" charset="0"/>
              <a:buChar char="•"/>
            </a:pPr>
            <a:endParaRPr lang="en-US" b="1" dirty="0" smtClean="0">
              <a:ln w="6350">
                <a:solidFill>
                  <a:schemeClr val="bg1"/>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endParaRPr>
          </a:p>
          <a:p>
            <a:pPr marL="280988" indent="-280988">
              <a:buFont typeface="Wingdings" pitchFamily="2" charset="2"/>
              <a:buChar char="§"/>
            </a:pPr>
            <a:r>
              <a:rPr lang="en-US" sz="4000" b="1" dirty="0" smtClean="0">
                <a:ln w="6350">
                  <a:solidFill>
                    <a:schemeClr val="bg1"/>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Future expansion - not enough </a:t>
            </a:r>
          </a:p>
          <a:p>
            <a:r>
              <a:rPr lang="en-US" sz="4000" b="1" dirty="0" smtClean="0">
                <a:ln w="6350">
                  <a:solidFill>
                    <a:schemeClr val="bg1"/>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  matter to stop it &amp; is speeding up</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256143" cy="6952891"/>
          </a:xfrm>
          <a:prstGeom prst="rect">
            <a:avLst/>
          </a:prstGeom>
          <a:noFill/>
          <a:ln w="9525">
            <a:noFill/>
            <a:miter lim="800000"/>
            <a:headEnd/>
            <a:tailEnd/>
          </a:ln>
          <a:effectLst/>
        </p:spPr>
      </p:pic>
      <p:sp>
        <p:nvSpPr>
          <p:cNvPr id="3" name="TextBox 2"/>
          <p:cNvSpPr txBox="1"/>
          <p:nvPr/>
        </p:nvSpPr>
        <p:spPr>
          <a:xfrm>
            <a:off x="228600" y="457200"/>
            <a:ext cx="8763000" cy="6124754"/>
          </a:xfrm>
          <a:prstGeom prst="rect">
            <a:avLst/>
          </a:prstGeom>
          <a:noFill/>
        </p:spPr>
        <p:txBody>
          <a:bodyPr wrap="square" rtlCol="0">
            <a:spAutoFit/>
          </a:bodyPr>
          <a:lstStyle/>
          <a:p>
            <a:pPr algn="ctr"/>
            <a:r>
              <a:rPr lang="en-US" sz="4800" b="1" dirty="0" smtClean="0">
                <a:ln w="19050">
                  <a:solidFill>
                    <a:schemeClr val="bg1"/>
                  </a:solidFill>
                </a:ln>
                <a:solidFill>
                  <a:srgbClr val="FF0000"/>
                </a:solidFill>
                <a:latin typeface="Corbel" pitchFamily="34" charset="0"/>
                <a:cs typeface="Aharoni" pitchFamily="2" charset="-79"/>
              </a:rPr>
              <a:t>BIG BANG BASIC #3</a:t>
            </a:r>
          </a:p>
          <a:p>
            <a:pPr algn="ctr"/>
            <a:endParaRPr lang="en-US" sz="2400" b="1" dirty="0" smtClean="0">
              <a:ln w="19050">
                <a:solidFill>
                  <a:schemeClr val="bg1"/>
                </a:solidFill>
              </a:ln>
              <a:solidFill>
                <a:srgbClr val="FF0000"/>
              </a:solidFill>
              <a:latin typeface="Corbel" pitchFamily="34" charset="0"/>
              <a:cs typeface="Aharoni" pitchFamily="2" charset="-79"/>
            </a:endParaRPr>
          </a:p>
          <a:p>
            <a:r>
              <a:rPr lang="en-US" sz="4000" b="1" dirty="0" smtClean="0">
                <a:ln w="9525">
                  <a:solidFill>
                    <a:sysClr val="windowText" lastClr="000000"/>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The Universe is wearing out, growing old, and it will die: </a:t>
            </a:r>
          </a:p>
          <a:p>
            <a:pPr lvl="1">
              <a:buFont typeface="Wingdings" pitchFamily="2" charset="2"/>
              <a:buChar char="§"/>
            </a:pPr>
            <a:r>
              <a:rPr lang="en-US" sz="4000" b="1" dirty="0" smtClean="0">
                <a:ln w="9525">
                  <a:solidFill>
                    <a:sysClr val="windowText" lastClr="000000"/>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“Die” = heat death - increasing </a:t>
            </a:r>
          </a:p>
          <a:p>
            <a:pPr lvl="1"/>
            <a:r>
              <a:rPr lang="en-US" sz="4000" b="1" dirty="0" smtClean="0">
                <a:ln w="9525">
                  <a:solidFill>
                    <a:sysClr val="windowText" lastClr="000000"/>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   </a:t>
            </a:r>
            <a:r>
              <a:rPr lang="en-US" sz="4000" b="1" dirty="0" err="1" smtClean="0">
                <a:ln w="9525">
                  <a:solidFill>
                    <a:sysClr val="windowText" lastClr="000000"/>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entrophy</a:t>
            </a:r>
            <a:r>
              <a:rPr lang="en-US" sz="4000" b="1" dirty="0" smtClean="0">
                <a:ln w="9525">
                  <a:solidFill>
                    <a:sysClr val="windowText" lastClr="000000"/>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 resulting in no more</a:t>
            </a:r>
          </a:p>
          <a:p>
            <a:pPr marL="862013" lvl="1" indent="-404813"/>
            <a:r>
              <a:rPr lang="en-US" sz="4000" b="1" dirty="0" smtClean="0">
                <a:ln w="9525">
                  <a:solidFill>
                    <a:sysClr val="windowText" lastClr="000000"/>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   usable energy &amp; death of all life</a:t>
            </a:r>
          </a:p>
          <a:p>
            <a:pPr lvl="1">
              <a:buFont typeface="Wingdings" pitchFamily="2" charset="2"/>
              <a:buChar char="§"/>
            </a:pPr>
            <a:r>
              <a:rPr lang="en-US" sz="4000" b="1" dirty="0" smtClean="0">
                <a:ln w="9525">
                  <a:solidFill>
                    <a:sysClr val="windowText" lastClr="000000"/>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Second Law of Thermodynamics</a:t>
            </a:r>
          </a:p>
          <a:p>
            <a:pPr lvl="1"/>
            <a:r>
              <a:rPr lang="en-US" sz="4000" b="1" dirty="0" smtClean="0">
                <a:ln w="9525">
                  <a:solidFill>
                    <a:sysClr val="windowText" lastClr="000000"/>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  (defined earlier) requires the</a:t>
            </a:r>
          </a:p>
          <a:p>
            <a:pPr lvl="1"/>
            <a:r>
              <a:rPr lang="en-US" sz="4000" b="1" dirty="0" smtClean="0">
                <a:ln w="9525">
                  <a:solidFill>
                    <a:sysClr val="windowText" lastClr="000000"/>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  universe’s death.</a:t>
            </a:r>
            <a:endParaRPr lang="en-US" sz="4000" b="1" dirty="0">
              <a:ln w="19050">
                <a:solidFill>
                  <a:schemeClr val="bg1"/>
                </a:solidFill>
              </a:ln>
              <a:solidFill>
                <a:srgbClr val="FFFF00"/>
              </a:solidFill>
              <a:latin typeface="Corbel" pitchFamily="34" charset="0"/>
              <a:cs typeface="Aharoni" pitchFamily="2" charset="-79"/>
            </a:endParaRPr>
          </a:p>
        </p:txBody>
      </p:sp>
      <p:sp>
        <p:nvSpPr>
          <p:cNvPr id="4" name="TextBox 3"/>
          <p:cNvSpPr txBox="1"/>
          <p:nvPr/>
        </p:nvSpPr>
        <p:spPr>
          <a:xfrm>
            <a:off x="6858000" y="6211669"/>
            <a:ext cx="2286000" cy="646331"/>
          </a:xfrm>
          <a:prstGeom prst="rect">
            <a:avLst/>
          </a:prstGeom>
          <a:noFill/>
        </p:spPr>
        <p:txBody>
          <a:bodyPr wrap="square" rtlCol="0">
            <a:spAutoFit/>
          </a:bodyPr>
          <a:lstStyle/>
          <a:p>
            <a:r>
              <a:rPr lang="en-US" b="1" dirty="0" smtClean="0">
                <a:ln w="9525">
                  <a:solidFill>
                    <a:schemeClr val="bg1"/>
                  </a:solidFill>
                </a:ln>
                <a:solidFill>
                  <a:srgbClr val="FFFF00"/>
                </a:solidFill>
                <a:latin typeface="Aharoni" pitchFamily="2" charset="-79"/>
                <a:cs typeface="Aharoni" pitchFamily="2" charset="-79"/>
              </a:rPr>
              <a:t>CONSTELLATION SAGISTARIUS</a:t>
            </a:r>
            <a:endParaRPr lang="en-US" b="1" dirty="0">
              <a:ln w="9525">
                <a:solidFill>
                  <a:schemeClr val="bg1"/>
                </a:solidFill>
              </a:ln>
              <a:solidFill>
                <a:srgbClr val="FFFF00"/>
              </a:solidFill>
              <a:latin typeface="Aharoni" pitchFamily="2" charset="-79"/>
              <a:cs typeface="Aharoni" pitchFamily="2" charset="-79"/>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098"/>
                                        </p:tgtEl>
                                        <p:attrNameLst>
                                          <p:attrName>style.opacity</p:attrName>
                                        </p:attrNameLst>
                                      </p:cBhvr>
                                      <p:to>
                                        <p:strVal val="0.5"/>
                                      </p:to>
                                    </p:set>
                                    <p:animEffect filter="image" prLst="opacity: 0.5">
                                      <p:cBhvr rctx="IE">
                                        <p:cTn id="7" dur="indefinite"/>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839200" cy="2062103"/>
          </a:xfrm>
          <a:prstGeom prst="rect">
            <a:avLst/>
          </a:prstGeom>
          <a:noFill/>
        </p:spPr>
        <p:txBody>
          <a:bodyPr wrap="square" rtlCol="0">
            <a:spAutoFit/>
          </a:bodyPr>
          <a:lstStyle/>
          <a:p>
            <a:pPr algn="ctr"/>
            <a:r>
              <a:rPr lang="en-US" sz="4800" dirty="0" smtClean="0"/>
              <a:t>BIBLE BASIC #1</a:t>
            </a:r>
          </a:p>
          <a:p>
            <a:pPr algn="ctr"/>
            <a:endParaRPr lang="en-US" sz="4000" dirty="0" smtClean="0"/>
          </a:p>
          <a:p>
            <a:endParaRPr lang="en-US" sz="4000" dirty="0"/>
          </a:p>
        </p:txBody>
      </p:sp>
      <p:pic>
        <p:nvPicPr>
          <p:cNvPr id="3" name="Picture 2" descr="Vela Supernova Remnant in Visible Light     Cr-Digitized Sky Survey, ESA, ESO, NASA  FITS Liberator,  Color cOMPOSITE-dAVID dE mARTIN (sKYFACTORY).jpg"/>
          <p:cNvPicPr>
            <a:picLocks noChangeAspect="1"/>
          </p:cNvPicPr>
          <p:nvPr/>
        </p:nvPicPr>
        <p:blipFill>
          <a:blip r:embed="rId2" cstate="print"/>
          <a:stretch>
            <a:fillRect/>
          </a:stretch>
        </p:blipFill>
        <p:spPr>
          <a:xfrm>
            <a:off x="-43132" y="-8627"/>
            <a:ext cx="9247517" cy="6883879"/>
          </a:xfrm>
          <a:prstGeom prst="rect">
            <a:avLst/>
          </a:prstGeom>
        </p:spPr>
      </p:pic>
      <p:sp>
        <p:nvSpPr>
          <p:cNvPr id="5" name="TextBox 4"/>
          <p:cNvSpPr txBox="1"/>
          <p:nvPr/>
        </p:nvSpPr>
        <p:spPr>
          <a:xfrm>
            <a:off x="457200" y="5867400"/>
            <a:ext cx="8382000" cy="646331"/>
          </a:xfrm>
          <a:prstGeom prst="rect">
            <a:avLst/>
          </a:prstGeom>
          <a:noFill/>
        </p:spPr>
        <p:txBody>
          <a:bodyPr wrap="square" rtlCol="0">
            <a:spAutoFit/>
          </a:bodyPr>
          <a:lstStyle/>
          <a:p>
            <a:r>
              <a:rPr lang="en-US" dirty="0" smtClean="0"/>
              <a:t>VELA SUPERNOVA REMNANT:   Credit-Digitized Sky Survey, ESA, ESO, NASA, FITS Liberator; Color Composite-David De Martin (</a:t>
            </a:r>
            <a:r>
              <a:rPr lang="en-US" dirty="0" err="1" smtClean="0"/>
              <a:t>Skyfactory</a:t>
            </a:r>
            <a:r>
              <a:rPr lang="en-US" dirty="0" smtClean="0"/>
              <a:t>)</a:t>
            </a:r>
            <a:endParaRPr lang="en-US" dirty="0"/>
          </a:p>
        </p:txBody>
      </p:sp>
      <p:sp>
        <p:nvSpPr>
          <p:cNvPr id="6" name="TextBox 5"/>
          <p:cNvSpPr txBox="1"/>
          <p:nvPr/>
        </p:nvSpPr>
        <p:spPr>
          <a:xfrm>
            <a:off x="379562" y="533400"/>
            <a:ext cx="8514272" cy="4739759"/>
          </a:xfrm>
          <a:prstGeom prst="rect">
            <a:avLst/>
          </a:prstGeom>
          <a:noFill/>
        </p:spPr>
        <p:txBody>
          <a:bodyPr wrap="square" rtlCol="0">
            <a:spAutoFit/>
          </a:bodyPr>
          <a:lstStyle/>
          <a:p>
            <a:pPr algn="ctr"/>
            <a:r>
              <a:rPr lang="en-US" sz="4800" b="1" dirty="0" smtClean="0">
                <a:ln w="19050">
                  <a:solidFill>
                    <a:schemeClr val="bg1"/>
                  </a:solidFill>
                </a:ln>
                <a:solidFill>
                  <a:srgbClr val="FF0000"/>
                </a:solidFill>
                <a:latin typeface="Corbel" pitchFamily="34" charset="0"/>
                <a:cs typeface="Aharoni" pitchFamily="2" charset="-79"/>
              </a:rPr>
              <a:t>BIBLE BASIC #1</a:t>
            </a:r>
          </a:p>
          <a:p>
            <a:pPr algn="ctr"/>
            <a:endParaRPr lang="en-US" sz="1400" b="1" dirty="0" smtClean="0">
              <a:ln w="19050">
                <a:solidFill>
                  <a:schemeClr val="bg1"/>
                </a:solidFill>
              </a:ln>
              <a:solidFill>
                <a:srgbClr val="FF0000"/>
              </a:solidFill>
              <a:latin typeface="Corbel" pitchFamily="34" charset="0"/>
              <a:cs typeface="Aharoni" pitchFamily="2" charset="-79"/>
            </a:endParaRPr>
          </a:p>
          <a:p>
            <a:pPr algn="ctr"/>
            <a:r>
              <a:rPr lang="en-US" sz="4000" b="1" dirty="0" smtClean="0">
                <a:ln w="9525">
                  <a:solidFill>
                    <a:sysClr val="windowText" lastClr="000000"/>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The universe (all space, time, energy and matter) had a beginning!</a:t>
            </a:r>
          </a:p>
          <a:p>
            <a:endParaRPr lang="en-US" sz="4000" b="1" dirty="0" smtClean="0">
              <a:ln w="9525">
                <a:solidFill>
                  <a:sysClr val="windowText" lastClr="000000"/>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endParaRPr>
          </a:p>
          <a:p>
            <a:pPr algn="ctr"/>
            <a:r>
              <a:rPr lang="en-US" sz="4000" b="1" dirty="0" smtClean="0">
                <a:ln w="9525">
                  <a:solidFill>
                    <a:sysClr val="windowText" lastClr="000000"/>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rPr>
              <a:t>God, Who has always existed, is the “causing agent” Who created the universe</a:t>
            </a:r>
            <a:endParaRPr lang="en-US" sz="4000" b="1" dirty="0">
              <a:ln w="9525">
                <a:solidFill>
                  <a:sysClr val="windowText" lastClr="000000"/>
                </a:solidFill>
              </a:ln>
              <a:solidFill>
                <a:srgbClr val="FFFF00"/>
              </a:solidFill>
              <a:effectLst>
                <a:outerShdw blurRad="50800" dist="38100" dir="2700000" algn="tl" rotWithShape="0">
                  <a:prstClr val="black">
                    <a:alpha val="40000"/>
                  </a:prstClr>
                </a:outerShdw>
              </a:effectLst>
              <a:latin typeface="Corbel" pitchFamily="34"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x Power\AppData\Local\Microsoft\Windows\Temporary Internet Files\Content.IE5\RBJPYQZ6\MPj04011790000[1].jpg"/>
          <p:cNvPicPr>
            <a:picLocks noChangeAspect="1" noChangeArrowheads="1"/>
          </p:cNvPicPr>
          <p:nvPr/>
        </p:nvPicPr>
        <p:blipFill>
          <a:blip r:embed="rId2" cstate="print"/>
          <a:srcRect/>
          <a:stretch>
            <a:fillRect/>
          </a:stretch>
        </p:blipFill>
        <p:spPr bwMode="auto">
          <a:xfrm>
            <a:off x="0" y="0"/>
            <a:ext cx="9299275" cy="6935638"/>
          </a:xfrm>
          <a:prstGeom prst="rect">
            <a:avLst/>
          </a:prstGeom>
          <a:noFill/>
        </p:spPr>
      </p:pic>
      <p:sp>
        <p:nvSpPr>
          <p:cNvPr id="3" name="TextBox 2"/>
          <p:cNvSpPr txBox="1"/>
          <p:nvPr/>
        </p:nvSpPr>
        <p:spPr>
          <a:xfrm>
            <a:off x="586596" y="381000"/>
            <a:ext cx="8100204" cy="5632311"/>
          </a:xfrm>
          <a:prstGeom prst="rect">
            <a:avLst/>
          </a:prstGeom>
          <a:noFill/>
        </p:spPr>
        <p:txBody>
          <a:bodyPr wrap="square" rtlCol="0">
            <a:spAutoFit/>
          </a:bodyPr>
          <a:lstStyle/>
          <a:p>
            <a:pPr marL="339725" indent="-339725">
              <a:buFont typeface="Arial" pitchFamily="34" charset="0"/>
              <a:buChar char="•"/>
            </a:pPr>
            <a:r>
              <a:rPr lang="en-US" sz="4000" b="1" dirty="0" smtClean="0">
                <a:ln w="6350">
                  <a:solidFill>
                    <a:schemeClr val="bg1"/>
                  </a:solidFill>
                </a:ln>
                <a:solidFill>
                  <a:srgbClr val="FF0000"/>
                </a:solidFill>
                <a:latin typeface="Corbel" pitchFamily="34" charset="0"/>
                <a:cs typeface="Aharoni" pitchFamily="2" charset="-79"/>
              </a:rPr>
              <a:t>GENESIS 1:1 - </a:t>
            </a:r>
            <a:r>
              <a:rPr lang="en-US" sz="4000" b="1" i="1" dirty="0" smtClean="0">
                <a:ln w="6350">
                  <a:solidFill>
                    <a:schemeClr val="bg1"/>
                  </a:solidFill>
                </a:ln>
                <a:solidFill>
                  <a:srgbClr val="FFC000"/>
                </a:solidFill>
                <a:latin typeface="Corbel" pitchFamily="34" charset="0"/>
                <a:cs typeface="Aharoni" pitchFamily="2" charset="-79"/>
              </a:rPr>
              <a:t>In the beginning, God created (“</a:t>
            </a:r>
            <a:r>
              <a:rPr lang="en-US" sz="4000" b="1" i="1" dirty="0" err="1" smtClean="0">
                <a:ln w="6350">
                  <a:solidFill>
                    <a:schemeClr val="bg1"/>
                  </a:solidFill>
                </a:ln>
                <a:solidFill>
                  <a:srgbClr val="FFC000"/>
                </a:solidFill>
                <a:latin typeface="Corbel" pitchFamily="34" charset="0"/>
                <a:cs typeface="Aharoni" pitchFamily="2" charset="-79"/>
              </a:rPr>
              <a:t>bara</a:t>
            </a:r>
            <a:r>
              <a:rPr lang="en-US" sz="4000" b="1" i="1" dirty="0" smtClean="0">
                <a:ln w="6350">
                  <a:solidFill>
                    <a:schemeClr val="bg1"/>
                  </a:solidFill>
                </a:ln>
                <a:solidFill>
                  <a:srgbClr val="FFC000"/>
                </a:solidFill>
                <a:latin typeface="Corbel" pitchFamily="34" charset="0"/>
                <a:cs typeface="Aharoni" pitchFamily="2" charset="-79"/>
              </a:rPr>
              <a:t>”) the heavens and the earth (“</a:t>
            </a:r>
            <a:r>
              <a:rPr lang="en-US" sz="4000" b="1" i="1" dirty="0" err="1" smtClean="0">
                <a:ln w="6350">
                  <a:solidFill>
                    <a:schemeClr val="bg1"/>
                  </a:solidFill>
                </a:ln>
                <a:solidFill>
                  <a:srgbClr val="FFC000"/>
                </a:solidFill>
                <a:latin typeface="Corbel" pitchFamily="34" charset="0"/>
                <a:cs typeface="Aharoni" pitchFamily="2" charset="-79"/>
              </a:rPr>
              <a:t>hashamayin</a:t>
            </a:r>
            <a:r>
              <a:rPr lang="en-US" sz="4000" b="1" i="1" dirty="0" smtClean="0">
                <a:ln w="6350">
                  <a:solidFill>
                    <a:schemeClr val="bg1"/>
                  </a:solidFill>
                </a:ln>
                <a:solidFill>
                  <a:srgbClr val="FFC000"/>
                </a:solidFill>
                <a:latin typeface="Corbel" pitchFamily="34" charset="0"/>
                <a:cs typeface="Aharoni" pitchFamily="2" charset="-79"/>
              </a:rPr>
              <a:t> we ha `</a:t>
            </a:r>
            <a:r>
              <a:rPr lang="en-US" sz="4000" b="1" i="1" dirty="0" err="1" smtClean="0">
                <a:ln w="6350">
                  <a:solidFill>
                    <a:schemeClr val="bg1"/>
                  </a:solidFill>
                </a:ln>
                <a:solidFill>
                  <a:srgbClr val="FFC000"/>
                </a:solidFill>
                <a:latin typeface="Corbel" pitchFamily="34" charset="0"/>
                <a:cs typeface="Aharoni" pitchFamily="2" charset="-79"/>
              </a:rPr>
              <a:t>erets</a:t>
            </a:r>
            <a:r>
              <a:rPr lang="en-US" sz="4000" b="1" i="1" dirty="0" smtClean="0">
                <a:ln w="6350">
                  <a:solidFill>
                    <a:schemeClr val="bg1"/>
                  </a:solidFill>
                </a:ln>
                <a:solidFill>
                  <a:srgbClr val="FFC000"/>
                </a:solidFill>
                <a:latin typeface="Corbel" pitchFamily="34" charset="0"/>
                <a:cs typeface="Aharoni" pitchFamily="2" charset="-79"/>
              </a:rPr>
              <a:t>”) …</a:t>
            </a:r>
          </a:p>
          <a:p>
            <a:pPr marL="339725" indent="-339725"/>
            <a:endParaRPr lang="en-US" sz="4000" b="1" i="1" dirty="0" smtClean="0">
              <a:ln w="6350">
                <a:solidFill>
                  <a:schemeClr val="bg1"/>
                </a:solidFill>
              </a:ln>
              <a:solidFill>
                <a:srgbClr val="FFC000"/>
              </a:solidFill>
              <a:latin typeface="Corbel" pitchFamily="34" charset="0"/>
              <a:cs typeface="Aharoni" pitchFamily="2" charset="-79"/>
            </a:endParaRPr>
          </a:p>
          <a:p>
            <a:pPr marL="339725" indent="-339725">
              <a:buFont typeface="Arial" pitchFamily="34" charset="0"/>
              <a:buChar char="•"/>
            </a:pPr>
            <a:r>
              <a:rPr lang="en-US" sz="4000" b="1" dirty="0" smtClean="0">
                <a:solidFill>
                  <a:srgbClr val="FF0000"/>
                </a:solidFill>
                <a:latin typeface="Corbel" pitchFamily="34" charset="0"/>
                <a:cs typeface="Aharoni" pitchFamily="2" charset="-79"/>
              </a:rPr>
              <a:t>Gen. 2:3, 2:4; Psalm 148:5; Isaiah 40:26, 42:5 &amp; 45:18 – </a:t>
            </a:r>
            <a:r>
              <a:rPr lang="en-US" sz="4000" dirty="0" smtClean="0">
                <a:solidFill>
                  <a:srgbClr val="FFFF00"/>
                </a:solidFill>
                <a:latin typeface="Corbel" pitchFamily="34" charset="0"/>
                <a:cs typeface="Aharoni" pitchFamily="2" charset="-79"/>
              </a:rPr>
              <a:t>each say God created (began) the universe. </a:t>
            </a:r>
          </a:p>
          <a:p>
            <a:endParaRPr lang="en-US" sz="4000" dirty="0" smtClean="0">
              <a:latin typeface="Aharoni" pitchFamily="2" charset="-79"/>
              <a:cs typeface="Aharoni" pitchFamily="2" charset="-79"/>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R</a:t>
            </a:r>
            <a:r>
              <a:rPr lang="en-US" sz="4400" b="1" dirty="0" smtClean="0">
                <a:ln>
                  <a:solidFill>
                    <a:schemeClr val="bg1"/>
                  </a:solidFill>
                </a:ln>
                <a:solidFill>
                  <a:srgbClr val="FFC000"/>
                </a:solidFill>
              </a:rPr>
              <a:t>adiometric </a:t>
            </a:r>
            <a:r>
              <a:rPr lang="en-US" sz="4400" b="1" dirty="0" err="1" smtClean="0">
                <a:ln>
                  <a:solidFill>
                    <a:schemeClr val="bg1"/>
                  </a:solidFill>
                </a:ln>
                <a:solidFill>
                  <a:srgbClr val="FFC000"/>
                </a:solidFill>
              </a:rPr>
              <a:t>Abundancies</a:t>
            </a:r>
            <a:endParaRPr lang="en-US" sz="4400" b="1" dirty="0" smtClean="0">
              <a:ln>
                <a:solidFill>
                  <a:schemeClr val="bg1"/>
                </a:solidFill>
              </a:ln>
              <a:solidFill>
                <a:srgbClr val="FFC000"/>
              </a:solidFill>
            </a:endParaRPr>
          </a:p>
          <a:p>
            <a:pPr>
              <a:buNone/>
            </a:pPr>
            <a:endParaRPr lang="en-US" sz="900" b="1" dirty="0" smtClean="0">
              <a:ln>
                <a:solidFill>
                  <a:schemeClr val="bg1"/>
                </a:solidFill>
              </a:ln>
              <a:solidFill>
                <a:srgbClr val="FFC000"/>
              </a:solidFill>
              <a:latin typeface="ITC Avant Garde Demi" pitchFamily="34" charset="0"/>
            </a:endParaRPr>
          </a:p>
          <a:p>
            <a:r>
              <a:rPr lang="en-US" sz="3200" b="1" dirty="0" smtClean="0">
                <a:ln>
                  <a:solidFill>
                    <a:schemeClr val="bg1"/>
                  </a:solidFill>
                </a:ln>
                <a:solidFill>
                  <a:srgbClr val="FFC000"/>
                </a:solidFill>
              </a:rPr>
              <a:t>This is exactly what we would see with a multi-billion year universe.  </a:t>
            </a:r>
          </a:p>
          <a:p>
            <a:endParaRPr lang="en-US" sz="3200" b="1" dirty="0" smtClean="0">
              <a:ln>
                <a:solidFill>
                  <a:schemeClr val="bg1"/>
                </a:solidFill>
              </a:ln>
              <a:solidFill>
                <a:srgbClr val="FFC000"/>
              </a:solidFill>
            </a:endParaRPr>
          </a:p>
          <a:p>
            <a:r>
              <a:rPr lang="en-US" sz="3200" b="1" dirty="0" smtClean="0">
                <a:ln>
                  <a:solidFill>
                    <a:schemeClr val="bg1"/>
                  </a:solidFill>
                </a:ln>
                <a:solidFill>
                  <a:srgbClr val="FFC000"/>
                </a:solidFill>
              </a:rPr>
              <a:t>It is exactly what we COULD NOT SEE if the universe were only 6 – 10,000 years.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x Power\AppData\Local\Microsoft\Windows\Temporary Internet Files\Content.IE5\RBJPYQZ6\MPj04011790000[1].jpg"/>
          <p:cNvPicPr>
            <a:picLocks noChangeAspect="1" noChangeArrowheads="1"/>
          </p:cNvPicPr>
          <p:nvPr/>
        </p:nvPicPr>
        <p:blipFill>
          <a:blip r:embed="rId2" cstate="print"/>
          <a:srcRect/>
          <a:stretch>
            <a:fillRect/>
          </a:stretch>
        </p:blipFill>
        <p:spPr bwMode="auto">
          <a:xfrm>
            <a:off x="0" y="0"/>
            <a:ext cx="9299275" cy="6935638"/>
          </a:xfrm>
          <a:prstGeom prst="rect">
            <a:avLst/>
          </a:prstGeom>
          <a:noFill/>
        </p:spPr>
      </p:pic>
      <p:sp>
        <p:nvSpPr>
          <p:cNvPr id="3" name="TextBox 2"/>
          <p:cNvSpPr txBox="1"/>
          <p:nvPr/>
        </p:nvSpPr>
        <p:spPr>
          <a:xfrm>
            <a:off x="439947" y="609600"/>
            <a:ext cx="8212348" cy="5755422"/>
          </a:xfrm>
          <a:prstGeom prst="rect">
            <a:avLst/>
          </a:prstGeom>
          <a:noFill/>
        </p:spPr>
        <p:txBody>
          <a:bodyPr wrap="square" rtlCol="0">
            <a:spAutoFit/>
          </a:bodyPr>
          <a:lstStyle/>
          <a:p>
            <a:r>
              <a:rPr lang="en-US" sz="4000" dirty="0" smtClean="0"/>
              <a:t>“</a:t>
            </a:r>
            <a:r>
              <a:rPr lang="en-US" sz="4000" dirty="0" smtClean="0">
                <a:latin typeface="Corbel" pitchFamily="34" charset="0"/>
              </a:rPr>
              <a:t>Time” had a beginning!</a:t>
            </a:r>
          </a:p>
          <a:p>
            <a:endParaRPr lang="en-US" sz="4000" dirty="0" smtClean="0">
              <a:latin typeface="Corbel" pitchFamily="34" charset="0"/>
            </a:endParaRPr>
          </a:p>
          <a:p>
            <a:r>
              <a:rPr lang="en-US" sz="4800" b="1" dirty="0" smtClean="0">
                <a:ln w="6350">
                  <a:solidFill>
                    <a:schemeClr val="bg1"/>
                  </a:solidFill>
                </a:ln>
                <a:solidFill>
                  <a:srgbClr val="FF0000"/>
                </a:solidFill>
                <a:effectLst>
                  <a:outerShdw blurRad="38100" dist="38100" dir="2700000" algn="tl">
                    <a:srgbClr val="000000">
                      <a:alpha val="43137"/>
                    </a:srgbClr>
                  </a:outerShdw>
                </a:effectLst>
                <a:latin typeface="Corbel" pitchFamily="34" charset="0"/>
              </a:rPr>
              <a:t>II Timothy 1:9 – </a:t>
            </a:r>
            <a:r>
              <a:rPr lang="en-US" sz="48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 before the beginning of time,…”</a:t>
            </a:r>
          </a:p>
          <a:p>
            <a:endParaRPr lang="en-US" sz="48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endParaRPr>
          </a:p>
          <a:p>
            <a:r>
              <a:rPr lang="en-US" sz="4800" b="1" dirty="0" smtClean="0">
                <a:ln w="6350">
                  <a:solidFill>
                    <a:schemeClr val="bg1"/>
                  </a:solidFill>
                </a:ln>
                <a:solidFill>
                  <a:srgbClr val="FF0000"/>
                </a:solidFill>
                <a:effectLst>
                  <a:outerShdw blurRad="38100" dist="38100" dir="2700000" algn="tl">
                    <a:srgbClr val="000000">
                      <a:alpha val="43137"/>
                    </a:srgbClr>
                  </a:outerShdw>
                </a:effectLst>
                <a:latin typeface="Corbel" pitchFamily="34" charset="0"/>
              </a:rPr>
              <a:t>Titus 1:2 – </a:t>
            </a:r>
            <a:r>
              <a:rPr lang="en-US" sz="48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“…promised before the beginning of time,…”</a:t>
            </a:r>
          </a:p>
          <a:p>
            <a:endParaRPr lang="en-US" sz="4800" b="1" dirty="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gle Nebula in Infrared   Cr-NASA, JPL-Caltech, N.Flagey (IAS, SSC) &amp; A. Noriega-Crespo (SSC, Caltech).jpg"/>
          <p:cNvPicPr>
            <a:picLocks noChangeAspect="1"/>
          </p:cNvPicPr>
          <p:nvPr/>
        </p:nvPicPr>
        <p:blipFill>
          <a:blip r:embed="rId2" cstate="print"/>
          <a:stretch>
            <a:fillRect/>
          </a:stretch>
        </p:blipFill>
        <p:spPr>
          <a:xfrm>
            <a:off x="-120769" y="-138022"/>
            <a:ext cx="9264769" cy="6996022"/>
          </a:xfrm>
          <a:prstGeom prst="rect">
            <a:avLst/>
          </a:prstGeom>
        </p:spPr>
      </p:pic>
      <p:sp>
        <p:nvSpPr>
          <p:cNvPr id="3" name="TextBox 2"/>
          <p:cNvSpPr txBox="1"/>
          <p:nvPr/>
        </p:nvSpPr>
        <p:spPr>
          <a:xfrm>
            <a:off x="304800" y="5867400"/>
            <a:ext cx="8305800" cy="646331"/>
          </a:xfrm>
          <a:prstGeom prst="rect">
            <a:avLst/>
          </a:prstGeom>
          <a:noFill/>
        </p:spPr>
        <p:txBody>
          <a:bodyPr wrap="square" rtlCol="0">
            <a:spAutoFit/>
          </a:bodyPr>
          <a:lstStyle/>
          <a:p>
            <a:r>
              <a:rPr lang="en-US" dirty="0" smtClean="0">
                <a:ln>
                  <a:solidFill>
                    <a:schemeClr val="tx1"/>
                  </a:solidFill>
                </a:ln>
              </a:rPr>
              <a:t>EAGLE NEBULA IN INFRARED:   Credit-NASA, JPL-Caltech, N. </a:t>
            </a:r>
            <a:r>
              <a:rPr lang="en-US" dirty="0" err="1" smtClean="0">
                <a:ln>
                  <a:solidFill>
                    <a:schemeClr val="tx1"/>
                  </a:solidFill>
                </a:ln>
              </a:rPr>
              <a:t>Flagey</a:t>
            </a:r>
            <a:r>
              <a:rPr lang="en-US" dirty="0" smtClean="0">
                <a:ln>
                  <a:solidFill>
                    <a:schemeClr val="tx1"/>
                  </a:solidFill>
                </a:ln>
              </a:rPr>
              <a:t> (IAS, SSC) &amp; A. Noriega-</a:t>
            </a:r>
            <a:r>
              <a:rPr lang="en-US" dirty="0" err="1" smtClean="0">
                <a:ln>
                  <a:solidFill>
                    <a:schemeClr val="tx1"/>
                  </a:solidFill>
                </a:ln>
              </a:rPr>
              <a:t>Crespo</a:t>
            </a:r>
            <a:r>
              <a:rPr lang="en-US" dirty="0" smtClean="0">
                <a:ln>
                  <a:solidFill>
                    <a:schemeClr val="tx1"/>
                  </a:solidFill>
                </a:ln>
              </a:rPr>
              <a:t> (SSC, Caltech)</a:t>
            </a:r>
            <a:endParaRPr lang="en-US" dirty="0">
              <a:ln>
                <a:solidFill>
                  <a:schemeClr val="tx1"/>
                </a:solidFill>
              </a:ln>
            </a:endParaRPr>
          </a:p>
        </p:txBody>
      </p:sp>
      <p:sp>
        <p:nvSpPr>
          <p:cNvPr id="4" name="TextBox 3"/>
          <p:cNvSpPr txBox="1"/>
          <p:nvPr/>
        </p:nvSpPr>
        <p:spPr>
          <a:xfrm>
            <a:off x="301925" y="685800"/>
            <a:ext cx="8428008" cy="3293209"/>
          </a:xfrm>
          <a:prstGeom prst="rect">
            <a:avLst/>
          </a:prstGeom>
          <a:noFill/>
        </p:spPr>
        <p:txBody>
          <a:bodyPr wrap="square" rtlCol="0">
            <a:spAutoFit/>
          </a:bodyPr>
          <a:lstStyle/>
          <a:p>
            <a:pPr algn="ctr"/>
            <a:r>
              <a:rPr lang="en-US" sz="4800" b="1" dirty="0" smtClean="0">
                <a:ln w="19050">
                  <a:solidFill>
                    <a:schemeClr val="bg1"/>
                  </a:solidFill>
                </a:ln>
                <a:solidFill>
                  <a:srgbClr val="FF0000"/>
                </a:solidFill>
                <a:latin typeface="Corbel" pitchFamily="34" charset="0"/>
                <a:cs typeface="Aharoni" pitchFamily="2" charset="-79"/>
              </a:rPr>
              <a:t>BIBLE BASIC #2</a:t>
            </a:r>
          </a:p>
          <a:p>
            <a:pPr algn="ctr"/>
            <a:endParaRPr lang="en-US" sz="4000" dirty="0" smtClean="0">
              <a:latin typeface="Corbel" pitchFamily="34" charset="0"/>
              <a:cs typeface="Aharoni" pitchFamily="2" charset="-79"/>
            </a:endParaRPr>
          </a:p>
          <a:p>
            <a:r>
              <a:rPr lang="en-US" sz="4000" b="1" dirty="0" smtClean="0">
                <a:ln w="19050">
                  <a:solidFill>
                    <a:sysClr val="windowText" lastClr="000000"/>
                  </a:solidFill>
                </a:ln>
                <a:solidFill>
                  <a:srgbClr val="FFFF00"/>
                </a:solidFill>
                <a:latin typeface="Corbel" pitchFamily="34" charset="0"/>
                <a:cs typeface="Aharoni" pitchFamily="2" charset="-79"/>
              </a:rPr>
              <a:t>The universe has been expanding since its creation and is continuing to expand</a:t>
            </a:r>
            <a:endParaRPr lang="en-US" sz="4000" b="1" dirty="0">
              <a:ln w="19050">
                <a:solidFill>
                  <a:sysClr val="windowText" lastClr="000000"/>
                </a:solidFill>
              </a:ln>
              <a:solidFill>
                <a:srgbClr val="FFFF00"/>
              </a:solidFill>
              <a:latin typeface="Corbel" pitchFamily="34"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x Power\AppData\Local\Microsoft\Windows\Temporary Internet Files\Content.IE5\3B5863NW\MPj04001440000[1].jpg"/>
          <p:cNvPicPr>
            <a:picLocks noChangeAspect="1" noChangeArrowheads="1"/>
          </p:cNvPicPr>
          <p:nvPr/>
        </p:nvPicPr>
        <p:blipFill>
          <a:blip r:embed="rId2" cstate="print"/>
          <a:srcRect/>
          <a:stretch>
            <a:fillRect/>
          </a:stretch>
        </p:blipFill>
        <p:spPr bwMode="auto">
          <a:xfrm>
            <a:off x="-228600" y="-533400"/>
            <a:ext cx="9501996" cy="7696200"/>
          </a:xfrm>
          <a:prstGeom prst="rect">
            <a:avLst/>
          </a:prstGeom>
          <a:noFill/>
        </p:spPr>
      </p:pic>
      <p:sp>
        <p:nvSpPr>
          <p:cNvPr id="3" name="TextBox 2"/>
          <p:cNvSpPr txBox="1"/>
          <p:nvPr/>
        </p:nvSpPr>
        <p:spPr>
          <a:xfrm>
            <a:off x="304800" y="228600"/>
            <a:ext cx="8382000" cy="369332"/>
          </a:xfrm>
          <a:prstGeom prst="rect">
            <a:avLst/>
          </a:prstGeom>
          <a:noFill/>
        </p:spPr>
        <p:txBody>
          <a:bodyPr wrap="square" rtlCol="0">
            <a:spAutoFit/>
          </a:bodyPr>
          <a:lstStyle/>
          <a:p>
            <a:endParaRPr lang="en-US" dirty="0"/>
          </a:p>
        </p:txBody>
      </p:sp>
      <p:sp>
        <p:nvSpPr>
          <p:cNvPr id="5" name="TextBox 4"/>
          <p:cNvSpPr txBox="1"/>
          <p:nvPr/>
        </p:nvSpPr>
        <p:spPr>
          <a:xfrm>
            <a:off x="381000" y="4953000"/>
            <a:ext cx="8458200" cy="369332"/>
          </a:xfrm>
          <a:prstGeom prst="rect">
            <a:avLst/>
          </a:prstGeom>
          <a:noFill/>
        </p:spPr>
        <p:txBody>
          <a:bodyPr wrap="square" rtlCol="0">
            <a:spAutoFit/>
          </a:bodyPr>
          <a:lstStyle/>
          <a:p>
            <a:endParaRPr lang="en-US" dirty="0"/>
          </a:p>
        </p:txBody>
      </p:sp>
      <p:sp>
        <p:nvSpPr>
          <p:cNvPr id="6" name="TextBox 5"/>
          <p:cNvSpPr txBox="1"/>
          <p:nvPr/>
        </p:nvSpPr>
        <p:spPr>
          <a:xfrm>
            <a:off x="129396" y="152400"/>
            <a:ext cx="8824823" cy="5755422"/>
          </a:xfrm>
          <a:prstGeom prst="rect">
            <a:avLst/>
          </a:prstGeom>
          <a:noFill/>
        </p:spPr>
        <p:txBody>
          <a:bodyPr wrap="square" rtlCol="0">
            <a:spAutoFit/>
          </a:bodyPr>
          <a:lstStyle/>
          <a:p>
            <a:r>
              <a:rPr lang="en-US" sz="4000" dirty="0" smtClean="0">
                <a:latin typeface="Corbel" pitchFamily="34" charset="0"/>
              </a:rPr>
              <a:t>The next five verses state that God stretched out the heavens, past tense, a completed action, using the </a:t>
            </a:r>
            <a:r>
              <a:rPr lang="en-US" sz="4000" dirty="0" err="1" smtClean="0">
                <a:latin typeface="Corbel" pitchFamily="34" charset="0"/>
              </a:rPr>
              <a:t>Qal</a:t>
            </a:r>
            <a:r>
              <a:rPr lang="en-US" sz="4000" dirty="0" smtClean="0">
                <a:latin typeface="Corbel" pitchFamily="34" charset="0"/>
              </a:rPr>
              <a:t> perfect form: </a:t>
            </a:r>
          </a:p>
          <a:p>
            <a:pPr marL="339725" indent="-339725">
              <a:buFont typeface="Arial" pitchFamily="34" charset="0"/>
              <a:buChar char="•"/>
            </a:pPr>
            <a:r>
              <a:rPr lang="en-US" sz="4800" b="1" dirty="0" smtClean="0">
                <a:ln w="6350">
                  <a:solidFill>
                    <a:schemeClr val="bg1"/>
                  </a:solidFill>
                </a:ln>
                <a:solidFill>
                  <a:srgbClr val="FF0000"/>
                </a:solidFill>
                <a:effectLst>
                  <a:outerShdw blurRad="50800" dist="38100" dir="2700000" algn="tl" rotWithShape="0">
                    <a:prstClr val="black">
                      <a:alpha val="40000"/>
                    </a:prstClr>
                  </a:outerShdw>
                </a:effectLst>
                <a:latin typeface="Corbel" pitchFamily="34" charset="0"/>
              </a:rPr>
              <a:t>Is. 45:12 –  </a:t>
            </a:r>
            <a:r>
              <a:rPr lang="en-US" sz="4800" b="1" dirty="0" smtClean="0">
                <a:ln w="6350">
                  <a:solidFill>
                    <a:schemeClr val="bg1"/>
                  </a:solidFill>
                </a:ln>
                <a:solidFill>
                  <a:srgbClr val="FFFF00"/>
                </a:solidFill>
                <a:effectLst>
                  <a:outerShdw blurRad="50800" dist="38100" dir="2700000" algn="tl" rotWithShape="0">
                    <a:prstClr val="black">
                      <a:alpha val="40000"/>
                    </a:prstClr>
                  </a:outerShdw>
                </a:effectLst>
                <a:latin typeface="Corbel" pitchFamily="34" charset="0"/>
              </a:rPr>
              <a:t>…I…</a:t>
            </a:r>
            <a:r>
              <a:rPr lang="en-US" sz="4800" b="1" i="1" u="sng" dirty="0" smtClean="0">
                <a:ln w="6350">
                  <a:solidFill>
                    <a:schemeClr val="bg1"/>
                  </a:solidFill>
                </a:ln>
                <a:solidFill>
                  <a:srgbClr val="FFFF00"/>
                </a:solidFill>
                <a:effectLst>
                  <a:outerShdw blurRad="50800" dist="38100" dir="2700000" algn="tl" rotWithShape="0">
                    <a:prstClr val="black">
                      <a:alpha val="40000"/>
                    </a:prstClr>
                  </a:outerShdw>
                </a:effectLst>
                <a:latin typeface="Corbel" pitchFamily="34" charset="0"/>
              </a:rPr>
              <a:t>stretched out </a:t>
            </a:r>
            <a:r>
              <a:rPr lang="en-US" sz="4800" b="1" dirty="0" smtClean="0">
                <a:ln w="6350">
                  <a:solidFill>
                    <a:schemeClr val="bg1"/>
                  </a:solidFill>
                </a:ln>
                <a:solidFill>
                  <a:srgbClr val="FFFF00"/>
                </a:solidFill>
                <a:effectLst>
                  <a:outerShdw blurRad="50800" dist="38100" dir="2700000" algn="tl" rotWithShape="0">
                    <a:prstClr val="black">
                      <a:alpha val="40000"/>
                    </a:prstClr>
                  </a:outerShdw>
                </a:effectLst>
                <a:latin typeface="Corbel" pitchFamily="34" charset="0"/>
              </a:rPr>
              <a:t>the heavens…</a:t>
            </a:r>
          </a:p>
          <a:p>
            <a:endParaRPr lang="en-US" sz="1600" b="1" dirty="0" smtClean="0">
              <a:ln w="6350">
                <a:solidFill>
                  <a:schemeClr val="bg1"/>
                </a:solidFill>
              </a:ln>
              <a:solidFill>
                <a:srgbClr val="FF0000"/>
              </a:solidFill>
              <a:effectLst>
                <a:outerShdw blurRad="50800" dist="38100" dir="2700000" algn="tl" rotWithShape="0">
                  <a:prstClr val="black">
                    <a:alpha val="40000"/>
                  </a:prstClr>
                </a:outerShdw>
              </a:effectLst>
              <a:latin typeface="Corbel" pitchFamily="34" charset="0"/>
            </a:endParaRPr>
          </a:p>
          <a:p>
            <a:pPr marL="339725" indent="-339725">
              <a:buFont typeface="Arial" pitchFamily="34" charset="0"/>
              <a:buChar char="•"/>
            </a:pPr>
            <a:r>
              <a:rPr lang="en-US" sz="4800" b="1" dirty="0" smtClean="0">
                <a:ln w="6350">
                  <a:solidFill>
                    <a:schemeClr val="bg1"/>
                  </a:solidFill>
                </a:ln>
                <a:solidFill>
                  <a:srgbClr val="FF0000"/>
                </a:solidFill>
                <a:effectLst>
                  <a:outerShdw blurRad="38100" dist="38100" dir="2700000" algn="tl">
                    <a:srgbClr val="000000">
                      <a:alpha val="43137"/>
                    </a:srgbClr>
                  </a:outerShdw>
                </a:effectLst>
                <a:latin typeface="Corbel" pitchFamily="34" charset="0"/>
              </a:rPr>
              <a:t>Is.48:13 –</a:t>
            </a:r>
            <a:r>
              <a:rPr lang="en-US" sz="4800" b="1" dirty="0" smtClean="0">
                <a:ln w="6350">
                  <a:solidFill>
                    <a:schemeClr val="bg1"/>
                  </a:solidFill>
                </a:ln>
                <a:solidFill>
                  <a:srgbClr val="FFC000"/>
                </a:solidFill>
                <a:effectLst>
                  <a:outerShdw blurRad="38100" dist="38100" dir="2700000" algn="tl">
                    <a:srgbClr val="000000">
                      <a:alpha val="43137"/>
                    </a:srgbClr>
                  </a:outerShdw>
                </a:effectLst>
                <a:latin typeface="Corbel" pitchFamily="34" charset="0"/>
              </a:rPr>
              <a:t> …</a:t>
            </a:r>
            <a:r>
              <a:rPr lang="en-US" sz="48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my right hand </a:t>
            </a:r>
            <a:r>
              <a:rPr lang="en-US" sz="4800" b="1" i="1" u="sng"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spread out</a:t>
            </a:r>
            <a:r>
              <a:rPr lang="en-US" sz="48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 the heavens.</a:t>
            </a:r>
            <a:endParaRPr lang="en-US" sz="4800" b="1" dirty="0">
              <a:ln w="6350">
                <a:solidFill>
                  <a:sysClr val="windowText" lastClr="000000"/>
                </a:solidFill>
              </a:ln>
              <a:solidFill>
                <a:srgbClr val="FFC000"/>
              </a:solidFill>
              <a:effectLst>
                <a:outerShdw blurRad="50800" dist="38100" dir="2700000" algn="tl" rotWithShape="0">
                  <a:prstClr val="black">
                    <a:alpha val="40000"/>
                  </a:prstClr>
                </a:outerShdw>
              </a:effectLst>
              <a:latin typeface="ITC Zapf Chancery" pitchFamily="66"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x Power\AppData\Local\Microsoft\Windows\Temporary Internet Files\Content.IE5\3B5863NW\MPj04001440000[1].jpg"/>
          <p:cNvPicPr>
            <a:picLocks noChangeAspect="1" noChangeArrowheads="1"/>
          </p:cNvPicPr>
          <p:nvPr/>
        </p:nvPicPr>
        <p:blipFill>
          <a:blip r:embed="rId2" cstate="print"/>
          <a:srcRect/>
          <a:stretch>
            <a:fillRect/>
          </a:stretch>
        </p:blipFill>
        <p:spPr bwMode="auto">
          <a:xfrm>
            <a:off x="-25879" y="-43132"/>
            <a:ext cx="9238889" cy="6944264"/>
          </a:xfrm>
          <a:prstGeom prst="rect">
            <a:avLst/>
          </a:prstGeom>
          <a:noFill/>
        </p:spPr>
      </p:pic>
      <p:sp>
        <p:nvSpPr>
          <p:cNvPr id="3" name="TextBox 2"/>
          <p:cNvSpPr txBox="1"/>
          <p:nvPr/>
        </p:nvSpPr>
        <p:spPr>
          <a:xfrm>
            <a:off x="381000" y="457200"/>
            <a:ext cx="8458200" cy="5262979"/>
          </a:xfrm>
          <a:prstGeom prst="rect">
            <a:avLst/>
          </a:prstGeom>
          <a:noFill/>
        </p:spPr>
        <p:txBody>
          <a:bodyPr wrap="square" rtlCol="0">
            <a:spAutoFit/>
          </a:bodyPr>
          <a:lstStyle/>
          <a:p>
            <a:pPr marL="280988" indent="-280988">
              <a:buFont typeface="Arial" pitchFamily="34" charset="0"/>
              <a:buChar char="•"/>
            </a:pPr>
            <a:r>
              <a:rPr lang="en-US" sz="4800" b="1" i="1" dirty="0" smtClean="0">
                <a:ln w="6350">
                  <a:solidFill>
                    <a:schemeClr val="bg1"/>
                  </a:solidFill>
                </a:ln>
                <a:solidFill>
                  <a:srgbClr val="FF0000"/>
                </a:solidFill>
                <a:effectLst>
                  <a:outerShdw blurRad="38100" dist="38100" dir="2700000" algn="tl">
                    <a:srgbClr val="000000">
                      <a:alpha val="43137"/>
                    </a:srgbClr>
                  </a:outerShdw>
                </a:effectLst>
                <a:latin typeface="Corbel" pitchFamily="34" charset="0"/>
              </a:rPr>
              <a:t>Isa 44:24 – </a:t>
            </a:r>
            <a:r>
              <a:rPr lang="en-US" sz="4800" b="1" i="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…I…the Lord… </a:t>
            </a:r>
            <a:r>
              <a:rPr lang="en-US" sz="4800" b="1" i="1" u="sng"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stretched out </a:t>
            </a:r>
            <a:r>
              <a:rPr lang="en-US" sz="4800" b="1" i="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the heavens,…</a:t>
            </a:r>
          </a:p>
          <a:p>
            <a:pPr marL="280988" indent="-280988"/>
            <a:endParaRPr lang="en-US" sz="2400" b="1" i="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endParaRPr>
          </a:p>
          <a:p>
            <a:pPr marL="339725" indent="-339725">
              <a:buFont typeface="Arial" pitchFamily="34" charset="0"/>
              <a:buChar char="•"/>
            </a:pPr>
            <a:r>
              <a:rPr lang="en-US" sz="4800" dirty="0" smtClean="0">
                <a:ln w="6350">
                  <a:solidFill>
                    <a:schemeClr val="bg1"/>
                  </a:solidFill>
                </a:ln>
                <a:solidFill>
                  <a:srgbClr val="FF0000"/>
                </a:solidFill>
                <a:effectLst>
                  <a:outerShdw blurRad="50800" dist="38100" dir="2700000" algn="tl" rotWithShape="0">
                    <a:prstClr val="black">
                      <a:alpha val="40000"/>
                    </a:prstClr>
                  </a:outerShdw>
                </a:effectLst>
                <a:latin typeface="Corbel" pitchFamily="34" charset="0"/>
              </a:rPr>
              <a:t>Isa 51:13 – </a:t>
            </a:r>
            <a:r>
              <a:rPr lang="en-US" sz="4800" b="1" dirty="0" smtClean="0">
                <a:ln w="6350">
                  <a:solidFill>
                    <a:sysClr val="windowText" lastClr="000000"/>
                  </a:solidFill>
                </a:ln>
                <a:solidFill>
                  <a:srgbClr val="FFC000"/>
                </a:solidFill>
                <a:effectLst>
                  <a:outerShdw blurRad="50800" dist="38100" dir="2700000" algn="tl" rotWithShape="0">
                    <a:prstClr val="black">
                      <a:alpha val="40000"/>
                    </a:prstClr>
                  </a:outerShdw>
                </a:effectLst>
                <a:latin typeface="Corbel" pitchFamily="34" charset="0"/>
              </a:rPr>
              <a:t>…the LORD…who </a:t>
            </a:r>
            <a:r>
              <a:rPr lang="en-US" sz="4800" b="1" i="1" u="sng" dirty="0" smtClean="0">
                <a:ln w="6350">
                  <a:solidFill>
                    <a:sysClr val="windowText" lastClr="000000"/>
                  </a:solidFill>
                </a:ln>
                <a:solidFill>
                  <a:srgbClr val="FFC000"/>
                </a:solidFill>
                <a:effectLst>
                  <a:outerShdw blurRad="50800" dist="38100" dir="2700000" algn="tl" rotWithShape="0">
                    <a:prstClr val="black">
                      <a:alpha val="40000"/>
                    </a:prstClr>
                  </a:outerShdw>
                </a:effectLst>
                <a:latin typeface="Corbel" pitchFamily="34" charset="0"/>
              </a:rPr>
              <a:t>stretched out</a:t>
            </a:r>
            <a:r>
              <a:rPr lang="en-US" sz="4800" b="1" dirty="0" smtClean="0">
                <a:ln w="6350">
                  <a:solidFill>
                    <a:sysClr val="windowText" lastClr="000000"/>
                  </a:solidFill>
                </a:ln>
                <a:solidFill>
                  <a:srgbClr val="FFC000"/>
                </a:solidFill>
                <a:effectLst>
                  <a:outerShdw blurRad="50800" dist="38100" dir="2700000" algn="tl" rotWithShape="0">
                    <a:prstClr val="black">
                      <a:alpha val="40000"/>
                    </a:prstClr>
                  </a:outerShdw>
                </a:effectLst>
                <a:latin typeface="Corbel" pitchFamily="34" charset="0"/>
              </a:rPr>
              <a:t> the heavens… </a:t>
            </a:r>
          </a:p>
          <a:p>
            <a:endParaRPr lang="en-US" sz="2400" b="1" dirty="0" smtClean="0">
              <a:ln w="6350">
                <a:solidFill>
                  <a:schemeClr val="bg1"/>
                </a:solidFill>
              </a:ln>
              <a:solidFill>
                <a:srgbClr val="FFC000"/>
              </a:solidFill>
              <a:effectLst>
                <a:outerShdw blurRad="50800" dist="38100" dir="2700000" algn="tl" rotWithShape="0">
                  <a:prstClr val="black">
                    <a:alpha val="40000"/>
                  </a:prstClr>
                </a:outerShdw>
              </a:effectLst>
              <a:latin typeface="Corbel" pitchFamily="34" charset="0"/>
            </a:endParaRPr>
          </a:p>
          <a:p>
            <a:pPr marL="339725" indent="-339725">
              <a:buFont typeface="Arial" pitchFamily="34" charset="0"/>
              <a:buChar char="•"/>
            </a:pPr>
            <a:r>
              <a:rPr lang="en-US" sz="4800" b="1" dirty="0" smtClean="0">
                <a:ln w="6350">
                  <a:solidFill>
                    <a:schemeClr val="bg1"/>
                  </a:solidFill>
                </a:ln>
                <a:solidFill>
                  <a:srgbClr val="FF0000"/>
                </a:solidFill>
                <a:effectLst>
                  <a:outerShdw blurRad="50800" dist="38100" dir="2700000" algn="tl" rotWithShape="0">
                    <a:prstClr val="black">
                      <a:alpha val="40000"/>
                    </a:prstClr>
                  </a:outerShdw>
                </a:effectLst>
                <a:latin typeface="Corbel" pitchFamily="34" charset="0"/>
              </a:rPr>
              <a:t>Jeremiah</a:t>
            </a:r>
            <a:r>
              <a:rPr lang="en-US" sz="4000" b="1" dirty="0" smtClean="0">
                <a:ln w="6350">
                  <a:solidFill>
                    <a:schemeClr val="bg1"/>
                  </a:solidFill>
                </a:ln>
                <a:solidFill>
                  <a:srgbClr val="FF0000"/>
                </a:solidFill>
                <a:effectLst>
                  <a:outerShdw blurRad="50800" dist="38100" dir="2700000" algn="tl" rotWithShape="0">
                    <a:prstClr val="black">
                      <a:alpha val="40000"/>
                    </a:prstClr>
                  </a:outerShdw>
                </a:effectLst>
                <a:latin typeface="Corbel" pitchFamily="34" charset="0"/>
              </a:rPr>
              <a:t> 51:15 – </a:t>
            </a:r>
            <a:r>
              <a:rPr lang="en-US" sz="4800" b="1" dirty="0" smtClean="0">
                <a:ln w="6350">
                  <a:solidFill>
                    <a:sysClr val="windowText" lastClr="000000"/>
                  </a:solidFill>
                </a:ln>
                <a:solidFill>
                  <a:srgbClr val="FFC000"/>
                </a:solidFill>
                <a:effectLst>
                  <a:outerShdw blurRad="50800" dist="38100" dir="2700000" algn="tl" rotWithShape="0">
                    <a:prstClr val="black">
                      <a:alpha val="40000"/>
                    </a:prstClr>
                  </a:outerShdw>
                </a:effectLst>
                <a:latin typeface="Corbel" pitchFamily="34" charset="0"/>
              </a:rPr>
              <a:t>He…</a:t>
            </a:r>
            <a:r>
              <a:rPr lang="en-US" sz="4800" b="1" i="1" u="sng" dirty="0" smtClean="0">
                <a:ln w="6350">
                  <a:solidFill>
                    <a:sysClr val="windowText" lastClr="000000"/>
                  </a:solidFill>
                </a:ln>
                <a:solidFill>
                  <a:srgbClr val="FFC000"/>
                </a:solidFill>
                <a:effectLst>
                  <a:outerShdw blurRad="50800" dist="38100" dir="2700000" algn="tl" rotWithShape="0">
                    <a:prstClr val="black">
                      <a:alpha val="40000"/>
                    </a:prstClr>
                  </a:outerShdw>
                </a:effectLst>
                <a:latin typeface="Corbel" pitchFamily="34" charset="0"/>
              </a:rPr>
              <a:t>stretched out</a:t>
            </a:r>
            <a:r>
              <a:rPr lang="en-US" sz="4800" b="1" dirty="0" smtClean="0">
                <a:ln w="6350">
                  <a:solidFill>
                    <a:sysClr val="windowText" lastClr="000000"/>
                  </a:solidFill>
                </a:ln>
                <a:solidFill>
                  <a:srgbClr val="FFC000"/>
                </a:solidFill>
                <a:effectLst>
                  <a:outerShdw blurRad="50800" dist="38100" dir="2700000" algn="tl" rotWithShape="0">
                    <a:prstClr val="black">
                      <a:alpha val="40000"/>
                    </a:prstClr>
                  </a:outerShdw>
                </a:effectLst>
                <a:latin typeface="Corbel" pitchFamily="34" charset="0"/>
              </a:rPr>
              <a:t> the heavens…</a:t>
            </a:r>
            <a:r>
              <a:rPr lang="en-US" sz="4800" b="1" i="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 </a:t>
            </a:r>
            <a:endParaRPr lang="en-US" sz="4800" b="1" i="1" dirty="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122"/>
                                        </p:tgtEl>
                                        <p:attrNameLst>
                                          <p:attrName>style.opacity</p:attrName>
                                        </p:attrNameLst>
                                      </p:cBhvr>
                                      <p:to>
                                        <p:strVal val="0.5"/>
                                      </p:to>
                                    </p:set>
                                    <p:animEffect filter="image" prLst="opacity: 0.5">
                                      <p:cBhvr rctx="IE">
                                        <p:cTn id="7" dur="indefinite"/>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x Power\AppData\Local\Microsoft\Windows\Temporary Internet Files\Content.IE5\3B5863NW\MPj04001440000[1].jpg"/>
          <p:cNvPicPr>
            <a:picLocks noChangeAspect="1" noChangeArrowheads="1"/>
          </p:cNvPicPr>
          <p:nvPr/>
        </p:nvPicPr>
        <p:blipFill>
          <a:blip r:embed="rId2" cstate="print"/>
          <a:srcRect/>
          <a:stretch>
            <a:fillRect/>
          </a:stretch>
        </p:blipFill>
        <p:spPr bwMode="auto">
          <a:xfrm>
            <a:off x="-94891" y="-51759"/>
            <a:ext cx="9385539" cy="6909759"/>
          </a:xfrm>
          <a:prstGeom prst="rect">
            <a:avLst/>
          </a:prstGeom>
          <a:noFill/>
        </p:spPr>
      </p:pic>
      <p:sp>
        <p:nvSpPr>
          <p:cNvPr id="3" name="TextBox 2"/>
          <p:cNvSpPr txBox="1"/>
          <p:nvPr/>
        </p:nvSpPr>
        <p:spPr>
          <a:xfrm>
            <a:off x="465826" y="152400"/>
            <a:ext cx="8678174" cy="4524315"/>
          </a:xfrm>
          <a:prstGeom prst="rect">
            <a:avLst/>
          </a:prstGeom>
          <a:noFill/>
        </p:spPr>
        <p:txBody>
          <a:bodyPr wrap="square" rtlCol="0">
            <a:spAutoFit/>
          </a:bodyPr>
          <a:lstStyle/>
          <a:p>
            <a:endParaRPr lang="en-US" sz="4800" b="1" dirty="0" smtClean="0">
              <a:ln w="6350">
                <a:solidFill>
                  <a:schemeClr val="bg1"/>
                </a:solidFill>
              </a:ln>
              <a:solidFill>
                <a:srgbClr val="FF0000"/>
              </a:solidFill>
              <a:latin typeface="ITC Zapf Chancery" pitchFamily="66" charset="0"/>
            </a:endParaRPr>
          </a:p>
          <a:p>
            <a:endParaRPr lang="en-US" sz="4800" b="1" dirty="0" smtClean="0">
              <a:ln w="6350">
                <a:solidFill>
                  <a:schemeClr val="bg1"/>
                </a:solidFill>
              </a:ln>
              <a:solidFill>
                <a:srgbClr val="FF0000"/>
              </a:solidFill>
              <a:latin typeface="ITC Zapf Chancery" pitchFamily="66" charset="0"/>
            </a:endParaRPr>
          </a:p>
          <a:p>
            <a:endParaRPr lang="en-US" sz="4800" b="1" dirty="0" smtClean="0">
              <a:ln w="6350">
                <a:solidFill>
                  <a:schemeClr val="bg1"/>
                </a:solidFill>
              </a:ln>
              <a:solidFill>
                <a:srgbClr val="FF0000"/>
              </a:solidFill>
              <a:latin typeface="ITC Zapf Chancery" pitchFamily="66" charset="0"/>
            </a:endParaRPr>
          </a:p>
          <a:p>
            <a:endParaRPr lang="en-US" sz="4800" b="1" dirty="0" smtClean="0">
              <a:ln w="6350">
                <a:solidFill>
                  <a:schemeClr val="bg1"/>
                </a:solidFill>
              </a:ln>
              <a:solidFill>
                <a:srgbClr val="FF0000"/>
              </a:solidFill>
              <a:latin typeface="ITC Zapf Chancery" pitchFamily="66" charset="0"/>
            </a:endParaRPr>
          </a:p>
          <a:p>
            <a:endParaRPr lang="en-US" sz="4800" b="1" dirty="0" smtClean="0">
              <a:ln w="6350">
                <a:solidFill>
                  <a:schemeClr val="bg1"/>
                </a:solidFill>
              </a:ln>
              <a:solidFill>
                <a:srgbClr val="FF0000"/>
              </a:solidFill>
              <a:latin typeface="ITC Zapf Chancery" pitchFamily="66" charset="0"/>
            </a:endParaRPr>
          </a:p>
          <a:p>
            <a:endParaRPr lang="en-US" sz="4800" b="1" dirty="0" smtClean="0">
              <a:ln w="6350">
                <a:solidFill>
                  <a:schemeClr val="bg1"/>
                </a:solidFill>
              </a:ln>
              <a:solidFill>
                <a:srgbClr val="FF0000"/>
              </a:solidFill>
              <a:latin typeface="ITC Zapf Chancery" pitchFamily="66" charset="0"/>
            </a:endParaRPr>
          </a:p>
        </p:txBody>
      </p:sp>
      <p:sp>
        <p:nvSpPr>
          <p:cNvPr id="6" name="Rectangle 5"/>
          <p:cNvSpPr/>
          <p:nvPr/>
        </p:nvSpPr>
        <p:spPr>
          <a:xfrm>
            <a:off x="228600" y="457200"/>
            <a:ext cx="8686800" cy="5878532"/>
          </a:xfrm>
          <a:prstGeom prst="rect">
            <a:avLst/>
          </a:prstGeom>
        </p:spPr>
        <p:txBody>
          <a:bodyPr wrap="square">
            <a:spAutoFit/>
          </a:bodyPr>
          <a:lstStyle/>
          <a:p>
            <a:r>
              <a:rPr lang="en-US" sz="4000" dirty="0" smtClean="0">
                <a:ln>
                  <a:solidFill>
                    <a:schemeClr val="tx1"/>
                  </a:solidFill>
                </a:ln>
                <a:latin typeface="Corbel" pitchFamily="34" charset="0"/>
              </a:rPr>
              <a:t>The next four verses say that God is currently stretching out (present tense) the heavens by using the “</a:t>
            </a:r>
            <a:r>
              <a:rPr lang="en-US" sz="4000" dirty="0" err="1" smtClean="0">
                <a:ln>
                  <a:solidFill>
                    <a:schemeClr val="tx1"/>
                  </a:solidFill>
                </a:ln>
                <a:latin typeface="Corbel" pitchFamily="34" charset="0"/>
              </a:rPr>
              <a:t>Qal</a:t>
            </a:r>
            <a:r>
              <a:rPr lang="en-US" sz="4000" dirty="0" smtClean="0">
                <a:ln>
                  <a:solidFill>
                    <a:schemeClr val="tx1"/>
                  </a:solidFill>
                </a:ln>
                <a:latin typeface="Corbel" pitchFamily="34" charset="0"/>
              </a:rPr>
              <a:t> Active participle” form of the </a:t>
            </a:r>
          </a:p>
          <a:p>
            <a:r>
              <a:rPr lang="en-US" sz="4000" dirty="0" smtClean="0">
                <a:ln>
                  <a:solidFill>
                    <a:schemeClr val="tx1"/>
                  </a:solidFill>
                </a:ln>
                <a:latin typeface="Corbel" pitchFamily="34" charset="0"/>
              </a:rPr>
              <a:t>Hebrew verb “</a:t>
            </a:r>
            <a:r>
              <a:rPr lang="en-US" sz="4000" dirty="0" err="1" smtClean="0">
                <a:ln>
                  <a:solidFill>
                    <a:schemeClr val="tx1"/>
                  </a:solidFill>
                </a:ln>
                <a:latin typeface="Corbel" pitchFamily="34" charset="0"/>
              </a:rPr>
              <a:t>natah</a:t>
            </a:r>
            <a:r>
              <a:rPr lang="en-US" sz="4000" dirty="0" smtClean="0">
                <a:ln>
                  <a:solidFill>
                    <a:schemeClr val="tx1"/>
                  </a:solidFill>
                </a:ln>
                <a:latin typeface="Corbel" pitchFamily="34" charset="0"/>
              </a:rPr>
              <a:t>,” which implies ongoing stretching.</a:t>
            </a:r>
          </a:p>
          <a:p>
            <a:endParaRPr lang="en-US" sz="4000" dirty="0" smtClean="0">
              <a:ln>
                <a:solidFill>
                  <a:schemeClr val="tx1"/>
                </a:solidFill>
              </a:ln>
              <a:latin typeface="Corbel" pitchFamily="34" charset="0"/>
            </a:endParaRPr>
          </a:p>
          <a:p>
            <a:r>
              <a:rPr lang="en-US" sz="4800" b="1" dirty="0" smtClean="0">
                <a:ln w="6350">
                  <a:solidFill>
                    <a:schemeClr val="bg1"/>
                  </a:solidFill>
                </a:ln>
                <a:solidFill>
                  <a:srgbClr val="FF0000"/>
                </a:solidFill>
                <a:latin typeface="Corbel" pitchFamily="34" charset="0"/>
              </a:rPr>
              <a:t>Job 9:8 – </a:t>
            </a:r>
            <a:r>
              <a:rPr lang="en-US" sz="48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He alone </a:t>
            </a:r>
            <a:r>
              <a:rPr lang="en-US" sz="4800" b="1" i="1" u="sng"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stretches out </a:t>
            </a:r>
            <a:r>
              <a:rPr lang="en-US" sz="48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the heavens…</a:t>
            </a:r>
            <a:endParaRPr lang="en-US" sz="4800" dirty="0" smtClean="0">
              <a:latin typeface="Corbel"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8194"/>
                                        </p:tgtEl>
                                        <p:attrNameLst>
                                          <p:attrName>style.opacity</p:attrName>
                                        </p:attrNameLst>
                                      </p:cBhvr>
                                      <p:to>
                                        <p:strVal val="0.5"/>
                                      </p:to>
                                    </p:set>
                                    <p:animEffect filter="image" prLst="opacity: 0.5">
                                      <p:cBhvr rctx="IE">
                                        <p:cTn id="7" dur="indefinite"/>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ax Power\AppData\Local\Microsoft\Windows\Temporary Internet Files\Content.IE5\3B5863NW\MPj04001440000[1].jpg"/>
          <p:cNvPicPr>
            <a:picLocks noChangeAspect="1" noChangeArrowheads="1"/>
          </p:cNvPicPr>
          <p:nvPr/>
        </p:nvPicPr>
        <p:blipFill>
          <a:blip r:embed="rId2" cstate="print"/>
          <a:srcRect/>
          <a:stretch>
            <a:fillRect/>
          </a:stretch>
        </p:blipFill>
        <p:spPr bwMode="auto">
          <a:xfrm>
            <a:off x="0" y="-120770"/>
            <a:ext cx="9299274" cy="6978770"/>
          </a:xfrm>
          <a:prstGeom prst="rect">
            <a:avLst/>
          </a:prstGeom>
          <a:noFill/>
        </p:spPr>
      </p:pic>
      <p:sp>
        <p:nvSpPr>
          <p:cNvPr id="3" name="TextBox 2"/>
          <p:cNvSpPr txBox="1"/>
          <p:nvPr/>
        </p:nvSpPr>
        <p:spPr>
          <a:xfrm>
            <a:off x="457200" y="609600"/>
            <a:ext cx="8560279" cy="6001643"/>
          </a:xfrm>
          <a:prstGeom prst="rect">
            <a:avLst/>
          </a:prstGeom>
          <a:noFill/>
        </p:spPr>
        <p:txBody>
          <a:bodyPr wrap="square" rtlCol="0">
            <a:spAutoFit/>
          </a:bodyPr>
          <a:lstStyle/>
          <a:p>
            <a:r>
              <a:rPr lang="en-US" sz="4800" b="1" dirty="0" smtClean="0">
                <a:ln w="6350">
                  <a:solidFill>
                    <a:schemeClr val="bg1"/>
                  </a:solidFill>
                </a:ln>
                <a:solidFill>
                  <a:srgbClr val="FF0000"/>
                </a:solidFill>
                <a:latin typeface="Corbel" pitchFamily="34" charset="0"/>
              </a:rPr>
              <a:t>Is. 40:22 – </a:t>
            </a:r>
            <a:r>
              <a:rPr lang="en-US" sz="48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…He </a:t>
            </a:r>
            <a:r>
              <a:rPr lang="en-US" sz="4800" b="1" i="1" u="sng"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stretches out</a:t>
            </a:r>
            <a:r>
              <a:rPr lang="en-US" sz="48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 the heavens like a canopy…</a:t>
            </a:r>
          </a:p>
          <a:p>
            <a:endParaRPr lang="en-US" sz="48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endParaRPr>
          </a:p>
          <a:p>
            <a:r>
              <a:rPr lang="en-US" sz="4800" b="1" dirty="0" smtClean="0">
                <a:ln w="6350">
                  <a:solidFill>
                    <a:schemeClr val="bg1"/>
                  </a:solidFill>
                </a:ln>
                <a:solidFill>
                  <a:srgbClr val="FF0000"/>
                </a:solidFill>
                <a:effectLst>
                  <a:outerShdw blurRad="38100" dist="38100" dir="2700000" algn="tl">
                    <a:srgbClr val="000000">
                      <a:alpha val="43137"/>
                    </a:srgbClr>
                  </a:outerShdw>
                </a:effectLst>
                <a:latin typeface="Corbel" pitchFamily="34" charset="0"/>
              </a:rPr>
              <a:t>Ps. 104:2 - </a:t>
            </a:r>
            <a:r>
              <a:rPr lang="en-US" sz="48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…he </a:t>
            </a:r>
            <a:r>
              <a:rPr lang="en-US" sz="4800" b="1" i="1" u="sng"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stretches out</a:t>
            </a:r>
            <a:r>
              <a:rPr lang="en-US" sz="48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 the heavens like a tent</a:t>
            </a:r>
          </a:p>
          <a:p>
            <a:endParaRPr lang="en-US" sz="48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endParaRPr>
          </a:p>
          <a:p>
            <a:r>
              <a:rPr lang="en-US" sz="4800" b="1" dirty="0" smtClean="0">
                <a:ln w="6350">
                  <a:solidFill>
                    <a:schemeClr val="bg1"/>
                  </a:solidFill>
                </a:ln>
                <a:solidFill>
                  <a:srgbClr val="FF0000"/>
                </a:solidFill>
                <a:effectLst>
                  <a:outerShdw blurRad="38100" dist="38100" dir="2700000" algn="tl">
                    <a:srgbClr val="000000">
                      <a:alpha val="43137"/>
                    </a:srgbClr>
                  </a:outerShdw>
                </a:effectLst>
                <a:latin typeface="ITC Zapf Chancery" pitchFamily="66" charset="0"/>
              </a:rPr>
              <a:t>Zechariah 12:1 - </a:t>
            </a:r>
            <a:r>
              <a:rPr lang="en-US" sz="48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ITC Zapf Chancery" pitchFamily="66" charset="0"/>
              </a:rPr>
              <a:t>…The Lord, who </a:t>
            </a:r>
            <a:r>
              <a:rPr lang="en-US" sz="4800" b="1" i="1" u="sng" dirty="0" smtClean="0">
                <a:ln w="6350">
                  <a:solidFill>
                    <a:srgbClr val="FFFF00"/>
                  </a:solidFill>
                </a:ln>
                <a:solidFill>
                  <a:srgbClr val="FFFF00"/>
                </a:solidFill>
                <a:effectLst>
                  <a:outerShdw blurRad="38100" dist="38100" dir="2700000" algn="tl">
                    <a:srgbClr val="000000">
                      <a:alpha val="43137"/>
                    </a:srgbClr>
                  </a:outerShdw>
                </a:effectLst>
                <a:latin typeface="ITC Zapf Chancery" pitchFamily="66" charset="0"/>
              </a:rPr>
              <a:t>stretches out </a:t>
            </a:r>
            <a:r>
              <a:rPr lang="en-US" sz="48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ITC Zapf Chancery" pitchFamily="66" charset="0"/>
              </a:rPr>
              <a:t>the heavens,…</a:t>
            </a:r>
            <a:endParaRPr lang="en-US" sz="48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9218"/>
                                        </p:tgtEl>
                                        <p:attrNameLst>
                                          <p:attrName>style.opacity</p:attrName>
                                        </p:attrNameLst>
                                      </p:cBhvr>
                                      <p:to>
                                        <p:strVal val="0.5"/>
                                      </p:to>
                                    </p:set>
                                    <p:animEffect filter="image" prLst="opacity: 0.5">
                                      <p:cBhvr rctx="IE">
                                        <p:cTn id="7" dur="indefinite"/>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ven Dusty Sisters    Cr-NASA, JPL-Caltech, J.. Stauffer (SSC, Caltech).jpg"/>
          <p:cNvPicPr>
            <a:picLocks noChangeAspect="1"/>
          </p:cNvPicPr>
          <p:nvPr/>
        </p:nvPicPr>
        <p:blipFill>
          <a:blip r:embed="rId2" cstate="print"/>
          <a:stretch>
            <a:fillRect/>
          </a:stretch>
        </p:blipFill>
        <p:spPr>
          <a:xfrm>
            <a:off x="-138023" y="-424132"/>
            <a:ext cx="9282023" cy="7282132"/>
          </a:xfrm>
          <a:prstGeom prst="rect">
            <a:avLst/>
          </a:prstGeom>
        </p:spPr>
      </p:pic>
      <p:sp>
        <p:nvSpPr>
          <p:cNvPr id="4" name="TextBox 3"/>
          <p:cNvSpPr txBox="1"/>
          <p:nvPr/>
        </p:nvSpPr>
        <p:spPr>
          <a:xfrm>
            <a:off x="228600" y="6096000"/>
            <a:ext cx="8915400" cy="369332"/>
          </a:xfrm>
          <a:prstGeom prst="rect">
            <a:avLst/>
          </a:prstGeom>
          <a:noFill/>
        </p:spPr>
        <p:txBody>
          <a:bodyPr wrap="square" rtlCol="0">
            <a:spAutoFit/>
          </a:bodyPr>
          <a:lstStyle/>
          <a:p>
            <a:r>
              <a:rPr lang="en-US" dirty="0" smtClean="0">
                <a:ln>
                  <a:solidFill>
                    <a:schemeClr val="tx1"/>
                  </a:solidFill>
                </a:ln>
              </a:rPr>
              <a:t>SEVEN DUSTY SISTERS:   Credit-NASA, JPL-Caltech, J. Stauffer (SSC, Caltech)</a:t>
            </a:r>
            <a:endParaRPr lang="en-US" dirty="0">
              <a:ln>
                <a:solidFill>
                  <a:schemeClr val="tx1"/>
                </a:solidFill>
              </a:ln>
            </a:endParaRPr>
          </a:p>
        </p:txBody>
      </p:sp>
      <p:sp>
        <p:nvSpPr>
          <p:cNvPr id="5" name="TextBox 4"/>
          <p:cNvSpPr txBox="1"/>
          <p:nvPr/>
        </p:nvSpPr>
        <p:spPr>
          <a:xfrm>
            <a:off x="457200" y="304800"/>
            <a:ext cx="8134709" cy="2677656"/>
          </a:xfrm>
          <a:prstGeom prst="rect">
            <a:avLst/>
          </a:prstGeom>
          <a:noFill/>
        </p:spPr>
        <p:txBody>
          <a:bodyPr wrap="square" rtlCol="0">
            <a:spAutoFit/>
          </a:bodyPr>
          <a:lstStyle/>
          <a:p>
            <a:pPr algn="ctr"/>
            <a:r>
              <a:rPr lang="en-US" sz="4800" b="1" dirty="0" smtClean="0">
                <a:ln w="19050">
                  <a:solidFill>
                    <a:schemeClr val="bg1"/>
                  </a:solidFill>
                </a:ln>
                <a:solidFill>
                  <a:srgbClr val="FF0000"/>
                </a:solidFill>
                <a:latin typeface="Corbel" pitchFamily="34" charset="0"/>
              </a:rPr>
              <a:t>BIBLE BASIC #3</a:t>
            </a:r>
          </a:p>
          <a:p>
            <a:pPr algn="ctr"/>
            <a:endParaRPr lang="en-US" sz="4000" dirty="0" smtClean="0"/>
          </a:p>
          <a:p>
            <a:r>
              <a:rPr lang="en-US" sz="4000" dirty="0" smtClean="0">
                <a:ln>
                  <a:solidFill>
                    <a:schemeClr val="tx1"/>
                  </a:solidFill>
                </a:ln>
                <a:latin typeface="Corbel" pitchFamily="34" charset="0"/>
              </a:rPr>
              <a:t>The universe is growing old, wearing out, and it will die.</a:t>
            </a:r>
            <a:endParaRPr lang="en-US" sz="4000" dirty="0">
              <a:ln>
                <a:solidFill>
                  <a:schemeClr val="tx1"/>
                </a:solidFill>
              </a:ln>
              <a:latin typeface="Corbel" pitchFamily="34" charset="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Max Power\AppData\Local\Microsoft\Windows\Temporary Internet Files\Content.IE5\RBJPYQZ6\MPj04011790000[1].jpg"/>
          <p:cNvPicPr>
            <a:picLocks noChangeAspect="1" noChangeArrowheads="1"/>
          </p:cNvPicPr>
          <p:nvPr/>
        </p:nvPicPr>
        <p:blipFill>
          <a:blip r:embed="rId2" cstate="print"/>
          <a:srcRect/>
          <a:stretch>
            <a:fillRect/>
          </a:stretch>
        </p:blipFill>
        <p:spPr bwMode="auto">
          <a:xfrm>
            <a:off x="-60385" y="-103517"/>
            <a:ext cx="9238891" cy="6987395"/>
          </a:xfrm>
          <a:prstGeom prst="rect">
            <a:avLst/>
          </a:prstGeom>
          <a:noFill/>
        </p:spPr>
      </p:pic>
      <p:sp>
        <p:nvSpPr>
          <p:cNvPr id="3" name="TextBox 2"/>
          <p:cNvSpPr txBox="1"/>
          <p:nvPr/>
        </p:nvSpPr>
        <p:spPr>
          <a:xfrm>
            <a:off x="304800" y="381000"/>
            <a:ext cx="8686800" cy="6001643"/>
          </a:xfrm>
          <a:prstGeom prst="rect">
            <a:avLst/>
          </a:prstGeom>
          <a:noFill/>
        </p:spPr>
        <p:txBody>
          <a:bodyPr wrap="square" rtlCol="0">
            <a:spAutoFit/>
          </a:bodyPr>
          <a:lstStyle/>
          <a:p>
            <a:r>
              <a:rPr lang="en-US" sz="4000" dirty="0" smtClean="0">
                <a:solidFill>
                  <a:srgbClr val="FF0000"/>
                </a:solidFill>
                <a:latin typeface="Corbel" pitchFamily="34" charset="0"/>
              </a:rPr>
              <a:t>Verses in Support of Bible Basic #3:</a:t>
            </a:r>
          </a:p>
          <a:p>
            <a:endParaRPr lang="en-US" dirty="0" smtClean="0">
              <a:latin typeface="Corbel" pitchFamily="34" charset="0"/>
            </a:endParaRPr>
          </a:p>
          <a:p>
            <a:r>
              <a:rPr lang="en-US" sz="4400" b="1" dirty="0" smtClean="0">
                <a:ln w="6350">
                  <a:solidFill>
                    <a:schemeClr val="bg1"/>
                  </a:solidFill>
                </a:ln>
                <a:solidFill>
                  <a:srgbClr val="FF0000"/>
                </a:solidFill>
                <a:latin typeface="Corbel" pitchFamily="34" charset="0"/>
              </a:rPr>
              <a:t>Psalm 102:26 </a:t>
            </a:r>
            <a:r>
              <a:rPr lang="en-US" sz="4400" b="1" dirty="0" smtClean="0">
                <a:ln w="6350">
                  <a:solidFill>
                    <a:schemeClr val="bg1"/>
                  </a:solidFill>
                </a:ln>
                <a:solidFill>
                  <a:srgbClr val="FF0000"/>
                </a:solidFill>
                <a:effectLst>
                  <a:outerShdw blurRad="38100" dist="38100" dir="2700000" algn="tl">
                    <a:srgbClr val="000000">
                      <a:alpha val="43137"/>
                    </a:srgbClr>
                  </a:outerShdw>
                </a:effectLst>
                <a:latin typeface="Corbel" pitchFamily="34" charset="0"/>
              </a:rPr>
              <a:t>–</a:t>
            </a:r>
            <a:r>
              <a:rPr lang="en-US" sz="4400" b="1" dirty="0" smtClean="0">
                <a:ln w="6350">
                  <a:solidFill>
                    <a:schemeClr val="bg1"/>
                  </a:solidFill>
                </a:ln>
                <a:solidFill>
                  <a:srgbClr val="FFC000"/>
                </a:solidFill>
                <a:effectLst>
                  <a:outerShdw blurRad="38100" dist="38100" dir="2700000" algn="tl">
                    <a:srgbClr val="000000">
                      <a:alpha val="43137"/>
                    </a:srgbClr>
                  </a:outerShdw>
                </a:effectLst>
                <a:latin typeface="Corbel" pitchFamily="34" charset="0"/>
              </a:rPr>
              <a:t> </a:t>
            </a:r>
            <a:r>
              <a:rPr lang="en-US" sz="44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“…They [the heavens] will perish,…they will all wear out like a garment…”</a:t>
            </a:r>
          </a:p>
          <a:p>
            <a:endParaRPr lang="en-US"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endParaRPr>
          </a:p>
          <a:p>
            <a:r>
              <a:rPr lang="en-US" sz="4400" b="1" dirty="0" smtClean="0">
                <a:ln w="6350">
                  <a:solidFill>
                    <a:sysClr val="windowText" lastClr="000000"/>
                  </a:solidFill>
                </a:ln>
                <a:solidFill>
                  <a:srgbClr val="FF0000"/>
                </a:solidFill>
                <a:effectLst>
                  <a:outerShdw blurRad="38100" dist="38100" dir="2700000" algn="tl">
                    <a:srgbClr val="000000">
                      <a:alpha val="43137"/>
                    </a:srgbClr>
                  </a:outerShdw>
                </a:effectLst>
                <a:latin typeface="Corbel" pitchFamily="34" charset="0"/>
              </a:rPr>
              <a:t>Hebrews 11:10b – 11:  </a:t>
            </a:r>
            <a:r>
              <a:rPr lang="en-US" sz="44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“..the heavens are the work of your hands.  They will perish,…they will all wear out like a garment.”</a:t>
            </a:r>
            <a:endParaRPr lang="en-US" sz="4400" b="1" dirty="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1267"/>
                                        </p:tgtEl>
                                        <p:attrNameLst>
                                          <p:attrName>style.opacity</p:attrName>
                                        </p:attrNameLst>
                                      </p:cBhvr>
                                      <p:to>
                                        <p:strVal val="0.5"/>
                                      </p:to>
                                    </p:set>
                                    <p:animEffect filter="image" prLst="opacity: 0.5">
                                      <p:cBhvr rctx="IE">
                                        <p:cTn id="7" dur="indefinite"/>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ax Power\AppData\Local\Microsoft\Windows\Temporary Internet Files\Content.IE5\3B5863NW\MPj04001440000[1].jpg"/>
          <p:cNvPicPr>
            <a:picLocks noChangeAspect="1" noChangeArrowheads="1"/>
          </p:cNvPicPr>
          <p:nvPr/>
        </p:nvPicPr>
        <p:blipFill>
          <a:blip r:embed="rId2" cstate="print"/>
          <a:srcRect/>
          <a:stretch>
            <a:fillRect/>
          </a:stretch>
        </p:blipFill>
        <p:spPr bwMode="auto">
          <a:xfrm>
            <a:off x="-17253" y="-94891"/>
            <a:ext cx="9161253" cy="6952891"/>
          </a:xfrm>
          <a:prstGeom prst="rect">
            <a:avLst/>
          </a:prstGeom>
          <a:noFill/>
        </p:spPr>
      </p:pic>
      <p:sp>
        <p:nvSpPr>
          <p:cNvPr id="3" name="TextBox 2"/>
          <p:cNvSpPr txBox="1"/>
          <p:nvPr/>
        </p:nvSpPr>
        <p:spPr>
          <a:xfrm>
            <a:off x="381000" y="990600"/>
            <a:ext cx="8305800" cy="3477875"/>
          </a:xfrm>
          <a:prstGeom prst="rect">
            <a:avLst/>
          </a:prstGeom>
          <a:noFill/>
        </p:spPr>
        <p:txBody>
          <a:bodyPr wrap="square" rtlCol="0">
            <a:spAutoFit/>
          </a:bodyPr>
          <a:lstStyle/>
          <a:p>
            <a:r>
              <a:rPr lang="en-US" sz="4400" b="1" dirty="0" smtClean="0">
                <a:ln w="6350">
                  <a:solidFill>
                    <a:schemeClr val="bg1"/>
                  </a:solidFill>
                </a:ln>
                <a:solidFill>
                  <a:srgbClr val="FF0000"/>
                </a:solidFill>
                <a:effectLst>
                  <a:outerShdw blurRad="38100" dist="38100" dir="2700000" algn="tl">
                    <a:srgbClr val="000000">
                      <a:alpha val="43137"/>
                    </a:srgbClr>
                  </a:outerShdw>
                </a:effectLst>
                <a:latin typeface="Corbel" pitchFamily="34" charset="0"/>
              </a:rPr>
              <a:t>Romans 8:19-21 – </a:t>
            </a:r>
            <a:r>
              <a:rPr lang="en-US" sz="4400" b="1" dirty="0" smtClean="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rPr>
              <a:t>“For the creation was subjected to frustration,…that the creation itself will be liberated from its bondage to decay…” </a:t>
            </a:r>
            <a:endParaRPr lang="en-US" sz="4400" b="1" dirty="0">
              <a:ln w="6350">
                <a:solidFill>
                  <a:sysClr val="windowText" lastClr="000000"/>
                </a:solidFill>
              </a:ln>
              <a:solidFill>
                <a:srgbClr val="FFC000"/>
              </a:solidFill>
              <a:effectLst>
                <a:outerShdw blurRad="38100" dist="38100" dir="2700000" algn="tl">
                  <a:srgbClr val="000000">
                    <a:alpha val="43137"/>
                  </a:srgbClr>
                </a:outerShdw>
              </a:effectLst>
              <a:latin typeface="Corbel"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2290"/>
                                        </p:tgtEl>
                                        <p:attrNameLst>
                                          <p:attrName>style.opacity</p:attrName>
                                        </p:attrNameLst>
                                      </p:cBhvr>
                                      <p:to>
                                        <p:strVal val="0.5"/>
                                      </p:to>
                                    </p:set>
                                    <p:animEffect filter="image" prLst="opacity: 0.5">
                                      <p:cBhvr rctx="IE">
                                        <p:cTn id="7" dur="indefinite"/>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 y="1219200"/>
          <a:ext cx="9143999" cy="5387596"/>
        </p:xfrm>
        <a:graphic>
          <a:graphicData uri="http://schemas.openxmlformats.org/drawingml/2006/table">
            <a:tbl>
              <a:tblPr firstRow="1" bandRow="1">
                <a:tableStyleId>{5C22544A-7EE6-4342-B048-85BDC9FD1C3A}</a:tableStyleId>
              </a:tblPr>
              <a:tblGrid>
                <a:gridCol w="3740727"/>
                <a:gridCol w="3498273"/>
                <a:gridCol w="1904999"/>
              </a:tblGrid>
              <a:tr h="847676">
                <a:tc>
                  <a:txBody>
                    <a:bodyPr/>
                    <a:lstStyle/>
                    <a:p>
                      <a:pPr marL="0" algn="ctr" defTabSz="914400" rtl="0" eaLnBrk="1" latinLnBrk="0" hangingPunct="1"/>
                      <a:endParaRPr lang="en-US" sz="2400" kern="1200" dirty="0" smtClean="0">
                        <a:solidFill>
                          <a:srgbClr val="FFC000"/>
                        </a:solidFill>
                        <a:latin typeface="Corbel" pitchFamily="34" charset="0"/>
                        <a:ea typeface="+mn-ea"/>
                        <a:cs typeface="+mn-cs"/>
                      </a:endParaRPr>
                    </a:p>
                    <a:p>
                      <a:pPr marL="0" algn="ctr" defTabSz="914400" rtl="0" eaLnBrk="1" latinLnBrk="0" hangingPunct="1"/>
                      <a:r>
                        <a:rPr lang="en-US" sz="2400" kern="1200" dirty="0" smtClean="0">
                          <a:solidFill>
                            <a:srgbClr val="FFC000"/>
                          </a:solidFill>
                          <a:latin typeface="Corbel" pitchFamily="34" charset="0"/>
                          <a:ea typeface="+mn-ea"/>
                          <a:cs typeface="+mn-cs"/>
                        </a:rPr>
                        <a:t>The Bible</a:t>
                      </a:r>
                      <a:endParaRPr lang="en-US" sz="2400" kern="1200" dirty="0">
                        <a:solidFill>
                          <a:srgbClr val="FFC000"/>
                        </a:solidFill>
                        <a:latin typeface="Corbel" pitchFamily="34" charset="0"/>
                        <a:ea typeface="+mn-ea"/>
                        <a:cs typeface="+mn-cs"/>
                      </a:endParaRPr>
                    </a:p>
                  </a:txBody>
                  <a:tcPr>
                    <a:solidFill>
                      <a:srgbClr val="00B0F0"/>
                    </a:solidFill>
                  </a:tcPr>
                </a:tc>
                <a:tc>
                  <a:txBody>
                    <a:bodyPr/>
                    <a:lstStyle/>
                    <a:p>
                      <a:pPr marL="0" algn="ctr" defTabSz="914400" rtl="0" eaLnBrk="1" latinLnBrk="0" hangingPunct="1"/>
                      <a:endParaRPr lang="en-US" sz="2400" kern="1200" dirty="0" smtClean="0">
                        <a:solidFill>
                          <a:srgbClr val="FFC000"/>
                        </a:solidFill>
                        <a:latin typeface="Corbel" pitchFamily="34" charset="0"/>
                        <a:ea typeface="+mn-ea"/>
                        <a:cs typeface="+mn-cs"/>
                      </a:endParaRPr>
                    </a:p>
                    <a:p>
                      <a:pPr marL="0" algn="ctr" defTabSz="914400" rtl="0" eaLnBrk="1" latinLnBrk="0" hangingPunct="1"/>
                      <a:r>
                        <a:rPr lang="en-US" sz="2400" kern="1200" dirty="0" smtClean="0">
                          <a:solidFill>
                            <a:srgbClr val="FFC000"/>
                          </a:solidFill>
                          <a:latin typeface="Corbel" pitchFamily="34" charset="0"/>
                          <a:ea typeface="+mn-ea"/>
                          <a:cs typeface="+mn-cs"/>
                        </a:rPr>
                        <a:t>The Big Bang</a:t>
                      </a:r>
                      <a:endParaRPr lang="en-US" sz="2400" kern="1200" dirty="0">
                        <a:solidFill>
                          <a:srgbClr val="FFC000"/>
                        </a:solidFill>
                        <a:latin typeface="Corbel" pitchFamily="34" charset="0"/>
                        <a:ea typeface="+mn-ea"/>
                        <a:cs typeface="+mn-cs"/>
                      </a:endParaRPr>
                    </a:p>
                  </a:txBody>
                  <a:tcPr>
                    <a:solidFill>
                      <a:srgbClr val="00B0F0"/>
                    </a:solidFill>
                  </a:tcPr>
                </a:tc>
                <a:tc>
                  <a:txBody>
                    <a:bodyPr/>
                    <a:lstStyle/>
                    <a:p>
                      <a:pPr marL="0" algn="ctr" defTabSz="914400" rtl="0" eaLnBrk="1" latinLnBrk="0" hangingPunct="1"/>
                      <a:endParaRPr lang="en-US" sz="2400" kern="1200" dirty="0" smtClean="0">
                        <a:solidFill>
                          <a:srgbClr val="FFC000"/>
                        </a:solidFill>
                        <a:latin typeface="Corbel" pitchFamily="34" charset="0"/>
                        <a:ea typeface="+mn-ea"/>
                        <a:cs typeface="+mn-cs"/>
                      </a:endParaRPr>
                    </a:p>
                    <a:p>
                      <a:pPr marL="0" algn="ctr" defTabSz="914400" rtl="0" eaLnBrk="1" latinLnBrk="0" hangingPunct="1"/>
                      <a:r>
                        <a:rPr lang="en-US" sz="2400" kern="1200" dirty="0" smtClean="0">
                          <a:solidFill>
                            <a:srgbClr val="FFC000"/>
                          </a:solidFill>
                          <a:latin typeface="Corbel" pitchFamily="34" charset="0"/>
                          <a:ea typeface="+mn-ea"/>
                          <a:cs typeface="+mn-cs"/>
                        </a:rPr>
                        <a:t>Conclusion</a:t>
                      </a:r>
                      <a:endParaRPr lang="en-US" sz="2400" kern="1200" dirty="0">
                        <a:solidFill>
                          <a:srgbClr val="FFC000"/>
                        </a:solidFill>
                        <a:latin typeface="Corbel" pitchFamily="34" charset="0"/>
                        <a:ea typeface="+mn-ea"/>
                        <a:cs typeface="+mn-cs"/>
                      </a:endParaRPr>
                    </a:p>
                  </a:txBody>
                  <a:tcPr>
                    <a:solidFill>
                      <a:srgbClr val="00B0F0"/>
                    </a:solidFill>
                  </a:tcPr>
                </a:tc>
              </a:tr>
              <a:tr h="1359508">
                <a:tc>
                  <a:txBody>
                    <a:bodyPr/>
                    <a:lstStyle/>
                    <a:p>
                      <a:r>
                        <a:rPr lang="en-US" sz="2400" dirty="0" smtClean="0">
                          <a:solidFill>
                            <a:schemeClr val="tx1"/>
                          </a:solidFill>
                          <a:latin typeface="Corbel" pitchFamily="34" charset="0"/>
                        </a:rPr>
                        <a:t>The universe (all space, time, energy &amp; matter) </a:t>
                      </a:r>
                      <a:r>
                        <a:rPr lang="en-US" sz="2400" baseline="0" dirty="0" smtClean="0">
                          <a:solidFill>
                            <a:schemeClr val="tx1"/>
                          </a:solidFill>
                          <a:latin typeface="Corbel" pitchFamily="34" charset="0"/>
                        </a:rPr>
                        <a:t> had a beginning</a:t>
                      </a:r>
                      <a:endParaRPr lang="en-US" sz="2400" dirty="0">
                        <a:solidFill>
                          <a:schemeClr val="tx1"/>
                        </a:solidFill>
                        <a:latin typeface="Corbel" pitchFamily="34" charset="0"/>
                      </a:endParaRPr>
                    </a:p>
                  </a:txBody>
                  <a:tcPr>
                    <a:blipFill>
                      <a:blip r:embed="rId2"/>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Corbel" pitchFamily="34" charset="0"/>
                        </a:rPr>
                        <a:t>The universe (all space, time, energy &amp; matter) </a:t>
                      </a:r>
                      <a:r>
                        <a:rPr lang="en-US" sz="2400" baseline="0" dirty="0" smtClean="0">
                          <a:solidFill>
                            <a:schemeClr val="tx1"/>
                          </a:solidFill>
                          <a:latin typeface="Corbel" pitchFamily="34" charset="0"/>
                        </a:rPr>
                        <a:t> had a beginning</a:t>
                      </a:r>
                      <a:endParaRPr lang="en-US" sz="2400" dirty="0" smtClean="0">
                        <a:solidFill>
                          <a:schemeClr val="tx1"/>
                        </a:solidFill>
                        <a:latin typeface="Corbel" pitchFamily="34" charset="0"/>
                      </a:endParaRPr>
                    </a:p>
                  </a:txBody>
                  <a:tcPr>
                    <a:blipFill>
                      <a:blip r:embed="rId2"/>
                      <a:tile tx="0" ty="0" sx="100000" sy="100000" flip="none" algn="tl"/>
                    </a:blipFill>
                  </a:tcPr>
                </a:tc>
                <a:tc>
                  <a:txBody>
                    <a:bodyPr/>
                    <a:lstStyle/>
                    <a:p>
                      <a:pPr algn="ctr"/>
                      <a:r>
                        <a:rPr lang="en-US" sz="2400" dirty="0" smtClean="0">
                          <a:solidFill>
                            <a:schemeClr val="tx1"/>
                          </a:solidFill>
                          <a:latin typeface="Corbel" pitchFamily="34" charset="0"/>
                        </a:rPr>
                        <a:t>Agreement</a:t>
                      </a:r>
                      <a:endParaRPr lang="en-US" sz="2400" dirty="0">
                        <a:solidFill>
                          <a:schemeClr val="tx1"/>
                        </a:solidFill>
                        <a:latin typeface="Corbel" pitchFamily="34" charset="0"/>
                      </a:endParaRPr>
                    </a:p>
                  </a:txBody>
                  <a:tcPr>
                    <a:solidFill>
                      <a:srgbClr val="FF0000"/>
                    </a:solidFill>
                  </a:tcPr>
                </a:tc>
              </a:tr>
              <a:tr h="1298016">
                <a:tc>
                  <a:txBody>
                    <a:bodyPr/>
                    <a:lstStyle/>
                    <a:p>
                      <a:r>
                        <a:rPr lang="en-US" sz="2400" dirty="0" smtClean="0">
                          <a:latin typeface="Corbel" pitchFamily="34" charset="0"/>
                        </a:rPr>
                        <a:t>A pre-existing agent brought the universe into being – this is God</a:t>
                      </a:r>
                      <a:endParaRPr lang="en-US" sz="2400" dirty="0">
                        <a:latin typeface="Corbel" pitchFamily="34" charset="0"/>
                      </a:endParaRPr>
                    </a:p>
                  </a:txBody>
                  <a:tcPr>
                    <a:blipFill>
                      <a:blip r:embed="rId2"/>
                      <a:tile tx="0" ty="0" sx="100000" sy="100000" flip="none" algn="tl"/>
                    </a:blipFill>
                  </a:tcPr>
                </a:tc>
                <a:tc>
                  <a:txBody>
                    <a:bodyPr/>
                    <a:lstStyle/>
                    <a:p>
                      <a:r>
                        <a:rPr lang="en-US" sz="2400" dirty="0" smtClean="0">
                          <a:latin typeface="Corbel" pitchFamily="34" charset="0"/>
                        </a:rPr>
                        <a:t>Conclusion: a pre-existing agent had</a:t>
                      </a:r>
                      <a:r>
                        <a:rPr lang="en-US" sz="2400" baseline="0" dirty="0" smtClean="0">
                          <a:latin typeface="Corbel" pitchFamily="34" charset="0"/>
                        </a:rPr>
                        <a:t> to bring the universe into being</a:t>
                      </a:r>
                      <a:endParaRPr lang="en-US" sz="2400" dirty="0">
                        <a:latin typeface="Corbel" pitchFamily="34" charset="0"/>
                      </a:endParaRPr>
                    </a:p>
                  </a:txBody>
                  <a:tcPr>
                    <a:blipFill>
                      <a:blip r:embed="rId2"/>
                      <a:tile tx="0" ty="0" sx="100000" sy="100000" flip="none" algn="tl"/>
                    </a:blipFill>
                  </a:tcPr>
                </a:tc>
                <a:tc>
                  <a:txBody>
                    <a:bodyPr/>
                    <a:lstStyle/>
                    <a:p>
                      <a:pPr algn="ctr"/>
                      <a:r>
                        <a:rPr lang="en-US" sz="2400" dirty="0" smtClean="0">
                          <a:latin typeface="Corbel" pitchFamily="34" charset="0"/>
                        </a:rPr>
                        <a:t>Agreement</a:t>
                      </a:r>
                      <a:endParaRPr lang="en-US" sz="2400" dirty="0">
                        <a:latin typeface="Corbel" pitchFamily="34" charset="0"/>
                      </a:endParaRPr>
                    </a:p>
                  </a:txBody>
                  <a:tcPr>
                    <a:solidFill>
                      <a:srgbClr val="FF0000"/>
                    </a:solidFill>
                  </a:tcPr>
                </a:tc>
              </a:tr>
              <a:tr h="941198">
                <a:tc>
                  <a:txBody>
                    <a:bodyPr/>
                    <a:lstStyle/>
                    <a:p>
                      <a:r>
                        <a:rPr lang="en-US" sz="2400" dirty="0" smtClean="0">
                          <a:latin typeface="Corbel" pitchFamily="34" charset="0"/>
                        </a:rPr>
                        <a:t>The</a:t>
                      </a:r>
                      <a:r>
                        <a:rPr lang="en-US" sz="2400" baseline="0" dirty="0" smtClean="0">
                          <a:latin typeface="Corbel" pitchFamily="34" charset="0"/>
                        </a:rPr>
                        <a:t> universe was and is expanding</a:t>
                      </a:r>
                      <a:endParaRPr lang="en-US" sz="2400" dirty="0">
                        <a:latin typeface="Corbel" pitchFamily="34" charset="0"/>
                      </a:endParaRPr>
                    </a:p>
                  </a:txBody>
                  <a:tcPr>
                    <a:blipFill>
                      <a:blip r:embed="rId2"/>
                      <a:tile tx="0" ty="0" sx="100000" sy="100000" flip="none" algn="tl"/>
                    </a:blipFill>
                  </a:tcPr>
                </a:tc>
                <a:tc>
                  <a:txBody>
                    <a:bodyPr/>
                    <a:lstStyle/>
                    <a:p>
                      <a:r>
                        <a:rPr lang="en-US" sz="2400" dirty="0" smtClean="0">
                          <a:latin typeface="Corbel" pitchFamily="34" charset="0"/>
                        </a:rPr>
                        <a:t>The universe was and is expanding</a:t>
                      </a:r>
                      <a:endParaRPr lang="en-US" sz="2400" dirty="0">
                        <a:latin typeface="Corbel" pitchFamily="34" charset="0"/>
                      </a:endParaRPr>
                    </a:p>
                  </a:txBody>
                  <a:tcPr>
                    <a:blipFill>
                      <a:blip r:embed="rId2"/>
                      <a:tile tx="0" ty="0" sx="100000" sy="100000" flip="none" algn="tl"/>
                    </a:blipFill>
                  </a:tcPr>
                </a:tc>
                <a:tc>
                  <a:txBody>
                    <a:bodyPr/>
                    <a:lstStyle/>
                    <a:p>
                      <a:pPr algn="ctr"/>
                      <a:r>
                        <a:rPr lang="en-US" sz="2400" dirty="0" smtClean="0">
                          <a:latin typeface="Corbel" pitchFamily="34" charset="0"/>
                        </a:rPr>
                        <a:t>Agreement</a:t>
                      </a:r>
                      <a:endParaRPr lang="en-US" sz="2400" dirty="0">
                        <a:latin typeface="Corbel" pitchFamily="34" charset="0"/>
                      </a:endParaRPr>
                    </a:p>
                  </a:txBody>
                  <a:tcPr>
                    <a:solidFill>
                      <a:srgbClr val="FF0000"/>
                    </a:solidFill>
                  </a:tcPr>
                </a:tc>
              </a:tr>
              <a:tr h="941198">
                <a:tc>
                  <a:txBody>
                    <a:bodyPr/>
                    <a:lstStyle/>
                    <a:p>
                      <a:r>
                        <a:rPr lang="en-US" sz="2400" dirty="0" smtClean="0">
                          <a:latin typeface="Corbel" pitchFamily="34" charset="0"/>
                        </a:rPr>
                        <a:t>The universe is growing old &amp; will die</a:t>
                      </a:r>
                      <a:endParaRPr lang="en-US" sz="2400" dirty="0">
                        <a:latin typeface="Corbel" pitchFamily="34" charset="0"/>
                      </a:endParaRPr>
                    </a:p>
                  </a:txBody>
                  <a:tcPr>
                    <a:blipFill>
                      <a:blip r:embed="rId2"/>
                      <a:tile tx="0" ty="0" sx="100000" sy="100000" flip="none" algn="tl"/>
                    </a:blipFill>
                  </a:tcPr>
                </a:tc>
                <a:tc>
                  <a:txBody>
                    <a:bodyPr/>
                    <a:lstStyle/>
                    <a:p>
                      <a:r>
                        <a:rPr lang="en-US" sz="2400" dirty="0" smtClean="0">
                          <a:latin typeface="Corbel" pitchFamily="34" charset="0"/>
                        </a:rPr>
                        <a:t>The universe</a:t>
                      </a:r>
                      <a:r>
                        <a:rPr lang="en-US" sz="2400" baseline="0" dirty="0" smtClean="0">
                          <a:latin typeface="Corbel" pitchFamily="34" charset="0"/>
                        </a:rPr>
                        <a:t> is growing old &amp; will die</a:t>
                      </a:r>
                      <a:endParaRPr lang="en-US" sz="2400" dirty="0">
                        <a:latin typeface="Corbel" pitchFamily="34" charset="0"/>
                      </a:endParaRPr>
                    </a:p>
                  </a:txBody>
                  <a:tcPr>
                    <a:blipFill>
                      <a:blip r:embed="rId2"/>
                      <a:tile tx="0" ty="0" sx="100000" sy="100000" flip="none" algn="tl"/>
                    </a:blipFill>
                  </a:tcPr>
                </a:tc>
                <a:tc>
                  <a:txBody>
                    <a:bodyPr/>
                    <a:lstStyle/>
                    <a:p>
                      <a:pPr algn="ctr"/>
                      <a:r>
                        <a:rPr lang="en-US" sz="2400" dirty="0" smtClean="0">
                          <a:latin typeface="Corbel" pitchFamily="34" charset="0"/>
                        </a:rPr>
                        <a:t>Agreement</a:t>
                      </a:r>
                      <a:endParaRPr lang="en-US" sz="2400" dirty="0">
                        <a:latin typeface="Corbel" pitchFamily="34" charset="0"/>
                      </a:endParaRPr>
                    </a:p>
                  </a:txBody>
                  <a:tcPr>
                    <a:solidFill>
                      <a:srgbClr val="FF0000"/>
                    </a:solidFill>
                  </a:tcPr>
                </a:tc>
              </a:tr>
            </a:tbl>
          </a:graphicData>
        </a:graphic>
      </p:graphicFrame>
      <p:sp>
        <p:nvSpPr>
          <p:cNvPr id="4" name="TextBox 3"/>
          <p:cNvSpPr txBox="1"/>
          <p:nvPr/>
        </p:nvSpPr>
        <p:spPr>
          <a:xfrm>
            <a:off x="228600" y="228600"/>
            <a:ext cx="8915400" cy="707886"/>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n-US" sz="4000" dirty="0" smtClean="0">
                <a:latin typeface="Corbel" pitchFamily="34" charset="0"/>
              </a:rPr>
              <a:t>SUMMARY OF BIBLE &amp; BIG BANG</a:t>
            </a:r>
            <a:endParaRPr lang="en-US" sz="4000" dirty="0">
              <a:latin typeface="Corbel" pitchFamily="34" charset="0"/>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R</a:t>
            </a:r>
            <a:r>
              <a:rPr lang="en-US" sz="4400" b="1" dirty="0" smtClean="0">
                <a:ln>
                  <a:solidFill>
                    <a:schemeClr val="bg1"/>
                  </a:solidFill>
                </a:ln>
                <a:solidFill>
                  <a:srgbClr val="FFC000"/>
                </a:solidFill>
              </a:rPr>
              <a:t>adiometric </a:t>
            </a:r>
            <a:r>
              <a:rPr lang="en-US" sz="4400" b="1" dirty="0" err="1" smtClean="0">
                <a:ln>
                  <a:solidFill>
                    <a:schemeClr val="bg1"/>
                  </a:solidFill>
                </a:ln>
                <a:solidFill>
                  <a:srgbClr val="FFC000"/>
                </a:solidFill>
              </a:rPr>
              <a:t>Abundancies</a:t>
            </a:r>
            <a:endParaRPr lang="en-US" sz="4400" b="1" dirty="0" smtClean="0">
              <a:ln>
                <a:solidFill>
                  <a:schemeClr val="bg1"/>
                </a:solidFill>
              </a:ln>
              <a:solidFill>
                <a:srgbClr val="FFC000"/>
              </a:solidFill>
            </a:endParaRPr>
          </a:p>
          <a:p>
            <a:pPr>
              <a:buNone/>
            </a:pPr>
            <a:endParaRPr lang="en-US" sz="900" b="1" dirty="0" smtClean="0">
              <a:ln>
                <a:solidFill>
                  <a:schemeClr val="bg1"/>
                </a:solidFill>
              </a:ln>
              <a:solidFill>
                <a:srgbClr val="FFC000"/>
              </a:solidFill>
              <a:latin typeface="ITC Avant Garde Demi" pitchFamily="34" charset="0"/>
            </a:endParaRPr>
          </a:p>
          <a:p>
            <a:r>
              <a:rPr lang="en-US" sz="3200" b="1" dirty="0" smtClean="0">
                <a:ln>
                  <a:solidFill>
                    <a:schemeClr val="bg1"/>
                  </a:solidFill>
                </a:ln>
                <a:solidFill>
                  <a:srgbClr val="FFC000"/>
                </a:solidFill>
              </a:rPr>
              <a:t>Some  young universe proponents have suggested that the rates of radiometric decay have changed in the past.  </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However, photographic evidence covering 99% of the past history of the universe shows these decay rates have been constant.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Before DAY 1:  v.2</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 Placeholder 2"/>
          <p:cNvSpPr>
            <a:spLocks noGrp="1"/>
          </p:cNvSpPr>
          <p:nvPr>
            <p:ph type="body" idx="1"/>
          </p:nvPr>
        </p:nvSpPr>
        <p:spPr>
          <a:xfrm>
            <a:off x="0" y="1066800"/>
            <a:ext cx="9144000" cy="1447800"/>
          </a:xfrm>
          <a:solidFill>
            <a:schemeClr val="accent5">
              <a:lumMod val="75000"/>
            </a:schemeClr>
          </a:solidFill>
          <a:ln>
            <a:noFill/>
          </a:ln>
        </p:spPr>
        <p:txBody>
          <a:bodyPr>
            <a:noAutofit/>
          </a:bodyPr>
          <a:lstStyle/>
          <a:p>
            <a:r>
              <a:rPr lang="en-US" sz="2800" b="0" i="1" dirty="0" smtClean="0">
                <a:ln w="12700">
                  <a:noFill/>
                  <a:prstDash val="solid"/>
                </a:ln>
                <a:solidFill>
                  <a:srgbClr val="FFC000"/>
                </a:solidFill>
                <a:effectLst>
                  <a:outerShdw blurRad="41275" dist="20320" dir="1800000" algn="tl" rotWithShape="0">
                    <a:srgbClr val="000000">
                      <a:alpha val="40000"/>
                    </a:srgbClr>
                  </a:outerShdw>
                </a:effectLst>
              </a:rPr>
              <a:t>(2) Now the earth was formless and empty, darkness was over the surface of the deep, and the Spirit of God was hovering over the waters. </a:t>
            </a:r>
            <a:endParaRPr lang="en-US" sz="2800" b="0" i="1" dirty="0">
              <a:ln w="12700">
                <a:noFill/>
                <a:prstDash val="solid"/>
              </a:ln>
              <a:solidFill>
                <a:srgbClr val="FFC000"/>
              </a:solidFill>
              <a:effectLst>
                <a:outerShdw blurRad="41275" dist="20320" dir="1800000" algn="tl" rotWithShape="0">
                  <a:srgbClr val="000000">
                    <a:alpha val="40000"/>
                  </a:srgbClr>
                </a:outerShdw>
              </a:effectLst>
            </a:endParaRPr>
          </a:p>
        </p:txBody>
      </p:sp>
      <p:sp>
        <p:nvSpPr>
          <p:cNvPr id="4" name="Content Placeholder 3"/>
          <p:cNvSpPr>
            <a:spLocks noGrp="1"/>
          </p:cNvSpPr>
          <p:nvPr>
            <p:ph sz="quarter" idx="2"/>
          </p:nvPr>
        </p:nvSpPr>
        <p:spPr>
          <a:xfrm>
            <a:off x="228600" y="2514600"/>
            <a:ext cx="8686800" cy="4038600"/>
          </a:xfrm>
        </p:spPr>
        <p:txBody>
          <a:bodyPr>
            <a:noAutofit/>
          </a:bodyPr>
          <a:lstStyle/>
          <a:p>
            <a:r>
              <a:rPr lang="en-US" sz="2800" b="1" dirty="0" smtClean="0"/>
              <a:t>Extremely Important Point Here:  In v. 1 the point of view (POV) is from outer space.  In v. 2 the POV changes to the position of being on earth’s surface!</a:t>
            </a:r>
          </a:p>
          <a:p>
            <a:pPr lvl="1"/>
            <a:r>
              <a:rPr lang="en-US" sz="2800" b="1" dirty="0" smtClean="0"/>
              <a:t>“Surface of the Deep” &amp; “hovering over the waters”</a:t>
            </a:r>
          </a:p>
          <a:p>
            <a:pPr>
              <a:buNone/>
            </a:pPr>
            <a:endParaRPr lang="en-US" sz="1400" b="1" dirty="0" smtClean="0"/>
          </a:p>
          <a:p>
            <a:r>
              <a:rPr lang="en-US" sz="2800" b="1" dirty="0" smtClean="0"/>
              <a:t>POV is critical; it affects the events of Days 1 and 4.  Just as in ideology and philosophy, POV can totally change the interpretation of the subject matter.</a:t>
            </a:r>
            <a:endParaRPr lang="en-US" sz="2800" b="1"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Before DAY 1:  v. 2</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 Placeholder 2"/>
          <p:cNvSpPr>
            <a:spLocks noGrp="1"/>
          </p:cNvSpPr>
          <p:nvPr>
            <p:ph type="body" idx="1"/>
          </p:nvPr>
        </p:nvSpPr>
        <p:spPr>
          <a:xfrm>
            <a:off x="0" y="1535113"/>
            <a:ext cx="4497388" cy="446087"/>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The Bible</a:t>
            </a:r>
            <a:endParaRPr lang="en-US" sz="2800" dirty="0">
              <a:solidFill>
                <a:schemeClr val="bg1"/>
              </a:solidFill>
            </a:endParaRPr>
          </a:p>
        </p:txBody>
      </p:sp>
      <p:sp>
        <p:nvSpPr>
          <p:cNvPr id="5" name="Text Placeholder 4"/>
          <p:cNvSpPr>
            <a:spLocks noGrp="1"/>
          </p:cNvSpPr>
          <p:nvPr>
            <p:ph type="body" sz="half" idx="3"/>
          </p:nvPr>
        </p:nvSpPr>
        <p:spPr>
          <a:xfrm>
            <a:off x="4645025" y="1535113"/>
            <a:ext cx="4498975" cy="446087"/>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The Record of Nature</a:t>
            </a:r>
            <a:endParaRPr lang="en-US" sz="2800" dirty="0">
              <a:solidFill>
                <a:schemeClr val="bg1"/>
              </a:solidFill>
            </a:endParaRPr>
          </a:p>
        </p:txBody>
      </p:sp>
      <p:sp>
        <p:nvSpPr>
          <p:cNvPr id="4" name="Content Placeholder 3"/>
          <p:cNvSpPr>
            <a:spLocks noGrp="1"/>
          </p:cNvSpPr>
          <p:nvPr>
            <p:ph sz="quarter" idx="2"/>
          </p:nvPr>
        </p:nvSpPr>
        <p:spPr>
          <a:xfrm>
            <a:off x="457200" y="2174875"/>
            <a:ext cx="4040188" cy="3082925"/>
          </a:xfrm>
        </p:spPr>
        <p:txBody>
          <a:bodyPr>
            <a:noAutofit/>
          </a:bodyPr>
          <a:lstStyle/>
          <a:p>
            <a:r>
              <a:rPr lang="en-US" sz="2800" b="1" dirty="0" smtClean="0"/>
              <a:t>“Formless” – earth was a sphere, but on the surface everything was dark and empty – forms could not be seen.</a:t>
            </a:r>
          </a:p>
          <a:p>
            <a:r>
              <a:rPr lang="en-US" sz="2800" b="1" dirty="0" smtClean="0"/>
              <a:t>Remember:  POV is from earth’s surface!</a:t>
            </a:r>
            <a:endParaRPr lang="en-US" sz="2800" b="1" dirty="0"/>
          </a:p>
        </p:txBody>
      </p:sp>
      <p:sp>
        <p:nvSpPr>
          <p:cNvPr id="6" name="Content Placeholder 5"/>
          <p:cNvSpPr>
            <a:spLocks noGrp="1"/>
          </p:cNvSpPr>
          <p:nvPr>
            <p:ph sz="quarter" idx="4"/>
          </p:nvPr>
        </p:nvSpPr>
        <p:spPr>
          <a:xfrm>
            <a:off x="4645025" y="2174875"/>
            <a:ext cx="4041775" cy="4149725"/>
          </a:xfrm>
        </p:spPr>
        <p:txBody>
          <a:bodyPr>
            <a:noAutofit/>
          </a:bodyPr>
          <a:lstStyle/>
          <a:p>
            <a:r>
              <a:rPr lang="en-US" sz="2800" b="1" dirty="0" smtClean="0"/>
              <a:t>In a planet’s infancy there can be so much debris in its atmosphere that it will block all light from getting to the surface.  This is known as an “opaque atmosphere.”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Before DAY 1:  v. 2</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 Placeholder 2"/>
          <p:cNvSpPr>
            <a:spLocks noGrp="1"/>
          </p:cNvSpPr>
          <p:nvPr>
            <p:ph type="body" idx="1"/>
          </p:nvPr>
        </p:nvSpPr>
        <p:spPr>
          <a:xfrm>
            <a:off x="0" y="1535113"/>
            <a:ext cx="4497388" cy="446087"/>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The Bible</a:t>
            </a:r>
            <a:endParaRPr lang="en-US" sz="2800" dirty="0">
              <a:solidFill>
                <a:schemeClr val="bg1"/>
              </a:solidFill>
            </a:endParaRPr>
          </a:p>
        </p:txBody>
      </p:sp>
      <p:sp>
        <p:nvSpPr>
          <p:cNvPr id="5" name="Text Placeholder 4"/>
          <p:cNvSpPr>
            <a:spLocks noGrp="1"/>
          </p:cNvSpPr>
          <p:nvPr>
            <p:ph type="body" sz="half" idx="3"/>
          </p:nvPr>
        </p:nvSpPr>
        <p:spPr>
          <a:xfrm>
            <a:off x="4645025" y="1535113"/>
            <a:ext cx="4498975" cy="446087"/>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The Record of Nature</a:t>
            </a:r>
            <a:endParaRPr lang="en-US" sz="2800" dirty="0">
              <a:solidFill>
                <a:schemeClr val="bg1"/>
              </a:solidFill>
            </a:endParaRPr>
          </a:p>
        </p:txBody>
      </p:sp>
      <p:sp>
        <p:nvSpPr>
          <p:cNvPr id="4" name="Content Placeholder 3"/>
          <p:cNvSpPr>
            <a:spLocks noGrp="1"/>
          </p:cNvSpPr>
          <p:nvPr>
            <p:ph sz="quarter" idx="2"/>
          </p:nvPr>
        </p:nvSpPr>
        <p:spPr>
          <a:xfrm>
            <a:off x="457200" y="2174875"/>
            <a:ext cx="4040188" cy="3463925"/>
          </a:xfrm>
        </p:spPr>
        <p:txBody>
          <a:bodyPr>
            <a:normAutofit lnSpcReduction="10000"/>
          </a:bodyPr>
          <a:lstStyle/>
          <a:p>
            <a:r>
              <a:rPr lang="en-US" sz="2800" b="1" dirty="0" smtClean="0"/>
              <a:t>So, for all practical purposes, one’s view from the surface  was “no view at all” – total darkness; therefore, reality was “shapeless,” could not see forms.  </a:t>
            </a:r>
            <a:endParaRPr lang="en-US" sz="2800" b="1" dirty="0"/>
          </a:p>
        </p:txBody>
      </p:sp>
      <p:sp>
        <p:nvSpPr>
          <p:cNvPr id="6" name="Content Placeholder 5"/>
          <p:cNvSpPr>
            <a:spLocks noGrp="1"/>
          </p:cNvSpPr>
          <p:nvPr>
            <p:ph sz="quarter" idx="4"/>
          </p:nvPr>
        </p:nvSpPr>
        <p:spPr>
          <a:xfrm>
            <a:off x="4645025" y="2174875"/>
            <a:ext cx="4041775" cy="3159125"/>
          </a:xfrm>
        </p:spPr>
        <p:txBody>
          <a:bodyPr>
            <a:normAutofit/>
          </a:bodyPr>
          <a:lstStyle/>
          <a:p>
            <a:r>
              <a:rPr lang="en-US" sz="2800" b="1" dirty="0" smtClean="0"/>
              <a:t>The initial earth had a thick, noxious  Venus-like atmosphere trapping heat.  On Venus it is hot enough on the surface to melt lead (over 800°  F).</a:t>
            </a:r>
          </a:p>
          <a:p>
            <a:endParaRPr lang="en-US" sz="2800" b="1" dirty="0"/>
          </a:p>
        </p:txBody>
      </p:sp>
      <p:sp>
        <p:nvSpPr>
          <p:cNvPr id="7" name="Text Placeholder 2"/>
          <p:cNvSpPr txBox="1">
            <a:spLocks/>
          </p:cNvSpPr>
          <p:nvPr/>
        </p:nvSpPr>
        <p:spPr>
          <a:xfrm>
            <a:off x="914400" y="5715000"/>
            <a:ext cx="7467600" cy="457200"/>
          </a:xfrm>
          <a:prstGeom prst="rect">
            <a:avLst/>
          </a:prstGeom>
          <a:solidFill>
            <a:srgbClr val="FF0000"/>
          </a:solidFill>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bg1"/>
                </a:solidFill>
                <a:effectLst/>
                <a:uLnTx/>
                <a:uFillTx/>
                <a:latin typeface="+mn-lt"/>
                <a:ea typeface="+mn-ea"/>
                <a:cs typeface="+mn-cs"/>
              </a:rPr>
              <a:t>Before Day 1:  The Bible and Record of Nature</a:t>
            </a:r>
            <a:r>
              <a:rPr kumimoji="0" lang="en-US" sz="2400" b="1" i="0" u="none" strike="noStrike" kern="1200" cap="none" spc="0" normalizeH="0" noProof="0" dirty="0" smtClean="0">
                <a:ln>
                  <a:noFill/>
                </a:ln>
                <a:solidFill>
                  <a:schemeClr val="bg1"/>
                </a:solidFill>
                <a:effectLst/>
                <a:uLnTx/>
                <a:uFillTx/>
                <a:latin typeface="+mn-lt"/>
                <a:ea typeface="+mn-ea"/>
                <a:cs typeface="+mn-cs"/>
              </a:rPr>
              <a:t> Agree</a:t>
            </a:r>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algn="ct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DAY 1:  vs. 3-5</a:t>
            </a:r>
            <a:endPar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Content Placeholder 3"/>
          <p:cNvSpPr>
            <a:spLocks noGrp="1"/>
          </p:cNvSpPr>
          <p:nvPr>
            <p:ph sz="quarter" idx="2"/>
          </p:nvPr>
        </p:nvSpPr>
        <p:spPr>
          <a:xfrm>
            <a:off x="457200" y="1371600"/>
            <a:ext cx="8229600" cy="4572000"/>
          </a:xfrm>
        </p:spPr>
        <p:txBody>
          <a:bodyPr>
            <a:normAutofit fontScale="92500"/>
          </a:bodyPr>
          <a:lstStyle/>
          <a:p>
            <a:pPr marL="798513" indent="-661988">
              <a:buNone/>
            </a:pPr>
            <a:r>
              <a:rPr lang="en-US" sz="3200" b="1" i="1" dirty="0" smtClean="0">
                <a:latin typeface="Corbel" pitchFamily="34" charset="0"/>
              </a:rPr>
              <a:t>3 &gt;  And God said, "Let there be light,” and there was light. </a:t>
            </a:r>
          </a:p>
          <a:p>
            <a:pPr>
              <a:buNone/>
            </a:pPr>
            <a:endParaRPr lang="en-US" sz="3200" b="1" i="1" dirty="0" smtClean="0">
              <a:latin typeface="Corbel" pitchFamily="34" charset="0"/>
            </a:endParaRPr>
          </a:p>
          <a:p>
            <a:pPr marL="862013" indent="-725488">
              <a:buNone/>
            </a:pPr>
            <a:r>
              <a:rPr lang="en-US" sz="3200" b="1" i="1" dirty="0" smtClean="0">
                <a:latin typeface="Corbel" pitchFamily="34" charset="0"/>
              </a:rPr>
              <a:t>4 &gt;  God saw that the light was good, and he separated the light from the darkness. </a:t>
            </a:r>
          </a:p>
          <a:p>
            <a:pPr>
              <a:buNone/>
            </a:pPr>
            <a:endParaRPr lang="en-US" sz="3200" b="1" i="1" dirty="0" smtClean="0">
              <a:latin typeface="Corbel" pitchFamily="34" charset="0"/>
            </a:endParaRPr>
          </a:p>
          <a:p>
            <a:pPr marL="746125" indent="-609600">
              <a:buNone/>
            </a:pPr>
            <a:r>
              <a:rPr lang="en-US" sz="3200" b="1" i="1" dirty="0" smtClean="0">
                <a:latin typeface="Corbel" pitchFamily="34" charset="0"/>
              </a:rPr>
              <a:t>5 &gt; God called the light “</a:t>
            </a:r>
            <a:r>
              <a:rPr lang="en-US" sz="3200" b="1" i="1" dirty="0" err="1" smtClean="0">
                <a:latin typeface="Corbel" pitchFamily="34" charset="0"/>
              </a:rPr>
              <a:t>day,”and</a:t>
            </a:r>
            <a:r>
              <a:rPr lang="en-US" sz="3200" b="1" i="1" dirty="0" smtClean="0">
                <a:latin typeface="Corbel" pitchFamily="34" charset="0"/>
              </a:rPr>
              <a:t> the darkness he called  “night.”  And there was evening, and there was morning — the first day.</a:t>
            </a:r>
          </a:p>
          <a:p>
            <a:pPr>
              <a:buNone/>
            </a:pPr>
            <a:endParaRPr lang="en-US" sz="2800" dirty="0" smtClean="0">
              <a:latin typeface="Corbe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tx1"/>
          </a:solidFill>
          <a:ln>
            <a:solidFill>
              <a:schemeClr val="accent6">
                <a:lumMod val="75000"/>
              </a:schemeClr>
            </a:solidFill>
          </a:ln>
        </p:spPr>
        <p:txBody>
          <a:bodyPr>
            <a:noAutofit/>
          </a:bodyPr>
          <a:lstStyle/>
          <a:p>
            <a:pPr marL="231775" algn="l"/>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 Day 1:  (3):  And God said, “Let there be light,” and there was light.</a:t>
            </a:r>
            <a:endParaRPr lang="en-US" sz="3200" b="1" i="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endParaRPr>
          </a:p>
        </p:txBody>
      </p:sp>
      <p:sp>
        <p:nvSpPr>
          <p:cNvPr id="4" name="Content Placeholder 3"/>
          <p:cNvSpPr>
            <a:spLocks noGrp="1"/>
          </p:cNvSpPr>
          <p:nvPr>
            <p:ph sz="quarter" idx="2"/>
          </p:nvPr>
        </p:nvSpPr>
        <p:spPr>
          <a:xfrm>
            <a:off x="304800" y="2286000"/>
            <a:ext cx="4040188" cy="3505200"/>
          </a:xfrm>
        </p:spPr>
        <p:txBody>
          <a:bodyPr>
            <a:noAutofit/>
          </a:bodyPr>
          <a:lstStyle/>
          <a:p>
            <a:r>
              <a:rPr lang="en-US" sz="2800" b="1" dirty="0" smtClean="0">
                <a:latin typeface="ITC Avant Garde Demi" pitchFamily="34" charset="0"/>
              </a:rPr>
              <a:t>Remember, the POV is from the earth’s surface. </a:t>
            </a:r>
          </a:p>
          <a:p>
            <a:endParaRPr lang="en-US" sz="1100" b="1" dirty="0" smtClean="0">
              <a:latin typeface="ITC Avant Garde Demi" pitchFamily="34" charset="0"/>
            </a:endParaRPr>
          </a:p>
          <a:p>
            <a:r>
              <a:rPr lang="en-US" sz="2800" b="1" dirty="0" smtClean="0">
                <a:latin typeface="ITC Avant Garde Demi" pitchFamily="34" charset="0"/>
              </a:rPr>
              <a:t>Therefore, from the surface, light is seen for the first time</a:t>
            </a:r>
            <a:endParaRPr lang="en-US" sz="1100" b="1" dirty="0" smtClean="0">
              <a:latin typeface="ITC Avant Garde Demi" pitchFamily="34" charset="0"/>
            </a:endParaRPr>
          </a:p>
        </p:txBody>
      </p:sp>
      <p:sp>
        <p:nvSpPr>
          <p:cNvPr id="6" name="Content Placeholder 5"/>
          <p:cNvSpPr>
            <a:spLocks noGrp="1"/>
          </p:cNvSpPr>
          <p:nvPr>
            <p:ph sz="quarter" idx="4"/>
          </p:nvPr>
        </p:nvSpPr>
        <p:spPr>
          <a:xfrm>
            <a:off x="4800600" y="2438400"/>
            <a:ext cx="4041775" cy="4038600"/>
          </a:xfrm>
        </p:spPr>
        <p:txBody>
          <a:bodyPr>
            <a:noAutofit/>
          </a:bodyPr>
          <a:lstStyle/>
          <a:p>
            <a:r>
              <a:rPr lang="en-US" sz="2800" b="1" dirty="0" smtClean="0">
                <a:latin typeface="ITC Avant Garde Demi" pitchFamily="34" charset="0"/>
              </a:rPr>
              <a:t>Next a planet’s opaque atmosphere can become “translucent” (like a cloudy day) as the debris thins.   Light can now reach the surface.</a:t>
            </a:r>
            <a:endParaRPr lang="en-US" sz="2800" b="1" dirty="0">
              <a:latin typeface="ITC Avant Garde Demi" pitchFamily="34" charset="0"/>
            </a:endParaRPr>
          </a:p>
        </p:txBody>
      </p:sp>
      <p:sp>
        <p:nvSpPr>
          <p:cNvPr id="3" name="Text Placeholder 2"/>
          <p:cNvSpPr>
            <a:spLocks noGrp="1"/>
          </p:cNvSpPr>
          <p:nvPr>
            <p:ph type="body" sz="quarter" idx="1"/>
          </p:nvPr>
        </p:nvSpPr>
        <p:spPr>
          <a:xfrm>
            <a:off x="0" y="1295400"/>
            <a:ext cx="4421188"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tx1"/>
                </a:solidFill>
              </a:rPr>
              <a:t>The Bible</a:t>
            </a:r>
            <a:endParaRPr lang="en-US" sz="2800" dirty="0">
              <a:solidFill>
                <a:schemeClr val="tx1"/>
              </a:solidFill>
            </a:endParaRPr>
          </a:p>
        </p:txBody>
      </p:sp>
      <p:sp>
        <p:nvSpPr>
          <p:cNvPr id="5" name="Text Placeholder 4"/>
          <p:cNvSpPr>
            <a:spLocks noGrp="1"/>
          </p:cNvSpPr>
          <p:nvPr>
            <p:ph type="body" sz="quarter" idx="3"/>
          </p:nvPr>
        </p:nvSpPr>
        <p:spPr>
          <a:xfrm>
            <a:off x="4800600" y="1295400"/>
            <a:ext cx="4343400" cy="4572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tx1"/>
                </a:solidFill>
              </a:rPr>
              <a:t>Record of Nature</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tx1"/>
          </a:solidFill>
          <a:ln>
            <a:solidFill>
              <a:schemeClr val="accent6">
                <a:lumMod val="75000"/>
              </a:schemeClr>
            </a:solidFill>
          </a:ln>
        </p:spPr>
        <p:txBody>
          <a:bodyPr>
            <a:noAutofit/>
          </a:bodyPr>
          <a:lstStyle/>
          <a:p>
            <a:pPr marL="346075"/>
            <a:r>
              <a:rPr lang="en-US" sz="2800"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rPr>
              <a:t/>
            </a:r>
            <a:br>
              <a:rPr lang="en-US" sz="2800"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rPr>
            </a:br>
            <a:r>
              <a:rPr lang="en-US" sz="2800"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rPr>
              <a:t/>
            </a:r>
            <a:br>
              <a:rPr lang="en-US" sz="2800"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rPr>
            </a:br>
            <a:r>
              <a:rPr lang="en-US" sz="2800"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rPr>
              <a:t/>
            </a:r>
            <a:br>
              <a:rPr lang="en-US" sz="2800"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rPr>
            </a:br>
            <a:r>
              <a:rPr lang="en-US" sz="2800"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 </a:t>
            </a:r>
            <a:br>
              <a:rPr lang="en-US" sz="2800"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br>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Day 1:  (4) God saw that the light was good, and he separated the light from the darkness. </a:t>
            </a:r>
            <a: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rPr>
              <a:t/>
            </a:r>
            <a:b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rPr>
            </a:br>
            <a:r>
              <a:rPr lang="en-US" sz="2800"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rPr>
              <a:t/>
            </a:r>
            <a:br>
              <a:rPr lang="en-US" sz="2800"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rPr>
            </a:br>
            <a:r>
              <a:rPr lang="en-US" sz="2800"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rPr>
              <a:t/>
            </a:r>
            <a:br>
              <a:rPr lang="en-US" sz="2800"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rPr>
            </a:br>
            <a:r>
              <a:rPr lang="en-US" sz="2800"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rPr>
              <a:t/>
            </a:r>
            <a:br>
              <a:rPr lang="en-US" sz="2800"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rPr>
            </a:br>
            <a:endParaRPr lang="en-US" sz="2800"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endParaRPr>
          </a:p>
        </p:txBody>
      </p:sp>
      <p:sp>
        <p:nvSpPr>
          <p:cNvPr id="4" name="Content Placeholder 3"/>
          <p:cNvSpPr>
            <a:spLocks noGrp="1"/>
          </p:cNvSpPr>
          <p:nvPr>
            <p:ph sz="quarter" idx="2"/>
          </p:nvPr>
        </p:nvSpPr>
        <p:spPr>
          <a:xfrm>
            <a:off x="381000" y="2286000"/>
            <a:ext cx="4191000" cy="3505200"/>
          </a:xfrm>
        </p:spPr>
        <p:txBody>
          <a:bodyPr>
            <a:noAutofit/>
          </a:bodyPr>
          <a:lstStyle/>
          <a:p>
            <a:r>
              <a:rPr lang="en-US" sz="2800" b="1" dirty="0" smtClean="0">
                <a:latin typeface="ITC Avant Garde Demi" pitchFamily="34" charset="0"/>
              </a:rPr>
              <a:t>In. v. 4 “light” from “darkness” can now be seen</a:t>
            </a:r>
          </a:p>
          <a:p>
            <a:endParaRPr lang="en-US" sz="1100" b="1" dirty="0" smtClean="0">
              <a:latin typeface="ITC Avant Garde Demi" pitchFamily="34" charset="0"/>
            </a:endParaRPr>
          </a:p>
          <a:p>
            <a:pPr>
              <a:buNone/>
            </a:pPr>
            <a:endParaRPr lang="en-US" sz="1100" dirty="0" smtClean="0">
              <a:latin typeface="ITC Avant Garde Demi" pitchFamily="34" charset="0"/>
            </a:endParaRPr>
          </a:p>
        </p:txBody>
      </p:sp>
      <p:sp>
        <p:nvSpPr>
          <p:cNvPr id="6" name="Content Placeholder 5"/>
          <p:cNvSpPr>
            <a:spLocks noGrp="1"/>
          </p:cNvSpPr>
          <p:nvPr>
            <p:ph sz="quarter" idx="4"/>
          </p:nvPr>
        </p:nvSpPr>
        <p:spPr>
          <a:xfrm>
            <a:off x="4800600" y="2362200"/>
            <a:ext cx="4041775" cy="4038600"/>
          </a:xfrm>
        </p:spPr>
        <p:txBody>
          <a:bodyPr>
            <a:noAutofit/>
          </a:bodyPr>
          <a:lstStyle/>
          <a:p>
            <a:r>
              <a:rPr lang="en-US" sz="2800" b="1" dirty="0" smtClean="0">
                <a:latin typeface="ITC Avant Garde Demi" pitchFamily="34" charset="0"/>
              </a:rPr>
              <a:t>When light can penetrate the atmosphere, from the POV of the surface one would see light or darkness depending on time of day</a:t>
            </a:r>
          </a:p>
        </p:txBody>
      </p:sp>
      <p:sp>
        <p:nvSpPr>
          <p:cNvPr id="3" name="Text Placeholder 2"/>
          <p:cNvSpPr>
            <a:spLocks noGrp="1"/>
          </p:cNvSpPr>
          <p:nvPr>
            <p:ph type="body" sz="quarter" idx="1"/>
          </p:nvPr>
        </p:nvSpPr>
        <p:spPr>
          <a:xfrm>
            <a:off x="0" y="1295400"/>
            <a:ext cx="4421188"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tx1"/>
                </a:solidFill>
              </a:rPr>
              <a:t>The Bible</a:t>
            </a:r>
            <a:endParaRPr lang="en-US" sz="2800" dirty="0">
              <a:solidFill>
                <a:schemeClr val="tx1"/>
              </a:solidFill>
            </a:endParaRPr>
          </a:p>
        </p:txBody>
      </p:sp>
      <p:sp>
        <p:nvSpPr>
          <p:cNvPr id="5" name="Text Placeholder 4"/>
          <p:cNvSpPr>
            <a:spLocks noGrp="1"/>
          </p:cNvSpPr>
          <p:nvPr>
            <p:ph type="body" sz="quarter" idx="3"/>
          </p:nvPr>
        </p:nvSpPr>
        <p:spPr>
          <a:xfrm>
            <a:off x="4724400" y="1295400"/>
            <a:ext cx="4419600" cy="4572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tx1"/>
                </a:solidFill>
              </a:rPr>
              <a:t>Record of Nature</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tx1"/>
          </a:solidFill>
          <a:ln>
            <a:solidFill>
              <a:schemeClr val="accent6">
                <a:lumMod val="75000"/>
              </a:schemeClr>
            </a:solidFill>
          </a:ln>
        </p:spPr>
        <p:txBody>
          <a:bodyPr>
            <a:noAutofit/>
          </a:bodyPr>
          <a:lstStyle/>
          <a:p>
            <a:pPr marL="346075"/>
            <a:r>
              <a:rPr lang="en-US" sz="2800" dirty="0" smtClean="0"/>
              <a:t/>
            </a:r>
            <a:br>
              <a:rPr lang="en-US" sz="2800" dirty="0" smtClean="0"/>
            </a:br>
            <a:r>
              <a:rPr lang="en-US" sz="2800" dirty="0" smtClean="0"/>
              <a:t> </a:t>
            </a:r>
            <a:br>
              <a:rPr lang="en-US" sz="2800" dirty="0" smtClean="0"/>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ITC Zapf Chancery" pitchFamily="66" charset="0"/>
              </a:rPr>
              <a:t> </a:t>
            </a:r>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ITC Avant Garde Demi" pitchFamily="34" charset="0"/>
              </a:rPr>
              <a:t>Day 1:  </a:t>
            </a:r>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ITC Zapf Chancery" pitchFamily="66" charset="0"/>
              </a:rPr>
              <a:t>(5) God called the light “day,” and the darkness he called  “night.” </a:t>
            </a:r>
            <a:r>
              <a:rPr lang="en-US" sz="3200" b="1" dirty="0" smtClean="0"/>
              <a:t/>
            </a:r>
            <a:br>
              <a:rPr lang="en-US" sz="3200" b="1" dirty="0" smtClean="0"/>
            </a:br>
            <a:r>
              <a:rPr lang="en-US" sz="2800" b="1" dirty="0" smtClean="0"/>
              <a:t/>
            </a:r>
            <a:br>
              <a:rPr lang="en-US" sz="2800" b="1" dirty="0" smtClean="0"/>
            </a:br>
            <a:endParaRPr lang="en-US" sz="2800" b="1" dirty="0">
              <a:solidFill>
                <a:srgbClr val="FFFF00"/>
              </a:solidFill>
            </a:endParaRPr>
          </a:p>
        </p:txBody>
      </p:sp>
      <p:sp>
        <p:nvSpPr>
          <p:cNvPr id="4" name="Content Placeholder 3"/>
          <p:cNvSpPr>
            <a:spLocks noGrp="1"/>
          </p:cNvSpPr>
          <p:nvPr>
            <p:ph sz="quarter" idx="2"/>
          </p:nvPr>
        </p:nvSpPr>
        <p:spPr>
          <a:xfrm>
            <a:off x="457200" y="2286000"/>
            <a:ext cx="4114800" cy="4267200"/>
          </a:xfrm>
        </p:spPr>
        <p:txBody>
          <a:bodyPr>
            <a:noAutofit/>
          </a:bodyPr>
          <a:lstStyle/>
          <a:p>
            <a:r>
              <a:rPr lang="en-US" sz="2800" b="1" dirty="0" smtClean="0">
                <a:latin typeface="ITC Avant Garde Demi" pitchFamily="34" charset="0"/>
              </a:rPr>
              <a:t>God calls the light “day” and the darkness “night” (v. 5)</a:t>
            </a:r>
          </a:p>
          <a:p>
            <a:r>
              <a:rPr lang="en-US" sz="2800" b="1" dirty="0" smtClean="0">
                <a:latin typeface="ITC Avant Garde Demi" pitchFamily="34" charset="0"/>
              </a:rPr>
              <a:t>Sun created in Gen. 1:1. </a:t>
            </a:r>
          </a:p>
          <a:p>
            <a:pPr>
              <a:buNone/>
            </a:pPr>
            <a:endParaRPr lang="en-US" sz="1100" b="1" dirty="0" smtClean="0">
              <a:latin typeface="ITC Avant Garde Demi" pitchFamily="34" charset="0"/>
            </a:endParaRPr>
          </a:p>
          <a:p>
            <a:pPr>
              <a:buNone/>
            </a:pPr>
            <a:endParaRPr lang="en-US" sz="1100" dirty="0" smtClean="0">
              <a:latin typeface="ITC Avant Garde Demi" pitchFamily="34" charset="0"/>
            </a:endParaRPr>
          </a:p>
        </p:txBody>
      </p:sp>
      <p:sp>
        <p:nvSpPr>
          <p:cNvPr id="6" name="Content Placeholder 5"/>
          <p:cNvSpPr>
            <a:spLocks noGrp="1"/>
          </p:cNvSpPr>
          <p:nvPr>
            <p:ph sz="quarter" idx="4"/>
          </p:nvPr>
        </p:nvSpPr>
        <p:spPr>
          <a:xfrm>
            <a:off x="4572000" y="2286000"/>
            <a:ext cx="4191000" cy="3810000"/>
          </a:xfrm>
        </p:spPr>
        <p:txBody>
          <a:bodyPr>
            <a:noAutofit/>
          </a:bodyPr>
          <a:lstStyle/>
          <a:p>
            <a:r>
              <a:rPr lang="en-US" sz="2800" b="1" dirty="0" smtClean="0">
                <a:latin typeface="ITC Avant Garde Demi" pitchFamily="34" charset="0"/>
              </a:rPr>
              <a:t>All of God’s laws of physics show that a planet will not exist without a parent star</a:t>
            </a:r>
          </a:p>
          <a:p>
            <a:r>
              <a:rPr lang="en-US" sz="2800" b="1" dirty="0" smtClean="0">
                <a:latin typeface="ITC Avant Garde Demi" pitchFamily="34" charset="0"/>
              </a:rPr>
              <a:t>To say the sun was created after the earth is so wrong on so many levels!</a:t>
            </a:r>
          </a:p>
          <a:p>
            <a:pPr>
              <a:buNone/>
            </a:pPr>
            <a:endParaRPr lang="en-US" sz="1100" b="1" dirty="0" smtClean="0">
              <a:latin typeface="ITC Avant Garde Demi" pitchFamily="34" charset="0"/>
            </a:endParaRPr>
          </a:p>
        </p:txBody>
      </p:sp>
      <p:sp>
        <p:nvSpPr>
          <p:cNvPr id="3" name="Text Placeholder 2"/>
          <p:cNvSpPr>
            <a:spLocks noGrp="1"/>
          </p:cNvSpPr>
          <p:nvPr>
            <p:ph type="body" sz="quarter" idx="1"/>
          </p:nvPr>
        </p:nvSpPr>
        <p:spPr>
          <a:xfrm>
            <a:off x="0" y="1295400"/>
            <a:ext cx="43434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tx1"/>
                </a:solidFill>
              </a:rPr>
              <a:t>The Bible</a:t>
            </a:r>
            <a:endParaRPr lang="en-US" sz="2800" dirty="0">
              <a:solidFill>
                <a:schemeClr val="tx1"/>
              </a:solidFill>
            </a:endParaRPr>
          </a:p>
        </p:txBody>
      </p:sp>
      <p:sp>
        <p:nvSpPr>
          <p:cNvPr id="5" name="Text Placeholder 4"/>
          <p:cNvSpPr>
            <a:spLocks noGrp="1"/>
          </p:cNvSpPr>
          <p:nvPr>
            <p:ph type="body" sz="quarter" idx="3"/>
          </p:nvPr>
        </p:nvSpPr>
        <p:spPr>
          <a:xfrm>
            <a:off x="4495800" y="1295400"/>
            <a:ext cx="4648200" cy="4572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tx1"/>
                </a:solidFill>
              </a:rPr>
              <a:t>Record of Nature</a:t>
            </a:r>
            <a:endParaRPr lang="en-US" sz="2800" dirty="0">
              <a:solidFill>
                <a:schemeClr val="tx1"/>
              </a:solidFill>
            </a:endParaRPr>
          </a:p>
        </p:txBody>
      </p:sp>
      <p:sp>
        <p:nvSpPr>
          <p:cNvPr id="8" name="Text Placeholder 2"/>
          <p:cNvSpPr txBox="1">
            <a:spLocks/>
          </p:cNvSpPr>
          <p:nvPr/>
        </p:nvSpPr>
        <p:spPr>
          <a:xfrm>
            <a:off x="914400" y="6172200"/>
            <a:ext cx="7467600" cy="457200"/>
          </a:xfrm>
          <a:prstGeom prst="rect">
            <a:avLst/>
          </a:prstGeom>
          <a:solidFill>
            <a:srgbClr val="FF0000"/>
          </a:solidFill>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bg1"/>
                </a:solidFill>
                <a:effectLst/>
                <a:uLnTx/>
                <a:uFillTx/>
                <a:latin typeface="+mn-lt"/>
                <a:ea typeface="+mn-ea"/>
                <a:cs typeface="+mn-cs"/>
              </a:rPr>
              <a:t>The Bible and Record of Nature</a:t>
            </a:r>
            <a:r>
              <a:rPr kumimoji="0" lang="en-US" sz="2400" b="1" i="0" u="none" strike="noStrike" kern="1200" cap="none" spc="0" normalizeH="0" noProof="0" dirty="0" smtClean="0">
                <a:ln>
                  <a:noFill/>
                </a:ln>
                <a:solidFill>
                  <a:schemeClr val="bg1"/>
                </a:solidFill>
                <a:effectLst/>
                <a:uLnTx/>
                <a:uFillTx/>
                <a:latin typeface="+mn-lt"/>
                <a:ea typeface="+mn-ea"/>
                <a:cs typeface="+mn-cs"/>
              </a:rPr>
              <a:t> Agree</a:t>
            </a:r>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 Prominence    Cr-SOHBO-EIT Consortiuim, ESA, NASA.jpg"/>
          <p:cNvPicPr>
            <a:picLocks noChangeAspect="1"/>
          </p:cNvPicPr>
          <p:nvPr/>
        </p:nvPicPr>
        <p:blipFill>
          <a:blip r:embed="rId2" cstate="print"/>
          <a:stretch>
            <a:fillRect/>
          </a:stretch>
        </p:blipFill>
        <p:spPr>
          <a:xfrm>
            <a:off x="0" y="-86264"/>
            <a:ext cx="9299275" cy="6944264"/>
          </a:xfrm>
          <a:prstGeom prst="rect">
            <a:avLst/>
          </a:prstGeom>
        </p:spPr>
      </p:pic>
      <p:sp>
        <p:nvSpPr>
          <p:cNvPr id="3" name="Rectangle 2"/>
          <p:cNvSpPr/>
          <p:nvPr/>
        </p:nvSpPr>
        <p:spPr>
          <a:xfrm>
            <a:off x="4876801" y="2971800"/>
            <a:ext cx="2971800" cy="2554545"/>
          </a:xfrm>
          <a:prstGeom prst="rect">
            <a:avLst/>
          </a:prstGeom>
        </p:spPr>
        <p:txBody>
          <a:bodyPr wrap="square">
            <a:spAutoFit/>
          </a:bodyPr>
          <a:lstStyle/>
          <a:p>
            <a:r>
              <a:rPr lang="en-US" sz="3200" b="1" dirty="0" smtClean="0">
                <a:ln w="19050">
                  <a:solidFill>
                    <a:schemeClr val="bg1"/>
                  </a:solidFill>
                </a:ln>
                <a:latin typeface="ITC Avant Garde Demi" pitchFamily="34" charset="0"/>
              </a:rPr>
              <a:t>Size of earth</a:t>
            </a:r>
          </a:p>
          <a:p>
            <a:r>
              <a:rPr lang="en-US" sz="3200" b="1" dirty="0" smtClean="0">
                <a:ln w="19050">
                  <a:solidFill>
                    <a:schemeClr val="bg1"/>
                  </a:solidFill>
                </a:ln>
                <a:latin typeface="ITC Avant Garde Demi" pitchFamily="34" charset="0"/>
              </a:rPr>
              <a:t>(1,400,000 earths can fit inside the sun)</a:t>
            </a:r>
            <a:endParaRPr lang="en-US" sz="3200" dirty="0">
              <a:latin typeface="ITC Avant Garde Demi" pitchFamily="34" charset="0"/>
            </a:endParaRPr>
          </a:p>
        </p:txBody>
      </p:sp>
      <p:cxnSp>
        <p:nvCxnSpPr>
          <p:cNvPr id="5" name="Straight Arrow Connector 4"/>
          <p:cNvCxnSpPr/>
          <p:nvPr/>
        </p:nvCxnSpPr>
        <p:spPr>
          <a:xfrm flipV="1">
            <a:off x="6629400" y="2667000"/>
            <a:ext cx="457200" cy="3810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flipV="1">
            <a:off x="7162800" y="2514600"/>
            <a:ext cx="76200" cy="76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tx1"/>
          </a:solidFill>
          <a:ln>
            <a:solidFill>
              <a:schemeClr val="accent6">
                <a:lumMod val="75000"/>
              </a:schemeClr>
            </a:solidFill>
          </a:ln>
        </p:spPr>
        <p:txBody>
          <a:bodyPr>
            <a:noAutofit/>
          </a:bodyPr>
          <a:lstStyle/>
          <a:p>
            <a:pPr marL="346075"/>
            <a:r>
              <a:rPr lang="en-US" sz="2800" dirty="0" smtClean="0">
                <a:latin typeface="Corbel" pitchFamily="34" charset="0"/>
              </a:rPr>
              <a:t/>
            </a:r>
            <a:br>
              <a:rPr lang="en-US" sz="2800" dirty="0" smtClean="0">
                <a:latin typeface="Corbel" pitchFamily="34" charset="0"/>
              </a:rPr>
            </a:br>
            <a:r>
              <a:rPr lang="en-US" sz="2800" dirty="0" smtClean="0">
                <a:latin typeface="Corbel" pitchFamily="34" charset="0"/>
              </a:rPr>
              <a:t> </a:t>
            </a:r>
            <a:br>
              <a:rPr lang="en-US" sz="2800" dirty="0" smtClean="0">
                <a:latin typeface="Corbel" pitchFamily="34" charset="0"/>
              </a:rPr>
            </a:br>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 Day 1:  (5).  God called the light "day," and the darkness he called  “night.” </a:t>
            </a:r>
            <a:r>
              <a:rPr lang="en-US" sz="3200" b="1" dirty="0" smtClean="0">
                <a:latin typeface="Corbel" pitchFamily="34" charset="0"/>
              </a:rPr>
              <a:t/>
            </a:r>
            <a:br>
              <a:rPr lang="en-US" sz="3200" b="1" dirty="0" smtClean="0">
                <a:latin typeface="Corbel" pitchFamily="34" charset="0"/>
              </a:rPr>
            </a:br>
            <a:r>
              <a:rPr lang="en-US" sz="2800" dirty="0" smtClean="0">
                <a:latin typeface="Corbel" pitchFamily="34" charset="0"/>
              </a:rPr>
              <a:t/>
            </a:r>
            <a:br>
              <a:rPr lang="en-US" sz="2800" dirty="0" smtClean="0">
                <a:latin typeface="Corbel" pitchFamily="34" charset="0"/>
              </a:rPr>
            </a:br>
            <a:endParaRPr lang="en-US" sz="2800" dirty="0">
              <a:solidFill>
                <a:srgbClr val="FFFF00"/>
              </a:solidFill>
              <a:latin typeface="Corbel" pitchFamily="34" charset="0"/>
            </a:endParaRPr>
          </a:p>
        </p:txBody>
      </p:sp>
      <p:sp>
        <p:nvSpPr>
          <p:cNvPr id="4" name="Content Placeholder 3"/>
          <p:cNvSpPr>
            <a:spLocks noGrp="1"/>
          </p:cNvSpPr>
          <p:nvPr>
            <p:ph sz="quarter" idx="2"/>
          </p:nvPr>
        </p:nvSpPr>
        <p:spPr>
          <a:xfrm>
            <a:off x="457200" y="2286000"/>
            <a:ext cx="4114800" cy="4267200"/>
          </a:xfrm>
        </p:spPr>
        <p:txBody>
          <a:bodyPr>
            <a:noAutofit/>
          </a:bodyPr>
          <a:lstStyle/>
          <a:p>
            <a:r>
              <a:rPr lang="en-US" sz="2800" b="1" dirty="0" smtClean="0">
                <a:latin typeface="ITC Avant Garde Demi" pitchFamily="34" charset="0"/>
              </a:rPr>
              <a:t>V. 5 supports the sun’s creation  in Gen. 1:1 -  to have night &amp; day on earth (a sphere) on the first day the light must come from a single point; i.e., THE SUN!</a:t>
            </a:r>
          </a:p>
          <a:p>
            <a:pPr>
              <a:buNone/>
            </a:pPr>
            <a:endParaRPr lang="en-US" sz="1100" dirty="0" smtClean="0">
              <a:latin typeface="ITC Avant Garde Demi" pitchFamily="34" charset="0"/>
            </a:endParaRPr>
          </a:p>
        </p:txBody>
      </p:sp>
      <p:sp>
        <p:nvSpPr>
          <p:cNvPr id="6" name="Content Placeholder 5"/>
          <p:cNvSpPr>
            <a:spLocks noGrp="1"/>
          </p:cNvSpPr>
          <p:nvPr>
            <p:ph sz="quarter" idx="4"/>
          </p:nvPr>
        </p:nvSpPr>
        <p:spPr>
          <a:xfrm>
            <a:off x="4572000" y="2286000"/>
            <a:ext cx="4191000" cy="3886200"/>
          </a:xfrm>
        </p:spPr>
        <p:txBody>
          <a:bodyPr>
            <a:noAutofit/>
          </a:bodyPr>
          <a:lstStyle/>
          <a:p>
            <a:r>
              <a:rPr lang="en-US" sz="2800" b="1" dirty="0" smtClean="0">
                <a:latin typeface="ITC Avant Garde Demi" pitchFamily="34" charset="0"/>
              </a:rPr>
              <a:t>If God created the earth first (which he could) then the laws of nature would show that happened!  He would also had to have </a:t>
            </a:r>
            <a:r>
              <a:rPr lang="en-US" sz="2800" b="1" dirty="0" err="1" smtClean="0">
                <a:latin typeface="ITC Avant Garde Demi" pitchFamily="34" charset="0"/>
              </a:rPr>
              <a:t>overriden</a:t>
            </a:r>
            <a:r>
              <a:rPr lang="en-US" sz="2800" b="1" dirty="0" smtClean="0">
                <a:latin typeface="ITC Avant Garde Demi" pitchFamily="34" charset="0"/>
              </a:rPr>
              <a:t> all his laws of physics to do so.</a:t>
            </a:r>
          </a:p>
        </p:txBody>
      </p:sp>
      <p:sp>
        <p:nvSpPr>
          <p:cNvPr id="3" name="Text Placeholder 2"/>
          <p:cNvSpPr>
            <a:spLocks noGrp="1"/>
          </p:cNvSpPr>
          <p:nvPr>
            <p:ph type="body" sz="quarter" idx="1"/>
          </p:nvPr>
        </p:nvSpPr>
        <p:spPr>
          <a:xfrm>
            <a:off x="0" y="1295400"/>
            <a:ext cx="43434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tx1"/>
                </a:solidFill>
              </a:rPr>
              <a:t>The Bible</a:t>
            </a:r>
            <a:endParaRPr lang="en-US" sz="2800" dirty="0">
              <a:solidFill>
                <a:schemeClr val="tx1"/>
              </a:solidFill>
            </a:endParaRPr>
          </a:p>
        </p:txBody>
      </p:sp>
      <p:sp>
        <p:nvSpPr>
          <p:cNvPr id="5" name="Text Placeholder 4"/>
          <p:cNvSpPr>
            <a:spLocks noGrp="1"/>
          </p:cNvSpPr>
          <p:nvPr>
            <p:ph type="body" sz="quarter" idx="3"/>
          </p:nvPr>
        </p:nvSpPr>
        <p:spPr>
          <a:xfrm>
            <a:off x="4572000" y="1295400"/>
            <a:ext cx="4572000" cy="4572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tx1"/>
                </a:solidFill>
              </a:rPr>
              <a:t>Record of Nature</a:t>
            </a:r>
            <a:endParaRPr lang="en-US" sz="2800" dirty="0">
              <a:solidFill>
                <a:schemeClr val="tx1"/>
              </a:solidFill>
            </a:endParaRPr>
          </a:p>
        </p:txBody>
      </p:sp>
      <p:sp>
        <p:nvSpPr>
          <p:cNvPr id="8" name="Text Placeholder 2"/>
          <p:cNvSpPr txBox="1">
            <a:spLocks/>
          </p:cNvSpPr>
          <p:nvPr/>
        </p:nvSpPr>
        <p:spPr>
          <a:xfrm>
            <a:off x="838200" y="6172200"/>
            <a:ext cx="7467600" cy="457200"/>
          </a:xfrm>
          <a:prstGeom prst="rect">
            <a:avLst/>
          </a:prstGeom>
          <a:solidFill>
            <a:srgbClr val="FF0000"/>
          </a:solidFill>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bg1"/>
                </a:solidFill>
                <a:effectLst/>
                <a:uLnTx/>
                <a:uFillTx/>
                <a:latin typeface="+mn-lt"/>
                <a:ea typeface="+mn-ea"/>
                <a:cs typeface="+mn-cs"/>
              </a:rPr>
              <a:t>The Bible and Record of Nature</a:t>
            </a:r>
            <a:r>
              <a:rPr kumimoji="0" lang="en-US" sz="2400" b="1" i="0" u="none" strike="noStrike" kern="1200" cap="none" spc="0" normalizeH="0" noProof="0" dirty="0" smtClean="0">
                <a:ln>
                  <a:noFill/>
                </a:ln>
                <a:solidFill>
                  <a:schemeClr val="bg1"/>
                </a:solidFill>
                <a:effectLst/>
                <a:uLnTx/>
                <a:uFillTx/>
                <a:latin typeface="+mn-lt"/>
                <a:ea typeface="+mn-ea"/>
                <a:cs typeface="+mn-cs"/>
              </a:rPr>
              <a:t> Agree</a:t>
            </a:r>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tx1"/>
          </a:solidFill>
          <a:ln>
            <a:solidFill>
              <a:schemeClr val="accent6">
                <a:lumMod val="75000"/>
              </a:schemeClr>
            </a:solidFill>
          </a:ln>
        </p:spPr>
        <p:txBody>
          <a:bodyPr>
            <a:noAutofit/>
          </a:bodyPr>
          <a:lstStyle/>
          <a:p>
            <a:r>
              <a:rPr lang="en-US" sz="2800" dirty="0" smtClean="0"/>
              <a:t/>
            </a:r>
            <a:br>
              <a:rPr lang="en-US" sz="2800" dirty="0" smtClean="0"/>
            </a:br>
            <a:r>
              <a:rPr lang="en-US" sz="2800" dirty="0" smtClean="0"/>
              <a:t> </a:t>
            </a:r>
            <a:br>
              <a:rPr lang="en-US" sz="2800" dirty="0" smtClean="0"/>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en-US" sz="2800" dirty="0" smtClean="0"/>
              <a:t/>
            </a:r>
            <a:br>
              <a:rPr lang="en-US" sz="2800" dirty="0" smtClean="0"/>
            </a:br>
            <a:r>
              <a:rPr lang="en-US" sz="2800" dirty="0" smtClean="0"/>
              <a:t/>
            </a:r>
            <a:br>
              <a:rPr lang="en-US" sz="2800" dirty="0" smtClean="0"/>
            </a:br>
            <a:endParaRPr lang="en-US" sz="2800" dirty="0">
              <a:solidFill>
                <a:srgbClr val="FFFF00"/>
              </a:solidFill>
            </a:endParaRPr>
          </a:p>
        </p:txBody>
      </p:sp>
      <p:sp>
        <p:nvSpPr>
          <p:cNvPr id="6" name="Content Placeholder 5"/>
          <p:cNvSpPr>
            <a:spLocks noGrp="1"/>
          </p:cNvSpPr>
          <p:nvPr>
            <p:ph sz="quarter" idx="2"/>
          </p:nvPr>
        </p:nvSpPr>
        <p:spPr>
          <a:xfrm>
            <a:off x="381000" y="1752600"/>
            <a:ext cx="8382000" cy="4876800"/>
          </a:xfrm>
        </p:spPr>
        <p:txBody>
          <a:bodyPr>
            <a:noAutofit/>
          </a:bodyPr>
          <a:lstStyle/>
          <a:p>
            <a:r>
              <a:rPr lang="en-US" sz="2800" b="1" dirty="0" smtClean="0">
                <a:latin typeface="ITC Avant Garde Demi" pitchFamily="34" charset="0"/>
              </a:rPr>
              <a:t>It is during this time when our atmosphere became translucent.  The cause of this change MAY have been the result of what we now know was a Mars-size object that collided with earth at just the right time (4.45 </a:t>
            </a:r>
            <a:r>
              <a:rPr lang="en-US" sz="2800" b="1" dirty="0" err="1" smtClean="0">
                <a:latin typeface="ITC Avant Garde Demi" pitchFamily="34" charset="0"/>
              </a:rPr>
              <a:t>bya</a:t>
            </a:r>
            <a:r>
              <a:rPr lang="en-US" sz="2800" b="1" dirty="0" smtClean="0">
                <a:latin typeface="ITC Avant Garde Demi" pitchFamily="34" charset="0"/>
              </a:rPr>
              <a:t>), at just the right angle (45°), at just the right speed which ripped away most of earth’s “way-too-thick-for-life” atmosphere and also formed the moon.</a:t>
            </a:r>
          </a:p>
          <a:p>
            <a:r>
              <a:rPr lang="en-US" sz="2800" b="1" dirty="0" smtClean="0">
                <a:latin typeface="ITC Avant Garde Demi" pitchFamily="34" charset="0"/>
              </a:rPr>
              <a:t>It is also possible this translucent atmosphere came about later, but no later ~ 3.9 </a:t>
            </a:r>
            <a:r>
              <a:rPr lang="en-US" sz="2800" b="1" dirty="0" err="1" smtClean="0">
                <a:latin typeface="ITC Avant Garde Demi" pitchFamily="34" charset="0"/>
              </a:rPr>
              <a:t>bya</a:t>
            </a:r>
            <a:r>
              <a:rPr lang="en-US" sz="2800" b="1" dirty="0" smtClean="0">
                <a:latin typeface="ITC Avant Garde Demi" pitchFamily="34" charset="0"/>
              </a:rPr>
              <a:t>.</a:t>
            </a:r>
          </a:p>
          <a:p>
            <a:endParaRPr lang="en-US" sz="1200" b="1" dirty="0" smtClean="0">
              <a:latin typeface="ITC Avant Garde Demi" pitchFamily="34" charset="0"/>
            </a:endParaRPr>
          </a:p>
        </p:txBody>
      </p:sp>
      <p:sp>
        <p:nvSpPr>
          <p:cNvPr id="5" name="Text Placeholder 4"/>
          <p:cNvSpPr>
            <a:spLocks noGrp="1"/>
          </p:cNvSpPr>
          <p:nvPr>
            <p:ph type="body" sz="quarter" idx="1"/>
          </p:nvPr>
        </p:nvSpPr>
        <p:spPr>
          <a:xfrm>
            <a:off x="0" y="1295400"/>
            <a:ext cx="9144000" cy="4572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tx1"/>
                </a:solidFill>
              </a:rPr>
              <a:t>Record of Nature</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R</a:t>
            </a:r>
            <a:r>
              <a:rPr lang="en-US" sz="4400" b="1" dirty="0" smtClean="0">
                <a:ln>
                  <a:solidFill>
                    <a:schemeClr val="bg1"/>
                  </a:solidFill>
                </a:ln>
                <a:solidFill>
                  <a:srgbClr val="FFC000"/>
                </a:solidFill>
              </a:rPr>
              <a:t>adiometric </a:t>
            </a:r>
            <a:r>
              <a:rPr lang="en-US" sz="4400" b="1" dirty="0" err="1" smtClean="0">
                <a:ln>
                  <a:solidFill>
                    <a:schemeClr val="bg1"/>
                  </a:solidFill>
                </a:ln>
                <a:solidFill>
                  <a:srgbClr val="FFC000"/>
                </a:solidFill>
              </a:rPr>
              <a:t>Abundancies</a:t>
            </a:r>
            <a:endParaRPr lang="en-US" sz="4400" b="1" dirty="0" smtClean="0">
              <a:ln>
                <a:solidFill>
                  <a:schemeClr val="bg1"/>
                </a:solidFill>
              </a:ln>
              <a:solidFill>
                <a:srgbClr val="FFC000"/>
              </a:solidFill>
            </a:endParaRPr>
          </a:p>
          <a:p>
            <a:pPr>
              <a:buNone/>
            </a:pPr>
            <a:endParaRPr lang="en-US" sz="900" b="1" dirty="0" smtClean="0">
              <a:ln>
                <a:solidFill>
                  <a:schemeClr val="bg1"/>
                </a:solidFill>
              </a:ln>
              <a:solidFill>
                <a:srgbClr val="FFC000"/>
              </a:solidFill>
              <a:latin typeface="ITC Avant Garde Demi" pitchFamily="34" charset="0"/>
            </a:endParaRPr>
          </a:p>
          <a:p>
            <a:r>
              <a:rPr lang="en-US" sz="3200" b="1" dirty="0" smtClean="0">
                <a:ln>
                  <a:solidFill>
                    <a:schemeClr val="bg1"/>
                  </a:solidFill>
                </a:ln>
                <a:solidFill>
                  <a:srgbClr val="FFC000"/>
                </a:solidFill>
              </a:rPr>
              <a:t>In addition, the “daughters” of plutonium on earth, called ¹³⁶Xe/ ¹³¹Xe ratios show that the past decay rates have not been faster. </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Lastly, refer to the </a:t>
            </a:r>
            <a:r>
              <a:rPr lang="en-US" sz="4400" b="1" dirty="0" smtClean="0">
                <a:ln>
                  <a:solidFill>
                    <a:schemeClr val="bg1"/>
                  </a:solidFill>
                </a:ln>
                <a:solidFill>
                  <a:srgbClr val="FF0000"/>
                </a:solidFill>
              </a:rPr>
              <a:t>“T”</a:t>
            </a:r>
            <a:r>
              <a:rPr lang="en-US" sz="3200" b="1" dirty="0" smtClean="0">
                <a:ln>
                  <a:solidFill>
                    <a:schemeClr val="bg1"/>
                  </a:solidFill>
                </a:ln>
                <a:solidFill>
                  <a:srgbClr val="FFC000"/>
                </a:solidFill>
              </a:rPr>
              <a:t> below, wherein it is shown that the speed of light has not changed.</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 1 - Moon Impact - Google Images.JPG"/>
          <p:cNvPicPr>
            <a:picLocks noChangeAspect="1"/>
          </p:cNvPicPr>
          <p:nvPr/>
        </p:nvPicPr>
        <p:blipFill>
          <a:blip r:embed="rId2" cstate="print"/>
          <a:stretch>
            <a:fillRect/>
          </a:stretch>
        </p:blipFill>
        <p:spPr>
          <a:xfrm>
            <a:off x="0" y="0"/>
            <a:ext cx="9143999" cy="6858000"/>
          </a:xfrm>
          <a:prstGeom prst="rect">
            <a:avLst/>
          </a:prstGeom>
        </p:spPr>
      </p:pic>
      <p:sp>
        <p:nvSpPr>
          <p:cNvPr id="5" name="TextBox 4"/>
          <p:cNvSpPr txBox="1"/>
          <p:nvPr/>
        </p:nvSpPr>
        <p:spPr>
          <a:xfrm>
            <a:off x="6781800" y="6096000"/>
            <a:ext cx="1752083" cy="400110"/>
          </a:xfrm>
          <a:prstGeom prst="rect">
            <a:avLst/>
          </a:prstGeom>
          <a:noFill/>
        </p:spPr>
        <p:txBody>
          <a:bodyPr wrap="none" rtlCol="0">
            <a:spAutoFit/>
          </a:bodyPr>
          <a:lstStyle/>
          <a:p>
            <a:r>
              <a:rPr lang="en-US" sz="2000" dirty="0" smtClean="0">
                <a:solidFill>
                  <a:schemeClr val="bg1"/>
                </a:solidFill>
              </a:rPr>
              <a:t>Google Images</a:t>
            </a:r>
            <a:endParaRPr lang="en-US" sz="2000" dirty="0">
              <a:solidFill>
                <a:schemeClr val="bg1"/>
              </a:solidFill>
            </a:endParaRPr>
          </a:p>
        </p:txBody>
      </p:sp>
      <p:sp>
        <p:nvSpPr>
          <p:cNvPr id="4" name="TextBox 3"/>
          <p:cNvSpPr txBox="1"/>
          <p:nvPr/>
        </p:nvSpPr>
        <p:spPr>
          <a:xfrm>
            <a:off x="228600" y="381000"/>
            <a:ext cx="8305800" cy="1815882"/>
          </a:xfrm>
          <a:prstGeom prst="rect">
            <a:avLst/>
          </a:prstGeom>
          <a:noFill/>
        </p:spPr>
        <p:txBody>
          <a:bodyPr wrap="square" rtlCol="0">
            <a:spAutoFit/>
          </a:bodyPr>
          <a:lstStyle/>
          <a:p>
            <a:r>
              <a:rPr lang="en-US" sz="2800" dirty="0" smtClean="0"/>
              <a:t>4</a:t>
            </a:r>
            <a:r>
              <a:rPr lang="en-US" sz="2800" dirty="0" smtClean="0">
                <a:solidFill>
                  <a:schemeClr val="bg1"/>
                </a:solidFill>
              </a:rPr>
              <a:t>4.45 </a:t>
            </a:r>
            <a:r>
              <a:rPr lang="en-US" sz="2800" dirty="0" err="1" smtClean="0">
                <a:solidFill>
                  <a:schemeClr val="bg1"/>
                </a:solidFill>
              </a:rPr>
              <a:t>bya</a:t>
            </a:r>
            <a:r>
              <a:rPr lang="en-US" sz="2800" dirty="0" smtClean="0">
                <a:solidFill>
                  <a:schemeClr val="bg1"/>
                </a:solidFill>
              </a:rPr>
              <a:t>:  the collision that creation earth’s moon and changed our atmosphere to one that could support life!  In fact, 99% of our atmosphere was ripped away.</a:t>
            </a:r>
            <a:endParaRPr lang="en-US" sz="28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51000">
              <a:srgbClr val="03D4A8">
                <a:alpha val="51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DAY 2:  vs. 6-8</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Content Placeholder 3"/>
          <p:cNvSpPr>
            <a:spLocks noGrp="1"/>
          </p:cNvSpPr>
          <p:nvPr>
            <p:ph sz="quarter" idx="2"/>
          </p:nvPr>
        </p:nvSpPr>
        <p:spPr>
          <a:xfrm>
            <a:off x="457200" y="1371600"/>
            <a:ext cx="8229600" cy="4876800"/>
          </a:xfrm>
        </p:spPr>
        <p:txBody>
          <a:bodyPr>
            <a:noAutofit/>
          </a:bodyPr>
          <a:lstStyle/>
          <a:p>
            <a:pPr marL="746125" indent="-609600">
              <a:buNone/>
            </a:pPr>
            <a:r>
              <a:rPr lang="en-US" sz="3200" b="1" i="1" dirty="0" smtClean="0">
                <a:latin typeface="Corbel" pitchFamily="34" charset="0"/>
              </a:rPr>
              <a:t>6 &gt; And God said,  “Let there be an expanse between the waters to separate water from water.”</a:t>
            </a:r>
          </a:p>
          <a:p>
            <a:pPr>
              <a:buNone/>
            </a:pPr>
            <a:endParaRPr lang="en-US" sz="1400" b="1" i="1" dirty="0" smtClean="0">
              <a:latin typeface="Corbel" pitchFamily="34" charset="0"/>
            </a:endParaRPr>
          </a:p>
          <a:p>
            <a:pPr marL="798513" indent="-661988">
              <a:buNone/>
            </a:pPr>
            <a:r>
              <a:rPr lang="en-US" sz="3200" b="1" i="1" dirty="0" smtClean="0">
                <a:latin typeface="Corbel" pitchFamily="34" charset="0"/>
              </a:rPr>
              <a:t>7 &gt;  So God made the expanse and separated the water under the expanse from the water above it.   And it was so. </a:t>
            </a:r>
          </a:p>
          <a:p>
            <a:pPr>
              <a:buNone/>
            </a:pPr>
            <a:endParaRPr lang="en-US" sz="1400" b="1" i="1" dirty="0" smtClean="0">
              <a:latin typeface="Corbel" pitchFamily="34" charset="0"/>
            </a:endParaRPr>
          </a:p>
          <a:p>
            <a:pPr marL="746125" indent="-609600">
              <a:buNone/>
            </a:pPr>
            <a:r>
              <a:rPr lang="en-US" sz="3200" b="1" i="1" dirty="0" smtClean="0">
                <a:latin typeface="Corbel" pitchFamily="34" charset="0"/>
              </a:rPr>
              <a:t>8 &gt; God called the expanse “sky.”  And there was evening, and there was morning — the second day.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51000">
              <a:srgbClr val="03D4A8">
                <a:alpha val="51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chemeClr val="tx1"/>
          </a:solidFill>
          <a:ln>
            <a:solidFill>
              <a:schemeClr val="accent6">
                <a:lumMod val="75000"/>
              </a:schemeClr>
            </a:solidFill>
          </a:ln>
        </p:spPr>
        <p:txBody>
          <a:bodyPr>
            <a:noAutofit/>
            <a:scene3d>
              <a:camera prst="orthographicFront"/>
              <a:lightRig rig="soft" dir="t">
                <a:rot lat="0" lon="0" rev="16800000"/>
              </a:lightRig>
            </a:scene3d>
            <a:sp3d prstMaterial="softEdge"/>
          </a:bodyPr>
          <a:lstStyle/>
          <a:p>
            <a:pPr marL="231775" algn="l"/>
            <a:r>
              <a:rPr lang="en-US" sz="3200" b="0" i="1" dirty="0" smtClean="0">
                <a:ln w="6350">
                  <a:solidFill>
                    <a:schemeClr val="tx1"/>
                  </a:solidFill>
                  <a:prstDash val="solid"/>
                </a:ln>
                <a:solidFill>
                  <a:srgbClr val="FFFF00"/>
                </a:solidFill>
                <a:effectLst/>
                <a:latin typeface="ITC Avant Garde Demi" pitchFamily="34" charset="0"/>
              </a:rPr>
              <a:t>Day 2</a:t>
            </a:r>
            <a:r>
              <a:rPr lang="en-US" sz="3200" b="0" i="1" dirty="0" smtClean="0">
                <a:ln w="6350">
                  <a:solidFill>
                    <a:schemeClr val="tx1"/>
                  </a:solidFill>
                  <a:prstDash val="solid"/>
                </a:ln>
                <a:solidFill>
                  <a:srgbClr val="FFFF00"/>
                </a:solidFill>
                <a:effectLst/>
                <a:latin typeface="ITC Zapf Chancery" pitchFamily="66" charset="0"/>
              </a:rPr>
              <a:t> - Key Verse:  (6)  And God said, “Let there be an expanse [v. 8 – called sky] between the waters to separate water from water.</a:t>
            </a:r>
            <a:endParaRPr lang="en-US" sz="3200" b="0" i="1" dirty="0">
              <a:ln w="6350">
                <a:solidFill>
                  <a:schemeClr val="tx1"/>
                </a:solidFill>
                <a:prstDash val="solid"/>
              </a:ln>
              <a:solidFill>
                <a:srgbClr val="FFFF00"/>
              </a:solidFill>
              <a:effectLst/>
              <a:latin typeface="ITC Zapf Chancery" pitchFamily="66" charset="0"/>
            </a:endParaRPr>
          </a:p>
        </p:txBody>
      </p:sp>
      <p:sp>
        <p:nvSpPr>
          <p:cNvPr id="3" name="Text Placeholder 2"/>
          <p:cNvSpPr>
            <a:spLocks noGrp="1"/>
          </p:cNvSpPr>
          <p:nvPr>
            <p:ph type="body" idx="1"/>
          </p:nvPr>
        </p:nvSpPr>
        <p:spPr>
          <a:xfrm>
            <a:off x="0" y="1752600"/>
            <a:ext cx="43434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b="1" cap="none" dirty="0" smtClean="0">
                <a:solidFill>
                  <a:sysClr val="windowText" lastClr="000000"/>
                </a:solidFill>
                <a:latin typeface="Corbel" pitchFamily="34" charset="0"/>
              </a:rPr>
              <a:t>The Bible</a:t>
            </a:r>
            <a:endParaRPr lang="en-US" sz="2800" b="1" cap="none" dirty="0">
              <a:solidFill>
                <a:sysClr val="windowText" lastClr="000000"/>
              </a:solidFill>
              <a:latin typeface="Corbel" pitchFamily="34" charset="0"/>
            </a:endParaRPr>
          </a:p>
        </p:txBody>
      </p:sp>
      <p:sp>
        <p:nvSpPr>
          <p:cNvPr id="5" name="Text Placeholder 4"/>
          <p:cNvSpPr>
            <a:spLocks noGrp="1"/>
          </p:cNvSpPr>
          <p:nvPr>
            <p:ph type="body" sz="half" idx="3"/>
          </p:nvPr>
        </p:nvSpPr>
        <p:spPr>
          <a:xfrm>
            <a:off x="4572000" y="1752600"/>
            <a:ext cx="4572000" cy="4572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b="1" cap="none" dirty="0" smtClean="0">
                <a:solidFill>
                  <a:sysClr val="windowText" lastClr="000000"/>
                </a:solidFill>
                <a:latin typeface="Corbel" pitchFamily="34" charset="0"/>
              </a:rPr>
              <a:t>Record of Nature</a:t>
            </a:r>
            <a:endParaRPr lang="en-US" sz="2800" b="1" cap="none" dirty="0">
              <a:solidFill>
                <a:sysClr val="windowText" lastClr="000000"/>
              </a:solidFill>
              <a:latin typeface="Corbel" pitchFamily="34" charset="0"/>
            </a:endParaRPr>
          </a:p>
        </p:txBody>
      </p:sp>
      <p:sp>
        <p:nvSpPr>
          <p:cNvPr id="4" name="Content Placeholder 3"/>
          <p:cNvSpPr>
            <a:spLocks noGrp="1"/>
          </p:cNvSpPr>
          <p:nvPr>
            <p:ph sz="quarter" idx="2"/>
          </p:nvPr>
        </p:nvSpPr>
        <p:spPr>
          <a:xfrm>
            <a:off x="304800" y="2438400"/>
            <a:ext cx="4040188" cy="3505200"/>
          </a:xfrm>
        </p:spPr>
        <p:txBody>
          <a:bodyPr>
            <a:noAutofit/>
          </a:bodyPr>
          <a:lstStyle/>
          <a:p>
            <a:r>
              <a:rPr lang="en-US" sz="2800" b="1" dirty="0" smtClean="0">
                <a:latin typeface="ITC Avant Garde Demi" pitchFamily="34" charset="0"/>
              </a:rPr>
              <a:t>God separates the waters on the surface from waters above the surface by creating a more arid atmosphere above the surface</a:t>
            </a:r>
          </a:p>
          <a:p>
            <a:pPr>
              <a:buNone/>
            </a:pPr>
            <a:endParaRPr lang="en-US" sz="1100" dirty="0" smtClean="0">
              <a:latin typeface="ITC Avant Garde Demi" pitchFamily="34" charset="0"/>
            </a:endParaRPr>
          </a:p>
        </p:txBody>
      </p:sp>
      <p:sp>
        <p:nvSpPr>
          <p:cNvPr id="6" name="Content Placeholder 5"/>
          <p:cNvSpPr>
            <a:spLocks noGrp="1"/>
          </p:cNvSpPr>
          <p:nvPr>
            <p:ph sz="quarter" idx="4"/>
          </p:nvPr>
        </p:nvSpPr>
        <p:spPr>
          <a:xfrm>
            <a:off x="4572000" y="2438400"/>
            <a:ext cx="4191000" cy="3124200"/>
          </a:xfrm>
        </p:spPr>
        <p:txBody>
          <a:bodyPr>
            <a:noAutofit/>
          </a:bodyPr>
          <a:lstStyle/>
          <a:p>
            <a:r>
              <a:rPr lang="en-US" sz="2800" b="1" dirty="0" smtClean="0">
                <a:latin typeface="ITC Avant Garde Demi" pitchFamily="34" charset="0"/>
              </a:rPr>
              <a:t>This is the next stage:  the initiation of a more arid, gaseous atmosphere above the earth’s surface.</a:t>
            </a:r>
          </a:p>
        </p:txBody>
      </p:sp>
      <p:sp>
        <p:nvSpPr>
          <p:cNvPr id="8" name="Text Placeholder 2"/>
          <p:cNvSpPr txBox="1">
            <a:spLocks/>
          </p:cNvSpPr>
          <p:nvPr/>
        </p:nvSpPr>
        <p:spPr>
          <a:xfrm>
            <a:off x="838200" y="6019800"/>
            <a:ext cx="7467600" cy="457200"/>
          </a:xfrm>
          <a:prstGeom prst="rect">
            <a:avLst/>
          </a:prstGeom>
          <a:solidFill>
            <a:srgbClr val="FF0000"/>
          </a:solidFill>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Day 2:  The Bible and Record of Nature</a:t>
            </a:r>
            <a:r>
              <a:rPr kumimoji="0" lang="en-US" sz="2400" b="1" i="0" u="none" strike="noStrike" kern="1200" cap="none" spc="0" normalizeH="0" noProof="0" dirty="0" smtClean="0">
                <a:ln>
                  <a:noFill/>
                </a:ln>
                <a:solidFill>
                  <a:schemeClr val="tx1"/>
                </a:solidFill>
                <a:effectLst/>
                <a:uLnTx/>
                <a:uFillTx/>
                <a:latin typeface="+mn-lt"/>
                <a:ea typeface="+mn-ea"/>
                <a:cs typeface="+mn-cs"/>
              </a:rPr>
              <a:t> Agree</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762000"/>
            <a:ext cx="9220200" cy="7924800"/>
          </a:xfrm>
          <a:prstGeom prst="rect">
            <a:avLst/>
          </a:prstGeom>
          <a:noFill/>
          <a:ln w="9525">
            <a:noFill/>
            <a:miter lim="800000"/>
            <a:headEnd/>
            <a:tailEnd/>
          </a:ln>
          <a:effectLst/>
        </p:spPr>
      </p:pic>
      <p:sp>
        <p:nvSpPr>
          <p:cNvPr id="2" name="Title 1"/>
          <p:cNvSpPr>
            <a:spLocks noGrp="1"/>
          </p:cNvSpPr>
          <p:nvPr>
            <p:ph type="title"/>
          </p:nvPr>
        </p:nvSpPr>
        <p:spPr>
          <a:xfrm>
            <a:off x="457200" y="-228600"/>
            <a:ext cx="8229600" cy="1020762"/>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DAY 3:  vs. 9-13</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Content Placeholder 3"/>
          <p:cNvSpPr>
            <a:spLocks noGrp="1"/>
          </p:cNvSpPr>
          <p:nvPr>
            <p:ph sz="quarter" idx="2"/>
          </p:nvPr>
        </p:nvSpPr>
        <p:spPr>
          <a:xfrm>
            <a:off x="457200" y="838200"/>
            <a:ext cx="8229600" cy="5334000"/>
          </a:xfrm>
        </p:spPr>
        <p:txBody>
          <a:bodyPr>
            <a:noAutofit/>
          </a:bodyPr>
          <a:lstStyle/>
          <a:p>
            <a:pPr marL="966788" indent="-830263">
              <a:buNone/>
            </a:pPr>
            <a:r>
              <a:rPr lang="en-US" sz="4000" b="1" i="1" dirty="0" smtClean="0">
                <a:ln w="19050">
                  <a:solidFill>
                    <a:srgbClr val="FFFF00"/>
                  </a:solidFill>
                </a:ln>
                <a:solidFill>
                  <a:srgbClr val="FF0000"/>
                </a:solidFill>
                <a:latin typeface="ITC Zapf Chancery" pitchFamily="66" charset="0"/>
              </a:rPr>
              <a:t>9 &gt;  And God said, "Let the water under the sky be gathered to one place, and let dry ground appear." And it was so.</a:t>
            </a:r>
            <a:endParaRPr lang="en-US" sz="1600" b="1" i="1" dirty="0" smtClean="0">
              <a:ln w="19050">
                <a:solidFill>
                  <a:srgbClr val="FFFF00"/>
                </a:solidFill>
              </a:ln>
              <a:solidFill>
                <a:srgbClr val="FF0000"/>
              </a:solidFill>
              <a:latin typeface="ITC Zapf Chancery" pitchFamily="66" charset="0"/>
            </a:endParaRPr>
          </a:p>
          <a:p>
            <a:pPr marL="966788" indent="-830263">
              <a:buNone/>
            </a:pPr>
            <a:endParaRPr lang="en-US" sz="1600" b="1" i="1" dirty="0" smtClean="0">
              <a:ln w="19050">
                <a:solidFill>
                  <a:srgbClr val="FFFF00"/>
                </a:solidFill>
              </a:ln>
              <a:solidFill>
                <a:srgbClr val="FF0000"/>
              </a:solidFill>
              <a:latin typeface="ITC Zapf Chancery" pitchFamily="66" charset="0"/>
            </a:endParaRPr>
          </a:p>
          <a:p>
            <a:pPr>
              <a:buNone/>
            </a:pPr>
            <a:r>
              <a:rPr lang="en-US" sz="4000" b="1" i="1" dirty="0" smtClean="0">
                <a:ln w="19050">
                  <a:solidFill>
                    <a:srgbClr val="FFFF00"/>
                  </a:solidFill>
                </a:ln>
                <a:solidFill>
                  <a:srgbClr val="FF0000"/>
                </a:solidFill>
                <a:latin typeface="ITC Zapf Chancery" pitchFamily="66" charset="0"/>
              </a:rPr>
              <a:t> 10 &gt; God called the dry ground "land," and the gathered waters he called "seas</a:t>
            </a:r>
            <a:r>
              <a:rPr lang="en-US" sz="4000" b="1" i="1" dirty="0" smtClean="0">
                <a:ln w="19050">
                  <a:solidFill>
                    <a:srgbClr val="FFFF00"/>
                  </a:solidFill>
                </a:ln>
                <a:solidFill>
                  <a:srgbClr val="FF0000"/>
                </a:solidFill>
                <a:latin typeface="Corbel" pitchFamily="34" charset="0"/>
              </a:rPr>
              <a:t>." And God saw that it was good.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100000">
              <a:srgbClr val="03D4A8">
                <a:alpha val="58000"/>
              </a:srgbClr>
            </a:gs>
            <a:gs pos="25000">
              <a:srgbClr val="21D6E0"/>
            </a:gs>
            <a:gs pos="75000">
              <a:srgbClr val="0087E6"/>
            </a:gs>
            <a:gs pos="100000">
              <a:srgbClr val="005CBF"/>
            </a:gs>
          </a:gsLst>
          <a:lin ang="8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81200"/>
          </a:xfrm>
          <a:solidFill>
            <a:schemeClr val="tx1"/>
          </a:solidFill>
        </p:spPr>
        <p:txBody>
          <a:bodyPr>
            <a:noAutofit/>
          </a:bodyPr>
          <a:lstStyle/>
          <a:p>
            <a:pPr marL="346075" algn="l"/>
            <a: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Day 3:  (9)  And God said, "Let the water [v. 10 – oceans] under the sky be gathered to one place, and let dry ground [v. 10 – land] appear.“ </a:t>
            </a:r>
            <a: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TC Zapf Chancery" pitchFamily="66" charset="0"/>
              </a:rPr>
              <a:t/>
            </a:r>
            <a:b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TC Zapf Chancery" pitchFamily="66" charset="0"/>
              </a:rPr>
            </a:br>
            <a: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TC Zapf Chancery" pitchFamily="66" charset="0"/>
              </a:rPr>
              <a:t/>
            </a:r>
            <a:b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TC Zapf Chancery" pitchFamily="66" charset="0"/>
              </a:rPr>
            </a:br>
            <a: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en-US" sz="28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endParaRPr lang="en-US" sz="28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 Placeholder 2"/>
          <p:cNvSpPr>
            <a:spLocks noGrp="1"/>
          </p:cNvSpPr>
          <p:nvPr>
            <p:ph type="body" idx="1"/>
          </p:nvPr>
        </p:nvSpPr>
        <p:spPr>
          <a:xfrm>
            <a:off x="0" y="1981200"/>
            <a:ext cx="4419600" cy="457200"/>
          </a:xfr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p:spPr>
        <p:txBody>
          <a:bodyPr>
            <a:noAutofit/>
          </a:bodyPr>
          <a:lstStyle/>
          <a:p>
            <a:pPr algn="ctr"/>
            <a:r>
              <a:rPr lang="en-US" sz="2800" dirty="0" smtClean="0"/>
              <a:t>The Bible</a:t>
            </a:r>
            <a:endParaRPr lang="en-US" sz="2800" dirty="0"/>
          </a:p>
        </p:txBody>
      </p:sp>
      <p:sp>
        <p:nvSpPr>
          <p:cNvPr id="4" name="Content Placeholder 3"/>
          <p:cNvSpPr>
            <a:spLocks noGrp="1"/>
          </p:cNvSpPr>
          <p:nvPr>
            <p:ph sz="half" idx="2"/>
          </p:nvPr>
        </p:nvSpPr>
        <p:spPr>
          <a:xfrm>
            <a:off x="228600" y="2514600"/>
            <a:ext cx="4040188" cy="4114800"/>
          </a:xfrm>
        </p:spPr>
        <p:txBody>
          <a:bodyPr>
            <a:noAutofit/>
          </a:bodyPr>
          <a:lstStyle/>
          <a:p>
            <a:r>
              <a:rPr lang="en-US" sz="2800" b="1" dirty="0" smtClean="0">
                <a:latin typeface="ITC Avant Garde Demi" pitchFamily="34" charset="0"/>
              </a:rPr>
              <a:t>After a more arid, gaseous atmosphere is created, God brings forth dry land on earth, which prior to </a:t>
            </a:r>
          </a:p>
          <a:p>
            <a:pPr>
              <a:buNone/>
            </a:pPr>
            <a:r>
              <a:rPr lang="en-US" sz="2800" b="1" dirty="0" smtClean="0">
                <a:latin typeface="ITC Avant Garde Demi" pitchFamily="34" charset="0"/>
              </a:rPr>
              <a:t>	this point has been a water world. </a:t>
            </a:r>
          </a:p>
          <a:p>
            <a:pPr>
              <a:buNone/>
            </a:pPr>
            <a:endParaRPr lang="en-US" sz="1100" dirty="0" smtClean="0">
              <a:latin typeface="ITC Avant Garde Demi" pitchFamily="34" charset="0"/>
            </a:endParaRPr>
          </a:p>
          <a:p>
            <a:pPr>
              <a:buNone/>
            </a:pPr>
            <a:endParaRPr lang="en-US" sz="1100" dirty="0" smtClean="0">
              <a:latin typeface="ITC Avant Garde Demi" pitchFamily="34" charset="0"/>
            </a:endParaRPr>
          </a:p>
        </p:txBody>
      </p:sp>
      <p:sp>
        <p:nvSpPr>
          <p:cNvPr id="5" name="Text Placeholder 4"/>
          <p:cNvSpPr>
            <a:spLocks noGrp="1"/>
          </p:cNvSpPr>
          <p:nvPr>
            <p:ph type="body" sz="quarter" idx="3"/>
          </p:nvPr>
        </p:nvSpPr>
        <p:spPr>
          <a:xfrm>
            <a:off x="4648200" y="1981200"/>
            <a:ext cx="4495800" cy="4572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t>Record of Nature</a:t>
            </a:r>
            <a:endParaRPr lang="en-US" sz="2800" dirty="0"/>
          </a:p>
        </p:txBody>
      </p:sp>
      <p:sp>
        <p:nvSpPr>
          <p:cNvPr id="6" name="Content Placeholder 5"/>
          <p:cNvSpPr>
            <a:spLocks noGrp="1"/>
          </p:cNvSpPr>
          <p:nvPr>
            <p:ph sz="quarter" idx="4"/>
          </p:nvPr>
        </p:nvSpPr>
        <p:spPr>
          <a:xfrm>
            <a:off x="4800600" y="2514600"/>
            <a:ext cx="4191000" cy="4038600"/>
          </a:xfrm>
        </p:spPr>
        <p:txBody>
          <a:bodyPr>
            <a:noAutofit/>
          </a:bodyPr>
          <a:lstStyle/>
          <a:p>
            <a:r>
              <a:rPr lang="en-US" sz="2800" b="1" dirty="0" smtClean="0">
                <a:latin typeface="ITC Avant Garde Demi" pitchFamily="34" charset="0"/>
              </a:rPr>
              <a:t>Dry land came after the creation of an arid, gaseous atmosphere, just like the Bible says.</a:t>
            </a:r>
          </a:p>
          <a:p>
            <a:r>
              <a:rPr lang="en-US" sz="2800" b="1" dirty="0" smtClean="0">
                <a:latin typeface="ITC Avant Garde Demi" pitchFamily="34" charset="0"/>
              </a:rPr>
              <a:t>Most significant land continental creation took place between 3.5 – 2.5 </a:t>
            </a:r>
            <a:r>
              <a:rPr lang="en-US" sz="2800" b="1" dirty="0" err="1" smtClean="0">
                <a:latin typeface="ITC Avant Garde Demi" pitchFamily="34" charset="0"/>
              </a:rPr>
              <a:t>bya</a:t>
            </a:r>
            <a:r>
              <a:rPr lang="en-US" sz="2800" b="1" dirty="0" smtClean="0">
                <a:latin typeface="ITC Avant Garde Demi" pitchFamily="34" charset="0"/>
              </a:rPr>
              <a:t>.</a:t>
            </a:r>
            <a:endParaRPr lang="en-US" sz="2800" dirty="0" smtClean="0">
              <a:latin typeface="ITC Avant Garde Demi"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 1 - Early Earth - Google Images-3.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5257800" y="381000"/>
            <a:ext cx="3352800" cy="954107"/>
          </a:xfrm>
          <a:prstGeom prst="rect">
            <a:avLst/>
          </a:prstGeom>
          <a:noFill/>
        </p:spPr>
        <p:txBody>
          <a:bodyPr wrap="square" rtlCol="0">
            <a:spAutoFit/>
          </a:bodyPr>
          <a:lstStyle/>
          <a:p>
            <a:r>
              <a:rPr lang="en-US" sz="2800" dirty="0" smtClean="0">
                <a:latin typeface="Corbel" pitchFamily="34" charset="0"/>
              </a:rPr>
              <a:t>Early land masses – artistic rendition</a:t>
            </a:r>
            <a:endParaRPr lang="en-US" sz="2800" dirty="0">
              <a:latin typeface="Corbel" pitchFamily="34" charset="0"/>
            </a:endParaRPr>
          </a:p>
        </p:txBody>
      </p:sp>
      <p:sp>
        <p:nvSpPr>
          <p:cNvPr id="4" name="TextBox 3"/>
          <p:cNvSpPr txBox="1"/>
          <p:nvPr/>
        </p:nvSpPr>
        <p:spPr>
          <a:xfrm>
            <a:off x="4343400" y="6019800"/>
            <a:ext cx="4648200" cy="461665"/>
          </a:xfrm>
          <a:prstGeom prst="rect">
            <a:avLst/>
          </a:prstGeom>
          <a:noFill/>
        </p:spPr>
        <p:txBody>
          <a:bodyPr wrap="square" rtlCol="0">
            <a:spAutoFit/>
          </a:bodyPr>
          <a:lstStyle/>
          <a:p>
            <a:r>
              <a:rPr lang="en-US" sz="2400" b="1" dirty="0" smtClean="0">
                <a:ln>
                  <a:solidFill>
                    <a:schemeClr val="bg1"/>
                  </a:solidFill>
                </a:ln>
                <a:solidFill>
                  <a:srgbClr val="FFFF00"/>
                </a:solidFill>
                <a:latin typeface="Corbel" pitchFamily="34" charset="0"/>
              </a:rPr>
              <a:t>“Early earth”  – Google Images-3</a:t>
            </a:r>
            <a:endParaRPr lang="en-US" sz="2400" b="1" dirty="0">
              <a:ln>
                <a:solidFill>
                  <a:schemeClr val="bg1"/>
                </a:solidFill>
              </a:ln>
              <a:solidFill>
                <a:srgbClr val="FFFF00"/>
              </a:solidFill>
              <a:latin typeface="Corbel" pitchFamily="34" charset="0"/>
            </a:endParaRPr>
          </a:p>
        </p:txBody>
      </p:sp>
      <p:sp>
        <p:nvSpPr>
          <p:cNvPr id="5" name="TextBox 4"/>
          <p:cNvSpPr txBox="1"/>
          <p:nvPr/>
        </p:nvSpPr>
        <p:spPr>
          <a:xfrm>
            <a:off x="652573" y="1447800"/>
            <a:ext cx="5876930" cy="4832092"/>
          </a:xfrm>
          <a:prstGeom prst="rect">
            <a:avLst/>
          </a:prstGeom>
          <a:noFill/>
        </p:spPr>
        <p:txBody>
          <a:bodyPr wrap="none" rtlCol="0">
            <a:spAutoFit/>
          </a:bodyPr>
          <a:lstStyle/>
          <a:p>
            <a:r>
              <a:rPr lang="en-US" sz="2800" b="1" dirty="0" smtClean="0">
                <a:ln w="9525" cmpd="sng">
                  <a:solidFill>
                    <a:schemeClr val="bg1"/>
                  </a:solidFill>
                  <a:prstDash val="solid"/>
                  <a:miter lim="800000"/>
                </a:ln>
                <a:solidFill>
                  <a:srgbClr val="FFFF00"/>
                </a:solidFill>
                <a:effectLst>
                  <a:outerShdw blurRad="50800" algn="tl" rotWithShape="0">
                    <a:srgbClr val="000000"/>
                  </a:outerShdw>
                </a:effectLst>
                <a:latin typeface="Corbel" pitchFamily="34" charset="0"/>
                <a:cs typeface="Aharoni" pitchFamily="2" charset="-79"/>
              </a:rPr>
              <a:t>Growth of Land Mass as Percentage </a:t>
            </a:r>
          </a:p>
          <a:p>
            <a:r>
              <a:rPr lang="en-US" sz="2800" b="1" dirty="0" smtClean="0">
                <a:ln w="9525" cmpd="sng">
                  <a:solidFill>
                    <a:schemeClr val="bg1"/>
                  </a:solidFill>
                  <a:prstDash val="solid"/>
                  <a:miter lim="800000"/>
                </a:ln>
                <a:solidFill>
                  <a:srgbClr val="FFFF00"/>
                </a:solidFill>
                <a:effectLst>
                  <a:outerShdw blurRad="50800" algn="tl" rotWithShape="0">
                    <a:srgbClr val="000000"/>
                  </a:outerShdw>
                </a:effectLst>
                <a:latin typeface="Corbel" pitchFamily="34" charset="0"/>
                <a:cs typeface="Aharoni" pitchFamily="2" charset="-79"/>
              </a:rPr>
              <a:t>of Surface by billions of years ago:</a:t>
            </a:r>
          </a:p>
          <a:p>
            <a:endParaRPr lang="en-US" sz="2800" b="1" dirty="0" smtClean="0">
              <a:ln w="9525" cmpd="sng">
                <a:solidFill>
                  <a:schemeClr val="bg1"/>
                </a:solidFill>
                <a:prstDash val="solid"/>
                <a:miter lim="800000"/>
              </a:ln>
              <a:solidFill>
                <a:srgbClr val="FFFF00"/>
              </a:solidFill>
              <a:effectLst>
                <a:outerShdw blurRad="50800" algn="tl" rotWithShape="0">
                  <a:srgbClr val="000000"/>
                </a:outerShdw>
              </a:effectLst>
              <a:latin typeface="Corbel" pitchFamily="34" charset="0"/>
              <a:cs typeface="Aharoni" pitchFamily="2" charset="-79"/>
            </a:endParaRPr>
          </a:p>
          <a:p>
            <a:pPr>
              <a:buFont typeface="Arial" pitchFamily="34" charset="0"/>
              <a:buChar char="•"/>
            </a:pPr>
            <a:r>
              <a:rPr lang="en-US" sz="2800" b="1" dirty="0" smtClean="0">
                <a:ln w="9525" cmpd="sng">
                  <a:solidFill>
                    <a:schemeClr val="bg1"/>
                  </a:solidFill>
                  <a:prstDash val="solid"/>
                  <a:miter lim="800000"/>
                </a:ln>
                <a:solidFill>
                  <a:srgbClr val="FFFF00"/>
                </a:solidFill>
                <a:effectLst>
                  <a:outerShdw blurRad="50800" algn="tl" rotWithShape="0">
                    <a:srgbClr val="000000"/>
                  </a:outerShdw>
                </a:effectLst>
                <a:latin typeface="Corbel" pitchFamily="34" charset="0"/>
                <a:cs typeface="Aharoni" pitchFamily="2" charset="-79"/>
              </a:rPr>
              <a:t>4.5 – 3.5:	</a:t>
            </a:r>
            <a:r>
              <a:rPr lang="en-US" sz="2800" b="1" dirty="0" err="1" smtClean="0">
                <a:ln w="9525" cmpd="sng">
                  <a:solidFill>
                    <a:schemeClr val="bg1"/>
                  </a:solidFill>
                  <a:prstDash val="solid"/>
                  <a:miter lim="800000"/>
                </a:ln>
                <a:solidFill>
                  <a:srgbClr val="FFFF00"/>
                </a:solidFill>
                <a:effectLst>
                  <a:outerShdw blurRad="50800" algn="tl" rotWithShape="0">
                    <a:srgbClr val="000000"/>
                  </a:outerShdw>
                </a:effectLst>
                <a:latin typeface="Corbel" pitchFamily="34" charset="0"/>
                <a:cs typeface="Aharoni" pitchFamily="2" charset="-79"/>
              </a:rPr>
              <a:t>Vascilates</a:t>
            </a:r>
            <a:r>
              <a:rPr lang="en-US" sz="2800" b="1" dirty="0" smtClean="0">
                <a:ln w="9525" cmpd="sng">
                  <a:solidFill>
                    <a:schemeClr val="bg1"/>
                  </a:solidFill>
                  <a:prstDash val="solid"/>
                  <a:miter lim="800000"/>
                </a:ln>
                <a:solidFill>
                  <a:srgbClr val="FFFF00"/>
                </a:solidFill>
                <a:effectLst>
                  <a:outerShdw blurRad="50800" algn="tl" rotWithShape="0">
                    <a:srgbClr val="000000"/>
                  </a:outerShdw>
                </a:effectLst>
                <a:latin typeface="Corbel" pitchFamily="34" charset="0"/>
                <a:cs typeface="Aharoni" pitchFamily="2" charset="-79"/>
              </a:rPr>
              <a:t> between 0-1%</a:t>
            </a:r>
          </a:p>
          <a:p>
            <a:pPr>
              <a:buFont typeface="Arial" pitchFamily="34" charset="0"/>
              <a:buChar char="•"/>
            </a:pPr>
            <a:r>
              <a:rPr lang="en-US" sz="2800" b="1" dirty="0" smtClean="0">
                <a:ln w="9525" cmpd="sng">
                  <a:solidFill>
                    <a:schemeClr val="bg1"/>
                  </a:solidFill>
                  <a:prstDash val="solid"/>
                  <a:miter lim="800000"/>
                </a:ln>
                <a:solidFill>
                  <a:srgbClr val="FFFF00"/>
                </a:solidFill>
                <a:effectLst>
                  <a:outerShdw blurRad="50800" algn="tl" rotWithShape="0">
                    <a:srgbClr val="000000"/>
                  </a:outerShdw>
                </a:effectLst>
                <a:latin typeface="Corbel" pitchFamily="34" charset="0"/>
                <a:cs typeface="Aharoni" pitchFamily="2" charset="-79"/>
              </a:rPr>
              <a:t>3.0:			6%</a:t>
            </a:r>
          </a:p>
          <a:p>
            <a:pPr>
              <a:buFont typeface="Arial" pitchFamily="34" charset="0"/>
              <a:buChar char="•"/>
            </a:pPr>
            <a:r>
              <a:rPr lang="en-US" sz="2800" b="1" dirty="0" smtClean="0">
                <a:ln w="9525" cmpd="sng">
                  <a:solidFill>
                    <a:schemeClr val="bg1"/>
                  </a:solidFill>
                  <a:prstDash val="solid"/>
                  <a:miter lim="800000"/>
                </a:ln>
                <a:solidFill>
                  <a:srgbClr val="FFFF00"/>
                </a:solidFill>
                <a:effectLst>
                  <a:outerShdw blurRad="50800" algn="tl" rotWithShape="0">
                    <a:srgbClr val="000000"/>
                  </a:outerShdw>
                </a:effectLst>
                <a:latin typeface="Corbel" pitchFamily="34" charset="0"/>
                <a:cs typeface="Aharoni" pitchFamily="2" charset="-79"/>
              </a:rPr>
              <a:t>2.5:			19%</a:t>
            </a:r>
          </a:p>
          <a:p>
            <a:pPr>
              <a:buFont typeface="Arial" pitchFamily="34" charset="0"/>
              <a:buChar char="•"/>
            </a:pPr>
            <a:r>
              <a:rPr lang="en-US" sz="2800" b="1" dirty="0" smtClean="0">
                <a:ln w="9525" cmpd="sng">
                  <a:solidFill>
                    <a:schemeClr val="bg1"/>
                  </a:solidFill>
                  <a:prstDash val="solid"/>
                  <a:miter lim="800000"/>
                </a:ln>
                <a:solidFill>
                  <a:srgbClr val="FFFF00"/>
                </a:solidFill>
                <a:effectLst>
                  <a:outerShdw blurRad="50800" algn="tl" rotWithShape="0">
                    <a:srgbClr val="000000"/>
                  </a:outerShdw>
                </a:effectLst>
                <a:latin typeface="Corbel" pitchFamily="34" charset="0"/>
                <a:cs typeface="Aharoni" pitchFamily="2" charset="-79"/>
              </a:rPr>
              <a:t>2.0:			22%</a:t>
            </a:r>
          </a:p>
          <a:p>
            <a:pPr>
              <a:buFont typeface="Arial" pitchFamily="34" charset="0"/>
              <a:buChar char="•"/>
            </a:pPr>
            <a:r>
              <a:rPr lang="en-US" sz="2800" b="1" dirty="0" smtClean="0">
                <a:ln w="9525" cmpd="sng">
                  <a:solidFill>
                    <a:schemeClr val="bg1"/>
                  </a:solidFill>
                  <a:prstDash val="solid"/>
                  <a:miter lim="800000"/>
                </a:ln>
                <a:solidFill>
                  <a:srgbClr val="FFFF00"/>
                </a:solidFill>
                <a:effectLst>
                  <a:outerShdw blurRad="50800" algn="tl" rotWithShape="0">
                    <a:srgbClr val="000000"/>
                  </a:outerShdw>
                </a:effectLst>
                <a:latin typeface="Corbel" pitchFamily="34" charset="0"/>
                <a:cs typeface="Aharoni" pitchFamily="2" charset="-79"/>
              </a:rPr>
              <a:t>1.5:			24%</a:t>
            </a:r>
          </a:p>
          <a:p>
            <a:pPr>
              <a:buFont typeface="Arial" pitchFamily="34" charset="0"/>
              <a:buChar char="•"/>
            </a:pPr>
            <a:r>
              <a:rPr lang="en-US" sz="2800" b="1" dirty="0" smtClean="0">
                <a:ln w="9525" cmpd="sng">
                  <a:solidFill>
                    <a:schemeClr val="bg1"/>
                  </a:solidFill>
                  <a:prstDash val="solid"/>
                  <a:miter lim="800000"/>
                </a:ln>
                <a:solidFill>
                  <a:srgbClr val="FFFF00"/>
                </a:solidFill>
                <a:effectLst>
                  <a:outerShdw blurRad="50800" algn="tl" rotWithShape="0">
                    <a:srgbClr val="000000"/>
                  </a:outerShdw>
                </a:effectLst>
                <a:latin typeface="Corbel" pitchFamily="34" charset="0"/>
                <a:cs typeface="Aharoni" pitchFamily="2" charset="-79"/>
              </a:rPr>
              <a:t>1.0:			25+%</a:t>
            </a:r>
          </a:p>
          <a:p>
            <a:pPr>
              <a:buFont typeface="Arial" pitchFamily="34" charset="0"/>
              <a:buChar char="•"/>
            </a:pPr>
            <a:r>
              <a:rPr lang="en-US" sz="2800" b="1" dirty="0" smtClean="0">
                <a:ln w="9525" cmpd="sng">
                  <a:solidFill>
                    <a:schemeClr val="bg1"/>
                  </a:solidFill>
                  <a:prstDash val="solid"/>
                  <a:miter lim="800000"/>
                </a:ln>
                <a:solidFill>
                  <a:srgbClr val="FFFF00"/>
                </a:solidFill>
                <a:effectLst>
                  <a:outerShdw blurRad="50800" algn="tl" rotWithShape="0">
                    <a:srgbClr val="000000"/>
                  </a:outerShdw>
                </a:effectLst>
                <a:latin typeface="Corbel" pitchFamily="34" charset="0"/>
                <a:cs typeface="Aharoni" pitchFamily="2" charset="-79"/>
              </a:rPr>
              <a:t>0.5:			27+%</a:t>
            </a:r>
          </a:p>
          <a:p>
            <a:pPr>
              <a:buFont typeface="Arial" pitchFamily="34" charset="0"/>
              <a:buChar char="•"/>
            </a:pPr>
            <a:r>
              <a:rPr lang="en-US" sz="2800" b="1" dirty="0" smtClean="0">
                <a:ln w="9525" cmpd="sng">
                  <a:solidFill>
                    <a:schemeClr val="bg1"/>
                  </a:solidFill>
                  <a:prstDash val="solid"/>
                  <a:miter lim="800000"/>
                </a:ln>
                <a:solidFill>
                  <a:srgbClr val="FFFF00"/>
                </a:solidFill>
                <a:effectLst>
                  <a:outerShdw blurRad="50800" algn="tl" rotWithShape="0">
                    <a:srgbClr val="000000"/>
                  </a:outerShdw>
                </a:effectLst>
                <a:latin typeface="Corbel" pitchFamily="34" charset="0"/>
                <a:cs typeface="Aharoni" pitchFamily="2" charset="-79"/>
              </a:rPr>
              <a:t>Today:		29%</a:t>
            </a:r>
            <a:endParaRPr lang="en-US" sz="2800" b="1" dirty="0">
              <a:ln w="9525" cmpd="sng">
                <a:solidFill>
                  <a:schemeClr val="bg1"/>
                </a:solidFill>
                <a:prstDash val="solid"/>
                <a:miter lim="800000"/>
              </a:ln>
              <a:solidFill>
                <a:srgbClr val="FFFF00"/>
              </a:solidFill>
              <a:effectLst>
                <a:outerShdw blurRad="50800" algn="tl" rotWithShape="0">
                  <a:srgbClr val="000000"/>
                </a:outerShdw>
              </a:effectLst>
              <a:latin typeface="Corbel" pitchFamily="34" charset="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est Flower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020762"/>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DAY 3:  vs. 9-11</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Content Placeholder 3"/>
          <p:cNvSpPr>
            <a:spLocks noGrp="1"/>
          </p:cNvSpPr>
          <p:nvPr>
            <p:ph sz="quarter" idx="2"/>
          </p:nvPr>
        </p:nvSpPr>
        <p:spPr>
          <a:xfrm>
            <a:off x="76200" y="1219200"/>
            <a:ext cx="9067800" cy="5638800"/>
          </a:xfrm>
        </p:spPr>
        <p:txBody>
          <a:bodyPr>
            <a:noAutofit/>
          </a:bodyPr>
          <a:lstStyle/>
          <a:p>
            <a:pPr marL="966788" indent="-830263">
              <a:buNone/>
            </a:pPr>
            <a:r>
              <a:rPr lang="en-US" sz="3200" b="1" i="1" dirty="0" smtClean="0">
                <a:ln>
                  <a:solidFill>
                    <a:srgbClr val="FFFF00"/>
                  </a:solidFill>
                </a:ln>
                <a:solidFill>
                  <a:srgbClr val="FFFF00"/>
                </a:solidFill>
                <a:latin typeface="Corbel" pitchFamily="34" charset="0"/>
              </a:rPr>
              <a:t>11 &gt;  Then God said, "Let the land produce vegetation: seed-bearing plants and trees on the land that bear fruit with seed in it, according to their various kinds." And it was so. </a:t>
            </a:r>
          </a:p>
          <a:p>
            <a:pPr>
              <a:buNone/>
            </a:pPr>
            <a:endParaRPr lang="en-US" sz="1200" b="1" i="1" dirty="0" smtClean="0">
              <a:ln>
                <a:solidFill>
                  <a:srgbClr val="FFFF00"/>
                </a:solidFill>
              </a:ln>
              <a:solidFill>
                <a:srgbClr val="FFFF00"/>
              </a:solidFill>
              <a:latin typeface="Corbel" pitchFamily="34" charset="0"/>
            </a:endParaRPr>
          </a:p>
          <a:p>
            <a:pPr marL="966788" indent="-830263">
              <a:buNone/>
            </a:pPr>
            <a:r>
              <a:rPr lang="en-US" sz="3200" b="1" i="1" dirty="0" smtClean="0">
                <a:ln>
                  <a:solidFill>
                    <a:srgbClr val="FFFF00"/>
                  </a:solidFill>
                </a:ln>
                <a:solidFill>
                  <a:srgbClr val="FFFF00"/>
                </a:solidFill>
                <a:latin typeface="Corbel" pitchFamily="34" charset="0"/>
              </a:rPr>
              <a:t>12  &gt;  The land produced vegetation: plants bearing seed according to their kinds and trees bearing fruit with seed in it according to their kinds. And God saw that it was good. </a:t>
            </a:r>
          </a:p>
          <a:p>
            <a:pPr>
              <a:buNone/>
            </a:pPr>
            <a:endParaRPr lang="en-US" sz="1200" b="1" i="1" dirty="0" smtClean="0">
              <a:ln>
                <a:solidFill>
                  <a:srgbClr val="FFFF00"/>
                </a:solidFill>
              </a:ln>
              <a:solidFill>
                <a:srgbClr val="FFFF00"/>
              </a:solidFill>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est Flower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020762"/>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DAY 3:  vs. 9-11</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Content Placeholder 3"/>
          <p:cNvSpPr>
            <a:spLocks noGrp="1"/>
          </p:cNvSpPr>
          <p:nvPr>
            <p:ph sz="quarter" idx="2"/>
          </p:nvPr>
        </p:nvSpPr>
        <p:spPr>
          <a:xfrm>
            <a:off x="76200" y="1219200"/>
            <a:ext cx="9067800" cy="5638800"/>
          </a:xfrm>
        </p:spPr>
        <p:txBody>
          <a:bodyPr>
            <a:noAutofit/>
          </a:bodyPr>
          <a:lstStyle/>
          <a:p>
            <a:pPr marL="966788" indent="-830263">
              <a:buNone/>
            </a:pPr>
            <a:endParaRPr lang="en-US" sz="1200" b="1" i="1" dirty="0" smtClean="0">
              <a:ln>
                <a:solidFill>
                  <a:srgbClr val="FFFF00"/>
                </a:solidFill>
              </a:ln>
              <a:solidFill>
                <a:srgbClr val="FFFF00"/>
              </a:solidFill>
              <a:latin typeface="ITC Zapf Chancery" pitchFamily="66" charset="0"/>
            </a:endParaRPr>
          </a:p>
          <a:p>
            <a:pPr marL="1082675" indent="-946150">
              <a:buNone/>
            </a:pPr>
            <a:r>
              <a:rPr lang="en-US" sz="3200" b="1" i="1" dirty="0" smtClean="0">
                <a:ln>
                  <a:solidFill>
                    <a:srgbClr val="FFFF00"/>
                  </a:solidFill>
                </a:ln>
                <a:solidFill>
                  <a:srgbClr val="FFFF00"/>
                </a:solidFill>
                <a:latin typeface="Corbel" pitchFamily="34" charset="0"/>
              </a:rPr>
              <a:t>13  &gt;  And there was evening, and there was morning — the third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03D4A8">
                <a:alpha val="58000"/>
              </a:srgbClr>
            </a:gs>
            <a:gs pos="25000">
              <a:srgbClr val="21D6E0"/>
            </a:gs>
            <a:gs pos="75000">
              <a:srgbClr val="0087E6"/>
            </a:gs>
            <a:gs pos="100000">
              <a:srgbClr val="005CBF"/>
            </a:gs>
          </a:gsLst>
          <a:lin ang="8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90800"/>
          </a:xfrm>
          <a:solidFill>
            <a:schemeClr val="tx1"/>
          </a:solidFill>
        </p:spPr>
        <p:txBody>
          <a:bodyPr>
            <a:noAutofit/>
          </a:bodyPr>
          <a:lstStyle/>
          <a:p>
            <a:pPr marL="231775" algn="l"/>
            <a:r>
              <a:rPr lang="en-US" sz="2800" b="1" i="1" dirty="0" smtClean="0">
                <a:ln>
                  <a:solidFill>
                    <a:srgbClr val="FFFF00"/>
                  </a:solidFill>
                </a:ln>
                <a:solidFill>
                  <a:srgbClr val="FFFF00"/>
                </a:solidFill>
                <a:latin typeface="Calibri" pitchFamily="34" charset="0"/>
              </a:rPr>
              <a:t/>
            </a:r>
            <a:br>
              <a:rPr lang="en-US" sz="2800" b="1" i="1" dirty="0" smtClean="0">
                <a:ln>
                  <a:solidFill>
                    <a:srgbClr val="FFFF00"/>
                  </a:solidFill>
                </a:ln>
                <a:solidFill>
                  <a:srgbClr val="FFFF00"/>
                </a:solidFill>
                <a:latin typeface="Calibri" pitchFamily="34" charset="0"/>
              </a:rPr>
            </a:br>
            <a:r>
              <a:rPr lang="en-US" sz="3200" b="1" i="1" dirty="0" smtClean="0">
                <a:ln w="12700">
                  <a:solidFill>
                    <a:schemeClr val="tx1"/>
                  </a:solidFill>
                </a:ln>
                <a:solidFill>
                  <a:srgbClr val="FFFF00"/>
                </a:solidFill>
                <a:latin typeface="Corbel" pitchFamily="34" charset="0"/>
              </a:rPr>
              <a:t>Day 3:  (11).  Then God said, "Let the land produce vegetation: seed-bearing plants and trees on the land that bear  fruit with seed in it, according to their various kinds." And it was so. </a:t>
            </a:r>
            <a:r>
              <a:rPr lang="en-US" sz="3200" b="1" i="1" dirty="0" smtClean="0">
                <a:ln w="12700">
                  <a:solidFill>
                    <a:schemeClr val="tx1"/>
                  </a:solidFill>
                </a:ln>
                <a:solidFill>
                  <a:srgbClr val="FFFF00"/>
                </a:solidFill>
                <a:latin typeface="ITC Zapf Chancery" pitchFamily="66" charset="0"/>
              </a:rPr>
              <a:t/>
            </a:r>
            <a:br>
              <a:rPr lang="en-US" sz="3200" b="1" i="1" dirty="0" smtClean="0">
                <a:ln w="12700">
                  <a:solidFill>
                    <a:schemeClr val="tx1"/>
                  </a:solidFill>
                </a:ln>
                <a:solidFill>
                  <a:srgbClr val="FFFF00"/>
                </a:solidFill>
                <a:latin typeface="ITC Zapf Chancery" pitchFamily="66" charset="0"/>
              </a:rPr>
            </a:br>
            <a:endParaRPr lang="en-US" sz="3200" b="1" i="1" dirty="0" smtClean="0">
              <a:ln w="12700">
                <a:solidFill>
                  <a:schemeClr val="tx1"/>
                </a:solidFill>
              </a:ln>
              <a:solidFill>
                <a:schemeClr val="bg2">
                  <a:tint val="85000"/>
                  <a:satMod val="155000"/>
                </a:schemeClr>
              </a:solidFill>
              <a:effectLst>
                <a:outerShdw blurRad="41275" dist="20320" dir="1800000" algn="tl" rotWithShape="0">
                  <a:srgbClr val="000000">
                    <a:alpha val="40000"/>
                  </a:srgbClr>
                </a:outerShdw>
              </a:effectLst>
              <a:latin typeface="ITC Zapf Chancery" pitchFamily="66" charset="0"/>
            </a:endParaRPr>
          </a:p>
        </p:txBody>
      </p:sp>
      <p:sp>
        <p:nvSpPr>
          <p:cNvPr id="3" name="Text Placeholder 2"/>
          <p:cNvSpPr>
            <a:spLocks noGrp="1"/>
          </p:cNvSpPr>
          <p:nvPr>
            <p:ph type="body" idx="1"/>
          </p:nvPr>
        </p:nvSpPr>
        <p:spPr>
          <a:xfrm>
            <a:off x="0" y="2590800"/>
            <a:ext cx="4344988" cy="457200"/>
          </a:xfr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p:spPr>
        <p:txBody>
          <a:bodyPr>
            <a:noAutofit/>
          </a:bodyPr>
          <a:lstStyle/>
          <a:p>
            <a:pPr algn="ctr"/>
            <a:r>
              <a:rPr lang="en-US" sz="2800" dirty="0" smtClean="0"/>
              <a:t>The Bible</a:t>
            </a:r>
            <a:endParaRPr lang="en-US" sz="2800" dirty="0"/>
          </a:p>
        </p:txBody>
      </p:sp>
      <p:sp>
        <p:nvSpPr>
          <p:cNvPr id="4" name="Content Placeholder 3"/>
          <p:cNvSpPr>
            <a:spLocks noGrp="1"/>
          </p:cNvSpPr>
          <p:nvPr>
            <p:ph sz="half" idx="2"/>
          </p:nvPr>
        </p:nvSpPr>
        <p:spPr>
          <a:xfrm>
            <a:off x="228600" y="3200400"/>
            <a:ext cx="4040188" cy="1676400"/>
          </a:xfrm>
        </p:spPr>
        <p:txBody>
          <a:bodyPr>
            <a:noAutofit/>
          </a:bodyPr>
          <a:lstStyle/>
          <a:p>
            <a:r>
              <a:rPr lang="en-US" sz="2800" b="1" dirty="0" smtClean="0">
                <a:latin typeface="ITC Avant Garde Demi" pitchFamily="34" charset="0"/>
              </a:rPr>
              <a:t>Land vegetation appears after the first land appears</a:t>
            </a:r>
          </a:p>
          <a:p>
            <a:pPr>
              <a:buNone/>
            </a:pPr>
            <a:endParaRPr lang="en-US" sz="1100" dirty="0" smtClean="0">
              <a:latin typeface="ITC Avant Garde Demi" pitchFamily="34" charset="0"/>
            </a:endParaRPr>
          </a:p>
        </p:txBody>
      </p:sp>
      <p:sp>
        <p:nvSpPr>
          <p:cNvPr id="5" name="Text Placeholder 4"/>
          <p:cNvSpPr>
            <a:spLocks noGrp="1"/>
          </p:cNvSpPr>
          <p:nvPr>
            <p:ph type="body" sz="quarter" idx="3"/>
          </p:nvPr>
        </p:nvSpPr>
        <p:spPr>
          <a:xfrm>
            <a:off x="4572000" y="2590800"/>
            <a:ext cx="4572000" cy="45720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txBody>
          <a:bodyPr>
            <a:noAutofit/>
          </a:bodyPr>
          <a:lstStyle/>
          <a:p>
            <a:pPr algn="ctr"/>
            <a:r>
              <a:rPr lang="en-US" sz="2800" dirty="0" smtClean="0"/>
              <a:t>Record of Nature</a:t>
            </a:r>
            <a:endParaRPr lang="en-US" sz="2800" dirty="0"/>
          </a:p>
        </p:txBody>
      </p:sp>
      <p:sp>
        <p:nvSpPr>
          <p:cNvPr id="6" name="Content Placeholder 5"/>
          <p:cNvSpPr>
            <a:spLocks noGrp="1"/>
          </p:cNvSpPr>
          <p:nvPr>
            <p:ph sz="quarter" idx="4"/>
          </p:nvPr>
        </p:nvSpPr>
        <p:spPr>
          <a:xfrm>
            <a:off x="4648200" y="3200400"/>
            <a:ext cx="4191000" cy="1752600"/>
          </a:xfrm>
        </p:spPr>
        <p:txBody>
          <a:bodyPr>
            <a:noAutofit/>
          </a:bodyPr>
          <a:lstStyle/>
          <a:p>
            <a:r>
              <a:rPr lang="en-US" sz="2800" b="1" dirty="0" smtClean="0">
                <a:latin typeface="ITC Avant Garde Demi" pitchFamily="34" charset="0"/>
              </a:rPr>
              <a:t>Concurs with the Bible.</a:t>
            </a:r>
          </a:p>
          <a:p>
            <a:endParaRPr lang="en-US" sz="2800" dirty="0" smtClean="0">
              <a:latin typeface="ITC Avant Garde Demi" pitchFamily="34" charset="0"/>
            </a:endParaRPr>
          </a:p>
          <a:p>
            <a:endParaRPr lang="en-US" sz="2800" dirty="0" smtClean="0">
              <a:latin typeface="ITC Avant Garde Dem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100000">
              <a:srgbClr val="03D4A8">
                <a:alpha val="58000"/>
              </a:srgbClr>
            </a:gs>
            <a:gs pos="25000">
              <a:srgbClr val="21D6E0"/>
            </a:gs>
            <a:gs pos="75000">
              <a:srgbClr val="0087E6"/>
            </a:gs>
            <a:gs pos="100000">
              <a:srgbClr val="005CBF"/>
            </a:gs>
          </a:gsLst>
          <a:lin ang="8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95600"/>
          </a:xfrm>
          <a:solidFill>
            <a:schemeClr val="tx1"/>
          </a:solidFill>
        </p:spPr>
        <p:txBody>
          <a:bodyPr>
            <a:noAutofit/>
          </a:bodyPr>
          <a:lstStyle/>
          <a:p>
            <a:pPr marL="231775" algn="l"/>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Day 3: (11).  Then God said, "Let the land produce vegetation: seed- [“</a:t>
            </a:r>
            <a:r>
              <a:rPr lang="en-US" sz="3200" b="1" i="1" dirty="0" err="1" smtClean="0">
                <a:ln w="12700">
                  <a:noFill/>
                  <a:prstDash val="solid"/>
                </a:ln>
                <a:solidFill>
                  <a:srgbClr val="FFFF00"/>
                </a:solidFill>
                <a:effectLst>
                  <a:outerShdw blurRad="41275" dist="20320" dir="1800000" algn="tl" rotWithShape="0">
                    <a:srgbClr val="000000">
                      <a:alpha val="40000"/>
                    </a:srgbClr>
                  </a:outerShdw>
                </a:effectLst>
                <a:latin typeface="Corbel" pitchFamily="34" charset="0"/>
              </a:rPr>
              <a:t>zera</a:t>
            </a:r>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 bearing plants  [’</a:t>
            </a:r>
            <a:r>
              <a:rPr lang="en-US" sz="3200" b="1" i="1" dirty="0" err="1" smtClean="0">
                <a:ln w="12700">
                  <a:noFill/>
                  <a:prstDash val="solid"/>
                </a:ln>
                <a:solidFill>
                  <a:srgbClr val="FFFF00"/>
                </a:solidFill>
                <a:effectLst>
                  <a:outerShdw blurRad="41275" dist="20320" dir="1800000" algn="tl" rotWithShape="0">
                    <a:srgbClr val="000000">
                      <a:alpha val="40000"/>
                    </a:srgbClr>
                  </a:outerShdw>
                </a:effectLst>
                <a:latin typeface="Corbel" pitchFamily="34" charset="0"/>
              </a:rPr>
              <a:t>es</a:t>
            </a:r>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 and trees on the land that bear fruit [“</a:t>
            </a:r>
            <a:r>
              <a:rPr lang="en-US" sz="3200" b="1" i="1" dirty="0" err="1" smtClean="0">
                <a:ln w="12700">
                  <a:noFill/>
                  <a:prstDash val="solid"/>
                </a:ln>
                <a:solidFill>
                  <a:srgbClr val="FFFF00"/>
                </a:solidFill>
                <a:effectLst>
                  <a:outerShdw blurRad="41275" dist="20320" dir="1800000" algn="tl" rotWithShape="0">
                    <a:srgbClr val="000000">
                      <a:alpha val="40000"/>
                    </a:srgbClr>
                  </a:outerShdw>
                </a:effectLst>
                <a:latin typeface="Corbel" pitchFamily="34" charset="0"/>
              </a:rPr>
              <a:t>peri</a:t>
            </a:r>
            <a:r>
              <a:rPr lang="en-US" sz="3200" b="1" i="1" dirty="0" smtClean="0">
                <a:ln w="12700">
                  <a:noFill/>
                  <a:prstDash val="solid"/>
                </a:ln>
                <a:solidFill>
                  <a:srgbClr val="FFFF00"/>
                </a:solidFill>
                <a:effectLst>
                  <a:outerShdw blurRad="41275" dist="20320" dir="1800000" algn="tl" rotWithShape="0">
                    <a:srgbClr val="000000">
                      <a:alpha val="40000"/>
                    </a:srgbClr>
                  </a:outerShdw>
                </a:effectLst>
                <a:latin typeface="Corbel" pitchFamily="34" charset="0"/>
              </a:rPr>
              <a:t>”</a:t>
            </a:r>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 with seed in it…(12).  The land produced vegetation:  plants bearing seed according to their kinds and trees bearing fruit with seed according to their kinds. </a:t>
            </a:r>
          </a:p>
        </p:txBody>
      </p:sp>
      <p:sp>
        <p:nvSpPr>
          <p:cNvPr id="3" name="Text Placeholder 2"/>
          <p:cNvSpPr>
            <a:spLocks noGrp="1"/>
          </p:cNvSpPr>
          <p:nvPr>
            <p:ph type="body" idx="1"/>
          </p:nvPr>
        </p:nvSpPr>
        <p:spPr>
          <a:xfrm>
            <a:off x="0" y="2895600"/>
            <a:ext cx="9144000" cy="457200"/>
          </a:xfr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p:spPr>
        <p:txBody>
          <a:bodyPr>
            <a:noAutofit/>
          </a:bodyPr>
          <a:lstStyle/>
          <a:p>
            <a:pPr algn="ctr"/>
            <a:r>
              <a:rPr lang="en-US" sz="2800" dirty="0" smtClean="0"/>
              <a:t>The Bible</a:t>
            </a:r>
            <a:endParaRPr lang="en-US" sz="2800" dirty="0"/>
          </a:p>
        </p:txBody>
      </p:sp>
      <p:sp>
        <p:nvSpPr>
          <p:cNvPr id="4" name="Content Placeholder 3"/>
          <p:cNvSpPr>
            <a:spLocks noGrp="1"/>
          </p:cNvSpPr>
          <p:nvPr>
            <p:ph sz="half" idx="2"/>
          </p:nvPr>
        </p:nvSpPr>
        <p:spPr>
          <a:xfrm>
            <a:off x="304800" y="3429000"/>
            <a:ext cx="8534400" cy="3429000"/>
          </a:xfrm>
        </p:spPr>
        <p:txBody>
          <a:bodyPr>
            <a:noAutofit/>
          </a:bodyPr>
          <a:lstStyle/>
          <a:p>
            <a:r>
              <a:rPr lang="en-US" sz="2800" b="1" i="1" dirty="0" err="1" smtClean="0">
                <a:ln>
                  <a:solidFill>
                    <a:srgbClr val="FFFF00"/>
                  </a:solidFill>
                </a:ln>
                <a:solidFill>
                  <a:schemeClr val="bg1"/>
                </a:solidFill>
                <a:latin typeface="ITC Avant Garde Demi" pitchFamily="34" charset="0"/>
              </a:rPr>
              <a:t>zera</a:t>
            </a:r>
            <a:r>
              <a:rPr lang="en-US" sz="2800" b="1" i="1" dirty="0" smtClean="0">
                <a:ln>
                  <a:solidFill>
                    <a:srgbClr val="FFFF00"/>
                  </a:solidFill>
                </a:ln>
                <a:solidFill>
                  <a:schemeClr val="bg1"/>
                </a:solidFill>
                <a:latin typeface="ITC Avant Garde Demi" pitchFamily="34" charset="0"/>
              </a:rPr>
              <a:t>’</a:t>
            </a:r>
            <a:r>
              <a:rPr lang="en-US" sz="2800" b="1" i="1" dirty="0" smtClean="0">
                <a:ln>
                  <a:solidFill>
                    <a:schemeClr val="tx1"/>
                  </a:solidFill>
                </a:ln>
                <a:solidFill>
                  <a:srgbClr val="FF0000"/>
                </a:solidFill>
                <a:latin typeface="ITC Avant Garde Demi" pitchFamily="34" charset="0"/>
              </a:rPr>
              <a:t> </a:t>
            </a:r>
            <a:r>
              <a:rPr lang="en-US" sz="2800" b="1" i="1" dirty="0" smtClean="0">
                <a:latin typeface="ITC Avant Garde Demi" pitchFamily="34" charset="0"/>
              </a:rPr>
              <a:t>– </a:t>
            </a:r>
            <a:r>
              <a:rPr lang="en-US" sz="2800" b="1" dirty="0" smtClean="0">
                <a:latin typeface="ITC Avant Garde Demi" pitchFamily="34" charset="0"/>
              </a:rPr>
              <a:t>semen or the embryos of any plant species.  Could refer to any plant species that ever existed.*</a:t>
            </a:r>
          </a:p>
          <a:p>
            <a:pPr>
              <a:buNone/>
            </a:pPr>
            <a:endParaRPr lang="en-US" sz="1800" b="1" dirty="0" smtClean="0">
              <a:latin typeface="ITC Avant Garde Demi" pitchFamily="34" charset="0"/>
            </a:endParaRPr>
          </a:p>
          <a:p>
            <a:pPr>
              <a:buNone/>
            </a:pPr>
            <a:r>
              <a:rPr lang="en-US" sz="2800" b="1" dirty="0" smtClean="0"/>
              <a:t>(*R. Laird Harris, Gleason L. Archer, and Bruce K. </a:t>
            </a:r>
            <a:r>
              <a:rPr lang="en-US" sz="2800" b="1" dirty="0" err="1" smtClean="0"/>
              <a:t>Waltke</a:t>
            </a:r>
            <a:r>
              <a:rPr lang="en-US" sz="2800" b="1" dirty="0" smtClean="0"/>
              <a:t>, </a:t>
            </a:r>
            <a:r>
              <a:rPr lang="en-US" sz="2800" b="1" i="1" u="sng" dirty="0" smtClean="0"/>
              <a:t>Theological Wordbook of the Old Testament</a:t>
            </a:r>
            <a:r>
              <a:rPr lang="en-US" sz="2800" b="1" i="1" dirty="0" smtClean="0"/>
              <a:t>, </a:t>
            </a:r>
            <a:r>
              <a:rPr lang="en-US" sz="2800" b="1" dirty="0" smtClean="0"/>
              <a:t>Vol. I (Chicago: Moody press, 1980), pg. 252-253)</a:t>
            </a:r>
            <a:endParaRPr lang="en-US" sz="1100" b="1"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S</a:t>
            </a:r>
            <a:r>
              <a:rPr lang="en-US" sz="4400" b="1" dirty="0" smtClean="0">
                <a:ln>
                  <a:solidFill>
                    <a:schemeClr val="bg1"/>
                  </a:solidFill>
                </a:ln>
                <a:solidFill>
                  <a:srgbClr val="FFC000"/>
                </a:solidFill>
              </a:rPr>
              <a:t>preading Out (Rate) of Galaxies</a:t>
            </a:r>
          </a:p>
          <a:p>
            <a:r>
              <a:rPr lang="en-US" sz="3200" b="1" dirty="0" smtClean="0">
                <a:ln>
                  <a:solidFill>
                    <a:schemeClr val="bg1"/>
                  </a:solidFill>
                </a:ln>
                <a:solidFill>
                  <a:srgbClr val="FFC000"/>
                </a:solidFill>
              </a:rPr>
              <a:t>The spreading out of the cosmos, or the expansion rate, is extremely fine tuned.  </a:t>
            </a:r>
          </a:p>
          <a:p>
            <a:endParaRPr lang="en-US" sz="3200" b="1" dirty="0" smtClean="0">
              <a:ln>
                <a:solidFill>
                  <a:schemeClr val="bg1"/>
                </a:solidFill>
              </a:ln>
              <a:solidFill>
                <a:srgbClr val="FFC000"/>
              </a:solidFill>
            </a:endParaRPr>
          </a:p>
          <a:p>
            <a:r>
              <a:rPr lang="en-US" sz="3200" b="1" dirty="0" smtClean="0">
                <a:ln>
                  <a:solidFill>
                    <a:schemeClr val="bg1"/>
                  </a:solidFill>
                </a:ln>
                <a:solidFill>
                  <a:srgbClr val="FFC000"/>
                </a:solidFill>
              </a:rPr>
              <a:t>In fact, just after the Big Bang it was finely tuned to one part out of 10⁵⁷, otherwise there would be no earth-like planet ever.</a:t>
            </a:r>
          </a:p>
          <a:p>
            <a:endParaRPr lang="en-US" sz="1600" b="1" dirty="0" smtClean="0">
              <a:ln>
                <a:solidFill>
                  <a:schemeClr val="bg1"/>
                </a:solidFill>
              </a:ln>
              <a:solidFill>
                <a:srgbClr val="FFC000"/>
              </a:solidFill>
            </a:endParaRPr>
          </a:p>
          <a:p>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100000">
              <a:srgbClr val="03D4A8">
                <a:alpha val="58000"/>
              </a:srgbClr>
            </a:gs>
            <a:gs pos="25000">
              <a:srgbClr val="21D6E0"/>
            </a:gs>
            <a:gs pos="75000">
              <a:srgbClr val="0087E6"/>
            </a:gs>
            <a:gs pos="100000">
              <a:srgbClr val="005CBF"/>
            </a:gs>
          </a:gsLst>
          <a:lin ang="8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95600"/>
          </a:xfrm>
          <a:solidFill>
            <a:schemeClr val="tx1"/>
          </a:solidFill>
        </p:spPr>
        <p:txBody>
          <a:bodyPr>
            <a:noAutofit/>
          </a:bodyPr>
          <a:lstStyle/>
          <a:p>
            <a:pPr marL="231775" algn="l"/>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Day 3:  (11).  Then God said, "Let the land produce vegetation: seed- bearing plants [’</a:t>
            </a:r>
            <a:r>
              <a:rPr lang="en-US" sz="3200" b="1" i="1" dirty="0" err="1" smtClean="0">
                <a:ln w="12700">
                  <a:noFill/>
                  <a:prstDash val="solid"/>
                </a:ln>
                <a:solidFill>
                  <a:srgbClr val="FFFF00"/>
                </a:solidFill>
                <a:effectLst>
                  <a:outerShdw blurRad="41275" dist="20320" dir="1800000" algn="tl" rotWithShape="0">
                    <a:srgbClr val="000000">
                      <a:alpha val="40000"/>
                    </a:srgbClr>
                  </a:outerShdw>
                </a:effectLst>
                <a:latin typeface="Corbel" pitchFamily="34" charset="0"/>
              </a:rPr>
              <a:t>es</a:t>
            </a:r>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 and trees on the land that bear fruit with seed in it…(12).  The land produced vegetation:  plants bearing seed according to their kinds and trees bearing fruit with seed according to their kinds. </a:t>
            </a:r>
          </a:p>
        </p:txBody>
      </p:sp>
      <p:sp>
        <p:nvSpPr>
          <p:cNvPr id="3" name="Text Placeholder 2"/>
          <p:cNvSpPr>
            <a:spLocks noGrp="1"/>
          </p:cNvSpPr>
          <p:nvPr>
            <p:ph type="body" idx="1"/>
          </p:nvPr>
        </p:nvSpPr>
        <p:spPr>
          <a:xfrm>
            <a:off x="152400" y="2895600"/>
            <a:ext cx="8839200" cy="4572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t>The Bible</a:t>
            </a:r>
            <a:endParaRPr lang="en-US" sz="2800" dirty="0"/>
          </a:p>
        </p:txBody>
      </p:sp>
      <p:sp>
        <p:nvSpPr>
          <p:cNvPr id="4" name="Content Placeholder 3"/>
          <p:cNvSpPr>
            <a:spLocks noGrp="1"/>
          </p:cNvSpPr>
          <p:nvPr>
            <p:ph sz="half" idx="2"/>
          </p:nvPr>
        </p:nvSpPr>
        <p:spPr>
          <a:xfrm>
            <a:off x="381000" y="3352800"/>
            <a:ext cx="8534400" cy="3352800"/>
          </a:xfrm>
        </p:spPr>
        <p:txBody>
          <a:bodyPr>
            <a:noAutofit/>
          </a:bodyPr>
          <a:lstStyle/>
          <a:p>
            <a:r>
              <a:rPr lang="en-US" sz="2800" i="1" dirty="0" smtClean="0">
                <a:ln>
                  <a:solidFill>
                    <a:srgbClr val="FFFF00"/>
                  </a:solidFill>
                </a:ln>
                <a:solidFill>
                  <a:schemeClr val="bg1"/>
                </a:solidFill>
                <a:latin typeface="ITC Avant Garde Demi" pitchFamily="34" charset="0"/>
              </a:rPr>
              <a:t>‘</a:t>
            </a:r>
            <a:r>
              <a:rPr lang="en-US" sz="2800" i="1" dirty="0" err="1" smtClean="0">
                <a:ln>
                  <a:solidFill>
                    <a:srgbClr val="FFFF00"/>
                  </a:solidFill>
                </a:ln>
                <a:solidFill>
                  <a:schemeClr val="bg1"/>
                </a:solidFill>
                <a:latin typeface="ITC Avant Garde Demi" pitchFamily="34" charset="0"/>
              </a:rPr>
              <a:t>es</a:t>
            </a:r>
            <a:r>
              <a:rPr lang="en-US" sz="2800" i="1" dirty="0" smtClean="0">
                <a:ln>
                  <a:solidFill>
                    <a:schemeClr val="tx1"/>
                  </a:solidFill>
                </a:ln>
                <a:solidFill>
                  <a:schemeClr val="bg1"/>
                </a:solidFill>
                <a:latin typeface="ITC Avant Garde Demi" pitchFamily="34" charset="0"/>
              </a:rPr>
              <a:t> </a:t>
            </a:r>
            <a:r>
              <a:rPr lang="en-US" sz="2800" b="1" dirty="0" smtClean="0">
                <a:latin typeface="ITC Avant Garde Demi" pitchFamily="34" charset="0"/>
              </a:rPr>
              <a:t>– any large plant containing woody fiber. (Harris, Archer, </a:t>
            </a:r>
            <a:r>
              <a:rPr lang="en-US" sz="2800" b="1" dirty="0" err="1" smtClean="0">
                <a:latin typeface="ITC Avant Garde Demi" pitchFamily="34" charset="0"/>
              </a:rPr>
              <a:t>Walkte</a:t>
            </a:r>
            <a:r>
              <a:rPr lang="en-US" sz="2800" b="1" dirty="0" smtClean="0">
                <a:latin typeface="ITC Avant Garde Demi" pitchFamily="34" charset="0"/>
              </a:rPr>
              <a:t>, </a:t>
            </a:r>
            <a:r>
              <a:rPr lang="en-US" sz="2800" b="1" i="1" dirty="0" smtClean="0">
                <a:latin typeface="ITC Avant Garde Demi" pitchFamily="34" charset="0"/>
              </a:rPr>
              <a:t>Ibid</a:t>
            </a:r>
            <a:r>
              <a:rPr lang="en-US" sz="2800" b="1" dirty="0" smtClean="0">
                <a:latin typeface="ITC Avant Garde Demi" pitchFamily="34" charset="0"/>
              </a:rPr>
              <a:t>., Vol. I, 688-689)</a:t>
            </a:r>
          </a:p>
          <a:p>
            <a:pPr>
              <a:buNone/>
            </a:pPr>
            <a:endParaRPr lang="en-US" sz="1400" b="1" dirty="0" smtClean="0">
              <a:latin typeface="ITC Avant Garde Demi" pitchFamily="34" charset="0"/>
            </a:endParaRPr>
          </a:p>
          <a:p>
            <a:r>
              <a:rPr lang="en-US" sz="2800" b="1" i="1" dirty="0" smtClean="0">
                <a:ln>
                  <a:solidFill>
                    <a:srgbClr val="FFFF00"/>
                  </a:solidFill>
                </a:ln>
                <a:solidFill>
                  <a:schemeClr val="bg1"/>
                </a:solidFill>
                <a:latin typeface="ITC Avant Garde Demi" pitchFamily="34" charset="0"/>
              </a:rPr>
              <a:t>‘</a:t>
            </a:r>
            <a:r>
              <a:rPr lang="en-US" sz="2800" b="1" i="1" dirty="0" err="1" smtClean="0">
                <a:ln>
                  <a:solidFill>
                    <a:srgbClr val="FFFF00"/>
                  </a:solidFill>
                </a:ln>
                <a:solidFill>
                  <a:schemeClr val="bg1"/>
                </a:solidFill>
                <a:latin typeface="ITC Avant Garde Demi" pitchFamily="34" charset="0"/>
              </a:rPr>
              <a:t>es</a:t>
            </a:r>
            <a:r>
              <a:rPr lang="en-US" sz="2800" b="1" dirty="0" smtClean="0">
                <a:ln>
                  <a:solidFill>
                    <a:srgbClr val="FFFF00"/>
                  </a:solidFill>
                </a:ln>
                <a:solidFill>
                  <a:schemeClr val="bg1"/>
                </a:solidFill>
                <a:latin typeface="ITC Avant Garde Demi" pitchFamily="34" charset="0"/>
              </a:rPr>
              <a:t> </a:t>
            </a:r>
            <a:r>
              <a:rPr lang="en-US" sz="2800" b="1" dirty="0" smtClean="0">
                <a:latin typeface="ITC Avant Garde Demi" pitchFamily="34" charset="0"/>
              </a:rPr>
              <a:t>– includes all large plants containing cellulose, and possibly could refer to all larger than microscopic plants whose fibers provide a measure of stiffness (Hugh Ross, </a:t>
            </a:r>
            <a:r>
              <a:rPr lang="en-US" sz="2800" b="1" i="1" u="sng" dirty="0" smtClean="0">
                <a:latin typeface="ITC Avant Garde Demi" pitchFamily="34" charset="0"/>
              </a:rPr>
              <a:t>The Genesis Question</a:t>
            </a:r>
            <a:r>
              <a:rPr lang="en-US" sz="2800" b="1" i="1" dirty="0" smtClean="0">
                <a:latin typeface="ITC Avant Garde Demi" pitchFamily="34" charset="0"/>
              </a:rPr>
              <a:t>, </a:t>
            </a:r>
            <a:r>
              <a:rPr lang="en-US" sz="2800" b="1" dirty="0" smtClean="0">
                <a:latin typeface="ITC Avant Garde Demi" pitchFamily="34" charset="0"/>
              </a:rPr>
              <a:t>p. 39)</a:t>
            </a:r>
            <a:endParaRPr lang="en-US" sz="1100" b="1" dirty="0" smtClean="0">
              <a:latin typeface="ITC Avant Garde Dem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100000">
              <a:srgbClr val="03D4A8">
                <a:alpha val="58000"/>
              </a:srgbClr>
            </a:gs>
            <a:gs pos="25000">
              <a:srgbClr val="21D6E0"/>
            </a:gs>
            <a:gs pos="75000">
              <a:srgbClr val="0087E6"/>
            </a:gs>
            <a:gs pos="100000">
              <a:srgbClr val="005CBF"/>
            </a:gs>
          </a:gsLst>
          <a:lin ang="8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3200400"/>
          </a:xfrm>
          <a:solidFill>
            <a:schemeClr val="tx1"/>
          </a:solidFill>
        </p:spPr>
        <p:txBody>
          <a:bodyPr>
            <a:noAutofit/>
          </a:bodyPr>
          <a:lstStyle/>
          <a:p>
            <a:pPr marL="231775" algn="l"/>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Day 3:  (11).  Then God said, "Let the land produce vegetation: seed- bearing plants and trees on the land that bear fruit [</a:t>
            </a:r>
            <a:r>
              <a:rPr lang="en-US" sz="3200" b="1" i="1" dirty="0" err="1" smtClean="0">
                <a:ln w="12700">
                  <a:solidFill>
                    <a:srgbClr val="FFFF00"/>
                  </a:solidFill>
                  <a:prstDash val="solid"/>
                </a:ln>
                <a:solidFill>
                  <a:schemeClr val="bg1"/>
                </a:solidFill>
                <a:effectLst>
                  <a:outerShdw blurRad="41275" dist="20320" dir="1800000" algn="tl" rotWithShape="0">
                    <a:srgbClr val="000000">
                      <a:alpha val="40000"/>
                    </a:srgbClr>
                  </a:outerShdw>
                </a:effectLst>
                <a:latin typeface="Corbel" pitchFamily="34" charset="0"/>
              </a:rPr>
              <a:t>peri</a:t>
            </a:r>
            <a:r>
              <a:rPr lang="en-US" sz="32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rbel" pitchFamily="34" charset="0"/>
              </a:rPr>
              <a:t>] with seed in it…(12).  The land produced vegetation:  plants bearing seed according to their kinds and trees bearing fruit with seed according to their kinds.  </a:t>
            </a:r>
          </a:p>
        </p:txBody>
      </p:sp>
      <p:sp>
        <p:nvSpPr>
          <p:cNvPr id="3" name="Text Placeholder 2"/>
          <p:cNvSpPr>
            <a:spLocks noGrp="1"/>
          </p:cNvSpPr>
          <p:nvPr>
            <p:ph type="body" idx="1"/>
          </p:nvPr>
        </p:nvSpPr>
        <p:spPr>
          <a:xfrm>
            <a:off x="0" y="3200400"/>
            <a:ext cx="9144000" cy="457200"/>
          </a:xfr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p:spPr>
        <p:txBody>
          <a:bodyPr>
            <a:noAutofit/>
          </a:bodyPr>
          <a:lstStyle/>
          <a:p>
            <a:pPr algn="ctr"/>
            <a:r>
              <a:rPr lang="en-US" sz="2800" dirty="0" smtClean="0"/>
              <a:t>The Bible</a:t>
            </a:r>
            <a:endParaRPr lang="en-US" sz="2800" dirty="0"/>
          </a:p>
        </p:txBody>
      </p:sp>
      <p:sp>
        <p:nvSpPr>
          <p:cNvPr id="4" name="Content Placeholder 3"/>
          <p:cNvSpPr>
            <a:spLocks noGrp="1"/>
          </p:cNvSpPr>
          <p:nvPr>
            <p:ph sz="half" idx="2"/>
          </p:nvPr>
        </p:nvSpPr>
        <p:spPr>
          <a:xfrm>
            <a:off x="304800" y="3810000"/>
            <a:ext cx="8458200" cy="1447800"/>
          </a:xfrm>
        </p:spPr>
        <p:txBody>
          <a:bodyPr>
            <a:noAutofit/>
          </a:bodyPr>
          <a:lstStyle/>
          <a:p>
            <a:r>
              <a:rPr lang="en-US" sz="2800" b="1" i="1" dirty="0" err="1" smtClean="0">
                <a:ln w="9525">
                  <a:solidFill>
                    <a:srgbClr val="FFFF00"/>
                  </a:solidFill>
                </a:ln>
                <a:solidFill>
                  <a:schemeClr val="bg1"/>
                </a:solidFill>
                <a:latin typeface="ITC Avant Garde Demi" pitchFamily="34" charset="0"/>
              </a:rPr>
              <a:t>peri</a:t>
            </a:r>
            <a:r>
              <a:rPr lang="en-US" sz="2800" b="1" i="1" dirty="0" smtClean="0">
                <a:ln w="9525">
                  <a:solidFill>
                    <a:srgbClr val="FFFF00"/>
                  </a:solidFill>
                </a:ln>
                <a:solidFill>
                  <a:schemeClr val="bg1"/>
                </a:solidFill>
                <a:latin typeface="ITC Avant Garde Demi" pitchFamily="34" charset="0"/>
              </a:rPr>
              <a:t> </a:t>
            </a:r>
            <a:r>
              <a:rPr lang="en-US" sz="2800" b="1" dirty="0" smtClean="0">
                <a:latin typeface="ITC Avant Garde Demi" pitchFamily="34" charset="0"/>
              </a:rPr>
              <a:t>– the food and/or embryos produced  by any living thing. (Harris, Archer, </a:t>
            </a:r>
            <a:r>
              <a:rPr lang="en-US" sz="2800" b="1" dirty="0" err="1" smtClean="0">
                <a:latin typeface="ITC Avant Garde Demi" pitchFamily="34" charset="0"/>
              </a:rPr>
              <a:t>Walkte</a:t>
            </a:r>
            <a:r>
              <a:rPr lang="en-US" sz="2800" b="1" dirty="0" smtClean="0">
                <a:latin typeface="ITC Avant Garde Demi" pitchFamily="34" charset="0"/>
              </a:rPr>
              <a:t>, </a:t>
            </a:r>
            <a:r>
              <a:rPr lang="en-US" sz="2800" b="1" i="1" u="sng" dirty="0" smtClean="0">
                <a:latin typeface="ITC Avant Garde Demi" pitchFamily="34" charset="0"/>
              </a:rPr>
              <a:t>Ibid</a:t>
            </a:r>
            <a:r>
              <a:rPr lang="en-US" sz="2800" b="1" dirty="0" smtClean="0">
                <a:latin typeface="ITC Avant Garde Demi" pitchFamily="34" charset="0"/>
              </a:rPr>
              <a:t>., Vol. 2, pg. 734)</a:t>
            </a:r>
            <a:endParaRPr lang="en-US" sz="11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a:gsLst>
            <a:gs pos="100000">
              <a:srgbClr val="03D4A8">
                <a:alpha val="58000"/>
              </a:srgbClr>
            </a:gs>
            <a:gs pos="25000">
              <a:srgbClr val="21D6E0"/>
            </a:gs>
            <a:gs pos="75000">
              <a:srgbClr val="0087E6"/>
            </a:gs>
            <a:gs pos="100000">
              <a:srgbClr val="005CBF"/>
            </a:gs>
          </a:gsLst>
          <a:lin ang="8400000" scaled="0"/>
        </a:gra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0" y="381000"/>
            <a:ext cx="9144000" cy="45720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txBody>
          <a:bodyPr>
            <a:noAutofit/>
          </a:bodyPr>
          <a:lstStyle/>
          <a:p>
            <a:pPr algn="ctr"/>
            <a:r>
              <a:rPr lang="en-US" sz="2800" dirty="0" smtClean="0"/>
              <a:t>Record of Nature</a:t>
            </a:r>
            <a:endParaRPr lang="en-US" sz="2800" dirty="0"/>
          </a:p>
        </p:txBody>
      </p:sp>
      <p:sp>
        <p:nvSpPr>
          <p:cNvPr id="6" name="Content Placeholder 5"/>
          <p:cNvSpPr>
            <a:spLocks noGrp="1"/>
          </p:cNvSpPr>
          <p:nvPr>
            <p:ph sz="quarter" idx="4"/>
          </p:nvPr>
        </p:nvSpPr>
        <p:spPr>
          <a:xfrm>
            <a:off x="304800" y="914400"/>
            <a:ext cx="8686800" cy="5791200"/>
          </a:xfrm>
        </p:spPr>
        <p:txBody>
          <a:bodyPr>
            <a:noAutofit/>
          </a:bodyPr>
          <a:lstStyle/>
          <a:p>
            <a:r>
              <a:rPr lang="en-US" sz="2800" b="1" dirty="0" smtClean="0">
                <a:latin typeface="Corbel" pitchFamily="34" charset="0"/>
              </a:rPr>
              <a:t>Date of earliest vegetation is actually unknown.</a:t>
            </a:r>
          </a:p>
          <a:p>
            <a:pPr>
              <a:buNone/>
            </a:pPr>
            <a:endParaRPr lang="en-US" sz="2000" b="1" dirty="0" smtClean="0">
              <a:latin typeface="Corbel" pitchFamily="34" charset="0"/>
            </a:endParaRPr>
          </a:p>
          <a:p>
            <a:r>
              <a:rPr lang="en-US" sz="2800" b="1" dirty="0" smtClean="0">
                <a:latin typeface="Corbel" pitchFamily="34" charset="0"/>
              </a:rPr>
              <a:t>Plants do not fossilize as well as animals</a:t>
            </a:r>
          </a:p>
          <a:p>
            <a:pPr>
              <a:buNone/>
            </a:pPr>
            <a:endParaRPr lang="en-US" sz="2000" b="1" dirty="0" smtClean="0">
              <a:latin typeface="Corbel" pitchFamily="34" charset="0"/>
            </a:endParaRPr>
          </a:p>
          <a:p>
            <a:r>
              <a:rPr lang="en-US" sz="2800" b="1" dirty="0" smtClean="0">
                <a:latin typeface="Corbel" pitchFamily="34" charset="0"/>
              </a:rPr>
              <a:t>Research has emphasized animal fossils over plant fossil study</a:t>
            </a:r>
          </a:p>
          <a:p>
            <a:endParaRPr lang="en-US" sz="2000" b="1" dirty="0" smtClean="0">
              <a:latin typeface="Corbel" pitchFamily="34" charset="0"/>
            </a:endParaRPr>
          </a:p>
          <a:p>
            <a:r>
              <a:rPr lang="en-US" sz="2800" b="1" dirty="0" smtClean="0">
                <a:latin typeface="Corbel" pitchFamily="34" charset="0"/>
              </a:rPr>
              <a:t>If </a:t>
            </a:r>
            <a:r>
              <a:rPr lang="en-US" sz="2800" b="1" dirty="0" err="1" smtClean="0">
                <a:latin typeface="Corbel" pitchFamily="34" charset="0"/>
              </a:rPr>
              <a:t>cryptogamic</a:t>
            </a:r>
            <a:r>
              <a:rPr lang="en-US" sz="2800" b="1" dirty="0" smtClean="0">
                <a:latin typeface="Corbel" pitchFamily="34" charset="0"/>
              </a:rPr>
              <a:t> colonies can be considered plants, plants go back to about 2 </a:t>
            </a:r>
            <a:r>
              <a:rPr lang="en-US" sz="2800" b="1" dirty="0" err="1" smtClean="0">
                <a:latin typeface="Corbel" pitchFamily="34" charset="0"/>
              </a:rPr>
              <a:t>bya</a:t>
            </a:r>
            <a:r>
              <a:rPr lang="en-US" sz="2800" b="1" dirty="0" smtClean="0">
                <a:latin typeface="Corbel" pitchFamily="34" charset="0"/>
              </a:rPr>
              <a:t>.</a:t>
            </a:r>
          </a:p>
          <a:p>
            <a:endParaRPr lang="en-US" sz="2800" b="1" dirty="0" smtClean="0">
              <a:latin typeface="Corbel" pitchFamily="34" charset="0"/>
            </a:endParaRPr>
          </a:p>
          <a:p>
            <a:r>
              <a:rPr lang="en-US" sz="2800" b="1" i="1" u="sng" dirty="0" smtClean="0">
                <a:latin typeface="Corbel" pitchFamily="34" charset="0"/>
              </a:rPr>
              <a:t>Chemical evidence found of photosynthetic, fibrous plants back to as early as 1.2 </a:t>
            </a:r>
            <a:r>
              <a:rPr lang="en-US" sz="2800" b="1" i="1" u="sng" dirty="0" err="1" smtClean="0">
                <a:latin typeface="Corbel" pitchFamily="34" charset="0"/>
              </a:rPr>
              <a:t>bya</a:t>
            </a:r>
            <a:endParaRPr lang="en-US" sz="2800" b="1" i="1" u="sng" dirty="0" smtClean="0">
              <a:latin typeface="Corbel" pitchFamily="34" charset="0"/>
            </a:endParaRPr>
          </a:p>
          <a:p>
            <a:pPr>
              <a:buNone/>
            </a:pPr>
            <a:endParaRPr lang="en-US" sz="2000" b="1" dirty="0" smtClean="0">
              <a:latin typeface="ITC Avant Garde Dem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a:gsLst>
            <a:gs pos="100000">
              <a:srgbClr val="03D4A8">
                <a:alpha val="58000"/>
              </a:srgbClr>
            </a:gs>
            <a:gs pos="25000">
              <a:srgbClr val="21D6E0"/>
            </a:gs>
            <a:gs pos="75000">
              <a:srgbClr val="0087E6"/>
            </a:gs>
            <a:gs pos="100000">
              <a:srgbClr val="005CBF"/>
            </a:gs>
          </a:gsLst>
          <a:lin ang="8400000" scaled="0"/>
        </a:gra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0" y="381000"/>
            <a:ext cx="9144000" cy="45720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txBody>
          <a:bodyPr>
            <a:noAutofit/>
          </a:bodyPr>
          <a:lstStyle/>
          <a:p>
            <a:pPr algn="ctr"/>
            <a:r>
              <a:rPr lang="en-US" sz="2800" dirty="0" smtClean="0"/>
              <a:t>Record of Nature</a:t>
            </a:r>
            <a:endParaRPr lang="en-US" sz="2800" dirty="0"/>
          </a:p>
        </p:txBody>
      </p:sp>
      <p:sp>
        <p:nvSpPr>
          <p:cNvPr id="6" name="Content Placeholder 5"/>
          <p:cNvSpPr>
            <a:spLocks noGrp="1"/>
          </p:cNvSpPr>
          <p:nvPr>
            <p:ph sz="quarter" idx="4"/>
          </p:nvPr>
        </p:nvSpPr>
        <p:spPr>
          <a:xfrm>
            <a:off x="304800" y="914400"/>
            <a:ext cx="8686800" cy="5791200"/>
          </a:xfrm>
        </p:spPr>
        <p:txBody>
          <a:bodyPr>
            <a:noAutofit/>
          </a:bodyPr>
          <a:lstStyle/>
          <a:p>
            <a:r>
              <a:rPr lang="en-US" sz="2800" b="1" dirty="0" smtClean="0">
                <a:latin typeface="Corbel" pitchFamily="34" charset="0"/>
              </a:rPr>
              <a:t>Molecular clocks show more “plant-like” land plants may date to 750 </a:t>
            </a:r>
            <a:r>
              <a:rPr lang="en-US" sz="2800" b="1" dirty="0" err="1" smtClean="0">
                <a:latin typeface="Corbel" pitchFamily="34" charset="0"/>
              </a:rPr>
              <a:t>mya</a:t>
            </a:r>
            <a:r>
              <a:rPr lang="en-US" sz="2800" b="1" dirty="0" smtClean="0">
                <a:latin typeface="Corbel" pitchFamily="34" charset="0"/>
              </a:rPr>
              <a:t> to 1 </a:t>
            </a:r>
            <a:r>
              <a:rPr lang="en-US" sz="2800" b="1" dirty="0" err="1" smtClean="0">
                <a:latin typeface="Corbel" pitchFamily="34" charset="0"/>
              </a:rPr>
              <a:t>bya</a:t>
            </a:r>
            <a:r>
              <a:rPr lang="en-US" sz="2800" b="1" dirty="0" smtClean="0">
                <a:latin typeface="Corbel" pitchFamily="34" charset="0"/>
              </a:rPr>
              <a:t>.</a:t>
            </a:r>
          </a:p>
          <a:p>
            <a:pPr>
              <a:buNone/>
            </a:pPr>
            <a:endParaRPr lang="en-US" sz="2800" b="1" dirty="0" smtClean="0">
              <a:latin typeface="Corbel" pitchFamily="34" charset="0"/>
            </a:endParaRPr>
          </a:p>
          <a:p>
            <a:r>
              <a:rPr lang="en-US" sz="2800" b="1" dirty="0" smtClean="0">
                <a:latin typeface="Corbel" pitchFamily="34" charset="0"/>
              </a:rPr>
              <a:t>Have found plant spores in Cambrian, which may indicate “more typical” vegetation occurred even before 543 </a:t>
            </a:r>
            <a:r>
              <a:rPr lang="en-US" sz="2800" b="1" dirty="0" err="1" smtClean="0">
                <a:latin typeface="Corbel" pitchFamily="34" charset="0"/>
              </a:rPr>
              <a:t>mya</a:t>
            </a:r>
            <a:r>
              <a:rPr lang="en-US" sz="2800" b="1" dirty="0" smtClean="0">
                <a:latin typeface="Corbel" pitchFamily="34" charset="0"/>
              </a:rPr>
              <a:t>.</a:t>
            </a:r>
          </a:p>
          <a:p>
            <a:pPr>
              <a:buNone/>
            </a:pPr>
            <a:endParaRPr lang="en-US" sz="2000" b="1" dirty="0" smtClean="0">
              <a:latin typeface="Corbel" pitchFamily="34" charset="0"/>
            </a:endParaRPr>
          </a:p>
          <a:p>
            <a:r>
              <a:rPr lang="en-US" sz="2800" b="1" dirty="0" smtClean="0">
                <a:latin typeface="Corbel" pitchFamily="34" charset="0"/>
              </a:rPr>
              <a:t>We have actual evidence that: </a:t>
            </a:r>
          </a:p>
          <a:p>
            <a:pPr lvl="1"/>
            <a:r>
              <a:rPr lang="en-US" sz="2800" b="1" i="1" u="sng" dirty="0" smtClean="0">
                <a:latin typeface="Corbel" pitchFamily="34" charset="0"/>
              </a:rPr>
              <a:t>Fruit Bearing Trees</a:t>
            </a:r>
            <a:r>
              <a:rPr lang="en-US" sz="2800" b="1" dirty="0" smtClean="0">
                <a:latin typeface="Corbel" pitchFamily="34" charset="0"/>
              </a:rPr>
              <a:t> start at 450-475 </a:t>
            </a:r>
            <a:r>
              <a:rPr lang="en-US" sz="2800" b="1" dirty="0" err="1" smtClean="0">
                <a:latin typeface="Corbel" pitchFamily="34" charset="0"/>
              </a:rPr>
              <a:t>mya</a:t>
            </a:r>
            <a:r>
              <a:rPr lang="en-US" sz="2800" b="1" dirty="0" smtClean="0">
                <a:latin typeface="Corbel" pitchFamily="34" charset="0"/>
              </a:rPr>
              <a:t> </a:t>
            </a:r>
          </a:p>
          <a:p>
            <a:pPr lvl="1"/>
            <a:r>
              <a:rPr lang="en-US" sz="2800" b="1" i="1" u="sng" dirty="0" smtClean="0">
                <a:latin typeface="Corbel" pitchFamily="34" charset="0"/>
              </a:rPr>
              <a:t>Vascular plants start</a:t>
            </a:r>
            <a:r>
              <a:rPr lang="en-US" sz="2800" b="1" dirty="0" smtClean="0">
                <a:latin typeface="Corbel" pitchFamily="34" charset="0"/>
              </a:rPr>
              <a:t> at about 430 </a:t>
            </a:r>
            <a:r>
              <a:rPr lang="en-US" sz="2800" b="1" dirty="0" err="1" smtClean="0">
                <a:latin typeface="Corbel" pitchFamily="34" charset="0"/>
              </a:rPr>
              <a:t>mya</a:t>
            </a:r>
            <a:r>
              <a:rPr lang="en-US" sz="2800" b="1" dirty="0" smtClean="0">
                <a:latin typeface="Corbel" pitchFamily="34" charset="0"/>
              </a:rPr>
              <a:t> </a:t>
            </a:r>
          </a:p>
          <a:p>
            <a:pPr lvl="1"/>
            <a:r>
              <a:rPr lang="en-US" sz="2800" b="1" i="1" u="sng" dirty="0" smtClean="0">
                <a:latin typeface="Corbel" pitchFamily="34" charset="0"/>
              </a:rPr>
              <a:t>Seed Bearing Plants</a:t>
            </a:r>
            <a:r>
              <a:rPr lang="en-US" sz="2800" b="1" dirty="0" smtClean="0">
                <a:latin typeface="Corbel" pitchFamily="34" charset="0"/>
              </a:rPr>
              <a:t> start at about 370 </a:t>
            </a:r>
            <a:r>
              <a:rPr lang="en-US" sz="2800" b="1" dirty="0" err="1" smtClean="0">
                <a:latin typeface="Corbel" pitchFamily="34" charset="0"/>
              </a:rPr>
              <a:t>mya</a:t>
            </a:r>
            <a:r>
              <a:rPr lang="en-US" sz="2800" b="1" dirty="0" smtClean="0">
                <a:latin typeface="Corbel" pitchFamily="34" charset="0"/>
              </a:rPr>
              <a:t> </a:t>
            </a:r>
          </a:p>
          <a:p>
            <a:endParaRPr lang="en-US" sz="2800" b="1" dirty="0" smtClean="0">
              <a:ln>
                <a:solidFill>
                  <a:schemeClr val="bg1"/>
                </a:solidFill>
              </a:ln>
              <a:latin typeface="ITC Avant Garde Dem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a:gsLst>
            <a:gs pos="100000">
              <a:srgbClr val="03D4A8">
                <a:alpha val="58000"/>
              </a:srgbClr>
            </a:gs>
            <a:gs pos="25000">
              <a:srgbClr val="21D6E0"/>
            </a:gs>
            <a:gs pos="75000">
              <a:srgbClr val="0087E6"/>
            </a:gs>
            <a:gs pos="100000">
              <a:srgbClr val="005CBF"/>
            </a:gs>
          </a:gsLst>
          <a:lin ang="8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381000"/>
            <a:ext cx="9144000" cy="457200"/>
          </a:xfr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p:spPr>
        <p:txBody>
          <a:bodyPr>
            <a:noAutofit/>
          </a:bodyPr>
          <a:lstStyle/>
          <a:p>
            <a:pPr algn="ctr"/>
            <a:r>
              <a:rPr lang="en-US" sz="2800" dirty="0" smtClean="0"/>
              <a:t>The Bible</a:t>
            </a:r>
            <a:endParaRPr lang="en-US" sz="2800" dirty="0"/>
          </a:p>
        </p:txBody>
      </p:sp>
      <p:sp>
        <p:nvSpPr>
          <p:cNvPr id="4" name="Content Placeholder 3"/>
          <p:cNvSpPr>
            <a:spLocks noGrp="1"/>
          </p:cNvSpPr>
          <p:nvPr>
            <p:ph sz="half" idx="2"/>
          </p:nvPr>
        </p:nvSpPr>
        <p:spPr>
          <a:xfrm>
            <a:off x="304800" y="914400"/>
            <a:ext cx="8686800" cy="5486400"/>
          </a:xfrm>
        </p:spPr>
        <p:txBody>
          <a:bodyPr>
            <a:noAutofit/>
          </a:bodyPr>
          <a:lstStyle/>
          <a:p>
            <a:r>
              <a:rPr lang="en-US" sz="2800" b="1" dirty="0" smtClean="0">
                <a:latin typeface="Corbel" pitchFamily="34" charset="0"/>
              </a:rPr>
              <a:t>The vegetation references of Day 3 in the Hebrew language could include practically any type of vegetation, regardless of what our English translations state, which is “seed-bearing plants” &amp; “fruit bearing trees.</a:t>
            </a:r>
          </a:p>
          <a:p>
            <a:endParaRPr lang="en-US" sz="2800" b="1" dirty="0" smtClean="0">
              <a:latin typeface="Corbel" pitchFamily="34" charset="0"/>
            </a:endParaRPr>
          </a:p>
          <a:p>
            <a:r>
              <a:rPr lang="en-US" sz="2800" b="1" dirty="0" smtClean="0">
                <a:latin typeface="Corbel" pitchFamily="34" charset="0"/>
              </a:rPr>
              <a:t>The Hebrew language in Day 3 could refer to the earliest </a:t>
            </a:r>
            <a:r>
              <a:rPr lang="en-US" sz="2800" b="1" dirty="0" err="1" smtClean="0">
                <a:latin typeface="Corbel" pitchFamily="34" charset="0"/>
              </a:rPr>
              <a:t>cryptogamic</a:t>
            </a:r>
            <a:r>
              <a:rPr lang="en-US" sz="2800" b="1" dirty="0" smtClean="0">
                <a:latin typeface="Corbel" pitchFamily="34" charset="0"/>
              </a:rPr>
              <a:t> colonies/</a:t>
            </a:r>
            <a:r>
              <a:rPr lang="en-US" sz="2800" b="1" dirty="0" err="1" smtClean="0">
                <a:latin typeface="Corbel" pitchFamily="34" charset="0"/>
              </a:rPr>
              <a:t>cyanobacteria</a:t>
            </a:r>
            <a:r>
              <a:rPr lang="en-US" sz="2800" b="1" dirty="0" smtClean="0">
                <a:latin typeface="Corbel" pitchFamily="34" charset="0"/>
              </a:rPr>
              <a:t> AND/OR could refer to the more familiar seed bearing plants and fruit bearing trees. </a:t>
            </a:r>
            <a:endParaRPr lang="en-US" sz="1400" b="1" dirty="0" smtClean="0">
              <a:latin typeface="Corbe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a:gsLst>
            <a:gs pos="100000">
              <a:srgbClr val="03D4A8">
                <a:alpha val="58000"/>
              </a:srgbClr>
            </a:gs>
            <a:gs pos="25000">
              <a:srgbClr val="21D6E0"/>
            </a:gs>
            <a:gs pos="75000">
              <a:srgbClr val="0087E6"/>
            </a:gs>
            <a:gs pos="100000">
              <a:srgbClr val="005CBF"/>
            </a:gs>
          </a:gsLst>
          <a:lin ang="8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381000"/>
            <a:ext cx="9144000" cy="457200"/>
          </a:xfr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p:spPr>
        <p:txBody>
          <a:bodyPr>
            <a:noAutofit/>
          </a:bodyPr>
          <a:lstStyle/>
          <a:p>
            <a:pPr algn="ctr"/>
            <a:r>
              <a:rPr lang="en-US" sz="2800" dirty="0" smtClean="0"/>
              <a:t>The Bible</a:t>
            </a:r>
            <a:endParaRPr lang="en-US" sz="2800" dirty="0"/>
          </a:p>
        </p:txBody>
      </p:sp>
      <p:sp>
        <p:nvSpPr>
          <p:cNvPr id="4" name="Content Placeholder 3"/>
          <p:cNvSpPr>
            <a:spLocks noGrp="1"/>
          </p:cNvSpPr>
          <p:nvPr>
            <p:ph sz="half" idx="2"/>
          </p:nvPr>
        </p:nvSpPr>
        <p:spPr>
          <a:xfrm>
            <a:off x="304800" y="914400"/>
            <a:ext cx="8686800" cy="5486400"/>
          </a:xfrm>
        </p:spPr>
        <p:txBody>
          <a:bodyPr>
            <a:noAutofit/>
          </a:bodyPr>
          <a:lstStyle/>
          <a:p>
            <a:pPr marL="0" lvl="0" indent="0" algn="ctr">
              <a:buNone/>
              <a:defRPr/>
            </a:pPr>
            <a:r>
              <a:rPr lang="en-US" sz="2800" b="1" dirty="0" smtClean="0">
                <a:solidFill>
                  <a:srgbClr val="FF0000"/>
                </a:solidFill>
                <a:latin typeface="Corbel" pitchFamily="34" charset="0"/>
              </a:rPr>
              <a:t>Four legitimate scenarios are possible that show The Bible and the Record of Nature Agree: </a:t>
            </a:r>
          </a:p>
          <a:p>
            <a:pPr marL="0" lvl="0" indent="0" algn="ctr">
              <a:buNone/>
              <a:defRPr/>
            </a:pPr>
            <a:endParaRPr lang="en-US" sz="2800" b="1" dirty="0" smtClean="0">
              <a:latin typeface="Corbel" pitchFamily="34" charset="0"/>
            </a:endParaRPr>
          </a:p>
          <a:p>
            <a:pPr marL="795338" lvl="0" indent="-795338">
              <a:buFont typeface="Arial" pitchFamily="34" charset="0"/>
              <a:buAutoNum type="arabicParenBoth"/>
              <a:defRPr/>
            </a:pPr>
            <a:r>
              <a:rPr lang="en-US" sz="2800" b="1" dirty="0" smtClean="0">
                <a:latin typeface="Corbel" pitchFamily="34" charset="0"/>
              </a:rPr>
              <a:t>If Day 3’s vegetation only occurs after the Cambrian Explosion, Day 3 overlaps Days 4 &amp; 5.</a:t>
            </a:r>
          </a:p>
          <a:p>
            <a:pPr marL="795338" lvl="0" indent="-795338">
              <a:buNone/>
              <a:defRPr/>
            </a:pPr>
            <a:r>
              <a:rPr lang="en-US" sz="2800" b="1" dirty="0" smtClean="0">
                <a:latin typeface="Corbel" pitchFamily="34" charset="0"/>
              </a:rPr>
              <a:t>	</a:t>
            </a:r>
          </a:p>
          <a:p>
            <a:pPr marL="795338" lvl="0" indent="-795338">
              <a:buNone/>
              <a:defRPr/>
            </a:pPr>
            <a:r>
              <a:rPr lang="en-US" sz="2800" b="1" i="1" dirty="0" smtClean="0">
                <a:latin typeface="Corbel" pitchFamily="34" charset="0"/>
              </a:rPr>
              <a:t>	If Day (or “Period” or “Phase”) 3 continues into Day 4 or even into Day 5, the start of any given day in the Genesis account must commence before the start of a subsequent day (i.e., Day 3 must start before the start of Day 4, and so on) in order to stay true to the textual logic.</a:t>
            </a:r>
            <a:endParaRPr lang="en-US" sz="2800" b="1" dirty="0" smtClean="0">
              <a:latin typeface="Corbe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a:gsLst>
            <a:gs pos="100000">
              <a:srgbClr val="03D4A8">
                <a:alpha val="58000"/>
              </a:srgbClr>
            </a:gs>
            <a:gs pos="25000">
              <a:srgbClr val="21D6E0"/>
            </a:gs>
            <a:gs pos="75000">
              <a:srgbClr val="0087E6"/>
            </a:gs>
            <a:gs pos="100000">
              <a:srgbClr val="005CBF"/>
            </a:gs>
          </a:gsLst>
          <a:lin ang="8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381000"/>
            <a:ext cx="9144000" cy="457200"/>
          </a:xfr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p:spPr>
        <p:txBody>
          <a:bodyPr>
            <a:noAutofit/>
          </a:bodyPr>
          <a:lstStyle/>
          <a:p>
            <a:pPr algn="ctr"/>
            <a:r>
              <a:rPr lang="en-US" sz="2800" dirty="0" smtClean="0"/>
              <a:t>The Bible</a:t>
            </a:r>
            <a:endParaRPr lang="en-US" sz="2800" dirty="0"/>
          </a:p>
        </p:txBody>
      </p:sp>
      <p:sp>
        <p:nvSpPr>
          <p:cNvPr id="4" name="Content Placeholder 3"/>
          <p:cNvSpPr>
            <a:spLocks noGrp="1"/>
          </p:cNvSpPr>
          <p:nvPr>
            <p:ph sz="half" idx="2"/>
          </p:nvPr>
        </p:nvSpPr>
        <p:spPr>
          <a:xfrm>
            <a:off x="304800" y="1219200"/>
            <a:ext cx="8686800" cy="5181600"/>
          </a:xfrm>
        </p:spPr>
        <p:txBody>
          <a:bodyPr>
            <a:noAutofit/>
          </a:bodyPr>
          <a:lstStyle/>
          <a:p>
            <a:pPr marL="514350" indent="-514350">
              <a:defRPr/>
            </a:pPr>
            <a:r>
              <a:rPr lang="en-US" sz="2800" b="1" dirty="0" smtClean="0">
                <a:latin typeface="Corbel" pitchFamily="34" charset="0"/>
              </a:rPr>
              <a:t>(2)	If Day 3 is really referring to just the very early types of vegetation, such as </a:t>
            </a:r>
            <a:r>
              <a:rPr lang="en-US" sz="2800" b="1" dirty="0" err="1" smtClean="0">
                <a:latin typeface="Corbel" pitchFamily="34" charset="0"/>
              </a:rPr>
              <a:t>cryptogamic</a:t>
            </a:r>
            <a:r>
              <a:rPr lang="en-US" sz="2800" b="1" dirty="0" smtClean="0">
                <a:latin typeface="Corbel" pitchFamily="34" charset="0"/>
              </a:rPr>
              <a:t> colonies of 2  </a:t>
            </a:r>
            <a:r>
              <a:rPr lang="en-US" sz="2800" b="1" dirty="0" err="1" smtClean="0">
                <a:latin typeface="Corbel" pitchFamily="34" charset="0"/>
              </a:rPr>
              <a:t>bya</a:t>
            </a:r>
            <a:r>
              <a:rPr lang="en-US" sz="2800" b="1" dirty="0" smtClean="0">
                <a:latin typeface="Corbel" pitchFamily="34" charset="0"/>
              </a:rPr>
              <a:t>, then Day 3 does not overlap any succeeding days.  Future research may find additional early plant types</a:t>
            </a:r>
          </a:p>
          <a:p>
            <a:pPr marL="514350" indent="-514350">
              <a:defRPr/>
            </a:pPr>
            <a:endParaRPr lang="en-US" sz="2800" b="1" dirty="0" smtClean="0">
              <a:latin typeface="Corbel" pitchFamily="34" charset="0"/>
            </a:endParaRPr>
          </a:p>
          <a:p>
            <a:pPr marL="514350" indent="-514350">
              <a:defRPr/>
            </a:pPr>
            <a:r>
              <a:rPr lang="en-US" sz="2800" b="1" dirty="0" smtClean="0">
                <a:latin typeface="Corbel" pitchFamily="34" charset="0"/>
              </a:rPr>
              <a:t>(3)	Or a combination of (1) and (2).</a:t>
            </a:r>
          </a:p>
          <a:p>
            <a:pPr marL="514350" indent="-514350">
              <a:defRPr/>
            </a:pPr>
            <a:endParaRPr lang="en-US" sz="2800" b="1" dirty="0" smtClean="0">
              <a:latin typeface="Corbel" pitchFamily="34" charset="0"/>
            </a:endParaRPr>
          </a:p>
          <a:p>
            <a:pPr marL="514350" indent="-514350">
              <a:defRPr/>
            </a:pPr>
            <a:r>
              <a:rPr lang="en-US" sz="2800" b="1" dirty="0" smtClean="0">
                <a:latin typeface="Corbel" pitchFamily="34" charset="0"/>
              </a:rPr>
              <a:t>(4) The evidence of photosynthetic, </a:t>
            </a:r>
            <a:r>
              <a:rPr lang="en-US" sz="2800" b="1" dirty="0" err="1" smtClean="0">
                <a:latin typeface="Corbel" pitchFamily="34" charset="0"/>
              </a:rPr>
              <a:t>fiberous</a:t>
            </a:r>
            <a:r>
              <a:rPr lang="en-US" sz="2800" b="1" dirty="0" smtClean="0">
                <a:latin typeface="Corbel" pitchFamily="34" charset="0"/>
              </a:rPr>
              <a:t> plants dating back to 1.2 </a:t>
            </a:r>
            <a:r>
              <a:rPr lang="en-US" sz="2800" b="1" dirty="0" err="1" smtClean="0">
                <a:latin typeface="Corbel" pitchFamily="34" charset="0"/>
              </a:rPr>
              <a:t>bya</a:t>
            </a:r>
            <a:r>
              <a:rPr lang="en-US" sz="2800" b="1" dirty="0" smtClean="0">
                <a:latin typeface="Corbel" pitchFamily="34" charset="0"/>
              </a:rPr>
              <a:t> could by itself harmonize the Bible and current findings.</a:t>
            </a:r>
          </a:p>
          <a:p>
            <a:endParaRPr lang="en-US" sz="2800" b="1" dirty="0" smtClean="0">
              <a:latin typeface="Corbe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0000976.gif"/>
          <p:cNvPicPr>
            <a:picLocks noChangeAspect="1"/>
          </p:cNvPicPr>
          <p:nvPr/>
        </p:nvPicPr>
        <p:blipFill>
          <a:blip r:embed="rId2" cstate="print"/>
          <a:stretch>
            <a:fillRect/>
          </a:stretch>
        </p:blipFill>
        <p:spPr>
          <a:xfrm>
            <a:off x="0" y="0"/>
            <a:ext cx="9144000" cy="6857999"/>
          </a:xfrm>
          <a:prstGeom prst="rect">
            <a:avLst/>
          </a:prstGeom>
        </p:spPr>
      </p:pic>
      <p:sp>
        <p:nvSpPr>
          <p:cNvPr id="2" name="Title 1"/>
          <p:cNvSpPr>
            <a:spLocks noGrp="1"/>
          </p:cNvSpPr>
          <p:nvPr>
            <p:ph type="title"/>
          </p:nvPr>
        </p:nvSpPr>
        <p:spPr>
          <a:xfrm>
            <a:off x="457200" y="274638"/>
            <a:ext cx="8229600" cy="1020762"/>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DAY 4:  vs. 14 - 19</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Content Placeholder 3"/>
          <p:cNvSpPr>
            <a:spLocks noGrp="1"/>
          </p:cNvSpPr>
          <p:nvPr>
            <p:ph sz="quarter" idx="2"/>
          </p:nvPr>
        </p:nvSpPr>
        <p:spPr>
          <a:xfrm>
            <a:off x="304800" y="1219200"/>
            <a:ext cx="8686800" cy="5257800"/>
          </a:xfrm>
        </p:spPr>
        <p:txBody>
          <a:bodyPr>
            <a:noAutofit/>
          </a:bodyPr>
          <a:lstStyle/>
          <a:p>
            <a:pPr marL="1030288" indent="-893763">
              <a:buNone/>
            </a:pPr>
            <a:r>
              <a:rPr lang="en-US" sz="2800" b="1" i="1" dirty="0" smtClean="0">
                <a:ln>
                  <a:solidFill>
                    <a:schemeClr val="bg1"/>
                  </a:solidFill>
                </a:ln>
                <a:latin typeface="Corbel" pitchFamily="34" charset="0"/>
              </a:rPr>
              <a:t>14 &gt;  And God said, "Let there be lights in the expanse of the sky to separate the day from the night, and let them serve as signs to mark seasons and days and years, </a:t>
            </a:r>
          </a:p>
          <a:p>
            <a:pPr>
              <a:buNone/>
            </a:pPr>
            <a:endParaRPr lang="en-US" sz="2800" b="1" i="1" dirty="0" smtClean="0">
              <a:ln>
                <a:solidFill>
                  <a:schemeClr val="bg1"/>
                </a:solidFill>
              </a:ln>
              <a:latin typeface="Corbel" pitchFamily="34" charset="0"/>
            </a:endParaRPr>
          </a:p>
          <a:p>
            <a:pPr marL="966788" indent="-830263">
              <a:buNone/>
            </a:pPr>
            <a:r>
              <a:rPr lang="en-US" sz="2800" b="1" i="1" dirty="0" smtClean="0">
                <a:ln>
                  <a:solidFill>
                    <a:schemeClr val="bg1"/>
                  </a:solidFill>
                </a:ln>
                <a:latin typeface="Corbel" pitchFamily="34" charset="0"/>
              </a:rPr>
              <a:t>15 &gt;  and let them be lights in the expanse of the sky to give light on the earth." And it was so. </a:t>
            </a:r>
          </a:p>
          <a:p>
            <a:pPr>
              <a:buNone/>
            </a:pPr>
            <a:endParaRPr lang="en-US" sz="2800" b="1" i="1" dirty="0" smtClean="0">
              <a:ln>
                <a:solidFill>
                  <a:schemeClr val="bg1"/>
                </a:solidFill>
              </a:ln>
              <a:latin typeface="Corbel" pitchFamily="34" charset="0"/>
            </a:endParaRPr>
          </a:p>
          <a:p>
            <a:pPr marL="966788" indent="-830263">
              <a:buNone/>
            </a:pPr>
            <a:r>
              <a:rPr lang="en-US" sz="2800" b="1" i="1" dirty="0" smtClean="0">
                <a:ln>
                  <a:solidFill>
                    <a:schemeClr val="bg1"/>
                  </a:solidFill>
                </a:ln>
                <a:latin typeface="Corbel" pitchFamily="34" charset="0"/>
              </a:rPr>
              <a:t>16 &gt;  God made two great lights — the greater light to govern the day and the lesser light to govern the night. He also made the stars.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0000976.gif"/>
          <p:cNvPicPr>
            <a:picLocks noChangeAspect="1"/>
          </p:cNvPicPr>
          <p:nvPr/>
        </p:nvPicPr>
        <p:blipFill>
          <a:blip r:embed="rId2" cstate="print"/>
          <a:stretch>
            <a:fillRect/>
          </a:stretch>
        </p:blipFill>
        <p:spPr>
          <a:xfrm>
            <a:off x="0" y="-152400"/>
            <a:ext cx="9143999" cy="7010399"/>
          </a:xfrm>
          <a:prstGeom prst="rect">
            <a:avLst/>
          </a:prstGeom>
        </p:spPr>
      </p:pic>
      <p:sp>
        <p:nvSpPr>
          <p:cNvPr id="2" name="Title 1"/>
          <p:cNvSpPr>
            <a:spLocks noGrp="1"/>
          </p:cNvSpPr>
          <p:nvPr>
            <p:ph type="title"/>
          </p:nvPr>
        </p:nvSpPr>
        <p:spPr>
          <a:xfrm>
            <a:off x="457200" y="274638"/>
            <a:ext cx="8229600" cy="1020762"/>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DAY 4:  vs. 14 - 19</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Content Placeholder 3"/>
          <p:cNvSpPr>
            <a:spLocks noGrp="1"/>
          </p:cNvSpPr>
          <p:nvPr>
            <p:ph sz="quarter" idx="2"/>
          </p:nvPr>
        </p:nvSpPr>
        <p:spPr>
          <a:xfrm>
            <a:off x="457200" y="1371600"/>
            <a:ext cx="8229600" cy="4953000"/>
          </a:xfrm>
        </p:spPr>
        <p:txBody>
          <a:bodyPr>
            <a:normAutofit/>
          </a:bodyPr>
          <a:lstStyle/>
          <a:p>
            <a:pPr marL="966788" indent="-830263">
              <a:buNone/>
            </a:pPr>
            <a:r>
              <a:rPr lang="en-US" sz="2800" b="1" i="1" dirty="0" smtClean="0">
                <a:ln>
                  <a:solidFill>
                    <a:schemeClr val="bg1"/>
                  </a:solidFill>
                </a:ln>
                <a:latin typeface="Corbel" pitchFamily="34" charset="0"/>
              </a:rPr>
              <a:t>17 &gt;  God set them in the expanse of the sky to give light on the earth, </a:t>
            </a:r>
          </a:p>
          <a:p>
            <a:pPr>
              <a:buNone/>
            </a:pPr>
            <a:endParaRPr lang="en-US" sz="2800" b="1" i="1" dirty="0" smtClean="0">
              <a:ln>
                <a:solidFill>
                  <a:schemeClr val="bg1"/>
                </a:solidFill>
              </a:ln>
              <a:latin typeface="Corbel" pitchFamily="34" charset="0"/>
            </a:endParaRPr>
          </a:p>
          <a:p>
            <a:pPr marL="1030288" indent="-893763">
              <a:buNone/>
            </a:pPr>
            <a:r>
              <a:rPr lang="en-US" sz="2800" b="1" i="1" dirty="0" smtClean="0">
                <a:ln>
                  <a:solidFill>
                    <a:schemeClr val="bg1"/>
                  </a:solidFill>
                </a:ln>
                <a:latin typeface="Corbel" pitchFamily="34" charset="0"/>
              </a:rPr>
              <a:t>18 &gt;   to govern the day and the night, and to separate light from darkness. And God saw that it was good. </a:t>
            </a:r>
          </a:p>
          <a:p>
            <a:pPr>
              <a:buNone/>
            </a:pPr>
            <a:endParaRPr lang="en-US" sz="2800" b="1" i="1" dirty="0" smtClean="0">
              <a:ln>
                <a:solidFill>
                  <a:schemeClr val="bg1"/>
                </a:solidFill>
              </a:ln>
              <a:latin typeface="Corbel" pitchFamily="34" charset="0"/>
            </a:endParaRPr>
          </a:p>
          <a:p>
            <a:pPr marL="1030288" indent="-893763">
              <a:buNone/>
            </a:pPr>
            <a:r>
              <a:rPr lang="en-US" sz="2800" b="1" i="1" dirty="0" smtClean="0">
                <a:ln>
                  <a:solidFill>
                    <a:schemeClr val="bg1"/>
                  </a:solidFill>
                </a:ln>
                <a:latin typeface="Corbel" pitchFamily="34" charset="0"/>
              </a:rPr>
              <a:t>19 &gt;  And there was evening, and there was morning — the fourth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228600" y="1066800"/>
            <a:ext cx="8534400" cy="5105400"/>
          </a:xfrm>
        </p:spPr>
        <p:txBody>
          <a:bodyPr>
            <a:noAutofit/>
          </a:bodyPr>
          <a:lstStyle/>
          <a:p>
            <a:r>
              <a:rPr lang="en-US" sz="3200" b="1" dirty="0" smtClean="0">
                <a:latin typeface="Corbel" pitchFamily="34" charset="0"/>
              </a:rPr>
              <a:t>At this point in earth’s history, its translucent atmosphere (like a cloudy day) became transparent.  Now can see the sun, moon, stars from the earth’s surface.</a:t>
            </a:r>
          </a:p>
          <a:p>
            <a:pPr>
              <a:buNone/>
            </a:pPr>
            <a:endParaRPr lang="en-US" sz="1600" b="1" dirty="0" smtClean="0">
              <a:latin typeface="Corbel" pitchFamily="34" charset="0"/>
            </a:endParaRPr>
          </a:p>
          <a:p>
            <a:r>
              <a:rPr lang="en-US" sz="3200" b="1" dirty="0" smtClean="0">
                <a:latin typeface="Corbel" pitchFamily="34" charset="0"/>
              </a:rPr>
              <a:t>This is necessary to prepare the right conditions for the animals that start in the subsequent time frame of Day 5 (part of which is the Cambrian Explosion).  Many of these animals must see the heavenly bodies to help regulate their biological clocks.</a:t>
            </a:r>
          </a:p>
          <a:p>
            <a:pPr>
              <a:buNone/>
            </a:pPr>
            <a:endParaRPr lang="en-US" sz="2800" b="1" dirty="0" smtClean="0">
              <a:latin typeface="ITC Avant Garde Demi" pitchFamily="34" charset="0"/>
            </a:endParaRPr>
          </a:p>
          <a:p>
            <a:pPr>
              <a:buNone/>
            </a:pPr>
            <a:endParaRPr lang="en-US" sz="1600" b="1" dirty="0" smtClean="0">
              <a:latin typeface="ITC Avant Garde Demi" pitchFamily="34" charset="0"/>
            </a:endParaRPr>
          </a:p>
        </p:txBody>
      </p:sp>
      <p:sp>
        <p:nvSpPr>
          <p:cNvPr id="6" name="Text Placeholder 4"/>
          <p:cNvSpPr>
            <a:spLocks noGrp="1"/>
          </p:cNvSpPr>
          <p:nvPr>
            <p:ph type="body" sz="quarter" idx="3"/>
          </p:nvPr>
        </p:nvSpPr>
        <p:spPr>
          <a:xfrm>
            <a:off x="0" y="381000"/>
            <a:ext cx="9144000" cy="45720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txBody>
          <a:bodyPr>
            <a:noAutofit/>
          </a:bodyPr>
          <a:lstStyle/>
          <a:p>
            <a:pPr algn="ctr"/>
            <a:r>
              <a:rPr lang="en-US" sz="3200" b="1" dirty="0" smtClean="0">
                <a:latin typeface="Corbel" pitchFamily="34" charset="0"/>
              </a:rPr>
              <a:t>Record of Nature</a:t>
            </a:r>
            <a:endParaRPr lang="en-US" sz="3200" b="1" dirty="0">
              <a:latin typeface="Corbe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9131</TotalTime>
  <Words>9365</Words>
  <Application>Microsoft Office PowerPoint</Application>
  <PresentationFormat>On-screen Show (4:3)</PresentationFormat>
  <Paragraphs>822</Paragraphs>
  <Slides>155</Slides>
  <Notes>4</Notes>
  <HiddenSlides>0</HiddenSlides>
  <MMClips>0</MMClips>
  <ScaleCrop>false</ScaleCrop>
  <HeadingPairs>
    <vt:vector size="4" baseType="variant">
      <vt:variant>
        <vt:lpstr>Theme</vt:lpstr>
      </vt:variant>
      <vt:variant>
        <vt:i4>6</vt:i4>
      </vt:variant>
      <vt:variant>
        <vt:lpstr>Slide Titles</vt:lpstr>
      </vt:variant>
      <vt:variant>
        <vt:i4>155</vt:i4>
      </vt:variant>
    </vt:vector>
  </HeadingPairs>
  <TitlesOfParts>
    <vt:vector size="161" baseType="lpstr">
      <vt:lpstr>Metro</vt:lpstr>
      <vt:lpstr>Module</vt:lpstr>
      <vt:lpstr>Apex</vt:lpstr>
      <vt:lpstr>Median</vt:lpstr>
      <vt:lpstr>Flow</vt:lpstr>
      <vt:lpstr>Office Theme</vt:lpstr>
      <vt:lpstr>TWO DIVINE REVELATIONS</vt:lpstr>
      <vt:lpstr>PowerPoint Presentation</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PowerPoint Presentation</vt:lpstr>
      <vt:lpstr>PowerPoint Presentation</vt:lpstr>
      <vt:lpstr>SUMMARY OF GENESIS 1</vt:lpstr>
      <vt:lpstr>SUMMARY OF GENESIS 1</vt:lpstr>
      <vt:lpstr>SUMMARY OF GENESIS 1</vt:lpstr>
      <vt:lpstr>GENESIS BEFORE DAY 1:  V. 1</vt:lpstr>
      <vt:lpstr>GENESIS BEFORE DAY 1:  V. 1</vt:lpstr>
      <vt:lpstr>PowerPoint Presentation</vt:lpstr>
      <vt:lpstr>PowerPoint Presentation</vt:lpstr>
      <vt:lpstr>PowerPoint Presentation</vt:lpstr>
      <vt:lpstr>PowerPoint Presentation</vt:lpstr>
      <vt:lpstr>GENESIS BEFORE DAY 1:  V.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Before DAY 1:  v.2</vt:lpstr>
      <vt:lpstr>Before DAY 1:  v. 2</vt:lpstr>
      <vt:lpstr>Before DAY 1:  v. 2</vt:lpstr>
      <vt:lpstr>DAY 1:  vs. 3-5</vt:lpstr>
      <vt:lpstr> Day 1:  (3):  And God said, “Let there be light,” and there was light.</vt:lpstr>
      <vt:lpstr>     Day 1:  (4) God saw that the light was good, and he separated the light from the darkness.     </vt:lpstr>
      <vt:lpstr>    Day 1:  (5) God called the light “day,” and the darkness he called  “night.”   </vt:lpstr>
      <vt:lpstr>PowerPoint Presentation</vt:lpstr>
      <vt:lpstr>    Day 1:  (5).  God called the light "day," and the darkness he called  “night.”   </vt:lpstr>
      <vt:lpstr>      </vt:lpstr>
      <vt:lpstr>PowerPoint Presentation</vt:lpstr>
      <vt:lpstr>DAY 2:  vs. 6-8</vt:lpstr>
      <vt:lpstr>Day 2 - Key Verse:  (6)  And God said, “Let there be an expanse [v. 8 – called sky] between the waters to separate water from water.</vt:lpstr>
      <vt:lpstr>DAY 3:  vs. 9-13</vt:lpstr>
      <vt:lpstr>          Day 3:  (9)  And God said, "Let the water [v. 10 – oceans] under the sky be gathered to one place, and let dry ground [v. 10 – land] appear.“          </vt:lpstr>
      <vt:lpstr>PowerPoint Presentation</vt:lpstr>
      <vt:lpstr>DAY 3:  vs. 9-11</vt:lpstr>
      <vt:lpstr>DAY 3:  vs. 9-11</vt:lpstr>
      <vt:lpstr> Day 3:  (11).  Then God said, "Let the land produce vegetation: seed-bearing plants and trees on the land that bear  fruit with seed in it, according to their various kinds." And it was so.  </vt:lpstr>
      <vt:lpstr>Day 3: (11).  Then God said, "Let the land produce vegetation: seed- [“zera”] bearing plants  [’es] and trees on the land that bear fruit [“peri”] with seed in it…(12).  The land produced vegetation:  plants bearing seed according to their kinds and trees bearing fruit with seed according to their kinds. </vt:lpstr>
      <vt:lpstr>Day 3:  (11).  Then God said, "Let the land produce vegetation: seed- bearing plants [’es] and trees on the land that bear fruit with seed in it…(12).  The land produced vegetation:  plants bearing seed according to their kinds and trees bearing fruit with seed according to their kinds. </vt:lpstr>
      <vt:lpstr>Day 3:  (11).  Then God said, "Let the land produce vegetation: seed- bearing plants and trees on the land that bear fruit [peri] with seed in it…(12).  The land produced vegetation:  plants bearing seed according to their kinds and trees bearing fruit with seed according to their kinds.  </vt:lpstr>
      <vt:lpstr>PowerPoint Presentation</vt:lpstr>
      <vt:lpstr>PowerPoint Presentation</vt:lpstr>
      <vt:lpstr>PowerPoint Presentation</vt:lpstr>
      <vt:lpstr>PowerPoint Presentation</vt:lpstr>
      <vt:lpstr>PowerPoint Presentation</vt:lpstr>
      <vt:lpstr>DAY 4:  vs. 14 - 19</vt:lpstr>
      <vt:lpstr>DAY 4:  vs. 14 - 19</vt:lpstr>
      <vt:lpstr>PowerPoint Presentation</vt:lpstr>
      <vt:lpstr>   Day 4:  (14).  And God said, “Let there be lights in the expanse of the sky to separate the day from the night, and let them serve  as signs to mark seasons and days and years.   </vt:lpstr>
      <vt:lpstr>   Day 4: (14).  And God said, “Let there be lights in the expanse of the sky to separate the day from the night, and let them serve  as signs to mark seasons and days and years.   </vt:lpstr>
      <vt:lpstr>    Day 4:  (14).  And God said, “Let there be lights in the expanse of the sky to separate the day from the night, and let them serve  as signs to mark seasons and days and years.    </vt:lpstr>
      <vt:lpstr>    Day 4:  (15).  And let there be lights in the expanse of the sky to give light on the earth,” and it was so.     </vt:lpstr>
      <vt:lpstr> Day 4:  (16).  God made [‘asa] two great lights — the greater light to govern the day and the lesser light to govern the night.  He also made [‘asa] the stars.  </vt:lpstr>
      <vt:lpstr>  Day 4:  (17).  God set them in the expanse of the sky to give light on the earth,  (18).  to govern the day and the night, and to separate light from darkness. And God saw that it was good.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Day 5:  (20).   And God said, "Let the water teem [“sheres”] with living creatures [“nephesh”], and let birds fly above the earth across the expanse of the  sky.”   (21).  So God created [“bara”] the great  creatures of the sea and every living and moving thing [“nephesh”] with which the water teems [“sheres”], according to their kinds, </vt:lpstr>
      <vt:lpstr>    Day 5:   (20).  And God said, "Let the water teem [“sheres”] with living creatures [“nephesh”], and let birds fly above the earth across the expanse of the sky.”  (21).  So God created [“bara”] the great creatures of the sea and every living and moving  thing [“nephesh”] with which the water teems [“sheres”], according to their kinds,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DIVINE REVELATIONS</dc:title>
  <dc:creator>Max Power</dc:creator>
  <cp:lastModifiedBy>Richard Deem</cp:lastModifiedBy>
  <cp:revision>372</cp:revision>
  <dcterms:created xsi:type="dcterms:W3CDTF">2009-03-12T01:31:06Z</dcterms:created>
  <dcterms:modified xsi:type="dcterms:W3CDTF">2012-07-23T13:50:05Z</dcterms:modified>
</cp:coreProperties>
</file>