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9"/>
  </p:handoutMasterIdLst>
  <p:sldIdLst>
    <p:sldId id="256" r:id="rId2"/>
    <p:sldId id="269" r:id="rId3"/>
    <p:sldId id="262" r:id="rId4"/>
    <p:sldId id="263" r:id="rId5"/>
    <p:sldId id="267" r:id="rId6"/>
    <p:sldId id="258" r:id="rId7"/>
    <p:sldId id="259" r:id="rId8"/>
    <p:sldId id="260" r:id="rId9"/>
    <p:sldId id="257" r:id="rId10"/>
    <p:sldId id="261" r:id="rId11"/>
    <p:sldId id="265" r:id="rId12"/>
    <p:sldId id="270" r:id="rId13"/>
    <p:sldId id="272" r:id="rId14"/>
    <p:sldId id="271" r:id="rId15"/>
    <p:sldId id="274" r:id="rId16"/>
    <p:sldId id="275" r:id="rId17"/>
    <p:sldId id="277" r:id="rId18"/>
    <p:sldId id="264" r:id="rId19"/>
    <p:sldId id="294" r:id="rId20"/>
    <p:sldId id="282" r:id="rId21"/>
    <p:sldId id="276" r:id="rId22"/>
    <p:sldId id="290" r:id="rId23"/>
    <p:sldId id="296" r:id="rId24"/>
    <p:sldId id="297" r:id="rId25"/>
    <p:sldId id="293" r:id="rId26"/>
    <p:sldId id="305" r:id="rId27"/>
    <p:sldId id="306" r:id="rId28"/>
    <p:sldId id="299" r:id="rId29"/>
    <p:sldId id="298" r:id="rId30"/>
    <p:sldId id="307" r:id="rId31"/>
    <p:sldId id="300" r:id="rId32"/>
    <p:sldId id="266" r:id="rId33"/>
    <p:sldId id="268" r:id="rId34"/>
    <p:sldId id="273" r:id="rId35"/>
    <p:sldId id="281" r:id="rId36"/>
    <p:sldId id="284" r:id="rId37"/>
    <p:sldId id="295" r:id="rId38"/>
    <p:sldId id="289" r:id="rId39"/>
    <p:sldId id="301" r:id="rId40"/>
    <p:sldId id="285" r:id="rId41"/>
    <p:sldId id="286" r:id="rId42"/>
    <p:sldId id="287" r:id="rId43"/>
    <p:sldId id="288" r:id="rId44"/>
    <p:sldId id="278" r:id="rId45"/>
    <p:sldId id="279" r:id="rId46"/>
    <p:sldId id="280" r:id="rId47"/>
    <p:sldId id="304" r:id="rId4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07" autoAdjust="0"/>
  </p:normalViewPr>
  <p:slideViewPr>
    <p:cSldViewPr>
      <p:cViewPr varScale="1">
        <p:scale>
          <a:sx n="107" d="100"/>
          <a:sy n="107" d="100"/>
        </p:scale>
        <p:origin x="-1638"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0680DB56-040C-4584-A230-8CD232D551DF}" type="datetimeFigureOut">
              <a:rPr lang="en-US" smtClean="0"/>
              <a:pPr/>
              <a:t>5/6/2012</a:t>
            </a:fld>
            <a:endParaRPr lang="en-US" dirty="0"/>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FDE91B3E-AA83-4A87-B8A3-1F749A2D249A}" type="slidenum">
              <a:rPr lang="en-US" smtClean="0"/>
              <a:pPr/>
              <a:t>‹#›</a:t>
            </a:fld>
            <a:endParaRPr lang="en-US" dirty="0"/>
          </a:p>
        </p:txBody>
      </p:sp>
    </p:spTree>
    <p:extLst>
      <p:ext uri="{BB962C8B-B14F-4D97-AF65-F5344CB8AC3E}">
        <p14:creationId xmlns:p14="http://schemas.microsoft.com/office/powerpoint/2010/main" val="35847468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12C36C-0E7A-42DB-8336-C30E6ECDDA42}" type="datetimeFigureOut">
              <a:rPr lang="en-US" smtClean="0"/>
              <a:pPr/>
              <a:t>5/6/2012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001FA9B-1D02-4354-8624-D9824574EF6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12C36C-0E7A-42DB-8336-C30E6ECDDA42}" type="datetimeFigureOut">
              <a:rPr lang="en-US" smtClean="0"/>
              <a:pPr/>
              <a:t>5/6/2012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1FA9B-1D02-4354-8624-D9824574EF6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3067050"/>
          </a:xfrm>
        </p:spPr>
        <p:txBody>
          <a:bodyPr/>
          <a:lstStyle/>
          <a:p>
            <a:r>
              <a:rPr lang="en-US" b="1" u="sng" dirty="0" smtClean="0"/>
              <a:t>CHRISTIAN INFLUENCE ON  AMERICAN POLITICAL THOUGHT</a:t>
            </a:r>
            <a:endParaRPr lang="en-US" b="1" u="sng" dirty="0"/>
          </a:p>
        </p:txBody>
      </p:sp>
      <p:sp>
        <p:nvSpPr>
          <p:cNvPr id="3" name="Subtitle 2"/>
          <p:cNvSpPr>
            <a:spLocks noGrp="1"/>
          </p:cNvSpPr>
          <p:nvPr>
            <p:ph type="subTitle" idx="1"/>
          </p:nvPr>
        </p:nvSpPr>
        <p:spPr>
          <a:xfrm>
            <a:off x="1371600" y="3657600"/>
            <a:ext cx="6400800" cy="1981200"/>
          </a:xfrm>
        </p:spPr>
        <p:txBody>
          <a:bodyPr/>
          <a:lstStyle/>
          <a:p>
            <a:r>
              <a:rPr lang="en-US" dirty="0" smtClean="0"/>
              <a:t>Ross Hoagland</a:t>
            </a:r>
          </a:p>
          <a:p>
            <a:endParaRPr lang="en-US" dirty="0"/>
          </a:p>
          <a:p>
            <a:r>
              <a:rPr lang="en-US" dirty="0" smtClean="0"/>
              <a:t>May 6, 2012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William Penn</a:t>
            </a:r>
            <a:r>
              <a:rPr lang="en-US" u="sng" dirty="0" smtClean="0"/>
              <a:t/>
            </a:r>
            <a:br>
              <a:rPr lang="en-US" u="sng" dirty="0" smtClean="0"/>
            </a:br>
            <a:r>
              <a:rPr lang="en-US" sz="3600" u="sng" dirty="0" smtClean="0"/>
              <a:t>Founder of Pennsylvania</a:t>
            </a:r>
            <a:endParaRPr lang="en-US" sz="3600" u="sng"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"I do declare to the whole world that we believe the Scriptures to contain a declaration of the mind and will of God in and to those ages in which they were written; being given forth by the Holy Ghost moving in the hearts of holy men of God; that they ought also to be read, believed, and fulfilled in our day; being used for reproof and instruction, that the man of God may be perfect. They are a declaration and testimony of heavenly things themselves, and, as such, we carry a high respect for them. We accept them as the words of God Himself." </a:t>
            </a:r>
            <a:r>
              <a:rPr lang="en-US" baseline="-25000" dirty="0" smtClean="0"/>
              <a:t/>
            </a:r>
            <a:br>
              <a:rPr lang="en-US" baseline="-25000" dirty="0" smtClean="0"/>
            </a:br>
            <a:r>
              <a:rPr lang="en-US" baseline="-25000" dirty="0" smtClean="0"/>
              <a:t>--</a:t>
            </a:r>
            <a:r>
              <a:rPr lang="en-US" i="1" baseline="-25000" dirty="0" smtClean="0"/>
              <a:t>Treatise of the Religion of the Quakers</a:t>
            </a:r>
            <a:r>
              <a:rPr lang="en-US" baseline="-25000" dirty="0" smtClean="0"/>
              <a:t>, p. 355.</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John Adams</a:t>
            </a:r>
            <a:r>
              <a:rPr lang="en-US" sz="4000" u="sng" dirty="0" smtClean="0"/>
              <a:t> </a:t>
            </a:r>
            <a:r>
              <a:rPr lang="en-US" sz="3200" u="sng" dirty="0" smtClean="0"/>
              <a:t/>
            </a:r>
            <a:br>
              <a:rPr lang="en-US" sz="3200" u="sng" dirty="0" smtClean="0"/>
            </a:br>
            <a:r>
              <a:rPr lang="en-US" sz="3200" u="sng" dirty="0" smtClean="0"/>
              <a:t>2nd U.S. President </a:t>
            </a:r>
            <a:br>
              <a:rPr lang="en-US" sz="3200" u="sng" dirty="0" smtClean="0"/>
            </a:br>
            <a:r>
              <a:rPr lang="en-US" sz="3200" u="sng" dirty="0" smtClean="0"/>
              <a:t>Signer of the Declaration of Independence </a:t>
            </a:r>
            <a:endParaRPr lang="en-US" sz="3200" u="sng" dirty="0"/>
          </a:p>
        </p:txBody>
      </p:sp>
      <p:sp>
        <p:nvSpPr>
          <p:cNvPr id="3" name="Content Placeholder 2"/>
          <p:cNvSpPr>
            <a:spLocks noGrp="1"/>
          </p:cNvSpPr>
          <p:nvPr>
            <p:ph idx="1"/>
          </p:nvPr>
        </p:nvSpPr>
        <p:spPr>
          <a:xfrm>
            <a:off x="457200" y="1828800"/>
            <a:ext cx="8229600" cy="4525963"/>
          </a:xfrm>
        </p:spPr>
        <p:txBody>
          <a:bodyPr>
            <a:normAutofit fontScale="92500" lnSpcReduction="20000"/>
          </a:bodyPr>
          <a:lstStyle/>
          <a:p>
            <a:pPr>
              <a:buNone/>
            </a:pPr>
            <a:r>
              <a:rPr lang="en-US" dirty="0" smtClean="0"/>
              <a:t>	"The second day of July, 1776, will be the most memorable epoch in the history of America. I am apt to believe that it will be celebrated by succeeding generations as the great anniversary Festival. It ought to be commemorated, as the Day of Deliverance, by solemn acts of devotion to God Almighty. It ought to be solemnized with pomp and parade, with shows, games, sports, guns, bells, bonfires and illuminations, from one end of this continent to the other, from this time forward forever." </a:t>
            </a:r>
            <a:r>
              <a:rPr lang="en-US" baseline="-25000" dirty="0" smtClean="0"/>
              <a:t/>
            </a:r>
            <a:br>
              <a:rPr lang="en-US" baseline="-25000" dirty="0" smtClean="0"/>
            </a:br>
            <a:r>
              <a:rPr lang="en-US" baseline="-25000" dirty="0" smtClean="0"/>
              <a:t>--Adams wrote this in a letter to his wife, Abigail, on July 3, 1776.</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Benjamin Rush</a:t>
            </a:r>
            <a:r>
              <a:rPr lang="en-US" sz="4000" u="sng" dirty="0" smtClean="0"/>
              <a:t> </a:t>
            </a:r>
            <a:r>
              <a:rPr lang="en-US" sz="3200" u="sng" dirty="0" smtClean="0"/>
              <a:t/>
            </a:r>
            <a:br>
              <a:rPr lang="en-US" sz="3200" u="sng" dirty="0" smtClean="0"/>
            </a:br>
            <a:r>
              <a:rPr lang="en-US" sz="3200" u="sng" dirty="0" smtClean="0"/>
              <a:t>Signer of the Declaration of Independence Ratifier of the U.S. Constitution </a:t>
            </a:r>
            <a:endParaRPr lang="en-US" sz="3200" u="sng" dirty="0"/>
          </a:p>
        </p:txBody>
      </p:sp>
      <p:sp>
        <p:nvSpPr>
          <p:cNvPr id="3" name="Content Placeholder 2"/>
          <p:cNvSpPr>
            <a:spLocks noGrp="1"/>
          </p:cNvSpPr>
          <p:nvPr>
            <p:ph idx="1"/>
          </p:nvPr>
        </p:nvSpPr>
        <p:spPr>
          <a:xfrm>
            <a:off x="457200" y="1828800"/>
            <a:ext cx="8229600" cy="4525963"/>
          </a:xfrm>
        </p:spPr>
        <p:txBody>
          <a:bodyPr/>
          <a:lstStyle/>
          <a:p>
            <a:pPr>
              <a:buNone/>
            </a:pPr>
            <a:r>
              <a:rPr lang="en-US" dirty="0" smtClean="0"/>
              <a:t>	"The gospel of Jesus Christ prescribes the wisest rules for just conduct in every situation of life. Happy they who are enabled to obey them in all situations!" </a:t>
            </a:r>
            <a:r>
              <a:rPr lang="en-US" baseline="-25000" dirty="0" smtClean="0"/>
              <a:t/>
            </a:r>
            <a:br>
              <a:rPr lang="en-US" baseline="-25000" dirty="0" smtClean="0"/>
            </a:br>
            <a:r>
              <a:rPr lang="en-US" baseline="-25000" dirty="0" smtClean="0"/>
              <a:t>--</a:t>
            </a:r>
            <a:r>
              <a:rPr lang="en-US" i="1" baseline="-25000" dirty="0" smtClean="0"/>
              <a:t>The Autobiography of Benjamin Rush</a:t>
            </a:r>
            <a:r>
              <a:rPr lang="en-US" baseline="-25000" dirty="0" smtClean="0"/>
              <a:t>, pp. 165-166.</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Benjamin Rush</a:t>
            </a:r>
            <a:r>
              <a:rPr lang="en-US" sz="4000" u="sng" dirty="0" smtClean="0"/>
              <a:t> </a:t>
            </a:r>
            <a:r>
              <a:rPr lang="en-US" sz="3200" dirty="0" smtClean="0"/>
              <a:t/>
            </a:r>
            <a:br>
              <a:rPr lang="en-US" sz="3200" dirty="0" smtClean="0"/>
            </a:br>
            <a:r>
              <a:rPr lang="en-US" sz="3200" u="sng" dirty="0" smtClean="0"/>
              <a:t>Signer of the Declaration of Independence Ratifier of the U.S. Constitution </a:t>
            </a:r>
            <a:endParaRPr lang="en-US" sz="3200" u="sng" dirty="0"/>
          </a:p>
        </p:txBody>
      </p:sp>
      <p:sp>
        <p:nvSpPr>
          <p:cNvPr id="3" name="Content Placeholder 2"/>
          <p:cNvSpPr>
            <a:spLocks noGrp="1"/>
          </p:cNvSpPr>
          <p:nvPr>
            <p:ph idx="1"/>
          </p:nvPr>
        </p:nvSpPr>
        <p:spPr>
          <a:xfrm>
            <a:off x="457200" y="1752600"/>
            <a:ext cx="8229600" cy="4525963"/>
          </a:xfrm>
        </p:spPr>
        <p:txBody>
          <a:bodyPr/>
          <a:lstStyle/>
          <a:p>
            <a:pPr>
              <a:buNone/>
            </a:pPr>
            <a:r>
              <a:rPr lang="en-US" dirty="0" smtClean="0"/>
              <a:t>	“If moral precepts alone could have reformed mankind, the mission of the Son of God into all the world would have been unnecessary. The perfect morality of the gospel rests upon the doctrine which, though often controverted has never been refuted: I mean the vicarious life and death of the Son of God." </a:t>
            </a:r>
            <a:r>
              <a:rPr lang="en-US" baseline="-25000" dirty="0" smtClean="0"/>
              <a:t/>
            </a:r>
            <a:br>
              <a:rPr lang="en-US" baseline="-25000" dirty="0" smtClean="0"/>
            </a:br>
            <a:r>
              <a:rPr lang="en-US" baseline="-25000" dirty="0" smtClean="0"/>
              <a:t>--</a:t>
            </a:r>
            <a:r>
              <a:rPr lang="en-US" i="1" baseline="-25000" dirty="0" smtClean="0"/>
              <a:t>Essays, Literary, Moral, and Philosophical</a:t>
            </a:r>
            <a:r>
              <a:rPr lang="en-US" baseline="-25000" dirty="0" smtClean="0"/>
              <a:t>, published in 1798.</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Benjamin Rush</a:t>
            </a:r>
            <a:r>
              <a:rPr lang="en-US" sz="4000" u="sng" dirty="0" smtClean="0"/>
              <a:t> </a:t>
            </a:r>
            <a:r>
              <a:rPr lang="en-US" sz="3200" u="sng" dirty="0" smtClean="0"/>
              <a:t/>
            </a:r>
            <a:br>
              <a:rPr lang="en-US" sz="3200" u="sng" dirty="0" smtClean="0"/>
            </a:br>
            <a:r>
              <a:rPr lang="en-US" sz="3200" u="sng" dirty="0" smtClean="0"/>
              <a:t>Signer of the Declaration of Independence Ratifier of the U.S. Constitution </a:t>
            </a:r>
            <a:endParaRPr lang="en-US" sz="3200" u="sng" dirty="0"/>
          </a:p>
        </p:txBody>
      </p:sp>
      <p:sp>
        <p:nvSpPr>
          <p:cNvPr id="3" name="Content Placeholder 2"/>
          <p:cNvSpPr>
            <a:spLocks noGrp="1"/>
          </p:cNvSpPr>
          <p:nvPr>
            <p:ph idx="1"/>
          </p:nvPr>
        </p:nvSpPr>
        <p:spPr>
          <a:xfrm>
            <a:off x="457200" y="1905000"/>
            <a:ext cx="8229600" cy="4525963"/>
          </a:xfrm>
        </p:spPr>
        <p:txBody>
          <a:bodyPr/>
          <a:lstStyle/>
          <a:p>
            <a:pPr>
              <a:buNone/>
            </a:pPr>
            <a:r>
              <a:rPr lang="en-US" dirty="0" smtClean="0"/>
              <a:t>	"Christianity is the only true and perfect religion, and that in proportion as mankind adopts its principles and obeys its precepts, they will be wise and happy." </a:t>
            </a:r>
            <a:r>
              <a:rPr lang="en-US" baseline="-25000" dirty="0" smtClean="0"/>
              <a:t/>
            </a:r>
            <a:br>
              <a:rPr lang="en-US" baseline="-25000" dirty="0" smtClean="0"/>
            </a:br>
            <a:r>
              <a:rPr lang="en-US" baseline="-25000" dirty="0" smtClean="0"/>
              <a:t>--</a:t>
            </a:r>
            <a:r>
              <a:rPr lang="en-US" i="1" baseline="-25000" dirty="0" smtClean="0"/>
              <a:t>Essays, Literary, Moral, and Philosophical</a:t>
            </a:r>
            <a:r>
              <a:rPr lang="en-US" baseline="-25000" dirty="0" smtClean="0"/>
              <a:t>, published in 1798.</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Alexander Hamilton</a:t>
            </a:r>
            <a:r>
              <a:rPr lang="en-US" sz="3200" u="sng" dirty="0" smtClean="0"/>
              <a:t> </a:t>
            </a:r>
            <a:br>
              <a:rPr lang="en-US" sz="3200" u="sng" dirty="0" smtClean="0"/>
            </a:br>
            <a:r>
              <a:rPr lang="en-US" sz="3200" u="sng" dirty="0" smtClean="0"/>
              <a:t>Signer of the Declaration of Independence Ratifier of the U.S. Constitution </a:t>
            </a:r>
            <a:endParaRPr lang="en-US" sz="3200" u="sng" dirty="0"/>
          </a:p>
        </p:txBody>
      </p:sp>
      <p:sp>
        <p:nvSpPr>
          <p:cNvPr id="3" name="Content Placeholder 2"/>
          <p:cNvSpPr>
            <a:spLocks noGrp="1"/>
          </p:cNvSpPr>
          <p:nvPr>
            <p:ph idx="1"/>
          </p:nvPr>
        </p:nvSpPr>
        <p:spPr>
          <a:xfrm>
            <a:off x="457200" y="1828800"/>
            <a:ext cx="8229600" cy="4525963"/>
          </a:xfrm>
        </p:spPr>
        <p:txBody>
          <a:bodyPr/>
          <a:lstStyle/>
          <a:p>
            <a:pPr>
              <a:buNone/>
            </a:pPr>
            <a:r>
              <a:rPr lang="en-US" dirty="0" smtClean="0"/>
              <a:t>	“I have carefully examined the evidences of the Christian religion, and if I was sitting as a juror upon its authenticity I would unhesitatingly give my verdict in its favor. I can prove its truth as clearly as any proposition ever submitted to the mind of man." </a:t>
            </a:r>
            <a:r>
              <a:rPr lang="en-US" baseline="-25000" dirty="0" smtClean="0"/>
              <a:t/>
            </a:r>
            <a:br>
              <a:rPr lang="en-US" baseline="-25000" dirty="0" smtClean="0"/>
            </a:br>
            <a:r>
              <a:rPr lang="en-US" baseline="-25000" dirty="0" smtClean="0"/>
              <a:t>--</a:t>
            </a:r>
            <a:r>
              <a:rPr lang="en-US" i="1" baseline="-25000" dirty="0" smtClean="0"/>
              <a:t>Famous American Statesmen</a:t>
            </a:r>
            <a:r>
              <a:rPr lang="en-US" baseline="-25000" dirty="0" smtClean="0"/>
              <a:t>, p. 126.</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Patrick Henry</a:t>
            </a:r>
            <a:r>
              <a:rPr lang="en-US" u="sng" dirty="0" smtClean="0"/>
              <a:t> </a:t>
            </a:r>
            <a:r>
              <a:rPr lang="en-US" dirty="0" smtClean="0"/>
              <a:t/>
            </a:r>
            <a:br>
              <a:rPr lang="en-US" dirty="0" smtClean="0"/>
            </a:br>
            <a:r>
              <a:rPr lang="en-US" sz="3600" u="sng" dirty="0" smtClean="0"/>
              <a:t>Ratifier of the U.S. Constitution </a:t>
            </a:r>
            <a:endParaRPr lang="en-US" sz="3600" u="sng" dirty="0"/>
          </a:p>
        </p:txBody>
      </p:sp>
      <p:sp>
        <p:nvSpPr>
          <p:cNvPr id="3" name="Content Placeholder 2"/>
          <p:cNvSpPr>
            <a:spLocks noGrp="1"/>
          </p:cNvSpPr>
          <p:nvPr>
            <p:ph idx="1"/>
          </p:nvPr>
        </p:nvSpPr>
        <p:spPr/>
        <p:txBody>
          <a:bodyPr/>
          <a:lstStyle/>
          <a:p>
            <a:pPr>
              <a:buNone/>
            </a:pPr>
            <a:r>
              <a:rPr lang="en-US" dirty="0" smtClean="0"/>
              <a:t>	"The Bible ... is a book worth more than all the other books that were ever printed." </a:t>
            </a:r>
            <a:r>
              <a:rPr lang="en-US" baseline="-25000" dirty="0" smtClean="0"/>
              <a:t/>
            </a:r>
            <a:br>
              <a:rPr lang="en-US" baseline="-25000" dirty="0" smtClean="0"/>
            </a:br>
            <a:r>
              <a:rPr lang="en-US" baseline="-25000" dirty="0" smtClean="0"/>
              <a:t>--</a:t>
            </a:r>
            <a:r>
              <a:rPr lang="en-US" i="1" baseline="-25000" dirty="0" smtClean="0"/>
              <a:t>Sketches of the Life and Character of Patrick Henry</a:t>
            </a:r>
            <a:r>
              <a:rPr lang="en-US" baseline="-25000" dirty="0" smtClean="0"/>
              <a:t>, p. 402.</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John Jay</a:t>
            </a:r>
            <a:r>
              <a:rPr lang="en-US" sz="4000" u="sng" dirty="0" smtClean="0"/>
              <a:t> </a:t>
            </a:r>
            <a:r>
              <a:rPr lang="en-US" sz="3200" u="sng" dirty="0" smtClean="0"/>
              <a:t/>
            </a:r>
            <a:br>
              <a:rPr lang="en-US" sz="3200" u="sng" dirty="0" smtClean="0"/>
            </a:br>
            <a:r>
              <a:rPr lang="en-US" sz="3200" u="sng" dirty="0" smtClean="0"/>
              <a:t>1st Chief Justice of the U.S. Supreme Court President of the American Bible Society </a:t>
            </a:r>
            <a:endParaRPr lang="en-US" sz="3200" u="sng" dirty="0"/>
          </a:p>
        </p:txBody>
      </p:sp>
      <p:sp>
        <p:nvSpPr>
          <p:cNvPr id="3" name="Content Placeholder 2"/>
          <p:cNvSpPr>
            <a:spLocks noGrp="1"/>
          </p:cNvSpPr>
          <p:nvPr>
            <p:ph idx="1"/>
          </p:nvPr>
        </p:nvSpPr>
        <p:spPr>
          <a:xfrm>
            <a:off x="457200" y="1905000"/>
            <a:ext cx="8229600" cy="4525963"/>
          </a:xfrm>
        </p:spPr>
        <p:txBody>
          <a:bodyPr>
            <a:normAutofit fontScale="92500" lnSpcReduction="20000"/>
          </a:bodyPr>
          <a:lstStyle/>
          <a:p>
            <a:pPr>
              <a:buNone/>
            </a:pPr>
            <a:r>
              <a:rPr lang="en-US" dirty="0" smtClean="0"/>
              <a:t>	The Bible will also inform them that our gracious Creator has provided for us a Redeemer, in whom all the nations of the earth shall be blessed; that this Redeemer has made atonement "for the sins of the whole world," and thereby reconciling the Divine justice with the Divine mercy has opened a way for our redemption and salvation; and that these inestimable benefits are of the free gift and grace of God, not of our deserving, nor in our power to deserve." </a:t>
            </a:r>
            <a:r>
              <a:rPr lang="en-US" baseline="-25000" dirty="0" smtClean="0"/>
              <a:t/>
            </a:r>
            <a:br>
              <a:rPr lang="en-US" baseline="-25000" dirty="0" smtClean="0"/>
            </a:br>
            <a:r>
              <a:rPr lang="en-US" baseline="-25000" dirty="0" smtClean="0"/>
              <a:t>--</a:t>
            </a:r>
            <a:r>
              <a:rPr lang="en-US" i="1" baseline="-25000" dirty="0" smtClean="0"/>
              <a:t>In God We Trust—The Religious Beliefs and Ideas of the American Founding Fathers</a:t>
            </a:r>
            <a:r>
              <a:rPr lang="en-US" baseline="-25000" dirty="0" smtClean="0"/>
              <a:t>, p. 379.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John Adams</a:t>
            </a:r>
            <a:r>
              <a:rPr lang="en-US" sz="4000" u="sng" dirty="0" smtClean="0"/>
              <a:t> </a:t>
            </a:r>
            <a:r>
              <a:rPr lang="en-US" sz="3200" u="sng" dirty="0" smtClean="0"/>
              <a:t/>
            </a:r>
            <a:br>
              <a:rPr lang="en-US" sz="3200" u="sng" dirty="0" smtClean="0"/>
            </a:br>
            <a:r>
              <a:rPr lang="en-US" sz="3200" u="sng" dirty="0" smtClean="0"/>
              <a:t>2nd U.S. President </a:t>
            </a:r>
            <a:br>
              <a:rPr lang="en-US" sz="3200" u="sng" dirty="0" smtClean="0"/>
            </a:br>
            <a:r>
              <a:rPr lang="en-US" sz="3200" u="sng" dirty="0" smtClean="0"/>
              <a:t>Signer of the Declaration of Independence </a:t>
            </a:r>
            <a:endParaRPr lang="en-US" sz="3200" u="sng" dirty="0"/>
          </a:p>
        </p:txBody>
      </p:sp>
      <p:sp>
        <p:nvSpPr>
          <p:cNvPr id="3" name="Content Placeholder 2"/>
          <p:cNvSpPr>
            <a:spLocks noGrp="1"/>
          </p:cNvSpPr>
          <p:nvPr>
            <p:ph idx="1"/>
          </p:nvPr>
        </p:nvSpPr>
        <p:spPr>
          <a:xfrm>
            <a:off x="457200" y="1905000"/>
            <a:ext cx="8229600" cy="4525963"/>
          </a:xfrm>
        </p:spPr>
        <p:txBody>
          <a:bodyPr/>
          <a:lstStyle/>
          <a:p>
            <a:pPr>
              <a:buNone/>
            </a:pPr>
            <a:r>
              <a:rPr lang="en-US" dirty="0" smtClean="0"/>
              <a:t>	"The general principles on which the fathers achieved independence were the general principles of Christianity. I will avow that I then believed, and now believe, that those general principles of Christianity are as eternal and immutable as the existence and attributes of God." </a:t>
            </a:r>
            <a:r>
              <a:rPr lang="en-US" baseline="-25000" dirty="0" smtClean="0"/>
              <a:t/>
            </a:r>
            <a:br>
              <a:rPr lang="en-US" baseline="-25000" dirty="0" smtClean="0"/>
            </a:br>
            <a:r>
              <a:rPr lang="en-US" baseline="-25000" dirty="0" smtClean="0"/>
              <a:t>--Adams wrote this on June 28, 1813, in a letter to Thomas Jefferson.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George Washington Farewell Address</a:t>
            </a:r>
            <a:endParaRPr lang="en-US" b="1" u="sng" dirty="0"/>
          </a:p>
        </p:txBody>
      </p:sp>
      <p:sp>
        <p:nvSpPr>
          <p:cNvPr id="3" name="Content Placeholder 2"/>
          <p:cNvSpPr>
            <a:spLocks noGrp="1"/>
          </p:cNvSpPr>
          <p:nvPr>
            <p:ph idx="1"/>
          </p:nvPr>
        </p:nvSpPr>
        <p:spPr/>
        <p:txBody>
          <a:bodyPr/>
          <a:lstStyle/>
          <a:p>
            <a:pPr>
              <a:buNone/>
            </a:pPr>
            <a:r>
              <a:rPr lang="en-US" dirty="0" smtClean="0"/>
              <a:t>	…of ”all the dispositions and habits which lead to political prosperity, Religion and Morality are indispensable supports”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Benjamin Franklin</a:t>
            </a:r>
            <a:r>
              <a:rPr lang="en-US" sz="4000" u="sng" dirty="0" smtClean="0"/>
              <a:t> </a:t>
            </a:r>
            <a:r>
              <a:rPr lang="en-US" sz="3200" u="sng" dirty="0" smtClean="0"/>
              <a:t/>
            </a:r>
            <a:br>
              <a:rPr lang="en-US" sz="3200" u="sng" dirty="0" smtClean="0"/>
            </a:br>
            <a:r>
              <a:rPr lang="en-US" sz="3200" u="sng" dirty="0" smtClean="0"/>
              <a:t>Signer of the Declaration of Independence and Unites States Constitution </a:t>
            </a:r>
            <a:endParaRPr lang="en-US" sz="3200" u="sng" dirty="0"/>
          </a:p>
        </p:txBody>
      </p:sp>
      <p:sp>
        <p:nvSpPr>
          <p:cNvPr id="3" name="Content Placeholder 2"/>
          <p:cNvSpPr>
            <a:spLocks noGrp="1"/>
          </p:cNvSpPr>
          <p:nvPr>
            <p:ph idx="1"/>
          </p:nvPr>
        </p:nvSpPr>
        <p:spPr>
          <a:xfrm>
            <a:off x="457200" y="1828800"/>
            <a:ext cx="8229600" cy="4525963"/>
          </a:xfrm>
        </p:spPr>
        <p:txBody>
          <a:bodyPr>
            <a:normAutofit fontScale="77500" lnSpcReduction="20000"/>
          </a:bodyPr>
          <a:lstStyle/>
          <a:p>
            <a:pPr>
              <a:buNone/>
            </a:pPr>
            <a:r>
              <a:rPr lang="en-US" dirty="0" smtClean="0"/>
              <a:t>	"Here is my Creed. I believe in one God, the Creator of the Universe. That He governs it by His Providence. That He ought to be worshipped. </a:t>
            </a:r>
          </a:p>
          <a:p>
            <a:pPr>
              <a:buNone/>
            </a:pPr>
            <a:r>
              <a:rPr lang="en-US" dirty="0" smtClean="0"/>
              <a:t>	That the most acceptable service we render to him is in doing good to his other children. That the soul of man is immortal, and will be treated with justice in another life respecting its conduct in this. These I take to be the fundamental points in all sound religion, and I regard them as you do in whatever sect I meet with them. </a:t>
            </a:r>
          </a:p>
          <a:p>
            <a:pPr>
              <a:buNone/>
            </a:pPr>
            <a:r>
              <a:rPr lang="en-US" dirty="0" smtClean="0"/>
              <a:t>	As to Jesus of Nazareth, my opinion of whom you particularly desire, I think the system of morals and his religion, as he left them to us, is the best the world ever saw, or is likely to see”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sz="4000" b="1" u="sng" dirty="0" smtClean="0"/>
              <a:t>John Adams</a:t>
            </a:r>
            <a:r>
              <a:rPr lang="en-US" sz="4000" u="sng" dirty="0" smtClean="0"/>
              <a:t> </a:t>
            </a:r>
            <a:r>
              <a:rPr lang="en-US" sz="3200" u="sng" dirty="0" smtClean="0"/>
              <a:t/>
            </a:r>
            <a:br>
              <a:rPr lang="en-US" sz="3200" u="sng" dirty="0" smtClean="0"/>
            </a:br>
            <a:r>
              <a:rPr lang="en-US" sz="3200" u="sng" dirty="0" smtClean="0"/>
              <a:t>2nd U.S. President</a:t>
            </a:r>
            <a:br>
              <a:rPr lang="en-US" sz="3200" u="sng" dirty="0" smtClean="0"/>
            </a:br>
            <a:r>
              <a:rPr lang="en-US" sz="3200" u="sng" dirty="0" smtClean="0"/>
              <a:t>Signer of the Declaration of Independence </a:t>
            </a:r>
            <a:endParaRPr lang="en-US" sz="3200" u="sng" dirty="0"/>
          </a:p>
        </p:txBody>
      </p:sp>
      <p:sp>
        <p:nvSpPr>
          <p:cNvPr id="3" name="Content Placeholder 2"/>
          <p:cNvSpPr>
            <a:spLocks noGrp="1"/>
          </p:cNvSpPr>
          <p:nvPr>
            <p:ph idx="1"/>
          </p:nvPr>
        </p:nvSpPr>
        <p:spPr>
          <a:xfrm>
            <a:off x="381000" y="2057400"/>
            <a:ext cx="8229600" cy="4525963"/>
          </a:xfrm>
        </p:spPr>
        <p:txBody>
          <a:bodyPr/>
          <a:lstStyle/>
          <a:p>
            <a:pPr>
              <a:buNone/>
            </a:pPr>
            <a:r>
              <a:rPr lang="en-US" dirty="0" smtClean="0"/>
              <a:t>	“Our Constitution was made only for a moral and religious people. It is wholly inadequate to the government of any other”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Patrick Henry</a:t>
            </a:r>
            <a:r>
              <a:rPr lang="en-US" u="sng" dirty="0" smtClean="0"/>
              <a:t> </a:t>
            </a:r>
            <a:br>
              <a:rPr lang="en-US" u="sng" dirty="0" smtClean="0"/>
            </a:br>
            <a:r>
              <a:rPr lang="en-US" sz="3600" u="sng" dirty="0" smtClean="0"/>
              <a:t>Ratifier of the U.S. Constitution </a:t>
            </a:r>
            <a:endParaRPr lang="en-US" sz="3600" u="sng" dirty="0"/>
          </a:p>
        </p:txBody>
      </p:sp>
      <p:sp>
        <p:nvSpPr>
          <p:cNvPr id="3" name="Content Placeholder 2"/>
          <p:cNvSpPr>
            <a:spLocks noGrp="1"/>
          </p:cNvSpPr>
          <p:nvPr>
            <p:ph idx="1"/>
          </p:nvPr>
        </p:nvSpPr>
        <p:spPr/>
        <p:txBody>
          <a:bodyPr/>
          <a:lstStyle/>
          <a:p>
            <a:pPr>
              <a:buNone/>
            </a:pPr>
            <a:r>
              <a:rPr lang="en-US" dirty="0" smtClean="0"/>
              <a:t>	"It cannot be emphasized too strongly or too often that this great nation was founded, not by religionists, but by Christians; not on religions, but on the gospel of Jesus Christ. For this very reason peoples of other faiths have been afforded asylum, prosperity, and freedom of worship here." </a:t>
            </a:r>
            <a:r>
              <a:rPr lang="en-US" baseline="-25000" dirty="0" smtClean="0"/>
              <a:t/>
            </a:r>
            <a:br>
              <a:rPr lang="en-US" baseline="-25000" dirty="0" smtClean="0"/>
            </a:br>
            <a:r>
              <a:rPr lang="en-US" baseline="-25000" dirty="0" smtClean="0"/>
              <a:t>--</a:t>
            </a:r>
            <a:r>
              <a:rPr lang="en-US" i="1" baseline="-25000" dirty="0" smtClean="0"/>
              <a:t>The Trumpet Voice of Freedom: Patrick Henry of Virginia</a:t>
            </a:r>
            <a:r>
              <a:rPr lang="en-US" baseline="-25000" dirty="0" smtClean="0"/>
              <a:t>, p. iii.</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t>US Constitution 1</a:t>
            </a:r>
            <a:r>
              <a:rPr lang="en-US" sz="4000" b="1" u="sng" baseline="30000" dirty="0" smtClean="0"/>
              <a:t>ST</a:t>
            </a:r>
            <a:r>
              <a:rPr lang="en-US" sz="4000" b="1" u="sng" dirty="0" smtClean="0"/>
              <a:t> Amendment</a:t>
            </a:r>
            <a:endParaRPr lang="en-US" sz="4000" b="1" u="sng" dirty="0"/>
          </a:p>
        </p:txBody>
      </p:sp>
      <p:sp>
        <p:nvSpPr>
          <p:cNvPr id="3" name="Content Placeholder 2"/>
          <p:cNvSpPr>
            <a:spLocks noGrp="1"/>
          </p:cNvSpPr>
          <p:nvPr>
            <p:ph idx="1"/>
          </p:nvPr>
        </p:nvSpPr>
        <p:spPr/>
        <p:txBody>
          <a:bodyPr/>
          <a:lstStyle/>
          <a:p>
            <a:pPr>
              <a:buNone/>
            </a:pPr>
            <a:r>
              <a:rPr lang="en-US" dirty="0" smtClean="0"/>
              <a:t>	“Congress shall make no law respecting an establishment of religion or prohibiting the free exercise thereof…”</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Thomas Jefferson Letter to Danbury Baptist Assoc. 1802</a:t>
            </a:r>
            <a:endParaRPr lang="en-US" b="1" u="sng"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"Believing with you that religion is a matter which lies solely between man and his God, that he owes account to none other for his faith or his worship, that the legislative powers of government reach actions only, and not opinions, I contemplate with sovereign reverence that act of the whole American people which declared that their legislature should "make no law respecting an establishment of religion, or prohibiting the free exercise thereof," thus building a wall of separation between Church and State."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Religious Statements In The Declaration of Independence</a:t>
            </a:r>
            <a:endParaRPr lang="en-US" b="1" u="sng" dirty="0"/>
          </a:p>
        </p:txBody>
      </p:sp>
      <p:sp>
        <p:nvSpPr>
          <p:cNvPr id="3" name="Content Placeholder 2"/>
          <p:cNvSpPr>
            <a:spLocks noGrp="1"/>
          </p:cNvSpPr>
          <p:nvPr>
            <p:ph idx="1"/>
          </p:nvPr>
        </p:nvSpPr>
        <p:spPr/>
        <p:txBody>
          <a:bodyPr>
            <a:normAutofit fontScale="85000" lnSpcReduction="10000"/>
          </a:bodyPr>
          <a:lstStyle/>
          <a:p>
            <a:pPr>
              <a:buNone/>
            </a:pPr>
            <a:r>
              <a:rPr lang="en-US" dirty="0" smtClean="0"/>
              <a:t>	The Declaration of Independence, the most famous document produced by the Continental Congress during the War for Independence, proclaims: “We hold these truths to be self-evident: that all men are created equal; that they are endowed by their Creator with certain unalienable rights; that among these are life, liberty and the pursuit of happiness.” As well, this text references “the laws of nature and of nature’s God” and closes by “appealing to the Supreme Judge of the world” and noting the signers’ “reliance on the protection of divine Providence.”</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0"/>
            <a:ext cx="6096000" cy="707886"/>
          </a:xfrm>
          <a:prstGeom prst="rect">
            <a:avLst/>
          </a:prstGeom>
          <a:noFill/>
        </p:spPr>
        <p:txBody>
          <a:bodyPr wrap="square" rtlCol="0">
            <a:spAutoFit/>
          </a:bodyPr>
          <a:lstStyle/>
          <a:p>
            <a:pPr algn="ctr"/>
            <a:r>
              <a:rPr lang="en-US" sz="4000" b="1" u="sng" dirty="0" smtClean="0"/>
              <a:t>How Legislation Is Enacted</a:t>
            </a:r>
            <a:endParaRPr lang="en-US" sz="4000" b="1" u="sng" dirty="0"/>
          </a:p>
        </p:txBody>
      </p:sp>
      <p:sp>
        <p:nvSpPr>
          <p:cNvPr id="3" name="Rectangle 2"/>
          <p:cNvSpPr/>
          <p:nvPr/>
        </p:nvSpPr>
        <p:spPr>
          <a:xfrm>
            <a:off x="609600" y="1066800"/>
            <a:ext cx="1752600" cy="5334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Law Is Proposed</a:t>
            </a:r>
            <a:endParaRPr lang="en-US" dirty="0"/>
          </a:p>
        </p:txBody>
      </p:sp>
      <p:cxnSp>
        <p:nvCxnSpPr>
          <p:cNvPr id="5" name="Straight Arrow Connector 4"/>
          <p:cNvCxnSpPr>
            <a:stCxn id="3" idx="3"/>
            <a:endCxn id="6" idx="1"/>
          </p:cNvCxnSpPr>
          <p:nvPr/>
        </p:nvCxnSpPr>
        <p:spPr>
          <a:xfrm>
            <a:off x="2362200" y="1333500"/>
            <a:ext cx="304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667000" y="1066800"/>
            <a:ext cx="1219200" cy="5334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Drafted By House</a:t>
            </a:r>
            <a:endParaRPr lang="en-US" dirty="0"/>
          </a:p>
        </p:txBody>
      </p:sp>
      <p:cxnSp>
        <p:nvCxnSpPr>
          <p:cNvPr id="8" name="Straight Arrow Connector 7"/>
          <p:cNvCxnSpPr>
            <a:stCxn id="6" idx="3"/>
            <a:endCxn id="11" idx="1"/>
          </p:cNvCxnSpPr>
          <p:nvPr/>
        </p:nvCxnSpPr>
        <p:spPr>
          <a:xfrm>
            <a:off x="3886200" y="1333500"/>
            <a:ext cx="304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4191000" y="1066800"/>
            <a:ext cx="1600200" cy="5334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Senate Writes  Their Version</a:t>
            </a:r>
            <a:endParaRPr lang="en-US" dirty="0"/>
          </a:p>
        </p:txBody>
      </p:sp>
      <p:cxnSp>
        <p:nvCxnSpPr>
          <p:cNvPr id="13" name="Straight Arrow Connector 12"/>
          <p:cNvCxnSpPr>
            <a:stCxn id="11" idx="3"/>
            <a:endCxn id="14" idx="1"/>
          </p:cNvCxnSpPr>
          <p:nvPr/>
        </p:nvCxnSpPr>
        <p:spPr>
          <a:xfrm>
            <a:off x="5791200" y="1333500"/>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172200" y="914400"/>
            <a:ext cx="2514600" cy="8382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House and Senate Leaders Meet To Work Out Differences </a:t>
            </a:r>
            <a:endParaRPr lang="en-US" dirty="0"/>
          </a:p>
        </p:txBody>
      </p:sp>
      <p:sp>
        <p:nvSpPr>
          <p:cNvPr id="18" name="Rectangle 17"/>
          <p:cNvSpPr/>
          <p:nvPr/>
        </p:nvSpPr>
        <p:spPr>
          <a:xfrm>
            <a:off x="6172200" y="1905000"/>
            <a:ext cx="2590800" cy="6096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t>They Submit It To The President</a:t>
            </a:r>
            <a:endParaRPr lang="en-US" dirty="0"/>
          </a:p>
        </p:txBody>
      </p:sp>
      <p:cxnSp>
        <p:nvCxnSpPr>
          <p:cNvPr id="27" name="Straight Arrow Connector 26"/>
          <p:cNvCxnSpPr/>
          <p:nvPr/>
        </p:nvCxnSpPr>
        <p:spPr>
          <a:xfrm rot="5400000">
            <a:off x="7315994" y="1828006"/>
            <a:ext cx="1524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609600" y="1828800"/>
            <a:ext cx="1752600" cy="6858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t>The President Can:</a:t>
            </a:r>
            <a:endParaRPr lang="en-US" dirty="0"/>
          </a:p>
        </p:txBody>
      </p:sp>
      <p:sp>
        <p:nvSpPr>
          <p:cNvPr id="30" name="Rectangle 29"/>
          <p:cNvSpPr/>
          <p:nvPr/>
        </p:nvSpPr>
        <p:spPr>
          <a:xfrm>
            <a:off x="609600" y="2667000"/>
            <a:ext cx="1752600" cy="3810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Approve It</a:t>
            </a:r>
            <a:endParaRPr lang="en-US" dirty="0"/>
          </a:p>
        </p:txBody>
      </p:sp>
      <p:cxnSp>
        <p:nvCxnSpPr>
          <p:cNvPr id="32" name="Straight Arrow Connector 31"/>
          <p:cNvCxnSpPr/>
          <p:nvPr/>
        </p:nvCxnSpPr>
        <p:spPr>
          <a:xfrm rot="10800000">
            <a:off x="2362200" y="2057400"/>
            <a:ext cx="381000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9" idx="2"/>
            <a:endCxn id="30" idx="0"/>
          </p:cNvCxnSpPr>
          <p:nvPr/>
        </p:nvCxnSpPr>
        <p:spPr>
          <a:xfrm rot="5400000">
            <a:off x="1409700" y="2590800"/>
            <a:ext cx="152400" cy="1588"/>
          </a:xfrm>
          <a:prstGeom prst="straightConnector1">
            <a:avLst/>
          </a:prstGeom>
          <a:ln>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3657600" y="2133600"/>
            <a:ext cx="1143000" cy="457200"/>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dirty="0" smtClean="0"/>
              <a:t>Veto It</a:t>
            </a:r>
            <a:endParaRPr lang="en-US" dirty="0"/>
          </a:p>
        </p:txBody>
      </p:sp>
      <p:cxnSp>
        <p:nvCxnSpPr>
          <p:cNvPr id="37" name="Straight Arrow Connector 36"/>
          <p:cNvCxnSpPr>
            <a:endCxn id="35" idx="1"/>
          </p:cNvCxnSpPr>
          <p:nvPr/>
        </p:nvCxnSpPr>
        <p:spPr>
          <a:xfrm>
            <a:off x="2362200" y="2362200"/>
            <a:ext cx="1295400" cy="1588"/>
          </a:xfrm>
          <a:prstGeom prst="straightConnector1">
            <a:avLst/>
          </a:prstGeom>
          <a:ln w="3810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2743200" y="2743200"/>
            <a:ext cx="3048000" cy="5334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smtClean="0"/>
              <a:t>It Goes Back To The Whole Congress ,Then They Will:</a:t>
            </a:r>
            <a:endParaRPr lang="en-US" dirty="0"/>
          </a:p>
        </p:txBody>
      </p:sp>
      <p:cxnSp>
        <p:nvCxnSpPr>
          <p:cNvPr id="52" name="Straight Arrow Connector 51"/>
          <p:cNvCxnSpPr/>
          <p:nvPr/>
        </p:nvCxnSpPr>
        <p:spPr>
          <a:xfrm rot="5400000">
            <a:off x="4115594" y="2666206"/>
            <a:ext cx="152400"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endCxn id="55" idx="1"/>
          </p:cNvCxnSpPr>
          <p:nvPr/>
        </p:nvCxnSpPr>
        <p:spPr>
          <a:xfrm>
            <a:off x="5181600" y="3276600"/>
            <a:ext cx="990600" cy="419100"/>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6172200" y="3505200"/>
            <a:ext cx="2590800" cy="381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Do Nothing</a:t>
            </a:r>
            <a:endParaRPr lang="en-US" dirty="0"/>
          </a:p>
        </p:txBody>
      </p:sp>
      <p:sp>
        <p:nvSpPr>
          <p:cNvPr id="59" name="Rectangle 58"/>
          <p:cNvSpPr/>
          <p:nvPr/>
        </p:nvSpPr>
        <p:spPr>
          <a:xfrm>
            <a:off x="3276600" y="6324600"/>
            <a:ext cx="2590800" cy="3048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Law \ Legislation Dies</a:t>
            </a:r>
            <a:endParaRPr lang="en-US" dirty="0"/>
          </a:p>
        </p:txBody>
      </p:sp>
      <p:cxnSp>
        <p:nvCxnSpPr>
          <p:cNvPr id="61" name="Straight Arrow Connector 60"/>
          <p:cNvCxnSpPr/>
          <p:nvPr/>
        </p:nvCxnSpPr>
        <p:spPr>
          <a:xfrm rot="5400000">
            <a:off x="3658394" y="3352006"/>
            <a:ext cx="3048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3581400" y="3505200"/>
            <a:ext cx="1295400" cy="381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Modify It</a:t>
            </a:r>
            <a:endParaRPr lang="en-US" dirty="0"/>
          </a:p>
        </p:txBody>
      </p:sp>
      <p:cxnSp>
        <p:nvCxnSpPr>
          <p:cNvPr id="67" name="Straight Arrow Connector 66"/>
          <p:cNvCxnSpPr/>
          <p:nvPr/>
        </p:nvCxnSpPr>
        <p:spPr>
          <a:xfrm rot="5400000" flipH="1" flipV="1">
            <a:off x="4457700" y="3390900"/>
            <a:ext cx="228600" cy="1588"/>
          </a:xfrm>
          <a:prstGeom prst="straightConnector1">
            <a:avLst/>
          </a:prstGeom>
          <a:ln w="381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2286000" y="4800600"/>
            <a:ext cx="4572000" cy="3810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600" dirty="0" smtClean="0"/>
              <a:t>The Bill Becomes Law</a:t>
            </a:r>
            <a:endParaRPr lang="en-US" sz="3600" dirty="0"/>
          </a:p>
        </p:txBody>
      </p:sp>
      <p:sp>
        <p:nvSpPr>
          <p:cNvPr id="79" name="Rectangle 78"/>
          <p:cNvSpPr/>
          <p:nvPr/>
        </p:nvSpPr>
        <p:spPr>
          <a:xfrm>
            <a:off x="914400" y="3352800"/>
            <a:ext cx="1447800" cy="762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Override Veto With 2/3 Vote</a:t>
            </a:r>
            <a:endParaRPr lang="en-US" dirty="0"/>
          </a:p>
        </p:txBody>
      </p:sp>
      <p:cxnSp>
        <p:nvCxnSpPr>
          <p:cNvPr id="82" name="Straight Arrow Connector 81"/>
          <p:cNvCxnSpPr>
            <a:endCxn id="79" idx="3"/>
          </p:cNvCxnSpPr>
          <p:nvPr/>
        </p:nvCxnSpPr>
        <p:spPr>
          <a:xfrm rot="10800000" flipV="1">
            <a:off x="2362200" y="3276600"/>
            <a:ext cx="762000" cy="457200"/>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10" name="Elbow Connector 109"/>
          <p:cNvCxnSpPr/>
          <p:nvPr/>
        </p:nvCxnSpPr>
        <p:spPr>
          <a:xfrm rot="5400000">
            <a:off x="0" y="3733800"/>
            <a:ext cx="1371600" cy="1588"/>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p:nvPr/>
        </p:nvCxnSpPr>
        <p:spPr>
          <a:xfrm>
            <a:off x="685800" y="4343400"/>
            <a:ext cx="38862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23" name="Rectangle 122"/>
          <p:cNvSpPr/>
          <p:nvPr/>
        </p:nvSpPr>
        <p:spPr>
          <a:xfrm>
            <a:off x="1905000" y="5486400"/>
            <a:ext cx="5334000" cy="5334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dirty="0" smtClean="0"/>
              <a:t>If Challenged It Can Be Declared Unconstitutional By Supreme Court</a:t>
            </a:r>
            <a:endParaRPr lang="en-US" dirty="0"/>
          </a:p>
        </p:txBody>
      </p:sp>
      <p:cxnSp>
        <p:nvCxnSpPr>
          <p:cNvPr id="127" name="Straight Arrow Connector 126"/>
          <p:cNvCxnSpPr>
            <a:endCxn id="78" idx="0"/>
          </p:cNvCxnSpPr>
          <p:nvPr/>
        </p:nvCxnSpPr>
        <p:spPr>
          <a:xfrm rot="5400000">
            <a:off x="4343400" y="4572000"/>
            <a:ext cx="4572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p:nvPr/>
        </p:nvCxnSpPr>
        <p:spPr>
          <a:xfrm>
            <a:off x="2362200" y="3962400"/>
            <a:ext cx="22098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p:nvPr/>
        </p:nvCxnSpPr>
        <p:spPr>
          <a:xfrm rot="5400000">
            <a:off x="4382294" y="4152106"/>
            <a:ext cx="3810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a:stCxn id="78" idx="2"/>
          </p:cNvCxnSpPr>
          <p:nvPr/>
        </p:nvCxnSpPr>
        <p:spPr>
          <a:xfrm rot="5400000">
            <a:off x="4381500" y="5372100"/>
            <a:ext cx="3810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4" name="Straight Arrow Connector 193"/>
          <p:cNvCxnSpPr/>
          <p:nvPr/>
        </p:nvCxnSpPr>
        <p:spPr>
          <a:xfrm rot="5400000">
            <a:off x="6287294" y="5066506"/>
            <a:ext cx="23622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rot="10800000">
            <a:off x="4572000" y="6172200"/>
            <a:ext cx="28956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1" name="Straight Arrow Connector 200"/>
          <p:cNvCxnSpPr>
            <a:stCxn id="123" idx="2"/>
            <a:endCxn id="59" idx="0"/>
          </p:cNvCxnSpPr>
          <p:nvPr/>
        </p:nvCxnSpPr>
        <p:spPr>
          <a:xfrm rot="5400000">
            <a:off x="4419600" y="6172200"/>
            <a:ext cx="30480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How The Branches Of  Government </a:t>
            </a:r>
            <a:r>
              <a:rPr lang="en-US" b="1" u="sng" dirty="0"/>
              <a:t>A</a:t>
            </a:r>
            <a:r>
              <a:rPr lang="en-US" b="1" u="sng" dirty="0" smtClean="0"/>
              <a:t>re Chosen</a:t>
            </a:r>
            <a:endParaRPr lang="en-US" b="1" u="sng" dirty="0"/>
          </a:p>
        </p:txBody>
      </p:sp>
      <p:sp>
        <p:nvSpPr>
          <p:cNvPr id="3" name="Content Placeholder 2"/>
          <p:cNvSpPr>
            <a:spLocks noGrp="1"/>
          </p:cNvSpPr>
          <p:nvPr>
            <p:ph idx="1"/>
          </p:nvPr>
        </p:nvSpPr>
        <p:spPr>
          <a:xfrm>
            <a:off x="457200" y="1752600"/>
            <a:ext cx="8229600" cy="4373563"/>
          </a:xfrm>
        </p:spPr>
        <p:txBody>
          <a:bodyPr>
            <a:normAutofit fontScale="92500" lnSpcReduction="10000"/>
          </a:bodyPr>
          <a:lstStyle/>
          <a:p>
            <a:pPr>
              <a:buNone/>
            </a:pPr>
            <a:r>
              <a:rPr lang="en-US" dirty="0" smtClean="0"/>
              <a:t>President: 				Electoral College</a:t>
            </a:r>
          </a:p>
          <a:p>
            <a:pPr>
              <a:buNone/>
            </a:pPr>
            <a:r>
              <a:rPr lang="en-US" dirty="0" smtClean="0"/>
              <a:t>House of Representatives:	Popular Vote</a:t>
            </a:r>
          </a:p>
          <a:p>
            <a:pPr>
              <a:buNone/>
            </a:pPr>
            <a:r>
              <a:rPr lang="en-US" dirty="0" smtClean="0"/>
              <a:t>Senate:				Originally Selected 					By State Legislatures</a:t>
            </a:r>
          </a:p>
          <a:p>
            <a:pPr>
              <a:buNone/>
            </a:pPr>
            <a:r>
              <a:rPr lang="en-US" dirty="0" smtClean="0"/>
              <a:t>						Now By Popular 						Vote</a:t>
            </a:r>
          </a:p>
          <a:p>
            <a:pPr>
              <a:buNone/>
            </a:pPr>
            <a:r>
              <a:rPr lang="en-US" dirty="0" smtClean="0"/>
              <a:t>Supreme Court:			Nominated By 						President With 						Approval of Congress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dirty="0" smtClean="0"/>
              <a:t>	</a:t>
            </a:r>
          </a:p>
          <a:p>
            <a:pPr algn="ctr">
              <a:buNone/>
            </a:pPr>
            <a:r>
              <a:rPr lang="en-US" sz="4000" b="1" u="sng" dirty="0" smtClean="0"/>
              <a:t>States Rights Vs. Federal Government</a:t>
            </a:r>
          </a:p>
          <a:p>
            <a:pPr algn="ctr">
              <a:buNone/>
            </a:pPr>
            <a:endParaRPr lang="en-US" sz="4000" b="1" u="sng" dirty="0" smtClean="0"/>
          </a:p>
          <a:p>
            <a:pPr algn="ctr">
              <a:buNone/>
            </a:pPr>
            <a:endParaRPr lang="en-US" sz="4000" b="1" u="sng" dirty="0" smtClean="0"/>
          </a:p>
          <a:p>
            <a:pPr algn="ctr">
              <a:buNone/>
            </a:pPr>
            <a:r>
              <a:rPr lang="en-US" sz="4000" b="1" u="sng" dirty="0" smtClean="0"/>
              <a:t>The Press</a:t>
            </a:r>
            <a:endParaRPr lang="en-US" sz="4000" b="1" u="sng"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James Madison </a:t>
            </a:r>
            <a:br>
              <a:rPr lang="en-US" b="1" u="sng" dirty="0" smtClean="0"/>
            </a:br>
            <a:r>
              <a:rPr lang="en-US" b="1" u="sng" dirty="0" smtClean="0"/>
              <a:t>Federalist Paper # 51</a:t>
            </a:r>
            <a:endParaRPr lang="en-US" b="1" u="sng" dirty="0"/>
          </a:p>
        </p:txBody>
      </p:sp>
      <p:sp>
        <p:nvSpPr>
          <p:cNvPr id="3" name="Content Placeholder 2"/>
          <p:cNvSpPr>
            <a:spLocks noGrp="1"/>
          </p:cNvSpPr>
          <p:nvPr>
            <p:ph idx="1"/>
          </p:nvPr>
        </p:nvSpPr>
        <p:spPr/>
        <p:txBody>
          <a:bodyPr/>
          <a:lstStyle/>
          <a:p>
            <a:pPr>
              <a:buNone/>
            </a:pPr>
            <a:r>
              <a:rPr lang="en-US" dirty="0" smtClean="0"/>
              <a:t>	“If men were angels, no government would be necessary. If angels were to govern men, neither external or internal controls on government would be necessary.”</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James Wilson</a:t>
            </a:r>
            <a:br>
              <a:rPr lang="en-US" b="1" u="sng" dirty="0" smtClean="0"/>
            </a:br>
            <a:r>
              <a:rPr lang="en-US" sz="3600" b="1" u="sng" dirty="0" smtClean="0"/>
              <a:t>Supreme Court Justice </a:t>
            </a:r>
            <a:endParaRPr lang="en-US" sz="3600" b="1" u="sng" dirty="0"/>
          </a:p>
        </p:txBody>
      </p:sp>
      <p:sp>
        <p:nvSpPr>
          <p:cNvPr id="3" name="Content Placeholder 2"/>
          <p:cNvSpPr>
            <a:spLocks noGrp="1"/>
          </p:cNvSpPr>
          <p:nvPr>
            <p:ph idx="1"/>
          </p:nvPr>
        </p:nvSpPr>
        <p:spPr/>
        <p:txBody>
          <a:bodyPr/>
          <a:lstStyle/>
          <a:p>
            <a:pPr>
              <a:buNone/>
            </a:pPr>
            <a:r>
              <a:rPr lang="en-US" dirty="0" smtClean="0"/>
              <a:t>	“Without liberty, law loses its nature and its name, and becomes oppression. Without law, liberty also loses its nature and its name, and becomes licentiousness.”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George Washington</a:t>
            </a:r>
            <a:r>
              <a:rPr lang="en-US" u="sng" dirty="0" smtClean="0"/>
              <a:t> </a:t>
            </a:r>
            <a:br>
              <a:rPr lang="en-US" u="sng" dirty="0" smtClean="0"/>
            </a:br>
            <a:r>
              <a:rPr lang="en-US" sz="3600" u="sng" dirty="0" smtClean="0"/>
              <a:t>1st U.S. President </a:t>
            </a:r>
            <a:endParaRPr lang="en-US" sz="3600" u="sng" dirty="0"/>
          </a:p>
        </p:txBody>
      </p:sp>
      <p:sp>
        <p:nvSpPr>
          <p:cNvPr id="3" name="Content Placeholder 2"/>
          <p:cNvSpPr>
            <a:spLocks noGrp="1"/>
          </p:cNvSpPr>
          <p:nvPr>
            <p:ph idx="1"/>
          </p:nvPr>
        </p:nvSpPr>
        <p:spPr/>
        <p:txBody>
          <a:bodyPr/>
          <a:lstStyle/>
          <a:p>
            <a:pPr>
              <a:buNone/>
            </a:pPr>
            <a:r>
              <a:rPr lang="en-US" dirty="0" smtClean="0"/>
              <a:t>	"While we are zealously performing the duties of good citizens and soldiers, we certainly ought not to be inattentive to the higher duties of religion. To the distinguished character of Patriot, it should be our highest glory to add the more distinguished character of Christian." </a:t>
            </a:r>
            <a:r>
              <a:rPr lang="en-US" baseline="-25000" dirty="0" smtClean="0"/>
              <a:t/>
            </a:r>
            <a:br>
              <a:rPr lang="en-US" baseline="-25000" dirty="0" smtClean="0"/>
            </a:br>
            <a:r>
              <a:rPr lang="en-US" baseline="-25000" dirty="0" smtClean="0"/>
              <a:t>--</a:t>
            </a:r>
            <a:r>
              <a:rPr lang="en-US" i="1" baseline="-25000" dirty="0" smtClean="0"/>
              <a:t>The Writings of Washington</a:t>
            </a:r>
            <a:r>
              <a:rPr lang="en-US" baseline="-25000" dirty="0" smtClean="0"/>
              <a:t>, pp. 342-343.</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Thomas Jefferson Letter to Danbury Baptist Assoc. 1802</a:t>
            </a:r>
            <a:endParaRPr lang="en-US" dirty="0"/>
          </a:p>
        </p:txBody>
      </p:sp>
      <p:sp>
        <p:nvSpPr>
          <p:cNvPr id="3" name="Content Placeholder 2"/>
          <p:cNvSpPr>
            <a:spLocks noGrp="1"/>
          </p:cNvSpPr>
          <p:nvPr>
            <p:ph idx="1"/>
          </p:nvPr>
        </p:nvSpPr>
        <p:spPr/>
        <p:txBody>
          <a:bodyPr/>
          <a:lstStyle/>
          <a:p>
            <a:pPr>
              <a:buNone/>
            </a:pPr>
            <a:r>
              <a:rPr lang="en-US" dirty="0" smtClean="0"/>
              <a:t>	"Believing with you that religion is a matter which lies solely between man and his God, that he owes account to none other for his faith or his worship,…”</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George Mason</a:t>
            </a:r>
            <a:br>
              <a:rPr lang="en-US" b="1" u="sng" dirty="0" smtClean="0"/>
            </a:br>
            <a:r>
              <a:rPr lang="en-US" b="1" u="sng" dirty="0" smtClean="0"/>
              <a:t>Draft of Virginia Declaration of Rights </a:t>
            </a:r>
            <a:endParaRPr lang="en-US" b="1" u="sng" dirty="0"/>
          </a:p>
        </p:txBody>
      </p:sp>
      <p:sp>
        <p:nvSpPr>
          <p:cNvPr id="3" name="Content Placeholder 2"/>
          <p:cNvSpPr>
            <a:spLocks noGrp="1"/>
          </p:cNvSpPr>
          <p:nvPr>
            <p:ph idx="1"/>
          </p:nvPr>
        </p:nvSpPr>
        <p:spPr/>
        <p:txBody>
          <a:bodyPr/>
          <a:lstStyle/>
          <a:p>
            <a:pPr>
              <a:buNone/>
            </a:pPr>
            <a:r>
              <a:rPr lang="en-US" dirty="0" smtClean="0"/>
              <a:t>	“That as Religion, or the Duty which we owe to our divine and omnipotent Creator, and the Manner of discharging it, can be governed only by Reason and Conviction, not by Force or Violence; and therefore that all Men shou’d enjoy the fullest Toleration in the Exercise of Religion, according to the Dictates of Conscience, unpunished and unrestrained by the Magistrate….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57200"/>
            <a:ext cx="8839200" cy="1143000"/>
          </a:xfrm>
        </p:spPr>
        <p:txBody>
          <a:bodyPr>
            <a:noAutofit/>
          </a:bodyPr>
          <a:lstStyle/>
          <a:p>
            <a:r>
              <a:rPr lang="en-US" sz="4000" b="1" u="sng" dirty="0" smtClean="0"/>
              <a:t>Thomas Jefferson</a:t>
            </a:r>
            <a:r>
              <a:rPr lang="en-US" sz="4000" u="sng" dirty="0" smtClean="0"/>
              <a:t> </a:t>
            </a:r>
            <a:r>
              <a:rPr lang="en-US" sz="3200" u="sng" dirty="0" smtClean="0"/>
              <a:t/>
            </a:r>
            <a:br>
              <a:rPr lang="en-US" sz="3200" u="sng" dirty="0" smtClean="0"/>
            </a:br>
            <a:r>
              <a:rPr lang="en-US" sz="3200" u="sng" dirty="0" smtClean="0"/>
              <a:t>3rd U.S. President</a:t>
            </a:r>
            <a:br>
              <a:rPr lang="en-US" sz="3200" u="sng" dirty="0" smtClean="0"/>
            </a:br>
            <a:r>
              <a:rPr lang="en-US" sz="3200" u="sng" dirty="0" smtClean="0"/>
              <a:t> Drafter, Signer of the Declaration of Independence </a:t>
            </a:r>
            <a:endParaRPr lang="en-US" sz="3200" u="sng" dirty="0"/>
          </a:p>
        </p:txBody>
      </p:sp>
      <p:sp>
        <p:nvSpPr>
          <p:cNvPr id="3" name="Content Placeholder 2"/>
          <p:cNvSpPr>
            <a:spLocks noGrp="1"/>
          </p:cNvSpPr>
          <p:nvPr>
            <p:ph idx="1"/>
          </p:nvPr>
        </p:nvSpPr>
        <p:spPr>
          <a:xfrm>
            <a:off x="457200" y="2209800"/>
            <a:ext cx="8229600" cy="4525963"/>
          </a:xfrm>
        </p:spPr>
        <p:txBody>
          <a:bodyPr>
            <a:normAutofit fontScale="85000" lnSpcReduction="20000"/>
          </a:bodyPr>
          <a:lstStyle/>
          <a:p>
            <a:pPr>
              <a:buNone/>
            </a:pPr>
            <a:r>
              <a:rPr lang="en-US" dirty="0" smtClean="0"/>
              <a:t>	"God who gave us life gave us liberty. And can the liberties of a nation be thought secure when we have removed their only firm basis, a conviction in the minds of the people that these liberties are of the Gift of God? That they are not to be violated but with His wrath? Indeed, I tremble for my country when I reflect that God is just; that His justice cannot sleep forever; That a revolution of the wheel of fortune, a change of situation, is among possible events; that it may become probable by Supernatural influence! The Almighty has no attribute which can take side with us in that event." </a:t>
            </a:r>
            <a:r>
              <a:rPr lang="en-US" baseline="-25000" dirty="0" smtClean="0"/>
              <a:t/>
            </a:r>
            <a:br>
              <a:rPr lang="en-US" baseline="-25000" dirty="0" smtClean="0"/>
            </a:br>
            <a:r>
              <a:rPr lang="en-US" baseline="-25000" dirty="0" smtClean="0"/>
              <a:t>--</a:t>
            </a:r>
            <a:r>
              <a:rPr lang="en-US" i="1" baseline="-25000" dirty="0" smtClean="0"/>
              <a:t>Notes on the State of Virginia, Query XVIII</a:t>
            </a:r>
            <a:r>
              <a:rPr lang="en-US" baseline="-25000" dirty="0" smtClean="0"/>
              <a:t>, p. 237.</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John Hancock</a:t>
            </a:r>
            <a:r>
              <a:rPr lang="en-US" u="sng" dirty="0" smtClean="0"/>
              <a:t> </a:t>
            </a:r>
            <a:r>
              <a:rPr lang="en-US" sz="3200" u="sng" dirty="0" smtClean="0"/>
              <a:t/>
            </a:r>
            <a:br>
              <a:rPr lang="en-US" sz="3200" u="sng" dirty="0" smtClean="0"/>
            </a:br>
            <a:r>
              <a:rPr lang="en-US" sz="3600" u="sng" dirty="0" smtClean="0"/>
              <a:t>1st Signer of the Declaration of Independence </a:t>
            </a:r>
            <a:endParaRPr lang="en-US" sz="3600" u="sng" dirty="0"/>
          </a:p>
        </p:txBody>
      </p:sp>
      <p:sp>
        <p:nvSpPr>
          <p:cNvPr id="3" name="Content Placeholder 2"/>
          <p:cNvSpPr>
            <a:spLocks noGrp="1"/>
          </p:cNvSpPr>
          <p:nvPr>
            <p:ph idx="1"/>
          </p:nvPr>
        </p:nvSpPr>
        <p:spPr/>
        <p:txBody>
          <a:bodyPr/>
          <a:lstStyle/>
          <a:p>
            <a:pPr>
              <a:buNone/>
            </a:pPr>
            <a:r>
              <a:rPr lang="en-US" dirty="0" smtClean="0"/>
              <a:t>	"Resistance to tyranny becomes the Christian and social duty of each individual. ... Continue steadfast and, with a proper sense of your dependence on God, nobly defend those rights which heaven gave, and no man ought to take from us." </a:t>
            </a:r>
            <a:r>
              <a:rPr lang="en-US" baseline="-25000" dirty="0" smtClean="0"/>
              <a:t/>
            </a:r>
            <a:br>
              <a:rPr lang="en-US" baseline="-25000" dirty="0" smtClean="0"/>
            </a:br>
            <a:r>
              <a:rPr lang="en-US" baseline="-25000" dirty="0" smtClean="0"/>
              <a:t>--</a:t>
            </a:r>
            <a:r>
              <a:rPr lang="en-US" i="1" baseline="-25000" dirty="0" smtClean="0"/>
              <a:t>History of the United States of America</a:t>
            </a:r>
            <a:r>
              <a:rPr lang="en-US" baseline="-25000" dirty="0" smtClean="0"/>
              <a:t>, Vol. II, p. 229.</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John Witherspoon</a:t>
            </a:r>
            <a:r>
              <a:rPr lang="en-US" sz="4000" u="sng" dirty="0" smtClean="0"/>
              <a:t> </a:t>
            </a:r>
            <a:r>
              <a:rPr lang="en-US" sz="3200" dirty="0" smtClean="0"/>
              <a:t/>
            </a:r>
            <a:br>
              <a:rPr lang="en-US" sz="3200" dirty="0" smtClean="0"/>
            </a:br>
            <a:r>
              <a:rPr lang="en-US" sz="3200" u="sng" dirty="0" smtClean="0"/>
              <a:t>Signer of the Declaration of Independence, Clergyman and President of Princeton University </a:t>
            </a:r>
            <a:endParaRPr lang="en-US" sz="3200" u="sng" dirty="0"/>
          </a:p>
        </p:txBody>
      </p:sp>
      <p:sp>
        <p:nvSpPr>
          <p:cNvPr id="3" name="Content Placeholder 2"/>
          <p:cNvSpPr>
            <a:spLocks noGrp="1"/>
          </p:cNvSpPr>
          <p:nvPr>
            <p:ph idx="1"/>
          </p:nvPr>
        </p:nvSpPr>
        <p:spPr>
          <a:xfrm>
            <a:off x="381000" y="1905000"/>
            <a:ext cx="8229600" cy="4525963"/>
          </a:xfrm>
        </p:spPr>
        <p:txBody>
          <a:bodyPr>
            <a:normAutofit/>
          </a:bodyPr>
          <a:lstStyle/>
          <a:p>
            <a:pPr>
              <a:buNone/>
            </a:pPr>
            <a:r>
              <a:rPr lang="en-US" dirty="0" smtClean="0"/>
              <a:t>	“What follows from this? That he is the best friend to American liberty, who is most sincere and active in promoting true and undefiled religion, and who sets himself with the greatest firmness to bear down profanity and immorality of every kind. " </a:t>
            </a:r>
            <a:r>
              <a:rPr lang="en-US" baseline="-25000" dirty="0" smtClean="0"/>
              <a:t/>
            </a:r>
            <a:br>
              <a:rPr lang="en-US" baseline="-25000" dirty="0" smtClean="0"/>
            </a:br>
            <a:r>
              <a:rPr lang="en-US" baseline="-25000" dirty="0" smtClean="0"/>
              <a:t>--Sermon at Princeton University, "The Dominion of Providence over the Passions of Men," May 17, 1776.</a:t>
            </a:r>
            <a:r>
              <a:rPr lang="en-US" dirty="0" smtClean="0"/>
              <a: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Benjamin Rush</a:t>
            </a:r>
            <a:r>
              <a:rPr lang="en-US" sz="4000" u="sng" dirty="0" smtClean="0"/>
              <a:t> </a:t>
            </a:r>
            <a:r>
              <a:rPr lang="en-US" sz="3200" u="sng" dirty="0" smtClean="0"/>
              <a:t/>
            </a:r>
            <a:br>
              <a:rPr lang="en-US" sz="3200" u="sng" dirty="0" smtClean="0"/>
            </a:br>
            <a:r>
              <a:rPr lang="en-US" sz="3200" u="sng" dirty="0" smtClean="0"/>
              <a:t>Signer of the Declaration of Independence Ratifier of the U.S. Constitution </a:t>
            </a:r>
            <a:endParaRPr lang="en-US" sz="3200" u="sng" dirty="0"/>
          </a:p>
        </p:txBody>
      </p:sp>
      <p:sp>
        <p:nvSpPr>
          <p:cNvPr id="3" name="Content Placeholder 2"/>
          <p:cNvSpPr>
            <a:spLocks noGrp="1"/>
          </p:cNvSpPr>
          <p:nvPr>
            <p:ph idx="1"/>
          </p:nvPr>
        </p:nvSpPr>
        <p:spPr>
          <a:xfrm>
            <a:off x="457200" y="1981200"/>
            <a:ext cx="8229600" cy="4525963"/>
          </a:xfrm>
        </p:spPr>
        <p:txBody>
          <a:bodyPr/>
          <a:lstStyle/>
          <a:p>
            <a:pPr>
              <a:buNone/>
            </a:pPr>
            <a:r>
              <a:rPr lang="en-US" dirty="0" smtClean="0"/>
              <a:t>	“The only foundation for a useful education in a republic is to be laid in religion. Without this there can be no virtue, and without virtue there can be no liberty”</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t>Galatians 5:1</a:t>
            </a:r>
            <a:endParaRPr lang="en-US" sz="4000" b="1" u="sng" dirty="0"/>
          </a:p>
        </p:txBody>
      </p:sp>
      <p:sp>
        <p:nvSpPr>
          <p:cNvPr id="3" name="Content Placeholder 2"/>
          <p:cNvSpPr>
            <a:spLocks noGrp="1"/>
          </p:cNvSpPr>
          <p:nvPr>
            <p:ph idx="1"/>
          </p:nvPr>
        </p:nvSpPr>
        <p:spPr>
          <a:xfrm>
            <a:off x="457200" y="1447800"/>
            <a:ext cx="8229600" cy="4678363"/>
          </a:xfrm>
        </p:spPr>
        <p:txBody>
          <a:bodyPr/>
          <a:lstStyle/>
          <a:p>
            <a:pPr>
              <a:buNone/>
            </a:pPr>
            <a:r>
              <a:rPr lang="en-US" dirty="0" smtClean="0"/>
              <a:t>	Stand fast therefore in the liberty by which Christ has made us free, and do not be entangled again with a yoke of bondage.</a:t>
            </a:r>
          </a:p>
          <a:p>
            <a:endParaRPr lang="en-US" dirty="0" smtClean="0"/>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Philippians 2:12</a:t>
            </a:r>
            <a:r>
              <a:rPr lang="en-US" b="1" dirty="0" smtClean="0"/>
              <a:t/>
            </a:r>
            <a:br>
              <a:rPr lang="en-US" b="1" dirty="0" smtClean="0"/>
            </a:br>
            <a:endParaRPr lang="en-US" b="1" dirty="0"/>
          </a:p>
        </p:txBody>
      </p:sp>
      <p:sp>
        <p:nvSpPr>
          <p:cNvPr id="3" name="Content Placeholder 2"/>
          <p:cNvSpPr>
            <a:spLocks noGrp="1"/>
          </p:cNvSpPr>
          <p:nvPr>
            <p:ph idx="1"/>
          </p:nvPr>
        </p:nvSpPr>
        <p:spPr/>
        <p:txBody>
          <a:bodyPr/>
          <a:lstStyle/>
          <a:p>
            <a:pPr>
              <a:buNone/>
            </a:pPr>
            <a:r>
              <a:rPr lang="en-US" dirty="0" smtClean="0"/>
              <a:t>	“Therefore, my beloved, as you have always obeyed, not as in my presence only, but now much more in my absence, work out your own salvation with fear and trembling.”</a:t>
            </a:r>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4000" b="1" u="sng" dirty="0" smtClean="0"/>
              <a:t>Ezekiel 18:19 - 20</a:t>
            </a:r>
            <a:r>
              <a:rPr lang="en-US" sz="4000" b="1" dirty="0" smtClean="0"/>
              <a:t/>
            </a:r>
            <a:br>
              <a:rPr lang="en-US" sz="4000" b="1" dirty="0" smtClean="0"/>
            </a:br>
            <a:endParaRPr lang="en-US" dirty="0"/>
          </a:p>
        </p:txBody>
      </p:sp>
      <p:sp>
        <p:nvSpPr>
          <p:cNvPr id="3" name="Content Placeholder 2"/>
          <p:cNvSpPr>
            <a:spLocks noGrp="1"/>
          </p:cNvSpPr>
          <p:nvPr>
            <p:ph idx="1"/>
          </p:nvPr>
        </p:nvSpPr>
        <p:spPr>
          <a:xfrm>
            <a:off x="457200" y="1447800"/>
            <a:ext cx="8229600" cy="4678363"/>
          </a:xfrm>
        </p:spPr>
        <p:txBody>
          <a:bodyPr>
            <a:normAutofit/>
          </a:bodyPr>
          <a:lstStyle/>
          <a:p>
            <a:pPr lvl="1">
              <a:buNone/>
            </a:pPr>
            <a:r>
              <a:rPr lang="en-US" dirty="0" smtClean="0"/>
              <a:t>	Yet you say, 'Why should the son not bear the guilt of the father?' Because the son has done what is lawful and right, and has kept all My statutes and observed them, he shall surely live.</a:t>
            </a:r>
          </a:p>
          <a:p>
            <a:pPr lvl="1">
              <a:buNone/>
            </a:pPr>
            <a:endParaRPr lang="en-US" dirty="0" smtClean="0"/>
          </a:p>
          <a:p>
            <a:pPr lvl="1">
              <a:buNone/>
            </a:pPr>
            <a:r>
              <a:rPr lang="en-US" dirty="0" smtClean="0"/>
              <a:t>	The soul who sins shall die. The son shall not bear the guilt of the father, nor the father bear the guilt of the son. The righteousness of the righteous shall be upon himself, and the wickedness of the wicked shall be upon himself.</a:t>
            </a:r>
          </a:p>
          <a:p>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Declaration of Independence</a:t>
            </a:r>
            <a:endParaRPr lang="en-US" u="sng" dirty="0"/>
          </a:p>
        </p:txBody>
      </p:sp>
      <p:sp>
        <p:nvSpPr>
          <p:cNvPr id="3" name="Content Placeholder 2"/>
          <p:cNvSpPr>
            <a:spLocks noGrp="1"/>
          </p:cNvSpPr>
          <p:nvPr>
            <p:ph idx="1"/>
          </p:nvPr>
        </p:nvSpPr>
        <p:spPr/>
        <p:txBody>
          <a:bodyPr/>
          <a:lstStyle/>
          <a:p>
            <a:pPr>
              <a:buNone/>
            </a:pPr>
            <a:r>
              <a:rPr lang="en-US" dirty="0" smtClean="0"/>
              <a:t>	“We hold these truths to be self-evident: that all men are created equal”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t>John Adams</a:t>
            </a:r>
            <a:r>
              <a:rPr lang="en-US" sz="4000" u="sng" dirty="0" smtClean="0"/>
              <a:t> </a:t>
            </a:r>
            <a:r>
              <a:rPr lang="en-US" sz="3200" u="sng" dirty="0" smtClean="0"/>
              <a:t/>
            </a:r>
            <a:br>
              <a:rPr lang="en-US" sz="3200" u="sng" dirty="0" smtClean="0"/>
            </a:br>
            <a:r>
              <a:rPr lang="en-US" sz="3200" u="sng" dirty="0" smtClean="0"/>
              <a:t>2nd U.S. President </a:t>
            </a:r>
            <a:br>
              <a:rPr lang="en-US" sz="3200" u="sng" dirty="0" smtClean="0"/>
            </a:br>
            <a:r>
              <a:rPr lang="en-US" sz="3200" u="sng" dirty="0" smtClean="0"/>
              <a:t>Signer of the Declaration of Independence </a:t>
            </a:r>
            <a:endParaRPr lang="en-US" sz="3200" u="sng" dirty="0"/>
          </a:p>
        </p:txBody>
      </p:sp>
      <p:sp>
        <p:nvSpPr>
          <p:cNvPr id="3" name="Content Placeholder 2"/>
          <p:cNvSpPr>
            <a:spLocks noGrp="1"/>
          </p:cNvSpPr>
          <p:nvPr>
            <p:ph idx="1"/>
          </p:nvPr>
        </p:nvSpPr>
        <p:spPr>
          <a:xfrm>
            <a:off x="457200" y="1828800"/>
            <a:ext cx="8229600" cy="4525963"/>
          </a:xfrm>
        </p:spPr>
        <p:txBody>
          <a:bodyPr>
            <a:normAutofit fontScale="92500" lnSpcReduction="10000"/>
          </a:bodyPr>
          <a:lstStyle/>
          <a:p>
            <a:pPr>
              <a:buNone/>
            </a:pPr>
            <a:r>
              <a:rPr lang="en-US" dirty="0" smtClean="0"/>
              <a:t>	"Suppose a nation in some distant Region should take the Bible for their only law Book, and every member should regulate his conduct by the precepts there exhibited! Every member would be obliged in conscience, to temperance, frugality, and industry; to justice, kindness, and charity towards his fellow men; and to piety, love, and reverence toward Almighty God ... What a Eutopia, what a Paradise would this region be." </a:t>
            </a:r>
            <a:r>
              <a:rPr lang="en-US" baseline="-25000" dirty="0" smtClean="0"/>
              <a:t/>
            </a:r>
            <a:br>
              <a:rPr lang="en-US" baseline="-25000" dirty="0" smtClean="0"/>
            </a:br>
            <a:r>
              <a:rPr lang="en-US" baseline="-25000" dirty="0" smtClean="0"/>
              <a:t>--</a:t>
            </a:r>
            <a:r>
              <a:rPr lang="en-US" i="1" baseline="-25000" dirty="0" smtClean="0"/>
              <a:t>Diary and Autobiography of John Adams</a:t>
            </a:r>
            <a:r>
              <a:rPr lang="en-US" baseline="-25000" dirty="0" smtClean="0"/>
              <a:t>, Vol. III, p. 9.</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James 1:27</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	Pure and undefiled religion before God and the Father is this: to visit orphans and widows in their trouble….</a:t>
            </a:r>
            <a:endParaRPr lang="en-US" i="1"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Psalms 41:1-3</a:t>
            </a:r>
            <a:r>
              <a:rPr lang="en-US" u="sng" dirty="0" smtClean="0"/>
              <a:t/>
            </a:r>
            <a:br>
              <a:rPr lang="en-US" u="sng" dirty="0" smtClean="0"/>
            </a:br>
            <a:endParaRPr lang="en-US" u="sng" dirty="0"/>
          </a:p>
        </p:txBody>
      </p:sp>
      <p:sp>
        <p:nvSpPr>
          <p:cNvPr id="3" name="Content Placeholder 2"/>
          <p:cNvSpPr>
            <a:spLocks noGrp="1"/>
          </p:cNvSpPr>
          <p:nvPr>
            <p:ph idx="1"/>
          </p:nvPr>
        </p:nvSpPr>
        <p:spPr/>
        <p:txBody>
          <a:bodyPr>
            <a:normAutofit/>
          </a:bodyPr>
          <a:lstStyle/>
          <a:p>
            <a:pPr>
              <a:buNone/>
            </a:pPr>
            <a:r>
              <a:rPr lang="en-US" dirty="0" smtClean="0"/>
              <a:t> </a:t>
            </a:r>
          </a:p>
          <a:p>
            <a:pPr>
              <a:buNone/>
            </a:pPr>
            <a:r>
              <a:rPr lang="en-US" dirty="0"/>
              <a:t>	</a:t>
            </a:r>
            <a:r>
              <a:rPr lang="en-US" dirty="0" smtClean="0"/>
              <a:t>Blessed </a:t>
            </a:r>
            <a:r>
              <a:rPr lang="en-US" i="1" dirty="0" smtClean="0"/>
              <a:t>is he who considers the poor; The LORD will deliver him in time of trouble. The LORD will preserve him and keep him alive, And he will be blessed on the earth; You will not deliver him to the will of his enemies. The LORD will strengthen him on his bed of illness; You will sustain him on his sickbed. </a:t>
            </a:r>
          </a:p>
          <a:p>
            <a:endParaRPr lang="en-US" dirty="0" smtClean="0"/>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Matthew 25:41-45</a:t>
            </a:r>
            <a:r>
              <a:rPr lang="en-US" b="1" dirty="0" smtClean="0"/>
              <a:t/>
            </a:r>
            <a:br>
              <a:rPr lang="en-US" b="1" dirty="0" smtClean="0"/>
            </a:br>
            <a:endParaRPr lang="en-US" b="1"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Then He will also say to those on the left hand, 'Depart from Me, you cursed, into the everlasting fire prepared for the devil and his angels: for I was hungry and you gave Me no food; I was thirsty and you gave Me no drink; I was a stranger and you did not take Me in, naked and you did not clothe Me, sick and in prison and you did not visit Me.' "Then they also will answer Him, saying, 'Lord, when did we see You hungry or thirsty or a stranger or naked or sick or in prison, and did not minister to You?' Then He will answer them, saying, 'Assuredly, I say to you, inasmuch as you did not do </a:t>
            </a:r>
            <a:r>
              <a:rPr lang="en-US" i="1" dirty="0" smtClean="0"/>
              <a:t>it to one of the least of these, you did not do it to Me.' </a:t>
            </a:r>
          </a:p>
          <a:p>
            <a:endParaRPr lang="en-US" dirty="0" smtClean="0"/>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Psalms 146:5,7-9</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Happy </a:t>
            </a:r>
            <a:r>
              <a:rPr lang="en-US" i="1" dirty="0" smtClean="0"/>
              <a:t>is he who has the God of Jacob for his help, Whose hope is in the LORD his God, …Who executes justice for the oppressed, Who gives food to the hungry. The LORD gives freedom to the prisoners. The LORD opens the eyes of the blind; The LORD raises those who are bowed down; The LORD loves the righteous. The LORD watches over the strangers; He relieves the fatherless and widow; But the way of the wicked He turns upside down. </a:t>
            </a:r>
          </a:p>
          <a:p>
            <a:endParaRPr lang="en-US"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Calvin Coolidge</a:t>
            </a:r>
            <a:r>
              <a:rPr lang="en-US" sz="3200" b="1" u="sng" dirty="0" smtClean="0"/>
              <a:t/>
            </a:r>
            <a:br>
              <a:rPr lang="en-US" sz="3200" b="1" u="sng" dirty="0" smtClean="0"/>
            </a:br>
            <a:r>
              <a:rPr lang="en-US" sz="3600" u="sng" dirty="0" smtClean="0"/>
              <a:t>30</a:t>
            </a:r>
            <a:r>
              <a:rPr lang="en-US" sz="3600" u="sng" baseline="30000" dirty="0" smtClean="0"/>
              <a:t>th</a:t>
            </a:r>
            <a:r>
              <a:rPr lang="en-US" sz="3600" u="sng" dirty="0" smtClean="0"/>
              <a:t> President</a:t>
            </a:r>
            <a:endParaRPr lang="en-US" sz="3600" u="sng"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	“Our government rests upon religion. </a:t>
            </a:r>
            <a:r>
              <a:rPr lang="en-US" dirty="0"/>
              <a:t>I</a:t>
            </a:r>
            <a:r>
              <a:rPr lang="en-US" dirty="0" smtClean="0"/>
              <a:t>t is from that source that we derive our reverence for truth and justice, for equality and liberality and for the rights of mankind. Unless the people believe in these principles they cannot believe in our government. There are only two main theories of government in the world. One rests on righteousness the other on force.</a:t>
            </a:r>
          </a:p>
          <a:p>
            <a:pPr>
              <a:buNone/>
            </a:pPr>
            <a:r>
              <a:rPr lang="en-US" dirty="0" smtClean="0"/>
              <a:t>	One appeals to reason, the other appeals to the sword. One is exemplified in a republic, the other is represented by despotism.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Calvin Coolidge</a:t>
            </a:r>
            <a:br>
              <a:rPr lang="en-US" b="1" u="sng" dirty="0" smtClean="0"/>
            </a:br>
            <a:r>
              <a:rPr lang="en-US" sz="3600" u="sng" dirty="0" smtClean="0"/>
              <a:t>30</a:t>
            </a:r>
            <a:r>
              <a:rPr lang="en-US" sz="3600" u="sng" baseline="30000" dirty="0" smtClean="0"/>
              <a:t>th</a:t>
            </a:r>
            <a:r>
              <a:rPr lang="en-US" sz="3600" u="sng" dirty="0" smtClean="0"/>
              <a:t> President</a:t>
            </a:r>
            <a:endParaRPr lang="en-US" sz="3600" u="sng"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	(Continued) </a:t>
            </a:r>
          </a:p>
          <a:p>
            <a:pPr>
              <a:buNone/>
            </a:pPr>
            <a:r>
              <a:rPr lang="en-US" dirty="0" smtClean="0"/>
              <a:t>	The government of a country never gets ahead of the religion of a country. There is no way by which we can substitute the authority of the law for virtue of men. Of course we can help to restrain the vicious and furnish a fair degree of security and protection by legislation and police control, but the real reform which society in these days is seeking will come as a result of religious conviction, or they will not come at all.</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Calvin Coolidge</a:t>
            </a:r>
            <a:br>
              <a:rPr lang="en-US" b="1" u="sng" dirty="0" smtClean="0"/>
            </a:br>
            <a:r>
              <a:rPr lang="en-US" sz="3600" u="sng" dirty="0" smtClean="0"/>
              <a:t>30</a:t>
            </a:r>
            <a:r>
              <a:rPr lang="en-US" sz="3600" u="sng" baseline="30000" dirty="0" smtClean="0"/>
              <a:t>th</a:t>
            </a:r>
            <a:r>
              <a:rPr lang="en-US" sz="3600" u="sng" dirty="0" smtClean="0"/>
              <a:t> President</a:t>
            </a:r>
            <a:endParaRPr lang="en-US" sz="3600" u="sng" dirty="0"/>
          </a:p>
        </p:txBody>
      </p:sp>
      <p:sp>
        <p:nvSpPr>
          <p:cNvPr id="3" name="Content Placeholder 2"/>
          <p:cNvSpPr>
            <a:spLocks noGrp="1"/>
          </p:cNvSpPr>
          <p:nvPr>
            <p:ph idx="1"/>
          </p:nvPr>
        </p:nvSpPr>
        <p:spPr/>
        <p:txBody>
          <a:bodyPr/>
          <a:lstStyle/>
          <a:p>
            <a:pPr>
              <a:buNone/>
            </a:pPr>
            <a:r>
              <a:rPr lang="en-US" dirty="0" smtClean="0"/>
              <a:t>	(Continued)</a:t>
            </a:r>
          </a:p>
          <a:p>
            <a:pPr>
              <a:buNone/>
            </a:pPr>
            <a:r>
              <a:rPr lang="en-US" dirty="0" smtClean="0"/>
              <a:t>	Peace, Justice, Charity- these cannot be legislated into being. They are the result of Divine Grace.”</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George Washington</a:t>
            </a:r>
            <a:br>
              <a:rPr lang="en-US" b="1" u="sng" dirty="0" smtClean="0"/>
            </a:br>
            <a:r>
              <a:rPr lang="en-US" b="1" u="sng" dirty="0" smtClean="0"/>
              <a:t>1789 Thanksgiving Day Proclamation</a:t>
            </a:r>
            <a:endParaRPr lang="en-US" b="1" u="sng" dirty="0"/>
          </a:p>
        </p:txBody>
      </p:sp>
      <p:sp>
        <p:nvSpPr>
          <p:cNvPr id="3" name="Content Placeholder 2"/>
          <p:cNvSpPr>
            <a:spLocks noGrp="1"/>
          </p:cNvSpPr>
          <p:nvPr>
            <p:ph idx="1"/>
          </p:nvPr>
        </p:nvSpPr>
        <p:spPr>
          <a:xfrm>
            <a:off x="457200" y="1828800"/>
            <a:ext cx="8229600" cy="4525963"/>
          </a:xfrm>
        </p:spPr>
        <p:txBody>
          <a:bodyPr>
            <a:normAutofit fontScale="77500" lnSpcReduction="20000"/>
          </a:bodyPr>
          <a:lstStyle/>
          <a:p>
            <a:pPr>
              <a:buNone/>
            </a:pPr>
            <a:r>
              <a:rPr lang="en-US" dirty="0" smtClean="0"/>
              <a:t>	“Whereas it is the duty of all Nations to acknowledge the providence of Almighty God, to obey his will, to be grateful for his benefits, and humbly to implore His protection and favor…</a:t>
            </a:r>
          </a:p>
          <a:p>
            <a:pPr>
              <a:buNone/>
            </a:pPr>
            <a:r>
              <a:rPr lang="en-US" dirty="0" smtClean="0"/>
              <a:t>	I do recommend…the People of these States to the service of that great and glorious Being, who is the beneficent Author of all the good that was, that is, or that will be….</a:t>
            </a:r>
          </a:p>
          <a:p>
            <a:pPr>
              <a:buNone/>
            </a:pPr>
            <a:r>
              <a:rPr lang="en-US" dirty="0" smtClean="0"/>
              <a:t>	And also that we may then unite in most humbly offering our prayers and supplications to the great Lord and Ruler of Nations and beseech Him to pardon our national and other transgressions, to enable us all, whether in public or private stations, to perform our several and relative duties properly and punctually; to render our national government a blessing to all the People….”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Autofit/>
          </a:bodyPr>
          <a:lstStyle/>
          <a:p>
            <a:r>
              <a:rPr lang="en-US" sz="4000" b="1" u="sng" dirty="0" smtClean="0"/>
              <a:t>Thomas Jefferson</a:t>
            </a:r>
            <a:r>
              <a:rPr lang="en-US" sz="4000" u="sng" dirty="0" smtClean="0"/>
              <a:t> </a:t>
            </a:r>
            <a:r>
              <a:rPr lang="en-US" sz="3200" u="sng" dirty="0" smtClean="0"/>
              <a:t/>
            </a:r>
            <a:br>
              <a:rPr lang="en-US" sz="3200" u="sng" dirty="0" smtClean="0"/>
            </a:br>
            <a:r>
              <a:rPr lang="en-US" sz="3200" u="sng" dirty="0" smtClean="0"/>
              <a:t>3rd U.S. President</a:t>
            </a:r>
            <a:br>
              <a:rPr lang="en-US" sz="3200" u="sng" dirty="0" smtClean="0"/>
            </a:br>
            <a:r>
              <a:rPr lang="en-US" sz="3200" u="sng" dirty="0" smtClean="0"/>
              <a:t>Drafter, Signer of the Declaration of Independence </a:t>
            </a:r>
            <a:endParaRPr lang="en-US" sz="3200" u="sng" dirty="0"/>
          </a:p>
        </p:txBody>
      </p:sp>
      <p:sp>
        <p:nvSpPr>
          <p:cNvPr id="3" name="Content Placeholder 2"/>
          <p:cNvSpPr>
            <a:spLocks noGrp="1"/>
          </p:cNvSpPr>
          <p:nvPr>
            <p:ph idx="1"/>
          </p:nvPr>
        </p:nvSpPr>
        <p:spPr>
          <a:xfrm>
            <a:off x="457200" y="1981200"/>
            <a:ext cx="8229600" cy="4525963"/>
          </a:xfrm>
        </p:spPr>
        <p:txBody>
          <a:bodyPr/>
          <a:lstStyle/>
          <a:p>
            <a:pPr>
              <a:buNone/>
            </a:pPr>
            <a:r>
              <a:rPr lang="en-US" dirty="0" smtClean="0"/>
              <a:t>	"I am a real Christian – that is to say, a disciple of the doctrines of Jesus Christ." </a:t>
            </a:r>
            <a:r>
              <a:rPr lang="en-US" baseline="-25000" dirty="0" smtClean="0"/>
              <a:t/>
            </a:r>
            <a:br>
              <a:rPr lang="en-US" baseline="-25000" dirty="0" smtClean="0"/>
            </a:br>
            <a:r>
              <a:rPr lang="en-US" baseline="-25000" dirty="0" smtClean="0"/>
              <a:t>--</a:t>
            </a:r>
            <a:r>
              <a:rPr lang="en-US" i="1" baseline="-25000" dirty="0" smtClean="0"/>
              <a:t>The Writings of Thomas Jefferson</a:t>
            </a:r>
            <a:r>
              <a:rPr lang="en-US" baseline="-25000" dirty="0" smtClean="0"/>
              <a:t>, p. 385.</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James Madison</a:t>
            </a:r>
            <a:r>
              <a:rPr lang="en-US" u="sng" dirty="0" smtClean="0"/>
              <a:t> </a:t>
            </a:r>
            <a:br>
              <a:rPr lang="en-US" u="sng" dirty="0" smtClean="0"/>
            </a:br>
            <a:r>
              <a:rPr lang="en-US" sz="3600" u="sng" dirty="0" smtClean="0"/>
              <a:t>4th U.S. President </a:t>
            </a:r>
            <a:endParaRPr lang="en-US" sz="3600" u="sng" dirty="0"/>
          </a:p>
        </p:txBody>
      </p:sp>
      <p:sp>
        <p:nvSpPr>
          <p:cNvPr id="3" name="Content Placeholder 2"/>
          <p:cNvSpPr>
            <a:spLocks noGrp="1"/>
          </p:cNvSpPr>
          <p:nvPr>
            <p:ph idx="1"/>
          </p:nvPr>
        </p:nvSpPr>
        <p:spPr/>
        <p:txBody>
          <a:bodyPr/>
          <a:lstStyle/>
          <a:p>
            <a:pPr>
              <a:buNone/>
            </a:pPr>
            <a:r>
              <a:rPr lang="en-US" dirty="0" smtClean="0"/>
              <a:t>	“Cursed be all that learning that is contrary to the cross of Christ." </a:t>
            </a:r>
            <a:r>
              <a:rPr lang="en-US" baseline="-25000" dirty="0" smtClean="0"/>
              <a:t/>
            </a:r>
            <a:br>
              <a:rPr lang="en-US" baseline="-25000" dirty="0" smtClean="0"/>
            </a:br>
            <a:r>
              <a:rPr lang="en-US" baseline="-25000" dirty="0" smtClean="0"/>
              <a:t>--</a:t>
            </a:r>
            <a:r>
              <a:rPr lang="en-US" i="1" baseline="-25000" dirty="0" smtClean="0"/>
              <a:t>America's Providential History</a:t>
            </a:r>
            <a:r>
              <a:rPr lang="en-US" baseline="-25000" dirty="0" smtClean="0"/>
              <a:t>, p. 93.</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James Monroe </a:t>
            </a:r>
            <a:br>
              <a:rPr lang="en-US" b="1" u="sng" dirty="0" smtClean="0"/>
            </a:br>
            <a:r>
              <a:rPr lang="en-US" sz="3600" u="sng" dirty="0" smtClean="0"/>
              <a:t>5th U.S. President </a:t>
            </a:r>
            <a:endParaRPr lang="en-US" sz="3600" u="sng" dirty="0"/>
          </a:p>
        </p:txBody>
      </p:sp>
      <p:sp>
        <p:nvSpPr>
          <p:cNvPr id="3" name="Content Placeholder 2"/>
          <p:cNvSpPr>
            <a:spLocks noGrp="1"/>
          </p:cNvSpPr>
          <p:nvPr>
            <p:ph idx="1"/>
          </p:nvPr>
        </p:nvSpPr>
        <p:spPr>
          <a:xfrm>
            <a:off x="381000" y="1676400"/>
            <a:ext cx="8229600" cy="4525963"/>
          </a:xfrm>
        </p:spPr>
        <p:txBody>
          <a:bodyPr>
            <a:normAutofit fontScale="92500" lnSpcReduction="10000"/>
          </a:bodyPr>
          <a:lstStyle/>
          <a:p>
            <a:pPr>
              <a:buNone/>
            </a:pPr>
            <a:r>
              <a:rPr lang="en-US" dirty="0" smtClean="0"/>
              <a:t>	"When we view the blessings with which our country has been favored, those which we now enjoy, and the means which we possess of handing them down unimpaired to our latest posterity, our attention is irresistibly drawn to the source from whence they flow. Let us then, unite in offering our most grateful acknowledgments for these blessings to the Divine Author of All Good." </a:t>
            </a:r>
            <a:r>
              <a:rPr lang="en-US" baseline="-25000" dirty="0" smtClean="0"/>
              <a:t/>
            </a:r>
            <a:br>
              <a:rPr lang="en-US" baseline="-25000" dirty="0" smtClean="0"/>
            </a:br>
            <a:r>
              <a:rPr lang="en-US" baseline="-25000" dirty="0" smtClean="0"/>
              <a:t>--Monroe made this statement in his 2nd Annual Message to Congress, November 16, 1818.</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John Quincy Adams</a:t>
            </a:r>
            <a:r>
              <a:rPr lang="en-US" u="sng" dirty="0" smtClean="0"/>
              <a:t> </a:t>
            </a:r>
            <a:br>
              <a:rPr lang="en-US" u="sng" dirty="0" smtClean="0"/>
            </a:br>
            <a:r>
              <a:rPr lang="en-US" sz="3600" u="sng" dirty="0" smtClean="0"/>
              <a:t>6th U.S. President </a:t>
            </a:r>
            <a:endParaRPr lang="en-US" sz="3600" u="sng" dirty="0"/>
          </a:p>
        </p:txBody>
      </p:sp>
      <p:sp>
        <p:nvSpPr>
          <p:cNvPr id="3" name="Content Placeholder 2"/>
          <p:cNvSpPr>
            <a:spLocks noGrp="1"/>
          </p:cNvSpPr>
          <p:nvPr>
            <p:ph idx="1"/>
          </p:nvPr>
        </p:nvSpPr>
        <p:spPr>
          <a:xfrm>
            <a:off x="457200" y="1752600"/>
            <a:ext cx="8229600" cy="4525963"/>
          </a:xfrm>
        </p:spPr>
        <p:txBody>
          <a:bodyPr>
            <a:normAutofit fontScale="85000" lnSpcReduction="20000"/>
          </a:bodyPr>
          <a:lstStyle/>
          <a:p>
            <a:pPr>
              <a:buNone/>
            </a:pPr>
            <a:r>
              <a:rPr lang="en-US" dirty="0" smtClean="0"/>
              <a:t>	“The hope of a Christian is inseparable from his faith. Whoever believes in the divine inspiration of the Holy Scriptures must hope that the religion of Jesus shall prevail throughout the earth. Never since the foundation of the world have the prospects of mankind been more encouraging to that hope than they appear to be at the present time. And may the associated distribution of the Bible proceed and prosper till the Lord shall have made 'bare His holy arm in the eyes of all the nations, and all the ends of the earth shall see the salvation of our God' (Isaiah 52:10)." </a:t>
            </a:r>
            <a:r>
              <a:rPr lang="en-US" baseline="-25000" dirty="0" smtClean="0"/>
              <a:t/>
            </a:r>
            <a:br>
              <a:rPr lang="en-US" baseline="-25000" dirty="0" smtClean="0"/>
            </a:br>
            <a:r>
              <a:rPr lang="en-US" baseline="-25000" dirty="0" smtClean="0"/>
              <a:t>--</a:t>
            </a:r>
            <a:r>
              <a:rPr lang="en-US" i="1" baseline="-25000" dirty="0" smtClean="0"/>
              <a:t>Life of John Quincy Adams</a:t>
            </a:r>
            <a:r>
              <a:rPr lang="en-US" baseline="-25000" dirty="0" smtClean="0"/>
              <a:t>, p. 248.</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n-US" sz="4000" b="1" u="sng" dirty="0" smtClean="0"/>
              <a:t>Samuel Adams</a:t>
            </a:r>
            <a:r>
              <a:rPr lang="en-US" sz="4000" u="sng" dirty="0" smtClean="0"/>
              <a:t> </a:t>
            </a:r>
            <a:r>
              <a:rPr lang="en-US" sz="3200" u="sng" dirty="0" smtClean="0"/>
              <a:t/>
            </a:r>
            <a:br>
              <a:rPr lang="en-US" sz="3200" u="sng" dirty="0" smtClean="0"/>
            </a:br>
            <a:r>
              <a:rPr lang="en-US" sz="3200" u="sng" dirty="0" smtClean="0"/>
              <a:t>Signer of the Declaration of Independence Father of the American Revolution </a:t>
            </a:r>
            <a:endParaRPr lang="en-US" sz="3200" u="sng" dirty="0"/>
          </a:p>
        </p:txBody>
      </p:sp>
      <p:sp>
        <p:nvSpPr>
          <p:cNvPr id="3" name="Content Placeholder 2"/>
          <p:cNvSpPr>
            <a:spLocks noGrp="1"/>
          </p:cNvSpPr>
          <p:nvPr>
            <p:ph idx="1"/>
          </p:nvPr>
        </p:nvSpPr>
        <p:spPr>
          <a:xfrm>
            <a:off x="381000" y="1981200"/>
            <a:ext cx="8229600" cy="5029200"/>
          </a:xfrm>
        </p:spPr>
        <p:txBody>
          <a:bodyPr>
            <a:normAutofit fontScale="62500" lnSpcReduction="20000"/>
          </a:bodyPr>
          <a:lstStyle/>
          <a:p>
            <a:pPr>
              <a:buNone/>
            </a:pPr>
            <a:r>
              <a:rPr lang="en-US" dirty="0" smtClean="0"/>
              <a:t>	</a:t>
            </a:r>
            <a:r>
              <a:rPr lang="en-US" sz="4000" dirty="0" smtClean="0"/>
              <a:t>"And as it is our duty to extend our wishes to the happiness of the great family of man, I conceive that we cannot better express ourselves than by humbly supplicating the Supreme Ruler of the world that the rod of tyrants may be broken to pieces, and the oppressed made free again; that wars may cease in all the earth, and that the confusions that are and have been among nations may be overruled by promoting and speedily bringing on that holy and happy period when the kingdom of our Lord and Savior Jesus Christ may be everywhere established, and all people everywhere willingly bow to the sceptre of Him who is Prince of Peace." </a:t>
            </a:r>
            <a:r>
              <a:rPr lang="en-US" sz="4000" baseline="-25000" dirty="0" smtClean="0"/>
              <a:t/>
            </a:r>
            <a:br>
              <a:rPr lang="en-US" sz="4000" baseline="-25000" dirty="0" smtClean="0"/>
            </a:br>
            <a:r>
              <a:rPr lang="en-US" sz="4000" baseline="-25000" dirty="0" smtClean="0"/>
              <a:t>--As Governor of Massachusetts, </a:t>
            </a:r>
            <a:r>
              <a:rPr lang="en-US" sz="4000" i="1" baseline="-25000" dirty="0" smtClean="0"/>
              <a:t>Proclamation of a Day of Fast</a:t>
            </a:r>
            <a:r>
              <a:rPr lang="en-US" sz="4000" baseline="-25000" dirty="0" smtClean="0"/>
              <a:t>, March 20, 1797.</a:t>
            </a:r>
            <a:r>
              <a:rPr lang="en-US" sz="4000" dirty="0" smtClean="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521</TotalTime>
  <Words>211</Words>
  <Application>Microsoft Office PowerPoint</Application>
  <PresentationFormat>On-screen Show (4:3)</PresentationFormat>
  <Paragraphs>127</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CHRISTIAN INFLUENCE ON  AMERICAN POLITICAL THOUGHT</vt:lpstr>
      <vt:lpstr>Benjamin Franklin  Signer of the Declaration of Independence and Unites States Constitution </vt:lpstr>
      <vt:lpstr>George Washington  1st U.S. President </vt:lpstr>
      <vt:lpstr>John Adams  2nd U.S. President  Signer of the Declaration of Independence </vt:lpstr>
      <vt:lpstr>Thomas Jefferson  3rd U.S. President Drafter, Signer of the Declaration of Independence </vt:lpstr>
      <vt:lpstr>James Madison  4th U.S. President </vt:lpstr>
      <vt:lpstr>James Monroe  5th U.S. President </vt:lpstr>
      <vt:lpstr>John Quincy Adams  6th U.S. President </vt:lpstr>
      <vt:lpstr>Samuel Adams  Signer of the Declaration of Independence Father of the American Revolution </vt:lpstr>
      <vt:lpstr>William Penn Founder of Pennsylvania</vt:lpstr>
      <vt:lpstr>John Adams  2nd U.S. President  Signer of the Declaration of Independence </vt:lpstr>
      <vt:lpstr>Benjamin Rush  Signer of the Declaration of Independence Ratifier of the U.S. Constitution </vt:lpstr>
      <vt:lpstr>Benjamin Rush  Signer of the Declaration of Independence Ratifier of the U.S. Constitution </vt:lpstr>
      <vt:lpstr>Benjamin Rush  Signer of the Declaration of Independence Ratifier of the U.S. Constitution </vt:lpstr>
      <vt:lpstr>Alexander Hamilton  Signer of the Declaration of Independence Ratifier of the U.S. Constitution </vt:lpstr>
      <vt:lpstr>Patrick Henry  Ratifier of the U.S. Constitution </vt:lpstr>
      <vt:lpstr>John Jay  1st Chief Justice of the U.S. Supreme Court President of the American Bible Society </vt:lpstr>
      <vt:lpstr>John Adams  2nd U.S. President  Signer of the Declaration of Independence </vt:lpstr>
      <vt:lpstr>George Washington Farewell Address</vt:lpstr>
      <vt:lpstr>John Adams  2nd U.S. President Signer of the Declaration of Independence </vt:lpstr>
      <vt:lpstr>Patrick Henry  Ratifier of the U.S. Constitution </vt:lpstr>
      <vt:lpstr>US Constitution 1ST Amendment</vt:lpstr>
      <vt:lpstr>Thomas Jefferson Letter to Danbury Baptist Assoc. 1802</vt:lpstr>
      <vt:lpstr>Religious Statements In The Declaration of Independence</vt:lpstr>
      <vt:lpstr>PowerPoint Presentation</vt:lpstr>
      <vt:lpstr>How The Branches Of  Government Are Chosen</vt:lpstr>
      <vt:lpstr>PowerPoint Presentation</vt:lpstr>
      <vt:lpstr>James Madison  Federalist Paper # 51</vt:lpstr>
      <vt:lpstr>James Wilson Supreme Court Justice </vt:lpstr>
      <vt:lpstr>Thomas Jefferson Letter to Danbury Baptist Assoc. 1802</vt:lpstr>
      <vt:lpstr>George Mason Draft of Virginia Declaration of Rights </vt:lpstr>
      <vt:lpstr>Thomas Jefferson  3rd U.S. President  Drafter, Signer of the Declaration of Independence </vt:lpstr>
      <vt:lpstr>John Hancock  1st Signer of the Declaration of Independence </vt:lpstr>
      <vt:lpstr>John Witherspoon  Signer of the Declaration of Independence, Clergyman and President of Princeton University </vt:lpstr>
      <vt:lpstr>Benjamin Rush  Signer of the Declaration of Independence Ratifier of the U.S. Constitution </vt:lpstr>
      <vt:lpstr>Galatians 5:1</vt:lpstr>
      <vt:lpstr>Philippians 2:12 </vt:lpstr>
      <vt:lpstr>Ezekiel 18:19 - 20 </vt:lpstr>
      <vt:lpstr>Declaration of Independence</vt:lpstr>
      <vt:lpstr>James 1:27 </vt:lpstr>
      <vt:lpstr>Psalms 41:1-3 </vt:lpstr>
      <vt:lpstr>Matthew 25:41-45 </vt:lpstr>
      <vt:lpstr>Psalms 146:5,7-9 </vt:lpstr>
      <vt:lpstr>Calvin Coolidge 30th President</vt:lpstr>
      <vt:lpstr>Calvin Coolidge 30th President</vt:lpstr>
      <vt:lpstr>Calvin Coolidge 30th President</vt:lpstr>
      <vt:lpstr>George Washington 1789 Thanksgiving Day Proclamation</vt:lpstr>
    </vt:vector>
  </TitlesOfParts>
  <Company>Paradoxes Class</Company>
  <LinksUpToDate>false</LinksUpToDate>
  <SharedDoc>false</SharedDoc>
  <HyperlinkBase>http://www.paradoxes.org</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CHRISTIAN INFLUENCE ON  AMERICAN POLITICAL THOUGHT</dc:title>
  <dc:subject>Christianity and the founding of the United States</dc:subject>
  <dc:creator>Ross Hoagland</dc:creator>
  <cp:lastModifiedBy>Richard Deem</cp:lastModifiedBy>
  <cp:revision>18</cp:revision>
  <dcterms:created xsi:type="dcterms:W3CDTF">2012-05-05T20:00:59Z</dcterms:created>
  <dcterms:modified xsi:type="dcterms:W3CDTF">2012-05-06T23:28:07Z</dcterms:modified>
</cp:coreProperties>
</file>