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sldIdLst>
    <p:sldId id="257" r:id="rId2"/>
    <p:sldId id="259" r:id="rId3"/>
    <p:sldId id="256" r:id="rId4"/>
    <p:sldId id="260" r:id="rId5"/>
    <p:sldId id="263" r:id="rId6"/>
    <p:sldId id="264" r:id="rId7"/>
    <p:sldId id="265" r:id="rId8"/>
    <p:sldId id="266" r:id="rId9"/>
    <p:sldId id="267" r:id="rId10"/>
    <p:sldId id="268" r:id="rId11"/>
    <p:sldId id="269" r:id="rId12"/>
    <p:sldId id="258" r:id="rId13"/>
    <p:sldId id="270" r:id="rId14"/>
    <p:sldId id="271" r:id="rId15"/>
    <p:sldId id="272" r:id="rId16"/>
    <p:sldId id="261" r:id="rId17"/>
    <p:sldId id="262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650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82831-A648-443A-A097-B0BCF3558365}" type="datetimeFigureOut">
              <a:rPr lang="en-US" smtClean="0"/>
              <a:t>12/23/2012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6D187533-866D-4168-BC4D-4AB9B9F886A4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82831-A648-443A-A097-B0BCF3558365}" type="datetimeFigureOut">
              <a:rPr lang="en-US" smtClean="0"/>
              <a:t>12/23/2012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187533-866D-4168-BC4D-4AB9B9F886A4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6D187533-866D-4168-BC4D-4AB9B9F886A4}" type="slidenum">
              <a:rPr lang="en-US" smtClean="0"/>
              <a:t>‹#›</a:t>
            </a:fld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82831-A648-443A-A097-B0BCF3558365}" type="datetimeFigureOut">
              <a:rPr lang="en-US" smtClean="0"/>
              <a:t>12/23/2012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82831-A648-443A-A097-B0BCF3558365}" type="datetimeFigureOut">
              <a:rPr lang="en-US" smtClean="0"/>
              <a:t>12/23/2012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6D187533-866D-4168-BC4D-4AB9B9F886A4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82831-A648-443A-A097-B0BCF3558365}" type="datetimeFigureOut">
              <a:rPr lang="en-US" smtClean="0"/>
              <a:t>12/23/2012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6D187533-866D-4168-BC4D-4AB9B9F886A4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61F82831-A648-443A-A097-B0BCF3558365}" type="datetimeFigureOut">
              <a:rPr lang="en-US" smtClean="0"/>
              <a:t>12/23/2012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187533-866D-4168-BC4D-4AB9B9F886A4}" type="slidenum">
              <a:rPr lang="en-US" smtClean="0"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82831-A648-443A-A097-B0BCF3558365}" type="datetimeFigureOut">
              <a:rPr lang="en-US" smtClean="0"/>
              <a:t>12/23/2012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6D187533-866D-4168-BC4D-4AB9B9F886A4}" type="slidenum">
              <a:rPr lang="en-US" smtClean="0"/>
              <a:t>‹#›</a:t>
            </a:fld>
            <a:endParaRPr lang="en-US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82831-A648-443A-A097-B0BCF3558365}" type="datetimeFigureOut">
              <a:rPr lang="en-US" smtClean="0"/>
              <a:t>12/23/2012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6D187533-866D-4168-BC4D-4AB9B9F886A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82831-A648-443A-A097-B0BCF3558365}" type="datetimeFigureOut">
              <a:rPr lang="en-US" smtClean="0"/>
              <a:t>12/23/2012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D187533-866D-4168-BC4D-4AB9B9F886A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6D187533-866D-4168-BC4D-4AB9B9F886A4}" type="slidenum">
              <a:rPr lang="en-US" smtClean="0"/>
              <a:t>‹#›</a:t>
            </a:fld>
            <a:endParaRPr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82831-A648-443A-A097-B0BCF3558365}" type="datetimeFigureOut">
              <a:rPr lang="en-US" smtClean="0"/>
              <a:t>12/23/2012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6D187533-866D-4168-BC4D-4AB9B9F886A4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61F82831-A648-443A-A097-B0BCF3558365}" type="datetimeFigureOut">
              <a:rPr lang="en-US" smtClean="0"/>
              <a:t>12/23/2012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61F82831-A648-443A-A097-B0BCF3558365}" type="datetimeFigureOut">
              <a:rPr lang="en-US" smtClean="0"/>
              <a:t>12/23/2012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6D187533-866D-4168-BC4D-4AB9B9F886A4}" type="slidenum">
              <a:rPr lang="en-US" smtClean="0"/>
              <a:t>‹#›</a:t>
            </a:fld>
            <a:endParaRPr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2">
            <a:alpha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905000"/>
            <a:ext cx="8229600" cy="1143000"/>
          </a:xfrm>
        </p:spPr>
        <p:txBody>
          <a:bodyPr>
            <a:normAutofit/>
          </a:bodyPr>
          <a:lstStyle/>
          <a:p>
            <a:r>
              <a:rPr lang="en-US" sz="4800" b="1" dirty="0" smtClean="0">
                <a:solidFill>
                  <a:srgbClr val="C00000"/>
                </a:solidFill>
              </a:rPr>
              <a:t>What is a Worldview?</a:t>
            </a:r>
            <a:endParaRPr lang="en-US" sz="48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354250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951037"/>
            <a:ext cx="82296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i="1" dirty="0" smtClean="0"/>
              <a:t>The nature of humanity.</a:t>
            </a:r>
          </a:p>
          <a:p>
            <a:pPr marL="0" indent="0">
              <a:buNone/>
            </a:pPr>
            <a:endParaRPr lang="en-US" b="1" dirty="0"/>
          </a:p>
          <a:p>
            <a:r>
              <a:rPr lang="en-US" b="1" dirty="0" smtClean="0"/>
              <a:t>Are humans basically good? Evil?</a:t>
            </a:r>
          </a:p>
          <a:p>
            <a:r>
              <a:rPr lang="en-US" b="1" dirty="0" smtClean="0"/>
              <a:t>Do humans have free will?</a:t>
            </a:r>
          </a:p>
          <a:p>
            <a:r>
              <a:rPr lang="en-US" b="1" dirty="0" smtClean="0"/>
              <a:t>Are humans merely advanced animals?</a:t>
            </a:r>
          </a:p>
          <a:p>
            <a:r>
              <a:rPr lang="en-US" b="1" dirty="0" smtClean="0"/>
              <a:t>Is there such a thing as “human nature”?</a:t>
            </a:r>
          </a:p>
          <a:p>
            <a:endParaRPr lang="en-US" b="1" dirty="0" smtClean="0"/>
          </a:p>
          <a:p>
            <a:endParaRPr lang="en-US" b="1" dirty="0" smtClean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304799"/>
            <a:ext cx="8305800" cy="9906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en-US" sz="4000" b="1" dirty="0" smtClean="0">
                <a:solidFill>
                  <a:srgbClr val="C00000"/>
                </a:solidFill>
              </a:rPr>
              <a:t>Anthropology</a:t>
            </a:r>
            <a:endParaRPr lang="en-US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532727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80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0"/>
                            </p:stCondLst>
                            <p:childTnLst>
                              <p:par>
                                <p:cTn id="2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951037"/>
            <a:ext cx="82296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i="1" dirty="0" smtClean="0"/>
              <a:t>The nature and study of values.</a:t>
            </a:r>
          </a:p>
          <a:p>
            <a:pPr marL="0" indent="0">
              <a:buNone/>
            </a:pPr>
            <a:endParaRPr lang="en-US" b="1" dirty="0"/>
          </a:p>
          <a:p>
            <a:r>
              <a:rPr lang="en-US" b="1" dirty="0" smtClean="0"/>
              <a:t>What is the highest good? Peace? Self-actualization? Pleasure? Knowledge?</a:t>
            </a:r>
          </a:p>
          <a:p>
            <a:r>
              <a:rPr lang="en-US" b="1" dirty="0" smtClean="0"/>
              <a:t>Are there intrinsically valuable things?</a:t>
            </a:r>
          </a:p>
          <a:p>
            <a:r>
              <a:rPr lang="en-US" b="1" dirty="0" smtClean="0"/>
              <a:t>Who determines value?</a:t>
            </a:r>
          </a:p>
          <a:p>
            <a:r>
              <a:rPr lang="en-US" b="1" dirty="0" smtClean="0"/>
              <a:t>Are there morals? Are they objective? Subjective? Discovered? Created?</a:t>
            </a:r>
          </a:p>
          <a:p>
            <a:endParaRPr lang="en-US" b="1" dirty="0" smtClean="0"/>
          </a:p>
          <a:p>
            <a:endParaRPr lang="en-US" b="1" dirty="0" smtClean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381000" y="304800"/>
            <a:ext cx="8305800" cy="12192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en-US" sz="4000" b="1" dirty="0" smtClean="0">
                <a:solidFill>
                  <a:srgbClr val="C00000"/>
                </a:solidFill>
              </a:rPr>
              <a:t>Axiology</a:t>
            </a:r>
            <a:endParaRPr lang="en-US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76470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80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0"/>
                            </p:stCondLst>
                            <p:childTnLst>
                              <p:par>
                                <p:cTn id="2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8229600" cy="3124199"/>
          </a:xfrm>
        </p:spPr>
        <p:txBody>
          <a:bodyPr>
            <a:normAutofit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b="1" dirty="0" smtClean="0"/>
              <a:t>Should we care about the worldviews other hold? If yes, </a:t>
            </a:r>
            <a:r>
              <a:rPr lang="en-US" b="1" i="1" dirty="0" smtClean="0"/>
              <a:t>why</a:t>
            </a:r>
            <a:r>
              <a:rPr lang="en-US" b="1" dirty="0" smtClean="0"/>
              <a:t>?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 smtClean="0"/>
              <a:t>Can a person’s worldview be changed? If so, how?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 smtClean="0"/>
              <a:t>Is there any way to show that one worldview is superior to another—or to all others?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40890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2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325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325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65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325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752601"/>
            <a:ext cx="8229600" cy="47244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i="1" dirty="0" smtClean="0"/>
              <a:t>Ken Samples’ 9 tests for truth</a:t>
            </a:r>
          </a:p>
          <a:p>
            <a:pPr marL="0" indent="0">
              <a:buNone/>
            </a:pPr>
            <a:endParaRPr lang="en-US" b="1" dirty="0"/>
          </a:p>
          <a:p>
            <a:pPr marL="514350" indent="-514350">
              <a:buFont typeface="+mj-lt"/>
              <a:buAutoNum type="arabicPeriod"/>
            </a:pPr>
            <a:r>
              <a:rPr lang="en-US" b="1" dirty="0" smtClean="0"/>
              <a:t>COHERENCE: is the worldview logically consistent?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 smtClean="0"/>
              <a:t>PARSIMONY [“Balance Test”]: is it as complex and simple as necessary?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 smtClean="0"/>
              <a:t>EXPLANATORY POWER &amp; SCOPE: does it explain a broad scope of phenomena and do so in detail?</a:t>
            </a:r>
          </a:p>
          <a:p>
            <a:endParaRPr lang="en-US" b="1" dirty="0" smtClean="0"/>
          </a:p>
          <a:p>
            <a:endParaRPr lang="en-US" b="1" dirty="0" smtClean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381000" y="304800"/>
            <a:ext cx="8305800" cy="12192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en-US" sz="4000" b="1" dirty="0" smtClean="0">
                <a:solidFill>
                  <a:srgbClr val="C00000"/>
                </a:solidFill>
              </a:rPr>
              <a:t>Worldview Tests</a:t>
            </a:r>
            <a:endParaRPr lang="en-US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880278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80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752601"/>
            <a:ext cx="8229600" cy="47244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i="1" dirty="0" smtClean="0"/>
              <a:t>Ken Samples’ 9 tests for truth</a:t>
            </a:r>
          </a:p>
          <a:p>
            <a:pPr marL="0" indent="0">
              <a:buNone/>
            </a:pPr>
            <a:endParaRPr lang="en-US" b="1" dirty="0"/>
          </a:p>
          <a:p>
            <a:pPr marL="514350" indent="-514350">
              <a:buFont typeface="+mj-lt"/>
              <a:buAutoNum type="arabicPeriod" startAt="4"/>
            </a:pPr>
            <a:r>
              <a:rPr lang="en-US" b="1" dirty="0" smtClean="0"/>
              <a:t>CORRESPONDENCE: does the worldview correspond with the way the world really is in fact and in human experience?</a:t>
            </a:r>
          </a:p>
          <a:p>
            <a:pPr marL="514350" indent="-514350">
              <a:buFont typeface="+mj-lt"/>
              <a:buAutoNum type="arabicPeriod" startAt="4"/>
            </a:pPr>
            <a:r>
              <a:rPr lang="en-US" b="1" dirty="0" smtClean="0"/>
              <a:t>VERIFICATION: can its claims be verified or falsified?</a:t>
            </a:r>
            <a:endParaRPr lang="en-US" b="1" dirty="0"/>
          </a:p>
          <a:p>
            <a:pPr marL="514350" indent="-514350">
              <a:buFont typeface="+mj-lt"/>
              <a:buAutoNum type="arabicPeriod" startAt="4"/>
            </a:pPr>
            <a:r>
              <a:rPr lang="en-US" b="1" dirty="0" smtClean="0"/>
              <a:t>PRAGMATICS: is it socially and individually workable in real life?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381000" y="304800"/>
            <a:ext cx="8305800" cy="12192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en-US" sz="4000" b="1" dirty="0" smtClean="0">
                <a:solidFill>
                  <a:srgbClr val="C00000"/>
                </a:solidFill>
              </a:rPr>
              <a:t>Worldview Tests</a:t>
            </a:r>
            <a:endParaRPr lang="en-US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14891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80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752601"/>
            <a:ext cx="8229600" cy="472440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b="1" i="1" dirty="0" smtClean="0"/>
              <a:t>Ken Samples’ 9 tests for truth</a:t>
            </a:r>
          </a:p>
          <a:p>
            <a:pPr marL="0" indent="0">
              <a:buNone/>
            </a:pPr>
            <a:endParaRPr lang="en-US" b="1" dirty="0"/>
          </a:p>
          <a:p>
            <a:pPr marL="514350" indent="-514350">
              <a:buFont typeface="+mj-lt"/>
              <a:buAutoNum type="arabicPeriod" startAt="7"/>
            </a:pPr>
            <a:r>
              <a:rPr lang="en-US" b="1" dirty="0" smtClean="0"/>
              <a:t>EXISTENTIAL SATISFACTION: does the worldview answer humanity’s desire for meaning, purpose, and significance?</a:t>
            </a:r>
          </a:p>
          <a:p>
            <a:pPr marL="514350" indent="-514350">
              <a:buFont typeface="+mj-lt"/>
              <a:buAutoNum type="arabicPeriod" startAt="7"/>
            </a:pPr>
            <a:r>
              <a:rPr lang="en-US" b="1" dirty="0" smtClean="0"/>
              <a:t>CUMULATIVE RELIABILITY: do multiple lines of evidence accumulate to justify the worldview?</a:t>
            </a:r>
          </a:p>
          <a:p>
            <a:pPr marL="514350" indent="-514350">
              <a:buFont typeface="+mj-lt"/>
              <a:buAutoNum type="arabicPeriod" startAt="7"/>
            </a:pPr>
            <a:r>
              <a:rPr lang="en-US" b="1" dirty="0" smtClean="0"/>
              <a:t>COMPETITIVE COMPETENCE: is it able to compete with others and adapt to new discoveries?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381000" y="304800"/>
            <a:ext cx="8305800" cy="12192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en-US" sz="4000" b="1" dirty="0" smtClean="0">
                <a:solidFill>
                  <a:srgbClr val="C00000"/>
                </a:solidFill>
              </a:rPr>
              <a:t>Worldview Tests</a:t>
            </a:r>
            <a:endParaRPr lang="en-US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8665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80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2"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524000" y="1828800"/>
            <a:ext cx="5339533" cy="3657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80026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62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2"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362199" y="704731"/>
            <a:ext cx="4496767" cy="55436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44283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52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798637"/>
            <a:ext cx="8305800" cy="4449763"/>
          </a:xfrm>
        </p:spPr>
        <p:txBody>
          <a:bodyPr/>
          <a:lstStyle/>
          <a:p>
            <a:pPr marL="0" indent="0">
              <a:buNone/>
            </a:pPr>
            <a:r>
              <a:rPr lang="en-US" sz="3600" b="1" dirty="0" smtClean="0"/>
              <a:t>A worldview is the set of beliefs about fundamental aspects of reality that ground and influence all one's perceiving, thinking, knowing, and doing.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sz="2400" dirty="0" smtClean="0"/>
              <a:t>		</a:t>
            </a:r>
            <a:r>
              <a:rPr lang="en-US" sz="2000" dirty="0" smtClean="0"/>
              <a:t>	</a:t>
            </a:r>
            <a:r>
              <a:rPr lang="en-US" sz="1800" dirty="0" smtClean="0">
                <a:latin typeface="Century Schoolbook" pitchFamily="18" charset="0"/>
              </a:rPr>
              <a:t>—Dr. Ken Funk II, Oregon State Univ.</a:t>
            </a:r>
            <a:endParaRPr lang="en-US" sz="1800" dirty="0">
              <a:latin typeface="Century Schoolbook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017113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3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2"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90600" y="228600"/>
            <a:ext cx="7454462" cy="6118286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11524794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951037"/>
            <a:ext cx="8229600" cy="45259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3400" b="1" dirty="0">
                <a:solidFill>
                  <a:schemeClr val="accent6">
                    <a:lumMod val="50000"/>
                  </a:schemeClr>
                </a:solidFill>
              </a:rPr>
              <a:t>E</a:t>
            </a:r>
            <a:r>
              <a:rPr lang="en-US" sz="3400" b="1" dirty="0" smtClean="0">
                <a:solidFill>
                  <a:schemeClr val="accent6">
                    <a:lumMod val="50000"/>
                  </a:schemeClr>
                </a:solidFill>
              </a:rPr>
              <a:t>pistemology</a:t>
            </a:r>
            <a:endParaRPr lang="en-US" sz="3400" dirty="0" smtClean="0">
              <a:solidFill>
                <a:schemeClr val="accent6">
                  <a:lumMod val="50000"/>
                </a:schemeClr>
              </a:solidFill>
            </a:endParaRPr>
          </a:p>
          <a:p>
            <a:pPr marL="0" indent="0" algn="ctr">
              <a:buNone/>
            </a:pPr>
            <a:r>
              <a:rPr lang="en-US" sz="3400" b="1" dirty="0" smtClean="0">
                <a:solidFill>
                  <a:schemeClr val="accent6">
                    <a:lumMod val="50000"/>
                  </a:schemeClr>
                </a:solidFill>
              </a:rPr>
              <a:t>Metaphysics</a:t>
            </a:r>
          </a:p>
          <a:p>
            <a:pPr marL="0" indent="0" algn="ctr">
              <a:buNone/>
            </a:pPr>
            <a:r>
              <a:rPr lang="en-US" sz="3400" b="1" dirty="0" smtClean="0">
                <a:solidFill>
                  <a:schemeClr val="accent3">
                    <a:lumMod val="50000"/>
                  </a:schemeClr>
                </a:solidFill>
              </a:rPr>
              <a:t>Cosmology</a:t>
            </a:r>
          </a:p>
          <a:p>
            <a:pPr marL="0" indent="0" algn="ctr">
              <a:buNone/>
            </a:pPr>
            <a:r>
              <a:rPr lang="en-US" sz="3400" b="1" dirty="0" smtClean="0">
                <a:solidFill>
                  <a:schemeClr val="accent3">
                    <a:lumMod val="50000"/>
                  </a:schemeClr>
                </a:solidFill>
              </a:rPr>
              <a:t>Teleology</a:t>
            </a:r>
          </a:p>
          <a:p>
            <a:pPr marL="0" indent="0" algn="ctr">
              <a:buNone/>
            </a:pPr>
            <a:r>
              <a:rPr lang="en-US" sz="3400" b="1" dirty="0" smtClean="0">
                <a:solidFill>
                  <a:srgbClr val="C00000"/>
                </a:solidFill>
              </a:rPr>
              <a:t>Theology</a:t>
            </a:r>
          </a:p>
          <a:p>
            <a:pPr marL="0" indent="0" algn="ctr">
              <a:buNone/>
            </a:pPr>
            <a:r>
              <a:rPr lang="en-US" sz="3400" b="1" dirty="0" smtClean="0">
                <a:solidFill>
                  <a:srgbClr val="C00000"/>
                </a:solidFill>
              </a:rPr>
              <a:t>Anthropology</a:t>
            </a:r>
          </a:p>
          <a:p>
            <a:pPr marL="0" indent="0" algn="ctr">
              <a:buNone/>
            </a:pPr>
            <a:r>
              <a:rPr lang="en-US" sz="3400" b="1" dirty="0" smtClean="0">
                <a:solidFill>
                  <a:srgbClr val="C00000"/>
                </a:solidFill>
              </a:rPr>
              <a:t>Axiology</a:t>
            </a:r>
            <a:endParaRPr lang="en-US" sz="3400" dirty="0">
              <a:solidFill>
                <a:srgbClr val="C00000"/>
              </a:solidFill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381000" y="152400"/>
            <a:ext cx="8305800" cy="9906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en-US" sz="4000" b="1" dirty="0" smtClean="0">
                <a:solidFill>
                  <a:srgbClr val="C00000"/>
                </a:solidFill>
              </a:rPr>
              <a:t>Elements of Worldview</a:t>
            </a:r>
            <a:endParaRPr lang="en-US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660653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2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325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25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25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7250"/>
                            </p:stCondLst>
                            <p:childTnLst>
                              <p:par>
                                <p:cTn id="2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9250"/>
                            </p:stCondLst>
                            <p:childTnLst>
                              <p:par>
                                <p:cTn id="2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1250"/>
                            </p:stCondLst>
                            <p:childTnLst>
                              <p:par>
                                <p:cTn id="2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3250"/>
                            </p:stCondLst>
                            <p:childTnLst>
                              <p:par>
                                <p:cTn id="3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951037"/>
            <a:ext cx="82296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i="1" dirty="0" smtClean="0"/>
              <a:t>Beliefs about the nature and sources of knowledge.</a:t>
            </a:r>
          </a:p>
          <a:p>
            <a:pPr marL="0" indent="0">
              <a:buNone/>
            </a:pPr>
            <a:endParaRPr lang="en-US" b="1" dirty="0" smtClean="0"/>
          </a:p>
          <a:p>
            <a:r>
              <a:rPr lang="en-US" b="1" dirty="0" smtClean="0"/>
              <a:t>Is knowledge merely a state of the brain?</a:t>
            </a:r>
          </a:p>
          <a:p>
            <a:r>
              <a:rPr lang="en-US" b="1" dirty="0" smtClean="0"/>
              <a:t>Manifestation of a cosmic mind?</a:t>
            </a:r>
          </a:p>
          <a:p>
            <a:r>
              <a:rPr lang="en-US" b="1" dirty="0" smtClean="0"/>
              <a:t>Does it only come from sense experience?</a:t>
            </a:r>
          </a:p>
          <a:p>
            <a:r>
              <a:rPr lang="en-US" b="1" dirty="0" smtClean="0"/>
              <a:t>Is there knowledge from beyond the senses?</a:t>
            </a:r>
          </a:p>
          <a:p>
            <a:r>
              <a:rPr lang="en-US" b="1" dirty="0" smtClean="0"/>
              <a:t>Is there anything one can know for certain?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381000" y="152400"/>
            <a:ext cx="8305800" cy="9906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en-US" sz="4000" b="1" dirty="0" smtClean="0">
                <a:solidFill>
                  <a:srgbClr val="C00000"/>
                </a:solidFill>
              </a:rPr>
              <a:t>Epistemology</a:t>
            </a:r>
            <a:endParaRPr lang="en-US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666401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5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5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6500"/>
                            </p:stCondLst>
                            <p:childTnLst>
                              <p:par>
                                <p:cTn id="2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8500"/>
                            </p:stCondLst>
                            <p:childTnLst>
                              <p:par>
                                <p:cTn id="2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0500"/>
                            </p:stCondLst>
                            <p:childTnLst>
                              <p:par>
                                <p:cTn id="2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951037"/>
            <a:ext cx="82296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i="1" dirty="0" smtClean="0"/>
              <a:t>What is the ultimate nature of reality?</a:t>
            </a:r>
          </a:p>
          <a:p>
            <a:pPr marL="0" indent="0">
              <a:buNone/>
            </a:pPr>
            <a:endParaRPr lang="en-US" b="1" dirty="0"/>
          </a:p>
          <a:p>
            <a:r>
              <a:rPr lang="en-US" b="1" dirty="0" smtClean="0"/>
              <a:t>Is everything just matter &amp; energy?</a:t>
            </a:r>
          </a:p>
          <a:p>
            <a:r>
              <a:rPr lang="en-US" b="1" dirty="0" smtClean="0"/>
              <a:t>Truth: Correspondence? Coherence? Pragmatic?</a:t>
            </a:r>
          </a:p>
          <a:p>
            <a:r>
              <a:rPr lang="en-US" b="1" dirty="0" smtClean="0"/>
              <a:t>Is reality discovered empirically? Otherwise?</a:t>
            </a:r>
          </a:p>
          <a:p>
            <a:endParaRPr lang="en-US" b="1" dirty="0" smtClean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228600"/>
            <a:ext cx="8305800" cy="9906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en-US" sz="4000" b="1" dirty="0" smtClean="0">
                <a:solidFill>
                  <a:srgbClr val="C00000"/>
                </a:solidFill>
              </a:rPr>
              <a:t>Metaphysics</a:t>
            </a:r>
            <a:endParaRPr lang="en-US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16398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2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25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25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25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85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25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951037"/>
            <a:ext cx="82296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i="1" dirty="0" smtClean="0"/>
              <a:t>Origin of the universe, life, and humanity. </a:t>
            </a:r>
          </a:p>
          <a:p>
            <a:pPr marL="0" indent="0">
              <a:buNone/>
            </a:pPr>
            <a:endParaRPr lang="en-US" b="1" dirty="0"/>
          </a:p>
          <a:p>
            <a:r>
              <a:rPr lang="en-US" b="1" dirty="0" smtClean="0"/>
              <a:t>Is the universe a chance event? Created?</a:t>
            </a:r>
          </a:p>
          <a:p>
            <a:r>
              <a:rPr lang="en-US" b="1" dirty="0" smtClean="0"/>
              <a:t>Did life originate by purely natural causes?</a:t>
            </a:r>
          </a:p>
          <a:p>
            <a:r>
              <a:rPr lang="en-US" b="1" dirty="0" smtClean="0"/>
              <a:t>Did humanity originate by chance?</a:t>
            </a:r>
          </a:p>
          <a:p>
            <a:endParaRPr lang="en-US" b="1" dirty="0" smtClean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381000" y="228600"/>
            <a:ext cx="8305800" cy="9906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en-US" sz="4000" b="1" dirty="0" smtClean="0">
                <a:solidFill>
                  <a:srgbClr val="C00000"/>
                </a:solidFill>
              </a:rPr>
              <a:t>Cosmology</a:t>
            </a:r>
            <a:endParaRPr lang="en-US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51763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80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951037"/>
            <a:ext cx="82296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i="1" dirty="0" smtClean="0"/>
              <a:t>The big question about </a:t>
            </a:r>
            <a:r>
              <a:rPr lang="en-US" b="1" i="1" u="sng" dirty="0" smtClean="0"/>
              <a:t>purpose</a:t>
            </a:r>
            <a:r>
              <a:rPr lang="en-US" b="1" i="1" dirty="0" smtClean="0"/>
              <a:t> of the cosmos. </a:t>
            </a:r>
          </a:p>
          <a:p>
            <a:pPr marL="0" indent="0">
              <a:buNone/>
            </a:pPr>
            <a:endParaRPr lang="en-US" b="1" dirty="0"/>
          </a:p>
          <a:p>
            <a:r>
              <a:rPr lang="en-US" b="1" dirty="0" smtClean="0"/>
              <a:t>Is there any reason or purpose or end for the cosmos?</a:t>
            </a:r>
          </a:p>
          <a:p>
            <a:r>
              <a:rPr lang="en-US" b="1" dirty="0" smtClean="0"/>
              <a:t>If so, whose purpose is it?</a:t>
            </a:r>
          </a:p>
          <a:p>
            <a:r>
              <a:rPr lang="en-US" b="1" dirty="0" smtClean="0"/>
              <a:t>If so, what purpose is it?</a:t>
            </a:r>
          </a:p>
          <a:p>
            <a:endParaRPr lang="en-US" b="1" dirty="0" smtClean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304800"/>
            <a:ext cx="8305800" cy="9906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en-US" sz="4000" b="1" dirty="0" smtClean="0">
                <a:solidFill>
                  <a:srgbClr val="C00000"/>
                </a:solidFill>
              </a:rPr>
              <a:t>Teleology</a:t>
            </a:r>
            <a:endParaRPr lang="en-US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10507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80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951037"/>
            <a:ext cx="82296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i="1" dirty="0" smtClean="0"/>
              <a:t>The existence and nature of a god or gods.</a:t>
            </a:r>
          </a:p>
          <a:p>
            <a:pPr marL="0" indent="0">
              <a:buNone/>
            </a:pPr>
            <a:endParaRPr lang="en-US" b="1" dirty="0"/>
          </a:p>
          <a:p>
            <a:r>
              <a:rPr lang="en-US" b="1" dirty="0" smtClean="0"/>
              <a:t>Is there a god or any number of gods?</a:t>
            </a:r>
          </a:p>
          <a:p>
            <a:r>
              <a:rPr lang="en-US" b="1" dirty="0" smtClean="0"/>
              <a:t>If so, what is the nature of the god(s)?</a:t>
            </a:r>
          </a:p>
          <a:p>
            <a:r>
              <a:rPr lang="en-US" b="1" dirty="0" smtClean="0"/>
              <a:t>What is the relationship of the god(s) to universe? </a:t>
            </a:r>
          </a:p>
          <a:p>
            <a:r>
              <a:rPr lang="en-US" b="1" dirty="0" smtClean="0"/>
              <a:t>What is the relationship of the god(s) to humanity?</a:t>
            </a:r>
          </a:p>
          <a:p>
            <a:endParaRPr lang="en-US" b="1" dirty="0" smtClean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381000" y="228600"/>
            <a:ext cx="8305800" cy="9906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en-US" sz="4000" b="1" dirty="0" smtClean="0">
                <a:solidFill>
                  <a:srgbClr val="C00000"/>
                </a:solidFill>
              </a:rPr>
              <a:t>Theology</a:t>
            </a:r>
            <a:endParaRPr lang="en-US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710656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80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0"/>
                            </p:stCondLst>
                            <p:childTnLst>
                              <p:par>
                                <p:cTn id="2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c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399</TotalTime>
  <Words>530</Words>
  <Application>Microsoft Office PowerPoint</Application>
  <PresentationFormat>On-screen Show (4:3)</PresentationFormat>
  <Paragraphs>80</Paragraphs>
  <Slides>17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Civic</vt:lpstr>
      <vt:lpstr>What is a Worldview?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Worl</dc:title>
  <dc:creator>Dad's</dc:creator>
  <cp:lastModifiedBy>Richard Deem</cp:lastModifiedBy>
  <cp:revision>36</cp:revision>
  <dcterms:created xsi:type="dcterms:W3CDTF">2012-07-28T17:53:58Z</dcterms:created>
  <dcterms:modified xsi:type="dcterms:W3CDTF">2012-12-24T05:56:37Z</dcterms:modified>
</cp:coreProperties>
</file>