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78" r:id="rId8"/>
    <p:sldId id="262" r:id="rId9"/>
    <p:sldId id="263" r:id="rId10"/>
    <p:sldId id="264" r:id="rId11"/>
    <p:sldId id="265" r:id="rId12"/>
    <p:sldId id="266" r:id="rId13"/>
    <p:sldId id="267" r:id="rId14"/>
    <p:sldId id="272" r:id="rId15"/>
    <p:sldId id="273" r:id="rId16"/>
    <p:sldId id="275" r:id="rId17"/>
    <p:sldId id="276" r:id="rId18"/>
    <p:sldId id="277" r:id="rId19"/>
    <p:sldId id="268" r:id="rId20"/>
    <p:sldId id="269" r:id="rId21"/>
    <p:sldId id="270" r:id="rId2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6" d="100"/>
          <a:sy n="66" d="100"/>
        </p:scale>
        <p:origin x="-594" y="-10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76C9547-6334-4F1A-BC91-1D7D13D45818}" type="datetimeFigureOut">
              <a:rPr lang="en-US" smtClean="0"/>
              <a:t>11/25/2012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8E990BE-CBEC-4F58-837B-C816C95C5E87}" type="slidenum">
              <a:rPr lang="en-US" smtClean="0"/>
              <a:t>‹#›</a:t>
            </a:fld>
            <a:endParaRPr lang="en-US"/>
          </a:p>
        </p:txBody>
      </p:sp>
    </p:spTree>
    <p:extLst>
      <p:ext uri="{BB962C8B-B14F-4D97-AF65-F5344CB8AC3E}">
        <p14:creationId xmlns:p14="http://schemas.microsoft.com/office/powerpoint/2010/main" val="24630216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76C9547-6334-4F1A-BC91-1D7D13D45818}" type="datetimeFigureOut">
              <a:rPr lang="en-US" smtClean="0"/>
              <a:t>11/25/2012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8E990BE-CBEC-4F58-837B-C816C95C5E87}" type="slidenum">
              <a:rPr lang="en-US" smtClean="0"/>
              <a:t>‹#›</a:t>
            </a:fld>
            <a:endParaRPr lang="en-US"/>
          </a:p>
        </p:txBody>
      </p:sp>
    </p:spTree>
    <p:extLst>
      <p:ext uri="{BB962C8B-B14F-4D97-AF65-F5344CB8AC3E}">
        <p14:creationId xmlns:p14="http://schemas.microsoft.com/office/powerpoint/2010/main" val="29303081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76C9547-6334-4F1A-BC91-1D7D13D45818}" type="datetimeFigureOut">
              <a:rPr lang="en-US" smtClean="0"/>
              <a:t>11/25/2012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8E990BE-CBEC-4F58-837B-C816C95C5E87}" type="slidenum">
              <a:rPr lang="en-US" smtClean="0"/>
              <a:t>‹#›</a:t>
            </a:fld>
            <a:endParaRPr lang="en-US"/>
          </a:p>
        </p:txBody>
      </p:sp>
    </p:spTree>
    <p:extLst>
      <p:ext uri="{BB962C8B-B14F-4D97-AF65-F5344CB8AC3E}">
        <p14:creationId xmlns:p14="http://schemas.microsoft.com/office/powerpoint/2010/main" val="9794410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76C9547-6334-4F1A-BC91-1D7D13D45818}" type="datetimeFigureOut">
              <a:rPr lang="en-US" smtClean="0"/>
              <a:t>11/25/2012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8E990BE-CBEC-4F58-837B-C816C95C5E87}" type="slidenum">
              <a:rPr lang="en-US" smtClean="0"/>
              <a:t>‹#›</a:t>
            </a:fld>
            <a:endParaRPr lang="en-US"/>
          </a:p>
        </p:txBody>
      </p:sp>
    </p:spTree>
    <p:extLst>
      <p:ext uri="{BB962C8B-B14F-4D97-AF65-F5344CB8AC3E}">
        <p14:creationId xmlns:p14="http://schemas.microsoft.com/office/powerpoint/2010/main" val="39082796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76C9547-6334-4F1A-BC91-1D7D13D45818}" type="datetimeFigureOut">
              <a:rPr lang="en-US" smtClean="0"/>
              <a:t>11/25/2012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8E990BE-CBEC-4F58-837B-C816C95C5E87}" type="slidenum">
              <a:rPr lang="en-US" smtClean="0"/>
              <a:t>‹#›</a:t>
            </a:fld>
            <a:endParaRPr lang="en-US"/>
          </a:p>
        </p:txBody>
      </p:sp>
    </p:spTree>
    <p:extLst>
      <p:ext uri="{BB962C8B-B14F-4D97-AF65-F5344CB8AC3E}">
        <p14:creationId xmlns:p14="http://schemas.microsoft.com/office/powerpoint/2010/main" val="1422261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76C9547-6334-4F1A-BC91-1D7D13D45818}" type="datetimeFigureOut">
              <a:rPr lang="en-US" smtClean="0"/>
              <a:t>11/25/2012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8E990BE-CBEC-4F58-837B-C816C95C5E87}" type="slidenum">
              <a:rPr lang="en-US" smtClean="0"/>
              <a:t>‹#›</a:t>
            </a:fld>
            <a:endParaRPr lang="en-US"/>
          </a:p>
        </p:txBody>
      </p:sp>
    </p:spTree>
    <p:extLst>
      <p:ext uri="{BB962C8B-B14F-4D97-AF65-F5344CB8AC3E}">
        <p14:creationId xmlns:p14="http://schemas.microsoft.com/office/powerpoint/2010/main" val="12201662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76C9547-6334-4F1A-BC91-1D7D13D45818}" type="datetimeFigureOut">
              <a:rPr lang="en-US" smtClean="0"/>
              <a:t>11/25/2012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8E990BE-CBEC-4F58-837B-C816C95C5E87}" type="slidenum">
              <a:rPr lang="en-US" smtClean="0"/>
              <a:t>‹#›</a:t>
            </a:fld>
            <a:endParaRPr lang="en-US"/>
          </a:p>
        </p:txBody>
      </p:sp>
    </p:spTree>
    <p:extLst>
      <p:ext uri="{BB962C8B-B14F-4D97-AF65-F5344CB8AC3E}">
        <p14:creationId xmlns:p14="http://schemas.microsoft.com/office/powerpoint/2010/main" val="10338346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76C9547-6334-4F1A-BC91-1D7D13D45818}" type="datetimeFigureOut">
              <a:rPr lang="en-US" smtClean="0"/>
              <a:t>11/25/2012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8E990BE-CBEC-4F58-837B-C816C95C5E87}" type="slidenum">
              <a:rPr lang="en-US" smtClean="0"/>
              <a:t>‹#›</a:t>
            </a:fld>
            <a:endParaRPr lang="en-US"/>
          </a:p>
        </p:txBody>
      </p:sp>
    </p:spTree>
    <p:extLst>
      <p:ext uri="{BB962C8B-B14F-4D97-AF65-F5344CB8AC3E}">
        <p14:creationId xmlns:p14="http://schemas.microsoft.com/office/powerpoint/2010/main" val="23747404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76C9547-6334-4F1A-BC91-1D7D13D45818}" type="datetimeFigureOut">
              <a:rPr lang="en-US" smtClean="0"/>
              <a:t>11/25/2012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8E990BE-CBEC-4F58-837B-C816C95C5E87}" type="slidenum">
              <a:rPr lang="en-US" smtClean="0"/>
              <a:t>‹#›</a:t>
            </a:fld>
            <a:endParaRPr lang="en-US"/>
          </a:p>
        </p:txBody>
      </p:sp>
    </p:spTree>
    <p:extLst>
      <p:ext uri="{BB962C8B-B14F-4D97-AF65-F5344CB8AC3E}">
        <p14:creationId xmlns:p14="http://schemas.microsoft.com/office/powerpoint/2010/main" val="36050352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76C9547-6334-4F1A-BC91-1D7D13D45818}" type="datetimeFigureOut">
              <a:rPr lang="en-US" smtClean="0"/>
              <a:t>11/25/2012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8E990BE-CBEC-4F58-837B-C816C95C5E87}" type="slidenum">
              <a:rPr lang="en-US" smtClean="0"/>
              <a:t>‹#›</a:t>
            </a:fld>
            <a:endParaRPr lang="en-US"/>
          </a:p>
        </p:txBody>
      </p:sp>
    </p:spTree>
    <p:extLst>
      <p:ext uri="{BB962C8B-B14F-4D97-AF65-F5344CB8AC3E}">
        <p14:creationId xmlns:p14="http://schemas.microsoft.com/office/powerpoint/2010/main" val="33372973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76C9547-6334-4F1A-BC91-1D7D13D45818}" type="datetimeFigureOut">
              <a:rPr lang="en-US" smtClean="0"/>
              <a:t>11/25/2012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8E990BE-CBEC-4F58-837B-C816C95C5E87}" type="slidenum">
              <a:rPr lang="en-US" smtClean="0"/>
              <a:t>‹#›</a:t>
            </a:fld>
            <a:endParaRPr lang="en-US"/>
          </a:p>
        </p:txBody>
      </p:sp>
    </p:spTree>
    <p:extLst>
      <p:ext uri="{BB962C8B-B14F-4D97-AF65-F5344CB8AC3E}">
        <p14:creationId xmlns:p14="http://schemas.microsoft.com/office/powerpoint/2010/main" val="14711277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76C9547-6334-4F1A-BC91-1D7D13D45818}" type="datetimeFigureOut">
              <a:rPr lang="en-US" smtClean="0"/>
              <a:t>11/25/2012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8E990BE-CBEC-4F58-837B-C816C95C5E87}" type="slidenum">
              <a:rPr lang="en-US" smtClean="0"/>
              <a:t>‹#›</a:t>
            </a:fld>
            <a:endParaRPr lang="en-US"/>
          </a:p>
        </p:txBody>
      </p:sp>
    </p:spTree>
    <p:extLst>
      <p:ext uri="{BB962C8B-B14F-4D97-AF65-F5344CB8AC3E}">
        <p14:creationId xmlns:p14="http://schemas.microsoft.com/office/powerpoint/2010/main" val="210100393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OBJECTIONS TO THE IDEA OF MIRACLES</a:t>
            </a:r>
            <a:endParaRPr lang="en-US" dirty="0"/>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224277460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IMMANUEL KANT</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1  Everything in our experience is determined by practical experience</a:t>
            </a:r>
          </a:p>
          <a:p>
            <a:r>
              <a:rPr lang="en-US" dirty="0" smtClean="0"/>
              <a:t>2  Practical reason operates according to universal laws</a:t>
            </a:r>
          </a:p>
          <a:p>
            <a:r>
              <a:rPr lang="en-US" dirty="0" smtClean="0"/>
              <a:t>3  Miracles occur either (A) daily, (B) seldom, or (C) never</a:t>
            </a:r>
          </a:p>
          <a:p>
            <a:r>
              <a:rPr lang="en-US" dirty="0" smtClean="0"/>
              <a:t>4  What occurs daily is not a miracle since it occurs regularly</a:t>
            </a:r>
          </a:p>
          <a:p>
            <a:r>
              <a:rPr lang="en-US" dirty="0" smtClean="0"/>
              <a:t>5  What occurs seldom is not determined by any law</a:t>
            </a:r>
          </a:p>
          <a:p>
            <a:r>
              <a:rPr lang="en-US" dirty="0" smtClean="0"/>
              <a:t>6  All scientific knowledge must be determined by practical reason which operates on universal law</a:t>
            </a:r>
          </a:p>
          <a:p>
            <a:r>
              <a:rPr lang="en-US" dirty="0" smtClean="0"/>
              <a:t>7  Therefore, it is rational to conclude that miracles never occur</a:t>
            </a:r>
          </a:p>
        </p:txBody>
      </p:sp>
    </p:spTree>
    <p:extLst>
      <p:ext uri="{BB962C8B-B14F-4D97-AF65-F5344CB8AC3E}">
        <p14:creationId xmlns:p14="http://schemas.microsoft.com/office/powerpoint/2010/main" val="173667039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ANTONY FLEW</a:t>
            </a:r>
            <a:endParaRPr lang="en-US" dirty="0"/>
          </a:p>
        </p:txBody>
      </p:sp>
      <p:sp>
        <p:nvSpPr>
          <p:cNvPr id="3" name="Content Placeholder 2"/>
          <p:cNvSpPr>
            <a:spLocks noGrp="1"/>
          </p:cNvSpPr>
          <p:nvPr>
            <p:ph idx="1"/>
          </p:nvPr>
        </p:nvSpPr>
        <p:spPr/>
        <p:txBody>
          <a:bodyPr>
            <a:normAutofit lnSpcReduction="10000"/>
          </a:bodyPr>
          <a:lstStyle/>
          <a:p>
            <a:r>
              <a:rPr lang="en-US" dirty="0" smtClean="0"/>
              <a:t>1  Miracles are by nature particular and unrepeatable</a:t>
            </a:r>
          </a:p>
          <a:p>
            <a:r>
              <a:rPr lang="en-US" dirty="0" smtClean="0"/>
              <a:t>2  Natural events are by nature general and repeatable</a:t>
            </a:r>
          </a:p>
          <a:p>
            <a:r>
              <a:rPr lang="en-US" dirty="0" smtClean="0"/>
              <a:t>3  In practice, the evidence for the general and repeatable is always greater than that for the particular and unrepeatable</a:t>
            </a:r>
          </a:p>
          <a:p>
            <a:r>
              <a:rPr lang="en-US" dirty="0" smtClean="0"/>
              <a:t>4  Therefore, the evidence will always be greater against miracles than for them</a:t>
            </a:r>
            <a:endParaRPr lang="en-US" dirty="0"/>
          </a:p>
        </p:txBody>
      </p:sp>
    </p:spTree>
    <p:extLst>
      <p:ext uri="{BB962C8B-B14F-4D97-AF65-F5344CB8AC3E}">
        <p14:creationId xmlns:p14="http://schemas.microsoft.com/office/powerpoint/2010/main" val="233357481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ALASTAIR </a:t>
            </a:r>
            <a:r>
              <a:rPr lang="en-US" dirty="0" err="1" smtClean="0"/>
              <a:t>McKINNON</a:t>
            </a:r>
            <a:endParaRPr lang="en-US" dirty="0"/>
          </a:p>
        </p:txBody>
      </p:sp>
      <p:sp>
        <p:nvSpPr>
          <p:cNvPr id="3" name="Content Placeholder 2"/>
          <p:cNvSpPr>
            <a:spLocks noGrp="1"/>
          </p:cNvSpPr>
          <p:nvPr>
            <p:ph idx="1"/>
          </p:nvPr>
        </p:nvSpPr>
        <p:spPr/>
        <p:txBody>
          <a:bodyPr>
            <a:normAutofit lnSpcReduction="10000"/>
          </a:bodyPr>
          <a:lstStyle/>
          <a:p>
            <a:r>
              <a:rPr lang="en-US" dirty="0" smtClean="0"/>
              <a:t>1  A scientific law is a generalization based on observation.</a:t>
            </a:r>
          </a:p>
          <a:p>
            <a:r>
              <a:rPr lang="en-US" dirty="0" smtClean="0"/>
              <a:t>2  Any exception to a scientific law invalidates that law and calls for a revision to it</a:t>
            </a:r>
          </a:p>
          <a:p>
            <a:r>
              <a:rPr lang="en-US" dirty="0" smtClean="0"/>
              <a:t>3  A miracle is an exception to a scientific law</a:t>
            </a:r>
          </a:p>
          <a:p>
            <a:r>
              <a:rPr lang="en-US" dirty="0" smtClean="0"/>
              <a:t>4  Therefore, a “miracle” would call for a revision of a law and the recognition of a broader law. This would explain the “miracle” as a natural event</a:t>
            </a:r>
            <a:endParaRPr lang="en-US" dirty="0"/>
          </a:p>
        </p:txBody>
      </p:sp>
    </p:spTree>
    <p:extLst>
      <p:ext uri="{BB962C8B-B14F-4D97-AF65-F5344CB8AC3E}">
        <p14:creationId xmlns:p14="http://schemas.microsoft.com/office/powerpoint/2010/main" val="341355829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EMAIL</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If God will cheat or boast that he can or does intervene in our lives, in the natural order….. or for any purpose not even disclosed to us, it makes observation of the world and the affairs of the tiniest microbes to galactic catastrophe all futile, for they are then placed at the whim of a fickle God who will deceive us when it suits him. Therefore to test that God exists by appeal to observations of this world and it’s affairs is quite futile. If God has intervened in the world even once then no observation or consequent observation we can make is reliable. </a:t>
            </a:r>
            <a:endParaRPr lang="en-US" dirty="0"/>
          </a:p>
        </p:txBody>
      </p:sp>
    </p:spTree>
    <p:extLst>
      <p:ext uri="{BB962C8B-B14F-4D97-AF65-F5344CB8AC3E}">
        <p14:creationId xmlns:p14="http://schemas.microsoft.com/office/powerpoint/2010/main" val="49514861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 COR 13:11</a:t>
            </a:r>
            <a:endParaRPr lang="en-US" dirty="0"/>
          </a:p>
        </p:txBody>
      </p:sp>
      <p:sp>
        <p:nvSpPr>
          <p:cNvPr id="3" name="Content Placeholder 2"/>
          <p:cNvSpPr>
            <a:spLocks noGrp="1"/>
          </p:cNvSpPr>
          <p:nvPr>
            <p:ph idx="1"/>
          </p:nvPr>
        </p:nvSpPr>
        <p:spPr/>
        <p:txBody>
          <a:bodyPr/>
          <a:lstStyle/>
          <a:p>
            <a:r>
              <a:rPr lang="en-US" dirty="0" smtClean="0"/>
              <a:t>And the God of love and peace will be with you</a:t>
            </a:r>
            <a:endParaRPr lang="en-US" dirty="0"/>
          </a:p>
        </p:txBody>
      </p:sp>
    </p:spTree>
    <p:extLst>
      <p:ext uri="{BB962C8B-B14F-4D97-AF65-F5344CB8AC3E}">
        <p14:creationId xmlns:p14="http://schemas.microsoft.com/office/powerpoint/2010/main" val="192653866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JER 33:20	</a:t>
            </a:r>
            <a:endParaRPr lang="en-US" dirty="0"/>
          </a:p>
        </p:txBody>
      </p:sp>
      <p:sp>
        <p:nvSpPr>
          <p:cNvPr id="3" name="Content Placeholder 2"/>
          <p:cNvSpPr>
            <a:spLocks noGrp="1"/>
          </p:cNvSpPr>
          <p:nvPr>
            <p:ph idx="1"/>
          </p:nvPr>
        </p:nvSpPr>
        <p:spPr/>
        <p:txBody>
          <a:bodyPr/>
          <a:lstStyle/>
          <a:p>
            <a:r>
              <a:rPr lang="en-US" dirty="0" smtClean="0"/>
              <a:t>….My covenant with the day and my covenant with the night, so that day and night……come at their appointed time….</a:t>
            </a:r>
            <a:endParaRPr lang="en-US" dirty="0"/>
          </a:p>
        </p:txBody>
      </p:sp>
    </p:spTree>
    <p:extLst>
      <p:ext uri="{BB962C8B-B14F-4D97-AF65-F5344CB8AC3E}">
        <p14:creationId xmlns:p14="http://schemas.microsoft.com/office/powerpoint/2010/main" val="406514258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PSALMS 111:7,8</a:t>
            </a:r>
            <a:endParaRPr lang="en-US" dirty="0"/>
          </a:p>
        </p:txBody>
      </p:sp>
      <p:sp>
        <p:nvSpPr>
          <p:cNvPr id="3" name="Content Placeholder 2"/>
          <p:cNvSpPr>
            <a:spLocks noGrp="1"/>
          </p:cNvSpPr>
          <p:nvPr>
            <p:ph idx="1"/>
          </p:nvPr>
        </p:nvSpPr>
        <p:spPr/>
        <p:txBody>
          <a:bodyPr/>
          <a:lstStyle/>
          <a:p>
            <a:r>
              <a:rPr lang="en-US" dirty="0" smtClean="0"/>
              <a:t>The works of his hands are faithful and just; all his precepts are trustworthy. They are steadfast for ever and ever, done in faithfulness and uprightness.</a:t>
            </a:r>
            <a:endParaRPr lang="en-US" dirty="0"/>
          </a:p>
        </p:txBody>
      </p:sp>
    </p:spTree>
    <p:extLst>
      <p:ext uri="{BB962C8B-B14F-4D97-AF65-F5344CB8AC3E}">
        <p14:creationId xmlns:p14="http://schemas.microsoft.com/office/powerpoint/2010/main" val="101630571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1 COR 14:33</a:t>
            </a:r>
            <a:endParaRPr lang="en-US" dirty="0"/>
          </a:p>
        </p:txBody>
      </p:sp>
      <p:sp>
        <p:nvSpPr>
          <p:cNvPr id="3" name="Content Placeholder 2"/>
          <p:cNvSpPr>
            <a:spLocks noGrp="1"/>
          </p:cNvSpPr>
          <p:nvPr>
            <p:ph idx="1"/>
          </p:nvPr>
        </p:nvSpPr>
        <p:spPr/>
        <p:txBody>
          <a:bodyPr/>
          <a:lstStyle/>
          <a:p>
            <a:r>
              <a:rPr lang="en-US" dirty="0" smtClean="0"/>
              <a:t>For God is not a God of disorder but of peace</a:t>
            </a:r>
            <a:endParaRPr lang="en-US" dirty="0"/>
          </a:p>
        </p:txBody>
      </p:sp>
    </p:spTree>
    <p:extLst>
      <p:ext uri="{BB962C8B-B14F-4D97-AF65-F5344CB8AC3E}">
        <p14:creationId xmlns:p14="http://schemas.microsoft.com/office/powerpoint/2010/main" val="12369986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JOHN 17:17</a:t>
            </a:r>
            <a:endParaRPr lang="en-US" dirty="0"/>
          </a:p>
        </p:txBody>
      </p:sp>
      <p:sp>
        <p:nvSpPr>
          <p:cNvPr id="3" name="Content Placeholder 2"/>
          <p:cNvSpPr>
            <a:spLocks noGrp="1"/>
          </p:cNvSpPr>
          <p:nvPr>
            <p:ph idx="1"/>
          </p:nvPr>
        </p:nvSpPr>
        <p:spPr/>
        <p:txBody>
          <a:bodyPr/>
          <a:lstStyle/>
          <a:p>
            <a:r>
              <a:rPr lang="en-US" dirty="0" smtClean="0"/>
              <a:t>Sanctify them by the truth; your word is truth.</a:t>
            </a:r>
            <a:endParaRPr lang="en-US" dirty="0"/>
          </a:p>
        </p:txBody>
      </p:sp>
    </p:spTree>
    <p:extLst>
      <p:ext uri="{BB962C8B-B14F-4D97-AF65-F5344CB8AC3E}">
        <p14:creationId xmlns:p14="http://schemas.microsoft.com/office/powerpoint/2010/main" val="45871485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Purpose of the miraculous</a:t>
            </a:r>
          </a:p>
        </p:txBody>
      </p:sp>
    </p:spTree>
    <p:extLst>
      <p:ext uri="{BB962C8B-B14F-4D97-AF65-F5344CB8AC3E}">
        <p14:creationId xmlns:p14="http://schemas.microsoft.com/office/powerpoint/2010/main" val="65722594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buNone/>
            </a:pPr>
            <a:r>
              <a:rPr lang="en-US" dirty="0" smtClean="0"/>
              <a:t>Everything in our common experience tells us that when we encounter highly complex, organized systems or information, they are the result of thoughtful design. Therefore it is reasonable to infer that when we encounter the same in biology or other sciences they too are the result of thoughtful design</a:t>
            </a:r>
            <a:endParaRPr lang="en-US" dirty="0"/>
          </a:p>
        </p:txBody>
      </p:sp>
    </p:spTree>
    <p:extLst>
      <p:ext uri="{BB962C8B-B14F-4D97-AF65-F5344CB8AC3E}">
        <p14:creationId xmlns:p14="http://schemas.microsoft.com/office/powerpoint/2010/main" val="348332722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Ask “Why” </a:t>
            </a:r>
            <a:r>
              <a:rPr lang="en-US" dirty="0" err="1" smtClean="0"/>
              <a:t>alot</a:t>
            </a:r>
            <a:endParaRPr lang="en-US" dirty="0"/>
          </a:p>
        </p:txBody>
      </p:sp>
    </p:spTree>
    <p:extLst>
      <p:ext uri="{BB962C8B-B14F-4D97-AF65-F5344CB8AC3E}">
        <p14:creationId xmlns:p14="http://schemas.microsoft.com/office/powerpoint/2010/main" val="148227843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CONCLUSIONS</a:t>
            </a:r>
            <a:endParaRPr lang="en-US"/>
          </a:p>
        </p:txBody>
      </p:sp>
      <p:sp>
        <p:nvSpPr>
          <p:cNvPr id="3" name="Content Placeholder 2"/>
          <p:cNvSpPr>
            <a:spLocks noGrp="1"/>
          </p:cNvSpPr>
          <p:nvPr>
            <p:ph idx="1"/>
          </p:nvPr>
        </p:nvSpPr>
        <p:spPr/>
        <p:txBody>
          <a:bodyPr/>
          <a:lstStyle/>
          <a:p>
            <a:r>
              <a:rPr lang="en-US" dirty="0" smtClean="0"/>
              <a:t>Science does not exclude miracles</a:t>
            </a:r>
          </a:p>
          <a:p>
            <a:r>
              <a:rPr lang="en-US" dirty="0" smtClean="0"/>
              <a:t>Miracles do not invalidate science</a:t>
            </a:r>
          </a:p>
          <a:p>
            <a:r>
              <a:rPr lang="en-US" dirty="0" smtClean="0"/>
              <a:t>Miracles are not capricious or random</a:t>
            </a:r>
          </a:p>
          <a:p>
            <a:r>
              <a:rPr lang="en-US" dirty="0" smtClean="0"/>
              <a:t>Miracles have a purpose</a:t>
            </a:r>
          </a:p>
          <a:p>
            <a:r>
              <a:rPr lang="en-US" dirty="0" smtClean="0"/>
              <a:t>Miracles are one way of God communicating with us</a:t>
            </a:r>
          </a:p>
          <a:p>
            <a:endParaRPr lang="en-US" dirty="0" smtClean="0"/>
          </a:p>
        </p:txBody>
      </p:sp>
    </p:spTree>
    <p:extLst>
      <p:ext uri="{BB962C8B-B14F-4D97-AF65-F5344CB8AC3E}">
        <p14:creationId xmlns:p14="http://schemas.microsoft.com/office/powerpoint/2010/main" val="13293135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We no longer need miracles as an explanation for anything</a:t>
            </a:r>
          </a:p>
          <a:p>
            <a:r>
              <a:rPr lang="en-US" dirty="0" smtClean="0"/>
              <a:t>Science can explain everything</a:t>
            </a:r>
            <a:endParaRPr lang="en-US" dirty="0"/>
          </a:p>
        </p:txBody>
      </p:sp>
    </p:spTree>
    <p:extLst>
      <p:ext uri="{BB962C8B-B14F-4D97-AF65-F5344CB8AC3E}">
        <p14:creationId xmlns:p14="http://schemas.microsoft.com/office/powerpoint/2010/main" val="254789631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Science can only study events and entities that have a natural explanation</a:t>
            </a:r>
            <a:endParaRPr lang="en-US" dirty="0"/>
          </a:p>
        </p:txBody>
      </p:sp>
    </p:spTree>
    <p:extLst>
      <p:ext uri="{BB962C8B-B14F-4D97-AF65-F5344CB8AC3E}">
        <p14:creationId xmlns:p14="http://schemas.microsoft.com/office/powerpoint/2010/main" val="257835674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Science cannot explore the miraculous because science can only study that which is repeatable and regular</a:t>
            </a:r>
            <a:endParaRPr lang="en-US" dirty="0"/>
          </a:p>
        </p:txBody>
      </p:sp>
    </p:spTree>
    <p:extLst>
      <p:ext uri="{BB962C8B-B14F-4D97-AF65-F5344CB8AC3E}">
        <p14:creationId xmlns:p14="http://schemas.microsoft.com/office/powerpoint/2010/main" val="77642709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Science and the miraculous are </a:t>
            </a:r>
            <a:r>
              <a:rPr lang="en-US" dirty="0" err="1" smtClean="0"/>
              <a:t>incompatable</a:t>
            </a:r>
            <a:r>
              <a:rPr lang="en-US" dirty="0" smtClean="0"/>
              <a:t> </a:t>
            </a:r>
            <a:endParaRPr lang="en-US" dirty="0"/>
          </a:p>
        </p:txBody>
      </p:sp>
    </p:spTree>
    <p:extLst>
      <p:ext uri="{BB962C8B-B14F-4D97-AF65-F5344CB8AC3E}">
        <p14:creationId xmlns:p14="http://schemas.microsoft.com/office/powerpoint/2010/main" val="349775899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Is a worldview that includes miracles any less scientific than one than one that doesn’t? </a:t>
            </a:r>
            <a:endParaRPr lang="en-US" dirty="0"/>
          </a:p>
        </p:txBody>
      </p:sp>
    </p:spTree>
    <p:extLst>
      <p:ext uri="{BB962C8B-B14F-4D97-AF65-F5344CB8AC3E}">
        <p14:creationId xmlns:p14="http://schemas.microsoft.com/office/powerpoint/2010/main" val="227934561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BENEDICT SPINOZA </a:t>
            </a:r>
            <a:endParaRPr lang="en-US" dirty="0"/>
          </a:p>
        </p:txBody>
      </p:sp>
      <p:sp>
        <p:nvSpPr>
          <p:cNvPr id="3" name="Content Placeholder 2"/>
          <p:cNvSpPr>
            <a:spLocks noGrp="1"/>
          </p:cNvSpPr>
          <p:nvPr>
            <p:ph idx="1"/>
          </p:nvPr>
        </p:nvSpPr>
        <p:spPr/>
        <p:txBody>
          <a:bodyPr/>
          <a:lstStyle/>
          <a:p>
            <a:r>
              <a:rPr lang="en-US" dirty="0" smtClean="0"/>
              <a:t>1  Miracles are violations of natural laws</a:t>
            </a:r>
          </a:p>
          <a:p>
            <a:r>
              <a:rPr lang="en-US" dirty="0" smtClean="0"/>
              <a:t>2  Natural laws are immutable</a:t>
            </a:r>
          </a:p>
          <a:p>
            <a:r>
              <a:rPr lang="en-US" dirty="0" smtClean="0"/>
              <a:t>3  It is impossible for natural laws to be violated</a:t>
            </a:r>
          </a:p>
          <a:p>
            <a:r>
              <a:rPr lang="en-US" dirty="0" smtClean="0"/>
              <a:t>4  Therefore, miracles are impossible</a:t>
            </a:r>
            <a:endParaRPr lang="en-US" dirty="0"/>
          </a:p>
        </p:txBody>
      </p:sp>
    </p:spTree>
    <p:extLst>
      <p:ext uri="{BB962C8B-B14F-4D97-AF65-F5344CB8AC3E}">
        <p14:creationId xmlns:p14="http://schemas.microsoft.com/office/powerpoint/2010/main" val="242627349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DAVID HUME</a:t>
            </a:r>
            <a:endParaRPr lang="en-US" dirty="0"/>
          </a:p>
        </p:txBody>
      </p:sp>
      <p:sp>
        <p:nvSpPr>
          <p:cNvPr id="3" name="Content Placeholder 2"/>
          <p:cNvSpPr>
            <a:spLocks noGrp="1"/>
          </p:cNvSpPr>
          <p:nvPr>
            <p:ph idx="1"/>
          </p:nvPr>
        </p:nvSpPr>
        <p:spPr/>
        <p:txBody>
          <a:bodyPr/>
          <a:lstStyle/>
          <a:p>
            <a:r>
              <a:rPr lang="en-US" dirty="0" smtClean="0"/>
              <a:t>1  A miracle is a violation of the laws of nature</a:t>
            </a:r>
          </a:p>
          <a:p>
            <a:r>
              <a:rPr lang="en-US" dirty="0" smtClean="0"/>
              <a:t>2  Firm and unalterable experience has established these laws</a:t>
            </a:r>
          </a:p>
          <a:p>
            <a:r>
              <a:rPr lang="en-US" dirty="0" smtClean="0"/>
              <a:t>3  A wise man proportions his belief to the evidence</a:t>
            </a:r>
          </a:p>
          <a:p>
            <a:r>
              <a:rPr lang="en-US" dirty="0" smtClean="0"/>
              <a:t>4  Therefore, “the proof against miracles….. is as entire as any argument from experience can possibly be imagined</a:t>
            </a:r>
            <a:endParaRPr lang="en-US" dirty="0"/>
          </a:p>
        </p:txBody>
      </p:sp>
    </p:spTree>
    <p:extLst>
      <p:ext uri="{BB962C8B-B14F-4D97-AF65-F5344CB8AC3E}">
        <p14:creationId xmlns:p14="http://schemas.microsoft.com/office/powerpoint/2010/main" val="85213735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196</TotalTime>
  <Words>673</Words>
  <Application>Microsoft Office PowerPoint</Application>
  <PresentationFormat>On-screen Show (4:3)</PresentationFormat>
  <Paragraphs>56</Paragraphs>
  <Slides>21</Slides>
  <Notes>0</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Office Theme</vt:lpstr>
      <vt:lpstr>OBJECTIONS TO THE IDEA OF MIRACLES</vt:lpstr>
      <vt:lpstr>PowerPoint Presentation</vt:lpstr>
      <vt:lpstr>PowerPoint Presentation</vt:lpstr>
      <vt:lpstr>PowerPoint Presentation</vt:lpstr>
      <vt:lpstr>PowerPoint Presentation</vt:lpstr>
      <vt:lpstr>PowerPoint Presentation</vt:lpstr>
      <vt:lpstr>PowerPoint Presentation</vt:lpstr>
      <vt:lpstr>BENEDICT SPINOZA </vt:lpstr>
      <vt:lpstr>DAVID HUME</vt:lpstr>
      <vt:lpstr>IMMANUEL KANT</vt:lpstr>
      <vt:lpstr>ANTONY FLEW</vt:lpstr>
      <vt:lpstr>ALASTAIR McKINNON</vt:lpstr>
      <vt:lpstr>EMAIL</vt:lpstr>
      <vt:lpstr>2 COR 13:11</vt:lpstr>
      <vt:lpstr>JER 33:20 </vt:lpstr>
      <vt:lpstr>PSALMS 111:7,8</vt:lpstr>
      <vt:lpstr>1 COR 14:33</vt:lpstr>
      <vt:lpstr>JOHN 17:17</vt:lpstr>
      <vt:lpstr>PowerPoint Presentation</vt:lpstr>
      <vt:lpstr>PowerPoint Presentation</vt:lpstr>
      <vt:lpstr>CONCLUSIONS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OBJECTIONS TO THE IDEA OF MIRACLES</dc:title>
  <dc:creator>0517</dc:creator>
  <cp:lastModifiedBy>0517</cp:lastModifiedBy>
  <cp:revision>11</cp:revision>
  <dcterms:created xsi:type="dcterms:W3CDTF">2012-11-18T17:10:59Z</dcterms:created>
  <dcterms:modified xsi:type="dcterms:W3CDTF">2012-11-25T20:39:18Z</dcterms:modified>
</cp:coreProperties>
</file>