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34"/>
  </p:notesMasterIdLst>
  <p:sldIdLst>
    <p:sldId id="257" r:id="rId2"/>
    <p:sldId id="263" r:id="rId3"/>
    <p:sldId id="258" r:id="rId4"/>
    <p:sldId id="259" r:id="rId5"/>
    <p:sldId id="260" r:id="rId6"/>
    <p:sldId id="261" r:id="rId7"/>
    <p:sldId id="262" r:id="rId8"/>
    <p:sldId id="264" r:id="rId9"/>
    <p:sldId id="265" r:id="rId10"/>
    <p:sldId id="266" r:id="rId11"/>
    <p:sldId id="267" r:id="rId12"/>
    <p:sldId id="268" r:id="rId13"/>
    <p:sldId id="283" r:id="rId14"/>
    <p:sldId id="269" r:id="rId15"/>
    <p:sldId id="270" r:id="rId16"/>
    <p:sldId id="271" r:id="rId17"/>
    <p:sldId id="272" r:id="rId18"/>
    <p:sldId id="273" r:id="rId19"/>
    <p:sldId id="275" r:id="rId20"/>
    <p:sldId id="276" r:id="rId21"/>
    <p:sldId id="281" r:id="rId22"/>
    <p:sldId id="279" r:id="rId23"/>
    <p:sldId id="280" r:id="rId24"/>
    <p:sldId id="282" r:id="rId25"/>
    <p:sldId id="284" r:id="rId26"/>
    <p:sldId id="285" r:id="rId27"/>
    <p:sldId id="286" r:id="rId28"/>
    <p:sldId id="287" r:id="rId29"/>
    <p:sldId id="288" r:id="rId30"/>
    <p:sldId id="291"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21" autoAdjust="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0F8F1-EA2F-4397-B252-A503B30D9C88}" type="datetimeFigureOut">
              <a:rPr lang="en-US" smtClean="0"/>
              <a:t>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BB04D-1822-40CA-9BBE-1104B3AA0BBD}" type="slidenum">
              <a:rPr lang="en-US" smtClean="0"/>
              <a:t>‹#›</a:t>
            </a:fld>
            <a:endParaRPr lang="en-US"/>
          </a:p>
        </p:txBody>
      </p:sp>
    </p:spTree>
    <p:extLst>
      <p:ext uri="{BB962C8B-B14F-4D97-AF65-F5344CB8AC3E}">
        <p14:creationId xmlns:p14="http://schemas.microsoft.com/office/powerpoint/2010/main" val="24583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iltdown,_East_Susse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Vocabulary Handouts….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a:t>
            </a:fld>
            <a:endParaRPr lang="en-US"/>
          </a:p>
        </p:txBody>
      </p:sp>
    </p:spTree>
    <p:extLst>
      <p:ext uri="{BB962C8B-B14F-4D97-AF65-F5344CB8AC3E}">
        <p14:creationId xmlns:p14="http://schemas.microsoft.com/office/powerpoint/2010/main" val="407770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Phylogeny =</a:t>
            </a:r>
            <a:r>
              <a:rPr lang="en-US" b="1" baseline="0" dirty="0" smtClean="0"/>
              <a:t> </a:t>
            </a:r>
            <a:r>
              <a:rPr lang="en-US" b="0" baseline="0" dirty="0" smtClean="0"/>
              <a:t>Evolutionary historic relationships of taxonomic groups based on physical features.</a:t>
            </a:r>
            <a:endParaRPr lang="en-US" b="0" dirty="0" smtClean="0"/>
          </a:p>
          <a:p>
            <a:endParaRPr lang="en-US" dirty="0" smtClean="0"/>
          </a:p>
          <a:p>
            <a:r>
              <a:rPr lang="en-US" dirty="0" smtClean="0"/>
              <a:t>Described in a publication in October 2013</a:t>
            </a:r>
          </a:p>
          <a:p>
            <a:endParaRPr lang="en-US" b="0" dirty="0" smtClean="0"/>
          </a:p>
          <a:p>
            <a:r>
              <a:rPr lang="en-US" b="0" dirty="0" smtClean="0"/>
              <a:t>An analysis of a complete 1.8-million-year-old hominid skull found at the archaeological site of </a:t>
            </a:r>
            <a:r>
              <a:rPr lang="en-US" b="0" dirty="0" err="1" smtClean="0"/>
              <a:t>Dmanisi</a:t>
            </a:r>
            <a:r>
              <a:rPr lang="en-US" b="0" dirty="0" smtClean="0"/>
              <a:t> in Georgia suggests the earliest </a:t>
            </a:r>
            <a:r>
              <a:rPr lang="en-US" b="0" i="1" dirty="0" smtClean="0"/>
              <a:t>Homo</a:t>
            </a:r>
            <a:r>
              <a:rPr lang="en-US" b="0" dirty="0" smtClean="0"/>
              <a:t> species </a:t>
            </a:r>
            <a:r>
              <a:rPr lang="en-US" b="1" dirty="0" smtClean="0"/>
              <a:t>– </a:t>
            </a:r>
            <a:r>
              <a:rPr lang="en-US" b="1" i="1" dirty="0" smtClean="0"/>
              <a:t>Homo </a:t>
            </a:r>
            <a:r>
              <a:rPr lang="en-US" b="1" i="1" dirty="0" err="1" smtClean="0"/>
              <a:t>habilis</a:t>
            </a:r>
            <a:r>
              <a:rPr lang="en-US" b="1" i="1" dirty="0" smtClean="0"/>
              <a:t>, Homo </a:t>
            </a:r>
            <a:r>
              <a:rPr lang="en-US" b="1" i="1" dirty="0" err="1" smtClean="0"/>
              <a:t>rudolfensis</a:t>
            </a:r>
            <a:r>
              <a:rPr lang="en-US" b="1" i="1" dirty="0" smtClean="0"/>
              <a:t>, Homo erectus </a:t>
            </a:r>
            <a:r>
              <a:rPr lang="en-US" b="1" dirty="0" smtClean="0"/>
              <a:t>and so forth – actually belonged to the same species.</a:t>
            </a:r>
          </a:p>
          <a:p>
            <a:endParaRPr lang="en-US" b="1" dirty="0" smtClean="0"/>
          </a:p>
          <a:p>
            <a:r>
              <a:rPr lang="en-US" dirty="0" err="1" smtClean="0"/>
              <a:t>Dr</a:t>
            </a:r>
            <a:r>
              <a:rPr lang="en-US" dirty="0" smtClean="0"/>
              <a:t> David </a:t>
            </a:r>
            <a:r>
              <a:rPr lang="en-US" dirty="0" err="1" smtClean="0"/>
              <a:t>Lordkipanidze</a:t>
            </a:r>
            <a:r>
              <a:rPr lang="en-US" dirty="0" smtClean="0"/>
              <a:t> from the Georgian National Museum in Tbilisi, a lead author of a paper in the journal </a:t>
            </a:r>
            <a:r>
              <a:rPr lang="en-US" i="1" dirty="0" smtClean="0"/>
              <a:t>Science</a:t>
            </a:r>
            <a:r>
              <a:rPr lang="en-US" dirty="0" smtClean="0"/>
              <a:t> and co-author of a paper published in the </a:t>
            </a:r>
            <a:r>
              <a:rPr lang="en-US" i="1" dirty="0" smtClean="0"/>
              <a:t>Proceedings of the National Academy of Sciences</a:t>
            </a:r>
            <a:r>
              <a:rPr lang="en-US" dirty="0" smtClean="0"/>
              <a:t>.</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11</a:t>
            </a:fld>
            <a:endParaRPr lang="en-US"/>
          </a:p>
        </p:txBody>
      </p:sp>
    </p:spTree>
    <p:extLst>
      <p:ext uri="{BB962C8B-B14F-4D97-AF65-F5344CB8AC3E}">
        <p14:creationId xmlns:p14="http://schemas.microsoft.com/office/powerpoint/2010/main" val="160319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Skull and fleshed in model. </a:t>
            </a:r>
            <a:r>
              <a:rPr lang="en-US" sz="1200" dirty="0" err="1" smtClean="0"/>
              <a:t>Dmanisi</a:t>
            </a:r>
            <a:r>
              <a:rPr lang="en-US" sz="1200" dirty="0" smtClean="0"/>
              <a:t> 5</a:t>
            </a:r>
            <a:r>
              <a:rPr lang="en-US" sz="1200" baseline="0" dirty="0" smtClean="0"/>
              <a:t> </a:t>
            </a:r>
            <a:r>
              <a:rPr lang="en-US" sz="1200" i="1" baseline="0" dirty="0" smtClean="0"/>
              <a:t>H. erectus </a:t>
            </a:r>
            <a:r>
              <a:rPr lang="en-US" sz="1200" baseline="0" dirty="0" smtClean="0"/>
              <a:t>vary so greatly as to include H. </a:t>
            </a:r>
            <a:r>
              <a:rPr lang="en-US" sz="1200" baseline="0" dirty="0" err="1" smtClean="0"/>
              <a:t>habilis</a:t>
            </a:r>
            <a:r>
              <a:rPr lang="en-US" sz="1200" baseline="0" dirty="0" smtClean="0"/>
              <a:t> and H. </a:t>
            </a:r>
            <a:r>
              <a:rPr lang="en-US" sz="1200" baseline="0" dirty="0" err="1" smtClean="0"/>
              <a:t>rudolfensis</a:t>
            </a:r>
            <a:r>
              <a:rPr lang="en-US" sz="1200" baseline="0" dirty="0" smtClean="0"/>
              <a:t>..  All may be same species..!</a:t>
            </a:r>
          </a:p>
          <a:p>
            <a:endParaRPr lang="en-US" sz="1200" baseline="0" dirty="0" smtClean="0"/>
          </a:p>
          <a:p>
            <a:r>
              <a:rPr lang="en-US" sz="1200" baseline="0" dirty="0" smtClean="0"/>
              <a:t>Compare and contrast HOMO SKULL SAMPLES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12</a:t>
            </a:fld>
            <a:endParaRPr lang="en-US"/>
          </a:p>
        </p:txBody>
      </p:sp>
    </p:spTree>
    <p:extLst>
      <p:ext uri="{BB962C8B-B14F-4D97-AF65-F5344CB8AC3E}">
        <p14:creationId xmlns:p14="http://schemas.microsoft.com/office/powerpoint/2010/main" val="82351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Homo erectus existed from about 1.9 -0.1 MYA.  Genetic</a:t>
            </a:r>
            <a:r>
              <a:rPr lang="en-US" baseline="0" dirty="0" smtClean="0"/>
              <a:t> material for Phylogenetic comparisons are available due to oldness of fossil finds.  Other dating techniques show H erectus appeared about the same time in Africa, Europe, Java and China (1.9 MYA).  </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13</a:t>
            </a:fld>
            <a:endParaRPr lang="en-US"/>
          </a:p>
        </p:txBody>
      </p:sp>
    </p:spTree>
    <p:extLst>
      <p:ext uri="{BB962C8B-B14F-4D97-AF65-F5344CB8AC3E}">
        <p14:creationId xmlns:p14="http://schemas.microsoft.com/office/powerpoint/2010/main" val="398999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Nucleotide</a:t>
            </a:r>
            <a:r>
              <a:rPr lang="en-US" baseline="0" dirty="0" smtClean="0"/>
              <a:t> Bases: A=Adenine, T=Thymine, G=Guanine, C=Cytosine</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14</a:t>
            </a:fld>
            <a:endParaRPr lang="en-US"/>
          </a:p>
        </p:txBody>
      </p:sp>
    </p:spTree>
    <p:extLst>
      <p:ext uri="{BB962C8B-B14F-4D97-AF65-F5344CB8AC3E}">
        <p14:creationId xmlns:p14="http://schemas.microsoft.com/office/powerpoint/2010/main" val="90907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err="1" smtClean="0"/>
              <a:t>Sima</a:t>
            </a:r>
            <a:r>
              <a:rPr lang="en-US" i="1" u="sng" dirty="0" smtClean="0"/>
              <a:t> de los </a:t>
            </a:r>
            <a:r>
              <a:rPr lang="en-US" i="1" u="sng" dirty="0" err="1" smtClean="0"/>
              <a:t>Huesos</a:t>
            </a:r>
            <a:r>
              <a:rPr lang="en-US" i="1" u="sng" dirty="0" smtClean="0"/>
              <a:t> </a:t>
            </a:r>
            <a:r>
              <a:rPr lang="en-US" dirty="0" smtClean="0"/>
              <a:t>is a site in Spain:</a:t>
            </a:r>
            <a:r>
              <a:rPr lang="en-US" baseline="0" dirty="0" smtClean="0"/>
              <a:t> </a:t>
            </a:r>
            <a:r>
              <a:rPr lang="en-US" dirty="0" smtClean="0"/>
              <a:t>It contains several caves, where fossils and stone tools of the earliest known Hominins in West Europe have been found, belonging to the species </a:t>
            </a:r>
            <a:r>
              <a:rPr lang="en-US" i="1" dirty="0" smtClean="0"/>
              <a:t>Homo antecessor</a:t>
            </a:r>
            <a:r>
              <a:rPr lang="en-US" dirty="0" smtClean="0"/>
              <a:t> (or </a:t>
            </a:r>
            <a:r>
              <a:rPr lang="en-US" i="1" dirty="0" smtClean="0"/>
              <a:t>Homo erectus antecessor</a:t>
            </a:r>
            <a:r>
              <a:rPr lang="en-US" dirty="0" smtClean="0"/>
              <a:t>) and </a:t>
            </a:r>
            <a:r>
              <a:rPr lang="en-US" i="1" dirty="0" smtClean="0"/>
              <a:t>Homo </a:t>
            </a:r>
            <a:r>
              <a:rPr lang="en-US" i="1" dirty="0" err="1" smtClean="0"/>
              <a:t>heidelbergensis</a:t>
            </a:r>
            <a:r>
              <a:rPr lang="en-US" dirty="0" smtClean="0"/>
              <a:t>. The earliest hominids may have dated to 1.2 million years ago, representing the first in Western Europe. Mitochondrial DNA (</a:t>
            </a:r>
            <a:r>
              <a:rPr lang="en-US" dirty="0" err="1" smtClean="0"/>
              <a:t>mtDNA</a:t>
            </a:r>
            <a:r>
              <a:rPr lang="en-US" dirty="0" smtClean="0"/>
              <a:t>) from a 400,000 year old femur has been sequenced, the oldest hominin </a:t>
            </a:r>
            <a:r>
              <a:rPr lang="en-US" dirty="0" err="1" smtClean="0"/>
              <a:t>mtDNA</a:t>
            </a:r>
            <a:r>
              <a:rPr lang="en-US" dirty="0" smtClean="0"/>
              <a:t> recovered as of 2013. The </a:t>
            </a:r>
            <a:r>
              <a:rPr lang="en-US" dirty="0" err="1" smtClean="0"/>
              <a:t>mtDNA</a:t>
            </a:r>
            <a:r>
              <a:rPr lang="en-US" dirty="0" smtClean="0"/>
              <a:t> was found to be closer to the </a:t>
            </a:r>
            <a:r>
              <a:rPr lang="en-US" dirty="0" err="1" smtClean="0"/>
              <a:t>mtDNA</a:t>
            </a:r>
            <a:r>
              <a:rPr lang="en-US" dirty="0" smtClean="0"/>
              <a:t> from </a:t>
            </a:r>
            <a:r>
              <a:rPr lang="en-US" dirty="0" err="1" smtClean="0"/>
              <a:t>Denisova</a:t>
            </a:r>
            <a:r>
              <a:rPr lang="en-US" dirty="0" smtClean="0"/>
              <a:t> hominins than to the </a:t>
            </a:r>
            <a:r>
              <a:rPr lang="en-US" dirty="0" err="1" smtClean="0"/>
              <a:t>mtDNA</a:t>
            </a:r>
            <a:r>
              <a:rPr lang="en-US" dirty="0" smtClean="0"/>
              <a:t> from Neanderthals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16</a:t>
            </a:fld>
            <a:endParaRPr lang="en-US"/>
          </a:p>
        </p:txBody>
      </p:sp>
    </p:spTree>
    <p:extLst>
      <p:ext uri="{BB962C8B-B14F-4D97-AF65-F5344CB8AC3E}">
        <p14:creationId xmlns:p14="http://schemas.microsoft.com/office/powerpoint/2010/main" val="304389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MRCA traceable back in time:  P = probability,</a:t>
            </a:r>
            <a:r>
              <a:rPr lang="en-US" baseline="0" dirty="0" smtClean="0"/>
              <a:t> t = time, N = Population size.    Time to </a:t>
            </a:r>
            <a:r>
              <a:rPr lang="en-US" dirty="0" smtClean="0"/>
              <a:t>coalescent theory seeks to predict the amount of time elapsed between the introduction of a mutation and the arising of a particular allele or gene distribution in a population. This time period is equal to how long ago the most recent common ancestor existed.</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17</a:t>
            </a:fld>
            <a:endParaRPr lang="en-US"/>
          </a:p>
        </p:txBody>
      </p:sp>
    </p:spTree>
    <p:extLst>
      <p:ext uri="{BB962C8B-B14F-4D97-AF65-F5344CB8AC3E}">
        <p14:creationId xmlns:p14="http://schemas.microsoft.com/office/powerpoint/2010/main" val="391557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19</a:t>
            </a:fld>
            <a:endParaRPr lang="en-US"/>
          </a:p>
        </p:txBody>
      </p:sp>
    </p:spTree>
    <p:extLst>
      <p:ext uri="{BB962C8B-B14F-4D97-AF65-F5344CB8AC3E}">
        <p14:creationId xmlns:p14="http://schemas.microsoft.com/office/powerpoint/2010/main" val="251967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SNP</a:t>
            </a:r>
            <a:r>
              <a:rPr lang="en-US" dirty="0" smtClean="0"/>
              <a:t> =</a:t>
            </a:r>
            <a:r>
              <a:rPr lang="en-US" baseline="0" dirty="0" smtClean="0"/>
              <a:t> Single Nucleotide Polymorphism (substitution for one DNA nucleotide base).  Recall that Genetic Code allows for substitution of some nucleotide bases without effecting a change in amino acid (peptide, protein) order…</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20</a:t>
            </a:fld>
            <a:endParaRPr lang="en-US"/>
          </a:p>
        </p:txBody>
      </p:sp>
    </p:spTree>
    <p:extLst>
      <p:ext uri="{BB962C8B-B14F-4D97-AF65-F5344CB8AC3E}">
        <p14:creationId xmlns:p14="http://schemas.microsoft.com/office/powerpoint/2010/main" val="245952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Eukaryotic cell with mitochondria.  Next slide has mitochondrial</a:t>
            </a:r>
            <a:r>
              <a:rPr lang="en-US" baseline="0" dirty="0" smtClean="0"/>
              <a:t> details.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21</a:t>
            </a:fld>
            <a:endParaRPr lang="en-US"/>
          </a:p>
        </p:txBody>
      </p:sp>
    </p:spTree>
    <p:extLst>
      <p:ext uri="{BB962C8B-B14F-4D97-AF65-F5344CB8AC3E}">
        <p14:creationId xmlns:p14="http://schemas.microsoft.com/office/powerpoint/2010/main" val="394970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Figures A &amp; B = </a:t>
            </a:r>
            <a:r>
              <a:rPr lang="en-US" sz="1600" b="0" dirty="0" smtClean="0"/>
              <a:t>mitochondrion and gold stained clumps of DNA</a:t>
            </a:r>
            <a:endParaRPr lang="en-US" sz="1600" b="1" dirty="0" smtClean="0"/>
          </a:p>
          <a:p>
            <a:endParaRPr lang="en-US" sz="1600" b="1" dirty="0" smtClean="0"/>
          </a:p>
          <a:p>
            <a:r>
              <a:rPr lang="en-US" sz="1600" b="1" dirty="0" smtClean="0"/>
              <a:t>Recombinant</a:t>
            </a:r>
            <a:r>
              <a:rPr lang="en-US" sz="1600" dirty="0" smtClean="0"/>
              <a:t>:</a:t>
            </a:r>
            <a:r>
              <a:rPr lang="en-US" baseline="0" dirty="0" smtClean="0"/>
              <a:t> </a:t>
            </a:r>
            <a:r>
              <a:rPr lang="en-US" sz="1200" kern="1200" dirty="0" smtClean="0">
                <a:solidFill>
                  <a:schemeClr val="tx1"/>
                </a:solidFill>
                <a:effectLst/>
                <a:latin typeface="+mn-lt"/>
                <a:ea typeface="+mn-ea"/>
                <a:cs typeface="+mn-cs"/>
              </a:rPr>
              <a:t>Recombinant DNA is the general name for taking a piece of one DNA, and combining it with another strand of DNA. Occurs naturally or may be induced in the lab</a:t>
            </a:r>
            <a:r>
              <a:rPr lang="en-US" sz="1200" u="sng"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Good</a:t>
            </a:r>
            <a:r>
              <a:rPr lang="en-US" sz="1200" b="1" u="sng" kern="1200" baseline="0" dirty="0" smtClean="0">
                <a:solidFill>
                  <a:schemeClr val="tx1"/>
                </a:solidFill>
                <a:effectLst/>
                <a:latin typeface="+mn-lt"/>
                <a:ea typeface="+mn-ea"/>
                <a:cs typeface="+mn-cs"/>
              </a:rPr>
              <a:t> uses</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make GMO’s</a:t>
            </a:r>
            <a:r>
              <a:rPr lang="en-US" sz="1200" kern="1200" baseline="0" dirty="0" smtClean="0">
                <a:solidFill>
                  <a:schemeClr val="tx1"/>
                </a:solidFill>
                <a:effectLst/>
                <a:latin typeface="+mn-lt"/>
                <a:ea typeface="+mn-ea"/>
                <a:cs typeface="+mn-cs"/>
              </a:rPr>
              <a:t> (genetically modified organism) for better Ag products, </a:t>
            </a:r>
            <a:r>
              <a:rPr lang="en-US" sz="1200" kern="1200" dirty="0" smtClean="0">
                <a:solidFill>
                  <a:schemeClr val="tx1"/>
                </a:solidFill>
                <a:effectLst/>
                <a:latin typeface="+mn-lt"/>
                <a:ea typeface="+mn-ea"/>
                <a:cs typeface="+mn-cs"/>
              </a:rPr>
              <a:t>Better Crops (drought &amp; heat resistance), Recombinant Vaccines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Hepatitis B), Prevention and cure of sickle cell anemia, Prevention and cure of cystic fibrosis, Production of clotting factors, Production of insulin, Production of recombinant pharmaceuticals, Plants that produce their own insecticides, Germ line and somatic gene therapy.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u="sng" kern="1200" dirty="0" smtClean="0">
                <a:solidFill>
                  <a:schemeClr val="tx1"/>
                </a:solidFill>
                <a:latin typeface="+mn-lt"/>
                <a:ea typeface="+mn-ea"/>
                <a:cs typeface="+mn-cs"/>
              </a:rPr>
              <a:t>Bad</a:t>
            </a:r>
            <a:r>
              <a:rPr lang="en-US" sz="1200" kern="1200" dirty="0" smtClean="0">
                <a:solidFill>
                  <a:schemeClr val="tx1"/>
                </a:solidFill>
                <a:latin typeface="+mn-lt"/>
                <a:ea typeface="+mn-ea"/>
                <a:cs typeface="+mn-cs"/>
              </a:rPr>
              <a:t> Safety concerns (viruses developing antibiotic resistance) </a:t>
            </a:r>
          </a:p>
          <a:p>
            <a:r>
              <a:rPr lang="en-US" sz="1200" kern="1200" dirty="0" smtClean="0">
                <a:solidFill>
                  <a:schemeClr val="tx1"/>
                </a:solidFill>
                <a:latin typeface="+mn-lt"/>
                <a:ea typeface="+mn-ea"/>
                <a:cs typeface="+mn-cs"/>
              </a:rPr>
              <a:t>Environmental concerns (developing resistance to fungi) </a:t>
            </a:r>
          </a:p>
          <a:p>
            <a:r>
              <a:rPr lang="en-US" sz="1200" kern="1200" dirty="0" smtClean="0">
                <a:solidFill>
                  <a:schemeClr val="tx1"/>
                </a:solidFill>
                <a:latin typeface="+mn-lt"/>
                <a:ea typeface="+mn-ea"/>
                <a:cs typeface="+mn-cs"/>
              </a:rPr>
              <a:t>Ethical dilemmas over human treatment (i.e. are we playing God?) </a:t>
            </a:r>
          </a:p>
          <a:p>
            <a:r>
              <a:rPr lang="en-US" sz="1200" kern="1200" dirty="0" smtClean="0">
                <a:solidFill>
                  <a:schemeClr val="tx1"/>
                </a:solidFill>
                <a:latin typeface="+mn-lt"/>
                <a:ea typeface="+mn-ea"/>
                <a:cs typeface="+mn-cs"/>
              </a:rPr>
              <a:t>Potential for Experimental abuse (doctors using patients as test subjects) </a:t>
            </a:r>
          </a:p>
          <a:p>
            <a:r>
              <a:rPr lang="en-US" sz="1200" kern="1200" dirty="0" smtClean="0">
                <a:solidFill>
                  <a:schemeClr val="tx1"/>
                </a:solidFill>
                <a:latin typeface="+mn-lt"/>
                <a:ea typeface="+mn-ea"/>
                <a:cs typeface="+mn-cs"/>
              </a:rPr>
              <a:t>Germline treatment going from treating diseases to a method for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picking the traits you want in a child (i.e. specifying hair and eye color) </a:t>
            </a:r>
          </a:p>
          <a:p>
            <a:r>
              <a:rPr lang="en-US" sz="1200" kern="1200" dirty="0" smtClean="0">
                <a:solidFill>
                  <a:schemeClr val="tx1"/>
                </a:solidFill>
                <a:latin typeface="+mn-lt"/>
                <a:ea typeface="+mn-ea"/>
                <a:cs typeface="+mn-cs"/>
              </a:rPr>
              <a:t>Germ Warfare</a:t>
            </a:r>
          </a:p>
          <a:p>
            <a:endParaRPr lang="en-US" sz="1200" kern="1200" dirty="0" smtClean="0">
              <a:solidFill>
                <a:schemeClr val="tx1"/>
              </a:solidFill>
              <a:latin typeface="+mn-lt"/>
              <a:ea typeface="+mn-ea"/>
              <a:cs typeface="+mn-cs"/>
            </a:endParaRPr>
          </a:p>
          <a:p>
            <a:r>
              <a:rPr lang="en-US" u="sng" dirty="0" smtClean="0"/>
              <a:t>All Figures</a:t>
            </a:r>
            <a:r>
              <a:rPr lang="en-US" dirty="0" smtClean="0"/>
              <a:t>:     "Electron microscopy reveals mitochondrial DNA in discrete foci" by Francisco J Iborra1 , Hiroshi Kimura2 and Peter R Cook - The functional organization of mitochondrial genomes in human cells. Licensed under CC BY 2.0 via Wikimedia Commons -</a:t>
            </a:r>
          </a:p>
          <a:p>
            <a:r>
              <a:rPr lang="en-US" dirty="0" smtClean="0"/>
              <a:t>"Mitochondrial DNA </a:t>
            </a:r>
            <a:r>
              <a:rPr lang="en-US" dirty="0" err="1" smtClean="0"/>
              <a:t>en</a:t>
            </a:r>
            <a:r>
              <a:rPr lang="en-US" dirty="0" smtClean="0"/>
              <a:t>" by derivative work: </a:t>
            </a:r>
            <a:r>
              <a:rPr lang="en-US" dirty="0" err="1" smtClean="0"/>
              <a:t>Shanel</a:t>
            </a:r>
            <a:r>
              <a:rPr lang="en-US" dirty="0" smtClean="0"/>
              <a:t> (talk)</a:t>
            </a:r>
            <a:r>
              <a:rPr lang="en-US" dirty="0" err="1" smtClean="0"/>
              <a:t>Mitochondrial_DNA_de.svg</a:t>
            </a:r>
            <a:r>
              <a:rPr lang="en-US" dirty="0" smtClean="0"/>
              <a:t>: translation by </a:t>
            </a:r>
            <a:r>
              <a:rPr lang="en-US" dirty="0" err="1" smtClean="0"/>
              <a:t>Knopfkind</a:t>
            </a:r>
            <a:r>
              <a:rPr lang="en-US" dirty="0" smtClean="0"/>
              <a:t>; layout by </a:t>
            </a:r>
            <a:r>
              <a:rPr lang="en-US" dirty="0" err="1" smtClean="0"/>
              <a:t>jhc</a:t>
            </a:r>
            <a:r>
              <a:rPr lang="en-US" dirty="0" smtClean="0"/>
              <a:t> - </a:t>
            </a:r>
            <a:r>
              <a:rPr lang="en-US" dirty="0" err="1" smtClean="0"/>
              <a:t>Mitochondrial_DNA_de.svg</a:t>
            </a:r>
            <a:r>
              <a:rPr lang="en-US" dirty="0" smtClean="0"/>
              <a:t>. Licensed under CC BY-SA 3.0 via Wikimedia Commons -</a:t>
            </a:r>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22</a:t>
            </a:fld>
            <a:endParaRPr lang="en-US"/>
          </a:p>
        </p:txBody>
      </p:sp>
    </p:spTree>
    <p:extLst>
      <p:ext uri="{BB962C8B-B14F-4D97-AF65-F5344CB8AC3E}">
        <p14:creationId xmlns:p14="http://schemas.microsoft.com/office/powerpoint/2010/main" val="34459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26 January 2015…</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a:t>
            </a:fld>
            <a:endParaRPr lang="en-US"/>
          </a:p>
        </p:txBody>
      </p:sp>
    </p:spTree>
    <p:extLst>
      <p:ext uri="{BB962C8B-B14F-4D97-AF65-F5344CB8AC3E}">
        <p14:creationId xmlns:p14="http://schemas.microsoft.com/office/powerpoint/2010/main" val="384848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microscopic</a:t>
            </a:r>
            <a:r>
              <a:rPr lang="en-US" baseline="0" dirty="0" smtClean="0"/>
              <a:t> studies of the human X and Y chromosomes have confirmed the color tones of pink for X and blue for Y…   </a:t>
            </a:r>
          </a:p>
          <a:p>
            <a:endParaRPr lang="en-US" baseline="0" dirty="0" smtClean="0"/>
          </a:p>
          <a:p>
            <a:r>
              <a:rPr lang="en-US" baseline="0" dirty="0" smtClean="0"/>
              <a:t>Indicates origin of humanity to only ~50KYA…RTB posits this is due to “genetic bottleneck” of Flood, when only Noah and his 3 sons survived—all had identical Y chromosome and so genetic clock was restarted, from Adam’s time.    This was not so for X chromosome as Noah had three daughter-in-laws, all likely with genetic variation in their X chromosomes.   </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23</a:t>
            </a:fld>
            <a:endParaRPr lang="en-US"/>
          </a:p>
        </p:txBody>
      </p:sp>
    </p:spTree>
    <p:extLst>
      <p:ext uri="{BB962C8B-B14F-4D97-AF65-F5344CB8AC3E}">
        <p14:creationId xmlns:p14="http://schemas.microsoft.com/office/powerpoint/2010/main" val="366295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smtClean="0"/>
              <a:t>Haplogroup</a:t>
            </a:r>
            <a:r>
              <a:rPr lang="en-US" dirty="0" smtClean="0"/>
              <a:t>:  In molecular evolution, a </a:t>
            </a:r>
            <a:r>
              <a:rPr lang="en-US" b="1" dirty="0" err="1" smtClean="0"/>
              <a:t>haplogroup</a:t>
            </a:r>
            <a:r>
              <a:rPr lang="en-US" dirty="0" smtClean="0"/>
              <a:t> is a group of similar haplotypes that share a common ancestor having the same single nucleotide polymorphism (SNP) mutation in all haplotypes.</a:t>
            </a:r>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24</a:t>
            </a:fld>
            <a:endParaRPr lang="en-US"/>
          </a:p>
        </p:txBody>
      </p:sp>
    </p:spTree>
    <p:extLst>
      <p:ext uri="{BB962C8B-B14F-4D97-AF65-F5344CB8AC3E}">
        <p14:creationId xmlns:p14="http://schemas.microsoft.com/office/powerpoint/2010/main" val="423075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1" dirty="0" err="1" smtClean="0"/>
              <a:t>Alu</a:t>
            </a:r>
            <a:r>
              <a:rPr lang="en-US" b="1" dirty="0" smtClean="0"/>
              <a:t> element</a:t>
            </a:r>
            <a:r>
              <a:rPr lang="en-US" dirty="0" smtClean="0"/>
              <a:t> is a short stretch of DNA originally characterized by the action of the </a:t>
            </a:r>
            <a:r>
              <a:rPr lang="en-US" dirty="0" err="1" smtClean="0"/>
              <a:t>Alu</a:t>
            </a:r>
            <a:r>
              <a:rPr lang="en-US" dirty="0" smtClean="0"/>
              <a:t> (</a:t>
            </a:r>
            <a:r>
              <a:rPr lang="en-US" i="1" dirty="0" err="1" smtClean="0"/>
              <a:t>Arthrobacter</a:t>
            </a:r>
            <a:r>
              <a:rPr lang="en-US" i="1" dirty="0" smtClean="0"/>
              <a:t> </a:t>
            </a:r>
            <a:r>
              <a:rPr lang="en-US" i="1" dirty="0" err="1" smtClean="0"/>
              <a:t>luteus</a:t>
            </a:r>
            <a:r>
              <a:rPr lang="en-US" dirty="0" smtClean="0"/>
              <a:t>) restriction endonuclease.  </a:t>
            </a:r>
            <a:r>
              <a:rPr lang="en-US" sz="1200" i="1"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probably arose from a gene that encodes the RNA component of the signal recognition particle, which labels proteins for export from the cell.</a:t>
            </a:r>
            <a:endParaRPr lang="en-US" dirty="0" smtClean="0"/>
          </a:p>
          <a:p>
            <a:r>
              <a:rPr lang="en-US" sz="1200" i="1"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is an example of a so-called "jumping gene" – a transposable DNA sequence that "reproduces" by copying itself and inserting into new chromosome locations. </a:t>
            </a:r>
            <a:endParaRPr lang="en-US" dirty="0" smtClean="0"/>
          </a:p>
          <a:p>
            <a:endParaRPr lang="en-US" dirty="0" smtClean="0"/>
          </a:p>
          <a:p>
            <a:r>
              <a:rPr lang="en-US" dirty="0" smtClean="0"/>
              <a:t>The </a:t>
            </a:r>
            <a:r>
              <a:rPr lang="en-US" dirty="0" err="1" smtClean="0"/>
              <a:t>Alu</a:t>
            </a:r>
            <a:r>
              <a:rPr lang="en-US" dirty="0" smtClean="0"/>
              <a:t> family is a family of repetitive elements in the human genome. Modern </a:t>
            </a:r>
            <a:r>
              <a:rPr lang="en-US" dirty="0" err="1" smtClean="0"/>
              <a:t>Alu</a:t>
            </a:r>
            <a:r>
              <a:rPr lang="en-US" dirty="0" smtClean="0"/>
              <a:t> elements are about 300 base pairs long and are therefore classified as short interspersed elements (SINEs) among the class of repetitive DNA elements. The study of </a:t>
            </a:r>
            <a:r>
              <a:rPr lang="en-US" dirty="0" err="1" smtClean="0"/>
              <a:t>Alu</a:t>
            </a:r>
            <a:r>
              <a:rPr lang="en-US" dirty="0" smtClean="0"/>
              <a:t> elements has also been important in elucidating human population genetics and the evolution of primates’. There are over one million </a:t>
            </a:r>
            <a:r>
              <a:rPr lang="en-US" dirty="0" err="1" smtClean="0"/>
              <a:t>Alu</a:t>
            </a:r>
            <a:r>
              <a:rPr lang="en-US" dirty="0" smtClean="0"/>
              <a:t> elements interspersed throughout the human genome, and it is estimated that about 10.7% of the human genome consists of </a:t>
            </a:r>
            <a:r>
              <a:rPr lang="en-US" dirty="0" err="1" smtClean="0"/>
              <a:t>Alu</a:t>
            </a:r>
            <a:r>
              <a:rPr lang="en-US" dirty="0" smtClean="0"/>
              <a:t> sequences.</a:t>
            </a:r>
          </a:p>
          <a:p>
            <a:endParaRPr lang="en-US" dirty="0" smtClean="0"/>
          </a:p>
          <a:p>
            <a:r>
              <a:rPr lang="en-US" dirty="0" err="1" smtClean="0"/>
              <a:t>Alu</a:t>
            </a:r>
            <a:r>
              <a:rPr lang="en-US" dirty="0" smtClean="0"/>
              <a:t> elements in primates form a fossil record that is relatively easy to decipher because </a:t>
            </a:r>
            <a:r>
              <a:rPr lang="en-US" dirty="0" err="1" smtClean="0"/>
              <a:t>Alu</a:t>
            </a:r>
            <a:r>
              <a:rPr lang="en-US" dirty="0" smtClean="0"/>
              <a:t> elements insertion events have a characteristic signature that is both easy to read and faithfully recorded in the genome from generation to generation. The study of </a:t>
            </a:r>
            <a:r>
              <a:rPr lang="en-US" dirty="0" err="1" smtClean="0"/>
              <a:t>Alu</a:t>
            </a:r>
            <a:r>
              <a:rPr lang="en-US" dirty="0" smtClean="0"/>
              <a:t> elements thus reveals details of ancestry because individuals will only share a particular </a:t>
            </a:r>
            <a:r>
              <a:rPr lang="en-US" dirty="0" err="1" smtClean="0"/>
              <a:t>Alu</a:t>
            </a:r>
            <a:r>
              <a:rPr lang="en-US" dirty="0" smtClean="0"/>
              <a:t> element insertion if they have a common ancestor.  Some diseases associated with</a:t>
            </a:r>
            <a:r>
              <a:rPr lang="en-US" baseline="0" dirty="0" smtClean="0"/>
              <a:t> (cancers mostly).</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26</a:t>
            </a:fld>
            <a:endParaRPr lang="en-US"/>
          </a:p>
        </p:txBody>
      </p:sp>
    </p:spTree>
    <p:extLst>
      <p:ext uri="{BB962C8B-B14F-4D97-AF65-F5344CB8AC3E}">
        <p14:creationId xmlns:p14="http://schemas.microsoft.com/office/powerpoint/2010/main" val="110845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J.C. Virus</a:t>
            </a:r>
            <a:r>
              <a:rPr lang="en-US" dirty="0" smtClean="0"/>
              <a:t>:</a:t>
            </a:r>
            <a:r>
              <a:rPr lang="en-US" baseline="0" dirty="0" smtClean="0"/>
              <a:t>  </a:t>
            </a:r>
            <a:r>
              <a:rPr lang="en-US" dirty="0" smtClean="0"/>
              <a:t>a type of human polyomavirus (formerly known as </a:t>
            </a:r>
            <a:r>
              <a:rPr lang="en-US" dirty="0" err="1" smtClean="0"/>
              <a:t>papovavirus</a:t>
            </a:r>
            <a:r>
              <a:rPr lang="en-US" dirty="0" smtClean="0"/>
              <a:t>).  The initial site of infection may be the tonsils, or possibly the gastrointestinal tract. The virus then remains latent in the gastrointestinal tract  and can also infect the tubular epithelial cells in the kidneys, where it continues to reproduce, shedding virus particles in the urine.~70% of human population carries, but it only</a:t>
            </a:r>
            <a:r>
              <a:rPr lang="en-US" baseline="0" dirty="0" smtClean="0"/>
              <a:t> becomes pathogenic when immune system is jeopardized (as with AIDS).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27</a:t>
            </a:fld>
            <a:endParaRPr lang="en-US"/>
          </a:p>
        </p:txBody>
      </p:sp>
    </p:spTree>
    <p:extLst>
      <p:ext uri="{BB962C8B-B14F-4D97-AF65-F5344CB8AC3E}">
        <p14:creationId xmlns:p14="http://schemas.microsoft.com/office/powerpoint/2010/main" val="304830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Eden possible origin site because invalid assumption that today’s people groups are located where they were then.  Eden might have extended to NE Africa.</a:t>
            </a:r>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28</a:t>
            </a:fld>
            <a:endParaRPr lang="en-US"/>
          </a:p>
        </p:txBody>
      </p:sp>
    </p:spTree>
    <p:extLst>
      <p:ext uri="{BB962C8B-B14F-4D97-AF65-F5344CB8AC3E}">
        <p14:creationId xmlns:p14="http://schemas.microsoft.com/office/powerpoint/2010/main" val="207322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Methodological naturalism</a:t>
            </a:r>
            <a:r>
              <a:rPr lang="en-US" dirty="0" smtClean="0"/>
              <a:t> (</a:t>
            </a:r>
            <a:r>
              <a:rPr lang="en-US" b="1" dirty="0" smtClean="0"/>
              <a:t>MN</a:t>
            </a:r>
            <a:r>
              <a:rPr lang="en-US" dirty="0" smtClean="0"/>
              <a:t>) is a manner of doing scientific research using the </a:t>
            </a:r>
            <a:r>
              <a:rPr lang="en-US" u="sng" dirty="0" smtClean="0"/>
              <a:t>scientific method</a:t>
            </a:r>
            <a:r>
              <a:rPr lang="en-US" dirty="0" smtClean="0"/>
              <a:t>.  MN</a:t>
            </a:r>
            <a:r>
              <a:rPr lang="en-US" baseline="0" dirty="0" smtClean="0"/>
              <a:t> is a good </a:t>
            </a:r>
            <a:r>
              <a:rPr lang="en-US" u="sng" baseline="0" dirty="0" smtClean="0"/>
              <a:t>tool</a:t>
            </a:r>
            <a:r>
              <a:rPr lang="en-US" baseline="0" dirty="0" smtClean="0"/>
              <a:t> to understand natural phenomena in an empirical and naturalistic, methodical way.  It makes no truth claims (absolutes) but deals in likelihood or statistical probability.  </a:t>
            </a:r>
            <a:endParaRPr lang="en-US" dirty="0" smtClean="0"/>
          </a:p>
          <a:p>
            <a:endParaRPr lang="en-US" dirty="0" smtClean="0"/>
          </a:p>
          <a:p>
            <a:r>
              <a:rPr lang="en-US" b="1" dirty="0" smtClean="0"/>
              <a:t>MN</a:t>
            </a:r>
            <a:r>
              <a:rPr lang="en-US" dirty="0" smtClean="0"/>
              <a:t> is the label for the required tool of philosophical naturalism when working with the scientific method. Methodological naturalists limit their scientific research to the study of natural causes, because any attempts to define causal relationships with the supernatural are never fruitful, and result in the creation of scientific "dead ends" and God of the gaps-type hypotheses. To avoid these traps scientists assume that all causes are empirical and naturalistic; which means they can be measured, quantified and studied methodically. </a:t>
            </a:r>
          </a:p>
          <a:p>
            <a:r>
              <a:rPr lang="en-US" dirty="0" smtClean="0"/>
              <a:t>However, this assumption of naturalism need not extend beyond an assumption of methodology. This is what separates </a:t>
            </a:r>
            <a:r>
              <a:rPr lang="en-US" i="1" dirty="0" smtClean="0"/>
              <a:t>methodological</a:t>
            </a:r>
            <a:r>
              <a:rPr lang="en-US" dirty="0" smtClean="0"/>
              <a:t> naturalism from </a:t>
            </a:r>
            <a:r>
              <a:rPr lang="en-US" i="1" dirty="0" smtClean="0"/>
              <a:t>philosophical</a:t>
            </a:r>
            <a:r>
              <a:rPr lang="en-US" dirty="0" smtClean="0"/>
              <a:t> naturalism - the former is merely a tool and makes no truth claim; while the latter makes the philosophical - essentially atheistic - claim that only natural causes exist. </a:t>
            </a:r>
          </a:p>
          <a:p>
            <a:r>
              <a:rPr lang="en-US" dirty="0" smtClean="0"/>
              <a:t>MN</a:t>
            </a:r>
            <a:r>
              <a:rPr lang="en-US" baseline="0" dirty="0" smtClean="0"/>
              <a:t> makes confirmable and falsifiable predictions, spawns new questions , guides advancement, provides framework for data interpretations, leads to universal enterprise.</a:t>
            </a:r>
            <a:endParaRPr lang="en-US" dirty="0" smtClean="0"/>
          </a:p>
          <a:p>
            <a:endParaRPr lang="en-US" dirty="0" smtClean="0"/>
          </a:p>
          <a:p>
            <a:r>
              <a:rPr lang="en-US" dirty="0" smtClean="0"/>
              <a:t>Genesis 1:25, “made”=</a:t>
            </a:r>
            <a:r>
              <a:rPr lang="en-US" i="1" dirty="0" err="1" smtClean="0"/>
              <a:t>asah</a:t>
            </a:r>
            <a:r>
              <a:rPr lang="en-US" i="1" dirty="0" smtClean="0"/>
              <a:t>: </a:t>
            </a:r>
            <a:r>
              <a:rPr lang="en-US" i="0" dirty="0" smtClean="0"/>
              <a:t>to make</a:t>
            </a:r>
            <a:r>
              <a:rPr lang="en-US" i="0" baseline="0" dirty="0" smtClean="0"/>
              <a:t>, in a general sense, as from preexisting.</a:t>
            </a:r>
          </a:p>
          <a:p>
            <a:r>
              <a:rPr lang="en-US" i="0" baseline="0" dirty="0" smtClean="0"/>
              <a:t>Genesis 1:26, “make”=</a:t>
            </a:r>
            <a:r>
              <a:rPr lang="en-US" i="1" baseline="0" dirty="0" err="1" smtClean="0"/>
              <a:t>asah</a:t>
            </a:r>
            <a:endParaRPr lang="en-US" i="1" baseline="0" dirty="0" smtClean="0"/>
          </a:p>
          <a:p>
            <a:r>
              <a:rPr lang="en-US" i="0" baseline="0" dirty="0" smtClean="0"/>
              <a:t>Genesis 1:27, “created”=</a:t>
            </a:r>
            <a:r>
              <a:rPr lang="en-US" i="1" baseline="0" dirty="0" smtClean="0"/>
              <a:t>bara: </a:t>
            </a:r>
            <a:r>
              <a:rPr lang="en-US" i="0" baseline="0" dirty="0" smtClean="0"/>
              <a:t>to create (2X) something absolutely new</a:t>
            </a:r>
            <a:endParaRPr lang="en-US" i="1" dirty="0" smtClean="0"/>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3</a:t>
            </a:fld>
            <a:endParaRPr lang="en-US"/>
          </a:p>
        </p:txBody>
      </p:sp>
    </p:spTree>
    <p:extLst>
      <p:ext uri="{BB962C8B-B14F-4D97-AF65-F5344CB8AC3E}">
        <p14:creationId xmlns:p14="http://schemas.microsoft.com/office/powerpoint/2010/main" val="352696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1859: “Origins of Species…” by Charles Darwin</a:t>
            </a:r>
            <a:r>
              <a:rPr lang="en-US" dirty="0" smtClean="0"/>
              <a:t>, didn’t mention humans but said all species result</a:t>
            </a:r>
            <a:r>
              <a:rPr lang="en-US" baseline="0" dirty="0" smtClean="0"/>
              <a:t> of natural selection.  His later book “Descent of Man” in 1871…</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1856 Neanderthal skeleton </a:t>
            </a:r>
            <a:r>
              <a:rPr lang="en-US" dirty="0" smtClean="0"/>
              <a:t>first discovered about 12 km (7.5 mi) east of Düsseldorf, Germany, in the </a:t>
            </a:r>
            <a:r>
              <a:rPr lang="en-US" dirty="0" err="1" smtClean="0"/>
              <a:t>Feldhofer</a:t>
            </a:r>
            <a:r>
              <a:rPr lang="en-US" dirty="0" smtClean="0"/>
              <a:t> Cave in the river </a:t>
            </a:r>
            <a:r>
              <a:rPr lang="en-US" dirty="0" err="1" smtClean="0"/>
              <a:t>Düssel's</a:t>
            </a:r>
            <a:r>
              <a:rPr lang="en-US" dirty="0" smtClean="0"/>
              <a:t> </a:t>
            </a:r>
            <a:r>
              <a:rPr lang="en-US" dirty="0" err="1" smtClean="0"/>
              <a:t>Neander</a:t>
            </a:r>
            <a:r>
              <a:rPr lang="en-US" dirty="0" smtClean="0"/>
              <a:t> valley named after Joachim </a:t>
            </a:r>
            <a:r>
              <a:rPr lang="en-US" dirty="0" err="1" smtClean="0"/>
              <a:t>Neander</a:t>
            </a:r>
            <a:r>
              <a:rPr lang="en-US" dirty="0" smtClean="0"/>
              <a:t>, a 17th-century German pastor and hymnist.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1868 Cro-Magnon skeleton </a:t>
            </a:r>
            <a:r>
              <a:rPr lang="en-US" dirty="0" smtClean="0"/>
              <a:t>used to describe the first </a:t>
            </a:r>
            <a:r>
              <a:rPr lang="en-US" i="1" dirty="0" smtClean="0"/>
              <a:t>early modern humans</a:t>
            </a:r>
            <a:r>
              <a:rPr lang="en-US" dirty="0" smtClean="0"/>
              <a:t> (early </a:t>
            </a:r>
            <a:r>
              <a:rPr lang="en-US" i="1" dirty="0" smtClean="0"/>
              <a:t>Homo sapiens sapiens</a:t>
            </a:r>
            <a:r>
              <a:rPr lang="en-US" dirty="0" smtClean="0"/>
              <a:t>) of the European Upper Paleolithic (10KY – 50 KY ago). The name comes from the location of </a:t>
            </a:r>
            <a:r>
              <a:rPr lang="en-US" i="1" dirty="0" err="1" smtClean="0"/>
              <a:t>Abri</a:t>
            </a:r>
            <a:r>
              <a:rPr lang="en-US" i="1" dirty="0" smtClean="0"/>
              <a:t> de Cro-Magnon</a:t>
            </a:r>
            <a:r>
              <a:rPr lang="en-US" dirty="0" smtClean="0"/>
              <a:t> (</a:t>
            </a:r>
            <a:r>
              <a:rPr lang="en-US" dirty="0" err="1" smtClean="0"/>
              <a:t>abri</a:t>
            </a:r>
            <a:r>
              <a:rPr lang="en-US" dirty="0" smtClean="0"/>
              <a:t> is French for rock shelter, </a:t>
            </a:r>
            <a:r>
              <a:rPr lang="en-US" dirty="0" err="1" smtClean="0"/>
              <a:t>cro</a:t>
            </a:r>
            <a:r>
              <a:rPr lang="en-US" dirty="0" smtClean="0"/>
              <a:t> is Occitan for </a:t>
            </a:r>
            <a:r>
              <a:rPr lang="en-US" i="1" dirty="0" smtClean="0"/>
              <a:t>hole or cavity</a:t>
            </a:r>
            <a:r>
              <a:rPr lang="en-US" dirty="0" smtClean="0"/>
              <a:t>, and </a:t>
            </a:r>
            <a:r>
              <a:rPr lang="en-US" dirty="0" err="1" smtClean="0"/>
              <a:t>Magnon</a:t>
            </a:r>
            <a:r>
              <a:rPr lang="en-US" dirty="0" smtClean="0"/>
              <a:t> is said to be the name of the owner of the land) in</a:t>
            </a:r>
            <a:r>
              <a:rPr lang="en-US" baseline="0" dirty="0" smtClean="0"/>
              <a:t> </a:t>
            </a:r>
            <a:r>
              <a:rPr lang="en-US" dirty="0" smtClean="0"/>
              <a:t>southwestern France</a:t>
            </a:r>
            <a:endParaRPr lang="en-US" b="1" dirty="0" smtClean="0"/>
          </a:p>
          <a:p>
            <a:r>
              <a:rPr lang="en-US" b="1" dirty="0" smtClean="0"/>
              <a:t>1887: Java Man discovered</a:t>
            </a:r>
            <a:r>
              <a:rPr lang="en-US" dirty="0" smtClean="0"/>
              <a:t>.  </a:t>
            </a:r>
            <a:r>
              <a:rPr lang="en-US" i="1" dirty="0" smtClean="0"/>
              <a:t>Homo</a:t>
            </a:r>
            <a:r>
              <a:rPr lang="en-US" i="1" baseline="0" dirty="0" smtClean="0"/>
              <a:t> erectus </a:t>
            </a:r>
            <a:r>
              <a:rPr lang="en-US" baseline="0" dirty="0" smtClean="0"/>
              <a:t>(formerly </a:t>
            </a:r>
            <a:r>
              <a:rPr lang="en-US" i="1" baseline="0" dirty="0" smtClean="0"/>
              <a:t>Pithecanthropus erectus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1912: Piltdown Man</a:t>
            </a:r>
            <a:r>
              <a:rPr lang="en-US" dirty="0" smtClean="0"/>
              <a:t>,</a:t>
            </a:r>
            <a:r>
              <a:rPr lang="en-US" baseline="0" dirty="0" smtClean="0"/>
              <a:t> </a:t>
            </a:r>
            <a:r>
              <a:rPr lang="en-US" baseline="0" dirty="0" err="1" smtClean="0"/>
              <a:t>Eoanthropus</a:t>
            </a:r>
            <a:r>
              <a:rPr lang="en-US" baseline="0" dirty="0" smtClean="0"/>
              <a:t> </a:t>
            </a:r>
            <a:r>
              <a:rPr lang="en-US" baseline="0" dirty="0" err="1" smtClean="0"/>
              <a:t>dowsonii</a:t>
            </a:r>
            <a:r>
              <a:rPr lang="en-US" baseline="0" dirty="0" smtClean="0"/>
              <a:t> in </a:t>
            </a:r>
            <a:r>
              <a:rPr lang="en-US" dirty="0" smtClean="0"/>
              <a:t>a gravel pit at </a:t>
            </a:r>
            <a:r>
              <a:rPr lang="en-US" dirty="0" smtClean="0">
                <a:hlinkClick r:id="rId3" tooltip="Piltdown, East Sussex"/>
              </a:rPr>
              <a:t>Piltdown, East Sussex</a:t>
            </a:r>
            <a:r>
              <a:rPr lang="en-US" dirty="0" smtClean="0"/>
              <a:t>, England.  Shown to be hoax in 1953.</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1924: </a:t>
            </a:r>
            <a:r>
              <a:rPr lang="en-US" b="1" dirty="0" err="1" smtClean="0"/>
              <a:t>Taung</a:t>
            </a:r>
            <a:r>
              <a:rPr lang="en-US" b="1" dirty="0" smtClean="0"/>
              <a:t> Child</a:t>
            </a:r>
            <a:r>
              <a:rPr lang="en-US" dirty="0" smtClean="0"/>
              <a:t>, Australopithecus </a:t>
            </a:r>
            <a:r>
              <a:rPr lang="en-US" dirty="0" err="1" smtClean="0"/>
              <a:t>africanus</a:t>
            </a:r>
            <a:r>
              <a:rPr lang="en-US" dirty="0" smtClean="0"/>
              <a:t>, Robert Dart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1927: Peking Man</a:t>
            </a:r>
            <a:r>
              <a:rPr lang="en-US" i="1" dirty="0" smtClean="0"/>
              <a:t>, Homo</a:t>
            </a:r>
            <a:r>
              <a:rPr lang="en-US" i="1" baseline="0" dirty="0" smtClean="0"/>
              <a:t> erectus</a:t>
            </a:r>
            <a:r>
              <a:rPr lang="en-US" baseline="0" dirty="0" smtClean="0"/>
              <a:t> (was </a:t>
            </a:r>
            <a:r>
              <a:rPr lang="en-US" i="1" baseline="0" dirty="0" err="1" smtClean="0"/>
              <a:t>Sinanthropus</a:t>
            </a:r>
            <a:r>
              <a:rPr lang="en-US" i="1" baseline="0" dirty="0" smtClean="0"/>
              <a:t> </a:t>
            </a:r>
            <a:r>
              <a:rPr lang="en-US" i="1" baseline="0" dirty="0" err="1" smtClean="0"/>
              <a:t>pekingensis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1930’s: </a:t>
            </a:r>
            <a:r>
              <a:rPr lang="en-US" b="1" i="1" baseline="0" dirty="0" smtClean="0"/>
              <a:t>Homo </a:t>
            </a:r>
            <a:r>
              <a:rPr lang="en-US" b="1" i="1" baseline="0" dirty="0" err="1" smtClean="0"/>
              <a:t>habalis</a:t>
            </a:r>
            <a:r>
              <a:rPr lang="en-US" b="1" i="1" baseline="0" dirty="0" smtClean="0"/>
              <a:t> </a:t>
            </a:r>
            <a:r>
              <a:rPr lang="en-US" baseline="0" dirty="0" smtClean="0"/>
              <a:t>(“handy man”).  Louis Leaky, pebble tools, Olduvai Gorge Africa.  Type I tools or </a:t>
            </a:r>
            <a:r>
              <a:rPr lang="en-US" baseline="0" dirty="0" err="1" smtClean="0"/>
              <a:t>Oldawan</a:t>
            </a:r>
            <a:r>
              <a:rPr lang="en-US" baseline="0" dirty="0" smtClean="0"/>
              <a:t> tools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1953: Piltdown Man </a:t>
            </a:r>
            <a:r>
              <a:rPr lang="en-US" dirty="0" smtClean="0"/>
              <a:t>discovered a fraud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1959: </a:t>
            </a:r>
            <a:r>
              <a:rPr lang="en-US" b="1" dirty="0" err="1" smtClean="0"/>
              <a:t>Zinj</a:t>
            </a:r>
            <a:r>
              <a:rPr lang="en-US" b="1" dirty="0" smtClean="0"/>
              <a:t> Man </a:t>
            </a:r>
            <a:r>
              <a:rPr lang="en-US" dirty="0" smtClean="0"/>
              <a:t>(“Nutcracker Man”—robust jaw..), Australopithecus (</a:t>
            </a:r>
            <a:r>
              <a:rPr lang="en-US" dirty="0" err="1" smtClean="0"/>
              <a:t>Paranthropus</a:t>
            </a:r>
            <a:r>
              <a:rPr lang="en-US" dirty="0" smtClean="0"/>
              <a:t>) </a:t>
            </a:r>
            <a:r>
              <a:rPr lang="en-US" dirty="0" err="1" smtClean="0"/>
              <a:t>boisei</a:t>
            </a:r>
            <a:r>
              <a:rPr lang="en-US" dirty="0" smtClean="0"/>
              <a:t>. found by Mary Leakey at Olduvai Gorge, Tanzania.  First radiometric dating of hominids, which led to paleoanthropology</a:t>
            </a:r>
            <a:r>
              <a:rPr lang="en-US" baseline="0" dirty="0" smtClean="0"/>
              <a:t> becoming a real 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1974: Lucy</a:t>
            </a:r>
            <a:r>
              <a:rPr lang="en-US" baseline="0" dirty="0" smtClean="0"/>
              <a:t>, </a:t>
            </a:r>
            <a:r>
              <a:rPr lang="en-US" i="1" baseline="0" dirty="0" smtClean="0"/>
              <a:t>Australopithecus afarensis</a:t>
            </a:r>
            <a:r>
              <a:rPr lang="en-US" baseline="0" dirty="0" smtClean="0"/>
              <a:t>. L</a:t>
            </a:r>
            <a:r>
              <a:rPr lang="en-US" b="1" dirty="0" smtClean="0"/>
              <a:t>ucy</a:t>
            </a:r>
            <a:r>
              <a:rPr lang="en-US" dirty="0" smtClean="0"/>
              <a:t> is the common name of </a:t>
            </a:r>
            <a:r>
              <a:rPr lang="en-US" b="1" dirty="0" smtClean="0"/>
              <a:t>AL 288-1</a:t>
            </a:r>
            <a:r>
              <a:rPr lang="en-US" dirty="0" smtClean="0"/>
              <a:t>, several hundred pieces of bone representing about 40% of the skeleton of a female</a:t>
            </a:r>
            <a:r>
              <a:rPr lang="en-US" baseline="0" dirty="0" smtClean="0"/>
              <a:t> found in Ethiopia by Mary Leaky, Donald </a:t>
            </a:r>
            <a:r>
              <a:rPr lang="en-US" baseline="0" dirty="0" err="1" smtClean="0"/>
              <a:t>Johanson</a:t>
            </a:r>
            <a:r>
              <a:rPr lang="en-US" baseline="0" dirty="0" smtClean="0"/>
              <a:t>, et cet.  3.2 MYA and early </a:t>
            </a:r>
            <a:r>
              <a:rPr lang="en-US" baseline="0" dirty="0" err="1" smtClean="0"/>
              <a:t>bipedalist</a:t>
            </a:r>
            <a:r>
              <a:rPr lang="en-US" baseline="0" dirty="0" smtClean="0"/>
              <a:t> (</a:t>
            </a:r>
            <a:r>
              <a:rPr lang="en-US" baseline="0" dirty="0" err="1" smtClean="0"/>
              <a:t>falcultative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4</a:t>
            </a:fld>
            <a:endParaRPr lang="en-US"/>
          </a:p>
        </p:txBody>
      </p:sp>
    </p:spTree>
    <p:extLst>
      <p:ext uri="{BB962C8B-B14F-4D97-AF65-F5344CB8AC3E}">
        <p14:creationId xmlns:p14="http://schemas.microsoft.com/office/powerpoint/2010/main" val="191562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MULTIREGIONAL</a:t>
            </a:r>
            <a:r>
              <a:rPr lang="en-US" dirty="0" smtClean="0"/>
              <a:t>:</a:t>
            </a:r>
            <a:r>
              <a:rPr lang="en-US" baseline="0" dirty="0" smtClean="0"/>
              <a:t> some X-breeding.  H </a:t>
            </a:r>
            <a:r>
              <a:rPr lang="en-US" baseline="0" dirty="0" err="1" smtClean="0"/>
              <a:t>ergaster</a:t>
            </a:r>
            <a:r>
              <a:rPr lang="en-US" baseline="0" dirty="0" smtClean="0"/>
              <a:t> now considered an early version of H erectus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5</a:t>
            </a:fld>
            <a:endParaRPr lang="en-US"/>
          </a:p>
        </p:txBody>
      </p:sp>
    </p:spTree>
    <p:extLst>
      <p:ext uri="{BB962C8B-B14F-4D97-AF65-F5344CB8AC3E}">
        <p14:creationId xmlns:p14="http://schemas.microsoft.com/office/powerpoint/2010/main" val="163976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YOM</a:t>
            </a:r>
            <a:r>
              <a:rPr lang="en-US" dirty="0" smtClean="0">
                <a:effectLst/>
              </a:rPr>
              <a:t>:  "It can denote: 1. the period of light (as contrasted with the period of darkness), 2. the period of twenty-four hours, 3. a general vague "time," 4. a point of time, 5. a year (in the plural; I Sam 27:7; Ex 13:10, etc.)." - See more at: http://www.oldearth.org/word_study_yom.htm#sthash.qo4xF0GR.dpuf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fld id="{CA3BB04D-1822-40CA-9BBE-1104B3AA0BBD}" type="slidenum">
              <a:rPr lang="en-US" smtClean="0"/>
              <a:t>7</a:t>
            </a:fld>
            <a:endParaRPr lang="en-US"/>
          </a:p>
        </p:txBody>
      </p:sp>
    </p:spTree>
    <p:extLst>
      <p:ext uri="{BB962C8B-B14F-4D97-AF65-F5344CB8AC3E}">
        <p14:creationId xmlns:p14="http://schemas.microsoft.com/office/powerpoint/2010/main" val="181492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death before Fall: counter to Romans 5:13-19…  YEC interprets “Sin entered thru Adam” that</a:t>
            </a:r>
            <a:r>
              <a:rPr lang="en-US" baseline="0" dirty="0" smtClean="0"/>
              <a:t> no death of anything before Adam…</a:t>
            </a:r>
          </a:p>
          <a:p>
            <a:endParaRPr lang="en-US" baseline="0" dirty="0" smtClean="0"/>
          </a:p>
          <a:p>
            <a:r>
              <a:rPr lang="en-US" baseline="0" dirty="0" smtClean="0"/>
              <a:t>YEC belief that hominids look as they do developmentally is from cold climate and other difficult living conditions.</a:t>
            </a:r>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8</a:t>
            </a:fld>
            <a:endParaRPr lang="en-US"/>
          </a:p>
        </p:txBody>
      </p:sp>
    </p:spTree>
    <p:extLst>
      <p:ext uri="{BB962C8B-B14F-4D97-AF65-F5344CB8AC3E}">
        <p14:creationId xmlns:p14="http://schemas.microsoft.com/office/powerpoint/2010/main" val="125424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effectLst/>
            </a:endParaRPr>
          </a:p>
          <a:p>
            <a:r>
              <a:rPr lang="en-US" b="1" dirty="0" smtClean="0">
                <a:effectLst/>
              </a:rPr>
              <a:t>Theistic evolution</a:t>
            </a:r>
            <a:r>
              <a:rPr lang="en-US" dirty="0" smtClean="0">
                <a:effectLst/>
              </a:rPr>
              <a:t> is not a scientific theory, but a range of views about how the science of </a:t>
            </a:r>
            <a:r>
              <a:rPr lang="en-US" b="1" dirty="0" smtClean="0">
                <a:effectLst/>
              </a:rPr>
              <a:t>evolution</a:t>
            </a:r>
            <a:r>
              <a:rPr lang="en-US" dirty="0" smtClean="0">
                <a:effectLst/>
              </a:rPr>
              <a:t> relates to religious beliefs.</a:t>
            </a:r>
          </a:p>
          <a:p>
            <a:endParaRPr lang="en-US" dirty="0" smtClean="0">
              <a:effectLst/>
            </a:endParaRPr>
          </a:p>
          <a:p>
            <a:r>
              <a:rPr lang="en-US" dirty="0" smtClean="0"/>
              <a:t>Francis Collins (famous</a:t>
            </a:r>
            <a:r>
              <a:rPr lang="en-US" baseline="0" dirty="0" smtClean="0"/>
              <a:t> TE) </a:t>
            </a:r>
            <a:r>
              <a:rPr lang="en-US" dirty="0" smtClean="0"/>
              <a:t>describes theistic evolution as the position that "evolution is real, but that it was set in motion by God“.</a:t>
            </a:r>
          </a:p>
          <a:p>
            <a:endParaRPr lang="en-US" dirty="0" smtClean="0">
              <a:effectLst/>
            </a:endParaRPr>
          </a:p>
          <a:p>
            <a:r>
              <a:rPr lang="en-US" dirty="0" smtClean="0"/>
              <a:t>The </a:t>
            </a:r>
            <a:r>
              <a:rPr lang="en-US" u="sng" dirty="0" smtClean="0"/>
              <a:t>framework hypothesis </a:t>
            </a:r>
            <a:r>
              <a:rPr lang="en-US" dirty="0" smtClean="0"/>
              <a:t>interpretation is held by many theistic evolutionists.  Genesis 1 creation days divided into two </a:t>
            </a:r>
            <a:r>
              <a:rPr lang="en-US" u="sng" dirty="0" smtClean="0"/>
              <a:t>triads</a:t>
            </a:r>
            <a:r>
              <a:rPr lang="en-US" u="none" dirty="0" smtClean="0"/>
              <a:t>:</a:t>
            </a:r>
            <a:r>
              <a:rPr lang="en-US" u="none" baseline="0" dirty="0" smtClean="0"/>
              <a:t>  Days 1 to 3 are creation of universe and earth, and Days 4 to 6 are creation of life (day 4 being luminaries, sun and moon).  </a:t>
            </a:r>
            <a:endParaRPr lang="en-US" u="none" dirty="0" smtClean="0">
              <a:effectLst/>
            </a:endParaRPr>
          </a:p>
          <a:p>
            <a:endParaRPr lang="en-US" dirty="0"/>
          </a:p>
        </p:txBody>
      </p:sp>
      <p:sp>
        <p:nvSpPr>
          <p:cNvPr id="4" name="Slide Number Placeholder 3"/>
          <p:cNvSpPr>
            <a:spLocks noGrp="1"/>
          </p:cNvSpPr>
          <p:nvPr>
            <p:ph type="sldNum" sz="quarter" idx="10"/>
          </p:nvPr>
        </p:nvSpPr>
        <p:spPr/>
        <p:txBody>
          <a:bodyPr/>
          <a:lstStyle/>
          <a:p>
            <a:fld id="{CA3BB04D-1822-40CA-9BBE-1104B3AA0BBD}" type="slidenum">
              <a:rPr lang="en-US" smtClean="0"/>
              <a:t>9</a:t>
            </a:fld>
            <a:endParaRPr lang="en-US"/>
          </a:p>
        </p:txBody>
      </p:sp>
    </p:spTree>
    <p:extLst>
      <p:ext uri="{BB962C8B-B14F-4D97-AF65-F5344CB8AC3E}">
        <p14:creationId xmlns:p14="http://schemas.microsoft.com/office/powerpoint/2010/main" val="323842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Hominids: </a:t>
            </a:r>
            <a:r>
              <a:rPr lang="en-US" b="0" dirty="0" smtClean="0">
                <a:effectLst/>
              </a:rPr>
              <a:t>Created</a:t>
            </a:r>
            <a:r>
              <a:rPr lang="en-US" b="0" baseline="0" dirty="0" smtClean="0">
                <a:effectLst/>
              </a:rPr>
              <a:t> but are not human.  Spiritless, limited intelligence, emotions, society.  Expected to be biologically and behaviorally distinct from humans.  Whereas </a:t>
            </a:r>
            <a:r>
              <a:rPr lang="en-US" b="1" baseline="0" dirty="0" smtClean="0">
                <a:effectLst/>
              </a:rPr>
              <a:t>Human</a:t>
            </a:r>
            <a:r>
              <a:rPr lang="en-US" b="0" baseline="0" dirty="0" smtClean="0">
                <a:effectLst/>
              </a:rPr>
              <a:t> behavior explosively unique.</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Hominin </a:t>
            </a:r>
            <a:r>
              <a:rPr lang="en-US" b="0" dirty="0" smtClean="0"/>
              <a:t>sometimes used, but is actually a</a:t>
            </a:r>
            <a:r>
              <a:rPr lang="en-US" b="0" baseline="0" dirty="0" smtClean="0"/>
              <a:t> subfamily tribe of </a:t>
            </a:r>
            <a:r>
              <a:rPr lang="en-US" b="0" baseline="0" dirty="0" err="1" smtClean="0"/>
              <a:t>Hominidae</a:t>
            </a:r>
            <a:r>
              <a:rPr lang="en-US" b="0" baseline="0" dirty="0" smtClean="0"/>
              <a:t>…</a:t>
            </a:r>
          </a:p>
          <a:p>
            <a:r>
              <a:rPr lang="en-US" u="sng" dirty="0" smtClean="0"/>
              <a:t>Primate</a:t>
            </a:r>
            <a:r>
              <a:rPr lang="en-US" dirty="0" smtClean="0"/>
              <a:t> is an Order of Class</a:t>
            </a:r>
            <a:r>
              <a:rPr lang="en-US" baseline="0" dirty="0" smtClean="0"/>
              <a:t> Mammalia</a:t>
            </a:r>
          </a:p>
          <a:p>
            <a:endParaRPr lang="en-US" baseline="0" dirty="0" smtClean="0"/>
          </a:p>
          <a:p>
            <a:r>
              <a:rPr lang="en-US" u="sng" baseline="0" dirty="0" smtClean="0"/>
              <a:t>Variations/confusions</a:t>
            </a:r>
            <a:r>
              <a:rPr lang="en-US" baseline="0" dirty="0" smtClean="0"/>
              <a:t>:  </a:t>
            </a:r>
            <a:r>
              <a:rPr lang="en-US" dirty="0" smtClean="0"/>
              <a:t>just as people look different from one another today, so did early hominids look different from one another, and the dissimilarity of the bones they left behind may have fooled scientists into thinking they came from different species. </a:t>
            </a:r>
          </a:p>
          <a:p>
            <a:endParaRPr lang="en-US" b="1" dirty="0"/>
          </a:p>
        </p:txBody>
      </p:sp>
      <p:sp>
        <p:nvSpPr>
          <p:cNvPr id="4" name="Slide Number Placeholder 3"/>
          <p:cNvSpPr>
            <a:spLocks noGrp="1"/>
          </p:cNvSpPr>
          <p:nvPr>
            <p:ph type="sldNum" sz="quarter" idx="10"/>
          </p:nvPr>
        </p:nvSpPr>
        <p:spPr/>
        <p:txBody>
          <a:bodyPr/>
          <a:lstStyle/>
          <a:p>
            <a:fld id="{CA3BB04D-1822-40CA-9BBE-1104B3AA0BBD}" type="slidenum">
              <a:rPr lang="en-US" smtClean="0"/>
              <a:t>10</a:t>
            </a:fld>
            <a:endParaRPr lang="en-US"/>
          </a:p>
        </p:txBody>
      </p:sp>
    </p:spTree>
    <p:extLst>
      <p:ext uri="{BB962C8B-B14F-4D97-AF65-F5344CB8AC3E}">
        <p14:creationId xmlns:p14="http://schemas.microsoft.com/office/powerpoint/2010/main" val="314484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76FC0-A678-4CF9-81FA-F51FF3B0691B}"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83446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76FC0-A678-4CF9-81FA-F51FF3B0691B}"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35377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76FC0-A678-4CF9-81FA-F51FF3B0691B}"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89310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76FC0-A678-4CF9-81FA-F51FF3B0691B}"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189369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76FC0-A678-4CF9-81FA-F51FF3B0691B}"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415817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76FC0-A678-4CF9-81FA-F51FF3B0691B}"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246497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76FC0-A678-4CF9-81FA-F51FF3B0691B}"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299323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76FC0-A678-4CF9-81FA-F51FF3B0691B}"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355772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76FC0-A678-4CF9-81FA-F51FF3B0691B}"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232055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76FC0-A678-4CF9-81FA-F51FF3B0691B}"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1198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76FC0-A678-4CF9-81FA-F51FF3B0691B}"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B9E92-780C-4659-A0E9-0D7E760E0EDD}" type="slidenum">
              <a:rPr lang="en-US" smtClean="0"/>
              <a:t>‹#›</a:t>
            </a:fld>
            <a:endParaRPr lang="en-US"/>
          </a:p>
        </p:txBody>
      </p:sp>
    </p:spTree>
    <p:extLst>
      <p:ext uri="{BB962C8B-B14F-4D97-AF65-F5344CB8AC3E}">
        <p14:creationId xmlns:p14="http://schemas.microsoft.com/office/powerpoint/2010/main" val="190011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76FC0-A678-4CF9-81FA-F51FF3B0691B}" type="datetimeFigureOut">
              <a:rPr lang="en-US" smtClean="0"/>
              <a:t>1/30/2015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9E92-780C-4659-A0E9-0D7E760E0EDD}" type="slidenum">
              <a:rPr lang="en-US" smtClean="0"/>
              <a:t>‹#›</a:t>
            </a:fld>
            <a:endParaRPr lang="en-US"/>
          </a:p>
        </p:txBody>
      </p:sp>
    </p:spTree>
    <p:extLst>
      <p:ext uri="{BB962C8B-B14F-4D97-AF65-F5344CB8AC3E}">
        <p14:creationId xmlns:p14="http://schemas.microsoft.com/office/powerpoint/2010/main" val="189524431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aturalishistoria.files.wordpress.com/2014/06/sima-denisovan-neanderthal-mtdna-phylogeny-science.pn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4993320"/>
          </a:xfrm>
        </p:spPr>
        <p:txBody>
          <a:bodyPr>
            <a:noAutofit/>
          </a:bodyPr>
          <a:lstStyle/>
          <a:p>
            <a:pPr algn="ctr"/>
            <a:r>
              <a:rPr lang="en-US" sz="8800" dirty="0" smtClean="0"/>
              <a:t>Origins of Humans &amp; Hominids</a:t>
            </a:r>
            <a:endParaRPr lang="en-US" sz="8800" dirty="0"/>
          </a:p>
        </p:txBody>
      </p:sp>
      <p:sp>
        <p:nvSpPr>
          <p:cNvPr id="5" name="Content Placeholder 4"/>
          <p:cNvSpPr>
            <a:spLocks noGrp="1"/>
          </p:cNvSpPr>
          <p:nvPr>
            <p:ph idx="1"/>
          </p:nvPr>
        </p:nvSpPr>
        <p:spPr>
          <a:xfrm>
            <a:off x="8554064" y="5560142"/>
            <a:ext cx="2601615" cy="308951"/>
          </a:xfrm>
        </p:spPr>
        <p:txBody>
          <a:bodyPr>
            <a:normAutofit/>
          </a:bodyPr>
          <a:lstStyle/>
          <a:p>
            <a:r>
              <a:rPr lang="en-US" sz="1100" dirty="0" smtClean="0"/>
              <a:t>1 Feb 2015_Mark Durham</a:t>
            </a:r>
            <a:endParaRPr lang="en-US" sz="1100" dirty="0"/>
          </a:p>
        </p:txBody>
      </p:sp>
    </p:spTree>
    <p:extLst>
      <p:ext uri="{BB962C8B-B14F-4D97-AF65-F5344CB8AC3E}">
        <p14:creationId xmlns:p14="http://schemas.microsoft.com/office/powerpoint/2010/main" val="334612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Hominid Classification Difficulties</a:t>
            </a:r>
            <a:endParaRPr lang="en-US" sz="5400" dirty="0"/>
          </a:p>
        </p:txBody>
      </p:sp>
      <p:sp>
        <p:nvSpPr>
          <p:cNvPr id="3" name="Content Placeholder 2"/>
          <p:cNvSpPr>
            <a:spLocks noGrp="1"/>
          </p:cNvSpPr>
          <p:nvPr>
            <p:ph idx="1"/>
          </p:nvPr>
        </p:nvSpPr>
        <p:spPr/>
        <p:txBody>
          <a:bodyPr>
            <a:normAutofit fontScale="92500" lnSpcReduction="10000"/>
          </a:bodyPr>
          <a:lstStyle/>
          <a:p>
            <a:r>
              <a:rPr lang="en-US" dirty="0" smtClean="0"/>
              <a:t>Hominids are classified in the Primate Family </a:t>
            </a:r>
            <a:r>
              <a:rPr lang="en-US" i="1" dirty="0" err="1" smtClean="0"/>
              <a:t>Hominidae</a:t>
            </a:r>
            <a:endParaRPr lang="en-US" i="1" dirty="0" smtClean="0"/>
          </a:p>
          <a:p>
            <a:pPr lvl="1"/>
            <a:r>
              <a:rPr lang="en-US" i="1" dirty="0" smtClean="0"/>
              <a:t>Hominin </a:t>
            </a:r>
            <a:r>
              <a:rPr lang="en-US" dirty="0" smtClean="0"/>
              <a:t>is another term sometimes used</a:t>
            </a:r>
          </a:p>
          <a:p>
            <a:pPr lvl="1"/>
            <a:r>
              <a:rPr lang="en-US" dirty="0" smtClean="0"/>
              <a:t>Hominids are bipedal primates, including genera Australopithecus and Homo</a:t>
            </a:r>
          </a:p>
          <a:p>
            <a:pPr lvl="1"/>
            <a:r>
              <a:rPr lang="en-US" dirty="0" smtClean="0"/>
              <a:t>RTB considers humans to </a:t>
            </a:r>
            <a:r>
              <a:rPr lang="en-US" u="sng" dirty="0" smtClean="0"/>
              <a:t>not</a:t>
            </a:r>
            <a:r>
              <a:rPr lang="en-US" dirty="0" smtClean="0"/>
              <a:t> be hominids due to great spiritual and cultural differences compared to hominids</a:t>
            </a:r>
          </a:p>
          <a:p>
            <a:pPr lvl="1"/>
            <a:r>
              <a:rPr lang="en-US" dirty="0"/>
              <a:t>G</a:t>
            </a:r>
            <a:r>
              <a:rPr lang="en-US" dirty="0" smtClean="0"/>
              <a:t>reat apes sometimes added to hominid classification, which causes classification turmoil</a:t>
            </a:r>
          </a:p>
          <a:p>
            <a:pPr lvl="1"/>
            <a:r>
              <a:rPr lang="en-US" dirty="0" smtClean="0"/>
              <a:t>Much variation in hominid fossils</a:t>
            </a:r>
          </a:p>
          <a:p>
            <a:pPr lvl="2"/>
            <a:r>
              <a:rPr lang="en-US" dirty="0" smtClean="0"/>
              <a:t>Can’t tell species apart very well; two reported species may be male and female of same species; few samples</a:t>
            </a:r>
          </a:p>
          <a:p>
            <a:pPr lvl="2"/>
            <a:r>
              <a:rPr lang="en-US" dirty="0" smtClean="0"/>
              <a:t>At least 12 variations phylogenetically</a:t>
            </a:r>
          </a:p>
          <a:p>
            <a:pPr lvl="2"/>
            <a:r>
              <a:rPr lang="en-US" i="1" dirty="0" err="1" smtClean="0"/>
              <a:t>Kenyanthropus</a:t>
            </a:r>
            <a:r>
              <a:rPr lang="en-US" dirty="0" smtClean="0"/>
              <a:t> and </a:t>
            </a:r>
            <a:r>
              <a:rPr lang="en-US" i="1" dirty="0" smtClean="0"/>
              <a:t>H</a:t>
            </a:r>
            <a:r>
              <a:rPr lang="en-US" dirty="0" smtClean="0"/>
              <a:t>. </a:t>
            </a:r>
            <a:r>
              <a:rPr lang="en-US" i="1" dirty="0" err="1" smtClean="0"/>
              <a:t>floresiensis</a:t>
            </a:r>
            <a:r>
              <a:rPr lang="en-US" i="1" dirty="0" smtClean="0"/>
              <a:t> </a:t>
            </a:r>
            <a:r>
              <a:rPr lang="en-US" dirty="0" smtClean="0"/>
              <a:t>are spoilers; Mauve Leaky wants all Australopithecines changed to </a:t>
            </a:r>
            <a:r>
              <a:rPr lang="en-US" i="1" dirty="0" err="1" smtClean="0"/>
              <a:t>Kenyanthropus</a:t>
            </a:r>
            <a:endParaRPr lang="en-US" i="1" dirty="0" smtClean="0"/>
          </a:p>
          <a:p>
            <a:pPr lvl="2"/>
            <a:r>
              <a:rPr lang="en-US" dirty="0" smtClean="0"/>
              <a:t>Many theories produced without conclusive scientific evidence</a:t>
            </a:r>
          </a:p>
        </p:txBody>
      </p:sp>
    </p:spTree>
    <p:extLst>
      <p:ext uri="{BB962C8B-B14F-4D97-AF65-F5344CB8AC3E}">
        <p14:creationId xmlns:p14="http://schemas.microsoft.com/office/powerpoint/2010/main" val="40818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00149"/>
          </a:xfrm>
        </p:spPr>
        <p:txBody>
          <a:bodyPr>
            <a:normAutofit/>
          </a:bodyPr>
          <a:lstStyle/>
          <a:p>
            <a:pPr algn="ctr"/>
            <a:r>
              <a:rPr lang="en-US" sz="5400" dirty="0"/>
              <a:t>Hominid Classification Difficulties</a:t>
            </a:r>
          </a:p>
        </p:txBody>
      </p:sp>
      <p:sp>
        <p:nvSpPr>
          <p:cNvPr id="3" name="Content Placeholder 2"/>
          <p:cNvSpPr>
            <a:spLocks noGrp="1"/>
          </p:cNvSpPr>
          <p:nvPr>
            <p:ph sz="half" idx="1"/>
          </p:nvPr>
        </p:nvSpPr>
        <p:spPr>
          <a:xfrm>
            <a:off x="0" y="1390650"/>
            <a:ext cx="6019800" cy="4786313"/>
          </a:xfrm>
        </p:spPr>
        <p:txBody>
          <a:bodyPr>
            <a:normAutofit fontScale="92500" lnSpcReduction="10000"/>
          </a:bodyPr>
          <a:lstStyle/>
          <a:p>
            <a:r>
              <a:rPr lang="en-US" sz="3600" u="sng" dirty="0" smtClean="0"/>
              <a:t>Phylogeny</a:t>
            </a:r>
            <a:r>
              <a:rPr lang="en-US" sz="3600" dirty="0" smtClean="0"/>
              <a:t>: Taxonomy based on physical features. </a:t>
            </a:r>
            <a:r>
              <a:rPr lang="en-US" sz="3600" dirty="0"/>
              <a:t>C</a:t>
            </a:r>
            <a:r>
              <a:rPr lang="en-US" sz="3600" dirty="0" smtClean="0"/>
              <a:t>an mislead</a:t>
            </a:r>
          </a:p>
          <a:p>
            <a:r>
              <a:rPr lang="en-US" sz="3600" dirty="0" err="1" smtClean="0"/>
              <a:t>Dmanisi</a:t>
            </a:r>
            <a:r>
              <a:rPr lang="en-US" sz="3600" dirty="0" smtClean="0"/>
              <a:t> discovery, </a:t>
            </a:r>
            <a:r>
              <a:rPr lang="en-US" sz="3600" dirty="0"/>
              <a:t>a site in </a:t>
            </a:r>
            <a:r>
              <a:rPr lang="en-US" sz="3600" dirty="0" smtClean="0"/>
              <a:t>Republic of Georgia</a:t>
            </a:r>
          </a:p>
          <a:p>
            <a:pPr lvl="1"/>
            <a:r>
              <a:rPr lang="en-US" sz="3200" dirty="0" smtClean="0"/>
              <a:t>5 individuals 1.8-million-year-old living at same time/place showed great skull diversity for same species (</a:t>
            </a:r>
            <a:r>
              <a:rPr lang="en-US" sz="3200" i="1" dirty="0" smtClean="0"/>
              <a:t>Homo erectus</a:t>
            </a:r>
            <a:r>
              <a:rPr lang="en-US" sz="3200" dirty="0" smtClean="0"/>
              <a:t>)</a:t>
            </a:r>
          </a:p>
          <a:p>
            <a:pPr lvl="1"/>
            <a:r>
              <a:rPr lang="en-US" sz="3200" dirty="0" smtClean="0"/>
              <a:t>May need to rewrite </a:t>
            </a:r>
            <a:r>
              <a:rPr lang="en-US" sz="3200" dirty="0"/>
              <a:t>the evolutionary history of our human genus Homo. </a:t>
            </a:r>
          </a:p>
        </p:txBody>
      </p:sp>
      <p:pic>
        <p:nvPicPr>
          <p:cNvPr id="3076" name="Picture 4" descr="Computer reconstruction of Skull 5 and other four Dmanisi skulls; background - Dmanisi landscape. Image credit: Marcia Ponce de León / Christoph Zollikofer / University of Zuri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319099"/>
            <a:ext cx="5181600" cy="345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Hominid Classification </a:t>
            </a:r>
            <a:r>
              <a:rPr lang="en-US" dirty="0" smtClean="0"/>
              <a:t>Difficulties</a:t>
            </a:r>
            <a:br>
              <a:rPr lang="en-US" dirty="0" smtClean="0"/>
            </a:br>
            <a:r>
              <a:rPr lang="en-US" i="1" dirty="0" smtClean="0"/>
              <a:t>Homo erectus</a:t>
            </a:r>
            <a:endParaRPr lang="en-US" i="1" dirty="0"/>
          </a:p>
        </p:txBody>
      </p:sp>
      <p:pic>
        <p:nvPicPr>
          <p:cNvPr id="4098" name="Picture 2" descr="http://upload.wikimedia.org/wikipedia/commons/c/cb/Homo_erectus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530" y="1487837"/>
            <a:ext cx="4057650" cy="50768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c/cd/Homo_erec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9" y="1968285"/>
            <a:ext cx="4799625" cy="464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5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t>Hominid Classification </a:t>
            </a:r>
            <a:r>
              <a:rPr lang="en-US" sz="5400" dirty="0" smtClean="0"/>
              <a:t>Difficulties</a:t>
            </a:r>
            <a:br>
              <a:rPr lang="en-US" sz="5400" dirty="0" smtClean="0"/>
            </a:br>
            <a:r>
              <a:rPr lang="en-US" sz="5400" dirty="0" smtClean="0"/>
              <a:t>Geographical Spread of </a:t>
            </a:r>
            <a:r>
              <a:rPr lang="en-US" sz="5400" i="1" dirty="0" smtClean="0"/>
              <a:t>Homo erectus</a:t>
            </a:r>
            <a:endParaRPr lang="en-US" sz="5400" i="1" dirty="0"/>
          </a:p>
        </p:txBody>
      </p:sp>
      <p:sp>
        <p:nvSpPr>
          <p:cNvPr id="5" name="Content Placeholder 4"/>
          <p:cNvSpPr>
            <a:spLocks noGrp="1"/>
          </p:cNvSpPr>
          <p:nvPr>
            <p:ph idx="1"/>
          </p:nvPr>
        </p:nvSpPr>
        <p:spPr>
          <a:xfrm>
            <a:off x="-1" y="1825625"/>
            <a:ext cx="12042183" cy="4351338"/>
          </a:xfrm>
        </p:spPr>
        <p:txBody>
          <a:bodyPr/>
          <a:lstStyle/>
          <a:p>
            <a:r>
              <a:rPr lang="en-US" dirty="0" smtClean="0"/>
              <a:t>Maps shows </a:t>
            </a:r>
            <a:r>
              <a:rPr lang="en-US" i="1" dirty="0" smtClean="0"/>
              <a:t>Homo erectus </a:t>
            </a:r>
            <a:r>
              <a:rPr lang="en-US" dirty="0" smtClean="0"/>
              <a:t>habitat as estimated from fossils and radiometric measurements.  Difficult to determine routes of spread</a:t>
            </a:r>
          </a:p>
          <a:p>
            <a:r>
              <a:rPr lang="en-US" dirty="0" smtClean="0"/>
              <a:t>Phylogenetic (DNA mutations) analysis of timing of spread not available</a:t>
            </a:r>
            <a:endParaRPr lang="en-US" dirty="0"/>
          </a:p>
        </p:txBody>
      </p:sp>
      <p:pic>
        <p:nvPicPr>
          <p:cNvPr id="1026" name="Picture 2" descr="http://www.athenapub.com/13erect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770" y="3159380"/>
            <a:ext cx="5657178" cy="35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8566"/>
          </a:xfrm>
        </p:spPr>
        <p:txBody>
          <a:bodyPr>
            <a:normAutofit fontScale="90000"/>
          </a:bodyPr>
          <a:lstStyle/>
          <a:p>
            <a:pPr algn="ctr"/>
            <a:r>
              <a:rPr lang="en-US" dirty="0"/>
              <a:t>Hominid Classification </a:t>
            </a:r>
            <a:r>
              <a:rPr lang="en-US" dirty="0" smtClean="0"/>
              <a:t>&amp; Molecular Anthropology</a:t>
            </a:r>
            <a:r>
              <a:rPr lang="en-US" dirty="0"/>
              <a:t/>
            </a:r>
            <a:br>
              <a:rPr lang="en-US" dirty="0"/>
            </a:br>
            <a:r>
              <a:rPr lang="en-US" dirty="0" smtClean="0"/>
              <a:t>Phylogenetics To The Rescue..?</a:t>
            </a:r>
            <a:endParaRPr lang="en-US" dirty="0"/>
          </a:p>
        </p:txBody>
      </p:sp>
      <p:sp>
        <p:nvSpPr>
          <p:cNvPr id="4" name="Content Placeholder 3"/>
          <p:cNvSpPr>
            <a:spLocks noGrp="1"/>
          </p:cNvSpPr>
          <p:nvPr>
            <p:ph idx="1"/>
          </p:nvPr>
        </p:nvSpPr>
        <p:spPr>
          <a:xfrm>
            <a:off x="0" y="1188567"/>
            <a:ext cx="5455403" cy="5669433"/>
          </a:xfrm>
        </p:spPr>
        <p:txBody>
          <a:bodyPr>
            <a:normAutofit lnSpcReduction="10000"/>
          </a:bodyPr>
          <a:lstStyle/>
          <a:p>
            <a:r>
              <a:rPr lang="en-US" u="sng" dirty="0" err="1" smtClean="0"/>
              <a:t>Phylogenetics</a:t>
            </a:r>
            <a:r>
              <a:rPr lang="en-US" dirty="0" smtClean="0"/>
              <a:t>: Taxonomic relationship of organismal groups based on genetic differences and similarities</a:t>
            </a:r>
          </a:p>
          <a:p>
            <a:pPr lvl="1"/>
            <a:r>
              <a:rPr lang="en-US" dirty="0" smtClean="0"/>
              <a:t>Deals with DNA nucleotide changes in cell nuclei and mitochondria</a:t>
            </a:r>
          </a:p>
          <a:p>
            <a:pPr lvl="1"/>
            <a:r>
              <a:rPr lang="en-US" dirty="0" smtClean="0"/>
              <a:t>DNA composed of four nucleotide bases : A, T, G, C</a:t>
            </a:r>
          </a:p>
          <a:p>
            <a:pPr lvl="1"/>
            <a:r>
              <a:rPr lang="en-US" dirty="0" smtClean="0"/>
              <a:t>DNA composed of two long antiparallel wound strands (double helix) that unwind for chromosome duplication or for transcription (leads to protein production)</a:t>
            </a:r>
          </a:p>
          <a:p>
            <a:pPr lvl="1"/>
            <a:r>
              <a:rPr lang="en-US" u="sng" dirty="0"/>
              <a:t>Sequencing</a:t>
            </a:r>
            <a:r>
              <a:rPr lang="en-US" dirty="0"/>
              <a:t> is </a:t>
            </a:r>
            <a:r>
              <a:rPr lang="en-US" dirty="0" smtClean="0"/>
              <a:t>determining the </a:t>
            </a:r>
            <a:r>
              <a:rPr lang="en-US" dirty="0"/>
              <a:t>order of nucleotide base pairs (A-T &amp; G-C) </a:t>
            </a:r>
            <a:r>
              <a:rPr lang="en-US" dirty="0" smtClean="0"/>
              <a:t>in DNA</a:t>
            </a:r>
          </a:p>
          <a:p>
            <a:pPr lvl="2"/>
            <a:endParaRPr lang="en-US" dirty="0" smtClean="0"/>
          </a:p>
        </p:txBody>
      </p:sp>
      <p:pic>
        <p:nvPicPr>
          <p:cNvPr id="5124" name="Picture 4" descr="http://www.yourarticlelibrary.com/wp-content/uploads/2013/12/c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403" y="1444578"/>
            <a:ext cx="6664616" cy="45986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37992" y="6299267"/>
            <a:ext cx="2546146" cy="523220"/>
          </a:xfrm>
          <a:prstGeom prst="rect">
            <a:avLst/>
          </a:prstGeom>
        </p:spPr>
        <p:txBody>
          <a:bodyPr wrap="none">
            <a:spAutoFit/>
          </a:bodyPr>
          <a:lstStyle/>
          <a:p>
            <a:r>
              <a:rPr lang="en-US" sz="2800" dirty="0"/>
              <a:t>DNA Replication</a:t>
            </a:r>
          </a:p>
        </p:txBody>
      </p:sp>
    </p:spTree>
    <p:extLst>
      <p:ext uri="{BB962C8B-B14F-4D97-AF65-F5344CB8AC3E}">
        <p14:creationId xmlns:p14="http://schemas.microsoft.com/office/powerpoint/2010/main" val="15662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Hominid Classification &amp; Molecular Anthropology</a:t>
            </a:r>
            <a:br>
              <a:rPr lang="en-US" dirty="0"/>
            </a:br>
            <a:r>
              <a:rPr lang="en-US" dirty="0"/>
              <a:t>Phylogenetics</a:t>
            </a:r>
          </a:p>
        </p:txBody>
      </p:sp>
      <p:sp>
        <p:nvSpPr>
          <p:cNvPr id="3" name="Content Placeholder 2"/>
          <p:cNvSpPr>
            <a:spLocks noGrp="1"/>
          </p:cNvSpPr>
          <p:nvPr>
            <p:ph idx="1"/>
          </p:nvPr>
        </p:nvSpPr>
        <p:spPr>
          <a:xfrm>
            <a:off x="139486" y="1825625"/>
            <a:ext cx="5982346" cy="4351338"/>
          </a:xfrm>
        </p:spPr>
        <p:txBody>
          <a:bodyPr>
            <a:normAutofit lnSpcReduction="10000"/>
          </a:bodyPr>
          <a:lstStyle/>
          <a:p>
            <a:pPr marL="342900" lvl="2" indent="-342900">
              <a:spcBef>
                <a:spcPts val="1000"/>
              </a:spcBef>
            </a:pPr>
            <a:r>
              <a:rPr lang="en-US" sz="2400" u="sng" dirty="0" smtClean="0"/>
              <a:t>Genic </a:t>
            </a:r>
            <a:r>
              <a:rPr lang="en-US" sz="2400" u="sng" dirty="0"/>
              <a:t>DNA </a:t>
            </a:r>
            <a:r>
              <a:rPr lang="en-US" sz="2400" dirty="0"/>
              <a:t>is </a:t>
            </a:r>
            <a:r>
              <a:rPr lang="en-US" sz="2400" dirty="0" smtClean="0"/>
              <a:t>a nucleotide </a:t>
            </a:r>
            <a:r>
              <a:rPr lang="en-US" sz="2400" dirty="0"/>
              <a:t>sequence that codes for a </a:t>
            </a:r>
            <a:r>
              <a:rPr lang="en-US" sz="2400" dirty="0" smtClean="0"/>
              <a:t>protein</a:t>
            </a:r>
          </a:p>
          <a:p>
            <a:pPr marL="342900" lvl="2" indent="-342900">
              <a:spcBef>
                <a:spcPts val="1000"/>
              </a:spcBef>
            </a:pPr>
            <a:endParaRPr lang="en-US" sz="2400" dirty="0"/>
          </a:p>
          <a:p>
            <a:pPr marL="342900" lvl="2" indent="-342900">
              <a:spcBef>
                <a:spcPts val="1000"/>
              </a:spcBef>
            </a:pPr>
            <a:r>
              <a:rPr lang="en-US" sz="2400" u="sng" dirty="0"/>
              <a:t>Mutations</a:t>
            </a:r>
            <a:r>
              <a:rPr lang="en-US" sz="2400" dirty="0"/>
              <a:t> are nucleotide errors that are usually harmful </a:t>
            </a:r>
            <a:r>
              <a:rPr lang="en-US" sz="2400" dirty="0" smtClean="0"/>
              <a:t>to </a:t>
            </a:r>
            <a:r>
              <a:rPr lang="en-US" sz="2400" dirty="0"/>
              <a:t>genic DNA, but </a:t>
            </a:r>
            <a:r>
              <a:rPr lang="en-US" sz="2400" dirty="0" smtClean="0"/>
              <a:t>likely not </a:t>
            </a:r>
            <a:r>
              <a:rPr lang="en-US" sz="2400" dirty="0"/>
              <a:t>harmful in non-genic </a:t>
            </a:r>
            <a:r>
              <a:rPr lang="en-US" sz="2400" dirty="0" smtClean="0"/>
              <a:t>DNA.  Common causes are radiation and chemical disruptions </a:t>
            </a:r>
          </a:p>
          <a:p>
            <a:pPr marL="800100" lvl="3" indent="-342900">
              <a:spcBef>
                <a:spcPts val="1000"/>
              </a:spcBef>
            </a:pPr>
            <a:r>
              <a:rPr lang="en-US" sz="2000" dirty="0" smtClean="0"/>
              <a:t>Nucleotide base bonds are broken</a:t>
            </a:r>
          </a:p>
          <a:p>
            <a:pPr marL="800100" lvl="3" indent="-342900">
              <a:spcBef>
                <a:spcPts val="1000"/>
              </a:spcBef>
            </a:pPr>
            <a:r>
              <a:rPr lang="en-US" sz="2000" dirty="0" smtClean="0"/>
              <a:t>Bases can be deleted, added, switched individually or in groups</a:t>
            </a:r>
          </a:p>
          <a:p>
            <a:pPr marL="800100" lvl="3" indent="-342900">
              <a:spcBef>
                <a:spcPts val="1000"/>
              </a:spcBef>
            </a:pPr>
            <a:r>
              <a:rPr lang="en-US" sz="2000" dirty="0" smtClean="0"/>
              <a:t>Large segments of chromosomal DNA may undergo such changes too</a:t>
            </a:r>
            <a:endParaRPr lang="en-US" sz="2000" dirty="0"/>
          </a:p>
          <a:p>
            <a:pPr marL="342900" lvl="2" indent="-342900">
              <a:spcBef>
                <a:spcPts val="1000"/>
              </a:spcBef>
            </a:pPr>
            <a:endParaRPr lang="en-US" dirty="0"/>
          </a:p>
          <a:p>
            <a:pPr marL="0" indent="0">
              <a:buNone/>
            </a:pPr>
            <a:endParaRPr lang="en-US" dirty="0"/>
          </a:p>
        </p:txBody>
      </p:sp>
      <p:pic>
        <p:nvPicPr>
          <p:cNvPr id="6150" name="Picture 6" descr="http://2.bp.blogspot.com/-HmnBzmOt9SI/TmkJgP0f-SI/AAAAAAAAAHQ/ElKv_sNBMWQ/s400/DNA_UV_mu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813" y="1690688"/>
            <a:ext cx="5543167" cy="4276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0413" y="6176963"/>
            <a:ext cx="3781587" cy="461665"/>
          </a:xfrm>
          <a:prstGeom prst="rect">
            <a:avLst/>
          </a:prstGeom>
          <a:noFill/>
        </p:spPr>
        <p:txBody>
          <a:bodyPr wrap="square" rtlCol="0">
            <a:spAutoFit/>
          </a:bodyPr>
          <a:lstStyle/>
          <a:p>
            <a:r>
              <a:rPr lang="en-US" sz="2400" dirty="0" smtClean="0"/>
              <a:t>DNA Mutation</a:t>
            </a:r>
            <a:endParaRPr lang="en-US" sz="2400" dirty="0"/>
          </a:p>
        </p:txBody>
      </p:sp>
    </p:spTree>
    <p:extLst>
      <p:ext uri="{BB962C8B-B14F-4D97-AF65-F5344CB8AC3E}">
        <p14:creationId xmlns:p14="http://schemas.microsoft.com/office/powerpoint/2010/main" val="35749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Hominid Classification &amp; Molecular Anthropology</a:t>
            </a:r>
            <a:br>
              <a:rPr lang="en-US" dirty="0"/>
            </a:br>
            <a:r>
              <a:rPr lang="en-US" dirty="0" smtClean="0"/>
              <a:t>Phylogenetic Analysis</a:t>
            </a:r>
            <a:endParaRPr lang="en-US" dirty="0"/>
          </a:p>
        </p:txBody>
      </p:sp>
      <p:sp>
        <p:nvSpPr>
          <p:cNvPr id="3" name="Content Placeholder 2"/>
          <p:cNvSpPr>
            <a:spLocks noGrp="1"/>
          </p:cNvSpPr>
          <p:nvPr>
            <p:ph idx="4294967295"/>
          </p:nvPr>
        </p:nvSpPr>
        <p:spPr>
          <a:xfrm>
            <a:off x="0" y="1825624"/>
            <a:ext cx="5293895" cy="5032375"/>
          </a:xfrm>
        </p:spPr>
        <p:txBody>
          <a:bodyPr>
            <a:normAutofit/>
          </a:bodyPr>
          <a:lstStyle/>
          <a:p>
            <a:r>
              <a:rPr lang="en-US" dirty="0"/>
              <a:t>DNA </a:t>
            </a:r>
            <a:r>
              <a:rPr lang="en-US" dirty="0" smtClean="0"/>
              <a:t>analysis offer </a:t>
            </a:r>
            <a:r>
              <a:rPr lang="en-US" dirty="0"/>
              <a:t>a helpful method to study genetic closeness of humans to apes, Neanderthal, and other life forms</a:t>
            </a:r>
          </a:p>
          <a:p>
            <a:r>
              <a:rPr lang="en-US" dirty="0" smtClean="0"/>
              <a:t>Mapping Mutations of non-genic DNA offer a helpful method to compare people-groups around the world, both for geographic and temporal origins and spread</a:t>
            </a:r>
          </a:p>
          <a:p>
            <a:r>
              <a:rPr lang="en-US" dirty="0" smtClean="0"/>
              <a:t>Figure from </a:t>
            </a:r>
            <a:r>
              <a:rPr lang="en-US" i="1" dirty="0" smtClean="0"/>
              <a:t>Nature</a:t>
            </a:r>
            <a:r>
              <a:rPr lang="en-US" dirty="0" smtClean="0"/>
              <a:t> 16 Jan 2014 depicts hominid genetic relations</a:t>
            </a:r>
            <a:endParaRPr lang="en-US" dirty="0"/>
          </a:p>
        </p:txBody>
      </p:sp>
      <p:pic>
        <p:nvPicPr>
          <p:cNvPr id="8" name="Picture 2" descr="A comparison of the amount of similarity in mitochondrial DNA between individual humans, Neanderthals and other fossils. Fig. 7. Nature (2013) doi:10.1038/nature12788 A mitochondrial genome sequence of a hominin from Sima de los Huesos.  Matthias Meyer et al.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70" y="1825624"/>
            <a:ext cx="4972402" cy="487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Hominid Classification &amp; Molecular Anthropology</a:t>
            </a:r>
            <a:br>
              <a:rPr lang="en-US" dirty="0"/>
            </a:br>
            <a:r>
              <a:rPr lang="en-US" dirty="0"/>
              <a:t>Phylogenetic Analysis</a:t>
            </a:r>
          </a:p>
        </p:txBody>
      </p:sp>
      <p:sp>
        <p:nvSpPr>
          <p:cNvPr id="8" name="Content Placeholder 7"/>
          <p:cNvSpPr>
            <a:spLocks noGrp="1"/>
          </p:cNvSpPr>
          <p:nvPr>
            <p:ph idx="1"/>
          </p:nvPr>
        </p:nvSpPr>
        <p:spPr>
          <a:xfrm>
            <a:off x="352926" y="1825624"/>
            <a:ext cx="11566358" cy="5032375"/>
          </a:xfrm>
        </p:spPr>
        <p:txBody>
          <a:bodyPr>
            <a:normAutofit/>
          </a:bodyPr>
          <a:lstStyle/>
          <a:p>
            <a:r>
              <a:rPr lang="en-US" dirty="0"/>
              <a:t>Most Recent Common Ancestor (MRCA) </a:t>
            </a:r>
            <a:r>
              <a:rPr lang="en-US" dirty="0" smtClean="0"/>
              <a:t>is traceable </a:t>
            </a:r>
            <a:r>
              <a:rPr lang="en-US" dirty="0"/>
              <a:t>back in </a:t>
            </a:r>
            <a:r>
              <a:rPr lang="en-US" dirty="0" smtClean="0"/>
              <a:t>time (coalescence)</a:t>
            </a:r>
          </a:p>
          <a:p>
            <a:endParaRPr lang="en-US" dirty="0" smtClean="0"/>
          </a:p>
          <a:p>
            <a:r>
              <a:rPr lang="en-US" dirty="0" smtClean="0"/>
              <a:t>Coalescent </a:t>
            </a:r>
            <a:r>
              <a:rPr lang="en-US" dirty="0"/>
              <a:t>theory seeks to predict the amount of time elapsed between the introduction of a mutation and the arising of a particular allele or gene distribution in a population. This time period is equal to how long ago the most recent common ancestor </a:t>
            </a:r>
            <a:r>
              <a:rPr lang="en-US" dirty="0" smtClean="0"/>
              <a:t>existed</a:t>
            </a:r>
            <a:endParaRPr lang="en-US" dirty="0"/>
          </a:p>
          <a:p>
            <a:endParaRPr lang="en-US" dirty="0" smtClean="0"/>
          </a:p>
          <a:p>
            <a:endParaRPr lang="en-US" dirty="0" smtClean="0"/>
          </a:p>
        </p:txBody>
      </p:sp>
      <p:pic>
        <p:nvPicPr>
          <p:cNvPr id="8196" name="Picture 4" descr="P_c(t) = \left( 1 - \frac{1}{2N_e} \right)^{t-1} \left(\frac{1}{2N_e}\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681" y="5112694"/>
            <a:ext cx="4827143" cy="87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Hominid Classification &amp; Molecular Anthropology</a:t>
            </a:r>
            <a:br>
              <a:rPr lang="en-US" dirty="0"/>
            </a:br>
            <a:r>
              <a:rPr lang="en-US" dirty="0"/>
              <a:t>Phylogenetic Analysis</a:t>
            </a:r>
          </a:p>
        </p:txBody>
      </p:sp>
      <p:sp>
        <p:nvSpPr>
          <p:cNvPr id="3" name="Content Placeholder 2"/>
          <p:cNvSpPr>
            <a:spLocks noGrp="1"/>
          </p:cNvSpPr>
          <p:nvPr>
            <p:ph idx="1"/>
          </p:nvPr>
        </p:nvSpPr>
        <p:spPr/>
        <p:txBody>
          <a:bodyPr/>
          <a:lstStyle/>
          <a:p>
            <a:r>
              <a:rPr lang="en-US" dirty="0"/>
              <a:t>For example if there are 5 major </a:t>
            </a:r>
            <a:r>
              <a:rPr lang="en-US" dirty="0" smtClean="0"/>
              <a:t>DNA sequences </a:t>
            </a:r>
            <a:r>
              <a:rPr lang="en-US" dirty="0"/>
              <a:t>of interest, and groups vary from 5 to 1 mutated sequences, this gives basis for Gene </a:t>
            </a:r>
            <a:r>
              <a:rPr lang="en-US" dirty="0" smtClean="0"/>
              <a:t>Genealogies</a:t>
            </a:r>
          </a:p>
          <a:p>
            <a:endParaRPr lang="en-US" dirty="0"/>
          </a:p>
          <a:p>
            <a:r>
              <a:rPr lang="en-US" dirty="0"/>
              <a:t>Formulas exist for location &amp; geographic spread of </a:t>
            </a:r>
            <a:r>
              <a:rPr lang="en-US" dirty="0" smtClean="0"/>
              <a:t>MRCA</a:t>
            </a:r>
          </a:p>
          <a:p>
            <a:endParaRPr lang="en-US" dirty="0"/>
          </a:p>
          <a:p>
            <a:r>
              <a:rPr lang="en-US" dirty="0"/>
              <a:t>Formulas </a:t>
            </a:r>
            <a:r>
              <a:rPr lang="en-US" dirty="0" smtClean="0"/>
              <a:t>are useful </a:t>
            </a:r>
            <a:r>
              <a:rPr lang="en-US" dirty="0"/>
              <a:t>but </a:t>
            </a:r>
            <a:r>
              <a:rPr lang="en-US" dirty="0" smtClean="0"/>
              <a:t>some </a:t>
            </a:r>
            <a:r>
              <a:rPr lang="en-US" dirty="0"/>
              <a:t>view </a:t>
            </a:r>
            <a:r>
              <a:rPr lang="en-US" dirty="0" smtClean="0"/>
              <a:t>them as </a:t>
            </a:r>
            <a:r>
              <a:rPr lang="en-US" dirty="0"/>
              <a:t>“wild guesses”.   </a:t>
            </a:r>
          </a:p>
        </p:txBody>
      </p:sp>
    </p:spTree>
    <p:extLst>
      <p:ext uri="{BB962C8B-B14F-4D97-AF65-F5344CB8AC3E}">
        <p14:creationId xmlns:p14="http://schemas.microsoft.com/office/powerpoint/2010/main" val="23981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Genetic Techniques</a:t>
            </a:r>
            <a:endParaRPr lang="en-US" sz="6000" dirty="0"/>
          </a:p>
        </p:txBody>
      </p:sp>
      <p:sp>
        <p:nvSpPr>
          <p:cNvPr id="3" name="Content Placeholder 2"/>
          <p:cNvSpPr>
            <a:spLocks noGrp="1"/>
          </p:cNvSpPr>
          <p:nvPr>
            <p:ph idx="1"/>
          </p:nvPr>
        </p:nvSpPr>
        <p:spPr/>
        <p:txBody>
          <a:bodyPr/>
          <a:lstStyle/>
          <a:p>
            <a:r>
              <a:rPr lang="en-US" u="sng" dirty="0" smtClean="0"/>
              <a:t>Genetic Diversity</a:t>
            </a:r>
            <a:r>
              <a:rPr lang="en-US" dirty="0" smtClean="0"/>
              <a:t>:  Mutations having occurred in the human genome indicates</a:t>
            </a:r>
          </a:p>
          <a:p>
            <a:pPr lvl="1"/>
            <a:r>
              <a:rPr lang="en-US" dirty="0" smtClean="0"/>
              <a:t>Recent origin for humanity</a:t>
            </a:r>
          </a:p>
          <a:p>
            <a:pPr lvl="1"/>
            <a:r>
              <a:rPr lang="en-US" dirty="0" smtClean="0"/>
              <a:t>Expanded from a small population</a:t>
            </a:r>
          </a:p>
          <a:p>
            <a:pPr lvl="1"/>
            <a:r>
              <a:rPr lang="en-US" dirty="0" smtClean="0"/>
              <a:t>Out Of Africa origin</a:t>
            </a:r>
          </a:p>
          <a:p>
            <a:pPr lvl="1"/>
            <a:r>
              <a:rPr lang="en-US" dirty="0" smtClean="0"/>
              <a:t>Human genic DNA is only 3% mutated</a:t>
            </a:r>
          </a:p>
          <a:p>
            <a:pPr lvl="2"/>
            <a:r>
              <a:rPr lang="en-US" dirty="0" smtClean="0"/>
              <a:t>Surprising because in one tribe of Mountain Gorillas there is a genic variance of 18%</a:t>
            </a:r>
          </a:p>
          <a:p>
            <a:pPr lvl="2"/>
            <a:r>
              <a:rPr lang="en-US" dirty="0" smtClean="0"/>
              <a:t>Highest genic DNA variance occurs in Africans—not surprising because they are oldest human group</a:t>
            </a:r>
          </a:p>
          <a:p>
            <a:pPr lvl="2"/>
            <a:r>
              <a:rPr lang="en-US" dirty="0" smtClean="0"/>
              <a:t>Second highest genic DNA variance in Mid-East, which give credence to Eden’s Biblical location in Mesopotamian Plane.</a:t>
            </a:r>
          </a:p>
          <a:p>
            <a:pPr lvl="1"/>
            <a:endParaRPr lang="en-US" dirty="0" smtClean="0"/>
          </a:p>
          <a:p>
            <a:pPr marL="457200" lvl="1" indent="0">
              <a:buNone/>
            </a:pPr>
            <a:endParaRPr lang="en-US" dirty="0" smtClean="0"/>
          </a:p>
          <a:p>
            <a:pPr lvl="1"/>
            <a:endParaRPr lang="en-US" u="sng" dirty="0"/>
          </a:p>
        </p:txBody>
      </p:sp>
    </p:spTree>
    <p:extLst>
      <p:ext uri="{BB962C8B-B14F-4D97-AF65-F5344CB8AC3E}">
        <p14:creationId xmlns:p14="http://schemas.microsoft.com/office/powerpoint/2010/main" val="42097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Reasons To Believe Related Materials</a:t>
            </a:r>
            <a:endParaRPr lang="en-US" sz="5400" dirty="0"/>
          </a:p>
        </p:txBody>
      </p:sp>
      <p:sp>
        <p:nvSpPr>
          <p:cNvPr id="3" name="Content Placeholder 2"/>
          <p:cNvSpPr>
            <a:spLocks noGrp="1"/>
          </p:cNvSpPr>
          <p:nvPr>
            <p:ph idx="1"/>
          </p:nvPr>
        </p:nvSpPr>
        <p:spPr/>
        <p:txBody>
          <a:bodyPr>
            <a:normAutofit fontScale="92500" lnSpcReduction="10000"/>
          </a:bodyPr>
          <a:lstStyle/>
          <a:p>
            <a:r>
              <a:rPr lang="en-US" sz="4400" dirty="0" smtClean="0"/>
              <a:t>Advanced </a:t>
            </a:r>
            <a:r>
              <a:rPr lang="en-US" sz="4400" dirty="0"/>
              <a:t>Seminar on Human </a:t>
            </a:r>
            <a:r>
              <a:rPr lang="en-US" sz="4400" dirty="0" smtClean="0"/>
              <a:t>Origins</a:t>
            </a:r>
            <a:r>
              <a:rPr lang="en-US" sz="4400" dirty="0"/>
              <a:t>  </a:t>
            </a:r>
          </a:p>
          <a:p>
            <a:pPr lvl="1"/>
            <a:r>
              <a:rPr lang="en-US" sz="3200" dirty="0"/>
              <a:t>15 week Reasons Institute course </a:t>
            </a:r>
            <a:r>
              <a:rPr lang="en-US" sz="3200" dirty="0" smtClean="0"/>
              <a:t>presented by RTB scholar Dr. Fuz Rana.</a:t>
            </a:r>
            <a:r>
              <a:rPr lang="en-US" sz="3200" dirty="0"/>
              <a:t>  </a:t>
            </a:r>
            <a:r>
              <a:rPr lang="en-US" sz="3200" dirty="0" smtClean="0"/>
              <a:t>It </a:t>
            </a:r>
            <a:r>
              <a:rPr lang="en-US" sz="3200" dirty="0"/>
              <a:t>includes viewpoints from secular scientists, young earth creationists, evolutionary creationists (TE), and how RTB’s model is able to address the challenges that these other viewpoints present. Fuz originally taught this course at </a:t>
            </a:r>
            <a:r>
              <a:rPr lang="en-US" sz="3200" dirty="0" err="1"/>
              <a:t>Biola</a:t>
            </a:r>
            <a:r>
              <a:rPr lang="en-US" sz="3200" dirty="0"/>
              <a:t> University and it can be taken as an audit or as a “for credit” course.   It is a great course to include when working toward an Intermediate or Advanced Certificate</a:t>
            </a:r>
            <a:r>
              <a:rPr lang="en-US" sz="3200" dirty="0" smtClean="0"/>
              <a:t>.</a:t>
            </a:r>
          </a:p>
          <a:p>
            <a:pPr lvl="1"/>
            <a:r>
              <a:rPr lang="en-US" sz="3200" dirty="0" smtClean="0"/>
              <a:t>Book: “Who was Adam?” by RTB Scholar Dr. Fuzale Rana</a:t>
            </a:r>
            <a:endParaRPr lang="en-US" sz="3200" dirty="0"/>
          </a:p>
        </p:txBody>
      </p:sp>
    </p:spTree>
    <p:extLst>
      <p:ext uri="{BB962C8B-B14F-4D97-AF65-F5344CB8AC3E}">
        <p14:creationId xmlns:p14="http://schemas.microsoft.com/office/powerpoint/2010/main" val="1844094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Genetic Techniques</a:t>
            </a:r>
            <a:endParaRPr lang="en-US" sz="6000" dirty="0"/>
          </a:p>
        </p:txBody>
      </p:sp>
      <p:sp>
        <p:nvSpPr>
          <p:cNvPr id="3" name="Content Placeholder 2"/>
          <p:cNvSpPr>
            <a:spLocks noGrp="1"/>
          </p:cNvSpPr>
          <p:nvPr>
            <p:ph idx="1"/>
          </p:nvPr>
        </p:nvSpPr>
        <p:spPr/>
        <p:txBody>
          <a:bodyPr/>
          <a:lstStyle/>
          <a:p>
            <a:r>
              <a:rPr lang="en-US" u="sng" dirty="0" smtClean="0"/>
              <a:t>Chromosome 21: </a:t>
            </a:r>
            <a:r>
              <a:rPr lang="en-US" dirty="0" smtClean="0"/>
              <a:t>has 32.4 million base pairs</a:t>
            </a:r>
          </a:p>
          <a:p>
            <a:pPr lvl="1"/>
            <a:r>
              <a:rPr lang="en-US" dirty="0" smtClean="0"/>
              <a:t>Found 36,000 SNPs</a:t>
            </a:r>
          </a:p>
          <a:p>
            <a:pPr lvl="1"/>
            <a:endParaRPr lang="en-US" dirty="0" smtClean="0"/>
          </a:p>
          <a:p>
            <a:pPr lvl="1"/>
            <a:r>
              <a:rPr lang="en-US" dirty="0" smtClean="0"/>
              <a:t>Only three haplotypes (SNP clusters) describe 80% of humans</a:t>
            </a:r>
          </a:p>
          <a:p>
            <a:pPr lvl="1"/>
            <a:endParaRPr lang="en-US" dirty="0" smtClean="0"/>
          </a:p>
          <a:p>
            <a:pPr lvl="1"/>
            <a:r>
              <a:rPr lang="en-US" dirty="0" smtClean="0"/>
              <a:t>Yet there are a possible 2E36,000 haplotypes (2 to power of 36,000!)</a:t>
            </a:r>
          </a:p>
          <a:p>
            <a:pPr lvl="1"/>
            <a:endParaRPr lang="en-US" dirty="0" smtClean="0"/>
          </a:p>
          <a:p>
            <a:pPr lvl="1"/>
            <a:r>
              <a:rPr lang="en-US" dirty="0" smtClean="0"/>
              <a:t>Indicates humans had a very recent origin</a:t>
            </a:r>
          </a:p>
          <a:p>
            <a:pPr lvl="1"/>
            <a:endParaRPr lang="en-US" dirty="0"/>
          </a:p>
        </p:txBody>
      </p:sp>
    </p:spTree>
    <p:extLst>
      <p:ext uri="{BB962C8B-B14F-4D97-AF65-F5344CB8AC3E}">
        <p14:creationId xmlns:p14="http://schemas.microsoft.com/office/powerpoint/2010/main" val="1732904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4880"/>
          </a:xfrm>
        </p:spPr>
        <p:txBody>
          <a:bodyPr>
            <a:normAutofit/>
          </a:bodyPr>
          <a:lstStyle/>
          <a:p>
            <a:pPr algn="ctr"/>
            <a:r>
              <a:rPr lang="en-US" sz="6000" dirty="0"/>
              <a:t>Genetic Techniques</a:t>
            </a:r>
          </a:p>
        </p:txBody>
      </p:sp>
      <p:sp>
        <p:nvSpPr>
          <p:cNvPr id="4" name="Content Placeholder 3"/>
          <p:cNvSpPr>
            <a:spLocks noGrp="1"/>
          </p:cNvSpPr>
          <p:nvPr>
            <p:ph idx="1"/>
          </p:nvPr>
        </p:nvSpPr>
        <p:spPr>
          <a:xfrm>
            <a:off x="0" y="1825625"/>
            <a:ext cx="4587498" cy="4351338"/>
          </a:xfrm>
        </p:spPr>
        <p:txBody>
          <a:bodyPr/>
          <a:lstStyle/>
          <a:p>
            <a:r>
              <a:rPr lang="en-US" dirty="0" smtClean="0"/>
              <a:t>Mitochondria can be useful phylogenetic tools for determining origin of humanity in terms of </a:t>
            </a:r>
          </a:p>
          <a:p>
            <a:pPr lvl="1"/>
            <a:r>
              <a:rPr lang="en-US" dirty="0" smtClean="0"/>
              <a:t>Time of beginning</a:t>
            </a:r>
          </a:p>
          <a:p>
            <a:pPr lvl="1"/>
            <a:r>
              <a:rPr lang="en-US" dirty="0" smtClean="0"/>
              <a:t>Location of beginning</a:t>
            </a:r>
          </a:p>
          <a:p>
            <a:pPr lvl="1"/>
            <a:r>
              <a:rPr lang="en-US" dirty="0" smtClean="0"/>
              <a:t>Population size</a:t>
            </a:r>
          </a:p>
          <a:p>
            <a:pPr lvl="1"/>
            <a:r>
              <a:rPr lang="en-US" dirty="0"/>
              <a:t>Spread patterns</a:t>
            </a:r>
          </a:p>
          <a:p>
            <a:pPr marL="457200" lvl="1" indent="0">
              <a:buNone/>
            </a:pPr>
            <a:endParaRPr lang="en-US" dirty="0"/>
          </a:p>
        </p:txBody>
      </p:sp>
      <p:pic>
        <p:nvPicPr>
          <p:cNvPr id="4102" name="Picture 6" descr="https://dbscience2.wikispaces.com/file/view/T059292A.gif/53596386/394x294/T059292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776" y="1343870"/>
            <a:ext cx="6477000" cy="483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6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Genetic Techniques</a:t>
            </a:r>
          </a:p>
        </p:txBody>
      </p:sp>
      <p:pic>
        <p:nvPicPr>
          <p:cNvPr id="3074" name="Picture 2" descr="http://upload.wikimedia.org/wikipedia/commons/thumb/3/3e/Mitochondrial_DNA_en.svg/800px-Mitochondrial_DNA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553" y="3629315"/>
            <a:ext cx="3486903" cy="28178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028343"/>
            <a:ext cx="9140125" cy="5139869"/>
          </a:xfrm>
          <a:prstGeom prst="rect">
            <a:avLst/>
          </a:prstGeom>
        </p:spPr>
        <p:txBody>
          <a:bodyPr wrap="square">
            <a:spAutoFit/>
          </a:bodyPr>
          <a:lstStyle/>
          <a:p>
            <a:endParaRPr lang="en-US" dirty="0" smtClean="0"/>
          </a:p>
          <a:p>
            <a:endParaRPr lang="en-US" dirty="0"/>
          </a:p>
          <a:p>
            <a:pPr marL="285750" indent="-285750">
              <a:buFont typeface="Arial" panose="020B0604020202020204" pitchFamily="34" charset="0"/>
              <a:buChar char="•"/>
            </a:pPr>
            <a:r>
              <a:rPr lang="en-US" sz="2400" dirty="0" smtClean="0"/>
              <a:t>Mitochondria </a:t>
            </a:r>
            <a:r>
              <a:rPr lang="en-US" sz="2400" dirty="0"/>
              <a:t>are microscopic </a:t>
            </a:r>
            <a:r>
              <a:rPr lang="en-US" sz="2400" dirty="0" smtClean="0"/>
              <a:t>cellular </a:t>
            </a:r>
            <a:r>
              <a:rPr lang="en-US" sz="2400" dirty="0"/>
              <a:t>(eukaryotic) </a:t>
            </a:r>
            <a:r>
              <a:rPr lang="en-US" sz="2400" dirty="0" smtClean="0"/>
              <a:t>inclusions </a:t>
            </a:r>
            <a:r>
              <a:rPr lang="en-US" sz="2400" dirty="0"/>
              <a:t>that have their own </a:t>
            </a:r>
            <a:r>
              <a:rPr lang="en-US" sz="2400" dirty="0" smtClean="0"/>
              <a:t>DNA.  Better known as </a:t>
            </a:r>
            <a:r>
              <a:rPr lang="en-US" sz="2400" dirty="0" err="1" smtClean="0"/>
              <a:t>MtDNA</a:t>
            </a:r>
            <a:endParaRPr lang="en-US" sz="2400" dirty="0"/>
          </a:p>
          <a:p>
            <a:pPr marL="742950" lvl="1" indent="-285750">
              <a:buFont typeface="Arial" panose="020B0604020202020204" pitchFamily="34" charset="0"/>
              <a:buChar char="•"/>
            </a:pPr>
            <a:r>
              <a:rPr lang="en-US" sz="2000" dirty="0"/>
              <a:t>Circular DNA (unlike chromosomes in </a:t>
            </a:r>
            <a:r>
              <a:rPr lang="en-US" sz="2000" dirty="0" smtClean="0"/>
              <a:t>nucleus) that clumps (see Fig. B, </a:t>
            </a:r>
            <a:r>
              <a:rPr lang="en-US" sz="2000" i="1" dirty="0" smtClean="0"/>
              <a:t>Au</a:t>
            </a:r>
            <a:r>
              <a:rPr lang="en-US" sz="2000" dirty="0" smtClean="0"/>
              <a:t> stain)</a:t>
            </a:r>
          </a:p>
          <a:p>
            <a:pPr marL="742950" lvl="1" indent="-285750">
              <a:buFont typeface="Arial" panose="020B0604020202020204" pitchFamily="34" charset="0"/>
              <a:buChar char="•"/>
            </a:pPr>
            <a:r>
              <a:rPr lang="en-US" sz="2000" dirty="0" smtClean="0"/>
              <a:t>Powerhouses </a:t>
            </a:r>
            <a:r>
              <a:rPr lang="en-US" sz="2000" dirty="0"/>
              <a:t>of cells: download energy from sugars to make ATP</a:t>
            </a:r>
          </a:p>
          <a:p>
            <a:pPr marL="742950" lvl="1" indent="-285750">
              <a:buFont typeface="Arial" panose="020B0604020202020204" pitchFamily="34" charset="0"/>
              <a:buChar char="•"/>
            </a:pPr>
            <a:r>
              <a:rPr lang="en-US" sz="2000" dirty="0"/>
              <a:t>Inherited almost exclusively from maternal line (mother) and so have valuable phylogenetic properties (both genic and non-genic </a:t>
            </a:r>
            <a:r>
              <a:rPr lang="en-US" sz="2000" u="sng" dirty="0"/>
              <a:t>mutations</a:t>
            </a:r>
            <a:r>
              <a:rPr lang="en-US" sz="2000" dirty="0"/>
              <a:t> </a:t>
            </a:r>
            <a:r>
              <a:rPr lang="en-US" sz="2000" dirty="0" smtClean="0"/>
              <a:t>are used)</a:t>
            </a:r>
          </a:p>
          <a:p>
            <a:pPr marL="1200150" lvl="2" indent="-285750">
              <a:buFont typeface="Arial" panose="020B0604020202020204" pitchFamily="34" charset="0"/>
              <a:buChar char="•"/>
            </a:pPr>
            <a:r>
              <a:rPr lang="en-US" dirty="0"/>
              <a:t>Molecular Clock, tracing humans back 150K – 260K years old</a:t>
            </a:r>
          </a:p>
          <a:p>
            <a:pPr marL="1200150" lvl="2" indent="-285750">
              <a:buFont typeface="Arial" panose="020B0604020202020204" pitchFamily="34" charset="0"/>
              <a:buChar char="•"/>
            </a:pPr>
            <a:r>
              <a:rPr lang="en-US" dirty="0"/>
              <a:t>Small population (</a:t>
            </a:r>
            <a:r>
              <a:rPr lang="en-US" u="sng" dirty="0"/>
              <a:t>“Mitochondria Eve”)</a:t>
            </a:r>
          </a:p>
          <a:p>
            <a:pPr marL="1200150" lvl="2" indent="-285750">
              <a:buFont typeface="Arial" panose="020B0604020202020204" pitchFamily="34" charset="0"/>
              <a:buChar char="•"/>
            </a:pPr>
            <a:r>
              <a:rPr lang="en-US" dirty="0"/>
              <a:t>Single location of origin (Africa</a:t>
            </a:r>
            <a:r>
              <a:rPr lang="en-US" dirty="0" smtClean="0"/>
              <a:t>)</a:t>
            </a:r>
          </a:p>
          <a:p>
            <a:pPr marL="742950" lvl="1" indent="-285750">
              <a:buFont typeface="Arial" panose="020B0604020202020204" pitchFamily="34" charset="0"/>
              <a:buChar char="•"/>
            </a:pPr>
            <a:r>
              <a:rPr lang="en-US" sz="2000" dirty="0"/>
              <a:t>Some </a:t>
            </a:r>
            <a:r>
              <a:rPr lang="en-US" sz="2000" dirty="0" smtClean="0"/>
              <a:t>Problems</a:t>
            </a:r>
            <a:r>
              <a:rPr lang="en-US" dirty="0" smtClean="0"/>
              <a:t>:</a:t>
            </a:r>
          </a:p>
          <a:p>
            <a:pPr marL="1200150" lvl="2" indent="-285750">
              <a:buFont typeface="Arial" panose="020B0604020202020204" pitchFamily="34" charset="0"/>
              <a:buChar char="•"/>
            </a:pPr>
            <a:r>
              <a:rPr lang="en-US" dirty="0"/>
              <a:t>Variable mutation rates over time</a:t>
            </a:r>
          </a:p>
          <a:p>
            <a:pPr marL="1200150" lvl="2" indent="-285750">
              <a:buFont typeface="Arial" panose="020B0604020202020204" pitchFamily="34" charset="0"/>
              <a:buChar char="•"/>
            </a:pPr>
            <a:r>
              <a:rPr lang="en-US" dirty="0"/>
              <a:t>Harmful mutations may be selected away</a:t>
            </a:r>
          </a:p>
          <a:p>
            <a:pPr marL="1200150" lvl="2" indent="-285750">
              <a:buFont typeface="Arial" panose="020B0604020202020204" pitchFamily="34" charset="0"/>
              <a:buChar char="•"/>
            </a:pPr>
            <a:r>
              <a:rPr lang="en-US" dirty="0"/>
              <a:t>Recombinant</a:t>
            </a:r>
          </a:p>
          <a:p>
            <a:pPr marL="1200150" lvl="2" indent="-285750">
              <a:buFont typeface="Arial" panose="020B0604020202020204" pitchFamily="34" charset="0"/>
              <a:buChar char="•"/>
            </a:pPr>
            <a:r>
              <a:rPr lang="en-US" dirty="0"/>
              <a:t>Leakage during fertilization, as from sperm </a:t>
            </a:r>
            <a:r>
              <a:rPr lang="en-US" dirty="0" smtClean="0"/>
              <a:t>cells (up to 20% have two types)</a:t>
            </a:r>
            <a:endParaRPr lang="en-US" dirty="0"/>
          </a:p>
          <a:p>
            <a:pPr marL="1200150" lvl="2" indent="-285750">
              <a:buFont typeface="Arial" panose="020B0604020202020204" pitchFamily="34" charset="0"/>
              <a:buChar char="•"/>
            </a:pPr>
            <a:endParaRPr lang="en-US" dirty="0"/>
          </a:p>
        </p:txBody>
      </p:sp>
      <p:pic>
        <p:nvPicPr>
          <p:cNvPr id="3078" name="Picture 6" descr="http://upload.wikimedia.org/wikipedia/commons/thumb/1/18/Electron_microscopy_reveals_mitochondrial_DNA_in_discrete_foci.jpg/640px-Electron_microscopy_reveals_mitochondrial_DNA_in_discrete_foc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6521" y="365125"/>
            <a:ext cx="2213675" cy="285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8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86358"/>
          </a:xfrm>
        </p:spPr>
        <p:txBody>
          <a:bodyPr>
            <a:normAutofit/>
          </a:bodyPr>
          <a:lstStyle/>
          <a:p>
            <a:pPr algn="ctr"/>
            <a:r>
              <a:rPr lang="en-US" sz="5400" dirty="0"/>
              <a:t>Genetic </a:t>
            </a:r>
            <a:r>
              <a:rPr lang="en-US" sz="5400" dirty="0" smtClean="0"/>
              <a:t>Techniques: Y-Chromosome</a:t>
            </a:r>
            <a:endParaRPr lang="en-US" sz="5400" dirty="0"/>
          </a:p>
        </p:txBody>
      </p:sp>
      <p:sp>
        <p:nvSpPr>
          <p:cNvPr id="3" name="Content Placeholder 2"/>
          <p:cNvSpPr>
            <a:spLocks noGrp="1"/>
          </p:cNvSpPr>
          <p:nvPr>
            <p:ph idx="1"/>
          </p:nvPr>
        </p:nvSpPr>
        <p:spPr>
          <a:xfrm>
            <a:off x="2711611" y="1286358"/>
            <a:ext cx="6432982" cy="5571641"/>
          </a:xfrm>
        </p:spPr>
        <p:txBody>
          <a:bodyPr/>
          <a:lstStyle/>
          <a:p>
            <a:r>
              <a:rPr lang="en-US" dirty="0" smtClean="0"/>
              <a:t>The Paternal (male) chromosome (#23) is an excellent candidate for phylogenetics: “Y-Chromosome Adam”</a:t>
            </a:r>
          </a:p>
          <a:p>
            <a:endParaRPr lang="en-US" dirty="0" smtClean="0"/>
          </a:p>
          <a:p>
            <a:r>
              <a:rPr lang="en-US" dirty="0" smtClean="0"/>
              <a:t>Inherited exclusively from fathers</a:t>
            </a:r>
          </a:p>
          <a:p>
            <a:pPr marL="0" indent="0">
              <a:buNone/>
            </a:pPr>
            <a:endParaRPr lang="en-US" dirty="0" smtClean="0"/>
          </a:p>
          <a:p>
            <a:r>
              <a:rPr lang="en-US" dirty="0" smtClean="0"/>
              <a:t>Accrued mutations useful in determining:</a:t>
            </a:r>
          </a:p>
          <a:p>
            <a:pPr lvl="1"/>
            <a:r>
              <a:rPr lang="en-US" dirty="0" smtClean="0"/>
              <a:t>Molecular clock: originated ~50KYA</a:t>
            </a:r>
          </a:p>
          <a:p>
            <a:pPr lvl="1"/>
            <a:r>
              <a:rPr lang="en-US" dirty="0" smtClean="0"/>
              <a:t>Place of origin: Out of Africa</a:t>
            </a:r>
          </a:p>
          <a:p>
            <a:pPr lvl="1"/>
            <a:r>
              <a:rPr lang="en-US" dirty="0" smtClean="0"/>
              <a:t>Small population</a:t>
            </a:r>
          </a:p>
          <a:p>
            <a:pPr lvl="1"/>
            <a:r>
              <a:rPr lang="en-US" dirty="0" smtClean="0"/>
              <a:t>Spread of humanity (next slide)</a:t>
            </a:r>
            <a:endParaRPr lang="en-US" dirty="0"/>
          </a:p>
        </p:txBody>
      </p:sp>
      <p:pic>
        <p:nvPicPr>
          <p:cNvPr id="6146" name="Picture 2" descr="http://news.bbcimg.co.uk/media/images/71186000/jpg/_71186900_c0030729-x_and_y_chromosomes-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593" y="1689316"/>
            <a:ext cx="2895600" cy="36817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projects.cbe.ab.ca/Diefenbaker/Biology/Bio%20Website%20Final/notes/classical/Image17.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6" y="1689316"/>
            <a:ext cx="2543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31377"/>
          </a:xfrm>
        </p:spPr>
        <p:txBody>
          <a:bodyPr>
            <a:normAutofit fontScale="90000"/>
          </a:bodyPr>
          <a:lstStyle/>
          <a:p>
            <a:pPr algn="ctr"/>
            <a:r>
              <a:rPr lang="en-US" dirty="0"/>
              <a:t>Genetic Techniques: </a:t>
            </a:r>
            <a:r>
              <a:rPr lang="en-US" dirty="0" smtClean="0"/>
              <a:t>Y-Chromosome</a:t>
            </a:r>
            <a:br>
              <a:rPr lang="en-US" dirty="0" smtClean="0"/>
            </a:br>
            <a:r>
              <a:rPr lang="en-US" dirty="0" smtClean="0"/>
              <a:t> Spread of Humanity</a:t>
            </a:r>
            <a:endParaRPr lang="en-US" dirty="0"/>
          </a:p>
        </p:txBody>
      </p:sp>
      <p:pic>
        <p:nvPicPr>
          <p:cNvPr id="5122" name="Picture 2" descr="http://etzyoseph.org/wp-content/uploads/2011/08/Y-chromosome-ftdna-migration-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915" y="1299551"/>
            <a:ext cx="8115461" cy="555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5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Genetic Techniques, Continued</a:t>
            </a:r>
            <a:endParaRPr lang="en-US" sz="5400" dirty="0"/>
          </a:p>
        </p:txBody>
      </p:sp>
      <p:sp>
        <p:nvSpPr>
          <p:cNvPr id="3" name="Content Placeholder 2"/>
          <p:cNvSpPr>
            <a:spLocks noGrp="1"/>
          </p:cNvSpPr>
          <p:nvPr>
            <p:ph idx="1"/>
          </p:nvPr>
        </p:nvSpPr>
        <p:spPr/>
        <p:txBody>
          <a:bodyPr/>
          <a:lstStyle/>
          <a:p>
            <a:r>
              <a:rPr lang="en-US" b="1" dirty="0" smtClean="0"/>
              <a:t>Introns</a:t>
            </a:r>
            <a:r>
              <a:rPr lang="en-US" dirty="0" smtClean="0"/>
              <a:t>: Sections of genic DNA that are non-coding (coding = Exons)</a:t>
            </a:r>
          </a:p>
          <a:p>
            <a:pPr lvl="1"/>
            <a:r>
              <a:rPr lang="en-US" dirty="0"/>
              <a:t>Area where exons are sliced out</a:t>
            </a:r>
          </a:p>
          <a:p>
            <a:pPr lvl="1"/>
            <a:r>
              <a:rPr lang="en-US" dirty="0"/>
              <a:t>Can accrue mutations without harm</a:t>
            </a:r>
          </a:p>
          <a:p>
            <a:pPr lvl="1"/>
            <a:r>
              <a:rPr lang="en-US" dirty="0"/>
              <a:t>Good candidate for genetic clocks because no natural selection occurs</a:t>
            </a:r>
          </a:p>
          <a:p>
            <a:pPr lvl="1"/>
            <a:r>
              <a:rPr lang="en-US" dirty="0"/>
              <a:t>Indicate humanity 200K – 240K years old</a:t>
            </a:r>
          </a:p>
          <a:p>
            <a:pPr marL="457200" lvl="1" indent="0">
              <a:buNone/>
            </a:pPr>
            <a:endParaRPr lang="en-US" dirty="0" smtClean="0"/>
          </a:p>
          <a:p>
            <a:r>
              <a:rPr lang="en-US" b="1" dirty="0" smtClean="0"/>
              <a:t>Indigenous Retroviruses</a:t>
            </a:r>
            <a:r>
              <a:rPr lang="en-US" dirty="0" smtClean="0"/>
              <a:t>: Thought to be non-functional virus DNA (from RNA) incorporated into human genome</a:t>
            </a:r>
          </a:p>
          <a:p>
            <a:pPr lvl="1"/>
            <a:r>
              <a:rPr lang="en-US" dirty="0" smtClean="0"/>
              <a:t>Can accrue mutations without harm</a:t>
            </a:r>
          </a:p>
          <a:p>
            <a:pPr lvl="1"/>
            <a:r>
              <a:rPr lang="en-US" dirty="0" smtClean="0"/>
              <a:t>Shows recent origin, Out of Africa</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56890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63852"/>
          </a:xfrm>
        </p:spPr>
        <p:txBody>
          <a:bodyPr>
            <a:normAutofit/>
          </a:bodyPr>
          <a:lstStyle/>
          <a:p>
            <a:pPr algn="ctr"/>
            <a:r>
              <a:rPr lang="en-US" sz="5400" dirty="0"/>
              <a:t>Genetic Techniques, Continued</a:t>
            </a:r>
          </a:p>
        </p:txBody>
      </p:sp>
      <p:sp>
        <p:nvSpPr>
          <p:cNvPr id="3" name="Content Placeholder 2"/>
          <p:cNvSpPr>
            <a:spLocks noGrp="1"/>
          </p:cNvSpPr>
          <p:nvPr>
            <p:ph idx="1"/>
          </p:nvPr>
        </p:nvSpPr>
        <p:spPr>
          <a:xfrm>
            <a:off x="838200" y="1363852"/>
            <a:ext cx="10515600" cy="4813111"/>
          </a:xfrm>
        </p:spPr>
        <p:txBody>
          <a:bodyPr>
            <a:normAutofit fontScale="92500"/>
          </a:bodyPr>
          <a:lstStyle/>
          <a:p>
            <a:r>
              <a:rPr lang="en-US" b="1" dirty="0" err="1" smtClean="0"/>
              <a:t>Alu</a:t>
            </a:r>
            <a:r>
              <a:rPr lang="en-US" b="1" dirty="0"/>
              <a:t> </a:t>
            </a:r>
            <a:r>
              <a:rPr lang="en-US" b="1" dirty="0" smtClean="0"/>
              <a:t>Elements </a:t>
            </a:r>
            <a:r>
              <a:rPr lang="en-US" dirty="0" smtClean="0"/>
              <a:t>(a SINE: short interspersed nuclear element)</a:t>
            </a:r>
          </a:p>
          <a:p>
            <a:endParaRPr lang="en-US" dirty="0"/>
          </a:p>
          <a:p>
            <a:r>
              <a:rPr lang="en-US" b="1" dirty="0" smtClean="0"/>
              <a:t> Microsatellite DNA</a:t>
            </a:r>
            <a:r>
              <a:rPr lang="en-US" dirty="0"/>
              <a:t>:  are repeating sequences of 2-5 base pairs of </a:t>
            </a:r>
            <a:r>
              <a:rPr lang="en-US" i="1" dirty="0"/>
              <a:t>DNA</a:t>
            </a:r>
            <a:endParaRPr lang="en-US" dirty="0" smtClean="0"/>
          </a:p>
          <a:p>
            <a:endParaRPr lang="en-US" dirty="0"/>
          </a:p>
          <a:p>
            <a:r>
              <a:rPr lang="en-US" b="1" dirty="0" err="1" smtClean="0"/>
              <a:t>Minisatellite</a:t>
            </a:r>
            <a:r>
              <a:rPr lang="en-US" b="1" dirty="0" smtClean="0"/>
              <a:t> DNA</a:t>
            </a:r>
            <a:r>
              <a:rPr lang="en-US" dirty="0"/>
              <a:t>: is a section of </a:t>
            </a:r>
            <a:r>
              <a:rPr lang="en-US" i="1" dirty="0"/>
              <a:t>DNA</a:t>
            </a:r>
            <a:r>
              <a:rPr lang="en-US" dirty="0"/>
              <a:t> that consists of a short series of </a:t>
            </a:r>
            <a:r>
              <a:rPr lang="en-US" dirty="0" err="1"/>
              <a:t>nucleobases</a:t>
            </a:r>
            <a:r>
              <a:rPr lang="en-US" dirty="0"/>
              <a:t> (10–60 base pairs</a:t>
            </a:r>
            <a:r>
              <a:rPr lang="en-US" dirty="0" smtClean="0"/>
              <a:t>)</a:t>
            </a:r>
          </a:p>
          <a:p>
            <a:endParaRPr lang="en-US" dirty="0"/>
          </a:p>
          <a:p>
            <a:r>
              <a:rPr lang="en-US" dirty="0" smtClean="0"/>
              <a:t>Genetic studies of these and other types of DNA show </a:t>
            </a:r>
          </a:p>
          <a:p>
            <a:pPr lvl="1"/>
            <a:r>
              <a:rPr lang="en-US" dirty="0" smtClean="0"/>
              <a:t>Recent origin (70K- 240K years ago)</a:t>
            </a:r>
          </a:p>
          <a:p>
            <a:pPr lvl="1"/>
            <a:r>
              <a:rPr lang="en-US" dirty="0" smtClean="0"/>
              <a:t>Out of Africa</a:t>
            </a:r>
          </a:p>
          <a:p>
            <a:pPr lvl="1"/>
            <a:r>
              <a:rPr lang="en-US" dirty="0" smtClean="0"/>
              <a:t>Small population</a:t>
            </a:r>
            <a:endParaRPr lang="en-US" dirty="0"/>
          </a:p>
        </p:txBody>
      </p:sp>
    </p:spTree>
    <p:extLst>
      <p:ext uri="{BB962C8B-B14F-4D97-AF65-F5344CB8AC3E}">
        <p14:creationId xmlns:p14="http://schemas.microsoft.com/office/powerpoint/2010/main" val="26169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Genetic Techniques, Continued</a:t>
            </a:r>
          </a:p>
        </p:txBody>
      </p:sp>
      <p:sp>
        <p:nvSpPr>
          <p:cNvPr id="3" name="Content Placeholder 2"/>
          <p:cNvSpPr>
            <a:spLocks noGrp="1"/>
          </p:cNvSpPr>
          <p:nvPr>
            <p:ph idx="1"/>
          </p:nvPr>
        </p:nvSpPr>
        <p:spPr/>
        <p:txBody>
          <a:bodyPr/>
          <a:lstStyle/>
          <a:p>
            <a:r>
              <a:rPr lang="en-US" u="sng" dirty="0" smtClean="0"/>
              <a:t>Tapeworm</a:t>
            </a:r>
            <a:r>
              <a:rPr lang="en-US" dirty="0" smtClean="0"/>
              <a:t> Origin:  160 KYA</a:t>
            </a:r>
          </a:p>
          <a:p>
            <a:r>
              <a:rPr lang="en-US" u="sng" dirty="0" smtClean="0"/>
              <a:t>Malaria Parasite </a:t>
            </a:r>
            <a:r>
              <a:rPr lang="en-US" dirty="0" smtClean="0"/>
              <a:t>Origin:  120 KYA</a:t>
            </a:r>
          </a:p>
          <a:p>
            <a:r>
              <a:rPr lang="en-US" i="1" u="sng" dirty="0"/>
              <a:t>Helicobacter pylori</a:t>
            </a:r>
            <a:r>
              <a:rPr lang="en-US" u="sng" dirty="0"/>
              <a:t> </a:t>
            </a:r>
            <a:r>
              <a:rPr lang="en-US" dirty="0"/>
              <a:t>(</a:t>
            </a:r>
            <a:r>
              <a:rPr lang="en-US" i="1" dirty="0"/>
              <a:t>H</a:t>
            </a:r>
            <a:r>
              <a:rPr lang="en-US" dirty="0"/>
              <a:t>. </a:t>
            </a:r>
            <a:r>
              <a:rPr lang="en-US" i="1" dirty="0"/>
              <a:t>pylori</a:t>
            </a:r>
            <a:r>
              <a:rPr lang="en-US" dirty="0" smtClean="0"/>
              <a:t>) Origin:  Out of Africa, then to Europe/Asia and then Americas. </a:t>
            </a:r>
            <a:r>
              <a:rPr lang="en-US" dirty="0"/>
              <a:t>Related to stomach ulcers</a:t>
            </a:r>
            <a:endParaRPr lang="en-US" dirty="0" smtClean="0"/>
          </a:p>
          <a:p>
            <a:r>
              <a:rPr lang="en-US" u="sng" dirty="0" smtClean="0"/>
              <a:t>J.C. Virus:</a:t>
            </a:r>
            <a:r>
              <a:rPr lang="en-US" dirty="0" smtClean="0"/>
              <a:t>  Human </a:t>
            </a:r>
            <a:r>
              <a:rPr lang="en-US" dirty="0" err="1" smtClean="0"/>
              <a:t>Papovavirus</a:t>
            </a:r>
            <a:r>
              <a:rPr lang="en-US" dirty="0" smtClean="0"/>
              <a:t>, </a:t>
            </a:r>
            <a:r>
              <a:rPr lang="en-US" dirty="0"/>
              <a:t>Out of Africa, then to Europe/Asia and then </a:t>
            </a:r>
            <a:r>
              <a:rPr lang="en-US" dirty="0" smtClean="0"/>
              <a:t>to Americas</a:t>
            </a:r>
            <a:endParaRPr lang="en-US" dirty="0"/>
          </a:p>
          <a:p>
            <a:r>
              <a:rPr lang="en-US" u="sng" dirty="0" smtClean="0"/>
              <a:t>Body Lice </a:t>
            </a:r>
            <a:r>
              <a:rPr lang="en-US" dirty="0" smtClean="0"/>
              <a:t>Origin: 70KYA.  Needs clothing</a:t>
            </a:r>
            <a:endParaRPr lang="en-US" dirty="0"/>
          </a:p>
        </p:txBody>
      </p:sp>
    </p:spTree>
    <p:extLst>
      <p:ext uri="{BB962C8B-B14F-4D97-AF65-F5344CB8AC3E}">
        <p14:creationId xmlns:p14="http://schemas.microsoft.com/office/powerpoint/2010/main" val="41529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Genetic </a:t>
            </a:r>
            <a:r>
              <a:rPr lang="en-US" sz="5400" dirty="0" smtClean="0"/>
              <a:t>Techniques: Conclusions</a:t>
            </a:r>
            <a:endParaRPr lang="en-US" sz="5400" dirty="0"/>
          </a:p>
        </p:txBody>
      </p:sp>
      <p:sp>
        <p:nvSpPr>
          <p:cNvPr id="3" name="Content Placeholder 2"/>
          <p:cNvSpPr>
            <a:spLocks noGrp="1"/>
          </p:cNvSpPr>
          <p:nvPr>
            <p:ph idx="1"/>
          </p:nvPr>
        </p:nvSpPr>
        <p:spPr/>
        <p:txBody>
          <a:bodyPr>
            <a:normAutofit fontScale="92500" lnSpcReduction="20000"/>
          </a:bodyPr>
          <a:lstStyle/>
          <a:p>
            <a:r>
              <a:rPr lang="en-US" dirty="0" smtClean="0"/>
              <a:t>Genetic and Phylogenetic Studies all support:</a:t>
            </a:r>
          </a:p>
          <a:p>
            <a:pPr lvl="1"/>
            <a:r>
              <a:rPr lang="en-US" dirty="0"/>
              <a:t>Out of Africa</a:t>
            </a:r>
          </a:p>
          <a:p>
            <a:pPr lvl="1"/>
            <a:r>
              <a:rPr lang="en-US" dirty="0"/>
              <a:t>Recent origin</a:t>
            </a:r>
          </a:p>
          <a:p>
            <a:pPr lvl="1"/>
            <a:r>
              <a:rPr lang="en-US" dirty="0"/>
              <a:t>Single origin</a:t>
            </a:r>
          </a:p>
          <a:p>
            <a:pPr lvl="1"/>
            <a:r>
              <a:rPr lang="en-US" dirty="0"/>
              <a:t>Single location</a:t>
            </a:r>
          </a:p>
          <a:p>
            <a:pPr lvl="1"/>
            <a:r>
              <a:rPr lang="en-US" dirty="0"/>
              <a:t>Genetic bottleneck (fits Noah &amp; family genetic predictions)</a:t>
            </a:r>
          </a:p>
          <a:p>
            <a:r>
              <a:rPr lang="en-US" dirty="0" smtClean="0"/>
              <a:t>Genetic </a:t>
            </a:r>
            <a:r>
              <a:rPr lang="en-US" dirty="0"/>
              <a:t>and Phylogenetic </a:t>
            </a:r>
            <a:r>
              <a:rPr lang="en-US" dirty="0" smtClean="0"/>
              <a:t>Studies agree with RTB Model</a:t>
            </a:r>
          </a:p>
          <a:p>
            <a:pPr lvl="1"/>
            <a:r>
              <a:rPr lang="en-US" dirty="0"/>
              <a:t>Eden possible origin site</a:t>
            </a:r>
          </a:p>
          <a:p>
            <a:r>
              <a:rPr lang="en-US" dirty="0" smtClean="0"/>
              <a:t>Biblical Dating of Humanity Origin</a:t>
            </a:r>
          </a:p>
          <a:p>
            <a:pPr lvl="1"/>
            <a:r>
              <a:rPr lang="en-US" dirty="0" smtClean="0"/>
              <a:t>Adequate but incomplete genealogies)</a:t>
            </a:r>
          </a:p>
          <a:p>
            <a:pPr lvl="2"/>
            <a:r>
              <a:rPr lang="en-US" dirty="0"/>
              <a:t>(</a:t>
            </a:r>
            <a:r>
              <a:rPr lang="en-US" i="1" dirty="0"/>
              <a:t>ben</a:t>
            </a:r>
            <a:r>
              <a:rPr lang="en-US" dirty="0"/>
              <a:t> &amp; </a:t>
            </a:r>
            <a:r>
              <a:rPr lang="en-US" i="1" dirty="0" err="1"/>
              <a:t>yalad</a:t>
            </a:r>
            <a:r>
              <a:rPr lang="en-US" dirty="0"/>
              <a:t> mean give birth to a lineage, thus Bible characters existed 10K – 100K years </a:t>
            </a:r>
            <a:r>
              <a:rPr lang="en-US" dirty="0" smtClean="0"/>
              <a:t>ago</a:t>
            </a:r>
          </a:p>
          <a:p>
            <a:pPr lvl="1"/>
            <a:r>
              <a:rPr lang="en-US" dirty="0" smtClean="0"/>
              <a:t>Genetics “discrepancy” of Y-Chromosome Adam and </a:t>
            </a:r>
            <a:r>
              <a:rPr lang="en-US" dirty="0" err="1" smtClean="0"/>
              <a:t>MtDNA</a:t>
            </a:r>
            <a:r>
              <a:rPr lang="en-US" dirty="0" smtClean="0"/>
              <a:t> Eve due to Flood bottleneck for Y-chromosome (all males were Noah’s direct relatives)</a:t>
            </a:r>
          </a:p>
        </p:txBody>
      </p:sp>
    </p:spTree>
    <p:extLst>
      <p:ext uri="{BB962C8B-B14F-4D97-AF65-F5344CB8AC3E}">
        <p14:creationId xmlns:p14="http://schemas.microsoft.com/office/powerpoint/2010/main" val="7543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189"/>
          </a:xfrm>
        </p:spPr>
        <p:txBody>
          <a:bodyPr>
            <a:normAutofit/>
          </a:bodyPr>
          <a:lstStyle/>
          <a:p>
            <a:pPr algn="ctr"/>
            <a:r>
              <a:rPr lang="en-US" sz="5400" dirty="0"/>
              <a:t>Genetic Techniques: Conclusions</a:t>
            </a:r>
          </a:p>
        </p:txBody>
      </p:sp>
      <p:sp>
        <p:nvSpPr>
          <p:cNvPr id="3" name="Content Placeholder 2"/>
          <p:cNvSpPr>
            <a:spLocks noGrp="1"/>
          </p:cNvSpPr>
          <p:nvPr>
            <p:ph idx="1"/>
          </p:nvPr>
        </p:nvSpPr>
        <p:spPr/>
        <p:txBody>
          <a:bodyPr/>
          <a:lstStyle/>
          <a:p>
            <a:r>
              <a:rPr lang="en-US" dirty="0" smtClean="0"/>
              <a:t>YEC Model</a:t>
            </a:r>
          </a:p>
          <a:p>
            <a:pPr lvl="1"/>
            <a:r>
              <a:rPr lang="en-US" dirty="0" smtClean="0"/>
              <a:t>Disagree on age of human origin (6 KYA)</a:t>
            </a:r>
          </a:p>
          <a:p>
            <a:pPr lvl="1"/>
            <a:r>
              <a:rPr lang="en-US" dirty="0" smtClean="0"/>
              <a:t>Agree all humanity from Adam and Eve</a:t>
            </a:r>
          </a:p>
          <a:p>
            <a:pPr lvl="1"/>
            <a:r>
              <a:rPr lang="en-US" dirty="0" smtClean="0"/>
              <a:t>Disagree on Garden of Eden location (whole Earth)</a:t>
            </a:r>
          </a:p>
          <a:p>
            <a:pPr lvl="1"/>
            <a:r>
              <a:rPr lang="en-US" dirty="0" smtClean="0"/>
              <a:t>Reject </a:t>
            </a:r>
            <a:r>
              <a:rPr lang="en-US" dirty="0" err="1" smtClean="0"/>
              <a:t>MtDNA</a:t>
            </a:r>
            <a:r>
              <a:rPr lang="en-US" dirty="0" smtClean="0"/>
              <a:t> studies (remain focused only on earliest inaccurate studies)</a:t>
            </a:r>
          </a:p>
          <a:p>
            <a:pPr lvl="1"/>
            <a:endParaRPr lang="en-US" dirty="0" smtClean="0"/>
          </a:p>
          <a:p>
            <a:pPr lvl="1"/>
            <a:endParaRPr lang="en-US" dirty="0"/>
          </a:p>
        </p:txBody>
      </p:sp>
    </p:spTree>
    <p:extLst>
      <p:ext uri="{BB962C8B-B14F-4D97-AF65-F5344CB8AC3E}">
        <p14:creationId xmlns:p14="http://schemas.microsoft.com/office/powerpoint/2010/main" val="47776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3" y="365125"/>
            <a:ext cx="11312012" cy="1325563"/>
          </a:xfrm>
        </p:spPr>
        <p:txBody>
          <a:bodyPr>
            <a:noAutofit/>
          </a:bodyPr>
          <a:lstStyle/>
          <a:p>
            <a:pPr algn="ctr"/>
            <a:r>
              <a:rPr lang="en-US" sz="4800" dirty="0" smtClean="0"/>
              <a:t>Relationship Between Science &amp; Christianity</a:t>
            </a:r>
            <a:endParaRPr lang="en-US" sz="4800" dirty="0"/>
          </a:p>
        </p:txBody>
      </p:sp>
      <p:sp>
        <p:nvSpPr>
          <p:cNvPr id="3" name="Content Placeholder 2"/>
          <p:cNvSpPr>
            <a:spLocks noGrp="1"/>
          </p:cNvSpPr>
          <p:nvPr>
            <p:ph idx="1"/>
          </p:nvPr>
        </p:nvSpPr>
        <p:spPr>
          <a:xfrm>
            <a:off x="619433" y="1825625"/>
            <a:ext cx="11105535" cy="4351338"/>
          </a:xfrm>
        </p:spPr>
        <p:txBody>
          <a:bodyPr>
            <a:normAutofit fontScale="77500" lnSpcReduction="20000"/>
          </a:bodyPr>
          <a:lstStyle/>
          <a:p>
            <a:r>
              <a:rPr lang="en-US" dirty="0" smtClean="0"/>
              <a:t>Does Methodological Naturalism (MN) give the answers to all that was, </a:t>
            </a:r>
            <a:r>
              <a:rPr lang="en-US" dirty="0" smtClean="0"/>
              <a:t>is, </a:t>
            </a:r>
            <a:r>
              <a:rPr lang="en-US" dirty="0" smtClean="0"/>
              <a:t>or ever will be?</a:t>
            </a:r>
          </a:p>
          <a:p>
            <a:pPr lvl="1"/>
            <a:r>
              <a:rPr lang="en-US" dirty="0" smtClean="0"/>
              <a:t>MN Employs the Scientific Method to help understand phenomena</a:t>
            </a:r>
          </a:p>
          <a:p>
            <a:pPr lvl="2"/>
            <a:r>
              <a:rPr lang="en-US" dirty="0" smtClean="0"/>
              <a:t>Makes no truth (absolute) claims when used properly</a:t>
            </a:r>
          </a:p>
          <a:p>
            <a:pPr lvl="1"/>
            <a:r>
              <a:rPr lang="en-US" dirty="0" smtClean="0"/>
              <a:t>Often used as Philosophical Naturalism argument for atheistic claims</a:t>
            </a:r>
          </a:p>
          <a:p>
            <a:pPr lvl="1"/>
            <a:r>
              <a:rPr lang="en-US" dirty="0" smtClean="0"/>
              <a:t>Helps develop models.  Continual testing makes confirmable and falsifiable predictions</a:t>
            </a:r>
          </a:p>
          <a:p>
            <a:pPr lvl="1"/>
            <a:r>
              <a:rPr lang="en-US" dirty="0" smtClean="0"/>
              <a:t>Scripture establishes framework for Scientific Method: Identify, Interpret, and Integrate</a:t>
            </a:r>
          </a:p>
          <a:p>
            <a:pPr lvl="1"/>
            <a:endParaRPr lang="en-US" dirty="0" smtClean="0"/>
          </a:p>
          <a:p>
            <a:pPr lvl="1"/>
            <a:endParaRPr lang="en-US" dirty="0" smtClean="0"/>
          </a:p>
          <a:p>
            <a:pPr marL="914400" lvl="2" indent="0">
              <a:buNone/>
            </a:pPr>
            <a:endParaRPr lang="en-US" dirty="0" smtClean="0"/>
          </a:p>
          <a:p>
            <a:r>
              <a:rPr lang="en-US" dirty="0" smtClean="0"/>
              <a:t>Why is the question of humanity’s origin critical to Christian </a:t>
            </a:r>
            <a:r>
              <a:rPr lang="en-US" dirty="0" smtClean="0"/>
              <a:t>the faith</a:t>
            </a:r>
            <a:r>
              <a:rPr lang="en-US" dirty="0" smtClean="0"/>
              <a:t>?</a:t>
            </a:r>
          </a:p>
          <a:p>
            <a:endParaRPr lang="en-US" sz="2400" dirty="0" smtClean="0"/>
          </a:p>
          <a:p>
            <a:r>
              <a:rPr lang="en-US" dirty="0"/>
              <a:t>What does God’s Word, the Bible Say?</a:t>
            </a:r>
          </a:p>
          <a:p>
            <a:pPr lvl="1"/>
            <a:r>
              <a:rPr lang="en-US" sz="2000" dirty="0" smtClean="0"/>
              <a:t>Genesis 1:25 “And God made the beast of the earth after their kind…”</a:t>
            </a:r>
          </a:p>
          <a:p>
            <a:pPr lvl="1"/>
            <a:r>
              <a:rPr lang="en-US" sz="2000" dirty="0" smtClean="0"/>
              <a:t>Genesis 1:26 “Then God said, “Let Us make man in Our image, according to Our likeness…”</a:t>
            </a:r>
          </a:p>
          <a:p>
            <a:pPr lvl="1"/>
            <a:r>
              <a:rPr lang="en-US" sz="2000" dirty="0" smtClean="0"/>
              <a:t>Genesis 1:27 And God created man in His own image, in the image of God He created him, male and female he created them…”</a:t>
            </a:r>
          </a:p>
          <a:p>
            <a:pPr lvl="1"/>
            <a:endParaRPr lang="en-US" dirty="0"/>
          </a:p>
        </p:txBody>
      </p:sp>
    </p:spTree>
    <p:extLst>
      <p:ext uri="{BB962C8B-B14F-4D97-AF65-F5344CB8AC3E}">
        <p14:creationId xmlns:p14="http://schemas.microsoft.com/office/powerpoint/2010/main" val="13314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i="1" dirty="0" smtClean="0"/>
              <a:t>Finis </a:t>
            </a:r>
            <a:endParaRPr lang="en-US" sz="6600" i="1" dirty="0"/>
          </a:p>
        </p:txBody>
      </p:sp>
    </p:spTree>
    <p:extLst>
      <p:ext uri="{BB962C8B-B14F-4D97-AF65-F5344CB8AC3E}">
        <p14:creationId xmlns:p14="http://schemas.microsoft.com/office/powerpoint/2010/main" val="1149588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minid ev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99" y="0"/>
            <a:ext cx="5885055" cy="6903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365125"/>
            <a:ext cx="4586299" cy="3749675"/>
          </a:xfrm>
        </p:spPr>
        <p:txBody>
          <a:bodyPr/>
          <a:lstStyle/>
          <a:p>
            <a:r>
              <a:rPr lang="en-US" dirty="0" smtClean="0"/>
              <a:t>HANDOUT ON HOMINID/HUMAN TAXONOMIC TREE, 1 OF 2</a:t>
            </a:r>
            <a:endParaRPr lang="en-US" dirty="0"/>
          </a:p>
        </p:txBody>
      </p:sp>
    </p:spTree>
    <p:extLst>
      <p:ext uri="{BB962C8B-B14F-4D97-AF65-F5344CB8AC3E}">
        <p14:creationId xmlns:p14="http://schemas.microsoft.com/office/powerpoint/2010/main" val="4096820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3451123" cy="5947185"/>
          </a:xfrm>
        </p:spPr>
        <p:txBody>
          <a:bodyPr/>
          <a:lstStyle/>
          <a:p>
            <a:r>
              <a:rPr lang="en-US" dirty="0" smtClean="0"/>
              <a:t>HANDOUT 2 OF 2, VOCABULARY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8430584"/>
              </p:ext>
            </p:extLst>
          </p:nvPr>
        </p:nvGraphicFramePr>
        <p:xfrm>
          <a:off x="4070556" y="365124"/>
          <a:ext cx="6990734" cy="5871288"/>
        </p:xfrm>
        <a:graphic>
          <a:graphicData uri="http://schemas.openxmlformats.org/drawingml/2006/table">
            <a:tbl>
              <a:tblPr firstRow="1" firstCol="1" bandRow="1">
                <a:tableStyleId>{5C22544A-7EE6-4342-B048-85BDC9FD1C3A}</a:tableStyleId>
              </a:tblPr>
              <a:tblGrid>
                <a:gridCol w="946157"/>
                <a:gridCol w="139275"/>
                <a:gridCol w="139275"/>
                <a:gridCol w="139275"/>
                <a:gridCol w="5626752"/>
              </a:tblGrid>
              <a:tr h="554811">
                <a:tc gridSpan="5">
                  <a:txBody>
                    <a:bodyPr/>
                    <a:lstStyle/>
                    <a:p>
                      <a:pPr marL="0" marR="0">
                        <a:lnSpc>
                          <a:spcPct val="107000"/>
                        </a:lnSpc>
                        <a:spcBef>
                          <a:spcPts val="0"/>
                        </a:spcBef>
                        <a:spcAft>
                          <a:spcPts val="0"/>
                        </a:spcAft>
                      </a:pPr>
                      <a:r>
                        <a:rPr lang="en-US" sz="1200">
                          <a:effectLst/>
                        </a:rPr>
                        <a:t>ORIGIN OF HUMANS &amp; HOMINIDS   </a:t>
                      </a:r>
                      <a:r>
                        <a:rPr lang="en-US" sz="1200" u="sng">
                          <a:effectLst/>
                        </a:rPr>
                        <a:t>Vocabulary</a:t>
                      </a:r>
                      <a:r>
                        <a:rPr lang="en-US" sz="1200">
                          <a:effectLst/>
                        </a:rPr>
                        <a:t>   Paradoxes Sunday School Class   1 Feb 2015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3101">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r>
              <a:tr h="323669">
                <a:tc gridSpan="3">
                  <a:txBody>
                    <a:bodyPr/>
                    <a:lstStyle/>
                    <a:p>
                      <a:pPr marL="0" marR="0">
                        <a:lnSpc>
                          <a:spcPct val="107000"/>
                        </a:lnSpc>
                        <a:spcBef>
                          <a:spcPts val="0"/>
                        </a:spcBef>
                        <a:spcAft>
                          <a:spcPts val="0"/>
                        </a:spcAft>
                      </a:pPr>
                      <a:r>
                        <a:rPr lang="en-US" sz="700">
                          <a:effectLst/>
                        </a:rPr>
                        <a:t>Methodological Naturalism (MN):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 manner of doing scientific research only through the use of the scientific method.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asah: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(Hebrew) to make, in a general sense, as from preexisting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bara: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ct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(Hebrew) to create something absolutely new</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Multiregional Model: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 human evolutionary model positing that the races resulted from crossbreeding of hominids with humans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gridSpan="2">
                  <a:txBody>
                    <a:bodyPr/>
                    <a:lstStyle/>
                    <a:p>
                      <a:pPr marL="0" marR="0">
                        <a:lnSpc>
                          <a:spcPct val="107000"/>
                        </a:lnSpc>
                        <a:spcBef>
                          <a:spcPts val="0"/>
                        </a:spcBef>
                        <a:spcAft>
                          <a:spcPts val="0"/>
                        </a:spcAft>
                      </a:pPr>
                      <a:r>
                        <a:rPr lang="en-US" sz="700">
                          <a:effectLst/>
                        </a:rPr>
                        <a:t>Out Of Africa Model: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 human evolutionary model positing that humanity originated in Africa and races evolved later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gridSpan="2">
                  <a:txBody>
                    <a:bodyPr/>
                    <a:lstStyle/>
                    <a:p>
                      <a:pPr marL="0" marR="0">
                        <a:lnSpc>
                          <a:spcPct val="107000"/>
                        </a:lnSpc>
                        <a:spcBef>
                          <a:spcPts val="0"/>
                        </a:spcBef>
                        <a:spcAft>
                          <a:spcPts val="0"/>
                        </a:spcAft>
                      </a:pPr>
                      <a:r>
                        <a:rPr lang="en-US" sz="700">
                          <a:effectLst/>
                        </a:rPr>
                        <a:t>Day Age Creation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Old Earth Creationism (aka Progressive), belief that the Days of Genesis 1 are correctly interpreted as long periods of time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45412">
                <a:tc>
                  <a:txBody>
                    <a:bodyPr/>
                    <a:lstStyle/>
                    <a:p>
                      <a:pPr marL="0" marR="0">
                        <a:lnSpc>
                          <a:spcPct val="107000"/>
                        </a:lnSpc>
                        <a:spcBef>
                          <a:spcPts val="0"/>
                        </a:spcBef>
                        <a:spcAft>
                          <a:spcPts val="0"/>
                        </a:spcAft>
                      </a:pPr>
                      <a:r>
                        <a:rPr lang="en-US" sz="700">
                          <a:effectLst/>
                        </a:rPr>
                        <a:t>yom: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(Hebrew) a period of time with 5 meanings: 1. the period of daylight , 2. the period of twenty-four hours, 3. a general vague "time," 4. a point of time, 5. a year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Macroevolution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Belief that life evolves through stages above the species level, indicating large-scale genetic changes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Microevolution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Belief that life evolves through stages only at or below the species level primarily through gene frequency change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a:txBody>
                    <a:bodyPr/>
                    <a:lstStyle/>
                    <a:p>
                      <a:pPr marL="0" marR="0">
                        <a:lnSpc>
                          <a:spcPct val="107000"/>
                        </a:lnSpc>
                        <a:spcBef>
                          <a:spcPts val="0"/>
                        </a:spcBef>
                        <a:spcAft>
                          <a:spcPts val="0"/>
                        </a:spcAft>
                      </a:pPr>
                      <a:r>
                        <a:rPr lang="en-US" sz="700">
                          <a:effectLst/>
                        </a:rPr>
                        <a:t>Hominid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Several species of bipedal primates that resemble humans.  Family Hominidae.  Order Primates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gridSpan="2">
                  <a:txBody>
                    <a:bodyPr/>
                    <a:lstStyle/>
                    <a:p>
                      <a:pPr marL="0" marR="0">
                        <a:lnSpc>
                          <a:spcPct val="107000"/>
                        </a:lnSpc>
                        <a:spcBef>
                          <a:spcPts val="0"/>
                        </a:spcBef>
                        <a:spcAft>
                          <a:spcPts val="0"/>
                        </a:spcAft>
                      </a:pPr>
                      <a:r>
                        <a:rPr lang="en-US" sz="700">
                          <a:effectLst/>
                        </a:rPr>
                        <a:t>Theistic Evolution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AKA Evolutionary Creationism.  Belief that macro-evolution is real, but that it was set in motion by God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Phylogeny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Taxonomy (evolutionary relationships) based on physical features of bones and fossils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Homo erectus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 geographically widespread hominid existing from 1.9M to 0.2M years ago that may have originated in Africa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gridSpan="2">
                  <a:txBody>
                    <a:bodyPr/>
                    <a:lstStyle/>
                    <a:p>
                      <a:pPr marL="0" marR="0">
                        <a:lnSpc>
                          <a:spcPct val="107000"/>
                        </a:lnSpc>
                        <a:spcBef>
                          <a:spcPts val="0"/>
                        </a:spcBef>
                        <a:spcAft>
                          <a:spcPts val="0"/>
                        </a:spcAft>
                      </a:pPr>
                      <a:r>
                        <a:rPr lang="en-US" sz="700">
                          <a:effectLst/>
                        </a:rPr>
                        <a:t>Phylogenetics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Taxonomy (evolutionary relationships) based on genetic differences and similarities of organisms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ctr"/>
                </a:tc>
              </a:tr>
              <a:tr h="323669">
                <a:tc gridSpan="2">
                  <a:txBody>
                    <a:bodyPr/>
                    <a:lstStyle/>
                    <a:p>
                      <a:pPr marL="0" marR="0">
                        <a:lnSpc>
                          <a:spcPct val="107000"/>
                        </a:lnSpc>
                        <a:spcBef>
                          <a:spcPts val="0"/>
                        </a:spcBef>
                        <a:spcAft>
                          <a:spcPts val="0"/>
                        </a:spcAft>
                      </a:pPr>
                      <a:r>
                        <a:rPr lang="en-US" sz="700">
                          <a:effectLst/>
                        </a:rPr>
                        <a:t>Molecular Anthropology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Taxonomy (evolutionary relationships) based on genetic differences and similarities of hominids and humans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ctr"/>
                </a:tc>
              </a:tr>
              <a:tr h="203101">
                <a:tc>
                  <a:txBody>
                    <a:bodyPr/>
                    <a:lstStyle/>
                    <a:p>
                      <a:pPr marL="0" marR="0">
                        <a:lnSpc>
                          <a:spcPct val="107000"/>
                        </a:lnSpc>
                        <a:spcBef>
                          <a:spcPts val="0"/>
                        </a:spcBef>
                        <a:spcAft>
                          <a:spcPts val="0"/>
                        </a:spcAft>
                      </a:pPr>
                      <a:r>
                        <a:rPr lang="en-US" sz="700">
                          <a:effectLst/>
                        </a:rPr>
                        <a:t>DNA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Cellular molecules of nucleotide bases containing hereditary information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Sequencing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Determining the order of nucleotide base pairs (A-T &amp; G-C) in DNA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Genic DNA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A nucleotide sequence that codes for a protein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Mutations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DNA nucleotide errors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MtDNA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Mitochondrion DNA, circular instead of chromosomal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SNP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Single Nucleotide Polymorphism (substitution for one DNA nucleotide base)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a:txBody>
                    <a:bodyPr/>
                    <a:lstStyle/>
                    <a:p>
                      <a:pPr marL="0" marR="0">
                        <a:lnSpc>
                          <a:spcPct val="107000"/>
                        </a:lnSpc>
                        <a:spcBef>
                          <a:spcPts val="0"/>
                        </a:spcBef>
                        <a:spcAft>
                          <a:spcPts val="0"/>
                        </a:spcAft>
                      </a:pPr>
                      <a:r>
                        <a:rPr lang="en-US" sz="700">
                          <a:effectLst/>
                        </a:rPr>
                        <a:t>Haplotype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SNP clusters in groups of humans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Mitochondria Eve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First human female as determined by genetic studies of mitochondria.  150K - 260K years ago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203101">
                <a:tc gridSpan="2">
                  <a:txBody>
                    <a:bodyPr/>
                    <a:lstStyle/>
                    <a:p>
                      <a:pPr marL="0" marR="0">
                        <a:lnSpc>
                          <a:spcPct val="107000"/>
                        </a:lnSpc>
                        <a:spcBef>
                          <a:spcPts val="0"/>
                        </a:spcBef>
                        <a:spcAft>
                          <a:spcPts val="0"/>
                        </a:spcAft>
                      </a:pPr>
                      <a:r>
                        <a:rPr lang="en-US" sz="700">
                          <a:effectLst/>
                        </a:rPr>
                        <a:t>Y-Chromosome Adam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hMerge="1">
                  <a:txBody>
                    <a:bodyPr/>
                    <a:lstStyle/>
                    <a:p>
                      <a:endParaRPr lang="en-US"/>
                    </a:p>
                  </a:txBody>
                  <a:tcPr/>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a:effectLst/>
                        </a:rPr>
                        <a:t>First human male as determined by genetic studies of Y-chromosome.  ~50K years ago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r h="161835">
                <a:tc>
                  <a:txBody>
                    <a:bodyPr/>
                    <a:lstStyle/>
                    <a:p>
                      <a:pPr marL="0" marR="0">
                        <a:lnSpc>
                          <a:spcPct val="107000"/>
                        </a:lnSpc>
                        <a:spcBef>
                          <a:spcPts val="0"/>
                        </a:spcBef>
                        <a:spcAft>
                          <a:spcPts val="0"/>
                        </a:spcAft>
                      </a:pPr>
                      <a:r>
                        <a:rPr lang="en-US" sz="700">
                          <a:effectLst/>
                        </a:rPr>
                        <a:t>ben &amp; yalad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a:lnSpc>
                          <a:spcPct val="107000"/>
                        </a:lnSpc>
                      </a:pPr>
                      <a:endParaRPr lang="en-US" sz="700">
                        <a:effectLst/>
                        <a:latin typeface="Calibri" panose="020F0502020204030204" pitchFamily="34" charset="0"/>
                      </a:endParaRPr>
                    </a:p>
                  </a:txBody>
                  <a:tcPr marL="45939" marR="45939" marT="0" marB="0" anchor="b"/>
                </a:tc>
                <a:tc>
                  <a:txBody>
                    <a:bodyPr/>
                    <a:lstStyle/>
                    <a:p>
                      <a:pPr marL="0" marR="0">
                        <a:lnSpc>
                          <a:spcPct val="107000"/>
                        </a:lnSpc>
                        <a:spcBef>
                          <a:spcPts val="0"/>
                        </a:spcBef>
                        <a:spcAft>
                          <a:spcPts val="0"/>
                        </a:spcAft>
                      </a:pPr>
                      <a:r>
                        <a:rPr lang="en-US" sz="500" dirty="0">
                          <a:effectLst/>
                        </a:rPr>
                        <a:t>(Hebrew) to give birth to a lineage, to father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939" marR="45939" marT="0" marB="0" anchor="b"/>
                </a:tc>
              </a:tr>
            </a:tbl>
          </a:graphicData>
        </a:graphic>
      </p:graphicFrame>
    </p:spTree>
    <p:extLst>
      <p:ext uri="{BB962C8B-B14F-4D97-AF65-F5344CB8AC3E}">
        <p14:creationId xmlns:p14="http://schemas.microsoft.com/office/powerpoint/2010/main" val="333770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en-US" sz="6000" dirty="0" smtClean="0"/>
              <a:t>Background &amp; History</a:t>
            </a:r>
            <a:endParaRPr lang="en-US" sz="6000" dirty="0"/>
          </a:p>
        </p:txBody>
      </p:sp>
      <p:sp>
        <p:nvSpPr>
          <p:cNvPr id="3" name="Content Placeholder 2"/>
          <p:cNvSpPr>
            <a:spLocks noGrp="1"/>
          </p:cNvSpPr>
          <p:nvPr>
            <p:ph idx="1"/>
          </p:nvPr>
        </p:nvSpPr>
        <p:spPr>
          <a:xfrm>
            <a:off x="838200" y="1447800"/>
            <a:ext cx="10515600" cy="5562600"/>
          </a:xfrm>
        </p:spPr>
        <p:txBody>
          <a:bodyPr>
            <a:normAutofit lnSpcReduction="10000"/>
          </a:bodyPr>
          <a:lstStyle/>
          <a:p>
            <a:r>
              <a:rPr lang="en-US" dirty="0" smtClean="0"/>
              <a:t>1859: “Origins of Species…” by Charles Darwin</a:t>
            </a:r>
          </a:p>
          <a:p>
            <a:r>
              <a:rPr lang="en-US" dirty="0" smtClean="0"/>
              <a:t>1856: Neanderthal skeleton discovered</a:t>
            </a:r>
          </a:p>
          <a:p>
            <a:r>
              <a:rPr lang="en-US" dirty="0" smtClean="0"/>
              <a:t>1868: Cro-Magnon</a:t>
            </a:r>
          </a:p>
          <a:p>
            <a:r>
              <a:rPr lang="en-US" dirty="0" smtClean="0"/>
              <a:t>1887: Java Man</a:t>
            </a:r>
          </a:p>
          <a:p>
            <a:r>
              <a:rPr lang="en-US" dirty="0" smtClean="0"/>
              <a:t>1912: Piltdown Man </a:t>
            </a:r>
          </a:p>
          <a:p>
            <a:r>
              <a:rPr lang="en-US" dirty="0" smtClean="0"/>
              <a:t>1924: </a:t>
            </a:r>
            <a:r>
              <a:rPr lang="en-US" dirty="0" err="1" smtClean="0"/>
              <a:t>Taung</a:t>
            </a:r>
            <a:r>
              <a:rPr lang="en-US" dirty="0" smtClean="0"/>
              <a:t> </a:t>
            </a:r>
            <a:r>
              <a:rPr lang="en-US" dirty="0" smtClean="0"/>
              <a:t>Child (photo)</a:t>
            </a:r>
            <a:endParaRPr lang="en-US" dirty="0" smtClean="0"/>
          </a:p>
          <a:p>
            <a:r>
              <a:rPr lang="en-US" dirty="0" smtClean="0"/>
              <a:t>1927: Peking Man</a:t>
            </a:r>
          </a:p>
          <a:p>
            <a:r>
              <a:rPr lang="en-US" dirty="0" smtClean="0"/>
              <a:t>1930’s: Homo </a:t>
            </a:r>
            <a:r>
              <a:rPr lang="en-US" dirty="0" err="1" smtClean="0"/>
              <a:t>habilis</a:t>
            </a:r>
            <a:r>
              <a:rPr lang="en-US" dirty="0" smtClean="0"/>
              <a:t> (“Handy Man”)</a:t>
            </a:r>
          </a:p>
          <a:p>
            <a:r>
              <a:rPr lang="en-US" dirty="0" smtClean="0"/>
              <a:t>1953: Piltdown Man discovered a fraud</a:t>
            </a:r>
          </a:p>
          <a:p>
            <a:r>
              <a:rPr lang="en-US" dirty="0" smtClean="0"/>
              <a:t>1959: </a:t>
            </a:r>
            <a:r>
              <a:rPr lang="en-US" dirty="0" err="1" smtClean="0"/>
              <a:t>Zinj</a:t>
            </a:r>
            <a:r>
              <a:rPr lang="en-US" dirty="0" smtClean="0"/>
              <a:t> Man (“Nutcracker Man”)</a:t>
            </a:r>
          </a:p>
          <a:p>
            <a:r>
              <a:rPr lang="en-US" dirty="0" smtClean="0"/>
              <a:t>1974: Lucy</a:t>
            </a:r>
            <a:endParaRPr lang="en-US" dirty="0"/>
          </a:p>
        </p:txBody>
      </p:sp>
      <p:pic>
        <p:nvPicPr>
          <p:cNvPr id="1026" name="Picture 2" descr="http://www.modernhumanorigins.net/hominids/taungr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92" y="2406446"/>
            <a:ext cx="2947013" cy="327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Human Evolutionary Models</a:t>
            </a:r>
            <a:endParaRPr lang="en-US" sz="6600" dirty="0"/>
          </a:p>
        </p:txBody>
      </p:sp>
      <p:sp>
        <p:nvSpPr>
          <p:cNvPr id="3" name="Content Placeholder 2"/>
          <p:cNvSpPr>
            <a:spLocks noGrp="1"/>
          </p:cNvSpPr>
          <p:nvPr>
            <p:ph sz="half" idx="1"/>
          </p:nvPr>
        </p:nvSpPr>
        <p:spPr>
          <a:xfrm>
            <a:off x="838200" y="1825624"/>
            <a:ext cx="7753350" cy="4879975"/>
          </a:xfrm>
        </p:spPr>
        <p:txBody>
          <a:bodyPr>
            <a:normAutofit fontScale="47500" lnSpcReduction="20000"/>
          </a:bodyPr>
          <a:lstStyle/>
          <a:p>
            <a:r>
              <a:rPr lang="en-US" sz="5800" b="1" dirty="0" smtClean="0"/>
              <a:t>MULTIREGIONAL</a:t>
            </a:r>
          </a:p>
          <a:p>
            <a:endParaRPr lang="en-US" sz="3600" b="1" dirty="0" smtClean="0"/>
          </a:p>
          <a:p>
            <a:pPr lvl="1"/>
            <a:r>
              <a:rPr lang="en-US" sz="4500" dirty="0"/>
              <a:t>Races resulted from </a:t>
            </a:r>
            <a:r>
              <a:rPr lang="en-US" sz="4500" dirty="0" smtClean="0"/>
              <a:t>three </a:t>
            </a:r>
            <a:r>
              <a:rPr lang="en-US" sz="4500" dirty="0"/>
              <a:t>hominid (“archaic humans”) </a:t>
            </a:r>
            <a:r>
              <a:rPr lang="en-US" sz="4500" dirty="0" smtClean="0"/>
              <a:t>origins of </a:t>
            </a:r>
            <a:r>
              <a:rPr lang="en-US" sz="4500" dirty="0"/>
              <a:t>modern </a:t>
            </a:r>
            <a:r>
              <a:rPr lang="en-US" sz="4500" dirty="0" smtClean="0"/>
              <a:t>man, with some crossbreeding along the way</a:t>
            </a:r>
          </a:p>
          <a:p>
            <a:pPr marL="457200" lvl="1" indent="0">
              <a:buNone/>
            </a:pPr>
            <a:endParaRPr lang="en-US" sz="3000" dirty="0"/>
          </a:p>
          <a:p>
            <a:pPr lvl="2"/>
            <a:r>
              <a:rPr lang="en-US" sz="3100" dirty="0"/>
              <a:t>Africans from </a:t>
            </a:r>
            <a:r>
              <a:rPr lang="en-US" sz="3100" i="1" dirty="0"/>
              <a:t>Homo </a:t>
            </a:r>
            <a:r>
              <a:rPr lang="en-US" sz="3100" i="1" dirty="0" err="1"/>
              <a:t>ergaster</a:t>
            </a:r>
            <a:endParaRPr lang="en-US" sz="3100" i="1" dirty="0"/>
          </a:p>
          <a:p>
            <a:pPr lvl="2"/>
            <a:r>
              <a:rPr lang="en-US" sz="3100" dirty="0"/>
              <a:t>Europeans from Neanderthal</a:t>
            </a:r>
          </a:p>
          <a:p>
            <a:pPr lvl="2"/>
            <a:r>
              <a:rPr lang="en-US" sz="3100" dirty="0" err="1"/>
              <a:t>Asiatics</a:t>
            </a:r>
            <a:r>
              <a:rPr lang="en-US" sz="3100" dirty="0"/>
              <a:t> from </a:t>
            </a:r>
            <a:r>
              <a:rPr lang="en-US" sz="3100" i="1" dirty="0"/>
              <a:t>Homo </a:t>
            </a:r>
            <a:r>
              <a:rPr lang="en-US" sz="3100" i="1" dirty="0" smtClean="0"/>
              <a:t>erectus</a:t>
            </a:r>
          </a:p>
          <a:p>
            <a:pPr lvl="2"/>
            <a:endParaRPr lang="en-US" sz="3100" i="1" dirty="0"/>
          </a:p>
          <a:p>
            <a:pPr lvl="2"/>
            <a:r>
              <a:rPr lang="en-US" sz="3100" dirty="0" smtClean="0"/>
              <a:t>A primitive </a:t>
            </a:r>
            <a:r>
              <a:rPr lang="en-US" sz="3100" i="1" dirty="0" smtClean="0"/>
              <a:t>Homo erectus </a:t>
            </a:r>
            <a:r>
              <a:rPr lang="en-US" sz="3100" dirty="0" smtClean="0"/>
              <a:t>thought to be ancestral to all</a:t>
            </a:r>
          </a:p>
          <a:p>
            <a:pPr lvl="2"/>
            <a:endParaRPr lang="en-US" sz="2400" i="1" dirty="0" smtClean="0"/>
          </a:p>
          <a:p>
            <a:pPr lvl="1"/>
            <a:r>
              <a:rPr lang="en-US" sz="5100" dirty="0" smtClean="0"/>
              <a:t>No longer accepted as most reliable evolutionary model</a:t>
            </a:r>
          </a:p>
          <a:p>
            <a:endParaRPr lang="en-US" b="1" dirty="0" smtClean="0"/>
          </a:p>
          <a:p>
            <a:pPr lvl="2"/>
            <a:endParaRPr lang="en-US" dirty="0" smtClean="0"/>
          </a:p>
          <a:p>
            <a:pPr marL="457200" lvl="1" indent="0">
              <a:buNone/>
            </a:pPr>
            <a:endParaRPr lang="en-US" b="1" dirty="0" smtClean="0"/>
          </a:p>
          <a:p>
            <a:pPr marL="457200" lvl="1" indent="0">
              <a:buNone/>
            </a:pPr>
            <a:r>
              <a:rPr lang="en-US" b="1" dirty="0" smtClean="0"/>
              <a:t>																	</a:t>
            </a:r>
            <a:endParaRPr lang="en-US" b="1" dirty="0"/>
          </a:p>
          <a:p>
            <a:pPr marL="457200" lvl="1" indent="0">
              <a:buNone/>
            </a:pPr>
            <a:endParaRPr lang="en-US" i="1" dirty="0" smtClean="0"/>
          </a:p>
          <a:p>
            <a:pPr marL="914400" lvl="2" indent="0">
              <a:buNone/>
            </a:pPr>
            <a:endParaRPr lang="en-US" i="1" dirty="0"/>
          </a:p>
        </p:txBody>
      </p:sp>
      <p:pic>
        <p:nvPicPr>
          <p:cNvPr id="1032" name="Picture 8" descr="http://www.thenakedscientists.com/HTML/uploads/tx_naksciimages/paraminder1_figure_1.gif"/>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1235"/>
          <a:stretch/>
        </p:blipFill>
        <p:spPr bwMode="auto">
          <a:xfrm>
            <a:off x="9410700" y="1825624"/>
            <a:ext cx="2286000" cy="43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t>Human Evolutionary Models</a:t>
            </a:r>
          </a:p>
        </p:txBody>
      </p:sp>
      <p:sp>
        <p:nvSpPr>
          <p:cNvPr id="3" name="Content Placeholder 2"/>
          <p:cNvSpPr>
            <a:spLocks noGrp="1"/>
          </p:cNvSpPr>
          <p:nvPr>
            <p:ph idx="1"/>
          </p:nvPr>
        </p:nvSpPr>
        <p:spPr/>
        <p:txBody>
          <a:bodyPr>
            <a:normAutofit/>
          </a:bodyPr>
          <a:lstStyle/>
          <a:p>
            <a:r>
              <a:rPr lang="en-US" sz="3600" b="1" dirty="0" smtClean="0"/>
              <a:t>OUT OF AFRICA</a:t>
            </a:r>
          </a:p>
          <a:p>
            <a:pPr marL="914400" lvl="1" indent="-457200">
              <a:buFont typeface="Arial" panose="020B0604020202020204" pitchFamily="34" charset="0"/>
              <a:buChar char="•"/>
            </a:pPr>
            <a:r>
              <a:rPr lang="en-US" sz="2800" dirty="0" smtClean="0"/>
              <a:t>Humanity originated as one species in Africa</a:t>
            </a:r>
          </a:p>
          <a:p>
            <a:pPr marL="1371600" lvl="2" indent="-457200"/>
            <a:r>
              <a:rPr lang="en-US" sz="2800" i="1" dirty="0" smtClean="0"/>
              <a:t>Homo erectus </a:t>
            </a:r>
            <a:r>
              <a:rPr lang="en-US" sz="2800" dirty="0" smtClean="0"/>
              <a:t>thought to be ancestral</a:t>
            </a:r>
          </a:p>
          <a:p>
            <a:pPr marL="914400" lvl="1" indent="-457200">
              <a:buFont typeface="Arial" panose="020B0604020202020204" pitchFamily="34" charset="0"/>
              <a:buChar char="•"/>
            </a:pPr>
            <a:r>
              <a:rPr lang="en-US" sz="2800" dirty="0"/>
              <a:t>Spread throughout Old World</a:t>
            </a:r>
          </a:p>
          <a:p>
            <a:pPr lvl="2"/>
            <a:r>
              <a:rPr lang="en-US" sz="2800" dirty="0"/>
              <a:t>Races evolved </a:t>
            </a:r>
            <a:r>
              <a:rPr lang="en-US" sz="2800" dirty="0" smtClean="0"/>
              <a:t>along the way</a:t>
            </a:r>
            <a:endParaRPr lang="en-US" sz="2800" dirty="0"/>
          </a:p>
          <a:p>
            <a:pPr marL="914400" lvl="1" indent="-457200">
              <a:buFont typeface="Arial" panose="020B0604020202020204" pitchFamily="34" charset="0"/>
              <a:buChar char="•"/>
            </a:pPr>
            <a:r>
              <a:rPr lang="en-US" sz="2800" dirty="0" smtClean="0"/>
              <a:t>Most </a:t>
            </a:r>
            <a:r>
              <a:rPr lang="en-US" sz="2800" dirty="0"/>
              <a:t>popular evolutionary </a:t>
            </a:r>
            <a:r>
              <a:rPr lang="en-US" sz="2800" dirty="0" smtClean="0"/>
              <a:t>model</a:t>
            </a:r>
          </a:p>
          <a:p>
            <a:pPr marL="1371600" lvl="2" indent="-457200"/>
            <a:r>
              <a:rPr lang="en-US" sz="2800" dirty="0" smtClean="0"/>
              <a:t>Supported by genetic studies</a:t>
            </a:r>
            <a:endParaRPr lang="en-US" sz="2800" dirty="0"/>
          </a:p>
          <a:p>
            <a:pPr marL="914400" lvl="2" indent="0">
              <a:buNone/>
            </a:pPr>
            <a:endParaRPr lang="en-US" dirty="0" smtClean="0"/>
          </a:p>
          <a:p>
            <a:pPr marL="914400" lvl="2" indent="0">
              <a:buNone/>
            </a:pPr>
            <a:endParaRPr lang="en-US" dirty="0"/>
          </a:p>
          <a:p>
            <a:endParaRPr lang="en-US" dirty="0"/>
          </a:p>
        </p:txBody>
      </p:sp>
      <p:pic>
        <p:nvPicPr>
          <p:cNvPr id="2050" name="Picture 2" descr="http://www.thenakedscientists.com/HTML/uploads/tx_naksciimages/paraminder1_figure_1.gif"/>
          <p:cNvPicPr>
            <a:picLocks noChangeAspect="1" noChangeArrowheads="1"/>
          </p:cNvPicPr>
          <p:nvPr/>
        </p:nvPicPr>
        <p:blipFill rotWithShape="1">
          <a:blip r:embed="rId2">
            <a:extLst>
              <a:ext uri="{28A0092B-C50C-407E-A947-70E740481C1C}">
                <a14:useLocalDpi xmlns:a14="http://schemas.microsoft.com/office/drawing/2010/main" val="0"/>
              </a:ext>
            </a:extLst>
          </a:blip>
          <a:srcRect l="51209"/>
          <a:stretch/>
        </p:blipFill>
        <p:spPr bwMode="auto">
          <a:xfrm>
            <a:off x="8648700" y="1987549"/>
            <a:ext cx="2343150" cy="450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en-US" sz="5400" dirty="0" smtClean="0"/>
              <a:t>Christian Origin of Humanity Models</a:t>
            </a:r>
            <a:endParaRPr lang="en-US" sz="5400" dirty="0"/>
          </a:p>
        </p:txBody>
      </p:sp>
      <p:sp>
        <p:nvSpPr>
          <p:cNvPr id="3" name="Content Placeholder 2"/>
          <p:cNvSpPr>
            <a:spLocks noGrp="1"/>
          </p:cNvSpPr>
          <p:nvPr>
            <p:ph idx="1"/>
          </p:nvPr>
        </p:nvSpPr>
        <p:spPr>
          <a:xfrm>
            <a:off x="419100" y="1314450"/>
            <a:ext cx="11430000" cy="5257800"/>
          </a:xfrm>
        </p:spPr>
        <p:txBody>
          <a:bodyPr>
            <a:normAutofit fontScale="92500" lnSpcReduction="10000"/>
          </a:bodyPr>
          <a:lstStyle/>
          <a:p>
            <a:r>
              <a:rPr lang="en-US" sz="3200" b="1" dirty="0" smtClean="0"/>
              <a:t>Day Age Creation (AKA Progressive or Old Earth Creation)</a:t>
            </a:r>
          </a:p>
          <a:p>
            <a:pPr lvl="1"/>
            <a:r>
              <a:rPr lang="en-US" dirty="0"/>
              <a:t>Bible </a:t>
            </a:r>
            <a:r>
              <a:rPr lang="en-US" dirty="0" smtClean="0"/>
              <a:t>Inerrant</a:t>
            </a:r>
            <a:endParaRPr lang="en-US" dirty="0"/>
          </a:p>
          <a:p>
            <a:pPr lvl="1"/>
            <a:r>
              <a:rPr lang="en-US" dirty="0" smtClean="0"/>
              <a:t>Days (Hebrew “</a:t>
            </a:r>
            <a:r>
              <a:rPr lang="en-US" i="1" dirty="0" err="1" smtClean="0"/>
              <a:t>yom</a:t>
            </a:r>
            <a:r>
              <a:rPr lang="en-US" i="1" dirty="0" smtClean="0"/>
              <a:t>”</a:t>
            </a:r>
            <a:r>
              <a:rPr lang="en-US" dirty="0" smtClean="0"/>
              <a:t>) are literal with 5 meanings including </a:t>
            </a:r>
            <a:r>
              <a:rPr lang="en-US" u="sng" dirty="0" smtClean="0"/>
              <a:t>long periods of time</a:t>
            </a:r>
            <a:r>
              <a:rPr lang="en-US" dirty="0" smtClean="0"/>
              <a:t> per Hebrew scholars </a:t>
            </a:r>
          </a:p>
          <a:p>
            <a:pPr lvl="1"/>
            <a:r>
              <a:rPr lang="en-US" dirty="0" smtClean="0"/>
              <a:t>Fossil Record real </a:t>
            </a:r>
          </a:p>
          <a:p>
            <a:pPr lvl="1"/>
            <a:r>
              <a:rPr lang="en-US" dirty="0" smtClean="0"/>
              <a:t>Rejects Macroevolution</a:t>
            </a:r>
          </a:p>
          <a:p>
            <a:pPr lvl="1"/>
            <a:r>
              <a:rPr lang="en-US" dirty="0" smtClean="0"/>
              <a:t>Accepts scientific data but distinguishes between data and interpretation</a:t>
            </a:r>
          </a:p>
          <a:p>
            <a:pPr lvl="1"/>
            <a:r>
              <a:rPr lang="en-US" b="1" dirty="0" smtClean="0"/>
              <a:t>RTB follows Day Age Creation</a:t>
            </a:r>
            <a:r>
              <a:rPr lang="en-US" dirty="0" smtClean="0"/>
              <a:t>.  Supplements with:</a:t>
            </a:r>
          </a:p>
          <a:p>
            <a:pPr lvl="2"/>
            <a:r>
              <a:rPr lang="en-US" dirty="0" smtClean="0"/>
              <a:t>Humans created </a:t>
            </a:r>
            <a:r>
              <a:rPr lang="en-US" dirty="0"/>
              <a:t>physically and spiritually </a:t>
            </a:r>
            <a:r>
              <a:rPr lang="en-US" dirty="0" smtClean="0"/>
              <a:t>in Image of God at </a:t>
            </a:r>
            <a:r>
              <a:rPr lang="en-US" dirty="0"/>
              <a:t>a single location in </a:t>
            </a:r>
            <a:r>
              <a:rPr lang="en-US" dirty="0" smtClean="0"/>
              <a:t>the Middle East</a:t>
            </a:r>
          </a:p>
          <a:p>
            <a:pPr lvl="2"/>
            <a:r>
              <a:rPr lang="en-US" dirty="0"/>
              <a:t>Humans created 10,000 – 100,000 years </a:t>
            </a:r>
            <a:r>
              <a:rPr lang="en-US" dirty="0" smtClean="0"/>
              <a:t>ago</a:t>
            </a:r>
          </a:p>
          <a:p>
            <a:pPr lvl="2"/>
            <a:r>
              <a:rPr lang="en-US" dirty="0" smtClean="0"/>
              <a:t>Adam and Eve were 1</a:t>
            </a:r>
            <a:r>
              <a:rPr lang="en-US" baseline="30000" dirty="0" smtClean="0"/>
              <a:t>st</a:t>
            </a:r>
            <a:r>
              <a:rPr lang="en-US" dirty="0" smtClean="0"/>
              <a:t> humans.  Females trace back to Eve, and Males to Noah bottleneck</a:t>
            </a:r>
          </a:p>
          <a:p>
            <a:pPr lvl="2"/>
            <a:r>
              <a:rPr lang="en-US" dirty="0" smtClean="0"/>
              <a:t>Human behavior explosively unique</a:t>
            </a:r>
          </a:p>
          <a:p>
            <a:pPr lvl="2"/>
            <a:r>
              <a:rPr lang="en-US" dirty="0" smtClean="0"/>
              <a:t>Universal/Worldwide/Regional Flood (opposed to Global)</a:t>
            </a:r>
          </a:p>
          <a:p>
            <a:pPr lvl="2"/>
            <a:r>
              <a:rPr lang="en-US" dirty="0" smtClean="0"/>
              <a:t>Humans spread around World after Noah’s time</a:t>
            </a:r>
          </a:p>
          <a:p>
            <a:pPr lvl="2"/>
            <a:r>
              <a:rPr lang="en-US" u="sng" dirty="0" smtClean="0"/>
              <a:t>Hominids</a:t>
            </a:r>
            <a:r>
              <a:rPr lang="en-US" dirty="0" smtClean="0"/>
              <a:t> </a:t>
            </a:r>
            <a:r>
              <a:rPr lang="en-US" dirty="0" smtClean="0"/>
              <a:t>were created </a:t>
            </a:r>
            <a:r>
              <a:rPr lang="en-US" dirty="0" smtClean="0"/>
              <a:t>but are not human, bipedal primates, spiritless, limited intelligence &amp; emotions, biologically and behaviorally distinct</a:t>
            </a:r>
          </a:p>
        </p:txBody>
      </p:sp>
    </p:spTree>
    <p:extLst>
      <p:ext uri="{BB962C8B-B14F-4D97-AF65-F5344CB8AC3E}">
        <p14:creationId xmlns:p14="http://schemas.microsoft.com/office/powerpoint/2010/main" val="227739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ctr"/>
            <a:r>
              <a:rPr lang="en-US" sz="5400" dirty="0"/>
              <a:t>Christian Origin of Humanity Models</a:t>
            </a:r>
          </a:p>
        </p:txBody>
      </p:sp>
      <p:sp>
        <p:nvSpPr>
          <p:cNvPr id="3" name="Content Placeholder 2"/>
          <p:cNvSpPr>
            <a:spLocks noGrp="1"/>
          </p:cNvSpPr>
          <p:nvPr>
            <p:ph idx="1"/>
          </p:nvPr>
        </p:nvSpPr>
        <p:spPr/>
        <p:txBody>
          <a:bodyPr>
            <a:normAutofit fontScale="92500" lnSpcReduction="10000"/>
          </a:bodyPr>
          <a:lstStyle/>
          <a:p>
            <a:r>
              <a:rPr lang="en-US" b="1" dirty="0" smtClean="0"/>
              <a:t>Calendar Day Creation (</a:t>
            </a:r>
            <a:r>
              <a:rPr lang="en-US" dirty="0" smtClean="0"/>
              <a:t>AKA</a:t>
            </a:r>
            <a:r>
              <a:rPr lang="en-US" b="1" dirty="0" smtClean="0"/>
              <a:t> Young Earth </a:t>
            </a:r>
            <a:r>
              <a:rPr lang="en-US" sz="3200" b="1" dirty="0" smtClean="0"/>
              <a:t>Creation</a:t>
            </a:r>
            <a:r>
              <a:rPr lang="en-US" b="1" dirty="0" smtClean="0"/>
              <a:t>, </a:t>
            </a:r>
            <a:r>
              <a:rPr lang="en-US" dirty="0" smtClean="0"/>
              <a:t>or</a:t>
            </a:r>
            <a:r>
              <a:rPr lang="en-US" b="1" dirty="0" smtClean="0"/>
              <a:t> YEC)</a:t>
            </a:r>
          </a:p>
          <a:p>
            <a:pPr lvl="1"/>
            <a:r>
              <a:rPr lang="en-US" dirty="0"/>
              <a:t>Bible Inerrant </a:t>
            </a:r>
          </a:p>
          <a:p>
            <a:pPr lvl="1"/>
            <a:r>
              <a:rPr lang="en-US" dirty="0"/>
              <a:t>Days (Hebrew “</a:t>
            </a:r>
            <a:r>
              <a:rPr lang="en-US" i="1" dirty="0" err="1"/>
              <a:t>yom</a:t>
            </a:r>
            <a:r>
              <a:rPr lang="en-US" i="1" dirty="0"/>
              <a:t>”</a:t>
            </a:r>
            <a:r>
              <a:rPr lang="en-US" dirty="0"/>
              <a:t>) are literal, but </a:t>
            </a:r>
            <a:r>
              <a:rPr lang="en-US" dirty="0" smtClean="0"/>
              <a:t>only one period </a:t>
            </a:r>
            <a:r>
              <a:rPr lang="en-US" dirty="0"/>
              <a:t>of </a:t>
            </a:r>
            <a:r>
              <a:rPr lang="en-US" dirty="0" smtClean="0"/>
              <a:t>time accepted: 24 hours</a:t>
            </a:r>
          </a:p>
          <a:p>
            <a:pPr lvl="1"/>
            <a:r>
              <a:rPr lang="en-US" dirty="0" smtClean="0"/>
              <a:t>Creation occurred in six consecutive 24 hour days</a:t>
            </a:r>
          </a:p>
          <a:p>
            <a:pPr lvl="1"/>
            <a:r>
              <a:rPr lang="en-US" dirty="0" smtClean="0"/>
              <a:t>Reject macroevolution</a:t>
            </a:r>
          </a:p>
          <a:p>
            <a:pPr lvl="1"/>
            <a:r>
              <a:rPr lang="en-US" dirty="0" smtClean="0"/>
              <a:t>Skeptical of science and geological ages; believe Earth ~6,000 years old</a:t>
            </a:r>
          </a:p>
          <a:p>
            <a:pPr lvl="1"/>
            <a:r>
              <a:rPr lang="en-US" dirty="0" smtClean="0"/>
              <a:t>1</a:t>
            </a:r>
            <a:r>
              <a:rPr lang="en-US" baseline="30000" dirty="0" smtClean="0"/>
              <a:t>st</a:t>
            </a:r>
            <a:r>
              <a:rPr lang="en-US" dirty="0" smtClean="0"/>
              <a:t> humans Adam &amp; Eve; Garden  of Eve covered entire Earth surface</a:t>
            </a:r>
          </a:p>
          <a:p>
            <a:pPr lvl="1"/>
            <a:r>
              <a:rPr lang="en-US" dirty="0" smtClean="0"/>
              <a:t>Garden was perfect</a:t>
            </a:r>
          </a:p>
          <a:p>
            <a:pPr lvl="1"/>
            <a:r>
              <a:rPr lang="en-US" dirty="0" smtClean="0"/>
              <a:t>Global Flood</a:t>
            </a:r>
          </a:p>
          <a:p>
            <a:pPr lvl="1"/>
            <a:r>
              <a:rPr lang="en-US" dirty="0" smtClean="0"/>
              <a:t>Hominids descendants of Adam &amp; Eve but were diseased, old or with developmental pressures</a:t>
            </a:r>
          </a:p>
          <a:p>
            <a:pPr lvl="1"/>
            <a:r>
              <a:rPr lang="en-US" dirty="0" smtClean="0"/>
              <a:t>No death (of any life forms) before Fall</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677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Christian Origin of Humanity Models</a:t>
            </a:r>
          </a:p>
        </p:txBody>
      </p:sp>
      <p:sp>
        <p:nvSpPr>
          <p:cNvPr id="3" name="Content Placeholder 2"/>
          <p:cNvSpPr>
            <a:spLocks noGrp="1"/>
          </p:cNvSpPr>
          <p:nvPr>
            <p:ph idx="1"/>
          </p:nvPr>
        </p:nvSpPr>
        <p:spPr/>
        <p:txBody>
          <a:bodyPr/>
          <a:lstStyle/>
          <a:p>
            <a:r>
              <a:rPr lang="en-US" b="1" dirty="0" smtClean="0"/>
              <a:t>Theistic Evolution Creation (AKA Evolutionary Creationism)</a:t>
            </a:r>
          </a:p>
          <a:p>
            <a:pPr lvl="1"/>
            <a:r>
              <a:rPr lang="en-US" dirty="0" smtClean="0"/>
              <a:t>Creation is a process, not an event</a:t>
            </a:r>
          </a:p>
          <a:p>
            <a:pPr lvl="1"/>
            <a:r>
              <a:rPr lang="en-US" dirty="0"/>
              <a:t>God uses laws of nature (evolution) to create in two ways</a:t>
            </a:r>
          </a:p>
          <a:p>
            <a:pPr lvl="2"/>
            <a:r>
              <a:rPr lang="en-US" dirty="0"/>
              <a:t>1. </a:t>
            </a:r>
            <a:r>
              <a:rPr lang="en-US" u="sng" dirty="0"/>
              <a:t>Deistic</a:t>
            </a:r>
            <a:r>
              <a:rPr lang="en-US" dirty="0"/>
              <a:t>: God “hands off” after Creation</a:t>
            </a:r>
          </a:p>
          <a:p>
            <a:pPr lvl="2"/>
            <a:r>
              <a:rPr lang="en-US" dirty="0"/>
              <a:t>2.</a:t>
            </a:r>
            <a:r>
              <a:rPr lang="en-US" u="sng" dirty="0"/>
              <a:t> Theistic</a:t>
            </a:r>
            <a:r>
              <a:rPr lang="en-US" dirty="0"/>
              <a:t>: God gives some continual guidance, but relies mostly on evolution</a:t>
            </a:r>
          </a:p>
          <a:p>
            <a:pPr lvl="1"/>
            <a:r>
              <a:rPr lang="en-US" dirty="0" smtClean="0"/>
              <a:t>Bible/Genesis </a:t>
            </a:r>
            <a:r>
              <a:rPr lang="en-US" dirty="0"/>
              <a:t>1 is poetic, mythical</a:t>
            </a:r>
          </a:p>
          <a:p>
            <a:pPr lvl="2"/>
            <a:r>
              <a:rPr lang="en-US" dirty="0"/>
              <a:t>False historically but true theologically</a:t>
            </a:r>
          </a:p>
          <a:p>
            <a:pPr lvl="1"/>
            <a:r>
              <a:rPr lang="en-US" dirty="0" smtClean="0"/>
              <a:t>Creation Days are non-literal, snapshots in time</a:t>
            </a:r>
          </a:p>
          <a:p>
            <a:pPr lvl="1"/>
            <a:r>
              <a:rPr lang="en-US" dirty="0"/>
              <a:t>Adam &amp; Eve and Original sin concepts are mythical</a:t>
            </a:r>
          </a:p>
          <a:p>
            <a:pPr lvl="2"/>
            <a:endParaRPr lang="en-US" dirty="0" smtClean="0"/>
          </a:p>
          <a:p>
            <a:pPr marL="914400" lvl="2" indent="0">
              <a:buNone/>
            </a:pPr>
            <a:endParaRPr lang="en-US" dirty="0" smtClean="0"/>
          </a:p>
        </p:txBody>
      </p:sp>
    </p:spTree>
    <p:extLst>
      <p:ext uri="{BB962C8B-B14F-4D97-AF65-F5344CB8AC3E}">
        <p14:creationId xmlns:p14="http://schemas.microsoft.com/office/powerpoint/2010/main" val="29258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21710</TotalTime>
  <Words>4043</Words>
  <Application>Microsoft Office PowerPoint</Application>
  <PresentationFormat>Widescreen</PresentationFormat>
  <Paragraphs>399</Paragraphs>
  <Slides>32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Origins of Humans &amp; Hominids</vt:lpstr>
      <vt:lpstr>Reasons To Believe Related Materials</vt:lpstr>
      <vt:lpstr>Relationship Between Science &amp; Christianity</vt:lpstr>
      <vt:lpstr>Background &amp; History</vt:lpstr>
      <vt:lpstr>Human Evolutionary Models</vt:lpstr>
      <vt:lpstr>Human Evolutionary Models</vt:lpstr>
      <vt:lpstr>Christian Origin of Humanity Models</vt:lpstr>
      <vt:lpstr>Christian Origin of Humanity Models</vt:lpstr>
      <vt:lpstr>Christian Origin of Humanity Models</vt:lpstr>
      <vt:lpstr>Hominid Classification Difficulties</vt:lpstr>
      <vt:lpstr>Hominid Classification Difficulties</vt:lpstr>
      <vt:lpstr>Hominid Classification Difficulties Homo erectus</vt:lpstr>
      <vt:lpstr>Hominid Classification Difficulties Geographical Spread of Homo erectus</vt:lpstr>
      <vt:lpstr>Hominid Classification &amp; Molecular Anthropology Phylogenetics To The Rescue..?</vt:lpstr>
      <vt:lpstr>Hominid Classification &amp; Molecular Anthropology Phylogenetics</vt:lpstr>
      <vt:lpstr>Hominid Classification &amp; Molecular Anthropology Phylogenetic Analysis</vt:lpstr>
      <vt:lpstr>Hominid Classification &amp; Molecular Anthropology Phylogenetic Analysis</vt:lpstr>
      <vt:lpstr>Hominid Classification &amp; Molecular Anthropology Phylogenetic Analysis</vt:lpstr>
      <vt:lpstr>Genetic Techniques</vt:lpstr>
      <vt:lpstr>Genetic Techniques</vt:lpstr>
      <vt:lpstr>Genetic Techniques</vt:lpstr>
      <vt:lpstr>Genetic Techniques</vt:lpstr>
      <vt:lpstr>Genetic Techniques: Y-Chromosome</vt:lpstr>
      <vt:lpstr>Genetic Techniques: Y-Chromosome  Spread of Humanity</vt:lpstr>
      <vt:lpstr>Genetic Techniques, Continued</vt:lpstr>
      <vt:lpstr>Genetic Techniques, Continued</vt:lpstr>
      <vt:lpstr>Genetic Techniques, Continued</vt:lpstr>
      <vt:lpstr>Genetic Techniques: Conclusions</vt:lpstr>
      <vt:lpstr>Genetic Techniques: Conclusions</vt:lpstr>
      <vt:lpstr>Finis </vt:lpstr>
      <vt:lpstr>HANDOUT ON HOMINID/HUMAN TAXONOMIC TREE, 1 OF 2</vt:lpstr>
      <vt:lpstr>HANDOUT 2 OF 2, VOCABULARY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156</cp:revision>
  <dcterms:created xsi:type="dcterms:W3CDTF">2014-12-31T18:56:42Z</dcterms:created>
  <dcterms:modified xsi:type="dcterms:W3CDTF">2015-01-31T02:10:23Z</dcterms:modified>
</cp:coreProperties>
</file>