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 id="2147483948" r:id="rId2"/>
    <p:sldMasterId id="2147483960" r:id="rId3"/>
    <p:sldMasterId id="2147483972" r:id="rId4"/>
    <p:sldMasterId id="2147483996" r:id="rId5"/>
  </p:sldMasterIdLst>
  <p:notesMasterIdLst>
    <p:notesMasterId r:id="rId203"/>
  </p:notesMasterIdLst>
  <p:sldIdLst>
    <p:sldId id="256" r:id="rId6"/>
    <p:sldId id="258" r:id="rId7"/>
    <p:sldId id="394" r:id="rId8"/>
    <p:sldId id="396" r:id="rId9"/>
    <p:sldId id="397" r:id="rId10"/>
    <p:sldId id="398" r:id="rId11"/>
    <p:sldId id="399" r:id="rId12"/>
    <p:sldId id="400" r:id="rId13"/>
    <p:sldId id="317" r:id="rId14"/>
    <p:sldId id="307" r:id="rId15"/>
    <p:sldId id="318" r:id="rId16"/>
    <p:sldId id="322" r:id="rId17"/>
    <p:sldId id="527" r:id="rId18"/>
    <p:sldId id="528" r:id="rId19"/>
    <p:sldId id="532" r:id="rId20"/>
    <p:sldId id="309" r:id="rId21"/>
    <p:sldId id="321" r:id="rId22"/>
    <p:sldId id="529" r:id="rId23"/>
    <p:sldId id="319" r:id="rId24"/>
    <p:sldId id="402" r:id="rId25"/>
    <p:sldId id="324" r:id="rId26"/>
    <p:sldId id="530" r:id="rId27"/>
    <p:sldId id="311" r:id="rId28"/>
    <p:sldId id="458" r:id="rId29"/>
    <p:sldId id="347" r:id="rId30"/>
    <p:sldId id="403" r:id="rId31"/>
    <p:sldId id="404" r:id="rId32"/>
    <p:sldId id="434" r:id="rId33"/>
    <p:sldId id="435" r:id="rId34"/>
    <p:sldId id="405" r:id="rId35"/>
    <p:sldId id="345" r:id="rId36"/>
    <p:sldId id="406" r:id="rId37"/>
    <p:sldId id="407" r:id="rId38"/>
    <p:sldId id="446" r:id="rId39"/>
    <p:sldId id="456" r:id="rId40"/>
    <p:sldId id="457" r:id="rId41"/>
    <p:sldId id="447" r:id="rId42"/>
    <p:sldId id="448" r:id="rId43"/>
    <p:sldId id="449" r:id="rId44"/>
    <p:sldId id="450" r:id="rId45"/>
    <p:sldId id="451" r:id="rId46"/>
    <p:sldId id="452" r:id="rId47"/>
    <p:sldId id="351" r:id="rId48"/>
    <p:sldId id="328" r:id="rId49"/>
    <p:sldId id="437" r:id="rId50"/>
    <p:sldId id="408" r:id="rId51"/>
    <p:sldId id="436" r:id="rId52"/>
    <p:sldId id="410" r:id="rId53"/>
    <p:sldId id="323" r:id="rId54"/>
    <p:sldId id="313" r:id="rId55"/>
    <p:sldId id="314" r:id="rId56"/>
    <p:sldId id="329" r:id="rId57"/>
    <p:sldId id="531" r:id="rId58"/>
    <p:sldId id="325" r:id="rId59"/>
    <p:sldId id="459" r:id="rId60"/>
    <p:sldId id="460" r:id="rId61"/>
    <p:sldId id="326" r:id="rId62"/>
    <p:sldId id="421" r:id="rId63"/>
    <p:sldId id="423" r:id="rId64"/>
    <p:sldId id="327" r:id="rId65"/>
    <p:sldId id="330" r:id="rId66"/>
    <p:sldId id="299" r:id="rId67"/>
    <p:sldId id="301" r:id="rId68"/>
    <p:sldId id="302" r:id="rId69"/>
    <p:sldId id="332" r:id="rId70"/>
    <p:sldId id="303" r:id="rId71"/>
    <p:sldId id="333" r:id="rId72"/>
    <p:sldId id="360" r:id="rId73"/>
    <p:sldId id="361" r:id="rId74"/>
    <p:sldId id="362" r:id="rId75"/>
    <p:sldId id="363" r:id="rId76"/>
    <p:sldId id="411" r:id="rId77"/>
    <p:sldId id="412" r:id="rId78"/>
    <p:sldId id="453" r:id="rId79"/>
    <p:sldId id="414" r:id="rId80"/>
    <p:sldId id="454" r:id="rId81"/>
    <p:sldId id="334" r:id="rId82"/>
    <p:sldId id="415" r:id="rId83"/>
    <p:sldId id="335" r:id="rId84"/>
    <p:sldId id="425" r:id="rId85"/>
    <p:sldId id="336" r:id="rId86"/>
    <p:sldId id="364" r:id="rId87"/>
    <p:sldId id="440" r:id="rId88"/>
    <p:sldId id="416" r:id="rId89"/>
    <p:sldId id="439" r:id="rId90"/>
    <p:sldId id="438" r:id="rId91"/>
    <p:sldId id="365" r:id="rId92"/>
    <p:sldId id="337" r:id="rId93"/>
    <p:sldId id="426" r:id="rId94"/>
    <p:sldId id="315" r:id="rId95"/>
    <p:sldId id="455" r:id="rId96"/>
    <p:sldId id="417" r:id="rId97"/>
    <p:sldId id="418" r:id="rId98"/>
    <p:sldId id="419" r:id="rId99"/>
    <p:sldId id="420" r:id="rId100"/>
    <p:sldId id="354" r:id="rId101"/>
    <p:sldId id="293" r:id="rId102"/>
    <p:sldId id="379" r:id="rId103"/>
    <p:sldId id="294" r:id="rId104"/>
    <p:sldId id="377" r:id="rId105"/>
    <p:sldId id="295" r:id="rId106"/>
    <p:sldId id="297" r:id="rId107"/>
    <p:sldId id="427" r:id="rId108"/>
    <p:sldId id="298" r:id="rId109"/>
    <p:sldId id="275" r:id="rId110"/>
    <p:sldId id="443" r:id="rId111"/>
    <p:sldId id="358" r:id="rId112"/>
    <p:sldId id="441" r:id="rId113"/>
    <p:sldId id="442" r:id="rId114"/>
    <p:sldId id="359" r:id="rId115"/>
    <p:sldId id="282" r:id="rId116"/>
    <p:sldId id="283" r:id="rId117"/>
    <p:sldId id="429" r:id="rId118"/>
    <p:sldId id="444" r:id="rId119"/>
    <p:sldId id="371" r:id="rId120"/>
    <p:sldId id="284" r:id="rId121"/>
    <p:sldId id="286" r:id="rId122"/>
    <p:sldId id="384" r:id="rId123"/>
    <p:sldId id="385" r:id="rId124"/>
    <p:sldId id="367" r:id="rId125"/>
    <p:sldId id="368" r:id="rId126"/>
    <p:sldId id="432" r:id="rId127"/>
    <p:sldId id="433" r:id="rId128"/>
    <p:sldId id="370" r:id="rId129"/>
    <p:sldId id="374" r:id="rId130"/>
    <p:sldId id="386" r:id="rId131"/>
    <p:sldId id="387" r:id="rId132"/>
    <p:sldId id="388" r:id="rId133"/>
    <p:sldId id="389" r:id="rId134"/>
    <p:sldId id="390" r:id="rId135"/>
    <p:sldId id="430" r:id="rId136"/>
    <p:sldId id="391" r:id="rId137"/>
    <p:sldId id="392" r:id="rId138"/>
    <p:sldId id="431" r:id="rId139"/>
    <p:sldId id="393" r:id="rId140"/>
    <p:sldId id="461" r:id="rId141"/>
    <p:sldId id="462" r:id="rId142"/>
    <p:sldId id="466" r:id="rId143"/>
    <p:sldId id="463" r:id="rId144"/>
    <p:sldId id="464" r:id="rId145"/>
    <p:sldId id="465" r:id="rId146"/>
    <p:sldId id="467" r:id="rId147"/>
    <p:sldId id="468" r:id="rId148"/>
    <p:sldId id="526" r:id="rId149"/>
    <p:sldId id="469" r:id="rId150"/>
    <p:sldId id="470" r:id="rId151"/>
    <p:sldId id="473" r:id="rId152"/>
    <p:sldId id="474" r:id="rId153"/>
    <p:sldId id="476" r:id="rId154"/>
    <p:sldId id="477" r:id="rId155"/>
    <p:sldId id="478" r:id="rId156"/>
    <p:sldId id="479" r:id="rId157"/>
    <p:sldId id="480" r:id="rId158"/>
    <p:sldId id="481" r:id="rId159"/>
    <p:sldId id="482" r:id="rId160"/>
    <p:sldId id="483" r:id="rId161"/>
    <p:sldId id="484" r:id="rId162"/>
    <p:sldId id="485" r:id="rId163"/>
    <p:sldId id="486" r:id="rId164"/>
    <p:sldId id="487" r:id="rId165"/>
    <p:sldId id="488" r:id="rId166"/>
    <p:sldId id="489" r:id="rId167"/>
    <p:sldId id="490" r:id="rId168"/>
    <p:sldId id="491" r:id="rId169"/>
    <p:sldId id="492" r:id="rId170"/>
    <p:sldId id="493" r:id="rId171"/>
    <p:sldId id="494" r:id="rId172"/>
    <p:sldId id="495" r:id="rId173"/>
    <p:sldId id="496" r:id="rId174"/>
    <p:sldId id="497" r:id="rId175"/>
    <p:sldId id="498" r:id="rId176"/>
    <p:sldId id="499" r:id="rId177"/>
    <p:sldId id="500" r:id="rId178"/>
    <p:sldId id="501" r:id="rId179"/>
    <p:sldId id="502" r:id="rId180"/>
    <p:sldId id="503" r:id="rId181"/>
    <p:sldId id="504" r:id="rId182"/>
    <p:sldId id="505" r:id="rId183"/>
    <p:sldId id="506" r:id="rId184"/>
    <p:sldId id="508" r:id="rId185"/>
    <p:sldId id="509" r:id="rId186"/>
    <p:sldId id="510" r:id="rId187"/>
    <p:sldId id="511" r:id="rId188"/>
    <p:sldId id="512" r:id="rId189"/>
    <p:sldId id="513" r:id="rId190"/>
    <p:sldId id="514" r:id="rId191"/>
    <p:sldId id="515" r:id="rId192"/>
    <p:sldId id="516" r:id="rId193"/>
    <p:sldId id="517" r:id="rId194"/>
    <p:sldId id="518" r:id="rId195"/>
    <p:sldId id="519" r:id="rId196"/>
    <p:sldId id="520" r:id="rId197"/>
    <p:sldId id="521" r:id="rId198"/>
    <p:sldId id="522" r:id="rId199"/>
    <p:sldId id="523" r:id="rId200"/>
    <p:sldId id="524" r:id="rId201"/>
    <p:sldId id="525" r:id="rId2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30" autoAdjust="0"/>
  </p:normalViewPr>
  <p:slideViewPr>
    <p:cSldViewPr>
      <p:cViewPr varScale="1">
        <p:scale>
          <a:sx n="72" d="100"/>
          <a:sy n="72" d="100"/>
        </p:scale>
        <p:origin x="-1685"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6" Type="http://schemas.openxmlformats.org/officeDocument/2006/relationships/theme" Target="theme/theme1.xml"/><Relationship Id="rId201" Type="http://schemas.openxmlformats.org/officeDocument/2006/relationships/slide" Target="slides/slide196.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190" Type="http://schemas.openxmlformats.org/officeDocument/2006/relationships/slide" Target="slides/slide185.xml"/><Relationship Id="rId204" Type="http://schemas.openxmlformats.org/officeDocument/2006/relationships/presProps" Target="pres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E59CF8-B25E-4273-AABE-2CC90DB168A2}" type="datetimeFigureOut">
              <a:rPr lang="en-US" smtClean="0"/>
              <a:pPr/>
              <a:t>7/17/2011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F86AD1-DFA1-454C-849F-FA07B761ECE9}" type="slidenum">
              <a:rPr lang="en-US" smtClean="0"/>
              <a:pPr/>
              <a:t>‹#›</a:t>
            </a:fld>
            <a:endParaRPr lang="en-US"/>
          </a:p>
        </p:txBody>
      </p:sp>
    </p:spTree>
    <p:extLst>
      <p:ext uri="{BB962C8B-B14F-4D97-AF65-F5344CB8AC3E}">
        <p14:creationId xmlns:p14="http://schemas.microsoft.com/office/powerpoint/2010/main" val="8440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F86AD1-DFA1-454C-849F-FA07B761ECE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F86AD1-DFA1-454C-849F-FA07B761ECE9}"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F86AD1-DFA1-454C-849F-FA07B761ECE9}"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F86AD1-DFA1-454C-849F-FA07B761ECE9}" type="slidenum">
              <a:rPr lang="en-US" smtClean="0"/>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F86AD1-DFA1-454C-849F-FA07B761ECE9}"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F99193C-8FD1-4994-A385-359DE6AEFF45}" type="datetimeFigureOut">
              <a:rPr lang="en-US" smtClean="0"/>
              <a:pPr/>
              <a:t>7/17/2011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D2BCA2-2BE0-4F6E-84BF-DD91995232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D2BCA2-2BE0-4F6E-84BF-DD91995232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D2BCA2-2BE0-4F6E-84BF-DD919952321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4"/>
                    </a:gs>
                    <a:gs pos="73000">
                      <a:schemeClr val="accent3"/>
                    </a:gs>
                    <a:gs pos="100000">
                      <a:schemeClr val="accent2"/>
                    </a:gs>
                  </a:gsLst>
                  <a:lin ang="4800000" scaled="1"/>
                </a:gradFill>
                <a:effectLst>
                  <a:outerShdw blurRad="127000" dist="200000" dir="2700000" algn="tl" rotWithShape="0">
                    <a:srgbClr val="000000">
                      <a:alpha val="30000"/>
                    </a:srgbClr>
                  </a:outerShdw>
                </a:effectLst>
              </a:defRPr>
            </a:lvl1pPr>
          </a:lstStyle>
          <a:p>
            <a:r>
              <a:rPr kumimoji="0" lang="en-US" dirty="0" smtClean="0"/>
              <a:t>Click to edit Master title style</a:t>
            </a:r>
            <a:endParaRPr kumimoji="0" lang="en-US" dirty="0"/>
          </a:p>
        </p:txBody>
      </p:sp>
      <p:sp>
        <p:nvSpPr>
          <p:cNvPr id="28" name="Date Placeholder 27"/>
          <p:cNvSpPr>
            <a:spLocks noGrp="1"/>
          </p:cNvSpPr>
          <p:nvPr>
            <p:ph type="dt" sz="half" idx="10"/>
          </p:nvPr>
        </p:nvSpPr>
        <p:spPr/>
        <p:txBody>
          <a:bodyPr/>
          <a:lstStyle/>
          <a:p>
            <a:fld id="{7F99193C-8FD1-4994-A385-359DE6AEFF45}" type="datetimeFigureOut">
              <a:rPr lang="en-US" smtClean="0"/>
              <a:pPr/>
              <a:t>7/17/2011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2D2BCA2-2BE0-4F6E-84BF-DD919952321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gradFill>
                  <a:gsLst>
                    <a:gs pos="0">
                      <a:schemeClr val="accent4"/>
                    </a:gs>
                    <a:gs pos="73000">
                      <a:schemeClr val="accent3"/>
                    </a:gs>
                    <a:gs pos="100000">
                      <a:schemeClr val="accent2"/>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2D2BCA2-2BE0-4F6E-84BF-DD919952321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99193C-8FD1-4994-A385-359DE6AEFF45}" type="datetimeFigureOut">
              <a:rPr lang="en-US" smtClean="0"/>
              <a:pPr/>
              <a:t>7/17/2011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99193C-8FD1-4994-A385-359DE6AEFF45}" type="datetimeFigureOut">
              <a:rPr lang="en-US" smtClean="0"/>
              <a:pPr/>
              <a:t>7/17/2011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99193C-8FD1-4994-A385-359DE6AEFF45}" type="datetimeFigureOut">
              <a:rPr lang="en-US" smtClean="0"/>
              <a:pPr/>
              <a:t>7/17/2011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193C-8FD1-4994-A385-359DE6AEFF45}" type="datetimeFigureOut">
              <a:rPr lang="en-US" smtClean="0"/>
              <a:pPr/>
              <a:t>7/17/2011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99193C-8FD1-4994-A385-359DE6AEFF45}" type="datetimeFigureOut">
              <a:rPr lang="en-US" smtClean="0"/>
              <a:pPr/>
              <a:t>7/17/2011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D2BCA2-2BE0-4F6E-84BF-DD919952321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99193C-8FD1-4994-A385-359DE6AEFF45}" type="datetimeFigureOut">
              <a:rPr lang="en-US" smtClean="0"/>
              <a:pPr/>
              <a:t>7/17/2011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a:effectLst>
            <a:outerShdw blurRad="38100" dist="38100" dir="2700000" algn="tl" rotWithShape="0">
              <a:prstClr val="black">
                <a:alpha val="60000"/>
              </a:prstClr>
            </a:outerShdw>
          </a:effectLst>
        </p:spPr>
        <p:txBody>
          <a:bodyPr anchor="b" anchorCtr="0">
            <a:noAutofit/>
          </a:bodyPr>
          <a:lstStyle>
            <a:lvl1pPr algn="ctr">
              <a:defRPr lang="en-US" sz="4800" b="1"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F99193C-8FD1-4994-A385-359DE6AEFF45}" type="datetimeFigureOut">
              <a:rPr lang="en-US" smtClean="0"/>
              <a:pPr/>
              <a:t>7/17/2011</a:t>
            </a:fld>
            <a:endParaRPr lang="en-US"/>
          </a:p>
        </p:txBody>
      </p:sp>
      <p:sp>
        <p:nvSpPr>
          <p:cNvPr id="16" name="Slide Number Placeholder 15"/>
          <p:cNvSpPr>
            <a:spLocks noGrp="1"/>
          </p:cNvSpPr>
          <p:nvPr>
            <p:ph type="sldNum" sz="quarter" idx="11"/>
          </p:nvPr>
        </p:nvSpPr>
        <p:spPr/>
        <p:txBody>
          <a:bodyPr/>
          <a:lstStyle/>
          <a:p>
            <a:fld id="{02D2BCA2-2BE0-4F6E-84BF-DD919952321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F99193C-8FD1-4994-A385-359DE6AEFF45}" type="datetimeFigureOut">
              <a:rPr lang="en-US" smtClean="0"/>
              <a:pPr/>
              <a:t>7/17/2011</a:t>
            </a:fld>
            <a:endParaRPr lang="en-US"/>
          </a:p>
        </p:txBody>
      </p:sp>
      <p:sp>
        <p:nvSpPr>
          <p:cNvPr id="15" name="Slide Number Placeholder 14"/>
          <p:cNvSpPr>
            <a:spLocks noGrp="1"/>
          </p:cNvSpPr>
          <p:nvPr>
            <p:ph type="sldNum" sz="quarter" idx="15"/>
          </p:nvPr>
        </p:nvSpPr>
        <p:spPr/>
        <p:txBody>
          <a:bodyPr/>
          <a:lstStyle>
            <a:lvl1pPr algn="ctr">
              <a:defRPr/>
            </a:lvl1pPr>
          </a:lstStyle>
          <a:p>
            <a:fld id="{02D2BCA2-2BE0-4F6E-84BF-DD9199523219}"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2BCA2-2BE0-4F6E-84BF-DD9199523219}" type="slidenum">
              <a:rPr lang="en-US" smtClean="0"/>
              <a:pPr/>
              <a:t>‹#›</a:t>
            </a:fld>
            <a:endParaRPr lang="en-US"/>
          </a:p>
        </p:txBody>
      </p:sp>
      <p:sp>
        <p:nvSpPr>
          <p:cNvPr id="2" name="Title 1"/>
          <p:cNvSpPr>
            <a:spLocks noGrp="1"/>
          </p:cNvSpPr>
          <p:nvPr>
            <p:ph type="title"/>
          </p:nvPr>
        </p:nvSpPr>
        <p:spPr>
          <a:xfrm>
            <a:off x="685800" y="3505200"/>
            <a:ext cx="7924800" cy="1371600"/>
          </a:xfrm>
          <a:effectLst>
            <a:outerShdw blurRad="38100" dist="38100" dir="2700000" algn="tl" rotWithShape="0">
              <a:prstClr val="black">
                <a:alpha val="60000"/>
              </a:prstClr>
            </a:outerShdw>
          </a:effectLst>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F99193C-8FD1-4994-A385-359DE6AEFF45}" type="datetimeFigureOut">
              <a:rPr lang="en-US" smtClean="0"/>
              <a:pPr/>
              <a:t>7/17/2011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2BCA2-2BE0-4F6E-84BF-DD919952321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2D2BCA2-2BE0-4F6E-84BF-DD9199523219}"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F99193C-8FD1-4994-A385-359DE6AEFF45}" type="datetimeFigureOut">
              <a:rPr lang="en-US" smtClean="0"/>
              <a:pPr/>
              <a:t>7/17/2011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99193C-8FD1-4994-A385-359DE6AEFF45}" type="datetimeFigureOut">
              <a:rPr lang="en-US" smtClean="0"/>
              <a:pPr/>
              <a:t>7/17/2011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2BCA2-2BE0-4F6E-84BF-DD919952321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193C-8FD1-4994-A385-359DE6AEFF45}" type="datetimeFigureOut">
              <a:rPr lang="en-US" smtClean="0"/>
              <a:pPr/>
              <a:t>7/17/2011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D2BCA2-2BE0-4F6E-84BF-DD919952321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F99193C-8FD1-4994-A385-359DE6AEFF45}" type="datetimeFigureOut">
              <a:rPr lang="en-US" smtClean="0"/>
              <a:pPr/>
              <a:t>7/17/2011</a:t>
            </a:fld>
            <a:endParaRPr lang="en-US"/>
          </a:p>
        </p:txBody>
      </p:sp>
      <p:sp>
        <p:nvSpPr>
          <p:cNvPr id="9" name="Slide Number Placeholder 8"/>
          <p:cNvSpPr>
            <a:spLocks noGrp="1"/>
          </p:cNvSpPr>
          <p:nvPr>
            <p:ph type="sldNum" sz="quarter" idx="15"/>
          </p:nvPr>
        </p:nvSpPr>
        <p:spPr/>
        <p:txBody>
          <a:bodyPr/>
          <a:lstStyle/>
          <a:p>
            <a:fld id="{02D2BCA2-2BE0-4F6E-84BF-DD9199523219}"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F99193C-8FD1-4994-A385-359DE6AEFF45}" type="datetimeFigureOut">
              <a:rPr lang="en-US" smtClean="0"/>
              <a:pPr/>
              <a:t>7/17/2011</a:t>
            </a:fld>
            <a:endParaRPr lang="en-US"/>
          </a:p>
        </p:txBody>
      </p:sp>
      <p:sp>
        <p:nvSpPr>
          <p:cNvPr id="9" name="Slide Number Placeholder 8"/>
          <p:cNvSpPr>
            <a:spLocks noGrp="1"/>
          </p:cNvSpPr>
          <p:nvPr>
            <p:ph type="sldNum" sz="quarter" idx="11"/>
          </p:nvPr>
        </p:nvSpPr>
        <p:spPr/>
        <p:txBody>
          <a:bodyPr/>
          <a:lstStyle/>
          <a:p>
            <a:fld id="{02D2BCA2-2BE0-4F6E-84BF-DD919952321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02D2BCA2-2BE0-4F6E-84BF-DD9199523219}"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D2BCA2-2BE0-4F6E-84BF-DD91995232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D2BCA2-2BE0-4F6E-84BF-DD9199523219}"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1"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D2BCA2-2BE0-4F6E-84BF-DD91995232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2D2BCA2-2BE0-4F6E-84BF-DD9199523219}"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2D2BCA2-2BE0-4F6E-84BF-DD919952321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D2BCA2-2BE0-4F6E-84BF-DD919952321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2D2BCA2-2BE0-4F6E-84BF-DD9199523219}"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D2BCA2-2BE0-4F6E-84BF-DD9199523219}"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7F99193C-8FD1-4994-A385-359DE6AEFF45}" type="datetimeFigureOut">
              <a:rPr lang="en-US" smtClean="0"/>
              <a:pPr/>
              <a:t>7/17/2011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02D2BCA2-2BE0-4F6E-84BF-DD9199523219}"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D2BCA2-2BE0-4F6E-84BF-DD9199523219}"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D2BCA2-2BE0-4F6E-84BF-DD9199523219}"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193C-8FD1-4994-A385-359DE6AEFF45}" type="datetimeFigureOut">
              <a:rPr lang="en-US" smtClean="0"/>
              <a:pPr/>
              <a:t>7/17/2011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193C-8FD1-4994-A385-359DE6AEFF45}" type="datetimeFigureOut">
              <a:rPr lang="en-US" smtClean="0"/>
              <a:pPr/>
              <a:t>7/17/2011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2D2BCA2-2BE0-4F6E-84BF-DD9199523219}"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193C-8FD1-4994-A385-359DE6AEFF45}" type="datetimeFigureOut">
              <a:rPr lang="en-US" smtClean="0"/>
              <a:pPr/>
              <a:t>7/17/2011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193C-8FD1-4994-A385-359DE6AEFF45}" type="datetimeFigureOut">
              <a:rPr lang="en-US" smtClean="0"/>
              <a:pPr/>
              <a:t>7/17/2011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193C-8FD1-4994-A385-359DE6AEFF45}" type="datetimeFigureOut">
              <a:rPr lang="en-US" smtClean="0"/>
              <a:pPr/>
              <a:t>7/17/2011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193C-8FD1-4994-A385-359DE6AEFF45}" type="datetimeFigureOut">
              <a:rPr lang="en-US" smtClean="0"/>
              <a:pPr/>
              <a:t>7/17/2011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193C-8FD1-4994-A385-359DE6AEFF45}" type="datetimeFigureOut">
              <a:rPr lang="en-US" smtClean="0"/>
              <a:pPr/>
              <a:t>7/17/2011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2BCA2-2BE0-4F6E-84BF-DD91995232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2D2BCA2-2BE0-4F6E-84BF-DD919952321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F99193C-8FD1-4994-A385-359DE6AEFF45}" type="datetimeFigureOut">
              <a:rPr lang="en-US" smtClean="0"/>
              <a:pPr/>
              <a:t>7/17/2011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2D2BCA2-2BE0-4F6E-84BF-DD91995232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F99193C-8FD1-4994-A385-359DE6AEFF45}" type="datetimeFigureOut">
              <a:rPr lang="en-US" smtClean="0"/>
              <a:pPr/>
              <a:t>7/17/2011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D2BCA2-2BE0-4F6E-84BF-DD91995232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F99193C-8FD1-4994-A385-359DE6AEFF45}" type="datetimeFigureOut">
              <a:rPr lang="en-US" smtClean="0"/>
              <a:pPr/>
              <a:t>7/17/2011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2D2BCA2-2BE0-4F6E-84BF-DD919952321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F99193C-8FD1-4994-A385-359DE6AEFF45}" type="datetimeFigureOut">
              <a:rPr lang="en-US" smtClean="0"/>
              <a:pPr/>
              <a:t>7/17/2011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2D2BCA2-2BE0-4F6E-84BF-DD919952321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F99193C-8FD1-4994-A385-359DE6AEFF45}" type="datetimeFigureOut">
              <a:rPr lang="en-US" smtClean="0"/>
              <a:pPr/>
              <a:t>7/17/2011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2D2BCA2-2BE0-4F6E-84BF-DD919952321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4"/>
              </a:gs>
              <a:gs pos="73000">
                <a:schemeClr val="accent3"/>
              </a:gs>
              <a:gs pos="100000">
                <a:schemeClr val="accent2"/>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F99193C-8FD1-4994-A385-359DE6AEFF45}" type="datetimeFigureOut">
              <a:rPr lang="en-US" smtClean="0"/>
              <a:pPr/>
              <a:t>7/17/2011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2D2BCA2-2BE0-4F6E-84BF-DD9199523219}"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dirty="0" smtClean="0"/>
              <a:t>Click to edit Master title style</a:t>
            </a:r>
            <a:endParaRPr kumimoji="0"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txStyles>
    <p:titleStyle>
      <a:lvl1pPr algn="l" rtl="0" eaLnBrk="1" latinLnBrk="0" hangingPunct="1">
        <a:spcBef>
          <a:spcPct val="0"/>
        </a:spcBef>
        <a:buNone/>
        <a:defRPr kumimoji="0" lang="en-US" sz="4200" b="1" kern="1200" spc="-100" baseline="0" dirty="0">
          <a:ln w="3200">
            <a:solidFill>
              <a:schemeClr val="bg2">
                <a:shade val="75000"/>
                <a:alpha val="25000"/>
              </a:schemeClr>
            </a:solidFill>
            <a:prstDash val="solid"/>
            <a:round/>
          </a:ln>
          <a:solidFill>
            <a:srgbClr val="F9F9F9"/>
          </a:solidFill>
          <a:effectLst>
            <a:outerShdw blurRad="38100" dist="50800" dir="2700000" algn="tl" rotWithShape="0">
              <a:prstClr val="black">
                <a:alpha val="6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F99193C-8FD1-4994-A385-359DE6AEFF45}" type="datetimeFigureOut">
              <a:rPr lang="en-US" smtClean="0"/>
              <a:pPr/>
              <a:t>7/17/2011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2D2BCA2-2BE0-4F6E-84BF-DD919952321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txStyles>
    <p:titleStyle>
      <a:lvl1pPr algn="l" rtl="0" eaLnBrk="1" latinLnBrk="0" hangingPunct="1">
        <a:spcBef>
          <a:spcPct val="0"/>
        </a:spcBef>
        <a:buNone/>
        <a:defRPr kumimoji="0" sz="4000" b="1"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193C-8FD1-4994-A385-359DE6AEFF45}" type="datetimeFigureOut">
              <a:rPr lang="en-US" smtClean="0"/>
              <a:pPr/>
              <a:t>7/17/2011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2BCA2-2BE0-4F6E-84BF-DD91995232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685800" y="457200"/>
            <a:ext cx="7772400" cy="5029200"/>
          </a:xfrm>
        </p:spPr>
        <p:txBody>
          <a:bodyPr>
            <a:noAutofit/>
            <a:scene3d>
              <a:camera prst="orthographicFront"/>
              <a:lightRig rig="threePt" dir="t"/>
            </a:scene3d>
            <a:sp3d extrusionH="57150">
              <a:bevelT w="38100" h="38100"/>
            </a:sp3d>
          </a:bodyPr>
          <a:lstStyle/>
          <a:p>
            <a:pPr algn="ctr"/>
            <a:r>
              <a:rPr lang="en-US" sz="6000" b="1" dirty="0" smtClean="0">
                <a:ln w="19050">
                  <a:solidFill>
                    <a:srgbClr val="0070C0"/>
                  </a:solidFill>
                </a:ln>
                <a:solidFill>
                  <a:srgbClr val="00B0F0"/>
                </a:solidFill>
              </a:rPr>
              <a:t>THERE IS ONE EVENT </a:t>
            </a:r>
            <a:br>
              <a:rPr lang="en-US" sz="6000" b="1" dirty="0" smtClean="0">
                <a:ln w="19050">
                  <a:solidFill>
                    <a:srgbClr val="0070C0"/>
                  </a:solidFill>
                </a:ln>
                <a:solidFill>
                  <a:srgbClr val="00B0F0"/>
                </a:solidFill>
              </a:rPr>
            </a:br>
            <a:r>
              <a:rPr lang="en-US" sz="6000" b="1" dirty="0" smtClean="0">
                <a:ln w="19050">
                  <a:solidFill>
                    <a:srgbClr val="0070C0"/>
                  </a:solidFill>
                </a:ln>
                <a:solidFill>
                  <a:srgbClr val="00B0F0"/>
                </a:solidFill>
              </a:rPr>
              <a:t>IN ALL OF HISTORY,</a:t>
            </a:r>
            <a:br>
              <a:rPr lang="en-US" sz="6000" b="1" dirty="0" smtClean="0">
                <a:ln w="19050">
                  <a:solidFill>
                    <a:srgbClr val="0070C0"/>
                  </a:solidFill>
                </a:ln>
                <a:solidFill>
                  <a:srgbClr val="00B0F0"/>
                </a:solidFill>
              </a:rPr>
            </a:br>
            <a:r>
              <a:rPr lang="en-US" sz="6000" b="1" dirty="0" smtClean="0">
                <a:ln w="19050">
                  <a:solidFill>
                    <a:srgbClr val="0070C0"/>
                  </a:solidFill>
                </a:ln>
                <a:solidFill>
                  <a:srgbClr val="00B0F0"/>
                </a:solidFill>
              </a:rPr>
              <a:t>IF TRUE, </a:t>
            </a:r>
            <a:br>
              <a:rPr lang="en-US" sz="6000" b="1" dirty="0" smtClean="0">
                <a:ln w="19050">
                  <a:solidFill>
                    <a:srgbClr val="0070C0"/>
                  </a:solidFill>
                </a:ln>
                <a:solidFill>
                  <a:srgbClr val="00B0F0"/>
                </a:solidFill>
              </a:rPr>
            </a:br>
            <a:r>
              <a:rPr lang="en-US" sz="6000" b="1" dirty="0" smtClean="0">
                <a:ln w="19050">
                  <a:solidFill>
                    <a:srgbClr val="0070C0"/>
                  </a:solidFill>
                </a:ln>
                <a:solidFill>
                  <a:srgbClr val="00B0F0"/>
                </a:solidFill>
              </a:rPr>
              <a:t>REVOLUTIONIZES </a:t>
            </a:r>
            <a:br>
              <a:rPr lang="en-US" sz="6000" b="1" dirty="0" smtClean="0">
                <a:ln w="19050">
                  <a:solidFill>
                    <a:srgbClr val="0070C0"/>
                  </a:solidFill>
                </a:ln>
                <a:solidFill>
                  <a:srgbClr val="00B0F0"/>
                </a:solidFill>
              </a:rPr>
            </a:br>
            <a:r>
              <a:rPr lang="en-US" sz="6000" b="1" dirty="0" smtClean="0">
                <a:ln w="19050">
                  <a:solidFill>
                    <a:srgbClr val="0070C0"/>
                  </a:solidFill>
                </a:ln>
                <a:solidFill>
                  <a:srgbClr val="00B0F0"/>
                </a:solidFill>
              </a:rPr>
              <a:t>ALL OF HISTORY…</a:t>
            </a:r>
            <a:br>
              <a:rPr lang="en-US" sz="6000" b="1" dirty="0" smtClean="0">
                <a:ln w="19050">
                  <a:solidFill>
                    <a:srgbClr val="0070C0"/>
                  </a:solidFill>
                </a:ln>
                <a:solidFill>
                  <a:srgbClr val="00B0F0"/>
                </a:solidFill>
              </a:rPr>
            </a:br>
            <a:r>
              <a:rPr sz="6000" b="1" dirty="0" smtClean="0">
                <a:ln w="19050">
                  <a:solidFill>
                    <a:srgbClr val="0070C0"/>
                  </a:solidFill>
                </a:ln>
                <a:solidFill>
                  <a:srgbClr val="00B0F0"/>
                </a:solidFill>
              </a:rPr>
              <a:t>and YOUR LIFE</a:t>
            </a:r>
            <a:endParaRPr lang="en-US" sz="6000" b="1" dirty="0">
              <a:ln w="19050">
                <a:solidFill>
                  <a:srgbClr val="0070C0"/>
                </a:solidFill>
              </a:ln>
              <a:solidFill>
                <a:srgbClr val="00B0F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686800" cy="914400"/>
          </a:xfrm>
        </p:spPr>
        <p:txBody>
          <a:bodyPr>
            <a:normAutofit fontScale="90000"/>
          </a:bodyPr>
          <a:lstStyle/>
          <a:p>
            <a:pPr algn="ctr"/>
            <a:r>
              <a:rPr lang="en-US" sz="4800" dirty="0" smtClean="0"/>
              <a:t>LEGAL/HISTORICAL EVIDENCE</a:t>
            </a:r>
            <a:endParaRPr lang="en-US" sz="4800" dirty="0"/>
          </a:p>
        </p:txBody>
      </p:sp>
      <p:sp>
        <p:nvSpPr>
          <p:cNvPr id="3" name="Content Placeholder 2"/>
          <p:cNvSpPr>
            <a:spLocks noGrp="1"/>
          </p:cNvSpPr>
          <p:nvPr>
            <p:ph sz="half" idx="1"/>
          </p:nvPr>
        </p:nvSpPr>
        <p:spPr>
          <a:xfrm>
            <a:off x="457200" y="1524000"/>
            <a:ext cx="8222456" cy="4953000"/>
          </a:xfrm>
        </p:spPr>
        <p:txBody>
          <a:bodyPr>
            <a:normAutofit/>
          </a:bodyPr>
          <a:lstStyle/>
          <a:p>
            <a:r>
              <a:rPr lang="en-US" sz="4400" dirty="0" smtClean="0">
                <a:latin typeface="Constantia" pitchFamily="18" charset="0"/>
              </a:rPr>
              <a:t>Must examine the viability of relevant documents:</a:t>
            </a:r>
          </a:p>
          <a:p>
            <a:pPr lvl="1"/>
            <a:r>
              <a:rPr lang="en-US" sz="4400" dirty="0" smtClean="0">
                <a:latin typeface="Constantia" pitchFamily="18" charset="0"/>
              </a:rPr>
              <a:t>New Testament (NT) Books, especially the four Gospels</a:t>
            </a:r>
          </a:p>
          <a:p>
            <a:pPr lvl="1"/>
            <a:r>
              <a:rPr lang="en-US" sz="4400" dirty="0" smtClean="0">
                <a:latin typeface="Constantia" pitchFamily="18" charset="0"/>
              </a:rPr>
              <a:t>Documents outside the NT</a:t>
            </a:r>
          </a:p>
          <a:p>
            <a:pPr>
              <a:buNone/>
            </a:pPr>
            <a:endParaRPr lang="en-US" sz="3600" dirty="0" smtClean="0">
              <a:latin typeface="Constantia"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24000"/>
            <a:ext cx="8222456" cy="5181600"/>
          </a:xfrm>
        </p:spPr>
        <p:txBody>
          <a:bodyPr>
            <a:normAutofit fontScale="92500" lnSpcReduction="10000"/>
          </a:bodyPr>
          <a:lstStyle/>
          <a:p>
            <a:pPr fontAlgn="t"/>
            <a:r>
              <a:rPr lang="en-US" b="1" i="1" dirty="0" smtClean="0">
                <a:solidFill>
                  <a:srgbClr val="66FF66"/>
                </a:solidFill>
                <a:latin typeface="Constantia" pitchFamily="18" charset="0"/>
              </a:rPr>
              <a:t>1.    Jesus died by crucifixion</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2.    Jesus was buried</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3.    Disciples lost hope, were in despair</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4.    The tomb was empty a few days later</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5.    The disciples believed he was the risen</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6.    Disciples changed to bold </a:t>
            </a:r>
            <a:r>
              <a:rPr lang="en-US" b="1" i="1" dirty="0" err="1" smtClean="0">
                <a:solidFill>
                  <a:srgbClr val="66FF66"/>
                </a:solidFill>
                <a:latin typeface="Constantia" pitchFamily="18" charset="0"/>
              </a:rPr>
              <a:t>proclaimers</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7.    Resurrection center of early Church</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8.    Message proclaimed  amidst eyewitnesses </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9.    Resurrection caused birth of Church</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10.  Sunday became main day of worship</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11. James converted from skepticism</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12. Paul converted from skepticism</a:t>
            </a:r>
            <a:endParaRPr lang="en-US" dirty="0">
              <a:solidFill>
                <a:srgbClr val="66FF66"/>
              </a:solidFill>
              <a:latin typeface="Constantia" pitchFamily="18" charset="0"/>
            </a:endParaRPr>
          </a:p>
        </p:txBody>
      </p:sp>
      <p:sp>
        <p:nvSpPr>
          <p:cNvPr id="2" name="Title 1"/>
          <p:cNvSpPr>
            <a:spLocks noGrp="1"/>
          </p:cNvSpPr>
          <p:nvPr>
            <p:ph type="title"/>
          </p:nvPr>
        </p:nvSpPr>
        <p:spPr>
          <a:xfrm>
            <a:off x="152400" y="533400"/>
            <a:ext cx="8763000" cy="1219200"/>
          </a:xfrm>
        </p:spPr>
        <p:txBody>
          <a:bodyPr>
            <a:normAutofit fontScale="90000"/>
          </a:bodyPr>
          <a:lstStyle/>
          <a:p>
            <a:pPr algn="ctr"/>
            <a:r>
              <a:rPr lang="en-US" dirty="0" smtClean="0">
                <a:solidFill>
                  <a:schemeClr val="tx2">
                    <a:lumMod val="50000"/>
                  </a:schemeClr>
                </a:solidFill>
              </a:rPr>
              <a:t>LEGEND VS. THE FACTS</a:t>
            </a:r>
            <a:br>
              <a:rPr lang="en-US" dirty="0" smtClean="0">
                <a:solidFill>
                  <a:schemeClr val="tx2">
                    <a:lumMod val="50000"/>
                  </a:schemeClr>
                </a:solidFill>
              </a:rPr>
            </a:br>
            <a:r>
              <a:rPr lang="en-US" sz="2800" dirty="0" smtClean="0"/>
              <a:t>(</a:t>
            </a:r>
            <a:r>
              <a:rPr lang="en-US" sz="2800" dirty="0" smtClean="0">
                <a:solidFill>
                  <a:srgbClr val="66FF66"/>
                </a:solidFill>
              </a:rPr>
              <a:t>Green </a:t>
            </a:r>
            <a:r>
              <a:rPr lang="en-US" sz="2800" dirty="0" smtClean="0"/>
              <a:t>means </a:t>
            </a:r>
            <a:r>
              <a:rPr lang="en-US" sz="2800" dirty="0" smtClean="0"/>
              <a:t>theory cannot explain the fact)</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524000"/>
            <a:ext cx="8382000" cy="5105400"/>
          </a:xfrm>
        </p:spPr>
        <p:txBody>
          <a:bodyPr>
            <a:normAutofit/>
          </a:bodyPr>
          <a:lstStyle/>
          <a:p>
            <a:r>
              <a:rPr lang="en-US" dirty="0" smtClean="0">
                <a:latin typeface="Constantia" pitchFamily="18" charset="0"/>
              </a:rPr>
              <a:t>Matthew 28:11-15 states the Jewish authorities bribed the Roman Custodian that guarded Jesus’ tomb to spread the rumor that the body of Jesus was stolen by his disciples while they (the guards) were asleep in an attempt to explain the absence of Jesus’ body.</a:t>
            </a:r>
          </a:p>
          <a:p>
            <a:endParaRPr lang="en-US" dirty="0" smtClean="0">
              <a:latin typeface="Constantia" pitchFamily="18" charset="0"/>
            </a:endParaRPr>
          </a:p>
          <a:p>
            <a:r>
              <a:rPr lang="en-US" dirty="0" smtClean="0">
                <a:latin typeface="Constantia" pitchFamily="18" charset="0"/>
              </a:rPr>
              <a:t>Two Jewish sources were previously referenced which stated that Jesus was crucified and that his disciples stole his body by night.</a:t>
            </a:r>
          </a:p>
        </p:txBody>
      </p:sp>
      <p:sp>
        <p:nvSpPr>
          <p:cNvPr id="2" name="Title 1"/>
          <p:cNvSpPr>
            <a:spLocks noGrp="1"/>
          </p:cNvSpPr>
          <p:nvPr>
            <p:ph type="title"/>
          </p:nvPr>
        </p:nvSpPr>
        <p:spPr>
          <a:xfrm>
            <a:off x="533400" y="152400"/>
            <a:ext cx="8229600" cy="1316736"/>
          </a:xfrm>
        </p:spPr>
        <p:txBody>
          <a:bodyPr>
            <a:normAutofit fontScale="90000"/>
          </a:bodyPr>
          <a:lstStyle/>
          <a:p>
            <a:pPr algn="ctr"/>
            <a:r>
              <a:rPr lang="en-US" dirty="0" smtClean="0">
                <a:solidFill>
                  <a:schemeClr val="tx2">
                    <a:lumMod val="50000"/>
                  </a:schemeClr>
                </a:solidFill>
              </a:rPr>
              <a:t>THEORY:  DISCIPLES STOLE BODY</a:t>
            </a:r>
            <a:endParaRPr lang="en-US"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524000"/>
            <a:ext cx="8153400" cy="4239064"/>
          </a:xfrm>
        </p:spPr>
        <p:txBody>
          <a:bodyPr>
            <a:normAutofit fontScale="92500" lnSpcReduction="20000"/>
          </a:bodyPr>
          <a:lstStyle/>
          <a:p>
            <a:pPr>
              <a:buNone/>
            </a:pPr>
            <a:r>
              <a:rPr lang="en-US" b="1" dirty="0" smtClean="0">
                <a:solidFill>
                  <a:srgbClr val="00B0F0"/>
                </a:solidFill>
                <a:latin typeface="Constantia" pitchFamily="18" charset="0"/>
              </a:rPr>
              <a:t>Arguments against the theory:</a:t>
            </a:r>
          </a:p>
          <a:p>
            <a:r>
              <a:rPr lang="en-US" dirty="0" smtClean="0">
                <a:latin typeface="Constantia" pitchFamily="18" charset="0"/>
              </a:rPr>
              <a:t>According to Matthew 27:62-66, a Roman Custodian was placed in front of the tomb to protect it.  The tomb was sealed with the Roman seal.</a:t>
            </a:r>
          </a:p>
          <a:p>
            <a:endParaRPr lang="en-US" dirty="0" smtClean="0">
              <a:latin typeface="Constantia" pitchFamily="18" charset="0"/>
            </a:endParaRPr>
          </a:p>
          <a:p>
            <a:r>
              <a:rPr lang="en-US" dirty="0" smtClean="0">
                <a:latin typeface="Constantia" pitchFamily="18" charset="0"/>
              </a:rPr>
              <a:t>A Roman Custodian was a group of 4 – 16 men, and were the equivalent of today’s “Rambo,” based on Roman military historical data.</a:t>
            </a:r>
          </a:p>
          <a:p>
            <a:endParaRPr lang="en-US" dirty="0" smtClean="0">
              <a:latin typeface="Constantia" pitchFamily="18" charset="0"/>
            </a:endParaRPr>
          </a:p>
          <a:p>
            <a:r>
              <a:rPr lang="en-US" dirty="0" smtClean="0">
                <a:latin typeface="Constantia" pitchFamily="18" charset="0"/>
              </a:rPr>
              <a:t>Anyone who broke that seal (it was a Roman Seal) was hunted down and killed by the Romans.</a:t>
            </a:r>
          </a:p>
        </p:txBody>
      </p:sp>
      <p:sp>
        <p:nvSpPr>
          <p:cNvPr id="2" name="Title 1"/>
          <p:cNvSpPr>
            <a:spLocks noGrp="1"/>
          </p:cNvSpPr>
          <p:nvPr>
            <p:ph type="title"/>
          </p:nvPr>
        </p:nvSpPr>
        <p:spPr>
          <a:xfrm>
            <a:off x="533400" y="304800"/>
            <a:ext cx="8229600" cy="1066800"/>
          </a:xfrm>
        </p:spPr>
        <p:txBody>
          <a:bodyPr>
            <a:normAutofit fontScale="90000"/>
          </a:bodyPr>
          <a:lstStyle/>
          <a:p>
            <a:pPr algn="ctr"/>
            <a:r>
              <a:rPr lang="en-US" dirty="0" smtClean="0">
                <a:solidFill>
                  <a:srgbClr val="00B0F0"/>
                </a:solidFill>
              </a:rPr>
              <a:t>THEORY:  DISCIPLES STOLE BODY</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524000"/>
            <a:ext cx="8153400" cy="4239064"/>
          </a:xfrm>
        </p:spPr>
        <p:txBody>
          <a:bodyPr>
            <a:normAutofit fontScale="85000" lnSpcReduction="20000"/>
          </a:bodyPr>
          <a:lstStyle/>
          <a:p>
            <a:r>
              <a:rPr lang="en-US" dirty="0" smtClean="0">
                <a:latin typeface="Constantia" pitchFamily="18" charset="0"/>
              </a:rPr>
              <a:t>Penalty for a Roman Custodian falling asleep at his post was DEATH!</a:t>
            </a:r>
          </a:p>
          <a:p>
            <a:endParaRPr lang="en-US" dirty="0" smtClean="0">
              <a:latin typeface="Constantia" pitchFamily="18" charset="0"/>
            </a:endParaRPr>
          </a:p>
          <a:p>
            <a:r>
              <a:rPr lang="en-US" dirty="0" smtClean="0">
                <a:latin typeface="Constantia" pitchFamily="18" charset="0"/>
              </a:rPr>
              <a:t>Chances of all 4 – 16 men falling asleep at once is extremely minute; not believable.  Plus historical fact reveals they took shifts in sleeping, so all would not sleep at once.</a:t>
            </a:r>
          </a:p>
          <a:p>
            <a:endParaRPr lang="en-US" dirty="0" smtClean="0">
              <a:latin typeface="Constantia" pitchFamily="18" charset="0"/>
            </a:endParaRPr>
          </a:p>
          <a:p>
            <a:r>
              <a:rPr lang="en-US" dirty="0" smtClean="0">
                <a:latin typeface="Constantia" pitchFamily="18" charset="0"/>
              </a:rPr>
              <a:t>Chances of the Disciples rolling away a 1.5 – 2 ton stone (the kind of stones used to seal a 1</a:t>
            </a:r>
            <a:r>
              <a:rPr lang="en-US" baseline="30000" dirty="0" smtClean="0">
                <a:latin typeface="Constantia" pitchFamily="18" charset="0"/>
              </a:rPr>
              <a:t>st</a:t>
            </a:r>
            <a:r>
              <a:rPr lang="en-US" dirty="0" smtClean="0">
                <a:latin typeface="Constantia" pitchFamily="18" charset="0"/>
              </a:rPr>
              <a:t> Century Jewish tomb), which would take up to 20 men to move it uphill out of its groove, and not wake up any of the nearby guards is totally unrealistic. </a:t>
            </a:r>
          </a:p>
          <a:p>
            <a:pPr>
              <a:buNone/>
            </a:pPr>
            <a:endParaRPr lang="en-US" dirty="0" smtClean="0">
              <a:latin typeface="Constantia" pitchFamily="18" charset="0"/>
            </a:endParaRPr>
          </a:p>
        </p:txBody>
      </p:sp>
      <p:sp>
        <p:nvSpPr>
          <p:cNvPr id="2" name="Title 1"/>
          <p:cNvSpPr>
            <a:spLocks noGrp="1"/>
          </p:cNvSpPr>
          <p:nvPr>
            <p:ph type="title"/>
          </p:nvPr>
        </p:nvSpPr>
        <p:spPr>
          <a:xfrm>
            <a:off x="533400" y="304800"/>
            <a:ext cx="8229600" cy="1066800"/>
          </a:xfrm>
        </p:spPr>
        <p:txBody>
          <a:bodyPr>
            <a:normAutofit fontScale="90000"/>
          </a:bodyPr>
          <a:lstStyle/>
          <a:p>
            <a:pPr algn="ctr"/>
            <a:r>
              <a:rPr lang="en-US" dirty="0" smtClean="0">
                <a:solidFill>
                  <a:srgbClr val="00B0F0"/>
                </a:solidFill>
              </a:rPr>
              <a:t>THEORY:  DISCIPLES STOLE BODY</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76400"/>
            <a:ext cx="8534400" cy="4239064"/>
          </a:xfrm>
        </p:spPr>
        <p:txBody>
          <a:bodyPr>
            <a:normAutofit/>
          </a:bodyPr>
          <a:lstStyle/>
          <a:p>
            <a:r>
              <a:rPr lang="en-US" dirty="0" smtClean="0">
                <a:latin typeface="Constantia" pitchFamily="18" charset="0"/>
              </a:rPr>
              <a:t>How could anybody testify to anything happening when they are asleep??!!  Such a poor theory shows how desperate the Pharisees were.</a:t>
            </a:r>
          </a:p>
          <a:p>
            <a:endParaRPr lang="en-US" dirty="0" smtClean="0">
              <a:latin typeface="Constantia" pitchFamily="18" charset="0"/>
            </a:endParaRPr>
          </a:p>
          <a:p>
            <a:r>
              <a:rPr lang="en-US" dirty="0" smtClean="0">
                <a:latin typeface="Constantia" pitchFamily="18" charset="0"/>
              </a:rPr>
              <a:t>Theory assumes all the Disciples were liars and hypocrites, denying all that Jesus taught them about honesty and integrity.  If history has taught us anything about the Disciples after the resurrection, they had integrity and honesty.</a:t>
            </a:r>
          </a:p>
          <a:p>
            <a:pPr>
              <a:buNone/>
            </a:pPr>
            <a:endParaRPr lang="en-US" dirty="0" smtClean="0">
              <a:latin typeface="Constantia" pitchFamily="18" charset="0"/>
            </a:endParaRPr>
          </a:p>
        </p:txBody>
      </p:sp>
      <p:sp>
        <p:nvSpPr>
          <p:cNvPr id="2" name="Title 1"/>
          <p:cNvSpPr>
            <a:spLocks noGrp="1"/>
          </p:cNvSpPr>
          <p:nvPr>
            <p:ph type="title"/>
          </p:nvPr>
        </p:nvSpPr>
        <p:spPr>
          <a:xfrm>
            <a:off x="457200" y="512064"/>
            <a:ext cx="8229600" cy="1088136"/>
          </a:xfrm>
        </p:spPr>
        <p:txBody>
          <a:bodyPr>
            <a:normAutofit fontScale="90000"/>
          </a:bodyPr>
          <a:lstStyle/>
          <a:p>
            <a:pPr algn="ctr"/>
            <a:r>
              <a:rPr lang="en-US" dirty="0" smtClean="0">
                <a:solidFill>
                  <a:srgbClr val="00B0F0"/>
                </a:solidFill>
              </a:rPr>
              <a:t>THEORY:  DISCIPLES STOLE BODY</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33400" y="1371600"/>
            <a:ext cx="8298656" cy="4525963"/>
          </a:xfrm>
        </p:spPr>
        <p:txBody>
          <a:bodyPr>
            <a:normAutofit/>
          </a:bodyPr>
          <a:lstStyle/>
          <a:p>
            <a:r>
              <a:rPr lang="en-US" dirty="0" smtClean="0">
                <a:latin typeface="Constantia" pitchFamily="18" charset="0"/>
              </a:rPr>
              <a:t>11 of the 12 Disciples died for proclaiming the resurrection.</a:t>
            </a:r>
          </a:p>
          <a:p>
            <a:pPr>
              <a:buNone/>
            </a:pPr>
            <a:r>
              <a:rPr lang="en-US" dirty="0" smtClean="0">
                <a:latin typeface="Constantia" pitchFamily="18" charset="0"/>
              </a:rPr>
              <a:t> </a:t>
            </a:r>
          </a:p>
          <a:p>
            <a:r>
              <a:rPr lang="en-US" dirty="0" smtClean="0">
                <a:latin typeface="Constantia" pitchFamily="18" charset="0"/>
              </a:rPr>
              <a:t>Falsely assuming for the moment the resurrection was a lie promoted by the Disciples, one has major problems:</a:t>
            </a:r>
          </a:p>
          <a:p>
            <a:pPr>
              <a:buNone/>
            </a:pPr>
            <a:endParaRPr lang="en-US" dirty="0" smtClean="0">
              <a:latin typeface="Constantia" pitchFamily="18" charset="0"/>
            </a:endParaRPr>
          </a:p>
        </p:txBody>
      </p:sp>
      <p:sp>
        <p:nvSpPr>
          <p:cNvPr id="2" name="Title 1"/>
          <p:cNvSpPr>
            <a:spLocks noGrp="1"/>
          </p:cNvSpPr>
          <p:nvPr>
            <p:ph type="title"/>
          </p:nvPr>
        </p:nvSpPr>
        <p:spPr/>
        <p:txBody>
          <a:bodyPr>
            <a:normAutofit fontScale="90000"/>
          </a:bodyPr>
          <a:lstStyle/>
          <a:p>
            <a:pPr algn="ctr"/>
            <a:r>
              <a:rPr lang="en-US" dirty="0" smtClean="0">
                <a:solidFill>
                  <a:srgbClr val="00B0F0"/>
                </a:solidFill>
              </a:rPr>
              <a:t>THEORY:  DISCIPLES STOLE BODY</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33400" y="1371600"/>
            <a:ext cx="8298656" cy="4525963"/>
          </a:xfrm>
        </p:spPr>
        <p:txBody>
          <a:bodyPr>
            <a:normAutofit/>
          </a:bodyPr>
          <a:lstStyle/>
          <a:p>
            <a:pPr marL="365760" lvl="1" indent="-256032">
              <a:spcBef>
                <a:spcPts val="400"/>
              </a:spcBef>
              <a:buSzPct val="68000"/>
            </a:pPr>
            <a:r>
              <a:rPr lang="en-US" sz="2800" dirty="0" smtClean="0">
                <a:latin typeface="Constantia" pitchFamily="18" charset="0"/>
              </a:rPr>
              <a:t>It would mean the disciples died for what they knew to be a lie (if the resurrection did not happen, and they said it did, they knew their proclamations that it did happen were lies).</a:t>
            </a:r>
          </a:p>
          <a:p>
            <a:pPr marL="365760" lvl="1" indent="-256032">
              <a:spcBef>
                <a:spcPts val="400"/>
              </a:spcBef>
              <a:buSzPct val="68000"/>
              <a:buNone/>
            </a:pPr>
            <a:endParaRPr lang="en-US" sz="2800" dirty="0" smtClean="0">
              <a:latin typeface="Constantia" pitchFamily="18" charset="0"/>
            </a:endParaRPr>
          </a:p>
          <a:p>
            <a:pPr marL="365760" lvl="1" indent="-256032">
              <a:spcBef>
                <a:spcPts val="400"/>
              </a:spcBef>
              <a:buSzPct val="68000"/>
            </a:pPr>
            <a:r>
              <a:rPr lang="en-US" sz="2800" dirty="0" smtClean="0">
                <a:latin typeface="Constantia" pitchFamily="18" charset="0"/>
              </a:rPr>
              <a:t>No one dies for what they </a:t>
            </a:r>
            <a:r>
              <a:rPr lang="en-US" sz="2800" b="1" i="1" u="sng" dirty="0" smtClean="0">
                <a:latin typeface="Constantia" pitchFamily="18" charset="0"/>
              </a:rPr>
              <a:t>know</a:t>
            </a:r>
            <a:r>
              <a:rPr lang="en-US" sz="2800" dirty="0" smtClean="0">
                <a:latin typeface="Constantia" pitchFamily="18" charset="0"/>
              </a:rPr>
              <a:t>  to be a lie.  People may die for what they THINK is true (when it turns out it isn’t), but people do not die for what they know to be a lie.</a:t>
            </a:r>
          </a:p>
          <a:p>
            <a:pPr lvl="1"/>
            <a:endParaRPr lang="en-US" sz="2800" dirty="0">
              <a:latin typeface="Constantia" pitchFamily="18" charset="0"/>
            </a:endParaRPr>
          </a:p>
        </p:txBody>
      </p:sp>
      <p:sp>
        <p:nvSpPr>
          <p:cNvPr id="2" name="Title 1"/>
          <p:cNvSpPr>
            <a:spLocks noGrp="1"/>
          </p:cNvSpPr>
          <p:nvPr>
            <p:ph type="title"/>
          </p:nvPr>
        </p:nvSpPr>
        <p:spPr/>
        <p:txBody>
          <a:bodyPr>
            <a:normAutofit fontScale="90000"/>
          </a:bodyPr>
          <a:lstStyle/>
          <a:p>
            <a:pPr algn="ctr"/>
            <a:r>
              <a:rPr lang="en-US" dirty="0" smtClean="0">
                <a:solidFill>
                  <a:srgbClr val="00B0F0"/>
                </a:solidFill>
              </a:rPr>
              <a:t>THEORY:  DISCIPLES STOLE BODY</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0"/>
            <a:ext cx="8298656" cy="5410200"/>
          </a:xfrm>
        </p:spPr>
        <p:txBody>
          <a:bodyPr>
            <a:normAutofit lnSpcReduction="10000"/>
          </a:bodyPr>
          <a:lstStyle/>
          <a:p>
            <a:pPr lvl="1"/>
            <a:r>
              <a:rPr lang="en-US" sz="3200" dirty="0" smtClean="0"/>
              <a:t>Luke 1:1-4 </a:t>
            </a:r>
            <a:r>
              <a:rPr lang="en-US" sz="3200" b="1" dirty="0" smtClean="0">
                <a:solidFill>
                  <a:srgbClr val="FFC000"/>
                </a:solidFill>
                <a:latin typeface="Script MT Bold" pitchFamily="66" charset="0"/>
              </a:rPr>
              <a:t>“Many have undertaken to draw up an account of the things that have been fulfilled among us, just as they were handed down to us by those who from the first were eyewitnesses and servants of the word.  Therefore, since I myself have carefully investigated everything from the beginning, it seemed good also to me to write an orderly account for you, most excellent </a:t>
            </a:r>
            <a:r>
              <a:rPr lang="en-US" sz="3200" b="1" dirty="0" err="1" smtClean="0">
                <a:solidFill>
                  <a:srgbClr val="FFC000"/>
                </a:solidFill>
                <a:latin typeface="Script MT Bold" pitchFamily="66" charset="0"/>
              </a:rPr>
              <a:t>Theophilus</a:t>
            </a:r>
            <a:r>
              <a:rPr lang="en-US" sz="3200" b="1" dirty="0" smtClean="0">
                <a:solidFill>
                  <a:srgbClr val="FFC000"/>
                </a:solidFill>
                <a:latin typeface="Script MT Bold" pitchFamily="66" charset="0"/>
              </a:rPr>
              <a:t>, so that you may know the certainty of the things you have been taught.”</a:t>
            </a:r>
            <a:endParaRPr lang="en-US" dirty="0"/>
          </a:p>
        </p:txBody>
      </p:sp>
      <p:sp>
        <p:nvSpPr>
          <p:cNvPr id="2" name="Title 1"/>
          <p:cNvSpPr>
            <a:spLocks noGrp="1"/>
          </p:cNvSpPr>
          <p:nvPr>
            <p:ph type="title"/>
          </p:nvPr>
        </p:nvSpPr>
        <p:spPr/>
        <p:txBody>
          <a:bodyPr>
            <a:normAutofit fontScale="90000"/>
          </a:bodyPr>
          <a:lstStyle/>
          <a:p>
            <a:pPr algn="ctr"/>
            <a:r>
              <a:rPr lang="en-US" dirty="0" smtClean="0">
                <a:solidFill>
                  <a:srgbClr val="00B0F0"/>
                </a:solidFill>
              </a:rPr>
              <a:t>THEORY:  DISCIPLES STOLE BODY</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8146256" cy="5257800"/>
          </a:xfrm>
        </p:spPr>
        <p:txBody>
          <a:bodyPr>
            <a:normAutofit/>
          </a:bodyPr>
          <a:lstStyle/>
          <a:p>
            <a:pPr lvl="1"/>
            <a:endParaRPr lang="en-US" sz="1800" dirty="0" smtClean="0"/>
          </a:p>
          <a:p>
            <a:pPr lvl="1"/>
            <a:r>
              <a:rPr lang="en-US" sz="3200" dirty="0" smtClean="0"/>
              <a:t>I John 1:1 </a:t>
            </a:r>
            <a:r>
              <a:rPr lang="en-US" sz="3200" b="1" dirty="0" smtClean="0">
                <a:solidFill>
                  <a:srgbClr val="FFC000"/>
                </a:solidFill>
                <a:latin typeface="Script MT Bold" pitchFamily="66" charset="0"/>
              </a:rPr>
              <a:t>“That which was from the beginning, which we have heard, which we have seen with our eyes, which we have looked at and our hands have touched – this we proclaim concerning the Word of life.  The life appeared; we have seen it and testify to it….We proclaim to you what we have seen and heard, so that you may have fellowship with us.”</a:t>
            </a:r>
            <a:endParaRPr lang="en-US" dirty="0"/>
          </a:p>
        </p:txBody>
      </p:sp>
      <p:sp>
        <p:nvSpPr>
          <p:cNvPr id="2" name="Title 1"/>
          <p:cNvSpPr>
            <a:spLocks noGrp="1"/>
          </p:cNvSpPr>
          <p:nvPr>
            <p:ph type="title"/>
          </p:nvPr>
        </p:nvSpPr>
        <p:spPr/>
        <p:txBody>
          <a:bodyPr>
            <a:normAutofit fontScale="90000"/>
          </a:bodyPr>
          <a:lstStyle/>
          <a:p>
            <a:pPr algn="ctr"/>
            <a:r>
              <a:rPr lang="en-US" dirty="0" smtClean="0">
                <a:solidFill>
                  <a:srgbClr val="00B0F0"/>
                </a:solidFill>
              </a:rPr>
              <a:t>THEORY:  DISCIPLES STOLE BODY</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219200"/>
            <a:ext cx="8146256" cy="5257800"/>
          </a:xfrm>
        </p:spPr>
        <p:txBody>
          <a:bodyPr>
            <a:normAutofit/>
          </a:bodyPr>
          <a:lstStyle/>
          <a:p>
            <a:pPr lvl="1">
              <a:buNone/>
            </a:pPr>
            <a:endParaRPr lang="en-US" sz="1800" dirty="0" smtClean="0"/>
          </a:p>
          <a:p>
            <a:pPr lvl="1"/>
            <a:r>
              <a:rPr lang="en-US" sz="3200" dirty="0" smtClean="0"/>
              <a:t>II Peter1:16 – </a:t>
            </a:r>
            <a:r>
              <a:rPr lang="en-US" sz="3200" b="1" dirty="0" smtClean="0">
                <a:solidFill>
                  <a:srgbClr val="FFC000"/>
                </a:solidFill>
                <a:latin typeface="Script MT Bold" pitchFamily="66" charset="0"/>
              </a:rPr>
              <a:t>“We did not follow cleverly invented stories when we told you about the power and coming of our Lord Jesus Christ, but we were eyewitnesses of his majesty.” </a:t>
            </a:r>
          </a:p>
          <a:p>
            <a:pPr lvl="1">
              <a:buNone/>
            </a:pPr>
            <a:endParaRPr lang="en-US" sz="1800" b="1" dirty="0" smtClean="0">
              <a:solidFill>
                <a:srgbClr val="FFC000"/>
              </a:solidFill>
              <a:latin typeface="Script MT Bold" pitchFamily="66" charset="0"/>
            </a:endParaRPr>
          </a:p>
          <a:p>
            <a:pPr lvl="1"/>
            <a:r>
              <a:rPr lang="en-US" sz="3200" dirty="0" smtClean="0">
                <a:latin typeface="Constantia" pitchFamily="18" charset="0"/>
              </a:rPr>
              <a:t>The Bible is clear that the women and disciples touched Jesus, talked with him, ate with him, etc. after he died and was proclaimed risen (Matt. 28:8-9, 16; Luke 24:13-45, John, Chapters 20-21</a:t>
            </a:r>
            <a:endParaRPr lang="en-US" sz="3200" dirty="0">
              <a:latin typeface="Constantia" pitchFamily="18" charset="0"/>
            </a:endParaRPr>
          </a:p>
        </p:txBody>
      </p:sp>
      <p:sp>
        <p:nvSpPr>
          <p:cNvPr id="2" name="Title 1"/>
          <p:cNvSpPr>
            <a:spLocks noGrp="1"/>
          </p:cNvSpPr>
          <p:nvPr>
            <p:ph type="title"/>
          </p:nvPr>
        </p:nvSpPr>
        <p:spPr/>
        <p:txBody>
          <a:bodyPr>
            <a:normAutofit fontScale="90000"/>
          </a:bodyPr>
          <a:lstStyle/>
          <a:p>
            <a:pPr algn="ctr"/>
            <a:r>
              <a:rPr lang="en-US" dirty="0" smtClean="0">
                <a:solidFill>
                  <a:srgbClr val="00B0F0"/>
                </a:solidFill>
              </a:rPr>
              <a:t>THEORY:  DISCIPLES STOLE BODY</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457200"/>
            <a:ext cx="8686800" cy="914400"/>
          </a:xfrm>
        </p:spPr>
        <p:txBody>
          <a:bodyPr>
            <a:normAutofit fontScale="90000"/>
          </a:bodyPr>
          <a:lstStyle/>
          <a:p>
            <a:pPr algn="ctr"/>
            <a:r>
              <a:rPr lang="en-US" sz="4800" dirty="0" smtClean="0"/>
              <a:t>LEGAL/HISTORICAL EVIDENCE</a:t>
            </a:r>
            <a:endParaRPr lang="en-US" sz="4800" dirty="0"/>
          </a:p>
        </p:txBody>
      </p:sp>
      <p:sp>
        <p:nvSpPr>
          <p:cNvPr id="3" name="Content Placeholder 2"/>
          <p:cNvSpPr>
            <a:spLocks noGrp="1"/>
          </p:cNvSpPr>
          <p:nvPr>
            <p:ph sz="half" idx="1"/>
          </p:nvPr>
        </p:nvSpPr>
        <p:spPr>
          <a:xfrm>
            <a:off x="457200" y="1600200"/>
            <a:ext cx="8222456" cy="5029200"/>
          </a:xfrm>
        </p:spPr>
        <p:txBody>
          <a:bodyPr>
            <a:noAutofit/>
          </a:bodyPr>
          <a:lstStyle/>
          <a:p>
            <a:r>
              <a:rPr lang="en-US" sz="4000" dirty="0" smtClean="0">
                <a:latin typeface="Constantia" pitchFamily="18" charset="0"/>
              </a:rPr>
              <a:t>Conduct sound logic of facts, establish viable conclusions, or, as the legal system would say, conclusions “beyond a reasonable doubt.”</a:t>
            </a:r>
          </a:p>
          <a:p>
            <a:endParaRPr lang="en-US" sz="4000" dirty="0">
              <a:latin typeface="Constantia"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19200"/>
            <a:ext cx="9296400" cy="5257800"/>
          </a:xfrm>
        </p:spPr>
        <p:txBody>
          <a:bodyPr>
            <a:noAutofit/>
          </a:bodyPr>
          <a:lstStyle/>
          <a:p>
            <a:r>
              <a:rPr lang="en-US" dirty="0" smtClean="0">
                <a:solidFill>
                  <a:srgbClr val="FFC000"/>
                </a:solidFill>
                <a:latin typeface="Constantia" pitchFamily="18" charset="0"/>
              </a:rPr>
              <a:t>CONSEQENTLY, THE “DISCIPLES STOLE THE BODY” DOES NOT MAKE SENSE, WITH OR WITHOUT A ROMAN GUARD.  IN SUMMARY:</a:t>
            </a:r>
          </a:p>
          <a:p>
            <a:pPr lvl="1"/>
            <a:r>
              <a:rPr lang="en-US" sz="2800" dirty="0" smtClean="0">
                <a:latin typeface="Constantia" pitchFamily="18" charset="0"/>
              </a:rPr>
              <a:t>1.  Does not make sense logically or historically</a:t>
            </a:r>
          </a:p>
          <a:p>
            <a:pPr lvl="1">
              <a:buNone/>
            </a:pPr>
            <a:endParaRPr lang="en-US" sz="1800" dirty="0" smtClean="0">
              <a:latin typeface="Constantia" pitchFamily="18" charset="0"/>
            </a:endParaRPr>
          </a:p>
          <a:p>
            <a:pPr lvl="1"/>
            <a:r>
              <a:rPr lang="en-US" sz="2800" dirty="0" smtClean="0">
                <a:latin typeface="Constantia" pitchFamily="18" charset="0"/>
              </a:rPr>
              <a:t>2.  Contradicts the biblical record</a:t>
            </a:r>
          </a:p>
          <a:p>
            <a:pPr lvl="1">
              <a:buNone/>
            </a:pPr>
            <a:endParaRPr lang="en-US" sz="1800" dirty="0" smtClean="0">
              <a:latin typeface="Constantia" pitchFamily="18" charset="0"/>
            </a:endParaRPr>
          </a:p>
          <a:p>
            <a:pPr lvl="1"/>
            <a:r>
              <a:rPr lang="en-US" sz="2800" dirty="0" smtClean="0">
                <a:latin typeface="Constantia" pitchFamily="18" charset="0"/>
              </a:rPr>
              <a:t>3.  Contradicts the available historical record outside the Bible, and the logic of the historical record of the Disciple’s behavior and human psychology.</a:t>
            </a:r>
            <a:endParaRPr lang="en-US" sz="2800" dirty="0">
              <a:latin typeface="Constantia" pitchFamily="18" charset="0"/>
            </a:endParaRPr>
          </a:p>
        </p:txBody>
      </p:sp>
      <p:sp>
        <p:nvSpPr>
          <p:cNvPr id="2" name="Title 1"/>
          <p:cNvSpPr>
            <a:spLocks noGrp="1"/>
          </p:cNvSpPr>
          <p:nvPr>
            <p:ph type="title"/>
          </p:nvPr>
        </p:nvSpPr>
        <p:spPr>
          <a:xfrm>
            <a:off x="457200" y="274638"/>
            <a:ext cx="8229600" cy="792162"/>
          </a:xfrm>
        </p:spPr>
        <p:txBody>
          <a:bodyPr>
            <a:normAutofit fontScale="90000"/>
          </a:bodyPr>
          <a:lstStyle/>
          <a:p>
            <a:pPr algn="ctr"/>
            <a:r>
              <a:rPr lang="en-US" dirty="0" smtClean="0">
                <a:solidFill>
                  <a:srgbClr val="00B0F0"/>
                </a:solidFill>
              </a:rPr>
              <a:t>THEORY: DISCIPLES STOLE BODY</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95400"/>
            <a:ext cx="8763000" cy="5562600"/>
          </a:xfrm>
        </p:spPr>
        <p:txBody>
          <a:bodyPr>
            <a:noAutofit/>
          </a:bodyPr>
          <a:lstStyle/>
          <a:p>
            <a:pPr lvl="1"/>
            <a:r>
              <a:rPr lang="en-US" sz="2800" dirty="0" smtClean="0">
                <a:latin typeface="Constantia" pitchFamily="18" charset="0"/>
              </a:rPr>
              <a:t>4.   Jesus, the ultimate moral/ethical teacher of all time, taught his follows accordingly.  It would be unreasonable to assume that the Disciples, etc. would try to foist on the world the biggest lie possible (assuming, for the moment, the resurrection was not true)</a:t>
            </a:r>
          </a:p>
          <a:p>
            <a:pPr lvl="1"/>
            <a:endParaRPr lang="en-US" sz="2800" dirty="0" smtClean="0">
              <a:latin typeface="Constantia" pitchFamily="18" charset="0"/>
            </a:endParaRPr>
          </a:p>
          <a:p>
            <a:pPr lvl="1"/>
            <a:r>
              <a:rPr lang="en-US" sz="2800" dirty="0" smtClean="0">
                <a:latin typeface="Constantia" pitchFamily="18" charset="0"/>
              </a:rPr>
              <a:t>5.  The Disciples, etc. had nothing to gain, in a material sense, for  proclaiming the resurrection.</a:t>
            </a:r>
            <a:endParaRPr lang="en-US" sz="3200" dirty="0">
              <a:latin typeface="Constantia" pitchFamily="18" charset="0"/>
            </a:endParaRPr>
          </a:p>
        </p:txBody>
      </p:sp>
      <p:sp>
        <p:nvSpPr>
          <p:cNvPr id="2" name="Title 1"/>
          <p:cNvSpPr>
            <a:spLocks noGrp="1"/>
          </p:cNvSpPr>
          <p:nvPr>
            <p:ph type="title"/>
          </p:nvPr>
        </p:nvSpPr>
        <p:spPr/>
        <p:txBody>
          <a:bodyPr>
            <a:normAutofit fontScale="90000"/>
          </a:bodyPr>
          <a:lstStyle/>
          <a:p>
            <a:r>
              <a:rPr lang="en-US" dirty="0" smtClean="0">
                <a:solidFill>
                  <a:srgbClr val="00B0F0"/>
                </a:solidFill>
              </a:rPr>
              <a:t>THEORY:  DISCIPLES STOLE BODY</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1371600"/>
            <a:ext cx="8298656" cy="5333999"/>
          </a:xfrm>
        </p:spPr>
        <p:txBody>
          <a:bodyPr>
            <a:normAutofit/>
          </a:bodyPr>
          <a:lstStyle/>
          <a:p>
            <a:pPr lvl="1"/>
            <a:r>
              <a:rPr lang="en-US" sz="2800" dirty="0" smtClean="0">
                <a:latin typeface="Constantia" pitchFamily="18" charset="0"/>
              </a:rPr>
              <a:t>6.  The Disciples, etc. were deeply religious Jews.  Their eternal destinies were at stake:  to proclaim a heretical, false teaching would damn them for eternity.  Therefore, they must have been utterly convinced of the Resurrection.</a:t>
            </a:r>
          </a:p>
          <a:p>
            <a:pPr lvl="1"/>
            <a:endParaRPr lang="en-US" sz="2800" dirty="0" smtClean="0">
              <a:latin typeface="Constantia" pitchFamily="18" charset="0"/>
            </a:endParaRPr>
          </a:p>
          <a:p>
            <a:endParaRPr lang="en-US" dirty="0" smtClean="0">
              <a:latin typeface="Constantia" pitchFamily="18" charset="0"/>
            </a:endParaRPr>
          </a:p>
          <a:p>
            <a:endParaRPr lang="en-US" dirty="0">
              <a:latin typeface="Constantia" pitchFamily="18" charset="0"/>
            </a:endParaRPr>
          </a:p>
        </p:txBody>
      </p:sp>
      <p:sp>
        <p:nvSpPr>
          <p:cNvPr id="2" name="Title 1"/>
          <p:cNvSpPr>
            <a:spLocks noGrp="1"/>
          </p:cNvSpPr>
          <p:nvPr>
            <p:ph type="title"/>
          </p:nvPr>
        </p:nvSpPr>
        <p:spPr/>
        <p:txBody>
          <a:bodyPr>
            <a:normAutofit fontScale="90000"/>
          </a:bodyPr>
          <a:lstStyle/>
          <a:p>
            <a:r>
              <a:rPr lang="en-US" dirty="0" smtClean="0">
                <a:solidFill>
                  <a:srgbClr val="00B0F0"/>
                </a:solidFill>
              </a:rPr>
              <a:t>THEORY:  DISCIPLES STOLE BODY</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1371600"/>
            <a:ext cx="8298656" cy="5333999"/>
          </a:xfrm>
        </p:spPr>
        <p:txBody>
          <a:bodyPr>
            <a:normAutofit/>
          </a:bodyPr>
          <a:lstStyle/>
          <a:p>
            <a:r>
              <a:rPr lang="en-US" sz="3200" dirty="0" smtClean="0">
                <a:latin typeface="Constantia" pitchFamily="18" charset="0"/>
              </a:rPr>
              <a:t>7.  The changed lives of those proclaiming the resurrection. </a:t>
            </a:r>
          </a:p>
          <a:p>
            <a:pPr lvl="1"/>
            <a:r>
              <a:rPr lang="en-US" sz="3200" dirty="0" smtClean="0">
                <a:latin typeface="Constantia" pitchFamily="18" charset="0"/>
              </a:rPr>
              <a:t> The Disciples were frightened, hiding from the authorities after the crucifixion.  </a:t>
            </a:r>
          </a:p>
          <a:p>
            <a:pPr lvl="1"/>
            <a:r>
              <a:rPr lang="en-US" sz="3200" dirty="0" smtClean="0">
                <a:latin typeface="Constantia" pitchFamily="18" charset="0"/>
              </a:rPr>
              <a:t>James, half-brother of Jesus, thought Jesus was crazy. </a:t>
            </a:r>
          </a:p>
          <a:p>
            <a:pPr lvl="1"/>
            <a:r>
              <a:rPr lang="en-US" sz="3200" dirty="0" smtClean="0">
                <a:latin typeface="Constantia" pitchFamily="18" charset="0"/>
              </a:rPr>
              <a:t> When  known as Saul, Paul persecuted Christians.</a:t>
            </a:r>
            <a:endParaRPr lang="en-US" sz="3200" dirty="0">
              <a:latin typeface="Constantia" pitchFamily="18" charset="0"/>
            </a:endParaRPr>
          </a:p>
        </p:txBody>
      </p:sp>
      <p:sp>
        <p:nvSpPr>
          <p:cNvPr id="2" name="Title 1"/>
          <p:cNvSpPr>
            <a:spLocks noGrp="1"/>
          </p:cNvSpPr>
          <p:nvPr>
            <p:ph type="title"/>
          </p:nvPr>
        </p:nvSpPr>
        <p:spPr/>
        <p:txBody>
          <a:bodyPr>
            <a:normAutofit fontScale="90000"/>
          </a:bodyPr>
          <a:lstStyle/>
          <a:p>
            <a:r>
              <a:rPr lang="en-US" dirty="0" smtClean="0">
                <a:solidFill>
                  <a:srgbClr val="00B0F0"/>
                </a:solidFill>
              </a:rPr>
              <a:t>THEORY:  DISCIPLES STOLE BODY</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1371600"/>
            <a:ext cx="8451056" cy="5333999"/>
          </a:xfrm>
        </p:spPr>
        <p:txBody>
          <a:bodyPr>
            <a:normAutofit/>
          </a:bodyPr>
          <a:lstStyle/>
          <a:p>
            <a:r>
              <a:rPr lang="en-US" dirty="0" smtClean="0">
                <a:latin typeface="Constantia" pitchFamily="18" charset="0"/>
              </a:rPr>
              <a:t>AND YET in each case they did a 180 degree change and became bold </a:t>
            </a:r>
            <a:r>
              <a:rPr lang="en-US" dirty="0" err="1" smtClean="0">
                <a:latin typeface="Constantia" pitchFamily="18" charset="0"/>
              </a:rPr>
              <a:t>proclaimers</a:t>
            </a:r>
            <a:r>
              <a:rPr lang="en-US" dirty="0" smtClean="0">
                <a:latin typeface="Constantia" pitchFamily="18" charset="0"/>
              </a:rPr>
              <a:t> of the resurrected Jesus; this change is even attested to by almost every single liberal critic, and, of course, by all conservative ones</a:t>
            </a:r>
          </a:p>
          <a:p>
            <a:pPr>
              <a:buNone/>
            </a:pPr>
            <a:endParaRPr lang="en-US" dirty="0" smtClean="0">
              <a:latin typeface="Constantia" pitchFamily="18" charset="0"/>
            </a:endParaRPr>
          </a:p>
          <a:p>
            <a:r>
              <a:rPr lang="en-US" dirty="0" smtClean="0">
                <a:solidFill>
                  <a:srgbClr val="66FF66"/>
                </a:solidFill>
                <a:latin typeface="Constantia" pitchFamily="18" charset="0"/>
              </a:rPr>
              <a:t>SOMETHING BIG </a:t>
            </a:r>
            <a:r>
              <a:rPr lang="en-US" dirty="0" smtClean="0">
                <a:latin typeface="Constantia" pitchFamily="18" charset="0"/>
              </a:rPr>
              <a:t>must have happened to cause that kind of change!</a:t>
            </a:r>
          </a:p>
          <a:p>
            <a:pPr lvl="1"/>
            <a:endParaRPr lang="en-US" dirty="0" smtClean="0">
              <a:latin typeface="Constantia" pitchFamily="18" charset="0"/>
            </a:endParaRPr>
          </a:p>
          <a:p>
            <a:endParaRPr lang="en-US" dirty="0" smtClean="0">
              <a:latin typeface="Constantia" pitchFamily="18" charset="0"/>
            </a:endParaRPr>
          </a:p>
          <a:p>
            <a:endParaRPr lang="en-US" dirty="0">
              <a:latin typeface="Constantia" pitchFamily="18" charset="0"/>
            </a:endParaRPr>
          </a:p>
        </p:txBody>
      </p:sp>
      <p:sp>
        <p:nvSpPr>
          <p:cNvPr id="2" name="Title 1"/>
          <p:cNvSpPr>
            <a:spLocks noGrp="1"/>
          </p:cNvSpPr>
          <p:nvPr>
            <p:ph type="title"/>
          </p:nvPr>
        </p:nvSpPr>
        <p:spPr/>
        <p:txBody>
          <a:bodyPr>
            <a:normAutofit fontScale="90000"/>
          </a:bodyPr>
          <a:lstStyle/>
          <a:p>
            <a:r>
              <a:rPr lang="en-US" dirty="0" smtClean="0">
                <a:solidFill>
                  <a:srgbClr val="00B0F0"/>
                </a:solidFill>
              </a:rPr>
              <a:t>THEORY:  DISCIPLES STOLE BODY</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295400"/>
            <a:ext cx="8222456" cy="5181600"/>
          </a:xfrm>
        </p:spPr>
        <p:txBody>
          <a:bodyPr>
            <a:normAutofit fontScale="92500" lnSpcReduction="10000"/>
          </a:bodyPr>
          <a:lstStyle/>
          <a:p>
            <a:pPr fontAlgn="t"/>
            <a:r>
              <a:rPr lang="en-US" b="1" i="1" dirty="0" smtClean="0">
                <a:latin typeface="Constantia" pitchFamily="18" charset="0"/>
              </a:rPr>
              <a:t>1.    Jesus died by crucifixion</a:t>
            </a:r>
            <a:endParaRPr lang="en-US" dirty="0" smtClean="0">
              <a:latin typeface="Constantia" pitchFamily="18" charset="0"/>
            </a:endParaRPr>
          </a:p>
          <a:p>
            <a:pPr fontAlgn="t"/>
            <a:r>
              <a:rPr lang="en-US" b="1" i="1" dirty="0" smtClean="0">
                <a:latin typeface="Constantia" pitchFamily="18" charset="0"/>
              </a:rPr>
              <a:t>2.    Jesus was buried</a:t>
            </a:r>
            <a:endParaRPr lang="en-US" dirty="0" smtClean="0">
              <a:latin typeface="Constantia" pitchFamily="18" charset="0"/>
            </a:endParaRPr>
          </a:p>
          <a:p>
            <a:pPr fontAlgn="t"/>
            <a:r>
              <a:rPr lang="en-US" b="1" i="1" dirty="0" smtClean="0">
                <a:latin typeface="Constantia" pitchFamily="18" charset="0"/>
              </a:rPr>
              <a:t>3.    Disciples lost hope, were in despair</a:t>
            </a:r>
            <a:endParaRPr lang="en-US" dirty="0" smtClean="0">
              <a:latin typeface="Constantia" pitchFamily="18" charset="0"/>
            </a:endParaRPr>
          </a:p>
          <a:p>
            <a:pPr fontAlgn="t"/>
            <a:r>
              <a:rPr lang="en-US" b="1" i="1" dirty="0" smtClean="0">
                <a:latin typeface="Constantia" pitchFamily="18" charset="0"/>
              </a:rPr>
              <a:t>4.    The tomb was empty a few days later</a:t>
            </a:r>
            <a:endParaRPr lang="en-US" dirty="0" smtClean="0">
              <a:latin typeface="Constantia" pitchFamily="18" charset="0"/>
            </a:endParaRPr>
          </a:p>
          <a:p>
            <a:pPr fontAlgn="t"/>
            <a:r>
              <a:rPr lang="en-US" b="1" i="1" dirty="0" smtClean="0">
                <a:solidFill>
                  <a:srgbClr val="66FF66"/>
                </a:solidFill>
                <a:latin typeface="Constantia" pitchFamily="18" charset="0"/>
              </a:rPr>
              <a:t>5.    The disciples believed he was the risen</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6.    Disciples changed to bold </a:t>
            </a:r>
            <a:r>
              <a:rPr lang="en-US" b="1" i="1" dirty="0" err="1" smtClean="0">
                <a:solidFill>
                  <a:srgbClr val="66FF66"/>
                </a:solidFill>
                <a:latin typeface="Constantia" pitchFamily="18" charset="0"/>
              </a:rPr>
              <a:t>proclaimers</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7.    Resurrection center of early Church</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8.    Message proclaimed  amidst eyewitnesses </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9.    Resurrection caused birth of Church</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10.  Sunday became main day of worship</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11. James converted from skepticism</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12. Paul converted from skepticism</a:t>
            </a:r>
            <a:endParaRPr lang="en-US" dirty="0">
              <a:solidFill>
                <a:srgbClr val="66FF66"/>
              </a:solidFill>
              <a:latin typeface="Constantia" pitchFamily="18" charset="0"/>
            </a:endParaRPr>
          </a:p>
        </p:txBody>
      </p:sp>
      <p:sp>
        <p:nvSpPr>
          <p:cNvPr id="2" name="Title 1"/>
          <p:cNvSpPr>
            <a:spLocks noGrp="1"/>
          </p:cNvSpPr>
          <p:nvPr>
            <p:ph type="title"/>
          </p:nvPr>
        </p:nvSpPr>
        <p:spPr>
          <a:xfrm>
            <a:off x="152400" y="304800"/>
            <a:ext cx="8763000" cy="1219200"/>
          </a:xfrm>
        </p:spPr>
        <p:txBody>
          <a:bodyPr>
            <a:normAutofit fontScale="90000"/>
          </a:bodyPr>
          <a:lstStyle/>
          <a:p>
            <a:pPr algn="ctr"/>
            <a:r>
              <a:rPr lang="en-US" dirty="0" smtClean="0">
                <a:solidFill>
                  <a:srgbClr val="00B0F0"/>
                </a:solidFill>
              </a:rPr>
              <a:t>STOLEN BODY VS. THE FACTS</a:t>
            </a:r>
            <a:br>
              <a:rPr lang="en-US" dirty="0" smtClean="0">
                <a:solidFill>
                  <a:srgbClr val="00B0F0"/>
                </a:solidFill>
              </a:rPr>
            </a:br>
            <a:r>
              <a:rPr lang="en-US" sz="2800" dirty="0" smtClean="0"/>
              <a:t>(</a:t>
            </a:r>
            <a:r>
              <a:rPr lang="en-US" sz="2800" dirty="0" smtClean="0">
                <a:solidFill>
                  <a:srgbClr val="66FF66"/>
                </a:solidFill>
              </a:rPr>
              <a:t>Green </a:t>
            </a:r>
            <a:r>
              <a:rPr lang="en-US" sz="2800" dirty="0" smtClean="0"/>
              <a:t>means </a:t>
            </a:r>
            <a:r>
              <a:rPr lang="en-US" sz="2800" dirty="0" smtClean="0"/>
              <a:t>theory cannot explain the fact)</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1770501"/>
            <a:ext cx="8222456" cy="4525963"/>
          </a:xfrm>
        </p:spPr>
        <p:txBody>
          <a:bodyPr>
            <a:normAutofit/>
          </a:bodyPr>
          <a:lstStyle/>
          <a:p>
            <a:r>
              <a:rPr lang="en-US" sz="3200" dirty="0" smtClean="0">
                <a:latin typeface="Constantia" pitchFamily="18" charset="0"/>
              </a:rPr>
              <a:t>So, the above reasons are why even the most liberal scholars, who deny Jesus’ deity, miracles, etc., accept the proposition that the Disciples, etc. really believed they saw the Resurrected Jesus. </a:t>
            </a:r>
          </a:p>
          <a:p>
            <a:endParaRPr lang="en-US" sz="3200" dirty="0">
              <a:latin typeface="Constantia" pitchFamily="18" charset="0"/>
            </a:endParaRPr>
          </a:p>
        </p:txBody>
      </p:sp>
      <p:sp>
        <p:nvSpPr>
          <p:cNvPr id="2" name="Title 1"/>
          <p:cNvSpPr>
            <a:spLocks noGrp="1"/>
          </p:cNvSpPr>
          <p:nvPr>
            <p:ph type="title"/>
          </p:nvPr>
        </p:nvSpPr>
        <p:spPr/>
        <p:txBody>
          <a:bodyPr/>
          <a:lstStyle/>
          <a:p>
            <a:pPr algn="ctr"/>
            <a:r>
              <a:rPr lang="en-US" dirty="0" smtClean="0">
                <a:solidFill>
                  <a:srgbClr val="00B0F0"/>
                </a:solidFill>
              </a:rPr>
              <a:t>STOLEN BODY VS. THE FACTS</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1371600"/>
            <a:ext cx="8298656" cy="5638799"/>
          </a:xfrm>
        </p:spPr>
        <p:txBody>
          <a:bodyPr>
            <a:normAutofit/>
          </a:bodyPr>
          <a:lstStyle/>
          <a:p>
            <a:pPr>
              <a:buNone/>
            </a:pPr>
            <a:r>
              <a:rPr lang="en-US" dirty="0" smtClean="0">
                <a:latin typeface="Constantia" pitchFamily="18" charset="0"/>
              </a:rPr>
              <a:t>This claims everyone went to the wrong tomb! This means: </a:t>
            </a:r>
          </a:p>
          <a:p>
            <a:r>
              <a:rPr lang="en-US" dirty="0" smtClean="0">
                <a:latin typeface="Constantia" pitchFamily="18" charset="0"/>
              </a:rPr>
              <a:t>Roman guard went to the wrong tomb</a:t>
            </a:r>
          </a:p>
          <a:p>
            <a:r>
              <a:rPr lang="en-US" dirty="0" smtClean="0">
                <a:latin typeface="Constantia" pitchFamily="18" charset="0"/>
              </a:rPr>
              <a:t>Pharisees went to the wrong tomb</a:t>
            </a:r>
          </a:p>
          <a:p>
            <a:r>
              <a:rPr lang="en-US" dirty="0" smtClean="0">
                <a:latin typeface="Constantia" pitchFamily="18" charset="0"/>
              </a:rPr>
              <a:t>Joseph of </a:t>
            </a:r>
            <a:r>
              <a:rPr lang="en-US" dirty="0" err="1" smtClean="0">
                <a:latin typeface="Constantia" pitchFamily="18" charset="0"/>
              </a:rPr>
              <a:t>Arimethea</a:t>
            </a:r>
            <a:r>
              <a:rPr lang="en-US" dirty="0" smtClean="0">
                <a:latin typeface="Constantia" pitchFamily="18" charset="0"/>
              </a:rPr>
              <a:t> did not know where his own tomb was and went to the wrong tomb</a:t>
            </a:r>
          </a:p>
          <a:p>
            <a:r>
              <a:rPr lang="en-US" dirty="0" smtClean="0">
                <a:latin typeface="Constantia" pitchFamily="18" charset="0"/>
              </a:rPr>
              <a:t>The women, who saw the tomb, then went to the wrong tomb</a:t>
            </a:r>
          </a:p>
          <a:p>
            <a:r>
              <a:rPr lang="en-US" dirty="0" smtClean="0">
                <a:latin typeface="Constantia" pitchFamily="18" charset="0"/>
              </a:rPr>
              <a:t>Disciples went to the wrong tomb</a:t>
            </a:r>
          </a:p>
          <a:p>
            <a:pPr>
              <a:buNone/>
            </a:pPr>
            <a:r>
              <a:rPr lang="en-US" dirty="0" smtClean="0">
                <a:latin typeface="Constantia" pitchFamily="18" charset="0"/>
              </a:rPr>
              <a:t>	(maybe they all had frontal lobotomies!)</a:t>
            </a:r>
            <a:endParaRPr lang="en-US" dirty="0">
              <a:latin typeface="Constantia" pitchFamily="18" charset="0"/>
            </a:endParaRPr>
          </a:p>
        </p:txBody>
      </p:sp>
      <p:sp>
        <p:nvSpPr>
          <p:cNvPr id="2" name="Title 1"/>
          <p:cNvSpPr>
            <a:spLocks noGrp="1"/>
          </p:cNvSpPr>
          <p:nvPr>
            <p:ph type="title"/>
          </p:nvPr>
        </p:nvSpPr>
        <p:spPr/>
        <p:txBody>
          <a:bodyPr/>
          <a:lstStyle/>
          <a:p>
            <a:pPr algn="ctr"/>
            <a:r>
              <a:rPr lang="en-US" dirty="0" smtClean="0">
                <a:solidFill>
                  <a:srgbClr val="00B0F0"/>
                </a:solidFill>
              </a:rPr>
              <a:t>THEORY:  WRONG TOMB?</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686800" cy="5486400"/>
          </a:xfrm>
        </p:spPr>
        <p:txBody>
          <a:bodyPr>
            <a:normAutofit/>
          </a:bodyPr>
          <a:lstStyle/>
          <a:p>
            <a:r>
              <a:rPr lang="en-US" sz="3200" dirty="0" smtClean="0">
                <a:latin typeface="Constantia" pitchFamily="18" charset="0"/>
              </a:rPr>
              <a:t>A variation of this “wrong tomb” theory theory, not really promoted by hardly even the most liberal critics, is that Jesus’ body was put into another tomb unknown by others, such as a common, poor-man’s tomb:</a:t>
            </a:r>
          </a:p>
          <a:p>
            <a:pPr lvl="1"/>
            <a:r>
              <a:rPr lang="en-US" sz="3200" dirty="0" smtClean="0">
                <a:latin typeface="Constantia" pitchFamily="18" charset="0"/>
              </a:rPr>
              <a:t>Denies the biblical account</a:t>
            </a:r>
          </a:p>
          <a:p>
            <a:pPr lvl="1"/>
            <a:r>
              <a:rPr lang="en-US" sz="3200" dirty="0" smtClean="0">
                <a:latin typeface="Constantia" pitchFamily="18" charset="0"/>
              </a:rPr>
              <a:t>There is zero evidence for a different tomb,</a:t>
            </a:r>
          </a:p>
          <a:p>
            <a:pPr lvl="1"/>
            <a:r>
              <a:rPr lang="en-US" sz="3200" dirty="0" smtClean="0">
                <a:latin typeface="Constantia" pitchFamily="18" charset="0"/>
              </a:rPr>
              <a:t>Negated by arguments given earlier on the “wrong tomb” and “disciples stole the body” theories.</a:t>
            </a:r>
            <a:endParaRPr lang="en-US" sz="3200" dirty="0">
              <a:latin typeface="Constantia" pitchFamily="18" charset="0"/>
            </a:endParaRPr>
          </a:p>
        </p:txBody>
      </p:sp>
      <p:sp>
        <p:nvSpPr>
          <p:cNvPr id="2" name="Title 1"/>
          <p:cNvSpPr>
            <a:spLocks noGrp="1"/>
          </p:cNvSpPr>
          <p:nvPr>
            <p:ph type="title"/>
          </p:nvPr>
        </p:nvSpPr>
        <p:spPr>
          <a:xfrm>
            <a:off x="457200" y="274638"/>
            <a:ext cx="8229600" cy="868362"/>
          </a:xfrm>
        </p:spPr>
        <p:txBody>
          <a:bodyPr/>
          <a:lstStyle/>
          <a:p>
            <a:pPr algn="ctr"/>
            <a:r>
              <a:rPr lang="en-US" dirty="0" smtClean="0">
                <a:solidFill>
                  <a:srgbClr val="00B0F0"/>
                </a:solidFill>
              </a:rPr>
              <a:t>THEORY:  WRONG TOMB</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8222456" cy="5181600"/>
          </a:xfrm>
        </p:spPr>
        <p:txBody>
          <a:bodyPr>
            <a:normAutofit fontScale="92500" lnSpcReduction="10000"/>
          </a:bodyPr>
          <a:lstStyle/>
          <a:p>
            <a:pPr fontAlgn="t"/>
            <a:r>
              <a:rPr lang="en-US" b="1" i="1" dirty="0" smtClean="0">
                <a:latin typeface="Constantia" pitchFamily="18" charset="0"/>
              </a:rPr>
              <a:t>1.    Jesus died by crucifixion</a:t>
            </a:r>
            <a:endParaRPr lang="en-US" dirty="0" smtClean="0">
              <a:latin typeface="Constantia" pitchFamily="18" charset="0"/>
            </a:endParaRPr>
          </a:p>
          <a:p>
            <a:pPr fontAlgn="t"/>
            <a:r>
              <a:rPr lang="en-US" b="1" i="1" dirty="0" smtClean="0">
                <a:latin typeface="Constantia" pitchFamily="18" charset="0"/>
              </a:rPr>
              <a:t>2.    Jesus was buried</a:t>
            </a:r>
            <a:endParaRPr lang="en-US" dirty="0" smtClean="0">
              <a:latin typeface="Constantia" pitchFamily="18" charset="0"/>
            </a:endParaRPr>
          </a:p>
          <a:p>
            <a:pPr fontAlgn="t"/>
            <a:r>
              <a:rPr lang="en-US" b="1" i="1" dirty="0" smtClean="0">
                <a:latin typeface="Constantia" pitchFamily="18" charset="0"/>
              </a:rPr>
              <a:t>3.    Disciples lost hope, were in despair</a:t>
            </a:r>
            <a:endParaRPr lang="en-US" dirty="0" smtClean="0">
              <a:latin typeface="Constantia" pitchFamily="18" charset="0"/>
            </a:endParaRPr>
          </a:p>
          <a:p>
            <a:pPr fontAlgn="t"/>
            <a:r>
              <a:rPr lang="en-US" b="1" i="1" dirty="0" smtClean="0">
                <a:solidFill>
                  <a:srgbClr val="66FF66"/>
                </a:solidFill>
                <a:latin typeface="Constantia" pitchFamily="18" charset="0"/>
              </a:rPr>
              <a:t>4.    The tomb was empty a few days later</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5.    The disciples believed he was the risen</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6.    Disciples changed to bold </a:t>
            </a:r>
            <a:r>
              <a:rPr lang="en-US" b="1" i="1" dirty="0" err="1" smtClean="0">
                <a:solidFill>
                  <a:srgbClr val="66FF66"/>
                </a:solidFill>
                <a:latin typeface="Constantia" pitchFamily="18" charset="0"/>
              </a:rPr>
              <a:t>proclaimers</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7.    Resurrection center of early Church</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8.    Message proclaimed  amidst eyewitnesses </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9.    Resurrection caused birth of Church</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10.  Sunday became main day of worship</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11. James converted from skepticism</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12. Paul converted from skepticism</a:t>
            </a:r>
            <a:endParaRPr lang="en-US" dirty="0">
              <a:solidFill>
                <a:srgbClr val="66FF66"/>
              </a:solidFill>
              <a:latin typeface="Constantia" pitchFamily="18" charset="0"/>
            </a:endParaRPr>
          </a:p>
        </p:txBody>
      </p:sp>
      <p:sp>
        <p:nvSpPr>
          <p:cNvPr id="2" name="Title 1"/>
          <p:cNvSpPr>
            <a:spLocks noGrp="1"/>
          </p:cNvSpPr>
          <p:nvPr>
            <p:ph type="title"/>
          </p:nvPr>
        </p:nvSpPr>
        <p:spPr>
          <a:xfrm>
            <a:off x="152400" y="228600"/>
            <a:ext cx="8763000" cy="1219200"/>
          </a:xfrm>
        </p:spPr>
        <p:txBody>
          <a:bodyPr>
            <a:normAutofit fontScale="90000"/>
          </a:bodyPr>
          <a:lstStyle/>
          <a:p>
            <a:pPr algn="ctr"/>
            <a:r>
              <a:rPr lang="en-US" dirty="0" smtClean="0">
                <a:solidFill>
                  <a:srgbClr val="00B0F0"/>
                </a:solidFill>
              </a:rPr>
              <a:t/>
            </a:r>
            <a:br>
              <a:rPr lang="en-US" dirty="0" smtClean="0">
                <a:solidFill>
                  <a:srgbClr val="00B0F0"/>
                </a:solidFill>
              </a:rPr>
            </a:br>
            <a:r>
              <a:rPr lang="en-US" dirty="0" smtClean="0">
                <a:solidFill>
                  <a:srgbClr val="00B0F0"/>
                </a:solidFill>
              </a:rPr>
              <a:t>WRONG TOMB VS. THE FACTS</a:t>
            </a:r>
            <a:r>
              <a:rPr lang="en-US" dirty="0" smtClean="0"/>
              <a:t/>
            </a:r>
            <a:br>
              <a:rPr lang="en-US" dirty="0" smtClean="0"/>
            </a:br>
            <a:r>
              <a:rPr lang="en-US" sz="2800" dirty="0" smtClean="0"/>
              <a:t>(</a:t>
            </a:r>
            <a:r>
              <a:rPr lang="en-US" sz="2800" dirty="0">
                <a:solidFill>
                  <a:srgbClr val="66FF66"/>
                </a:solidFill>
              </a:rPr>
              <a:t>Green </a:t>
            </a:r>
            <a:r>
              <a:rPr lang="en-US" sz="2800" dirty="0" smtClean="0"/>
              <a:t>means </a:t>
            </a:r>
            <a:r>
              <a:rPr lang="en-US" sz="2800" dirty="0" smtClean="0"/>
              <a:t>theory cannot explain the fact)</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1"/>
          <p:cNvSpPr>
            <a:spLocks noGrp="1"/>
          </p:cNvSpPr>
          <p:nvPr>
            <p:ph type="title"/>
          </p:nvPr>
        </p:nvSpPr>
        <p:spPr>
          <a:xfrm>
            <a:off x="0" y="533400"/>
            <a:ext cx="8839200" cy="914400"/>
          </a:xfrm>
        </p:spPr>
        <p:txBody>
          <a:bodyPr>
            <a:normAutofit/>
          </a:bodyPr>
          <a:lstStyle/>
          <a:p>
            <a:pPr algn="ctr"/>
            <a:r>
              <a:rPr lang="en-US" sz="4800" dirty="0" smtClean="0">
                <a:ln w="28575">
                  <a:solidFill>
                    <a:schemeClr val="bg1">
                      <a:alpha val="25000"/>
                    </a:schemeClr>
                  </a:solidFill>
                  <a:prstDash val="solid"/>
                  <a:round/>
                </a:ln>
                <a:solidFill>
                  <a:schemeClr val="tx2">
                    <a:lumMod val="90000"/>
                  </a:schemeClr>
                </a:solidFill>
                <a:effectLst/>
              </a:rPr>
              <a:t>MANUSCRIPT EVIDENCE</a:t>
            </a:r>
            <a:endParaRPr lang="en-US" sz="4800" dirty="0">
              <a:ln w="28575">
                <a:solidFill>
                  <a:schemeClr val="bg1">
                    <a:alpha val="25000"/>
                  </a:schemeClr>
                </a:solidFill>
                <a:prstDash val="solid"/>
                <a:round/>
              </a:ln>
              <a:solidFill>
                <a:schemeClr val="tx2">
                  <a:lumMod val="90000"/>
                </a:schemeClr>
              </a:solidFill>
              <a:effectLst/>
            </a:endParaRPr>
          </a:p>
        </p:txBody>
      </p:sp>
      <p:sp>
        <p:nvSpPr>
          <p:cNvPr id="3" name="Content Placeholder 2"/>
          <p:cNvSpPr>
            <a:spLocks noGrp="1"/>
          </p:cNvSpPr>
          <p:nvPr>
            <p:ph sz="half" idx="1"/>
          </p:nvPr>
        </p:nvSpPr>
        <p:spPr>
          <a:xfrm>
            <a:off x="152400" y="1905000"/>
            <a:ext cx="8991600" cy="4876800"/>
          </a:xfrm>
        </p:spPr>
        <p:txBody>
          <a:bodyPr>
            <a:noAutofit/>
          </a:bodyPr>
          <a:lstStyle/>
          <a:p>
            <a:pPr algn="ctr">
              <a:buNone/>
            </a:pPr>
            <a:r>
              <a:rPr lang="en-US" sz="4000" dirty="0" smtClean="0">
                <a:latin typeface="+mj-lt"/>
              </a:rPr>
              <a:t>FIVE SIGNIFICANT FACTORS  </a:t>
            </a:r>
          </a:p>
          <a:p>
            <a:pPr algn="ctr">
              <a:buNone/>
            </a:pPr>
            <a:r>
              <a:rPr lang="en-US" sz="4000" dirty="0" smtClean="0">
                <a:latin typeface="+mj-lt"/>
              </a:rPr>
              <a:t>THAT VERIFY </a:t>
            </a:r>
          </a:p>
          <a:p>
            <a:pPr algn="ctr">
              <a:buNone/>
            </a:pPr>
            <a:r>
              <a:rPr lang="en-US" sz="4000" dirty="0" smtClean="0">
                <a:latin typeface="+mj-lt"/>
              </a:rPr>
              <a:t>A DOCUMENT’S RELIABILITY:</a:t>
            </a:r>
          </a:p>
          <a:p>
            <a:pPr lvl="1"/>
            <a:endParaRPr lang="en-US" sz="4000" dirty="0" smtClean="0">
              <a:latin typeface="+mj-lt"/>
            </a:endParaRPr>
          </a:p>
          <a:p>
            <a:pPr lvl="1"/>
            <a:endParaRPr lang="en-US" sz="4000" dirty="0">
              <a:latin typeface="+mj-lt"/>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371600"/>
            <a:ext cx="8222456" cy="4525963"/>
          </a:xfrm>
        </p:spPr>
        <p:txBody>
          <a:bodyPr>
            <a:normAutofit/>
          </a:bodyPr>
          <a:lstStyle/>
          <a:p>
            <a:r>
              <a:rPr lang="en-US" dirty="0" smtClean="0">
                <a:latin typeface="Constantia" pitchFamily="18" charset="0"/>
              </a:rPr>
              <a:t>Proposes everyone had hallucinations  of the risen Jesus. </a:t>
            </a:r>
          </a:p>
          <a:p>
            <a:pPr>
              <a:buNone/>
            </a:pPr>
            <a:r>
              <a:rPr lang="en-US" dirty="0" smtClean="0">
                <a:latin typeface="Constantia" pitchFamily="18" charset="0"/>
              </a:rPr>
              <a:t> </a:t>
            </a:r>
          </a:p>
          <a:p>
            <a:r>
              <a:rPr lang="en-US" dirty="0" smtClean="0">
                <a:latin typeface="Constantia" pitchFamily="18" charset="0"/>
              </a:rPr>
              <a:t>Popular in critical circles, which do accept the fact that the disciples and Paul really felt they experienced a resurrected Jesus</a:t>
            </a:r>
          </a:p>
          <a:p>
            <a:pPr>
              <a:buNone/>
            </a:pPr>
            <a:endParaRPr lang="en-US" dirty="0" smtClean="0">
              <a:latin typeface="Constantia" pitchFamily="18" charset="0"/>
            </a:endParaRPr>
          </a:p>
          <a:p>
            <a:r>
              <a:rPr lang="en-US" dirty="0" smtClean="0">
                <a:latin typeface="Constantia" pitchFamily="18" charset="0"/>
              </a:rPr>
              <a:t>Such liberal critics refuse to accept any miracles as even possible, including the resurrection. </a:t>
            </a:r>
          </a:p>
          <a:p>
            <a:endParaRPr lang="en-US" dirty="0" smtClean="0">
              <a:latin typeface="Constantia" pitchFamily="18" charset="0"/>
            </a:endParaRPr>
          </a:p>
          <a:p>
            <a:pPr lvl="1"/>
            <a:endParaRPr lang="en-US" dirty="0">
              <a:latin typeface="Constantia" pitchFamily="18" charset="0"/>
            </a:endParaRPr>
          </a:p>
        </p:txBody>
      </p:sp>
      <p:sp>
        <p:nvSpPr>
          <p:cNvPr id="2" name="Title 1"/>
          <p:cNvSpPr>
            <a:spLocks noGrp="1"/>
          </p:cNvSpPr>
          <p:nvPr>
            <p:ph type="title"/>
          </p:nvPr>
        </p:nvSpPr>
        <p:spPr/>
        <p:txBody>
          <a:bodyPr/>
          <a:lstStyle/>
          <a:p>
            <a:pPr algn="ctr"/>
            <a:r>
              <a:rPr lang="en-US" dirty="0" smtClean="0">
                <a:solidFill>
                  <a:srgbClr val="00B0F0"/>
                </a:solidFill>
              </a:rPr>
              <a:t>THEORY:  HALLUCINATIONS</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8298656" cy="5562600"/>
          </a:xfrm>
        </p:spPr>
        <p:txBody>
          <a:bodyPr>
            <a:noAutofit/>
          </a:bodyPr>
          <a:lstStyle/>
          <a:p>
            <a:pPr>
              <a:buNone/>
            </a:pPr>
            <a:r>
              <a:rPr lang="en-US" sz="3200" dirty="0" smtClean="0">
                <a:solidFill>
                  <a:srgbClr val="FFC000"/>
                </a:solidFill>
                <a:latin typeface="Constantia" pitchFamily="18" charset="0"/>
              </a:rPr>
              <a:t>This theory has the following problems:</a:t>
            </a:r>
          </a:p>
          <a:p>
            <a:pPr lvl="1"/>
            <a:r>
              <a:rPr lang="en-US" sz="3200" dirty="0" smtClean="0">
                <a:latin typeface="Constantia" pitchFamily="18" charset="0"/>
              </a:rPr>
              <a:t>If hallucinations occur, they are usually indicative of the mind set of the one having the hallucinations</a:t>
            </a:r>
          </a:p>
          <a:p>
            <a:pPr lvl="1">
              <a:buNone/>
            </a:pPr>
            <a:endParaRPr lang="en-US" sz="1800" dirty="0" smtClean="0">
              <a:latin typeface="Constantia" pitchFamily="18" charset="0"/>
            </a:endParaRPr>
          </a:p>
          <a:p>
            <a:pPr lvl="1"/>
            <a:r>
              <a:rPr lang="en-US" sz="3200" dirty="0" smtClean="0">
                <a:latin typeface="Constantia" pitchFamily="18" charset="0"/>
              </a:rPr>
              <a:t>The mind set of the disciples and the women was one NOT of resurrection:</a:t>
            </a:r>
          </a:p>
          <a:p>
            <a:pPr lvl="2"/>
            <a:r>
              <a:rPr lang="en-US" sz="2800" dirty="0" smtClean="0">
                <a:latin typeface="Constantia" pitchFamily="18" charset="0"/>
              </a:rPr>
              <a:t> Jesus was dead</a:t>
            </a:r>
          </a:p>
          <a:p>
            <a:pPr lvl="2"/>
            <a:r>
              <a:rPr lang="en-US" sz="2800" dirty="0" smtClean="0">
                <a:latin typeface="Constantia" pitchFamily="18" charset="0"/>
              </a:rPr>
              <a:t>Plus the Jews did not believe in a resurrection of the dead until the end of the world</a:t>
            </a:r>
            <a:endParaRPr lang="en-US" sz="3200" dirty="0">
              <a:latin typeface="Constantia" pitchFamily="18" charset="0"/>
            </a:endParaRPr>
          </a:p>
        </p:txBody>
      </p:sp>
      <p:sp>
        <p:nvSpPr>
          <p:cNvPr id="2" name="Title 1"/>
          <p:cNvSpPr>
            <a:spLocks noGrp="1"/>
          </p:cNvSpPr>
          <p:nvPr>
            <p:ph type="title"/>
          </p:nvPr>
        </p:nvSpPr>
        <p:spPr/>
        <p:txBody>
          <a:bodyPr/>
          <a:lstStyle/>
          <a:p>
            <a:pPr algn="ctr"/>
            <a:r>
              <a:rPr lang="en-US" dirty="0" smtClean="0">
                <a:solidFill>
                  <a:srgbClr val="00B0F0"/>
                </a:solidFill>
              </a:rPr>
              <a:t>THEORY:  HALLUCINATIONS</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8298656" cy="5257800"/>
          </a:xfrm>
        </p:spPr>
        <p:txBody>
          <a:bodyPr>
            <a:normAutofit/>
          </a:bodyPr>
          <a:lstStyle/>
          <a:p>
            <a:pPr lvl="1">
              <a:buNone/>
            </a:pPr>
            <a:endParaRPr lang="en-US" sz="3200" dirty="0" smtClean="0">
              <a:latin typeface="Constantia" pitchFamily="18" charset="0"/>
            </a:endParaRPr>
          </a:p>
          <a:p>
            <a:pPr lvl="1"/>
            <a:r>
              <a:rPr lang="en-US" sz="3200" dirty="0" smtClean="0">
                <a:latin typeface="Constantia" pitchFamily="18" charset="0"/>
              </a:rPr>
              <a:t>The mind set of the disciples and the women was one of despair and fear, surely not anticipating any resurrection by Jesus</a:t>
            </a:r>
          </a:p>
          <a:p>
            <a:pPr lvl="1"/>
            <a:endParaRPr lang="en-US" sz="3200" dirty="0" smtClean="0">
              <a:latin typeface="Constantia" pitchFamily="18" charset="0"/>
            </a:endParaRPr>
          </a:p>
          <a:p>
            <a:pPr lvl="1"/>
            <a:r>
              <a:rPr lang="en-US" sz="3200" dirty="0" smtClean="0">
                <a:latin typeface="Constantia" pitchFamily="18" charset="0"/>
              </a:rPr>
              <a:t>Hallucinations are very “individualistic,” are unique to the individual.</a:t>
            </a:r>
          </a:p>
        </p:txBody>
      </p:sp>
      <p:sp>
        <p:nvSpPr>
          <p:cNvPr id="2" name="Title 1"/>
          <p:cNvSpPr>
            <a:spLocks noGrp="1"/>
          </p:cNvSpPr>
          <p:nvPr>
            <p:ph type="title"/>
          </p:nvPr>
        </p:nvSpPr>
        <p:spPr/>
        <p:txBody>
          <a:bodyPr/>
          <a:lstStyle/>
          <a:p>
            <a:pPr algn="ctr"/>
            <a:r>
              <a:rPr lang="en-US" dirty="0" smtClean="0">
                <a:solidFill>
                  <a:srgbClr val="00B0F0"/>
                </a:solidFill>
              </a:rPr>
              <a:t>THEORY:  HALLUCINATIONS</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8298656" cy="5257800"/>
          </a:xfrm>
        </p:spPr>
        <p:txBody>
          <a:bodyPr>
            <a:normAutofit/>
          </a:bodyPr>
          <a:lstStyle/>
          <a:p>
            <a:pPr lvl="1"/>
            <a:r>
              <a:rPr lang="en-US" sz="3200" dirty="0" smtClean="0">
                <a:latin typeface="Constantia" pitchFamily="18" charset="0"/>
              </a:rPr>
              <a:t>All the disciples and women, under various emotional states, under different situations and locations, ALL SAW THE SAME THING:  THE RISEN LORD JESUS.</a:t>
            </a:r>
          </a:p>
          <a:p>
            <a:pPr lvl="1"/>
            <a:endParaRPr lang="en-US" sz="3200" dirty="0" smtClean="0">
              <a:latin typeface="Constantia" pitchFamily="18" charset="0"/>
            </a:endParaRPr>
          </a:p>
          <a:p>
            <a:pPr lvl="1"/>
            <a:r>
              <a:rPr lang="en-US" sz="3200" dirty="0" smtClean="0">
                <a:latin typeface="Constantia" pitchFamily="18" charset="0"/>
              </a:rPr>
              <a:t>In I Cor. 15 Paul states that over 500 “brethren” saw the risen Lord at one time!  Paul had the attitude “if you don’t believe me talk to them!”</a:t>
            </a:r>
            <a:endParaRPr lang="en-US" sz="1800" dirty="0" smtClean="0">
              <a:latin typeface="Constantia" pitchFamily="18" charset="0"/>
            </a:endParaRPr>
          </a:p>
        </p:txBody>
      </p:sp>
      <p:sp>
        <p:nvSpPr>
          <p:cNvPr id="2" name="Title 1"/>
          <p:cNvSpPr>
            <a:spLocks noGrp="1"/>
          </p:cNvSpPr>
          <p:nvPr>
            <p:ph type="title"/>
          </p:nvPr>
        </p:nvSpPr>
        <p:spPr/>
        <p:txBody>
          <a:bodyPr/>
          <a:lstStyle/>
          <a:p>
            <a:pPr algn="ctr"/>
            <a:r>
              <a:rPr lang="en-US" dirty="0" smtClean="0">
                <a:solidFill>
                  <a:srgbClr val="00B0F0"/>
                </a:solidFill>
              </a:rPr>
              <a:t>THEORY:  HALLUCINATIONS</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447800"/>
            <a:ext cx="8146256" cy="4525963"/>
          </a:xfrm>
        </p:spPr>
        <p:txBody>
          <a:bodyPr>
            <a:normAutofit/>
          </a:bodyPr>
          <a:lstStyle/>
          <a:p>
            <a:r>
              <a:rPr lang="en-US" sz="3200" dirty="0" smtClean="0">
                <a:latin typeface="Constantia" pitchFamily="18" charset="0"/>
              </a:rPr>
              <a:t>Further mitigating the hallucination theory is the biblical account of the disciples eating with Christ, touching him, talking with him.</a:t>
            </a:r>
          </a:p>
          <a:p>
            <a:pPr>
              <a:buNone/>
            </a:pPr>
            <a:endParaRPr lang="en-US" sz="1800" dirty="0" smtClean="0">
              <a:latin typeface="Constantia" pitchFamily="18" charset="0"/>
            </a:endParaRPr>
          </a:p>
        </p:txBody>
      </p:sp>
      <p:sp>
        <p:nvSpPr>
          <p:cNvPr id="2" name="Title 1"/>
          <p:cNvSpPr>
            <a:spLocks noGrp="1"/>
          </p:cNvSpPr>
          <p:nvPr>
            <p:ph type="title"/>
          </p:nvPr>
        </p:nvSpPr>
        <p:spPr/>
        <p:txBody>
          <a:bodyPr/>
          <a:lstStyle/>
          <a:p>
            <a:pPr algn="ctr"/>
            <a:r>
              <a:rPr lang="en-US" dirty="0" smtClean="0">
                <a:solidFill>
                  <a:srgbClr val="00B0F0"/>
                </a:solidFill>
              </a:rPr>
              <a:t>THEORY:  HALLUCINATIONS?</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295400"/>
            <a:ext cx="8222456" cy="5181600"/>
          </a:xfrm>
        </p:spPr>
        <p:txBody>
          <a:bodyPr>
            <a:normAutofit fontScale="92500" lnSpcReduction="10000"/>
          </a:bodyPr>
          <a:lstStyle/>
          <a:p>
            <a:pPr fontAlgn="t"/>
            <a:r>
              <a:rPr lang="en-US" b="1" i="1" dirty="0" smtClean="0">
                <a:latin typeface="Constantia" pitchFamily="18" charset="0"/>
              </a:rPr>
              <a:t>1.    Jesus died by crucifixion</a:t>
            </a:r>
            <a:endParaRPr lang="en-US" dirty="0" smtClean="0">
              <a:latin typeface="Constantia" pitchFamily="18" charset="0"/>
            </a:endParaRPr>
          </a:p>
          <a:p>
            <a:pPr fontAlgn="t"/>
            <a:r>
              <a:rPr lang="en-US" b="1" i="1" dirty="0" smtClean="0">
                <a:latin typeface="Constantia" pitchFamily="18" charset="0"/>
              </a:rPr>
              <a:t>2.    Jesus was buried</a:t>
            </a:r>
            <a:endParaRPr lang="en-US" dirty="0" smtClean="0">
              <a:latin typeface="Constantia" pitchFamily="18" charset="0"/>
            </a:endParaRPr>
          </a:p>
          <a:p>
            <a:pPr fontAlgn="t"/>
            <a:r>
              <a:rPr lang="en-US" b="1" i="1" dirty="0" smtClean="0">
                <a:latin typeface="Constantia" pitchFamily="18" charset="0"/>
              </a:rPr>
              <a:t>3.    Disciples lost hope, were in despair</a:t>
            </a:r>
            <a:endParaRPr lang="en-US" dirty="0" smtClean="0">
              <a:latin typeface="Constantia" pitchFamily="18" charset="0"/>
            </a:endParaRPr>
          </a:p>
          <a:p>
            <a:pPr fontAlgn="t"/>
            <a:r>
              <a:rPr lang="en-US" b="1" i="1" dirty="0" smtClean="0">
                <a:solidFill>
                  <a:srgbClr val="66FF66"/>
                </a:solidFill>
                <a:latin typeface="Constantia" pitchFamily="18" charset="0"/>
              </a:rPr>
              <a:t>4.    The tomb was empty a few days later</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5.    The disciples believed he was the risen</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6.    Disciples changed to bold </a:t>
            </a:r>
            <a:r>
              <a:rPr lang="en-US" b="1" i="1" dirty="0" err="1" smtClean="0">
                <a:solidFill>
                  <a:srgbClr val="66FF66"/>
                </a:solidFill>
                <a:latin typeface="Constantia" pitchFamily="18" charset="0"/>
              </a:rPr>
              <a:t>proclaimers</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7.    Resurrection center of early Church</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8.    Message proclaimed  amidst eyewitnesses </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9.    Resurrection caused birth of Church</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10.  Sunday became main day of worship</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11. James converted from skepticism</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12. Paul converted from skepticism</a:t>
            </a:r>
            <a:endParaRPr lang="en-US" dirty="0">
              <a:solidFill>
                <a:srgbClr val="66FF66"/>
              </a:solidFill>
              <a:latin typeface="Constantia" pitchFamily="18" charset="0"/>
            </a:endParaRPr>
          </a:p>
        </p:txBody>
      </p:sp>
      <p:sp>
        <p:nvSpPr>
          <p:cNvPr id="2" name="Title 1"/>
          <p:cNvSpPr>
            <a:spLocks noGrp="1"/>
          </p:cNvSpPr>
          <p:nvPr>
            <p:ph type="title"/>
          </p:nvPr>
        </p:nvSpPr>
        <p:spPr>
          <a:xfrm>
            <a:off x="152400" y="304800"/>
            <a:ext cx="8763000" cy="1295400"/>
          </a:xfrm>
        </p:spPr>
        <p:txBody>
          <a:bodyPr>
            <a:normAutofit fontScale="90000"/>
          </a:bodyPr>
          <a:lstStyle/>
          <a:p>
            <a:pPr algn="ctr"/>
            <a:r>
              <a:rPr lang="en-US" dirty="0" smtClean="0">
                <a:solidFill>
                  <a:srgbClr val="00B0F0"/>
                </a:solidFill>
              </a:rPr>
              <a:t>HALLUNICATIONS VS. THE FACTS</a:t>
            </a:r>
            <a:br>
              <a:rPr lang="en-US" dirty="0" smtClean="0">
                <a:solidFill>
                  <a:srgbClr val="00B0F0"/>
                </a:solidFill>
              </a:rPr>
            </a:br>
            <a:r>
              <a:rPr lang="en-US" sz="2800" dirty="0" smtClean="0"/>
              <a:t>(</a:t>
            </a:r>
            <a:r>
              <a:rPr lang="en-US" sz="2800" dirty="0">
                <a:solidFill>
                  <a:srgbClr val="66FF66"/>
                </a:solidFill>
              </a:rPr>
              <a:t>Green </a:t>
            </a:r>
            <a:r>
              <a:rPr lang="en-US" sz="2800" dirty="0" smtClean="0"/>
              <a:t>means </a:t>
            </a:r>
            <a:r>
              <a:rPr lang="en-US" sz="2800" dirty="0" smtClean="0"/>
              <a:t>theory cannot explain the fact)</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371600"/>
            <a:ext cx="8915400" cy="4525963"/>
          </a:xfrm>
        </p:spPr>
        <p:txBody>
          <a:bodyPr>
            <a:noAutofit/>
          </a:bodyPr>
          <a:lstStyle/>
          <a:p>
            <a:r>
              <a:rPr lang="en-US" dirty="0" smtClean="0">
                <a:latin typeface="Constantia" pitchFamily="18" charset="0"/>
              </a:rPr>
              <a:t>Suggests it was not Jesus himself that was crucified but a twin.  So, when Jesus appeared alive it was the real Jesus, but the twin was still dead; or some say vice versa.</a:t>
            </a:r>
          </a:p>
          <a:p>
            <a:endParaRPr lang="en-US" sz="1800" dirty="0" smtClean="0">
              <a:latin typeface="Constantia" pitchFamily="18" charset="0"/>
            </a:endParaRPr>
          </a:p>
          <a:p>
            <a:r>
              <a:rPr lang="en-US" dirty="0" smtClean="0">
                <a:latin typeface="Constantia" pitchFamily="18" charset="0"/>
              </a:rPr>
              <a:t>This  theory involves deception and collusion on the part of Jesus (&amp; the disciples), who let a “double” be crucified</a:t>
            </a:r>
          </a:p>
          <a:p>
            <a:endParaRPr lang="en-US" sz="1800" dirty="0" smtClean="0">
              <a:latin typeface="Constantia" pitchFamily="18" charset="0"/>
            </a:endParaRPr>
          </a:p>
          <a:p>
            <a:r>
              <a:rPr lang="en-US" dirty="0" smtClean="0">
                <a:latin typeface="Constantia" pitchFamily="18" charset="0"/>
              </a:rPr>
              <a:t>The twin could be either a twin brother or someone unrelated.</a:t>
            </a:r>
            <a:endParaRPr lang="en-US" dirty="0">
              <a:latin typeface="Constantia" pitchFamily="18" charset="0"/>
            </a:endParaRPr>
          </a:p>
        </p:txBody>
      </p:sp>
      <p:sp>
        <p:nvSpPr>
          <p:cNvPr id="2" name="Title 1"/>
          <p:cNvSpPr>
            <a:spLocks noGrp="1"/>
          </p:cNvSpPr>
          <p:nvPr>
            <p:ph type="title"/>
          </p:nvPr>
        </p:nvSpPr>
        <p:spPr/>
        <p:txBody>
          <a:bodyPr/>
          <a:lstStyle/>
          <a:p>
            <a:pPr algn="ctr"/>
            <a:r>
              <a:rPr lang="en-US" dirty="0" smtClean="0">
                <a:solidFill>
                  <a:srgbClr val="00B0F0"/>
                </a:solidFill>
              </a:rPr>
              <a:t>THEORY:  USED A TWIN</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8222456" cy="5486400"/>
          </a:xfrm>
        </p:spPr>
        <p:txBody>
          <a:bodyPr>
            <a:normAutofit fontScale="92500"/>
          </a:bodyPr>
          <a:lstStyle/>
          <a:p>
            <a:r>
              <a:rPr lang="en-US" dirty="0" smtClean="0">
                <a:latin typeface="Constantia" pitchFamily="18" charset="0"/>
              </a:rPr>
              <a:t>This not proposed by anyone of reputable credentials.</a:t>
            </a:r>
          </a:p>
          <a:p>
            <a:endParaRPr lang="en-US" dirty="0" smtClean="0">
              <a:latin typeface="Constantia" pitchFamily="18" charset="0"/>
            </a:endParaRPr>
          </a:p>
          <a:p>
            <a:r>
              <a:rPr lang="en-US" dirty="0" smtClean="0">
                <a:latin typeface="Constantia" pitchFamily="18" charset="0"/>
              </a:rPr>
              <a:t>Major flaw: Jesus accused of being a liar, a hypocrite, and being diabolical, to pretend it was him on the cross and then foisted the resurrection on the world, while teaching integrity and honesty.  </a:t>
            </a:r>
          </a:p>
          <a:p>
            <a:endParaRPr lang="en-US" dirty="0" smtClean="0">
              <a:latin typeface="Constantia" pitchFamily="18" charset="0"/>
            </a:endParaRPr>
          </a:p>
          <a:p>
            <a:r>
              <a:rPr lang="en-US" dirty="0" smtClean="0">
                <a:latin typeface="Constantia" pitchFamily="18" charset="0"/>
              </a:rPr>
              <a:t>If the disciples used a “duplicate” after the real Jesus died, then they are guilty of the biggest lie foisted on mankind.  History’s record of their integrity shows this option to be a major flaw.  This also negated by the arguments against “disciples stole the body” theory.</a:t>
            </a:r>
            <a:endParaRPr lang="en-US" dirty="0">
              <a:latin typeface="Constantia" pitchFamily="18" charset="0"/>
            </a:endParaRPr>
          </a:p>
        </p:txBody>
      </p:sp>
      <p:sp>
        <p:nvSpPr>
          <p:cNvPr id="2" name="Title 1"/>
          <p:cNvSpPr>
            <a:spLocks noGrp="1"/>
          </p:cNvSpPr>
          <p:nvPr>
            <p:ph type="title"/>
          </p:nvPr>
        </p:nvSpPr>
        <p:spPr/>
        <p:txBody>
          <a:bodyPr/>
          <a:lstStyle/>
          <a:p>
            <a:pPr algn="ctr"/>
            <a:r>
              <a:rPr lang="en-US" dirty="0" smtClean="0">
                <a:solidFill>
                  <a:srgbClr val="00B0F0"/>
                </a:solidFill>
              </a:rPr>
              <a:t>THEORY:  USED A TWIN</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8222456" cy="4953000"/>
          </a:xfrm>
        </p:spPr>
        <p:txBody>
          <a:bodyPr>
            <a:normAutofit fontScale="92500" lnSpcReduction="10000"/>
          </a:bodyPr>
          <a:lstStyle/>
          <a:p>
            <a:r>
              <a:rPr lang="en-US" dirty="0" smtClean="0">
                <a:latin typeface="Constantia" pitchFamily="18" charset="0"/>
              </a:rPr>
              <a:t>Another major flaw is that someone would volunteer for such an assignment where a horrible death is the result with no viable motive. </a:t>
            </a:r>
          </a:p>
          <a:p>
            <a:endParaRPr lang="en-US" dirty="0" smtClean="0">
              <a:latin typeface="Constantia" pitchFamily="18" charset="0"/>
            </a:endParaRPr>
          </a:p>
          <a:p>
            <a:r>
              <a:rPr lang="en-US" dirty="0" smtClean="0">
                <a:latin typeface="Constantia" pitchFamily="18" charset="0"/>
              </a:rPr>
              <a:t>Still another major flaw is that Mary, Jesus’ mother, and others close to Jesus would not recognize the deception…to get someone so identical is not likely.  There is no historical record of a twin brother. </a:t>
            </a:r>
          </a:p>
          <a:p>
            <a:endParaRPr lang="en-US" dirty="0" smtClean="0">
              <a:latin typeface="Constantia" pitchFamily="18" charset="0"/>
            </a:endParaRPr>
          </a:p>
          <a:p>
            <a:r>
              <a:rPr lang="en-US" dirty="0" smtClean="0">
                <a:latin typeface="Constantia" pitchFamily="18" charset="0"/>
              </a:rPr>
              <a:t>Meanwhile, under this theory, the real (</a:t>
            </a:r>
            <a:r>
              <a:rPr lang="en-US" dirty="0" err="1" smtClean="0">
                <a:latin typeface="Constantia" pitchFamily="18" charset="0"/>
              </a:rPr>
              <a:t>albiet</a:t>
            </a:r>
            <a:r>
              <a:rPr lang="en-US" dirty="0" smtClean="0">
                <a:latin typeface="Constantia" pitchFamily="18" charset="0"/>
              </a:rPr>
              <a:t> lying, deceptive, hypocritical, diabolical, etc.) Jesus has no wounds.  </a:t>
            </a:r>
            <a:r>
              <a:rPr lang="en-US" dirty="0" err="1" smtClean="0">
                <a:latin typeface="Constantia" pitchFamily="18" charset="0"/>
              </a:rPr>
              <a:t>Ummmm</a:t>
            </a:r>
            <a:endParaRPr lang="en-US" dirty="0">
              <a:latin typeface="Constantia" pitchFamily="18" charset="0"/>
            </a:endParaRPr>
          </a:p>
        </p:txBody>
      </p:sp>
      <p:sp>
        <p:nvSpPr>
          <p:cNvPr id="2" name="Title 1"/>
          <p:cNvSpPr>
            <a:spLocks noGrp="1"/>
          </p:cNvSpPr>
          <p:nvPr>
            <p:ph type="title"/>
          </p:nvPr>
        </p:nvSpPr>
        <p:spPr/>
        <p:txBody>
          <a:bodyPr/>
          <a:lstStyle/>
          <a:p>
            <a:pPr algn="ctr"/>
            <a:r>
              <a:rPr lang="en-US" dirty="0" smtClean="0">
                <a:solidFill>
                  <a:srgbClr val="00B0F0"/>
                </a:solidFill>
              </a:rPr>
              <a:t>THEORY:  USED A TWIN</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21544" y="1447800"/>
            <a:ext cx="8222456" cy="5181600"/>
          </a:xfrm>
        </p:spPr>
        <p:txBody>
          <a:bodyPr>
            <a:normAutofit fontScale="92500" lnSpcReduction="10000"/>
          </a:bodyPr>
          <a:lstStyle/>
          <a:p>
            <a:pPr fontAlgn="t"/>
            <a:r>
              <a:rPr lang="en-US" b="1" i="1" dirty="0" smtClean="0">
                <a:solidFill>
                  <a:srgbClr val="FFC000"/>
                </a:solidFill>
                <a:latin typeface="Constantia" pitchFamily="18" charset="0"/>
              </a:rPr>
              <a:t>1.    Jesus died by crucifixion</a:t>
            </a:r>
            <a:endParaRPr lang="en-US" dirty="0" smtClean="0">
              <a:solidFill>
                <a:srgbClr val="FFC000"/>
              </a:solidFill>
              <a:latin typeface="Constantia" pitchFamily="18" charset="0"/>
            </a:endParaRPr>
          </a:p>
          <a:p>
            <a:pPr fontAlgn="t"/>
            <a:r>
              <a:rPr lang="en-US" b="1" i="1" dirty="0" smtClean="0">
                <a:solidFill>
                  <a:srgbClr val="FFC000"/>
                </a:solidFill>
                <a:latin typeface="Constantia" pitchFamily="18" charset="0"/>
              </a:rPr>
              <a:t>2.    Jesus was buried</a:t>
            </a:r>
            <a:endParaRPr lang="en-US" dirty="0" smtClean="0">
              <a:solidFill>
                <a:srgbClr val="FFC000"/>
              </a:solidFill>
              <a:latin typeface="Constantia" pitchFamily="18" charset="0"/>
            </a:endParaRPr>
          </a:p>
          <a:p>
            <a:pPr fontAlgn="t"/>
            <a:r>
              <a:rPr lang="en-US" b="1" i="1" dirty="0" smtClean="0">
                <a:latin typeface="Constantia" pitchFamily="18" charset="0"/>
              </a:rPr>
              <a:t>3.    Disciples lost hope, were in despair</a:t>
            </a:r>
            <a:endParaRPr lang="en-US" dirty="0" smtClean="0">
              <a:latin typeface="Constantia" pitchFamily="18" charset="0"/>
            </a:endParaRPr>
          </a:p>
          <a:p>
            <a:pPr fontAlgn="t"/>
            <a:r>
              <a:rPr lang="en-US" b="1" i="1" dirty="0" smtClean="0">
                <a:solidFill>
                  <a:srgbClr val="66FF66"/>
                </a:solidFill>
                <a:latin typeface="Constantia" pitchFamily="18" charset="0"/>
              </a:rPr>
              <a:t>4.    The tomb was empty a few days later</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5.    The disciples believed he was the risen</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6.    Disciples changed to bold </a:t>
            </a:r>
            <a:r>
              <a:rPr lang="en-US" b="1" i="1" dirty="0" err="1" smtClean="0">
                <a:solidFill>
                  <a:srgbClr val="66FF66"/>
                </a:solidFill>
                <a:latin typeface="Constantia" pitchFamily="18" charset="0"/>
              </a:rPr>
              <a:t>proclaimers</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7.    Resurrection center of early Church</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8.    Message proclaimed  amidst eyewitnesses </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9.    Resurrection caused birth of Church</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10.  Sunday became main day of worship</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11. James converted from skepticism</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12. Paul converted from skepticism</a:t>
            </a:r>
            <a:endParaRPr lang="en-US" dirty="0">
              <a:solidFill>
                <a:srgbClr val="66FF66"/>
              </a:solidFill>
              <a:latin typeface="Constantia" pitchFamily="18" charset="0"/>
            </a:endParaRPr>
          </a:p>
        </p:txBody>
      </p:sp>
      <p:sp>
        <p:nvSpPr>
          <p:cNvPr id="2" name="Title 1"/>
          <p:cNvSpPr>
            <a:spLocks noGrp="1"/>
          </p:cNvSpPr>
          <p:nvPr>
            <p:ph type="title"/>
          </p:nvPr>
        </p:nvSpPr>
        <p:spPr>
          <a:xfrm>
            <a:off x="0" y="381000"/>
            <a:ext cx="8763000" cy="1600200"/>
          </a:xfrm>
        </p:spPr>
        <p:txBody>
          <a:bodyPr>
            <a:normAutofit fontScale="90000"/>
          </a:bodyPr>
          <a:lstStyle/>
          <a:p>
            <a:pPr algn="ctr"/>
            <a:r>
              <a:rPr lang="en-US" dirty="0" smtClean="0">
                <a:solidFill>
                  <a:srgbClr val="00B0F0"/>
                </a:solidFill>
              </a:rPr>
              <a:t>USED A TWIN VS. THE FACTS</a:t>
            </a:r>
            <a:br>
              <a:rPr lang="en-US" dirty="0" smtClean="0">
                <a:solidFill>
                  <a:srgbClr val="00B0F0"/>
                </a:solidFill>
              </a:rPr>
            </a:br>
            <a:r>
              <a:rPr lang="en-US" sz="2800" dirty="0" smtClean="0"/>
              <a:t>(</a:t>
            </a:r>
            <a:r>
              <a:rPr lang="en-US" sz="2800" dirty="0">
                <a:solidFill>
                  <a:srgbClr val="66FF66"/>
                </a:solidFill>
              </a:rPr>
              <a:t>Green </a:t>
            </a:r>
            <a:r>
              <a:rPr lang="en-US" sz="2800" dirty="0" smtClean="0"/>
              <a:t>means </a:t>
            </a:r>
            <a:r>
              <a:rPr lang="en-US" sz="2800" dirty="0" smtClean="0"/>
              <a:t>theory cannot explain the fact, </a:t>
            </a:r>
            <a:r>
              <a:rPr lang="en-US" sz="2800" dirty="0" smtClean="0">
                <a:solidFill>
                  <a:srgbClr val="FFC000"/>
                </a:solidFill>
              </a:rPr>
              <a:t>orange </a:t>
            </a:r>
            <a:r>
              <a:rPr lang="en-US" sz="2800" dirty="0" smtClean="0"/>
              <a:t>means it is not likely)</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381000"/>
            <a:ext cx="8839200" cy="914400"/>
          </a:xfrm>
        </p:spPr>
        <p:txBody>
          <a:bodyPr>
            <a:normAutofit/>
          </a:bodyPr>
          <a:lstStyle/>
          <a:p>
            <a:pPr algn="ctr"/>
            <a:r>
              <a:rPr lang="en-US" sz="4800" dirty="0" smtClean="0">
                <a:ln w="28575">
                  <a:solidFill>
                    <a:schemeClr val="bg1">
                      <a:alpha val="25000"/>
                    </a:schemeClr>
                  </a:solidFill>
                  <a:prstDash val="solid"/>
                  <a:round/>
                </a:ln>
                <a:solidFill>
                  <a:schemeClr val="tx2">
                    <a:lumMod val="90000"/>
                  </a:schemeClr>
                </a:solidFill>
                <a:effectLst/>
              </a:rPr>
              <a:t>MANUSCRIPT EVIDENCE</a:t>
            </a:r>
            <a:endParaRPr lang="en-US" sz="4800" dirty="0">
              <a:ln w="28575">
                <a:solidFill>
                  <a:schemeClr val="bg1">
                    <a:alpha val="25000"/>
                  </a:schemeClr>
                </a:solidFill>
                <a:prstDash val="solid"/>
                <a:round/>
              </a:ln>
              <a:solidFill>
                <a:schemeClr val="tx2">
                  <a:lumMod val="90000"/>
                </a:schemeClr>
              </a:solidFill>
              <a:effectLst/>
            </a:endParaRPr>
          </a:p>
        </p:txBody>
      </p:sp>
      <p:sp>
        <p:nvSpPr>
          <p:cNvPr id="3" name="Content Placeholder 2"/>
          <p:cNvSpPr>
            <a:spLocks noGrp="1"/>
          </p:cNvSpPr>
          <p:nvPr>
            <p:ph sz="half" idx="1"/>
          </p:nvPr>
        </p:nvSpPr>
        <p:spPr>
          <a:xfrm>
            <a:off x="152400" y="1219200"/>
            <a:ext cx="8991600" cy="5105400"/>
          </a:xfrm>
        </p:spPr>
        <p:txBody>
          <a:bodyPr>
            <a:noAutofit/>
          </a:bodyPr>
          <a:lstStyle/>
          <a:p>
            <a:pPr lvl="1"/>
            <a:r>
              <a:rPr lang="en-US" sz="6000" b="1" u="sng" dirty="0" smtClean="0">
                <a:ln>
                  <a:solidFill>
                    <a:schemeClr val="bg1"/>
                  </a:solidFill>
                </a:ln>
                <a:solidFill>
                  <a:srgbClr val="FFC000"/>
                </a:solidFill>
              </a:rPr>
              <a:t>N</a:t>
            </a:r>
            <a:r>
              <a:rPr lang="en-US" sz="4000" b="1" dirty="0" smtClean="0">
                <a:ln>
                  <a:solidFill>
                    <a:schemeClr val="bg1"/>
                  </a:solidFill>
                </a:ln>
                <a:solidFill>
                  <a:srgbClr val="FFC000"/>
                </a:solidFill>
              </a:rPr>
              <a:t>UMBER</a:t>
            </a:r>
            <a:r>
              <a:rPr lang="en-US" sz="4000" dirty="0" smtClean="0"/>
              <a:t> - of copies, the more the better –can crosscheck for consistency and accuracy</a:t>
            </a:r>
          </a:p>
          <a:p>
            <a:pPr lvl="1">
              <a:buNone/>
            </a:pPr>
            <a:endParaRPr lang="en-US" sz="1200" dirty="0" smtClean="0"/>
          </a:p>
          <a:p>
            <a:pPr lvl="1"/>
            <a:r>
              <a:rPr lang="en-US" sz="6000" b="1" u="sng" dirty="0" smtClean="0">
                <a:ln>
                  <a:solidFill>
                    <a:schemeClr val="bg1"/>
                  </a:solidFill>
                </a:ln>
                <a:solidFill>
                  <a:srgbClr val="FFC000"/>
                </a:solidFill>
              </a:rPr>
              <a:t>O</a:t>
            </a:r>
            <a:r>
              <a:rPr lang="en-US" sz="4000" b="1" dirty="0" smtClean="0">
                <a:ln>
                  <a:solidFill>
                    <a:schemeClr val="bg1"/>
                  </a:solidFill>
                </a:ln>
                <a:solidFill>
                  <a:srgbClr val="FFC000"/>
                </a:solidFill>
              </a:rPr>
              <a:t>LD</a:t>
            </a:r>
            <a:r>
              <a:rPr lang="en-US" sz="4000" dirty="0" smtClean="0"/>
              <a:t> – How </a:t>
            </a:r>
            <a:r>
              <a:rPr lang="en-US" sz="4000" b="1" i="1" u="sng" dirty="0" smtClean="0"/>
              <a:t>old</a:t>
            </a:r>
            <a:r>
              <a:rPr lang="en-US" sz="4000" dirty="0" smtClean="0"/>
              <a:t> is the manuscript(s) compared to the original version; generally, the younger the better.</a:t>
            </a:r>
            <a:endParaRPr lang="en-US" sz="1200"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1295400"/>
            <a:ext cx="8298656" cy="5333999"/>
          </a:xfrm>
        </p:spPr>
        <p:txBody>
          <a:bodyPr>
            <a:normAutofit/>
          </a:bodyPr>
          <a:lstStyle/>
          <a:p>
            <a:r>
              <a:rPr lang="en-US" sz="3200" dirty="0" smtClean="0">
                <a:latin typeface="Constantia" pitchFamily="18" charset="0"/>
              </a:rPr>
              <a:t>Proposes the resurrection of Jesus was a spiritual, not a (physical) bodily one. </a:t>
            </a:r>
          </a:p>
          <a:p>
            <a:endParaRPr lang="en-US" sz="3200" dirty="0" smtClean="0">
              <a:latin typeface="Constantia" pitchFamily="18" charset="0"/>
            </a:endParaRPr>
          </a:p>
          <a:p>
            <a:r>
              <a:rPr lang="en-US" sz="3200" dirty="0" smtClean="0">
                <a:latin typeface="Constantia" pitchFamily="18" charset="0"/>
              </a:rPr>
              <a:t>The Jehovah’s Witnesses propose this theory.</a:t>
            </a:r>
          </a:p>
          <a:p>
            <a:pPr>
              <a:buNone/>
            </a:pPr>
            <a:endParaRPr lang="en-US" sz="3200" dirty="0" smtClean="0">
              <a:latin typeface="Constantia" pitchFamily="18" charset="0"/>
            </a:endParaRPr>
          </a:p>
        </p:txBody>
      </p:sp>
      <p:sp>
        <p:nvSpPr>
          <p:cNvPr id="2" name="Title 1"/>
          <p:cNvSpPr>
            <a:spLocks noGrp="1"/>
          </p:cNvSpPr>
          <p:nvPr>
            <p:ph type="title"/>
          </p:nvPr>
        </p:nvSpPr>
        <p:spPr/>
        <p:txBody>
          <a:bodyPr/>
          <a:lstStyle/>
          <a:p>
            <a:pPr algn="ctr"/>
            <a:r>
              <a:rPr lang="en-US" dirty="0" smtClean="0">
                <a:solidFill>
                  <a:srgbClr val="00B0F0"/>
                </a:solidFill>
              </a:rPr>
              <a:t>THEORY:  RAISED A SPIRIT</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1295400"/>
            <a:ext cx="8298656" cy="5333999"/>
          </a:xfrm>
        </p:spPr>
        <p:txBody>
          <a:bodyPr>
            <a:normAutofit/>
          </a:bodyPr>
          <a:lstStyle/>
          <a:p>
            <a:r>
              <a:rPr lang="en-US" sz="3200" dirty="0" smtClean="0">
                <a:solidFill>
                  <a:srgbClr val="FFC000"/>
                </a:solidFill>
                <a:latin typeface="Constantia" pitchFamily="18" charset="0"/>
              </a:rPr>
              <a:t>Flaws in this theory include:</a:t>
            </a:r>
          </a:p>
          <a:p>
            <a:pPr lvl="1"/>
            <a:r>
              <a:rPr lang="en-US" sz="3200" dirty="0" smtClean="0">
                <a:latin typeface="Constantia" pitchFamily="18" charset="0"/>
              </a:rPr>
              <a:t>Jesus predicted his physical death and resurrection in John 2:19-22, when he stated that in three days he would raise his body (“soma” in Greek). </a:t>
            </a:r>
          </a:p>
          <a:p>
            <a:pPr lvl="1">
              <a:buNone/>
            </a:pPr>
            <a:endParaRPr lang="en-US" sz="1800" dirty="0" smtClean="0">
              <a:latin typeface="Constantia" pitchFamily="18" charset="0"/>
            </a:endParaRPr>
          </a:p>
          <a:p>
            <a:pPr lvl="1"/>
            <a:r>
              <a:rPr lang="en-US" sz="3200" dirty="0" smtClean="0">
                <a:latin typeface="Constantia" pitchFamily="18" charset="0"/>
              </a:rPr>
              <a:t>The Jews did not believe in only a spiritual resurrection, but a physical one, albeit at the end of the age.</a:t>
            </a:r>
          </a:p>
        </p:txBody>
      </p:sp>
      <p:sp>
        <p:nvSpPr>
          <p:cNvPr id="2" name="Title 1"/>
          <p:cNvSpPr>
            <a:spLocks noGrp="1"/>
          </p:cNvSpPr>
          <p:nvPr>
            <p:ph type="title"/>
          </p:nvPr>
        </p:nvSpPr>
        <p:spPr/>
        <p:txBody>
          <a:bodyPr/>
          <a:lstStyle/>
          <a:p>
            <a:pPr algn="ctr"/>
            <a:r>
              <a:rPr lang="en-US" dirty="0" smtClean="0">
                <a:solidFill>
                  <a:srgbClr val="00B0F0"/>
                </a:solidFill>
              </a:rPr>
              <a:t>THEORY:  RAISED A SPIRIT</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295400"/>
            <a:ext cx="8298656" cy="4525963"/>
          </a:xfrm>
        </p:spPr>
        <p:txBody>
          <a:bodyPr>
            <a:normAutofit fontScale="85000" lnSpcReduction="10000"/>
          </a:bodyPr>
          <a:lstStyle/>
          <a:p>
            <a:pPr lvl="1"/>
            <a:endParaRPr lang="en-US" dirty="0" smtClean="0">
              <a:latin typeface="Constantia" pitchFamily="18" charset="0"/>
            </a:endParaRPr>
          </a:p>
          <a:p>
            <a:pPr lvl="1"/>
            <a:r>
              <a:rPr lang="en-US" sz="3800" dirty="0" smtClean="0">
                <a:latin typeface="Constantia" pitchFamily="18" charset="0"/>
              </a:rPr>
              <a:t>Jews believed, as does the Bible, that the spirit continues to exist after physical death, so to talk about a “spiritual resurrection” makes no sense whatsoever.</a:t>
            </a:r>
          </a:p>
          <a:p>
            <a:pPr lvl="1">
              <a:buNone/>
            </a:pPr>
            <a:endParaRPr lang="en-US" sz="3800" dirty="0" smtClean="0">
              <a:latin typeface="Constantia" pitchFamily="18" charset="0"/>
            </a:endParaRPr>
          </a:p>
          <a:p>
            <a:pPr lvl="1"/>
            <a:r>
              <a:rPr lang="en-US" sz="3800" dirty="0" smtClean="0">
                <a:latin typeface="Constantia" pitchFamily="18" charset="0"/>
              </a:rPr>
              <a:t>Why would the angel at the tomb point to the lack of a physical body in the tomb to prove a nonphysical resurrection??!!</a:t>
            </a:r>
            <a:endParaRPr lang="en-US" dirty="0" smtClean="0">
              <a:latin typeface="Constantia" pitchFamily="18" charset="0"/>
            </a:endParaRPr>
          </a:p>
        </p:txBody>
      </p:sp>
      <p:sp>
        <p:nvSpPr>
          <p:cNvPr id="4" name="Title 1"/>
          <p:cNvSpPr>
            <a:spLocks noGrp="1"/>
          </p:cNvSpPr>
          <p:nvPr>
            <p:ph type="title"/>
          </p:nvPr>
        </p:nvSpPr>
        <p:spPr/>
        <p:txBody>
          <a:bodyPr/>
          <a:lstStyle/>
          <a:p>
            <a:pPr algn="ctr"/>
            <a:r>
              <a:rPr lang="en-US" dirty="0" smtClean="0">
                <a:solidFill>
                  <a:srgbClr val="00B0F0"/>
                </a:solidFill>
              </a:rPr>
              <a:t>THEORY:  RAISED A SPIRIT</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8298656" cy="4525963"/>
          </a:xfrm>
        </p:spPr>
        <p:txBody>
          <a:bodyPr>
            <a:noAutofit/>
          </a:bodyPr>
          <a:lstStyle/>
          <a:p>
            <a:pPr lvl="1"/>
            <a:r>
              <a:rPr lang="en-US" sz="3200" dirty="0" smtClean="0">
                <a:latin typeface="Constantia" pitchFamily="18" charset="0"/>
              </a:rPr>
              <a:t>In Luke 24:39 Jesus said, “Look at my hands and feet.  It is I myself!  Touch me and see; a ghost does not have flesh and bones, as you see I have.”</a:t>
            </a:r>
          </a:p>
          <a:p>
            <a:pPr lvl="1"/>
            <a:endParaRPr lang="en-US" sz="1800" dirty="0" smtClean="0">
              <a:latin typeface="Constantia" pitchFamily="18" charset="0"/>
            </a:endParaRPr>
          </a:p>
          <a:p>
            <a:pPr lvl="1"/>
            <a:r>
              <a:rPr lang="en-US" sz="3200" dirty="0" smtClean="0">
                <a:latin typeface="Constantia" pitchFamily="18" charset="0"/>
              </a:rPr>
              <a:t>Jesus said to Thomas, “See, it is me, feel my wounds on my hands, stick your hand into my side.” (John 20:27)</a:t>
            </a:r>
          </a:p>
          <a:p>
            <a:pPr lvl="1"/>
            <a:endParaRPr lang="en-US" sz="3200" dirty="0" smtClean="0">
              <a:latin typeface="Constantia" pitchFamily="18" charset="0"/>
            </a:endParaRPr>
          </a:p>
          <a:p>
            <a:endParaRPr lang="en-US" sz="3200" dirty="0" smtClean="0">
              <a:latin typeface="Constantia" pitchFamily="18" charset="0"/>
            </a:endParaRPr>
          </a:p>
        </p:txBody>
      </p:sp>
      <p:sp>
        <p:nvSpPr>
          <p:cNvPr id="4" name="Title 1"/>
          <p:cNvSpPr>
            <a:spLocks noGrp="1"/>
          </p:cNvSpPr>
          <p:nvPr>
            <p:ph type="title"/>
          </p:nvPr>
        </p:nvSpPr>
        <p:spPr/>
        <p:txBody>
          <a:bodyPr/>
          <a:lstStyle/>
          <a:p>
            <a:pPr algn="ctr"/>
            <a:r>
              <a:rPr lang="en-US" dirty="0" smtClean="0">
                <a:solidFill>
                  <a:srgbClr val="00B0F0"/>
                </a:solidFill>
              </a:rPr>
              <a:t>THEORY:  RAISED A SPIRIT</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447800"/>
            <a:ext cx="8451056" cy="5105400"/>
          </a:xfrm>
        </p:spPr>
        <p:txBody>
          <a:bodyPr>
            <a:normAutofit/>
          </a:bodyPr>
          <a:lstStyle/>
          <a:p>
            <a:r>
              <a:rPr lang="en-US" dirty="0" smtClean="0">
                <a:latin typeface="Constantia" pitchFamily="18" charset="0"/>
              </a:rPr>
              <a:t>The ability of Jesus to pass through walls (such as when the Disciples were in a locked room, Luke 24, referenced earlier) does not mean he was a spirit, but demonstrated his new immortal, physical body, could transcend the limitations of three dimensional space.</a:t>
            </a:r>
          </a:p>
          <a:p>
            <a:endParaRPr lang="en-US" dirty="0" smtClean="0">
              <a:latin typeface="Constantia" pitchFamily="18" charset="0"/>
            </a:endParaRPr>
          </a:p>
          <a:p>
            <a:r>
              <a:rPr lang="en-US" dirty="0" smtClean="0">
                <a:latin typeface="Constantia" pitchFamily="18" charset="0"/>
              </a:rPr>
              <a:t>In I Peter 3:18 it states Christ was physically buried but was made alive in the spirit.  This is obviously meant to refer to spiritual issues; it does </a:t>
            </a:r>
            <a:r>
              <a:rPr lang="en-US" u="sng" dirty="0" smtClean="0">
                <a:latin typeface="Constantia" pitchFamily="18" charset="0"/>
              </a:rPr>
              <a:t>NOT</a:t>
            </a:r>
            <a:r>
              <a:rPr lang="en-US" dirty="0" smtClean="0">
                <a:latin typeface="Constantia" pitchFamily="18" charset="0"/>
              </a:rPr>
              <a:t> say “he was raised AS a spirit.”</a:t>
            </a:r>
          </a:p>
          <a:p>
            <a:endParaRPr lang="en-US" dirty="0" smtClean="0">
              <a:latin typeface="Constantia" pitchFamily="18" charset="0"/>
            </a:endParaRPr>
          </a:p>
        </p:txBody>
      </p:sp>
      <p:sp>
        <p:nvSpPr>
          <p:cNvPr id="4" name="Title 1"/>
          <p:cNvSpPr>
            <a:spLocks noGrp="1"/>
          </p:cNvSpPr>
          <p:nvPr>
            <p:ph type="title"/>
          </p:nvPr>
        </p:nvSpPr>
        <p:spPr/>
        <p:txBody>
          <a:bodyPr/>
          <a:lstStyle/>
          <a:p>
            <a:pPr algn="ctr"/>
            <a:r>
              <a:rPr lang="en-US" dirty="0" smtClean="0">
                <a:solidFill>
                  <a:srgbClr val="00B0F0"/>
                </a:solidFill>
              </a:rPr>
              <a:t>THEORY:  RAISED A SPIRIT</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24000"/>
            <a:ext cx="8222456" cy="5181600"/>
          </a:xfrm>
        </p:spPr>
        <p:txBody>
          <a:bodyPr>
            <a:normAutofit fontScale="92500" lnSpcReduction="10000"/>
          </a:bodyPr>
          <a:lstStyle/>
          <a:p>
            <a:pPr fontAlgn="t"/>
            <a:r>
              <a:rPr lang="en-US" b="1" i="1" dirty="0" smtClean="0">
                <a:latin typeface="Constantia" pitchFamily="18" charset="0"/>
              </a:rPr>
              <a:t>1.    Jesus died by crucifixion</a:t>
            </a:r>
            <a:endParaRPr lang="en-US" dirty="0" smtClean="0">
              <a:latin typeface="Constantia" pitchFamily="18" charset="0"/>
            </a:endParaRPr>
          </a:p>
          <a:p>
            <a:pPr fontAlgn="t"/>
            <a:r>
              <a:rPr lang="en-US" b="1" i="1" dirty="0" smtClean="0">
                <a:latin typeface="Constantia" pitchFamily="18" charset="0"/>
              </a:rPr>
              <a:t>2.    Jesus was buried</a:t>
            </a:r>
            <a:endParaRPr lang="en-US" dirty="0" smtClean="0">
              <a:latin typeface="Constantia" pitchFamily="18" charset="0"/>
            </a:endParaRPr>
          </a:p>
          <a:p>
            <a:pPr fontAlgn="t"/>
            <a:r>
              <a:rPr lang="en-US" b="1" i="1" dirty="0" smtClean="0">
                <a:latin typeface="Constantia" pitchFamily="18" charset="0"/>
              </a:rPr>
              <a:t>3.    Disciples lost hope, were in despair</a:t>
            </a:r>
            <a:endParaRPr lang="en-US" dirty="0" smtClean="0">
              <a:latin typeface="Constantia" pitchFamily="18" charset="0"/>
            </a:endParaRPr>
          </a:p>
          <a:p>
            <a:pPr fontAlgn="t"/>
            <a:r>
              <a:rPr lang="en-US" b="1" i="1" dirty="0" smtClean="0">
                <a:solidFill>
                  <a:srgbClr val="66FF66"/>
                </a:solidFill>
                <a:latin typeface="Constantia" pitchFamily="18" charset="0"/>
              </a:rPr>
              <a:t>4.    The tomb was empty a few days later</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5.    The disciples believed he was the risen</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6.    Disciples changed to bold </a:t>
            </a:r>
            <a:r>
              <a:rPr lang="en-US" b="1" i="1" dirty="0" err="1" smtClean="0">
                <a:solidFill>
                  <a:srgbClr val="66FF66"/>
                </a:solidFill>
                <a:latin typeface="Constantia" pitchFamily="18" charset="0"/>
              </a:rPr>
              <a:t>proclaimers</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7.    Resurrection center of early Church</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8.    Message proclaimed  amidst eyewitnesses </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9.    Resurrection caused birth of Church</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10.  Sunday became main day of worship</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11. James converted from skepticism</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12. Paul converted from skepticism</a:t>
            </a:r>
            <a:endParaRPr lang="en-US" dirty="0">
              <a:solidFill>
                <a:srgbClr val="66FF66"/>
              </a:solidFill>
              <a:latin typeface="Constantia" pitchFamily="18" charset="0"/>
            </a:endParaRPr>
          </a:p>
        </p:txBody>
      </p:sp>
      <p:sp>
        <p:nvSpPr>
          <p:cNvPr id="2" name="Title 1"/>
          <p:cNvSpPr>
            <a:spLocks noGrp="1"/>
          </p:cNvSpPr>
          <p:nvPr>
            <p:ph type="title"/>
          </p:nvPr>
        </p:nvSpPr>
        <p:spPr>
          <a:xfrm>
            <a:off x="0" y="533400"/>
            <a:ext cx="8763000" cy="1219200"/>
          </a:xfrm>
        </p:spPr>
        <p:txBody>
          <a:bodyPr>
            <a:normAutofit fontScale="90000"/>
          </a:bodyPr>
          <a:lstStyle/>
          <a:p>
            <a:pPr algn="ctr"/>
            <a:r>
              <a:rPr lang="en-US" dirty="0" smtClean="0">
                <a:solidFill>
                  <a:srgbClr val="00B0F0"/>
                </a:solidFill>
              </a:rPr>
              <a:t>RAISED A SPIRIT VS. THE FACTS</a:t>
            </a:r>
            <a:br>
              <a:rPr lang="en-US" dirty="0" smtClean="0">
                <a:solidFill>
                  <a:srgbClr val="00B0F0"/>
                </a:solidFill>
              </a:rPr>
            </a:br>
            <a:r>
              <a:rPr lang="en-US" sz="2800" dirty="0" smtClean="0"/>
              <a:t>(red means theory cannot explain the fact)</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ax Power\AppData\Local\Microsoft\Windows\Temporary Internet Files\Content.IE5\TK194MOF\MPj0433135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txBox="1">
            <a:spLocks/>
          </p:cNvSpPr>
          <p:nvPr/>
        </p:nvSpPr>
        <p:spPr>
          <a:xfrm>
            <a:off x="228600" y="457200"/>
            <a:ext cx="8626415" cy="762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100" normalizeH="0" baseline="0" noProof="0" dirty="0" smtClean="0">
                <a:ln w="12700">
                  <a:solidFill>
                    <a:schemeClr val="tx1"/>
                  </a:solidFill>
                </a:ln>
                <a:solidFill>
                  <a:srgbClr val="FFC000"/>
                </a:solidFill>
                <a:effectLst/>
                <a:uLnTx/>
                <a:uFillTx/>
                <a:latin typeface="+mj-lt"/>
                <a:ea typeface="+mj-ea"/>
                <a:cs typeface="+mj-cs"/>
              </a:rPr>
              <a:t>WHAT SAITH THOU?</a:t>
            </a:r>
            <a:endParaRPr kumimoji="0" lang="en-US" sz="4000" b="1" i="1" u="none" strike="noStrike" kern="1200" cap="none" spc="-100" normalizeH="0" baseline="0" noProof="0" dirty="0">
              <a:ln w="12700">
                <a:solidFill>
                  <a:schemeClr val="tx1"/>
                </a:solidFill>
              </a:ln>
              <a:solidFill>
                <a:srgbClr val="FFC000"/>
              </a:solidFill>
              <a:effectLst/>
              <a:uLnTx/>
              <a:uFillTx/>
              <a:latin typeface="+mj-lt"/>
              <a:ea typeface="+mj-ea"/>
              <a:cs typeface="+mj-cs"/>
            </a:endParaRPr>
          </a:p>
        </p:txBody>
      </p:sp>
      <p:sp>
        <p:nvSpPr>
          <p:cNvPr id="3" name="Content Placeholder 2"/>
          <p:cNvSpPr txBox="1">
            <a:spLocks/>
          </p:cNvSpPr>
          <p:nvPr/>
        </p:nvSpPr>
        <p:spPr>
          <a:xfrm>
            <a:off x="228600" y="1371600"/>
            <a:ext cx="8763000" cy="5334000"/>
          </a:xfrm>
          <a:prstGeom prst="rect">
            <a:avLst/>
          </a:prstGeom>
        </p:spPr>
        <p:txBody>
          <a:bodyPr>
            <a:normAutofit/>
          </a:bodyPr>
          <a:lstStyle/>
          <a:p>
            <a:pPr marL="283464" indent="-285750">
              <a:spcBef>
                <a:spcPct val="20000"/>
              </a:spcBef>
              <a:buClr>
                <a:schemeClr val="accent2"/>
              </a:buClr>
              <a:buSzPct val="90000"/>
            </a:pPr>
            <a:r>
              <a:rPr kumimoji="0" lang="en-US" sz="4300" b="1" i="0" u="none" strike="noStrike" kern="1200" cap="none" spc="0" normalizeH="0" baseline="0" noProof="0" dirty="0" smtClean="0">
                <a:ln w="6350">
                  <a:solidFill>
                    <a:schemeClr val="bg1"/>
                  </a:solidFill>
                </a:ln>
                <a:solidFill>
                  <a:srgbClr val="FFC000"/>
                </a:solidFill>
                <a:effectLst/>
                <a:uLnTx/>
                <a:uFillTx/>
                <a:latin typeface="+mn-lt"/>
                <a:ea typeface="+mn-ea"/>
                <a:cs typeface="+mn-cs"/>
              </a:rPr>
              <a:t>Simon Greenleaf:</a:t>
            </a:r>
          </a:p>
          <a:p>
            <a:pPr marL="283464" indent="-285750">
              <a:spcBef>
                <a:spcPct val="20000"/>
              </a:spcBef>
              <a:buClr>
                <a:schemeClr val="accent2"/>
              </a:buClr>
              <a:buSzPct val="90000"/>
              <a:buFont typeface="Wingdings"/>
              <a:buChar char=""/>
              <a:defRPr/>
            </a:pPr>
            <a:r>
              <a:rPr kumimoji="0" lang="en-US" sz="4300" b="1" i="0" u="none" strike="noStrike" kern="1200" cap="none" spc="0" normalizeH="0" baseline="0" noProof="0" dirty="0" smtClean="0">
                <a:ln w="6350">
                  <a:solidFill>
                    <a:schemeClr val="bg1"/>
                  </a:solidFill>
                </a:ln>
                <a:solidFill>
                  <a:srgbClr val="66FF66"/>
                </a:solidFill>
                <a:effectLst/>
                <a:uLnTx/>
                <a:uFillTx/>
                <a:latin typeface="+mn-lt"/>
                <a:ea typeface="+mn-ea"/>
                <a:cs typeface="+mn-cs"/>
              </a:rPr>
              <a:t>one of America’s top lawyers</a:t>
            </a:r>
          </a:p>
          <a:p>
            <a:pPr marL="283464" indent="-285750">
              <a:spcBef>
                <a:spcPct val="20000"/>
              </a:spcBef>
              <a:buClr>
                <a:schemeClr val="accent2"/>
              </a:buClr>
              <a:buSzPct val="90000"/>
              <a:buFont typeface="Wingdings"/>
              <a:buChar char=""/>
              <a:defRPr/>
            </a:pPr>
            <a:r>
              <a:rPr kumimoji="0" lang="en-US" sz="4300" b="1" i="0" u="none" strike="noStrike" kern="1200" cap="none" spc="0" normalizeH="0" baseline="0" noProof="0" dirty="0" smtClean="0">
                <a:ln w="6350">
                  <a:solidFill>
                    <a:schemeClr val="bg1"/>
                  </a:solidFill>
                </a:ln>
                <a:solidFill>
                  <a:srgbClr val="66FF66"/>
                </a:solidFill>
                <a:effectLst/>
                <a:uLnTx/>
                <a:uFillTx/>
                <a:latin typeface="+mn-lt"/>
                <a:ea typeface="+mn-ea"/>
                <a:cs typeface="+mn-cs"/>
              </a:rPr>
              <a:t>with one other </a:t>
            </a:r>
            <a:r>
              <a:rPr lang="en-US" sz="4300" b="1" dirty="0" smtClean="0">
                <a:ln w="6350">
                  <a:solidFill>
                    <a:schemeClr val="bg1"/>
                  </a:solidFill>
                </a:ln>
                <a:solidFill>
                  <a:srgbClr val="66FF66"/>
                </a:solidFill>
              </a:rPr>
              <a:t>helped establish</a:t>
            </a:r>
            <a:r>
              <a:rPr kumimoji="0" lang="en-US" sz="4300" b="1" i="0" u="none" strike="noStrike" kern="1200" cap="none" spc="0" normalizeH="0" baseline="0" noProof="0" dirty="0" smtClean="0">
                <a:ln w="6350">
                  <a:solidFill>
                    <a:schemeClr val="bg1"/>
                  </a:solidFill>
                </a:ln>
                <a:solidFill>
                  <a:srgbClr val="66FF66"/>
                </a:solidFill>
                <a:effectLst/>
                <a:uLnTx/>
                <a:uFillTx/>
                <a:latin typeface="+mn-lt"/>
                <a:ea typeface="+mn-ea"/>
                <a:cs typeface="+mn-cs"/>
              </a:rPr>
              <a:t> Harvard Law School</a:t>
            </a:r>
            <a:r>
              <a:rPr lang="en-US" sz="4300" b="1" dirty="0" smtClean="0">
                <a:ln w="6350">
                  <a:solidFill>
                    <a:schemeClr val="bg1"/>
                  </a:solidFill>
                </a:ln>
                <a:solidFill>
                  <a:srgbClr val="66FF66"/>
                </a:solidFill>
              </a:rPr>
              <a:t>.</a:t>
            </a:r>
            <a:endParaRPr kumimoji="0" lang="en-US" sz="4300" b="1" i="0" u="none" strike="noStrike" kern="1200" cap="none" spc="0" normalizeH="0" baseline="0" noProof="0" dirty="0" smtClean="0">
              <a:ln w="6350">
                <a:solidFill>
                  <a:schemeClr val="bg1"/>
                </a:solidFill>
              </a:ln>
              <a:solidFill>
                <a:srgbClr val="66FF66"/>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ax Power\AppData\Local\Microsoft\Windows\Temporary Internet Files\Content.IE5\TK194MOF\MPj0433135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itle 1"/>
          <p:cNvSpPr txBox="1">
            <a:spLocks/>
          </p:cNvSpPr>
          <p:nvPr/>
        </p:nvSpPr>
        <p:spPr>
          <a:xfrm>
            <a:off x="228600" y="1828800"/>
            <a:ext cx="8626415" cy="5029200"/>
          </a:xfrm>
          <a:prstGeom prst="rect">
            <a:avLst/>
          </a:prstGeom>
        </p:spPr>
        <p:txBody>
          <a:bodyPr vert="horz" anchor="t">
            <a:noAutofit/>
          </a:bodyPr>
          <a:lstStyle/>
          <a:p>
            <a:pPr marL="283464" indent="-285750">
              <a:spcBef>
                <a:spcPct val="20000"/>
              </a:spcBef>
              <a:buClr>
                <a:schemeClr val="accent2"/>
              </a:buClr>
              <a:buSzPct val="90000"/>
              <a:buFont typeface="Wingdings"/>
              <a:buChar char=""/>
              <a:defRPr/>
            </a:pPr>
            <a:r>
              <a:rPr lang="en-US" sz="4000" b="1" dirty="0" smtClean="0">
                <a:ln w="6350">
                  <a:solidFill>
                    <a:schemeClr val="bg1"/>
                  </a:solidFill>
                </a:ln>
                <a:solidFill>
                  <a:srgbClr val="66FF66"/>
                </a:solidFill>
              </a:rPr>
              <a:t>He </a:t>
            </a:r>
            <a:r>
              <a:rPr lang="en-US" sz="4000" b="1" dirty="0" smtClean="0">
                <a:ln w="6350">
                  <a:solidFill>
                    <a:schemeClr val="bg1"/>
                  </a:solidFill>
                </a:ln>
                <a:solidFill>
                  <a:srgbClr val="66FF66"/>
                </a:solidFill>
              </a:rPr>
              <a:t>wrote </a:t>
            </a:r>
            <a:r>
              <a:rPr lang="en-US" sz="4000" b="1" i="1" dirty="0" smtClean="0">
                <a:ln w="6350">
                  <a:solidFill>
                    <a:schemeClr val="bg1"/>
                  </a:solidFill>
                </a:ln>
                <a:solidFill>
                  <a:srgbClr val="66FF66"/>
                </a:solidFill>
              </a:rPr>
              <a:t>A Treatise on the Law of Evidence </a:t>
            </a:r>
            <a:r>
              <a:rPr lang="en-US" sz="4000" b="1" dirty="0" smtClean="0">
                <a:ln w="6350">
                  <a:solidFill>
                    <a:schemeClr val="bg1"/>
                  </a:solidFill>
                </a:ln>
                <a:solidFill>
                  <a:srgbClr val="66FF66"/>
                </a:solidFill>
              </a:rPr>
              <a:t>(1842), which is still considered “the greatest single authority on evidence in the entire literature of legal procedure.”</a:t>
            </a:r>
          </a:p>
        </p:txBody>
      </p:sp>
      <p:sp>
        <p:nvSpPr>
          <p:cNvPr id="5" name="Title 1"/>
          <p:cNvSpPr txBox="1">
            <a:spLocks/>
          </p:cNvSpPr>
          <p:nvPr/>
        </p:nvSpPr>
        <p:spPr>
          <a:xfrm>
            <a:off x="228600" y="457200"/>
            <a:ext cx="8626415" cy="762000"/>
          </a:xfrm>
          <a:prstGeom prst="rect">
            <a:avLst/>
          </a:prstGeom>
        </p:spPr>
        <p:txBody>
          <a:bodyPr vert="horz" anchor="t">
            <a:noAutofit/>
          </a:bodyPr>
          <a:lstStyle/>
          <a:p>
            <a:pPr algn="ctr">
              <a:spcBef>
                <a:spcPct val="0"/>
              </a:spcBef>
              <a:defRPr/>
            </a:pPr>
            <a:r>
              <a:rPr lang="en-US" sz="4000" b="1" i="1" spc="-100" dirty="0" smtClean="0">
                <a:ln w="12700">
                  <a:solidFill>
                    <a:schemeClr val="tx1"/>
                  </a:solidFill>
                </a:ln>
                <a:solidFill>
                  <a:srgbClr val="FFC000"/>
                </a:solidFill>
              </a:rPr>
              <a:t>WHAT SAITH THOU?</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ax Power\AppData\Local\Microsoft\Windows\Temporary Internet Files\Content.IE5\TK194MOF\MPj0433135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itle 1"/>
          <p:cNvSpPr txBox="1">
            <a:spLocks/>
          </p:cNvSpPr>
          <p:nvPr/>
        </p:nvSpPr>
        <p:spPr>
          <a:xfrm>
            <a:off x="228600" y="990600"/>
            <a:ext cx="8626415" cy="4724400"/>
          </a:xfrm>
          <a:prstGeom prst="rect">
            <a:avLst/>
          </a:prstGeom>
        </p:spPr>
        <p:txBody>
          <a:bodyPr vert="horz" anchor="t">
            <a:noAutofit/>
          </a:bodyPr>
          <a:lstStyle/>
          <a:p>
            <a:pPr marL="283464" indent="-285750">
              <a:spcBef>
                <a:spcPct val="20000"/>
              </a:spcBef>
              <a:buClr>
                <a:schemeClr val="accent2"/>
              </a:buClr>
              <a:buSzPct val="90000"/>
              <a:defRPr/>
            </a:pPr>
            <a:endParaRPr lang="en-US" sz="4000" b="1" dirty="0" smtClean="0">
              <a:ln w="6350">
                <a:solidFill>
                  <a:schemeClr val="bg1"/>
                </a:solidFill>
              </a:ln>
            </a:endParaRPr>
          </a:p>
          <a:p>
            <a:pPr marL="283464" indent="-285750">
              <a:spcBef>
                <a:spcPct val="20000"/>
              </a:spcBef>
              <a:buClr>
                <a:schemeClr val="accent2"/>
              </a:buClr>
              <a:buSzPct val="90000"/>
              <a:buFont typeface="Wingdings"/>
              <a:buChar char=""/>
              <a:defRPr/>
            </a:pPr>
            <a:r>
              <a:rPr lang="en-US" sz="4000" dirty="0" smtClean="0">
                <a:ln w="6350">
                  <a:solidFill>
                    <a:schemeClr val="bg1"/>
                  </a:solidFill>
                </a:ln>
                <a:solidFill>
                  <a:srgbClr val="66FF66"/>
                </a:solidFill>
              </a:rPr>
              <a:t>He wrote the rules of evidence </a:t>
            </a:r>
            <a:r>
              <a:rPr lang="en-US" sz="4000" b="1" dirty="0" smtClean="0">
                <a:ln w="6350">
                  <a:solidFill>
                    <a:schemeClr val="bg1"/>
                  </a:solidFill>
                </a:ln>
                <a:solidFill>
                  <a:srgbClr val="66FF66"/>
                </a:solidFill>
              </a:rPr>
              <a:t>for the U.S. legal system.  </a:t>
            </a:r>
          </a:p>
          <a:p>
            <a:pPr marL="283464" indent="-285750">
              <a:spcBef>
                <a:spcPct val="20000"/>
              </a:spcBef>
              <a:buClr>
                <a:schemeClr val="accent2"/>
              </a:buClr>
              <a:buSzPct val="90000"/>
              <a:buFont typeface="Wingdings"/>
              <a:buChar char=""/>
              <a:defRPr/>
            </a:pPr>
            <a:r>
              <a:rPr lang="en-US" sz="4000" b="1" dirty="0" smtClean="0">
                <a:ln w="6350">
                  <a:solidFill>
                    <a:schemeClr val="bg1"/>
                  </a:solidFill>
                </a:ln>
                <a:solidFill>
                  <a:srgbClr val="66FF66"/>
                </a:solidFill>
              </a:rPr>
              <a:t>Once an atheist  Jew, then when he examined the evidence for Christ’s resurrection he became a Christian.</a:t>
            </a:r>
          </a:p>
        </p:txBody>
      </p:sp>
      <p:sp>
        <p:nvSpPr>
          <p:cNvPr id="5" name="Title 1"/>
          <p:cNvSpPr txBox="1">
            <a:spLocks/>
          </p:cNvSpPr>
          <p:nvPr/>
        </p:nvSpPr>
        <p:spPr>
          <a:xfrm>
            <a:off x="228600" y="457200"/>
            <a:ext cx="8626415" cy="762000"/>
          </a:xfrm>
          <a:prstGeom prst="rect">
            <a:avLst/>
          </a:prstGeom>
        </p:spPr>
        <p:txBody>
          <a:bodyPr vert="horz" anchor="t">
            <a:noAutofit/>
          </a:bodyPr>
          <a:lstStyle/>
          <a:p>
            <a:pPr algn="ctr">
              <a:spcBef>
                <a:spcPct val="0"/>
              </a:spcBef>
              <a:defRPr/>
            </a:pPr>
            <a:r>
              <a:rPr lang="en-US" sz="4000" b="1" i="1" spc="-100" dirty="0" smtClean="0">
                <a:ln w="12700">
                  <a:solidFill>
                    <a:schemeClr val="tx1"/>
                  </a:solidFill>
                </a:ln>
                <a:solidFill>
                  <a:srgbClr val="FFC000"/>
                </a:solidFill>
              </a:rPr>
              <a:t>WHAT SAITH THOU?</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ax Power\AppData\Local\Microsoft\Windows\Temporary Internet Files\Content.IE5\TK194MOF\MPj0433135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457200" y="1371600"/>
            <a:ext cx="8382000" cy="4678204"/>
          </a:xfrm>
          <a:prstGeom prst="rect">
            <a:avLst/>
          </a:prstGeom>
          <a:noFill/>
        </p:spPr>
        <p:txBody>
          <a:bodyPr wrap="square" rtlCol="0">
            <a:spAutoFit/>
          </a:bodyPr>
          <a:lstStyle/>
          <a:p>
            <a:r>
              <a:rPr lang="en-US" sz="4000" b="1" dirty="0" smtClean="0">
                <a:ln w="6350">
                  <a:solidFill>
                    <a:schemeClr val="bg1"/>
                  </a:solidFill>
                </a:ln>
                <a:solidFill>
                  <a:srgbClr val="FFC000"/>
                </a:solidFill>
              </a:rPr>
              <a:t>Lionel </a:t>
            </a:r>
            <a:r>
              <a:rPr lang="en-US" sz="4000" b="1" dirty="0" err="1" smtClean="0">
                <a:ln w="6350">
                  <a:solidFill>
                    <a:schemeClr val="bg1"/>
                  </a:solidFill>
                </a:ln>
                <a:solidFill>
                  <a:srgbClr val="FFC000"/>
                </a:solidFill>
              </a:rPr>
              <a:t>Lucklou</a:t>
            </a:r>
            <a:r>
              <a:rPr lang="en-US" sz="4000" b="1" dirty="0" smtClean="0">
                <a:ln w="6350">
                  <a:solidFill>
                    <a:schemeClr val="bg1"/>
                  </a:solidFill>
                </a:ln>
                <a:solidFill>
                  <a:srgbClr val="FFC000"/>
                </a:solidFill>
              </a:rPr>
              <a:t>:</a:t>
            </a:r>
            <a:r>
              <a:rPr lang="en-US" sz="4000" b="1" dirty="0" smtClean="0">
                <a:ln w="6350">
                  <a:solidFill>
                    <a:schemeClr val="bg1"/>
                  </a:solidFill>
                </a:ln>
                <a:solidFill>
                  <a:srgbClr val="FF0000"/>
                </a:solidFill>
              </a:rPr>
              <a:t>  </a:t>
            </a:r>
          </a:p>
          <a:p>
            <a:endParaRPr lang="en-US" sz="1000" b="1" dirty="0" smtClean="0">
              <a:ln w="6350">
                <a:solidFill>
                  <a:schemeClr val="bg1"/>
                </a:solidFill>
              </a:ln>
              <a:solidFill>
                <a:srgbClr val="FF0000"/>
              </a:solidFill>
            </a:endParaRPr>
          </a:p>
          <a:p>
            <a:endParaRPr lang="en-US" sz="800" b="1" dirty="0" smtClean="0">
              <a:ln w="6350">
                <a:solidFill>
                  <a:schemeClr val="bg1"/>
                </a:solidFill>
              </a:ln>
              <a:solidFill>
                <a:srgbClr val="FF0000"/>
              </a:solidFill>
            </a:endParaRPr>
          </a:p>
          <a:p>
            <a:r>
              <a:rPr lang="en-US" sz="4000" b="1" dirty="0" smtClean="0">
                <a:ln w="6350">
                  <a:solidFill>
                    <a:schemeClr val="bg1"/>
                  </a:solidFill>
                </a:ln>
                <a:solidFill>
                  <a:srgbClr val="66FF66"/>
                </a:solidFill>
              </a:rPr>
              <a:t>Recorded in </a:t>
            </a:r>
            <a:r>
              <a:rPr lang="en-US" sz="4000" b="1" i="1" dirty="0" smtClean="0">
                <a:ln w="6350">
                  <a:solidFill>
                    <a:schemeClr val="bg1"/>
                  </a:solidFill>
                </a:ln>
                <a:solidFill>
                  <a:srgbClr val="66FF66"/>
                </a:solidFill>
              </a:rPr>
              <a:t>Guinness Book of World Records</a:t>
            </a:r>
            <a:r>
              <a:rPr lang="en-US" sz="4000" b="1" dirty="0" smtClean="0">
                <a:ln w="6350">
                  <a:solidFill>
                    <a:schemeClr val="bg1"/>
                  </a:solidFill>
                </a:ln>
                <a:solidFill>
                  <a:srgbClr val="66FF66"/>
                </a:solidFill>
              </a:rPr>
              <a:t> as the “World’s Most Successful Advocate,” with 245 consecutive murder acquittals; twice knighted by Queen Elizabeth, stated</a:t>
            </a:r>
            <a:r>
              <a:rPr lang="en-US" sz="4000" b="1" dirty="0" smtClean="0">
                <a:ln w="6350">
                  <a:solidFill>
                    <a:schemeClr val="bg1"/>
                  </a:solidFill>
                </a:ln>
                <a:solidFill>
                  <a:srgbClr val="66FF66"/>
                </a:solidFill>
              </a:rPr>
              <a:t>:</a:t>
            </a:r>
            <a:endParaRPr lang="en-US" sz="4000" b="1" dirty="0" smtClean="0">
              <a:ln w="6350">
                <a:solidFill>
                  <a:schemeClr val="bg1"/>
                </a:solidFill>
              </a:ln>
              <a:solidFill>
                <a:srgbClr val="66FF66"/>
              </a:solidFill>
            </a:endParaRPr>
          </a:p>
        </p:txBody>
      </p:sp>
      <p:sp>
        <p:nvSpPr>
          <p:cNvPr id="6" name="Title 1"/>
          <p:cNvSpPr txBox="1">
            <a:spLocks/>
          </p:cNvSpPr>
          <p:nvPr/>
        </p:nvSpPr>
        <p:spPr>
          <a:xfrm>
            <a:off x="228600" y="457200"/>
            <a:ext cx="8626415" cy="762000"/>
          </a:xfrm>
          <a:prstGeom prst="rect">
            <a:avLst/>
          </a:prstGeom>
        </p:spPr>
        <p:txBody>
          <a:bodyPr vert="horz" anchor="t">
            <a:noAutofit/>
          </a:bodyPr>
          <a:lstStyle/>
          <a:p>
            <a:pPr algn="ctr">
              <a:spcBef>
                <a:spcPct val="0"/>
              </a:spcBef>
              <a:defRPr/>
            </a:pPr>
            <a:r>
              <a:rPr lang="en-US" sz="4000" b="1" i="1" spc="-100" dirty="0" smtClean="0">
                <a:ln w="12700">
                  <a:solidFill>
                    <a:schemeClr val="tx1"/>
                  </a:solidFill>
                </a:ln>
                <a:solidFill>
                  <a:srgbClr val="FFC000"/>
                </a:solidFill>
              </a:rPr>
              <a:t>WHAT SAITH THOU?</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304800"/>
            <a:ext cx="8839200" cy="914400"/>
          </a:xfrm>
        </p:spPr>
        <p:txBody>
          <a:bodyPr>
            <a:normAutofit/>
          </a:bodyPr>
          <a:lstStyle/>
          <a:p>
            <a:pPr algn="ctr"/>
            <a:r>
              <a:rPr lang="en-US" sz="4800" dirty="0" smtClean="0">
                <a:ln w="28575">
                  <a:solidFill>
                    <a:schemeClr val="bg1">
                      <a:alpha val="25000"/>
                    </a:schemeClr>
                  </a:solidFill>
                  <a:prstDash val="solid"/>
                  <a:round/>
                </a:ln>
                <a:solidFill>
                  <a:schemeClr val="tx2">
                    <a:lumMod val="90000"/>
                  </a:schemeClr>
                </a:solidFill>
                <a:effectLst/>
              </a:rPr>
              <a:t>MANUSCRIPT EVIDENCE</a:t>
            </a:r>
            <a:endParaRPr lang="en-US" sz="4800" dirty="0">
              <a:ln w="28575">
                <a:solidFill>
                  <a:schemeClr val="bg1">
                    <a:alpha val="25000"/>
                  </a:schemeClr>
                </a:solidFill>
                <a:prstDash val="solid"/>
                <a:round/>
              </a:ln>
              <a:solidFill>
                <a:schemeClr val="tx2">
                  <a:lumMod val="90000"/>
                </a:schemeClr>
              </a:solidFill>
              <a:effectLst/>
            </a:endParaRPr>
          </a:p>
        </p:txBody>
      </p:sp>
      <p:sp>
        <p:nvSpPr>
          <p:cNvPr id="3" name="Content Placeholder 2"/>
          <p:cNvSpPr>
            <a:spLocks noGrp="1"/>
          </p:cNvSpPr>
          <p:nvPr>
            <p:ph sz="half" idx="1"/>
          </p:nvPr>
        </p:nvSpPr>
        <p:spPr>
          <a:xfrm>
            <a:off x="152400" y="1219200"/>
            <a:ext cx="8763000" cy="5181600"/>
          </a:xfrm>
        </p:spPr>
        <p:txBody>
          <a:bodyPr>
            <a:noAutofit/>
          </a:bodyPr>
          <a:lstStyle/>
          <a:p>
            <a:pPr lvl="1"/>
            <a:r>
              <a:rPr lang="en-US" sz="6000" b="1" u="sng" dirty="0" smtClean="0">
                <a:ln>
                  <a:solidFill>
                    <a:schemeClr val="bg1"/>
                  </a:solidFill>
                </a:ln>
                <a:solidFill>
                  <a:srgbClr val="FFC000"/>
                </a:solidFill>
              </a:rPr>
              <a:t>T</a:t>
            </a:r>
            <a:r>
              <a:rPr lang="en-US" sz="4000" b="1" dirty="0" smtClean="0">
                <a:ln>
                  <a:solidFill>
                    <a:schemeClr val="bg1"/>
                  </a:solidFill>
                </a:ln>
                <a:solidFill>
                  <a:srgbClr val="FFC000"/>
                </a:solidFill>
              </a:rPr>
              <a:t>IME</a:t>
            </a:r>
            <a:r>
              <a:rPr lang="en-US" sz="4000" dirty="0" smtClean="0">
                <a:solidFill>
                  <a:srgbClr val="FFC000"/>
                </a:solidFill>
              </a:rPr>
              <a:t> </a:t>
            </a:r>
            <a:r>
              <a:rPr lang="en-US" sz="4000" dirty="0" smtClean="0"/>
              <a:t>– between the event and:</a:t>
            </a:r>
          </a:p>
          <a:p>
            <a:pPr lvl="2"/>
            <a:r>
              <a:rPr lang="en-US" sz="3700" dirty="0" smtClean="0"/>
              <a:t>Existing document</a:t>
            </a:r>
          </a:p>
          <a:p>
            <a:pPr lvl="2"/>
            <a:r>
              <a:rPr lang="en-US" sz="3700" dirty="0" smtClean="0"/>
              <a:t>Information source in the document  </a:t>
            </a:r>
          </a:p>
          <a:p>
            <a:pPr lvl="1"/>
            <a:r>
              <a:rPr lang="en-US" sz="6000" b="1" u="sng" dirty="0" smtClean="0">
                <a:ln>
                  <a:solidFill>
                    <a:schemeClr val="bg1"/>
                  </a:solidFill>
                </a:ln>
                <a:solidFill>
                  <a:srgbClr val="FFC000"/>
                </a:solidFill>
              </a:rPr>
              <a:t>E</a:t>
            </a:r>
            <a:r>
              <a:rPr lang="en-US" sz="4000" b="1" dirty="0" smtClean="0">
                <a:ln>
                  <a:solidFill>
                    <a:schemeClr val="bg1"/>
                  </a:solidFill>
                </a:ln>
                <a:solidFill>
                  <a:srgbClr val="FFC000"/>
                </a:solidFill>
              </a:rPr>
              <a:t>YEWITNESSES </a:t>
            </a:r>
            <a:r>
              <a:rPr lang="en-US" sz="4000" dirty="0" smtClean="0"/>
              <a:t>– best kind of testimony is by eyewitnesses</a:t>
            </a:r>
          </a:p>
          <a:p>
            <a:pPr lvl="1"/>
            <a:r>
              <a:rPr lang="en-US" sz="6000" b="1" u="sng" dirty="0" smtClean="0">
                <a:ln>
                  <a:solidFill>
                    <a:schemeClr val="bg1"/>
                  </a:solidFill>
                </a:ln>
                <a:solidFill>
                  <a:srgbClr val="FFC000"/>
                </a:solidFill>
              </a:rPr>
              <a:t>S</a:t>
            </a:r>
            <a:r>
              <a:rPr lang="en-US" sz="4000" b="1" dirty="0" smtClean="0">
                <a:ln>
                  <a:solidFill>
                    <a:schemeClr val="bg1"/>
                  </a:solidFill>
                </a:ln>
                <a:solidFill>
                  <a:srgbClr val="FFC000"/>
                </a:solidFill>
              </a:rPr>
              <a:t>UPPORTING DATA </a:t>
            </a:r>
            <a:r>
              <a:rPr lang="en-US" sz="4000" dirty="0" smtClean="0"/>
              <a:t>– from other sources</a:t>
            </a:r>
            <a:endParaRPr lang="en-US" sz="40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ax Power\AppData\Local\Microsoft\Windows\Temporary Internet Files\Content.IE5\TK194MOF\MPj0433135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Rectangle 1"/>
          <p:cNvSpPr/>
          <p:nvPr/>
        </p:nvSpPr>
        <p:spPr>
          <a:xfrm>
            <a:off x="533400" y="533400"/>
            <a:ext cx="8229600" cy="6247864"/>
          </a:xfrm>
          <a:prstGeom prst="rect">
            <a:avLst/>
          </a:prstGeom>
        </p:spPr>
        <p:txBody>
          <a:bodyPr wrap="square">
            <a:spAutoFit/>
          </a:bodyPr>
          <a:lstStyle/>
          <a:p>
            <a:r>
              <a:rPr lang="en-US" sz="4000" b="1" dirty="0" smtClean="0">
                <a:ln w="6350">
                  <a:solidFill>
                    <a:schemeClr val="bg1"/>
                  </a:solidFill>
                </a:ln>
                <a:solidFill>
                  <a:srgbClr val="66FF66"/>
                </a:solidFill>
              </a:rPr>
              <a:t>“…I say unequivocally the evidence for the Resurrection of Jesus Christ is so overwhelming that it compels acceptance by proof which leaves absolutely no room for doubt.” (Sir Lionel </a:t>
            </a:r>
            <a:r>
              <a:rPr lang="en-US" sz="4000" b="1" dirty="0" err="1" smtClean="0">
                <a:ln w="6350">
                  <a:solidFill>
                    <a:schemeClr val="bg1"/>
                  </a:solidFill>
                </a:ln>
                <a:solidFill>
                  <a:srgbClr val="66FF66"/>
                </a:solidFill>
              </a:rPr>
              <a:t>Luckhoo</a:t>
            </a:r>
            <a:r>
              <a:rPr lang="en-US" sz="4000" b="1" dirty="0" smtClean="0">
                <a:ln w="6350">
                  <a:solidFill>
                    <a:schemeClr val="bg1"/>
                  </a:solidFill>
                </a:ln>
                <a:solidFill>
                  <a:srgbClr val="66FF66"/>
                </a:solidFill>
              </a:rPr>
              <a:t>, </a:t>
            </a:r>
            <a:r>
              <a:rPr lang="en-US" sz="4000" b="1" i="1" dirty="0" smtClean="0">
                <a:ln w="6350">
                  <a:solidFill>
                    <a:schemeClr val="bg1"/>
                  </a:solidFill>
                </a:ln>
                <a:solidFill>
                  <a:srgbClr val="66FF66"/>
                </a:solidFill>
              </a:rPr>
              <a:t>The Question Answered: Did Jesus Rise from the Dead?,</a:t>
            </a:r>
            <a:r>
              <a:rPr lang="en-US" sz="4000" b="1" dirty="0" smtClean="0">
                <a:ln w="6350">
                  <a:solidFill>
                    <a:schemeClr val="bg1"/>
                  </a:solidFill>
                </a:ln>
                <a:solidFill>
                  <a:srgbClr val="66FF66"/>
                </a:solidFill>
              </a:rPr>
              <a:t> </a:t>
            </a:r>
            <a:r>
              <a:rPr lang="en-US" sz="4000" b="1" dirty="0" err="1" smtClean="0">
                <a:ln w="6350">
                  <a:solidFill>
                    <a:schemeClr val="bg1"/>
                  </a:solidFill>
                </a:ln>
                <a:solidFill>
                  <a:srgbClr val="66FF66"/>
                </a:solidFill>
              </a:rPr>
              <a:t>Luckhoo</a:t>
            </a:r>
            <a:r>
              <a:rPr lang="en-US" sz="4000" b="1" dirty="0" smtClean="0">
                <a:ln w="6350">
                  <a:solidFill>
                    <a:schemeClr val="bg1"/>
                  </a:solidFill>
                </a:ln>
                <a:solidFill>
                  <a:srgbClr val="66FF66"/>
                </a:solidFill>
              </a:rPr>
              <a:t> Booklets, back page)</a:t>
            </a:r>
            <a:endParaRPr lang="en-US" sz="4000" b="1" dirty="0">
              <a:ln w="6350">
                <a:solidFill>
                  <a:schemeClr val="bg1"/>
                </a:solidFill>
              </a:ln>
              <a:solidFill>
                <a:srgbClr val="66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ax Power\AppData\Local\Microsoft\Windows\Temporary Internet Files\Content.IE5\TK194MOF\MPj0433135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457200" y="1219200"/>
            <a:ext cx="8458200" cy="5632311"/>
          </a:xfrm>
          <a:prstGeom prst="rect">
            <a:avLst/>
          </a:prstGeom>
          <a:noFill/>
        </p:spPr>
        <p:txBody>
          <a:bodyPr wrap="square" rtlCol="0">
            <a:spAutoFit/>
          </a:bodyPr>
          <a:lstStyle/>
          <a:p>
            <a:r>
              <a:rPr lang="en-US" sz="4000" b="1" dirty="0" smtClean="0">
                <a:ln w="6350">
                  <a:solidFill>
                    <a:schemeClr val="bg1"/>
                  </a:solidFill>
                </a:ln>
                <a:solidFill>
                  <a:srgbClr val="FFC000"/>
                </a:solidFill>
              </a:rPr>
              <a:t>Lord Lyndhurst:</a:t>
            </a:r>
          </a:p>
          <a:p>
            <a:pPr>
              <a:buFont typeface="Arial" pitchFamily="34" charset="0"/>
              <a:buChar char="•"/>
            </a:pPr>
            <a:r>
              <a:rPr lang="en-US" sz="4000" b="1" dirty="0" smtClean="0">
                <a:ln w="6350">
                  <a:solidFill>
                    <a:schemeClr val="bg1"/>
                  </a:solidFill>
                </a:ln>
                <a:solidFill>
                  <a:srgbClr val="66FF66"/>
                </a:solidFill>
              </a:rPr>
              <a:t>One of greatest legal minds in British history stated:</a:t>
            </a:r>
          </a:p>
          <a:p>
            <a:endParaRPr lang="en-US" sz="4000" b="1" dirty="0" smtClean="0">
              <a:ln w="6350">
                <a:solidFill>
                  <a:schemeClr val="bg1"/>
                </a:solidFill>
              </a:ln>
              <a:solidFill>
                <a:srgbClr val="66FF66"/>
              </a:solidFill>
            </a:endParaRPr>
          </a:p>
          <a:p>
            <a:r>
              <a:rPr lang="en-US" sz="4000" b="1" dirty="0" smtClean="0">
                <a:ln w="6350">
                  <a:solidFill>
                    <a:schemeClr val="bg1"/>
                  </a:solidFill>
                </a:ln>
                <a:solidFill>
                  <a:srgbClr val="66FF66"/>
                </a:solidFill>
              </a:rPr>
              <a:t>“I know pretty well what evidence is, and I tell you, such evidence as that for the resurrection has never broken down yet.” </a:t>
            </a:r>
          </a:p>
          <a:p>
            <a:endParaRPr lang="en-US" sz="4000" b="1" dirty="0">
              <a:ln w="6350">
                <a:solidFill>
                  <a:schemeClr val="bg1"/>
                </a:solidFill>
              </a:ln>
              <a:solidFill>
                <a:srgbClr val="FF0000"/>
              </a:solidFill>
            </a:endParaRPr>
          </a:p>
        </p:txBody>
      </p:sp>
      <p:sp>
        <p:nvSpPr>
          <p:cNvPr id="5" name="Title 1"/>
          <p:cNvSpPr txBox="1">
            <a:spLocks/>
          </p:cNvSpPr>
          <p:nvPr/>
        </p:nvSpPr>
        <p:spPr>
          <a:xfrm>
            <a:off x="228600" y="381000"/>
            <a:ext cx="8626415" cy="762000"/>
          </a:xfrm>
          <a:prstGeom prst="rect">
            <a:avLst/>
          </a:prstGeom>
        </p:spPr>
        <p:txBody>
          <a:bodyPr vert="horz" anchor="t">
            <a:noAutofit/>
          </a:bodyPr>
          <a:lstStyle/>
          <a:p>
            <a:pPr algn="ctr">
              <a:spcBef>
                <a:spcPct val="0"/>
              </a:spcBef>
              <a:defRPr/>
            </a:pPr>
            <a:r>
              <a:rPr lang="en-US" sz="4000" b="1" i="1" spc="-100" dirty="0" smtClean="0">
                <a:ln w="12700">
                  <a:solidFill>
                    <a:schemeClr val="tx1"/>
                  </a:solidFill>
                </a:ln>
                <a:solidFill>
                  <a:srgbClr val="FFC000"/>
                </a:solidFill>
              </a:rPr>
              <a:t>WHAT SAITH THOU?</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ax Power\AppData\Local\Microsoft\Windows\Temporary Internet Files\Content.IE5\TK194MOF\MPj0433135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152400" y="1219200"/>
            <a:ext cx="8763000" cy="5632311"/>
          </a:xfrm>
          <a:prstGeom prst="rect">
            <a:avLst/>
          </a:prstGeom>
          <a:noFill/>
        </p:spPr>
        <p:txBody>
          <a:bodyPr wrap="square" rtlCol="0">
            <a:spAutoFit/>
          </a:bodyPr>
          <a:lstStyle/>
          <a:p>
            <a:r>
              <a:rPr lang="en-US" sz="4000" b="1" dirty="0" smtClean="0">
                <a:ln w="6350">
                  <a:solidFill>
                    <a:schemeClr val="bg1"/>
                  </a:solidFill>
                </a:ln>
                <a:solidFill>
                  <a:srgbClr val="FFC000"/>
                </a:solidFill>
              </a:rPr>
              <a:t>Josh McDowell</a:t>
            </a:r>
            <a:r>
              <a:rPr lang="en-US" sz="4000" b="1" dirty="0" smtClean="0">
                <a:ln w="6350">
                  <a:solidFill>
                    <a:schemeClr val="bg1"/>
                  </a:solidFill>
                </a:ln>
                <a:solidFill>
                  <a:srgbClr val="66FF66"/>
                </a:solidFill>
              </a:rPr>
              <a:t>, one of Christianity’s leading apologists, when in college was challenged by Christians to examine the Resurrection.  He was definitely anti-Christian.  However, he spent two years, 900 hrs. of research in the great libraries of the world.  He became a Christian.</a:t>
            </a:r>
            <a:endParaRPr lang="en-US" sz="4000" b="1" dirty="0">
              <a:ln w="6350">
                <a:solidFill>
                  <a:schemeClr val="bg1"/>
                </a:solidFill>
              </a:ln>
              <a:solidFill>
                <a:srgbClr val="66FF66"/>
              </a:solidFill>
            </a:endParaRPr>
          </a:p>
        </p:txBody>
      </p:sp>
      <p:sp>
        <p:nvSpPr>
          <p:cNvPr id="5" name="Title 1"/>
          <p:cNvSpPr txBox="1">
            <a:spLocks/>
          </p:cNvSpPr>
          <p:nvPr/>
        </p:nvSpPr>
        <p:spPr>
          <a:xfrm>
            <a:off x="228600" y="381000"/>
            <a:ext cx="8626415" cy="762000"/>
          </a:xfrm>
          <a:prstGeom prst="rect">
            <a:avLst/>
          </a:prstGeom>
        </p:spPr>
        <p:txBody>
          <a:bodyPr vert="horz" anchor="t">
            <a:noAutofit/>
          </a:bodyPr>
          <a:lstStyle/>
          <a:p>
            <a:pPr algn="ctr">
              <a:spcBef>
                <a:spcPct val="0"/>
              </a:spcBef>
              <a:defRPr/>
            </a:pPr>
            <a:r>
              <a:rPr lang="en-US" sz="4000" b="1" i="1" spc="-100" dirty="0" smtClean="0">
                <a:ln w="12700">
                  <a:solidFill>
                    <a:schemeClr val="tx1"/>
                  </a:solidFill>
                </a:ln>
                <a:solidFill>
                  <a:srgbClr val="FFC000"/>
                </a:solidFill>
              </a:rPr>
              <a:t>WHAT SAITH THOU?</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ax Power\AppData\Local\Microsoft\Windows\Temporary Internet Files\Content.IE5\TK194MOF\MPj0433135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457200" y="1524000"/>
            <a:ext cx="8534400" cy="3785652"/>
          </a:xfrm>
          <a:prstGeom prst="rect">
            <a:avLst/>
          </a:prstGeom>
          <a:noFill/>
        </p:spPr>
        <p:txBody>
          <a:bodyPr wrap="square" rtlCol="0">
            <a:spAutoFit/>
          </a:bodyPr>
          <a:lstStyle/>
          <a:p>
            <a:r>
              <a:rPr lang="en-US" sz="4000" b="1" dirty="0" smtClean="0">
                <a:ln w="6350">
                  <a:solidFill>
                    <a:schemeClr val="bg1"/>
                  </a:solidFill>
                </a:ln>
                <a:solidFill>
                  <a:srgbClr val="FFC000"/>
                </a:solidFill>
              </a:rPr>
              <a:t>Lee </a:t>
            </a:r>
            <a:r>
              <a:rPr lang="en-US" sz="4000" b="1" dirty="0" err="1" smtClean="0">
                <a:ln w="6350">
                  <a:solidFill>
                    <a:schemeClr val="bg1"/>
                  </a:solidFill>
                </a:ln>
                <a:solidFill>
                  <a:srgbClr val="FFC000"/>
                </a:solidFill>
              </a:rPr>
              <a:t>Strobel</a:t>
            </a:r>
            <a:r>
              <a:rPr lang="en-US" sz="4000" b="1" dirty="0" smtClean="0">
                <a:ln w="6350">
                  <a:solidFill>
                    <a:schemeClr val="bg1"/>
                  </a:solidFill>
                </a:ln>
                <a:solidFill>
                  <a:srgbClr val="66FF66"/>
                </a:solidFill>
              </a:rPr>
              <a:t>, a leading Christian apologist, once an atheist.  Has a Master of Studies in Law degree from Yale Law School, and was an award-winning journalist for 13 years.</a:t>
            </a:r>
            <a:endParaRPr lang="en-US" sz="4000" b="1" dirty="0">
              <a:ln w="6350">
                <a:solidFill>
                  <a:schemeClr val="bg1"/>
                </a:solidFill>
              </a:ln>
              <a:solidFill>
                <a:srgbClr val="66FF66"/>
              </a:solidFill>
            </a:endParaRPr>
          </a:p>
        </p:txBody>
      </p:sp>
      <p:sp>
        <p:nvSpPr>
          <p:cNvPr id="5" name="Title 1"/>
          <p:cNvSpPr txBox="1">
            <a:spLocks/>
          </p:cNvSpPr>
          <p:nvPr/>
        </p:nvSpPr>
        <p:spPr>
          <a:xfrm>
            <a:off x="228600" y="381000"/>
            <a:ext cx="8626415" cy="762000"/>
          </a:xfrm>
          <a:prstGeom prst="rect">
            <a:avLst/>
          </a:prstGeom>
        </p:spPr>
        <p:txBody>
          <a:bodyPr vert="horz" anchor="t">
            <a:noAutofit/>
          </a:bodyPr>
          <a:lstStyle/>
          <a:p>
            <a:pPr algn="ctr">
              <a:spcBef>
                <a:spcPct val="0"/>
              </a:spcBef>
              <a:defRPr/>
            </a:pPr>
            <a:r>
              <a:rPr lang="en-US" sz="4000" b="1" i="1" spc="-100" dirty="0" smtClean="0">
                <a:ln w="12700">
                  <a:solidFill>
                    <a:schemeClr val="tx1"/>
                  </a:solidFill>
                </a:ln>
                <a:solidFill>
                  <a:srgbClr val="FFC000"/>
                </a:solidFill>
              </a:rPr>
              <a:t>WHAT SAITH THOU?</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ax Power\AppData\Local\Microsoft\Windows\Temporary Internet Files\Content.IE5\TK194MOF\MPj0433135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533400" y="1524000"/>
            <a:ext cx="8458200" cy="3785652"/>
          </a:xfrm>
          <a:prstGeom prst="rect">
            <a:avLst/>
          </a:prstGeom>
          <a:noFill/>
        </p:spPr>
        <p:txBody>
          <a:bodyPr wrap="square" rtlCol="0">
            <a:spAutoFit/>
          </a:bodyPr>
          <a:lstStyle/>
          <a:p>
            <a:r>
              <a:rPr lang="en-US" sz="4000" b="1" dirty="0" smtClean="0">
                <a:ln w="6350">
                  <a:solidFill>
                    <a:schemeClr val="bg1"/>
                  </a:solidFill>
                </a:ln>
                <a:solidFill>
                  <a:srgbClr val="66FF66"/>
                </a:solidFill>
              </a:rPr>
              <a:t>When his wife became a Christian, he was really upset.  He reluctantly examined the evidence for the Resurrection and the life of Christ.   He became a Christian.  </a:t>
            </a:r>
            <a:endParaRPr lang="en-US" sz="4000" b="1" dirty="0">
              <a:ln w="6350">
                <a:solidFill>
                  <a:schemeClr val="bg1"/>
                </a:solidFill>
              </a:ln>
              <a:solidFill>
                <a:srgbClr val="66FF66"/>
              </a:solidFill>
            </a:endParaRPr>
          </a:p>
        </p:txBody>
      </p:sp>
      <p:sp>
        <p:nvSpPr>
          <p:cNvPr id="5" name="Title 1"/>
          <p:cNvSpPr txBox="1">
            <a:spLocks/>
          </p:cNvSpPr>
          <p:nvPr/>
        </p:nvSpPr>
        <p:spPr>
          <a:xfrm>
            <a:off x="228600" y="381000"/>
            <a:ext cx="8626415" cy="762000"/>
          </a:xfrm>
          <a:prstGeom prst="rect">
            <a:avLst/>
          </a:prstGeom>
        </p:spPr>
        <p:txBody>
          <a:bodyPr vert="horz" anchor="t">
            <a:noAutofit/>
          </a:bodyPr>
          <a:lstStyle/>
          <a:p>
            <a:pPr algn="ctr">
              <a:spcBef>
                <a:spcPct val="0"/>
              </a:spcBef>
              <a:defRPr/>
            </a:pPr>
            <a:r>
              <a:rPr lang="en-US" sz="4000" b="1" i="1" spc="-100" dirty="0" smtClean="0">
                <a:ln w="12700">
                  <a:solidFill>
                    <a:schemeClr val="tx1"/>
                  </a:solidFill>
                </a:ln>
                <a:solidFill>
                  <a:srgbClr val="FFC000"/>
                </a:solidFill>
              </a:rPr>
              <a:t>WHAT SAITH THOU?</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Max Power\AppData\Local\Microsoft\Windows\Temporary Internet Files\Content.IE5\TK194MOF\MPj0433135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Title 1"/>
          <p:cNvSpPr txBox="1">
            <a:spLocks/>
          </p:cNvSpPr>
          <p:nvPr/>
        </p:nvSpPr>
        <p:spPr>
          <a:xfrm>
            <a:off x="228600" y="1676400"/>
            <a:ext cx="8626415" cy="31242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0" i="0" u="none" strike="noStrike" kern="1200" cap="none" spc="-100" normalizeH="0" baseline="0" noProof="0" dirty="0" smtClean="0">
                <a:ln>
                  <a:noFill/>
                </a:ln>
                <a:solidFill>
                  <a:srgbClr val="66FF66"/>
                </a:solidFill>
                <a:effectLst/>
                <a:uLnTx/>
                <a:uFillTx/>
                <a:latin typeface="+mj-lt"/>
                <a:ea typeface="+mj-ea"/>
                <a:cs typeface="+mj-cs"/>
              </a:rPr>
              <a:t>WHAT SAITH THOU?</a:t>
            </a:r>
            <a:endParaRPr kumimoji="0" lang="en-US" sz="9600" b="0" i="0" u="none" strike="noStrike" kern="1200" cap="none" spc="-100" normalizeH="0" baseline="0" noProof="0" dirty="0">
              <a:ln>
                <a:noFill/>
              </a:ln>
              <a:solidFill>
                <a:srgbClr val="66FF6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10136"/>
            <a:ext cx="8686800" cy="5016758"/>
          </a:xfrm>
          <a:prstGeom prst="rect">
            <a:avLst/>
          </a:prstGeom>
          <a:noFill/>
        </p:spPr>
        <p:txBody>
          <a:bodyPr wrap="square" rtlCol="0">
            <a:spAutoFit/>
          </a:bodyPr>
          <a:lstStyle/>
          <a:p>
            <a:pPr algn="ctr"/>
            <a:r>
              <a:rPr lang="en-US" sz="8000" dirty="0" smtClean="0">
                <a:ln w="19050">
                  <a:solidFill>
                    <a:srgbClr val="002060"/>
                  </a:solidFill>
                </a:ln>
                <a:solidFill>
                  <a:srgbClr val="00B0F0"/>
                </a:solidFill>
              </a:rPr>
              <a:t>PART II:</a:t>
            </a:r>
          </a:p>
          <a:p>
            <a:pPr algn="ctr"/>
            <a:r>
              <a:rPr lang="en-US" sz="8000" dirty="0" smtClean="0">
                <a:ln w="19050">
                  <a:solidFill>
                    <a:srgbClr val="002060"/>
                  </a:solidFill>
                </a:ln>
                <a:solidFill>
                  <a:srgbClr val="00B0F0"/>
                </a:solidFill>
              </a:rPr>
              <a:t>HOW DOES </a:t>
            </a:r>
          </a:p>
          <a:p>
            <a:pPr algn="ctr"/>
            <a:r>
              <a:rPr lang="en-US" sz="8000" dirty="0" smtClean="0">
                <a:ln w="19050">
                  <a:solidFill>
                    <a:srgbClr val="002060"/>
                  </a:solidFill>
                </a:ln>
                <a:solidFill>
                  <a:srgbClr val="00B0F0"/>
                </a:solidFill>
              </a:rPr>
              <a:t>ALL THIS AFFECT</a:t>
            </a:r>
          </a:p>
          <a:p>
            <a:pPr algn="ctr"/>
            <a:r>
              <a:rPr lang="en-US" sz="8000" dirty="0" smtClean="0">
                <a:ln w="19050">
                  <a:solidFill>
                    <a:srgbClr val="002060"/>
                  </a:solidFill>
                </a:ln>
                <a:solidFill>
                  <a:srgbClr val="00B0F0"/>
                </a:solidFill>
              </a:rPr>
              <a:t>MY LIFE???</a:t>
            </a:r>
            <a:endParaRPr lang="en-US" sz="8000" dirty="0">
              <a:ln w="19050">
                <a:solidFill>
                  <a:srgbClr val="002060"/>
                </a:solidFill>
              </a:ln>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Users\Max Power\AppData\Local\Microsoft\Windows\Temporary Internet Files\Content.IE5\RBJPYQZ6\MPj04331320000[1].jpg"/>
          <p:cNvPicPr>
            <a:picLocks noChangeAspect="1" noChangeArrowheads="1"/>
          </p:cNvPicPr>
          <p:nvPr/>
        </p:nvPicPr>
        <p:blipFill>
          <a:blip r:embed="rId2" cstate="email">
            <a:lum bright="-20000" contrast="-30000"/>
            <a:extLst>
              <a:ext uri="{28A0092B-C50C-407E-A947-70E740481C1C}">
                <a14:useLocalDpi xmlns:a14="http://schemas.microsoft.com/office/drawing/2010/main"/>
              </a:ext>
            </a:extLst>
          </a:blip>
          <a:srcRect/>
          <a:stretch>
            <a:fillRect/>
          </a:stretch>
        </p:blipFill>
        <p:spPr bwMode="auto">
          <a:xfrm>
            <a:off x="0" y="-228600"/>
            <a:ext cx="9144000" cy="7239000"/>
          </a:xfrm>
          <a:prstGeom prst="rect">
            <a:avLst/>
          </a:prstGeom>
          <a:noFill/>
        </p:spPr>
      </p:pic>
      <p:sp>
        <p:nvSpPr>
          <p:cNvPr id="2" name="Title 1"/>
          <p:cNvSpPr txBox="1">
            <a:spLocks/>
          </p:cNvSpPr>
          <p:nvPr/>
        </p:nvSpPr>
        <p:spPr>
          <a:xfrm>
            <a:off x="267419" y="512064"/>
            <a:ext cx="8626415"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3" name="TextBox 2"/>
          <p:cNvSpPr txBox="1"/>
          <p:nvPr/>
        </p:nvSpPr>
        <p:spPr>
          <a:xfrm>
            <a:off x="152400" y="762000"/>
            <a:ext cx="8839200" cy="6409447"/>
          </a:xfrm>
          <a:prstGeom prst="rect">
            <a:avLst/>
          </a:prstGeom>
          <a:noFill/>
          <a:scene3d>
            <a:camera prst="obliqueTopRight"/>
            <a:lightRig rig="threePt" dir="t"/>
          </a:scene3d>
          <a:sp3d>
            <a:bevelT prst="slope"/>
          </a:sp3d>
        </p:spPr>
        <p:txBody>
          <a:bodyPr wrap="square" rtlCol="0">
            <a:spAutoFit/>
            <a:scene3d>
              <a:camera prst="orthographicFront"/>
              <a:lightRig rig="soft" dir="t">
                <a:rot lat="0" lon="0" rev="10800000"/>
              </a:lightRig>
            </a:scene3d>
            <a:sp3d>
              <a:bevelT w="27940" h="12700"/>
              <a:contourClr>
                <a:srgbClr val="DDDDDD"/>
              </a:contourClr>
            </a:sp3d>
          </a:bodyPr>
          <a:lstStyle/>
          <a:p>
            <a:r>
              <a:rPr lang="en-US" sz="4000" b="1" spc="150" dirty="0" smtClean="0">
                <a:ln w="11430"/>
                <a:solidFill>
                  <a:srgbClr val="F8F8F8"/>
                </a:solidFill>
                <a:effectLst>
                  <a:outerShdw blurRad="25400" algn="tl" rotWithShape="0">
                    <a:srgbClr val="000000">
                      <a:alpha val="43000"/>
                    </a:srgbClr>
                  </a:outerShdw>
                </a:effectLst>
              </a:rPr>
              <a:t>God’s </a:t>
            </a:r>
            <a:r>
              <a:rPr lang="en-U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LOVE</a:t>
            </a:r>
            <a:r>
              <a:rPr lang="en-US" sz="4000" b="1" spc="150" dirty="0" smtClean="0">
                <a:ln w="11430"/>
                <a:solidFill>
                  <a:srgbClr val="F8F8F8"/>
                </a:solidFill>
                <a:effectLst>
                  <a:outerShdw blurRad="25400" algn="tl" rotWithShape="0">
                    <a:srgbClr val="000000">
                      <a:alpha val="43000"/>
                    </a:srgbClr>
                  </a:outerShdw>
                </a:effectLst>
              </a:rPr>
              <a:t> for us is “so big” that we cannot comprehend it:</a:t>
            </a:r>
          </a:p>
          <a:p>
            <a:endParaRPr lang="en-US" sz="1050" b="1" spc="150" dirty="0" smtClean="0">
              <a:ln w="11430"/>
              <a:solidFill>
                <a:srgbClr val="F8F8F8"/>
              </a:solidFill>
              <a:effectLst>
                <a:outerShdw blurRad="25400" algn="tl" rotWithShape="0">
                  <a:srgbClr val="000000">
                    <a:alpha val="43000"/>
                  </a:srgbClr>
                </a:outerShdw>
              </a:effectLst>
            </a:endParaRPr>
          </a:p>
          <a:p>
            <a:pPr>
              <a:buFont typeface="Wingdings" pitchFamily="2" charset="2"/>
              <a:buChar char="Ø"/>
            </a:pPr>
            <a:r>
              <a:rPr lang="en-US" sz="4000" b="1" spc="150" dirty="0" smtClean="0">
                <a:ln w="11430"/>
                <a:solidFill>
                  <a:srgbClr val="F8F8F8"/>
                </a:solidFill>
                <a:effectLst>
                  <a:outerShdw blurRad="25400" algn="tl" rotWithShape="0">
                    <a:srgbClr val="000000">
                      <a:alpha val="43000"/>
                    </a:srgbClr>
                  </a:outerShdw>
                </a:effectLst>
                <a:latin typeface="ITC Zapf Chancery" pitchFamily="66" charset="0"/>
              </a:rPr>
              <a:t>Rom. 8:  For I am convinced, that neither death nor life, neither angels or demons, neither the present or the future, nor any powers, neither height or depth, neither anything else in all creation, will be able to separate us from the love of God that is in Christ Jesus our Lord.</a:t>
            </a:r>
          </a:p>
        </p:txBody>
      </p:sp>
      <p:sp>
        <p:nvSpPr>
          <p:cNvPr id="4" name="Title 1"/>
          <p:cNvSpPr txBox="1">
            <a:spLocks/>
          </p:cNvSpPr>
          <p:nvPr/>
        </p:nvSpPr>
        <p:spPr>
          <a:xfrm>
            <a:off x="228600" y="152400"/>
            <a:ext cx="8626415"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Max Power\AppData\Local\Microsoft\Windows\Temporary Internet Files\Content.IE5\RBJPYQZ6\MPj04331320000[1].jpg"/>
          <p:cNvPicPr>
            <a:picLocks noChangeAspect="1" noChangeArrowheads="1"/>
          </p:cNvPicPr>
          <p:nvPr/>
        </p:nvPicPr>
        <p:blipFill>
          <a:blip r:embed="rId2" cstate="email">
            <a:lum bright="-20000" contrast="-30000"/>
            <a:extLst>
              <a:ext uri="{28A0092B-C50C-407E-A947-70E740481C1C}">
                <a14:useLocalDpi xmlns:a14="http://schemas.microsoft.com/office/drawing/2010/main"/>
              </a:ext>
            </a:extLst>
          </a:blip>
          <a:srcRect/>
          <a:stretch>
            <a:fillRect/>
          </a:stretch>
        </p:blipFill>
        <p:spPr bwMode="auto">
          <a:xfrm>
            <a:off x="0" y="-228600"/>
            <a:ext cx="9144000" cy="7239000"/>
          </a:xfrm>
          <a:prstGeom prst="rect">
            <a:avLst/>
          </a:prstGeom>
          <a:noFill/>
        </p:spPr>
      </p:pic>
      <p:sp>
        <p:nvSpPr>
          <p:cNvPr id="2" name="Title 1"/>
          <p:cNvSpPr txBox="1">
            <a:spLocks/>
          </p:cNvSpPr>
          <p:nvPr/>
        </p:nvSpPr>
        <p:spPr>
          <a:xfrm>
            <a:off x="228600" y="76200"/>
            <a:ext cx="8626415"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Rectangle 2"/>
          <p:cNvSpPr/>
          <p:nvPr/>
        </p:nvSpPr>
        <p:spPr>
          <a:xfrm>
            <a:off x="381000" y="914400"/>
            <a:ext cx="8458200" cy="547842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US" sz="4000" b="1" spc="150" dirty="0" smtClean="0">
                <a:ln w="11430"/>
                <a:solidFill>
                  <a:srgbClr val="F8F8F8"/>
                </a:solidFill>
                <a:effectLst>
                  <a:outerShdw blurRad="25400" algn="tl" rotWithShape="0">
                    <a:srgbClr val="000000">
                      <a:alpha val="43000"/>
                    </a:srgbClr>
                  </a:outerShdw>
                </a:effectLst>
              </a:rPr>
              <a:t>God is intensely interested in each one of us &amp; is easily capable of knowing all the details &amp; thoughts of our lives.</a:t>
            </a:r>
          </a:p>
          <a:p>
            <a:pPr lvl="1"/>
            <a:endParaRPr lang="en-US" sz="1400" b="1" spc="150" dirty="0" smtClean="0">
              <a:ln w="11430"/>
              <a:solidFill>
                <a:srgbClr val="F8F8F8"/>
              </a:solidFill>
              <a:effectLst>
                <a:outerShdw blurRad="25400" algn="tl" rotWithShape="0">
                  <a:srgbClr val="000000">
                    <a:alpha val="43000"/>
                  </a:srgbClr>
                </a:outerShdw>
              </a:effectLst>
            </a:endParaRPr>
          </a:p>
          <a:p>
            <a:pPr>
              <a:buFont typeface="Wingdings" pitchFamily="2" charset="2"/>
              <a:buChar char="Ø"/>
            </a:pPr>
            <a:r>
              <a:rPr lang="en-US" sz="4000" b="1" spc="150" dirty="0" smtClean="0">
                <a:ln w="11430"/>
                <a:solidFill>
                  <a:srgbClr val="F8F8F8"/>
                </a:solidFill>
                <a:effectLst>
                  <a:outerShdw blurRad="25400" algn="tl" rotWithShape="0">
                    <a:srgbClr val="000000">
                      <a:alpha val="43000"/>
                    </a:srgbClr>
                  </a:outerShdw>
                </a:effectLst>
                <a:latin typeface="ITC Zapf Chancery" pitchFamily="66" charset="0"/>
              </a:rPr>
              <a:t>Matt. 10:30 – “And even the very hairs of your head are numbered.”</a:t>
            </a:r>
          </a:p>
          <a:p>
            <a:pPr lvl="1">
              <a:buFont typeface="Wingdings" pitchFamily="2" charset="2"/>
              <a:buChar char="Ø"/>
            </a:pPr>
            <a:endParaRPr lang="en-US" sz="1600" b="1" spc="150" dirty="0" smtClean="0">
              <a:ln w="11430"/>
              <a:solidFill>
                <a:srgbClr val="F8F8F8"/>
              </a:solidFill>
              <a:effectLst>
                <a:outerShdw blurRad="25400" algn="tl" rotWithShape="0">
                  <a:srgbClr val="000000">
                    <a:alpha val="43000"/>
                  </a:srgbClr>
                </a:outerShdw>
              </a:effectLst>
              <a:latin typeface="ITC Zapf Chancery" pitchFamily="66" charset="0"/>
            </a:endParaRPr>
          </a:p>
          <a:p>
            <a:pPr>
              <a:buFont typeface="Wingdings" pitchFamily="2" charset="2"/>
              <a:buChar char="Ø"/>
            </a:pPr>
            <a:r>
              <a:rPr lang="en-US" sz="4000" b="1" spc="150" dirty="0" smtClean="0">
                <a:ln w="11430"/>
                <a:solidFill>
                  <a:srgbClr val="F8F8F8"/>
                </a:solidFill>
                <a:effectLst>
                  <a:outerShdw blurRad="25400" algn="tl" rotWithShape="0">
                    <a:srgbClr val="000000">
                      <a:alpha val="43000"/>
                    </a:srgbClr>
                  </a:outerShdw>
                </a:effectLst>
                <a:latin typeface="ITC Zapf Chancery" pitchFamily="66" charset="0"/>
              </a:rPr>
              <a:t>Mark 10:27 – “…all things are possible with God.”</a:t>
            </a:r>
            <a:endParaRPr lang="en-US" sz="4000" b="1" spc="150" dirty="0">
              <a:ln w="11430"/>
              <a:solidFill>
                <a:srgbClr val="F8F8F8"/>
              </a:solidFill>
              <a:effectLst>
                <a:outerShdw blurRad="25400" algn="tl" rotWithShape="0">
                  <a:srgbClr val="000000">
                    <a:alpha val="43000"/>
                  </a:srgbClr>
                </a:outerShdw>
              </a:effectLst>
              <a:latin typeface="ITC Zapf Chancery"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066800" y="2133600"/>
            <a:ext cx="7239000" cy="2677656"/>
          </a:xfrm>
          <a:prstGeom prst="rect">
            <a:avLst/>
          </a:prstGeom>
          <a:noFill/>
        </p:spPr>
        <p:txBody>
          <a:bodyPr wrap="square" rtlCol="0">
            <a:spAutoFit/>
          </a:bodyPr>
          <a:lstStyle/>
          <a:p>
            <a:pPr lvl="1"/>
            <a:endParaRPr lang="en-US" sz="4000" dirty="0" smtClean="0"/>
          </a:p>
          <a:p>
            <a:pPr algn="ctr"/>
            <a:r>
              <a:rPr lang="en-US" sz="4000" dirty="0" smtClean="0"/>
              <a:t>Next… </a:t>
            </a:r>
          </a:p>
          <a:p>
            <a:pPr algn="ctr"/>
            <a:r>
              <a:rPr lang="en-US" sz="8800" dirty="0" smtClean="0">
                <a:ln w="19050">
                  <a:solidFill>
                    <a:srgbClr val="0070C0"/>
                  </a:solidFill>
                </a:ln>
                <a:solidFill>
                  <a:schemeClr val="accent4"/>
                </a:solidFill>
              </a:rPr>
              <a:t>JUSTICE</a:t>
            </a:r>
            <a:endParaRPr lang="en-US" sz="8800" dirty="0">
              <a:ln w="19050">
                <a:solidFill>
                  <a:srgbClr val="0070C0"/>
                </a:solidFill>
              </a:ln>
              <a:solidFill>
                <a:schemeClr val="accent4"/>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1" algn="ctr">
              <a:buNone/>
            </a:pPr>
            <a:r>
              <a:rPr lang="en-US" sz="4000" i="1" dirty="0" smtClean="0"/>
              <a:t>MEMORY TRICK:</a:t>
            </a:r>
          </a:p>
          <a:p>
            <a:pPr lvl="1" algn="ctr">
              <a:buNone/>
            </a:pPr>
            <a:r>
              <a:rPr lang="en-US" sz="4000" dirty="0" smtClean="0"/>
              <a:t>THIS IS THE </a:t>
            </a:r>
            <a:r>
              <a:rPr lang="en-US" sz="4000" dirty="0" smtClean="0">
                <a:solidFill>
                  <a:srgbClr val="FFC000"/>
                </a:solidFill>
              </a:rPr>
              <a:t>“</a:t>
            </a:r>
            <a:r>
              <a:rPr lang="en-US" sz="4000" b="1" dirty="0" smtClean="0">
                <a:ln>
                  <a:solidFill>
                    <a:schemeClr val="bg1"/>
                  </a:solidFill>
                </a:ln>
                <a:solidFill>
                  <a:srgbClr val="FFC000"/>
                </a:solidFill>
              </a:rPr>
              <a:t>NOTES</a:t>
            </a:r>
            <a:r>
              <a:rPr lang="en-US" sz="4000" dirty="0" smtClean="0">
                <a:solidFill>
                  <a:srgbClr val="FFC000"/>
                </a:solidFill>
              </a:rPr>
              <a:t>” </a:t>
            </a:r>
            <a:r>
              <a:rPr lang="en-US" sz="4000" dirty="0" smtClean="0"/>
              <a:t>THEOREM OF DOCUMENTATION</a:t>
            </a:r>
          </a:p>
          <a:p>
            <a:pPr lvl="1"/>
            <a:r>
              <a:rPr lang="en-US" sz="4000" b="1" dirty="0" smtClean="0">
                <a:ln>
                  <a:solidFill>
                    <a:schemeClr val="bg1"/>
                  </a:solidFill>
                </a:ln>
                <a:solidFill>
                  <a:srgbClr val="FFC000"/>
                </a:solidFill>
              </a:rPr>
              <a:t>N</a:t>
            </a:r>
            <a:r>
              <a:rPr lang="en-US" sz="4000" dirty="0" smtClean="0"/>
              <a:t>UMBER</a:t>
            </a:r>
          </a:p>
          <a:p>
            <a:pPr lvl="1"/>
            <a:r>
              <a:rPr lang="en-US" sz="4000" dirty="0" smtClean="0">
                <a:ln>
                  <a:solidFill>
                    <a:schemeClr val="bg1"/>
                  </a:solidFill>
                </a:ln>
                <a:solidFill>
                  <a:srgbClr val="FFC000"/>
                </a:solidFill>
              </a:rPr>
              <a:t>O</a:t>
            </a:r>
            <a:r>
              <a:rPr lang="en-US" sz="4000" dirty="0" smtClean="0">
                <a:ln>
                  <a:solidFill>
                    <a:schemeClr val="tx1"/>
                  </a:solidFill>
                </a:ln>
                <a:solidFill>
                  <a:schemeClr val="tx1"/>
                </a:solidFill>
              </a:rPr>
              <a:t>LD (how old compared to original)</a:t>
            </a:r>
          </a:p>
          <a:p>
            <a:pPr lvl="1"/>
            <a:r>
              <a:rPr lang="en-US" sz="4000" b="1" dirty="0" smtClean="0">
                <a:ln>
                  <a:solidFill>
                    <a:schemeClr val="bg1"/>
                  </a:solidFill>
                </a:ln>
                <a:solidFill>
                  <a:srgbClr val="FFC000"/>
                </a:solidFill>
              </a:rPr>
              <a:t>T</a:t>
            </a:r>
            <a:r>
              <a:rPr lang="en-US" sz="4000" dirty="0" smtClean="0"/>
              <a:t>IME</a:t>
            </a:r>
          </a:p>
          <a:p>
            <a:pPr lvl="1"/>
            <a:r>
              <a:rPr lang="en-US" sz="4000" b="1" dirty="0" smtClean="0">
                <a:ln>
                  <a:solidFill>
                    <a:schemeClr val="bg1"/>
                  </a:solidFill>
                </a:ln>
                <a:solidFill>
                  <a:srgbClr val="FFC000"/>
                </a:solidFill>
              </a:rPr>
              <a:t>E</a:t>
            </a:r>
            <a:r>
              <a:rPr lang="en-US" sz="4000" dirty="0" smtClean="0"/>
              <a:t>YEWITNESSES</a:t>
            </a:r>
          </a:p>
          <a:p>
            <a:pPr lvl="1"/>
            <a:r>
              <a:rPr lang="en-US" sz="4000" b="1" dirty="0" smtClean="0">
                <a:ln>
                  <a:solidFill>
                    <a:schemeClr val="bg1"/>
                  </a:solidFill>
                </a:ln>
                <a:solidFill>
                  <a:srgbClr val="FFC000"/>
                </a:solidFill>
              </a:rPr>
              <a:t>S</a:t>
            </a:r>
            <a:r>
              <a:rPr lang="en-US" sz="4000" dirty="0" smtClean="0"/>
              <a:t>UPPORTING DATA</a:t>
            </a:r>
            <a:endParaRPr lang="en-US" dirty="0"/>
          </a:p>
        </p:txBody>
      </p:sp>
      <p:sp>
        <p:nvSpPr>
          <p:cNvPr id="3" name="Title 2"/>
          <p:cNvSpPr>
            <a:spLocks noGrp="1"/>
          </p:cNvSpPr>
          <p:nvPr>
            <p:ph type="title"/>
          </p:nvPr>
        </p:nvSpPr>
        <p:spPr>
          <a:xfrm>
            <a:off x="457200" y="381000"/>
            <a:ext cx="8229600" cy="990600"/>
          </a:xfrm>
        </p:spPr>
        <p:txBody>
          <a:bodyPr/>
          <a:lstStyle/>
          <a:p>
            <a:pPr algn="ctr"/>
            <a:r>
              <a:rPr sz="4400" smtClean="0">
                <a:ln w="28575">
                  <a:solidFill>
                    <a:schemeClr val="bg1">
                      <a:alpha val="25000"/>
                    </a:schemeClr>
                  </a:solidFill>
                  <a:prstDash val="solid"/>
                  <a:round/>
                </a:ln>
                <a:solidFill>
                  <a:schemeClr val="tx2">
                    <a:lumMod val="90000"/>
                  </a:schemeClr>
                </a:solidFill>
                <a:effectLst/>
              </a:rPr>
              <a:t>MANUSCRIPT EVIDENCE</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txBox="1">
            <a:spLocks/>
          </p:cNvSpPr>
          <p:nvPr/>
        </p:nvSpPr>
        <p:spPr>
          <a:xfrm>
            <a:off x="228600" y="228600"/>
            <a:ext cx="8626415"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4" name="TextBox 3"/>
          <p:cNvSpPr txBox="1"/>
          <p:nvPr/>
        </p:nvSpPr>
        <p:spPr>
          <a:xfrm>
            <a:off x="0" y="1143001"/>
            <a:ext cx="9220200" cy="5632311"/>
          </a:xfrm>
          <a:prstGeom prst="rect">
            <a:avLst/>
          </a:prstGeom>
          <a:noFill/>
        </p:spPr>
        <p:txBody>
          <a:bodyPr wrap="square" rtlCol="0">
            <a:spAutoFit/>
          </a:bodyPr>
          <a:lstStyle/>
          <a:p>
            <a:r>
              <a:rPr lang="en-US" sz="40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How would you feel if a man:</a:t>
            </a:r>
          </a:p>
          <a:p>
            <a:pPr lvl="1">
              <a:buFont typeface="Wingdings" pitchFamily="2" charset="2"/>
              <a:buChar char="Ø"/>
            </a:pPr>
            <a:r>
              <a:rPr lang="en-US" sz="40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Goes on a killing rampage, or attacks crippled children, or</a:t>
            </a:r>
          </a:p>
          <a:p>
            <a:pPr lvl="1">
              <a:buFont typeface="Wingdings" pitchFamily="2" charset="2"/>
              <a:buChar char="Ø"/>
            </a:pPr>
            <a:r>
              <a:rPr lang="en-US" sz="40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Slowly tortures victims</a:t>
            </a:r>
          </a:p>
          <a:p>
            <a:pPr lvl="1">
              <a:buFont typeface="Wingdings" pitchFamily="2" charset="2"/>
              <a:buChar char="Ø"/>
            </a:pPr>
            <a:r>
              <a:rPr lang="en-US" sz="40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AND THEN THE COURT LETS HIM OFF FREE BECAUSE: (</a:t>
            </a:r>
            <a:r>
              <a:rPr lang="en-US" sz="4000" b="1" cap="all" dirty="0" err="1"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i</a:t>
            </a:r>
            <a:r>
              <a:rPr lang="en-US" sz="40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HE SAYS HE IS SORRY OR  (ii) DUE TO SOME MINOR LEGAL ISSUE</a:t>
            </a:r>
            <a:endParaRPr lang="en-US" sz="40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x Power\AppData\Local\Microsoft\Windows\Temporary Internet Files\Content.IE5\NWLZ11R2\MPj02851440000[1].jpg"/>
          <p:cNvPicPr>
            <a:picLocks noChangeAspect="1" noChangeArrowheads="1"/>
          </p:cNvPicPr>
          <p:nvPr/>
        </p:nvPicPr>
        <p:blipFill>
          <a:blip r:embed="rId2" cstate="print">
            <a:lum bright="-20000" contrast="-30000"/>
          </a:blip>
          <a:srcRect/>
          <a:stretch>
            <a:fillRect/>
          </a:stretch>
        </p:blipFill>
        <p:spPr bwMode="auto">
          <a:xfrm>
            <a:off x="-152400" y="0"/>
            <a:ext cx="9448800" cy="6858000"/>
          </a:xfrm>
          <a:prstGeom prst="rect">
            <a:avLst/>
          </a:prstGeom>
          <a:noFill/>
        </p:spPr>
      </p:pic>
      <p:sp>
        <p:nvSpPr>
          <p:cNvPr id="2" name="Title 1"/>
          <p:cNvSpPr txBox="1">
            <a:spLocks/>
          </p:cNvSpPr>
          <p:nvPr/>
        </p:nvSpPr>
        <p:spPr>
          <a:xfrm>
            <a:off x="228600" y="381000"/>
            <a:ext cx="8626415"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a:noFill/>
                </a:ln>
                <a:solidFill>
                  <a:srgbClr val="FFC000"/>
                </a:solidFill>
                <a:effectLst/>
                <a:uLnTx/>
                <a:uFillTx/>
                <a:latin typeface="+mj-lt"/>
                <a:ea typeface="+mj-ea"/>
                <a:cs typeface="+mj-cs"/>
              </a:rPr>
              <a:t>HOW</a:t>
            </a:r>
            <a:r>
              <a:rPr kumimoji="0" lang="en-US" sz="4000" b="0" i="0" u="none" strike="noStrike" kern="1200" cap="none" spc="-100" normalizeH="0" noProof="0" dirty="0" smtClean="0">
                <a:ln>
                  <a:no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a:noFill/>
              </a:ln>
              <a:solidFill>
                <a:srgbClr val="FFC000"/>
              </a:solidFill>
              <a:effectLst/>
              <a:uLnTx/>
              <a:uFillTx/>
              <a:latin typeface="+mj-lt"/>
              <a:ea typeface="+mj-ea"/>
              <a:cs typeface="+mj-cs"/>
            </a:endParaRPr>
          </a:p>
        </p:txBody>
      </p:sp>
      <p:sp>
        <p:nvSpPr>
          <p:cNvPr id="3" name="TextBox 2"/>
          <p:cNvSpPr txBox="1"/>
          <p:nvPr/>
        </p:nvSpPr>
        <p:spPr>
          <a:xfrm>
            <a:off x="457200" y="1600200"/>
            <a:ext cx="8229600" cy="4401205"/>
          </a:xfrm>
          <a:prstGeom prst="rect">
            <a:avLst/>
          </a:prstGeom>
          <a:noFill/>
        </p:spPr>
        <p:txBody>
          <a:bodyPr wrap="square" rtlCol="0">
            <a:spAutoFit/>
            <a:scene3d>
              <a:camera prst="obliqueTopRight"/>
              <a:lightRig rig="threePt" dir="t"/>
            </a:scene3d>
            <a:sp3d extrusionH="57150">
              <a:bevelT w="50800" h="38100" prst="riblet"/>
            </a:sp3d>
          </a:bodyPr>
          <a:lstStyle/>
          <a:p>
            <a:pPr algn="ctr"/>
            <a:r>
              <a:rPr lang="en-US" sz="4000" b="1" dirty="0" smtClean="0">
                <a:ln>
                  <a:solidFill>
                    <a:srgbClr val="00B050"/>
                  </a:solidFill>
                </a:ln>
                <a:solidFill>
                  <a:srgbClr val="66FF66"/>
                </a:solidFill>
              </a:rPr>
              <a:t>Would you feel outrage?  Disgust?  Horror?  Or how about a feeling that JUSTICE has not been accomplished?</a:t>
            </a:r>
          </a:p>
          <a:p>
            <a:pPr algn="ctr"/>
            <a:endParaRPr lang="en-US" sz="4000" b="1" dirty="0" smtClean="0">
              <a:ln>
                <a:solidFill>
                  <a:srgbClr val="00B050"/>
                </a:solidFill>
              </a:ln>
              <a:solidFill>
                <a:srgbClr val="66FF66"/>
              </a:solidFill>
            </a:endParaRPr>
          </a:p>
          <a:p>
            <a:pPr algn="ctr"/>
            <a:r>
              <a:rPr lang="en-US" sz="4000" b="1" dirty="0" smtClean="0">
                <a:ln>
                  <a:solidFill>
                    <a:srgbClr val="00B050"/>
                  </a:solidFill>
                </a:ln>
                <a:solidFill>
                  <a:srgbClr val="66FF66"/>
                </a:solidFill>
              </a:rPr>
              <a:t>Probably all of the above plus more.</a:t>
            </a:r>
            <a:endParaRPr lang="en-US" sz="4000" b="1" dirty="0">
              <a:ln>
                <a:solidFill>
                  <a:srgbClr val="00B050"/>
                </a:solidFill>
              </a:ln>
              <a:solidFill>
                <a:srgbClr val="66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098"/>
                                        </p:tgtEl>
                                        <p:attrNameLst>
                                          <p:attrName>style.opacity</p:attrName>
                                        </p:attrNameLst>
                                      </p:cBhvr>
                                      <p:to>
                                        <p:strVal val="0.5"/>
                                      </p:to>
                                    </p:set>
                                    <p:animEffect filter="image" prLst="opacity: 0.5">
                                      <p:cBhvr rctx="IE">
                                        <p:cTn id="7" dur="indefinite"/>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Max Power\AppData\Local\Microsoft\Windows\Temporary Internet Files\Content.IE5\TK194MOF\MPj04331800000[1].jpg"/>
          <p:cNvPicPr>
            <a:picLocks noChangeAspect="1" noChangeArrowheads="1"/>
          </p:cNvPicPr>
          <p:nvPr/>
        </p:nvPicPr>
        <p:blipFill>
          <a:blip r:embed="rId2" cstate="print">
            <a:lum bright="-10000" contrast="-30000"/>
          </a:blip>
          <a:srcRect/>
          <a:stretch>
            <a:fillRect/>
          </a:stretch>
        </p:blipFill>
        <p:spPr bwMode="auto">
          <a:xfrm>
            <a:off x="0" y="0"/>
            <a:ext cx="9601200" cy="6858000"/>
          </a:xfrm>
          <a:prstGeom prst="rect">
            <a:avLst/>
          </a:prstGeom>
          <a:noFill/>
        </p:spPr>
      </p:pic>
      <p:sp>
        <p:nvSpPr>
          <p:cNvPr id="2" name="Title 1"/>
          <p:cNvSpPr txBox="1">
            <a:spLocks/>
          </p:cNvSpPr>
          <p:nvPr/>
        </p:nvSpPr>
        <p:spPr>
          <a:xfrm>
            <a:off x="228600" y="381000"/>
            <a:ext cx="8626415"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TextBox 2"/>
          <p:cNvSpPr txBox="1"/>
          <p:nvPr/>
        </p:nvSpPr>
        <p:spPr>
          <a:xfrm>
            <a:off x="533400" y="1219200"/>
            <a:ext cx="8839200" cy="5293757"/>
          </a:xfrm>
          <a:prstGeom prst="rect">
            <a:avLst/>
          </a:prstGeom>
          <a:noFill/>
        </p:spPr>
        <p:txBody>
          <a:bodyPr wrap="square" rtlCol="0">
            <a:spAutoFit/>
            <a:scene3d>
              <a:camera prst="obliqueTopRight"/>
              <a:lightRig rig="threePt" dir="t"/>
            </a:scene3d>
            <a:sp3d extrusionH="57150">
              <a:bevelT w="38100" h="38100" prst="slope"/>
            </a:sp3d>
          </a:bodyPr>
          <a:lstStyle/>
          <a:p>
            <a:r>
              <a:rPr lang="en-US" sz="4000" b="1" dirty="0" smtClean="0">
                <a:ln>
                  <a:solidFill>
                    <a:srgbClr val="FFC000"/>
                  </a:solidFill>
                </a:ln>
                <a:solidFill>
                  <a:srgbClr val="FFC000"/>
                </a:solidFill>
              </a:rPr>
              <a:t>Well, as imperfect as we human beings are, if </a:t>
            </a:r>
            <a:r>
              <a:rPr lang="en-US" sz="4000" b="1" i="1" u="sng" dirty="0" smtClean="0">
                <a:ln>
                  <a:solidFill>
                    <a:srgbClr val="FFC000"/>
                  </a:solidFill>
                </a:ln>
                <a:solidFill>
                  <a:srgbClr val="FFC000"/>
                </a:solidFill>
              </a:rPr>
              <a:t>we</a:t>
            </a:r>
            <a:r>
              <a:rPr lang="en-US" sz="4000" b="1" dirty="0" smtClean="0">
                <a:ln>
                  <a:solidFill>
                    <a:srgbClr val="FFC000"/>
                  </a:solidFill>
                </a:ln>
                <a:solidFill>
                  <a:srgbClr val="FFC000"/>
                </a:solidFill>
              </a:rPr>
              <a:t> feel that way about INJUSTICE, don’t you think that…</a:t>
            </a:r>
          </a:p>
          <a:p>
            <a:endParaRPr lang="en-US" b="1" dirty="0" smtClean="0">
              <a:ln>
                <a:solidFill>
                  <a:srgbClr val="FFC000"/>
                </a:solidFill>
              </a:ln>
              <a:solidFill>
                <a:srgbClr val="FFC000"/>
              </a:solidFill>
            </a:endParaRPr>
          </a:p>
          <a:p>
            <a:r>
              <a:rPr lang="en-US" sz="4000" b="1" dirty="0" smtClean="0">
                <a:ln>
                  <a:solidFill>
                    <a:srgbClr val="FFC000"/>
                  </a:solidFill>
                </a:ln>
                <a:solidFill>
                  <a:srgbClr val="FFC000"/>
                </a:solidFill>
              </a:rPr>
              <a:t>…God, being perfect, and therefore perfectly just, would have even more of a sense of outrage, etc. against the injustice?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125"/>
                                        </p:tgtEl>
                                        <p:attrNameLst>
                                          <p:attrName>style.opacity</p:attrName>
                                        </p:attrNameLst>
                                      </p:cBhvr>
                                      <p:to>
                                        <p:strVal val="0.5"/>
                                      </p:to>
                                    </p:set>
                                    <p:animEffect filter="image" prLst="opacity: 0.5">
                                      <p:cBhvr rctx="IE">
                                        <p:cTn id="7" dur="indefinite"/>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x Power\AppData\Local\Microsoft\Windows\Temporary Internet Files\Content.IE5\RBJPYQZ6\MPj03853460000[1].jpg"/>
          <p:cNvPicPr>
            <a:picLocks noChangeAspect="1" noChangeArrowheads="1"/>
          </p:cNvPicPr>
          <p:nvPr/>
        </p:nvPicPr>
        <p:blipFill>
          <a:blip r:embed="rId2" cstate="print"/>
          <a:srcRect/>
          <a:stretch>
            <a:fillRect/>
          </a:stretch>
        </p:blipFill>
        <p:spPr bwMode="auto">
          <a:xfrm>
            <a:off x="0" y="0"/>
            <a:ext cx="9144000" cy="7086600"/>
          </a:xfrm>
          <a:prstGeom prst="rect">
            <a:avLst/>
          </a:prstGeom>
          <a:noFill/>
        </p:spPr>
      </p:pic>
      <p:sp>
        <p:nvSpPr>
          <p:cNvPr id="2" name="Title 1"/>
          <p:cNvSpPr txBox="1">
            <a:spLocks/>
          </p:cNvSpPr>
          <p:nvPr/>
        </p:nvSpPr>
        <p:spPr>
          <a:xfrm>
            <a:off x="228600" y="381000"/>
            <a:ext cx="8626415"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4" name="TextBox 3"/>
          <p:cNvSpPr txBox="1"/>
          <p:nvPr/>
        </p:nvSpPr>
        <p:spPr>
          <a:xfrm>
            <a:off x="381000" y="1676400"/>
            <a:ext cx="8153400" cy="4247317"/>
          </a:xfrm>
          <a:prstGeom prst="rect">
            <a:avLst/>
          </a:prstGeom>
          <a:noFill/>
        </p:spPr>
        <p:txBody>
          <a:bodyPr wrap="square" rtlCol="0">
            <a:spAutoFit/>
            <a:scene3d>
              <a:camera prst="obliqueTopRight"/>
              <a:lightRig rig="threePt" dir="t"/>
            </a:scene3d>
            <a:sp3d extrusionH="57150">
              <a:bevelT w="38100" h="38100" prst="slope"/>
            </a:sp3d>
          </a:bodyPr>
          <a:lstStyle/>
          <a:p>
            <a:pPr algn="ctr"/>
            <a:r>
              <a:rPr lang="en-US" sz="5400" b="1" i="1" dirty="0" smtClean="0">
                <a:ln>
                  <a:solidFill>
                    <a:srgbClr val="FFFF00"/>
                  </a:solidFill>
                </a:ln>
                <a:solidFill>
                  <a:srgbClr val="FFFF00"/>
                </a:solidFill>
              </a:rPr>
              <a:t>A PERFECT GOD…..</a:t>
            </a:r>
          </a:p>
          <a:p>
            <a:pPr algn="ctr"/>
            <a:endParaRPr lang="en-US" sz="5400" b="1" i="1" dirty="0" smtClean="0">
              <a:ln>
                <a:solidFill>
                  <a:srgbClr val="FF0000"/>
                </a:solidFill>
              </a:ln>
              <a:solidFill>
                <a:srgbClr val="FF0000"/>
              </a:solidFill>
            </a:endParaRPr>
          </a:p>
          <a:p>
            <a:pPr algn="ctr"/>
            <a:r>
              <a:rPr lang="en-US" sz="5400" b="1" i="1" dirty="0" smtClean="0">
                <a:ln>
                  <a:solidFill>
                    <a:srgbClr val="FFFF00"/>
                  </a:solidFill>
                </a:ln>
                <a:solidFill>
                  <a:srgbClr val="FFFF00"/>
                </a:solidFill>
              </a:rPr>
              <a:t>LOVES PERFECTLY &amp;….</a:t>
            </a:r>
          </a:p>
          <a:p>
            <a:pPr algn="ctr"/>
            <a:r>
              <a:rPr lang="en-US" sz="5400" b="1" i="1" dirty="0" smtClean="0">
                <a:ln>
                  <a:solidFill>
                    <a:srgbClr val="FFFF00"/>
                  </a:solidFill>
                </a:ln>
                <a:solidFill>
                  <a:srgbClr val="FFFF00"/>
                </a:solidFill>
              </a:rPr>
              <a:t>PRACTICES PERFECT JUSTICE</a:t>
            </a:r>
            <a:endParaRPr lang="en-US" sz="5400" b="1" i="1" dirty="0">
              <a:ln>
                <a:solidFill>
                  <a:srgbClr val="FFFF00"/>
                </a:solidFill>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305800" cy="1077218"/>
          </a:xfrm>
          <a:prstGeom prst="rect">
            <a:avLst/>
          </a:prstGeom>
          <a:noFill/>
        </p:spPr>
        <p:txBody>
          <a:bodyPr wrap="square" rtlCol="0">
            <a:spAutoFit/>
          </a:bodyPr>
          <a:lstStyle/>
          <a:p>
            <a:pPr lvl="1">
              <a:buFont typeface="Arial" pitchFamily="34" charset="0"/>
              <a:buChar char="•"/>
            </a:pPr>
            <a:r>
              <a:rPr lang="en-US" sz="3200" dirty="0" smtClean="0"/>
              <a:t>God’s Nature</a:t>
            </a:r>
          </a:p>
          <a:p>
            <a:pPr lvl="1">
              <a:buFont typeface="Arial" pitchFamily="34" charset="0"/>
              <a:buChar char="•"/>
            </a:pPr>
            <a:r>
              <a:rPr lang="en-US" sz="3200" dirty="0" smtClean="0"/>
              <a:t>Perfect Justice</a:t>
            </a:r>
            <a:endParaRPr lang="en-US" sz="3200" dirty="0"/>
          </a:p>
        </p:txBody>
      </p:sp>
      <p:sp>
        <p:nvSpPr>
          <p:cNvPr id="3" name="TextBox 2"/>
          <p:cNvSpPr txBox="1"/>
          <p:nvPr/>
        </p:nvSpPr>
        <p:spPr>
          <a:xfrm>
            <a:off x="609600" y="2286000"/>
            <a:ext cx="7924800" cy="4343400"/>
          </a:xfrm>
          <a:prstGeom prst="rect">
            <a:avLst/>
          </a:prstGeom>
          <a:noFill/>
        </p:spPr>
        <p:txBody>
          <a:bodyPr wrap="square" rtlCol="0">
            <a:spAutoFit/>
          </a:bodyPr>
          <a:lstStyle/>
          <a:p>
            <a:pPr algn="ctr"/>
            <a:r>
              <a:rPr lang="en-US" sz="4000" b="1" dirty="0" smtClean="0">
                <a:ln w="28575">
                  <a:solidFill>
                    <a:schemeClr val="accent4">
                      <a:lumMod val="50000"/>
                    </a:schemeClr>
                  </a:solidFill>
                </a:ln>
                <a:solidFill>
                  <a:schemeClr val="accent4"/>
                </a:solidFill>
              </a:rPr>
              <a:t>Next…</a:t>
            </a:r>
          </a:p>
          <a:p>
            <a:pPr algn="ctr"/>
            <a:endParaRPr lang="en-US" b="1" dirty="0" smtClean="0">
              <a:ln w="28575">
                <a:solidFill>
                  <a:schemeClr val="accent4">
                    <a:lumMod val="50000"/>
                  </a:schemeClr>
                </a:solidFill>
              </a:ln>
              <a:solidFill>
                <a:schemeClr val="accent4"/>
              </a:solidFill>
            </a:endParaRPr>
          </a:p>
          <a:p>
            <a:pPr algn="ctr"/>
            <a:r>
              <a:rPr lang="en-US" sz="7200" b="1" dirty="0" smtClean="0">
                <a:ln w="28575">
                  <a:solidFill>
                    <a:schemeClr val="accent4">
                      <a:lumMod val="50000"/>
                    </a:schemeClr>
                  </a:solidFill>
                </a:ln>
                <a:solidFill>
                  <a:schemeClr val="accent4"/>
                </a:solidFill>
              </a:rPr>
              <a:t>WHY GOD MUST PUNISH INJUSTICE</a:t>
            </a:r>
            <a:endParaRPr lang="en-US" sz="7200" b="1" dirty="0">
              <a:ln w="28575">
                <a:solidFill>
                  <a:schemeClr val="accent4">
                    <a:lumMod val="50000"/>
                  </a:schemeClr>
                </a:solidFill>
              </a:ln>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ax Power\AppData\Local\Microsoft\Windows\Temporary Internet Files\Content.IE5\TK194MOF\MPj03156930000[1].jpg"/>
          <p:cNvPicPr>
            <a:picLocks noChangeAspect="1" noChangeArrowheads="1"/>
          </p:cNvPicPr>
          <p:nvPr/>
        </p:nvPicPr>
        <p:blipFill>
          <a:blip r:embed="rId2" cstate="print">
            <a:lum bright="-30000" contrast="-20000"/>
          </a:blip>
          <a:srcRect/>
          <a:stretch>
            <a:fillRect/>
          </a:stretch>
        </p:blipFill>
        <p:spPr bwMode="auto">
          <a:xfrm>
            <a:off x="-304800" y="0"/>
            <a:ext cx="9677400" cy="6858000"/>
          </a:xfrm>
          <a:prstGeom prst="rect">
            <a:avLst/>
          </a:prstGeom>
          <a:noFill/>
        </p:spPr>
      </p:pic>
      <p:sp>
        <p:nvSpPr>
          <p:cNvPr id="2" name="Title 1"/>
          <p:cNvSpPr txBox="1">
            <a:spLocks/>
          </p:cNvSpPr>
          <p:nvPr/>
        </p:nvSpPr>
        <p:spPr>
          <a:xfrm>
            <a:off x="228600" y="381000"/>
            <a:ext cx="8626415"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TextBox 2"/>
          <p:cNvSpPr txBox="1"/>
          <p:nvPr/>
        </p:nvSpPr>
        <p:spPr>
          <a:xfrm>
            <a:off x="0" y="1447800"/>
            <a:ext cx="9144000" cy="5016758"/>
          </a:xfrm>
          <a:prstGeom prst="rect">
            <a:avLst/>
          </a:prstGeom>
          <a:noFill/>
        </p:spPr>
        <p:txBody>
          <a:bodyPr wrap="square" rtlCol="0">
            <a:spAutoFit/>
            <a:scene3d>
              <a:camera prst="obliqueTopRight"/>
              <a:lightRig rig="threePt" dir="t"/>
            </a:scene3d>
            <a:sp3d/>
          </a:bodyPr>
          <a:lstStyle/>
          <a:p>
            <a:r>
              <a:rPr lang="en-US" sz="4000" b="1" dirty="0" smtClean="0">
                <a:ln w="6350">
                  <a:solidFill>
                    <a:schemeClr val="bg1"/>
                  </a:solidFill>
                </a:ln>
                <a:effectLst>
                  <a:outerShdw blurRad="50800" dist="38100" dir="2700000" algn="tl" rotWithShape="0">
                    <a:prstClr val="black">
                      <a:alpha val="40000"/>
                    </a:prstClr>
                  </a:outerShdw>
                </a:effectLst>
              </a:rPr>
              <a:t>A perfect and holy God must, by his nature, punish sin (which is injustice or violation against God &amp; his laws).</a:t>
            </a:r>
          </a:p>
          <a:p>
            <a:pPr lvl="1">
              <a:buFont typeface="Arial" pitchFamily="34" charset="0"/>
              <a:buChar char="•"/>
            </a:pPr>
            <a:r>
              <a:rPr lang="en-US" sz="4000" b="1" dirty="0" smtClean="0">
                <a:ln w="6350">
                  <a:solidFill>
                    <a:schemeClr val="bg1"/>
                  </a:solidFill>
                </a:ln>
                <a:effectLst>
                  <a:outerShdw blurRad="50800" dist="38100" dir="2700000" algn="tl" rotWithShape="0">
                    <a:prstClr val="black">
                      <a:alpha val="40000"/>
                    </a:prstClr>
                  </a:outerShdw>
                </a:effectLst>
              </a:rPr>
              <a:t>For example, if a mother never punished her child for ongoing steeling, she would, in effect, be condoning that steeling.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7170"/>
                                        </p:tgtEl>
                                        <p:attrNameLst>
                                          <p:attrName>style.opacity</p:attrName>
                                        </p:attrNameLst>
                                      </p:cBhvr>
                                      <p:to>
                                        <p:strVal val="0.5"/>
                                      </p:to>
                                    </p:set>
                                    <p:animEffect filter="image" prLst="opacity: 0.5">
                                      <p:cBhvr rctx="IE">
                                        <p:cTn id="7" dur="indefinite"/>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x Power\AppData\Local\Microsoft\Windows\Temporary Internet Files\Content.IE5\TK194MOF\MPj03156930000[1].jpg"/>
          <p:cNvPicPr>
            <a:picLocks noChangeAspect="1" noChangeArrowheads="1"/>
          </p:cNvPicPr>
          <p:nvPr/>
        </p:nvPicPr>
        <p:blipFill>
          <a:blip r:embed="rId2" cstate="print">
            <a:lum bright="-20000" contrast="-30000"/>
          </a:blip>
          <a:srcRect/>
          <a:stretch>
            <a:fillRect/>
          </a:stretch>
        </p:blipFill>
        <p:spPr bwMode="auto">
          <a:xfrm>
            <a:off x="-228600" y="0"/>
            <a:ext cx="9677400" cy="6858000"/>
          </a:xfrm>
          <a:prstGeom prst="rect">
            <a:avLst/>
          </a:prstGeom>
          <a:noFill/>
        </p:spPr>
      </p:pic>
      <p:sp>
        <p:nvSpPr>
          <p:cNvPr id="3" name="Title 1"/>
          <p:cNvSpPr txBox="1">
            <a:spLocks/>
          </p:cNvSpPr>
          <p:nvPr/>
        </p:nvSpPr>
        <p:spPr>
          <a:xfrm>
            <a:off x="228600" y="381000"/>
            <a:ext cx="8626415"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4" name="TextBox 3"/>
          <p:cNvSpPr txBox="1"/>
          <p:nvPr/>
        </p:nvSpPr>
        <p:spPr>
          <a:xfrm>
            <a:off x="152400" y="1371600"/>
            <a:ext cx="8991600" cy="5324535"/>
          </a:xfrm>
          <a:prstGeom prst="rect">
            <a:avLst/>
          </a:prstGeom>
          <a:noFill/>
        </p:spPr>
        <p:txBody>
          <a:bodyPr wrap="square" rtlCol="0">
            <a:spAutoFit/>
            <a:scene3d>
              <a:camera prst="obliqueTopRight"/>
              <a:lightRig rig="threePt" dir="t"/>
            </a:scene3d>
            <a:sp3d/>
          </a:bodyPr>
          <a:lstStyle/>
          <a:p>
            <a:pPr marL="0" lvl="1">
              <a:buFont typeface="Arial" pitchFamily="34" charset="0"/>
              <a:buChar char="•"/>
            </a:pPr>
            <a:r>
              <a:rPr lang="en-US" sz="4000" b="1" dirty="0" smtClean="0">
                <a:ln w="6350">
                  <a:solidFill>
                    <a:schemeClr val="bg1"/>
                  </a:solidFill>
                </a:ln>
                <a:effectLst>
                  <a:outerShdw blurRad="50800" dist="38100" dir="2700000" algn="tl" rotWithShape="0">
                    <a:prstClr val="black">
                      <a:alpha val="40000"/>
                    </a:prstClr>
                  </a:outerShdw>
                </a:effectLst>
              </a:rPr>
              <a:t>If God did not decree an appropriate punishment for our sins, he would be condoning our sins, like the above-referenced mother with her child.</a:t>
            </a:r>
          </a:p>
          <a:p>
            <a:pPr marL="0" lvl="1"/>
            <a:endParaRPr lang="en-US" sz="2000" b="1" dirty="0" smtClean="0">
              <a:ln w="6350">
                <a:solidFill>
                  <a:schemeClr val="bg1"/>
                </a:solidFill>
              </a:ln>
              <a:effectLst>
                <a:outerShdw blurRad="50800" dist="38100" dir="2700000" algn="tl" rotWithShape="0">
                  <a:prstClr val="black">
                    <a:alpha val="40000"/>
                  </a:prstClr>
                </a:outerShdw>
              </a:effectLst>
            </a:endParaRPr>
          </a:p>
          <a:p>
            <a:pPr>
              <a:buFont typeface="Arial" pitchFamily="34" charset="0"/>
              <a:buChar char="•"/>
            </a:pPr>
            <a:r>
              <a:rPr lang="en-US" sz="4000" b="1" dirty="0" smtClean="0">
                <a:ln w="6350">
                  <a:solidFill>
                    <a:schemeClr val="bg1"/>
                  </a:solidFill>
                </a:ln>
                <a:effectLst>
                  <a:outerShdw blurRad="50800" dist="38100" dir="2700000" algn="tl" rotWithShape="0">
                    <a:prstClr val="black">
                      <a:alpha val="40000"/>
                    </a:prstClr>
                  </a:outerShdw>
                </a:effectLst>
              </a:rPr>
              <a:t>Therefore, due to his perfect, holy &amp; just nature God must punish sin/injustice.  </a:t>
            </a:r>
            <a:endParaRPr lang="en-US" sz="4000" b="1" dirty="0">
              <a:ln w="6350">
                <a:solidFill>
                  <a:schemeClr val="bg1"/>
                </a:solidFill>
              </a:ln>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3048000"/>
            <a:ext cx="7924800" cy="3200876"/>
          </a:xfrm>
          <a:prstGeom prst="rect">
            <a:avLst/>
          </a:prstGeom>
          <a:noFill/>
        </p:spPr>
        <p:txBody>
          <a:bodyPr wrap="square" rtlCol="0">
            <a:spAutoFit/>
          </a:bodyPr>
          <a:lstStyle/>
          <a:p>
            <a:pPr algn="ctr"/>
            <a:r>
              <a:rPr lang="en-US" sz="4000" b="1" dirty="0" smtClean="0">
                <a:ln w="28575">
                  <a:solidFill>
                    <a:schemeClr val="accent4">
                      <a:lumMod val="50000"/>
                    </a:schemeClr>
                  </a:solidFill>
                </a:ln>
                <a:solidFill>
                  <a:schemeClr val="accent4"/>
                </a:solidFill>
              </a:rPr>
              <a:t>Next…</a:t>
            </a:r>
          </a:p>
          <a:p>
            <a:pPr algn="ctr"/>
            <a:endParaRPr lang="en-US" b="1" dirty="0" smtClean="0">
              <a:ln w="28575">
                <a:solidFill>
                  <a:schemeClr val="accent4">
                    <a:lumMod val="50000"/>
                  </a:schemeClr>
                </a:solidFill>
              </a:ln>
              <a:solidFill>
                <a:schemeClr val="accent4"/>
              </a:solidFill>
            </a:endParaRPr>
          </a:p>
          <a:p>
            <a:pPr algn="ctr"/>
            <a:r>
              <a:rPr lang="en-US" sz="7200" b="1" dirty="0" smtClean="0">
                <a:ln w="28575">
                  <a:solidFill>
                    <a:schemeClr val="accent4">
                      <a:lumMod val="50000"/>
                    </a:schemeClr>
                  </a:solidFill>
                </a:ln>
                <a:solidFill>
                  <a:schemeClr val="accent4"/>
                </a:solidFill>
              </a:rPr>
              <a:t>ARE YOU PERFECT?</a:t>
            </a:r>
            <a:endParaRPr lang="en-US" sz="7200" b="1" dirty="0">
              <a:ln w="28575">
                <a:solidFill>
                  <a:schemeClr val="accent4">
                    <a:lumMod val="50000"/>
                  </a:schemeClr>
                </a:solidFill>
              </a:ln>
              <a:solidFill>
                <a:schemeClr val="accent4"/>
              </a:solidFill>
            </a:endParaRPr>
          </a:p>
        </p:txBody>
      </p:sp>
      <p:sp>
        <p:nvSpPr>
          <p:cNvPr id="6" name="TextBox 5"/>
          <p:cNvSpPr txBox="1"/>
          <p:nvPr/>
        </p:nvSpPr>
        <p:spPr>
          <a:xfrm>
            <a:off x="228600" y="304800"/>
            <a:ext cx="8305800" cy="2062103"/>
          </a:xfrm>
          <a:prstGeom prst="rect">
            <a:avLst/>
          </a:prstGeom>
          <a:noFill/>
        </p:spPr>
        <p:txBody>
          <a:bodyPr wrap="square" rtlCol="0">
            <a:spAutoFit/>
          </a:bodyPr>
          <a:lstStyle/>
          <a:p>
            <a:r>
              <a:rPr lang="en-US" sz="3200" dirty="0" smtClean="0"/>
              <a:t>We have discussed:</a:t>
            </a:r>
          </a:p>
          <a:p>
            <a:pPr lvl="1">
              <a:buFont typeface="Arial" pitchFamily="34" charset="0"/>
              <a:buChar char="•"/>
            </a:pPr>
            <a:r>
              <a:rPr lang="en-US" sz="3200" dirty="0" smtClean="0"/>
              <a:t>God’s Nature</a:t>
            </a:r>
          </a:p>
          <a:p>
            <a:pPr lvl="1">
              <a:buFont typeface="Arial" pitchFamily="34" charset="0"/>
              <a:buChar char="•"/>
            </a:pPr>
            <a:r>
              <a:rPr lang="en-US" sz="3200" dirty="0" smtClean="0"/>
              <a:t>Perfect Justice</a:t>
            </a:r>
          </a:p>
          <a:p>
            <a:pPr lvl="1">
              <a:buFont typeface="Arial" pitchFamily="34" charset="0"/>
              <a:buChar char="•"/>
            </a:pPr>
            <a:r>
              <a:rPr lang="en-US" sz="3200" dirty="0" smtClean="0"/>
              <a:t>God Must Punish Injustice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ax Power\AppData\Local\Microsoft\Windows\Temporary Internet Files\Content.IE5\NWLZ11R2\MPj03416290000[1].jpg"/>
          <p:cNvPicPr>
            <a:picLocks noChangeAspect="1" noChangeArrowheads="1"/>
          </p:cNvPicPr>
          <p:nvPr/>
        </p:nvPicPr>
        <p:blipFill>
          <a:blip r:embed="rId2" cstate="print"/>
          <a:srcRect/>
          <a:stretch>
            <a:fillRect/>
          </a:stretch>
        </p:blipFill>
        <p:spPr bwMode="auto">
          <a:xfrm>
            <a:off x="0" y="0"/>
            <a:ext cx="9144000" cy="7010400"/>
          </a:xfrm>
          <a:prstGeom prst="rect">
            <a:avLst/>
          </a:prstGeom>
          <a:noFill/>
        </p:spPr>
      </p:pic>
      <p:sp>
        <p:nvSpPr>
          <p:cNvPr id="2" name="Title 1"/>
          <p:cNvSpPr txBox="1">
            <a:spLocks/>
          </p:cNvSpPr>
          <p:nvPr/>
        </p:nvSpPr>
        <p:spPr>
          <a:xfrm>
            <a:off x="228600" y="381000"/>
            <a:ext cx="8626415"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a:solidFill>
                    <a:schemeClr val="accent4"/>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a:solidFill>
                    <a:schemeClr val="accent4"/>
                  </a:solidFill>
                </a:ln>
                <a:solidFill>
                  <a:srgbClr val="FFC000"/>
                </a:solidFill>
                <a:effectLst/>
                <a:uLnTx/>
                <a:uFillTx/>
                <a:latin typeface="+mj-lt"/>
                <a:ea typeface="+mj-ea"/>
                <a:cs typeface="+mj-cs"/>
              </a:rPr>
              <a:t> DOES THIS AFFECT MY LIFE</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TextBox 2"/>
          <p:cNvSpPr txBox="1"/>
          <p:nvPr/>
        </p:nvSpPr>
        <p:spPr>
          <a:xfrm>
            <a:off x="304800" y="1371600"/>
            <a:ext cx="8534400" cy="5029200"/>
          </a:xfrm>
          <a:prstGeom prst="rect">
            <a:avLst/>
          </a:prstGeom>
          <a:noFill/>
        </p:spPr>
        <p:txBody>
          <a:bodyPr wrap="square" rtlCol="0">
            <a:spAutoFit/>
            <a:scene3d>
              <a:camera prst="obliqueTopRight"/>
              <a:lightRig rig="threePt" dir="t"/>
            </a:scene3d>
            <a:sp3d extrusionH="57150">
              <a:bevelT w="38100" h="38100" prst="slope"/>
            </a:sp3d>
          </a:bodyPr>
          <a:lstStyle/>
          <a:p>
            <a:pPr algn="ctr"/>
            <a:r>
              <a:rPr lang="en-US" sz="4000" b="1" dirty="0" smtClean="0">
                <a:ln w="3175">
                  <a:solidFill>
                    <a:srgbClr val="00B050"/>
                  </a:solidFill>
                </a:ln>
                <a:solidFill>
                  <a:srgbClr val="66FF66"/>
                </a:solidFill>
              </a:rPr>
              <a:t>QUESTION:</a:t>
            </a:r>
          </a:p>
          <a:p>
            <a:pPr algn="ctr"/>
            <a:endParaRPr lang="en-US" sz="4000" b="1" dirty="0" smtClean="0">
              <a:ln w="3175">
                <a:solidFill>
                  <a:srgbClr val="00B050"/>
                </a:solidFill>
              </a:ln>
              <a:solidFill>
                <a:srgbClr val="66FF66"/>
              </a:solidFill>
            </a:endParaRPr>
          </a:p>
          <a:p>
            <a:r>
              <a:rPr lang="en-US" sz="4000" b="1" dirty="0" smtClean="0">
                <a:ln w="3175">
                  <a:solidFill>
                    <a:srgbClr val="00B050"/>
                  </a:solidFill>
                </a:ln>
                <a:solidFill>
                  <a:srgbClr val="66FF66"/>
                </a:solidFill>
              </a:rPr>
              <a:t>Can you stand in front of God and claim you have never disobeyed any of his laws?  Can you claim perfection? </a:t>
            </a:r>
          </a:p>
          <a:p>
            <a:endParaRPr lang="en-US" sz="4000" b="1" dirty="0" smtClean="0">
              <a:ln w="3175">
                <a:solidFill>
                  <a:srgbClr val="00B050"/>
                </a:solidFill>
              </a:ln>
              <a:solidFill>
                <a:srgbClr val="66FF66"/>
              </a:solidFill>
            </a:endParaRPr>
          </a:p>
          <a:p>
            <a:r>
              <a:rPr lang="en-US" sz="4000" b="1" dirty="0" smtClean="0">
                <a:ln w="3175">
                  <a:solidFill>
                    <a:srgbClr val="00B050"/>
                  </a:solidFill>
                </a:ln>
                <a:solidFill>
                  <a:srgbClr val="66FF66"/>
                </a:solidFill>
              </a:rPr>
              <a:t>Hint…can you walk on water?</a:t>
            </a:r>
            <a:endParaRPr lang="en-US" sz="4000" b="1" dirty="0">
              <a:ln w="3175">
                <a:solidFill>
                  <a:srgbClr val="00B050"/>
                </a:solidFill>
              </a:ln>
              <a:solidFill>
                <a:srgbClr val="66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9218"/>
                                        </p:tgtEl>
                                        <p:attrNameLst>
                                          <p:attrName>style.opacity</p:attrName>
                                        </p:attrNameLst>
                                      </p:cBhvr>
                                      <p:to>
                                        <p:strVal val="0.5"/>
                                      </p:to>
                                    </p:set>
                                    <p:animEffect filter="image" prLst="opacity: 0.5">
                                      <p:cBhvr rctx="IE">
                                        <p:cTn id="7" dur="indefinite"/>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Max Power\AppData\Local\Microsoft\Windows\Temporary Internet Files\Content.IE5\NWLZ11R2\MPj03416990000[1].jpg"/>
          <p:cNvPicPr>
            <a:picLocks noChangeAspect="1" noChangeArrowheads="1"/>
          </p:cNvPicPr>
          <p:nvPr/>
        </p:nvPicPr>
        <p:blipFill>
          <a:blip r:embed="rId2" cstate="print">
            <a:lum bright="-20000" contrast="-30000"/>
          </a:blip>
          <a:srcRect/>
          <a:stretch>
            <a:fillRect/>
          </a:stretch>
        </p:blipFill>
        <p:spPr bwMode="auto">
          <a:xfrm>
            <a:off x="-609600" y="-152400"/>
            <a:ext cx="10134600" cy="7162800"/>
          </a:xfrm>
          <a:prstGeom prst="rect">
            <a:avLst/>
          </a:prstGeom>
          <a:noFill/>
        </p:spPr>
      </p:pic>
      <p:sp>
        <p:nvSpPr>
          <p:cNvPr id="2" name="Title 1"/>
          <p:cNvSpPr txBox="1">
            <a:spLocks/>
          </p:cNvSpPr>
          <p:nvPr/>
        </p:nvSpPr>
        <p:spPr>
          <a:xfrm>
            <a:off x="228600" y="381000"/>
            <a:ext cx="8626415"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4" name="TextBox 3"/>
          <p:cNvSpPr txBox="1"/>
          <p:nvPr/>
        </p:nvSpPr>
        <p:spPr>
          <a:xfrm>
            <a:off x="533400" y="1371600"/>
            <a:ext cx="8305800" cy="5016758"/>
          </a:xfrm>
          <a:prstGeom prst="rect">
            <a:avLst/>
          </a:prstGeom>
          <a:noFill/>
        </p:spPr>
        <p:txBody>
          <a:bodyPr wrap="square" rtlCol="0">
            <a:spAutoFit/>
            <a:scene3d>
              <a:camera prst="obliqueTopRight"/>
              <a:lightRig rig="threePt" dir="t"/>
            </a:scene3d>
            <a:sp3d extrusionH="57150">
              <a:bevelT w="38100" h="38100" prst="slope"/>
            </a:sp3d>
          </a:bodyPr>
          <a:lstStyle/>
          <a:p>
            <a:r>
              <a:rPr lang="en-US" sz="4000" dirty="0" smtClean="0">
                <a:ln>
                  <a:solidFill>
                    <a:srgbClr val="FFFF00"/>
                  </a:solidFill>
                </a:ln>
                <a:solidFill>
                  <a:srgbClr val="FFFF00"/>
                </a:solidFill>
              </a:rPr>
              <a:t>For example:</a:t>
            </a:r>
          </a:p>
          <a:p>
            <a:pPr lvl="1">
              <a:buFont typeface="Arial" pitchFamily="34" charset="0"/>
              <a:buChar char="•"/>
            </a:pPr>
            <a:r>
              <a:rPr lang="en-US" sz="4000" dirty="0" smtClean="0">
                <a:ln>
                  <a:solidFill>
                    <a:srgbClr val="FFFF00"/>
                  </a:solidFill>
                </a:ln>
                <a:solidFill>
                  <a:srgbClr val="FFFF00"/>
                </a:solidFill>
              </a:rPr>
              <a:t>God’s two greatest commands are to love God with all your heart, mind &amp; strength and to love your neighbor as yourself.</a:t>
            </a:r>
          </a:p>
          <a:p>
            <a:pPr lvl="1">
              <a:buFont typeface="Arial" pitchFamily="34" charset="0"/>
              <a:buChar char="•"/>
            </a:pPr>
            <a:r>
              <a:rPr lang="en-US" sz="4000" dirty="0" smtClean="0">
                <a:ln>
                  <a:solidFill>
                    <a:srgbClr val="FFFF00"/>
                  </a:solidFill>
                </a:ln>
                <a:solidFill>
                  <a:srgbClr val="FFFF00"/>
                </a:solidFill>
              </a:rPr>
              <a:t>Everyone messes up on those two each day!</a:t>
            </a:r>
            <a:endParaRPr lang="en-US" sz="4000" dirty="0">
              <a:ln>
                <a:solidFill>
                  <a:srgbClr val="FFFF00"/>
                </a:solidFill>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2291"/>
                                        </p:tgtEl>
                                        <p:attrNameLst>
                                          <p:attrName>style.opacity</p:attrName>
                                        </p:attrNameLst>
                                      </p:cBhvr>
                                      <p:to>
                                        <p:strVal val="0.5"/>
                                      </p:to>
                                    </p:set>
                                    <p:animEffect filter="image" prLst="opacity: 0.5">
                                      <p:cBhvr rctx="IE">
                                        <p:cTn id="7" dur="indefinite"/>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z="4800" smtClean="0">
                <a:ln w="28575">
                  <a:solidFill>
                    <a:schemeClr val="bg1">
                      <a:alpha val="25000"/>
                    </a:schemeClr>
                  </a:solidFill>
                  <a:prstDash val="solid"/>
                  <a:round/>
                </a:ln>
                <a:solidFill>
                  <a:schemeClr val="tx2">
                    <a:lumMod val="90000"/>
                  </a:schemeClr>
                </a:solidFill>
                <a:effectLst/>
              </a:rPr>
              <a:t>MANUSCRIPT  EVIDENCE</a:t>
            </a:r>
            <a:endParaRPr lang="en-US" sz="4800" dirty="0">
              <a:ln w="3200">
                <a:noFill/>
                <a:prstDash val="solid"/>
                <a:round/>
              </a:ln>
              <a:solidFill>
                <a:schemeClr val="tx2">
                  <a:lumMod val="90000"/>
                </a:schemeClr>
              </a:solidFill>
            </a:endParaRPr>
          </a:p>
        </p:txBody>
      </p:sp>
      <p:sp>
        <p:nvSpPr>
          <p:cNvPr id="3" name="Content Placeholder 2"/>
          <p:cNvSpPr>
            <a:spLocks noGrp="1"/>
          </p:cNvSpPr>
          <p:nvPr>
            <p:ph sz="half" idx="1"/>
          </p:nvPr>
        </p:nvSpPr>
        <p:spPr>
          <a:xfrm>
            <a:off x="304800" y="1447800"/>
            <a:ext cx="8610600" cy="5181599"/>
          </a:xfrm>
        </p:spPr>
        <p:txBody>
          <a:bodyPr>
            <a:normAutofit/>
          </a:bodyPr>
          <a:lstStyle/>
          <a:p>
            <a:r>
              <a:rPr lang="en-US" sz="4000" dirty="0" smtClean="0"/>
              <a:t>Ancient literature </a:t>
            </a:r>
            <a:r>
              <a:rPr lang="en-US" sz="4000" u="sng" dirty="0" smtClean="0"/>
              <a:t>outside the NT</a:t>
            </a:r>
            <a:r>
              <a:rPr lang="en-US" sz="4000" dirty="0" smtClean="0"/>
              <a:t>:  </a:t>
            </a:r>
          </a:p>
          <a:p>
            <a:pPr lvl="1"/>
            <a:r>
              <a:rPr lang="en-US" sz="4000" dirty="0" smtClean="0"/>
              <a:t>Typical surviving no. of manuscripts are 10 or less (</a:t>
            </a:r>
            <a:r>
              <a:rPr lang="en-US" sz="4000" b="1" dirty="0" smtClean="0">
                <a:ln>
                  <a:solidFill>
                    <a:schemeClr val="bg1"/>
                  </a:solidFill>
                </a:ln>
                <a:solidFill>
                  <a:srgbClr val="FFC000"/>
                </a:solidFill>
              </a:rPr>
              <a:t>No.</a:t>
            </a:r>
            <a:r>
              <a:rPr lang="en-US" sz="4000" dirty="0" smtClean="0"/>
              <a:t>)</a:t>
            </a:r>
          </a:p>
          <a:p>
            <a:pPr lvl="1"/>
            <a:r>
              <a:rPr lang="en-US" sz="4000" dirty="0" smtClean="0"/>
              <a:t>The earliest being 400 – 1400 years from the </a:t>
            </a:r>
            <a:r>
              <a:rPr lang="en-US" sz="4000" dirty="0" smtClean="0"/>
              <a:t>original (</a:t>
            </a:r>
            <a:r>
              <a:rPr lang="en-US" sz="4000" b="1" dirty="0" smtClean="0">
                <a:ln>
                  <a:solidFill>
                    <a:schemeClr val="bg1"/>
                  </a:solidFill>
                </a:ln>
                <a:solidFill>
                  <a:srgbClr val="FFC000"/>
                </a:solidFill>
              </a:rPr>
              <a:t>Old</a:t>
            </a:r>
            <a:r>
              <a:rPr lang="en-US" sz="4000" dirty="0" smtClean="0"/>
              <a:t>).  Numerous ancient manuscripts determined reliable based on above numbers and age; just a few…..</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Max Power\AppData\Local\Microsoft\Windows\Temporary Internet Files\Content.IE5\RBJPYQZ6\MPj04140330000[1].jpg"/>
          <p:cNvPicPr>
            <a:picLocks noChangeAspect="1" noChangeArrowheads="1"/>
          </p:cNvPicPr>
          <p:nvPr/>
        </p:nvPicPr>
        <p:blipFill>
          <a:blip r:embed="rId2" cstate="print">
            <a:lum bright="-30000" contrast="-40000"/>
          </a:blip>
          <a:srcRect/>
          <a:stretch>
            <a:fillRect/>
          </a:stretch>
        </p:blipFill>
        <p:spPr bwMode="auto">
          <a:xfrm>
            <a:off x="0" y="-304800"/>
            <a:ext cx="9220200" cy="7391400"/>
          </a:xfrm>
          <a:prstGeom prst="rect">
            <a:avLst/>
          </a:prstGeom>
          <a:noFill/>
        </p:spPr>
      </p:pic>
      <p:sp>
        <p:nvSpPr>
          <p:cNvPr id="2" name="Title 1"/>
          <p:cNvSpPr txBox="1">
            <a:spLocks/>
          </p:cNvSpPr>
          <p:nvPr/>
        </p:nvSpPr>
        <p:spPr>
          <a:xfrm>
            <a:off x="228600" y="381000"/>
            <a:ext cx="8626415"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TextBox 2"/>
          <p:cNvSpPr txBox="1"/>
          <p:nvPr/>
        </p:nvSpPr>
        <p:spPr>
          <a:xfrm>
            <a:off x="533400" y="1371600"/>
            <a:ext cx="8001000" cy="5016758"/>
          </a:xfrm>
          <a:prstGeom prst="rect">
            <a:avLst/>
          </a:prstGeom>
          <a:noFill/>
        </p:spPr>
        <p:txBody>
          <a:bodyPr wrap="square" rtlCol="0">
            <a:spAutoFit/>
            <a:scene3d>
              <a:camera prst="obliqueTopRight"/>
              <a:lightRig rig="threePt" dir="t"/>
            </a:scene3d>
            <a:sp3d extrusionH="57150">
              <a:bevelT w="38100" h="38100" prst="slope"/>
            </a:sp3d>
          </a:bodyPr>
          <a:lstStyle/>
          <a:p>
            <a:r>
              <a:rPr lang="en-US" sz="4000" dirty="0" smtClean="0">
                <a:ln>
                  <a:solidFill>
                    <a:srgbClr val="FFFF00"/>
                  </a:solidFill>
                </a:ln>
                <a:solidFill>
                  <a:srgbClr val="FFFF00"/>
                </a:solidFill>
              </a:rPr>
              <a:t>More examples:</a:t>
            </a:r>
          </a:p>
          <a:p>
            <a:pPr lvl="1">
              <a:buFont typeface="Arial" pitchFamily="34" charset="0"/>
              <a:buChar char="•"/>
            </a:pPr>
            <a:r>
              <a:rPr lang="en-US" sz="4000" dirty="0" smtClean="0">
                <a:ln>
                  <a:solidFill>
                    <a:srgbClr val="FFFF00"/>
                  </a:solidFill>
                </a:ln>
                <a:solidFill>
                  <a:srgbClr val="FFFF00"/>
                </a:solidFill>
              </a:rPr>
              <a:t>Ever lied?  Ever commit sexual lust?</a:t>
            </a:r>
          </a:p>
          <a:p>
            <a:pPr lvl="1">
              <a:buFont typeface="Arial" pitchFamily="34" charset="0"/>
              <a:buChar char="•"/>
            </a:pPr>
            <a:r>
              <a:rPr lang="en-US" sz="4000" dirty="0" smtClean="0">
                <a:ln>
                  <a:solidFill>
                    <a:srgbClr val="FFFF00"/>
                  </a:solidFill>
                </a:ln>
                <a:solidFill>
                  <a:srgbClr val="FFFF00"/>
                </a:solidFill>
              </a:rPr>
              <a:t>Ever been rude?  Selfish?  Unkind?</a:t>
            </a:r>
          </a:p>
          <a:p>
            <a:pPr lvl="1">
              <a:buFont typeface="Arial" pitchFamily="34" charset="0"/>
              <a:buChar char="•"/>
            </a:pPr>
            <a:r>
              <a:rPr lang="en-US" sz="4000" dirty="0" smtClean="0">
                <a:ln>
                  <a:solidFill>
                    <a:srgbClr val="FFFF00"/>
                  </a:solidFill>
                </a:ln>
                <a:solidFill>
                  <a:srgbClr val="FFFF00"/>
                </a:solidFill>
              </a:rPr>
              <a:t>How about unforgiving?  Prideful?</a:t>
            </a:r>
          </a:p>
          <a:p>
            <a:pPr lvl="1">
              <a:buFont typeface="Arial" pitchFamily="34" charset="0"/>
              <a:buChar char="•"/>
            </a:pPr>
            <a:r>
              <a:rPr lang="en-US" sz="4000" dirty="0" smtClean="0">
                <a:ln>
                  <a:solidFill>
                    <a:srgbClr val="FFFF00"/>
                  </a:solidFill>
                </a:ln>
                <a:solidFill>
                  <a:srgbClr val="FFFF00"/>
                </a:solidFill>
              </a:rPr>
              <a:t>Less than loving?</a:t>
            </a:r>
            <a:endParaRPr lang="en-US" sz="4000" dirty="0">
              <a:ln>
                <a:solidFill>
                  <a:srgbClr val="FFFF00"/>
                </a:solidFill>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3316"/>
                                        </p:tgtEl>
                                        <p:attrNameLst>
                                          <p:attrName>style.opacity</p:attrName>
                                        </p:attrNameLst>
                                      </p:cBhvr>
                                      <p:to>
                                        <p:strVal val="0.5"/>
                                      </p:to>
                                    </p:set>
                                    <p:animEffect filter="image" prLst="opacity: 0.5">
                                      <p:cBhvr rctx="IE">
                                        <p:cTn id="7" dur="indefinite"/>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Max Power\AppData\Local\Microsoft\Windows\Temporary Internet Files\Content.IE5\RBJPYQZ6\MPj04140330000[1].jpg"/>
          <p:cNvPicPr>
            <a:picLocks noChangeAspect="1" noChangeArrowheads="1"/>
          </p:cNvPicPr>
          <p:nvPr/>
        </p:nvPicPr>
        <p:blipFill>
          <a:blip r:embed="rId2" cstate="print">
            <a:lum bright="-30000" contrast="-40000"/>
          </a:blip>
          <a:srcRect/>
          <a:stretch>
            <a:fillRect/>
          </a:stretch>
        </p:blipFill>
        <p:spPr bwMode="auto">
          <a:xfrm>
            <a:off x="0" y="-304800"/>
            <a:ext cx="9220200" cy="7162800"/>
          </a:xfrm>
          <a:prstGeom prst="rect">
            <a:avLst/>
          </a:prstGeom>
          <a:noFill/>
        </p:spPr>
      </p:pic>
      <p:sp>
        <p:nvSpPr>
          <p:cNvPr id="2" name="Title 1"/>
          <p:cNvSpPr txBox="1">
            <a:spLocks/>
          </p:cNvSpPr>
          <p:nvPr/>
        </p:nvSpPr>
        <p:spPr>
          <a:xfrm>
            <a:off x="304800" y="152400"/>
            <a:ext cx="8626415"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TextBox 2"/>
          <p:cNvSpPr txBox="1"/>
          <p:nvPr/>
        </p:nvSpPr>
        <p:spPr>
          <a:xfrm>
            <a:off x="304800" y="1371600"/>
            <a:ext cx="8610600" cy="4955203"/>
          </a:xfrm>
          <a:prstGeom prst="rect">
            <a:avLst/>
          </a:prstGeom>
          <a:noFill/>
        </p:spPr>
        <p:txBody>
          <a:bodyPr wrap="square" rtlCol="0">
            <a:spAutoFit/>
            <a:scene3d>
              <a:camera prst="obliqueTopRight"/>
              <a:lightRig rig="threePt" dir="t"/>
            </a:scene3d>
            <a:sp3d extrusionH="57150">
              <a:bevelT w="38100" h="38100" prst="slope"/>
            </a:sp3d>
          </a:bodyPr>
          <a:lstStyle/>
          <a:p>
            <a:pPr>
              <a:buFont typeface="Arial" pitchFamily="34" charset="0"/>
              <a:buChar char="•"/>
            </a:pPr>
            <a:r>
              <a:rPr lang="en-US" sz="4000" dirty="0" smtClean="0">
                <a:ln>
                  <a:solidFill>
                    <a:srgbClr val="FFFF00"/>
                  </a:solidFill>
                </a:ln>
                <a:solidFill>
                  <a:srgbClr val="FFFF00"/>
                </a:solidFill>
              </a:rPr>
              <a:t>Well, so far, it has been established that you are a:</a:t>
            </a:r>
          </a:p>
          <a:p>
            <a:endParaRPr lang="en-US" dirty="0" smtClean="0">
              <a:ln>
                <a:solidFill>
                  <a:srgbClr val="FFFF00"/>
                </a:solidFill>
              </a:ln>
              <a:solidFill>
                <a:srgbClr val="FFFF00"/>
              </a:solidFill>
            </a:endParaRPr>
          </a:p>
          <a:p>
            <a:pPr lvl="1"/>
            <a:r>
              <a:rPr lang="en-US" sz="4000" dirty="0" smtClean="0">
                <a:ln>
                  <a:solidFill>
                    <a:srgbClr val="FFFF00"/>
                  </a:solidFill>
                </a:ln>
                <a:solidFill>
                  <a:srgbClr val="FFFF00"/>
                </a:solidFill>
              </a:rPr>
              <a:t>lying, adulterous, rude, selfish, unkind,  unforgiving, prideful, and often an unloving person!!!</a:t>
            </a:r>
          </a:p>
          <a:p>
            <a:endParaRPr lang="en-US" dirty="0" smtClean="0">
              <a:ln>
                <a:solidFill>
                  <a:srgbClr val="FFFF00"/>
                </a:solidFill>
              </a:ln>
              <a:solidFill>
                <a:srgbClr val="FFFF00"/>
              </a:solidFill>
            </a:endParaRPr>
          </a:p>
          <a:p>
            <a:pPr>
              <a:buFont typeface="Arial" pitchFamily="34" charset="0"/>
              <a:buChar char="•"/>
            </a:pPr>
            <a:r>
              <a:rPr lang="en-US" sz="4000" dirty="0" smtClean="0">
                <a:ln>
                  <a:solidFill>
                    <a:srgbClr val="FFFF00"/>
                  </a:solidFill>
                </a:ln>
                <a:solidFill>
                  <a:srgbClr val="FFFF00"/>
                </a:solidFill>
              </a:rPr>
              <a:t>Shall we proceed with more proof?  </a:t>
            </a:r>
            <a:endParaRPr lang="en-US" sz="4000" dirty="0">
              <a:ln>
                <a:solidFill>
                  <a:srgbClr val="FFFF00"/>
                </a:solidFill>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81000"/>
            <a:ext cx="8626415"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ysClr val="windowText" lastClr="000000"/>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ysClr val="windowText" lastClr="000000"/>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ysClr val="windowText" lastClr="000000"/>
                </a:solidFill>
              </a:ln>
              <a:solidFill>
                <a:srgbClr val="FFC000"/>
              </a:solidFill>
              <a:effectLst/>
              <a:uLnTx/>
              <a:uFillTx/>
              <a:latin typeface="+mj-lt"/>
              <a:ea typeface="+mj-ea"/>
              <a:cs typeface="+mj-cs"/>
            </a:endParaRPr>
          </a:p>
        </p:txBody>
      </p:sp>
      <p:sp>
        <p:nvSpPr>
          <p:cNvPr id="3" name="TextBox 2"/>
          <p:cNvSpPr txBox="1"/>
          <p:nvPr/>
        </p:nvSpPr>
        <p:spPr>
          <a:xfrm>
            <a:off x="304800" y="1371600"/>
            <a:ext cx="8610600" cy="4678204"/>
          </a:xfrm>
          <a:prstGeom prst="rect">
            <a:avLst/>
          </a:prstGeom>
          <a:noFill/>
        </p:spPr>
        <p:txBody>
          <a:bodyPr wrap="square" rtlCol="0">
            <a:spAutoFit/>
          </a:bodyPr>
          <a:lstStyle/>
          <a:p>
            <a:r>
              <a:rPr lang="en-U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On a human level, you may be a very nice, “together” person.  </a:t>
            </a:r>
          </a:p>
          <a:p>
            <a:endPar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r>
              <a:rPr lang="en-U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However, it is God’s perspective that counts here.  He evaluates human behavior based on PERFECT justice, based on his perfect laws.  He can do no other.</a:t>
            </a:r>
            <a:endPar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ax Power\AppData\Local\Microsoft\Windows\Temporary Internet Files\Content.IE5\TK194MOF\MPj03995920000[1].jpg"/>
          <p:cNvPicPr>
            <a:picLocks noChangeAspect="1" noChangeArrowheads="1"/>
          </p:cNvPicPr>
          <p:nvPr/>
        </p:nvPicPr>
        <p:blipFill>
          <a:blip r:embed="rId2" cstate="print">
            <a:lum bright="-20000" contrast="-20000"/>
          </a:blip>
          <a:srcRect/>
          <a:stretch>
            <a:fillRect/>
          </a:stretch>
        </p:blipFill>
        <p:spPr bwMode="auto">
          <a:xfrm>
            <a:off x="0" y="0"/>
            <a:ext cx="9296400" cy="6858000"/>
          </a:xfrm>
          <a:prstGeom prst="rect">
            <a:avLst/>
          </a:prstGeom>
          <a:noFill/>
        </p:spPr>
      </p:pic>
      <p:sp>
        <p:nvSpPr>
          <p:cNvPr id="2" name="Title 1"/>
          <p:cNvSpPr txBox="1">
            <a:spLocks/>
          </p:cNvSpPr>
          <p:nvPr/>
        </p:nvSpPr>
        <p:spPr>
          <a:xfrm>
            <a:off x="228600" y="381000"/>
            <a:ext cx="8626415"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TextBox 2"/>
          <p:cNvSpPr txBox="1"/>
          <p:nvPr/>
        </p:nvSpPr>
        <p:spPr>
          <a:xfrm>
            <a:off x="381000" y="1225689"/>
            <a:ext cx="8458200" cy="5139869"/>
          </a:xfrm>
          <a:prstGeom prst="rect">
            <a:avLst/>
          </a:prstGeom>
          <a:noFill/>
        </p:spPr>
        <p:txBody>
          <a:bodyPr wrap="square" rtlCol="0">
            <a:spAutoFit/>
            <a:scene3d>
              <a:camera prst="obliqueTopRight"/>
              <a:lightRig rig="threePt" dir="t"/>
            </a:scene3d>
            <a:sp3d extrusionH="57150">
              <a:bevelT w="38100" h="38100" prst="slope"/>
            </a:sp3d>
          </a:bodyPr>
          <a:lstStyle/>
          <a:p>
            <a:r>
              <a:rPr lang="en-US" sz="4000" b="1" dirty="0" smtClean="0">
                <a:ln>
                  <a:solidFill>
                    <a:srgbClr val="FFFF00"/>
                  </a:solidFill>
                </a:ln>
                <a:solidFill>
                  <a:srgbClr val="FFFF00"/>
                </a:solidFill>
              </a:rPr>
              <a:t>The Bible says all have sinned:</a:t>
            </a:r>
          </a:p>
          <a:p>
            <a:pPr lvl="1">
              <a:buFont typeface="Wingdings" pitchFamily="2" charset="2"/>
              <a:buChar char="Ø"/>
            </a:pPr>
            <a:r>
              <a:rPr lang="en-US" sz="3200" b="1" dirty="0" smtClean="0">
                <a:ln>
                  <a:solidFill>
                    <a:srgbClr val="00B050"/>
                  </a:solidFill>
                </a:ln>
                <a:solidFill>
                  <a:srgbClr val="66FF66"/>
                </a:solidFill>
                <a:effectLst>
                  <a:glow rad="139700">
                    <a:schemeClr val="tx1">
                      <a:lumMod val="65000"/>
                      <a:alpha val="40000"/>
                    </a:schemeClr>
                  </a:glow>
                </a:effectLst>
                <a:latin typeface="ITC Zapf Chancery" pitchFamily="66" charset="0"/>
              </a:rPr>
              <a:t>Rom. 3:10, 12 -  </a:t>
            </a:r>
            <a:r>
              <a:rPr lang="en-US" sz="3200" b="1" dirty="0" smtClean="0">
                <a:ln>
                  <a:solidFill>
                    <a:srgbClr val="FFFF00"/>
                  </a:solidFill>
                </a:ln>
                <a:solidFill>
                  <a:srgbClr val="FFFF00"/>
                </a:solidFill>
                <a:effectLst>
                  <a:glow rad="139700">
                    <a:schemeClr val="tx1">
                      <a:lumMod val="65000"/>
                      <a:alpha val="40000"/>
                    </a:schemeClr>
                  </a:glow>
                </a:effectLst>
                <a:latin typeface="ITC Zapf Chancery" pitchFamily="66" charset="0"/>
              </a:rPr>
              <a:t>“…There is no one that is righteous, not even one….All have turned away.”</a:t>
            </a:r>
          </a:p>
          <a:p>
            <a:pPr lvl="1">
              <a:buFont typeface="Wingdings" pitchFamily="2" charset="2"/>
              <a:buChar char="Ø"/>
            </a:pPr>
            <a:endParaRPr lang="en-US" sz="3200" b="1" dirty="0" smtClean="0">
              <a:ln>
                <a:solidFill>
                  <a:schemeClr val="accent3"/>
                </a:solidFill>
              </a:ln>
              <a:solidFill>
                <a:schemeClr val="accent3"/>
              </a:solidFill>
              <a:effectLst>
                <a:glow rad="139700">
                  <a:schemeClr val="tx1">
                    <a:lumMod val="65000"/>
                    <a:alpha val="40000"/>
                  </a:schemeClr>
                </a:glow>
              </a:effectLst>
              <a:latin typeface="ITC Zapf Chancery" pitchFamily="66" charset="0"/>
            </a:endParaRPr>
          </a:p>
          <a:p>
            <a:pPr lvl="1">
              <a:buFont typeface="Wingdings" pitchFamily="2" charset="2"/>
              <a:buChar char="Ø"/>
            </a:pPr>
            <a:r>
              <a:rPr lang="en-US" sz="3200" b="1" dirty="0">
                <a:ln>
                  <a:solidFill>
                    <a:srgbClr val="00B050"/>
                  </a:solidFill>
                </a:ln>
                <a:solidFill>
                  <a:srgbClr val="66FF66"/>
                </a:solidFill>
                <a:effectLst>
                  <a:glow rad="139700">
                    <a:schemeClr val="tx1">
                      <a:lumMod val="65000"/>
                      <a:alpha val="40000"/>
                    </a:schemeClr>
                  </a:glow>
                </a:effectLst>
                <a:latin typeface="ITC Zapf Chancery" pitchFamily="66" charset="0"/>
              </a:rPr>
              <a:t>Rom. 3:23 – </a:t>
            </a:r>
            <a:r>
              <a:rPr lang="en-US" sz="3200" b="1" dirty="0" smtClean="0">
                <a:ln>
                  <a:solidFill>
                    <a:srgbClr val="FFFF00"/>
                  </a:solidFill>
                </a:ln>
                <a:solidFill>
                  <a:srgbClr val="FFFF00"/>
                </a:solidFill>
                <a:effectLst>
                  <a:glow rad="63500">
                    <a:schemeClr val="accent1">
                      <a:satMod val="175000"/>
                      <a:alpha val="40000"/>
                    </a:schemeClr>
                  </a:glow>
                  <a:outerShdw blurRad="38100" dist="38100" dir="2700000" algn="tl">
                    <a:srgbClr val="000000">
                      <a:alpha val="43137"/>
                    </a:srgbClr>
                  </a:outerShdw>
                </a:effectLst>
                <a:latin typeface="ITC Zapf Chancery" pitchFamily="66" charset="0"/>
              </a:rPr>
              <a:t>“…for all have sinned, and fall short of the Glory of God,”</a:t>
            </a:r>
          </a:p>
          <a:p>
            <a:pPr lvl="1">
              <a:buFont typeface="Wingdings" pitchFamily="2" charset="2"/>
              <a:buChar char="Ø"/>
            </a:pPr>
            <a:endParaRPr lang="en-US" sz="3200" b="1" dirty="0" smtClean="0">
              <a:ln>
                <a:solidFill>
                  <a:schemeClr val="accent3"/>
                </a:solidFill>
              </a:ln>
              <a:solidFill>
                <a:schemeClr val="accent3"/>
              </a:solidFill>
              <a:effectLst>
                <a:glow rad="139700">
                  <a:schemeClr val="tx1">
                    <a:lumMod val="65000"/>
                    <a:alpha val="40000"/>
                  </a:schemeClr>
                </a:glow>
              </a:effectLst>
              <a:latin typeface="ITC Zapf Chancery" pitchFamily="66" charset="0"/>
            </a:endParaRPr>
          </a:p>
          <a:p>
            <a:pPr lvl="1">
              <a:buFont typeface="Wingdings" pitchFamily="2" charset="2"/>
              <a:buChar char="Ø"/>
            </a:pPr>
            <a:r>
              <a:rPr lang="en-US" sz="3200" b="1" dirty="0">
                <a:ln>
                  <a:solidFill>
                    <a:srgbClr val="00B050"/>
                  </a:solidFill>
                </a:ln>
                <a:solidFill>
                  <a:srgbClr val="66FF66"/>
                </a:solidFill>
                <a:effectLst>
                  <a:glow rad="139700">
                    <a:schemeClr val="tx1">
                      <a:lumMod val="65000"/>
                      <a:alpha val="40000"/>
                    </a:schemeClr>
                  </a:glow>
                </a:effectLst>
                <a:latin typeface="ITC Zapf Chancery" pitchFamily="66" charset="0"/>
              </a:rPr>
              <a:t>I John 1:9 –  “</a:t>
            </a:r>
            <a:r>
              <a:rPr lang="en-US" sz="3200" b="1" dirty="0" smtClean="0">
                <a:ln>
                  <a:solidFill>
                    <a:srgbClr val="FFFF00"/>
                  </a:solidFill>
                </a:ln>
                <a:solidFill>
                  <a:srgbClr val="FFFF00"/>
                </a:solidFill>
                <a:effectLst>
                  <a:glow rad="139700">
                    <a:schemeClr val="tx1">
                      <a:lumMod val="65000"/>
                      <a:alpha val="40000"/>
                    </a:schemeClr>
                  </a:glow>
                </a:effectLst>
                <a:latin typeface="ITC Zapf Chancery" pitchFamily="66" charset="0"/>
              </a:rPr>
              <a:t>If we claim we have not sinned, we make him [God]) out to be a liar,…” </a:t>
            </a:r>
          </a:p>
          <a:p>
            <a:pPr lvl="1">
              <a:buFont typeface="Wingdings" pitchFamily="2" charset="2"/>
              <a:buChar char="Ø"/>
            </a:pPr>
            <a:endParaRPr lang="en-US" sz="3200" b="1" dirty="0">
              <a:ln>
                <a:solidFill>
                  <a:schemeClr val="accent3"/>
                </a:solidFill>
              </a:ln>
              <a:solidFill>
                <a:schemeClr val="accent3"/>
              </a:solidFill>
              <a:effectLst>
                <a:glow rad="139700">
                  <a:schemeClr val="tx1">
                    <a:lumMod val="65000"/>
                    <a:alpha val="40000"/>
                  </a:schemeClr>
                </a:glow>
              </a:effectLst>
              <a:latin typeface="ITC Zapf Chancery"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4338"/>
                                        </p:tgtEl>
                                        <p:attrNameLst>
                                          <p:attrName>style.opacity</p:attrName>
                                        </p:attrNameLst>
                                      </p:cBhvr>
                                      <p:to>
                                        <p:strVal val="0.5"/>
                                      </p:to>
                                    </p:set>
                                    <p:animEffect filter="image" prLst="opacity: 0.5">
                                      <p:cBhvr rctx="IE">
                                        <p:cTn id="7" dur="indefinite"/>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81000"/>
            <a:ext cx="8626415"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TextBox 2"/>
          <p:cNvSpPr txBox="1"/>
          <p:nvPr/>
        </p:nvSpPr>
        <p:spPr>
          <a:xfrm>
            <a:off x="76200" y="1295400"/>
            <a:ext cx="8915400" cy="4401205"/>
          </a:xfrm>
          <a:prstGeom prst="rect">
            <a:avLst/>
          </a:prstGeom>
          <a:noFill/>
        </p:spPr>
        <p:txBody>
          <a:bodyPr wrap="square" rtlCol="0">
            <a:spAutoFit/>
          </a:bodyPr>
          <a:lstStyle/>
          <a:p>
            <a:r>
              <a:rPr lang="en-U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SO FAR, IT HAS BEEN ESTABLISHED:</a:t>
            </a:r>
          </a:p>
          <a:p>
            <a:pPr>
              <a:buFont typeface="Arial" pitchFamily="34" charset="0"/>
              <a:buChar char="•"/>
            </a:pPr>
            <a:r>
              <a:rPr lang="en-U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That God practices perfect justice</a:t>
            </a:r>
          </a:p>
          <a:p>
            <a:endPar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buFont typeface="Arial" pitchFamily="34" charset="0"/>
              <a:buChar char="•"/>
            </a:pPr>
            <a:r>
              <a:rPr lang="en-U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He must punish sin or injustice</a:t>
            </a:r>
          </a:p>
          <a:p>
            <a:endPar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buFont typeface="Arial" pitchFamily="34" charset="0"/>
              <a:buChar char="•"/>
            </a:pPr>
            <a:r>
              <a:rPr lang="en-U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Each of us is guilty of sin or injustice</a:t>
            </a:r>
          </a:p>
          <a:p>
            <a:endPar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ax Power\AppData\Local\Microsoft\Windows\Temporary Internet Files\Content.IE5\TK194MOF\MPj04008490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7162800"/>
          </a:xfrm>
          <a:prstGeom prst="rect">
            <a:avLst/>
          </a:prstGeom>
          <a:noFill/>
        </p:spPr>
      </p:pic>
      <p:sp>
        <p:nvSpPr>
          <p:cNvPr id="2" name="Title 1"/>
          <p:cNvSpPr txBox="1">
            <a:spLocks/>
          </p:cNvSpPr>
          <p:nvPr/>
        </p:nvSpPr>
        <p:spPr>
          <a:xfrm>
            <a:off x="228600" y="381000"/>
            <a:ext cx="8626415"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4" name="TextBox 3"/>
          <p:cNvSpPr txBox="1"/>
          <p:nvPr/>
        </p:nvSpPr>
        <p:spPr>
          <a:xfrm>
            <a:off x="381000" y="1524000"/>
            <a:ext cx="8534400" cy="5170646"/>
          </a:xfrm>
          <a:prstGeom prst="rect">
            <a:avLst/>
          </a:prstGeom>
          <a:noFill/>
        </p:spPr>
        <p:txBody>
          <a:bodyPr wrap="square" rtlCol="0">
            <a:spAutoFit/>
          </a:bodyPr>
          <a:lstStyle/>
          <a:p>
            <a:pPr algn="ctr"/>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Therefore, </a:t>
            </a:r>
          </a:p>
          <a:p>
            <a:pPr algn="ctr"/>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each of us stands guilty of sin in front of the Throne of God</a:t>
            </a:r>
            <a:endPar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242"/>
                                        </p:tgtEl>
                                        <p:attrNameLst>
                                          <p:attrName>style.opacity</p:attrName>
                                        </p:attrNameLst>
                                      </p:cBhvr>
                                      <p:to>
                                        <p:strVal val="0.5"/>
                                      </p:to>
                                    </p:set>
                                    <p:animEffect filter="image" prLst="opacity: 0.5">
                                      <p:cBhvr rctx="IE">
                                        <p:cTn id="7" dur="indefinite"/>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590800"/>
            <a:ext cx="8793192" cy="4031873"/>
          </a:xfrm>
          <a:prstGeom prst="rect">
            <a:avLst/>
          </a:prstGeom>
          <a:noFill/>
        </p:spPr>
        <p:txBody>
          <a:bodyPr wrap="square" rtlCol="0">
            <a:spAutoFit/>
          </a:bodyPr>
          <a:lstStyle/>
          <a:p>
            <a:pPr algn="ctr"/>
            <a:r>
              <a:rPr lang="en-US" sz="4000" dirty="0" smtClean="0">
                <a:ln w="19050">
                  <a:solidFill>
                    <a:schemeClr val="accent4">
                      <a:lumMod val="50000"/>
                    </a:schemeClr>
                  </a:solidFill>
                </a:ln>
                <a:solidFill>
                  <a:srgbClr val="00B0F0"/>
                </a:solidFill>
              </a:rPr>
              <a:t>Next…</a:t>
            </a:r>
          </a:p>
          <a:p>
            <a:pPr algn="ctr"/>
            <a:r>
              <a:rPr lang="en-US" sz="5400" dirty="0" smtClean="0">
                <a:ln w="19050">
                  <a:solidFill>
                    <a:schemeClr val="accent4">
                      <a:lumMod val="50000"/>
                    </a:schemeClr>
                  </a:solidFill>
                </a:ln>
                <a:solidFill>
                  <a:srgbClr val="00B0F0"/>
                </a:solidFill>
              </a:rPr>
              <a:t>JUSTICE REQUIRES AN </a:t>
            </a:r>
          </a:p>
          <a:p>
            <a:pPr algn="ctr"/>
            <a:r>
              <a:rPr lang="en-US" sz="5400" dirty="0" smtClean="0">
                <a:ln w="19050">
                  <a:solidFill>
                    <a:schemeClr val="accent4">
                      <a:lumMod val="50000"/>
                    </a:schemeClr>
                  </a:solidFill>
                </a:ln>
                <a:solidFill>
                  <a:srgbClr val="00B0F0"/>
                </a:solidFill>
              </a:rPr>
              <a:t>APPROPRIATE PUNISHMENT OF INJUSTICE</a:t>
            </a:r>
            <a:endParaRPr lang="en-US" sz="5400" dirty="0">
              <a:ln w="19050">
                <a:solidFill>
                  <a:schemeClr val="accent4">
                    <a:lumMod val="50000"/>
                  </a:schemeClr>
                </a:solidFill>
              </a:ln>
              <a:solidFill>
                <a:srgbClr val="00B0F0"/>
              </a:solidFill>
            </a:endParaRPr>
          </a:p>
        </p:txBody>
      </p:sp>
      <p:sp>
        <p:nvSpPr>
          <p:cNvPr id="5" name="TextBox 4"/>
          <p:cNvSpPr txBox="1"/>
          <p:nvPr/>
        </p:nvSpPr>
        <p:spPr>
          <a:xfrm>
            <a:off x="609600" y="914400"/>
            <a:ext cx="8001000" cy="369332"/>
          </a:xfrm>
          <a:prstGeom prst="rect">
            <a:avLst/>
          </a:prstGeom>
          <a:noFill/>
        </p:spPr>
        <p:txBody>
          <a:bodyPr wrap="square" rtlCol="0">
            <a:spAutoFit/>
          </a:bodyPr>
          <a:lstStyle/>
          <a:p>
            <a:endParaRPr lang="en-US" dirty="0"/>
          </a:p>
        </p:txBody>
      </p:sp>
      <p:sp>
        <p:nvSpPr>
          <p:cNvPr id="7" name="TextBox 6"/>
          <p:cNvSpPr txBox="1"/>
          <p:nvPr/>
        </p:nvSpPr>
        <p:spPr>
          <a:xfrm>
            <a:off x="304800" y="304800"/>
            <a:ext cx="8305800" cy="2246769"/>
          </a:xfrm>
          <a:prstGeom prst="rect">
            <a:avLst/>
          </a:prstGeom>
          <a:noFill/>
        </p:spPr>
        <p:txBody>
          <a:bodyPr wrap="square" rtlCol="0">
            <a:spAutoFit/>
          </a:bodyPr>
          <a:lstStyle/>
          <a:p>
            <a:r>
              <a:rPr lang="en-US" sz="2800" dirty="0" smtClean="0"/>
              <a:t>We have discussed:</a:t>
            </a:r>
          </a:p>
          <a:p>
            <a:pPr lvl="1">
              <a:buFont typeface="Arial" pitchFamily="34" charset="0"/>
              <a:buChar char="•"/>
            </a:pPr>
            <a:r>
              <a:rPr lang="en-US" sz="2800" dirty="0" smtClean="0"/>
              <a:t>God’s Nature</a:t>
            </a:r>
          </a:p>
          <a:p>
            <a:pPr lvl="1">
              <a:buFont typeface="Arial" pitchFamily="34" charset="0"/>
              <a:buChar char="•"/>
            </a:pPr>
            <a:r>
              <a:rPr lang="en-US" sz="2800" dirty="0" smtClean="0"/>
              <a:t>Perfect Justice</a:t>
            </a:r>
          </a:p>
          <a:p>
            <a:pPr lvl="1">
              <a:buFont typeface="Arial" pitchFamily="34" charset="0"/>
              <a:buChar char="•"/>
            </a:pPr>
            <a:r>
              <a:rPr lang="en-US" sz="2800" dirty="0" smtClean="0"/>
              <a:t>God Must Punish Injustice</a:t>
            </a:r>
          </a:p>
          <a:p>
            <a:pPr lvl="1">
              <a:buFont typeface="Arial" pitchFamily="34" charset="0"/>
              <a:buChar char="•"/>
            </a:pPr>
            <a:r>
              <a:rPr lang="en-US" sz="2800" dirty="0" smtClean="0"/>
              <a:t>Are You Perfect?  NOOO!</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txBox="1">
            <a:spLocks/>
          </p:cNvSpPr>
          <p:nvPr/>
        </p:nvSpPr>
        <p:spPr>
          <a:xfrm>
            <a:off x="228600" y="381000"/>
            <a:ext cx="8626415"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TextBox 2"/>
          <p:cNvSpPr txBox="1"/>
          <p:nvPr/>
        </p:nvSpPr>
        <p:spPr>
          <a:xfrm>
            <a:off x="609600" y="1371600"/>
            <a:ext cx="8001000" cy="3785652"/>
          </a:xfrm>
          <a:prstGeom prst="rect">
            <a:avLst/>
          </a:prstGeom>
          <a:noFill/>
        </p:spPr>
        <p:txBody>
          <a:bodyPr wrap="square" rtlCol="0">
            <a:spAutoFit/>
            <a:scene3d>
              <a:camera prst="obliqueTopRight"/>
              <a:lightRig rig="threePt" dir="t"/>
            </a:scene3d>
            <a:sp3d extrusionH="57150">
              <a:bevelT w="38100" h="38100" prst="slope"/>
            </a:sp3d>
          </a:bodyPr>
          <a:lstStyle/>
          <a:p>
            <a:pPr algn="ctr"/>
            <a:r>
              <a:rPr lang="en-US" sz="4000" dirty="0" smtClean="0">
                <a:ln>
                  <a:solidFill>
                    <a:schemeClr val="tx1"/>
                  </a:solidFill>
                </a:ln>
              </a:rPr>
              <a:t>Since each of us is guilty before God, each of us is subject to the result of perfect justice.  Perfect justice, of course, requires the appropriate punishment</a:t>
            </a:r>
            <a:endParaRPr lang="en-US" sz="4000" dirty="0">
              <a:ln>
                <a:solidFill>
                  <a:schemeClr val="tx1"/>
                </a:solidFill>
              </a:ln>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048000"/>
            <a:ext cx="9220200" cy="3200876"/>
          </a:xfrm>
          <a:prstGeom prst="rect">
            <a:avLst/>
          </a:prstGeom>
          <a:noFill/>
        </p:spPr>
        <p:txBody>
          <a:bodyPr wrap="square" rtlCol="0">
            <a:spAutoFit/>
          </a:bodyPr>
          <a:lstStyle/>
          <a:p>
            <a:pPr algn="ctr"/>
            <a:r>
              <a:rPr lang="en-US" sz="4000" dirty="0" smtClean="0">
                <a:ln w="19050">
                  <a:solidFill>
                    <a:schemeClr val="accent4">
                      <a:lumMod val="50000"/>
                    </a:schemeClr>
                  </a:solidFill>
                </a:ln>
                <a:solidFill>
                  <a:srgbClr val="00B0F0"/>
                </a:solidFill>
              </a:rPr>
              <a:t>Next…</a:t>
            </a:r>
          </a:p>
          <a:p>
            <a:pPr algn="ctr"/>
            <a:r>
              <a:rPr lang="en-US" sz="5400" dirty="0" smtClean="0">
                <a:ln w="19050">
                  <a:solidFill>
                    <a:schemeClr val="accent4">
                      <a:lumMod val="50000"/>
                    </a:schemeClr>
                  </a:solidFill>
                </a:ln>
                <a:solidFill>
                  <a:srgbClr val="00B0F0"/>
                </a:solidFill>
              </a:rPr>
              <a:t>WHAT IS THE APPROPRIATE PUNISHMENT FOR OUR SIN/INJUSTICE?</a:t>
            </a:r>
            <a:endParaRPr lang="en-US" sz="5400" dirty="0">
              <a:ln w="19050">
                <a:solidFill>
                  <a:schemeClr val="accent4">
                    <a:lumMod val="50000"/>
                  </a:schemeClr>
                </a:solidFill>
              </a:ln>
              <a:solidFill>
                <a:srgbClr val="00B0F0"/>
              </a:solidFill>
            </a:endParaRPr>
          </a:p>
        </p:txBody>
      </p:sp>
      <p:sp>
        <p:nvSpPr>
          <p:cNvPr id="3" name="TextBox 2"/>
          <p:cNvSpPr txBox="1"/>
          <p:nvPr/>
        </p:nvSpPr>
        <p:spPr>
          <a:xfrm>
            <a:off x="228600" y="304800"/>
            <a:ext cx="8839200" cy="2677656"/>
          </a:xfrm>
          <a:prstGeom prst="rect">
            <a:avLst/>
          </a:prstGeom>
          <a:noFill/>
        </p:spPr>
        <p:txBody>
          <a:bodyPr wrap="square" rtlCol="0">
            <a:spAutoFit/>
          </a:bodyPr>
          <a:lstStyle/>
          <a:p>
            <a:r>
              <a:rPr lang="en-US" sz="2800" dirty="0" smtClean="0"/>
              <a:t>We have discussed:</a:t>
            </a:r>
          </a:p>
          <a:p>
            <a:pPr>
              <a:buFont typeface="Arial" pitchFamily="34" charset="0"/>
              <a:buChar char="•"/>
            </a:pPr>
            <a:r>
              <a:rPr lang="en-US" sz="2800" dirty="0" smtClean="0"/>
              <a:t>God’s Nature</a:t>
            </a:r>
          </a:p>
          <a:p>
            <a:pPr>
              <a:buFont typeface="Arial" pitchFamily="34" charset="0"/>
              <a:buChar char="•"/>
            </a:pPr>
            <a:r>
              <a:rPr lang="en-US" sz="2800" dirty="0" smtClean="0"/>
              <a:t>Justice</a:t>
            </a:r>
          </a:p>
          <a:p>
            <a:pPr>
              <a:buFont typeface="Arial" pitchFamily="34" charset="0"/>
              <a:buChar char="•"/>
            </a:pPr>
            <a:r>
              <a:rPr lang="en-US" sz="2800" dirty="0" smtClean="0"/>
              <a:t>God Must Punish Injustice</a:t>
            </a:r>
          </a:p>
          <a:p>
            <a:pPr>
              <a:buFont typeface="Arial" pitchFamily="34" charset="0"/>
              <a:buChar char="•"/>
            </a:pPr>
            <a:r>
              <a:rPr lang="en-US" sz="2800" dirty="0" smtClean="0"/>
              <a:t>Are You Perfect?</a:t>
            </a:r>
          </a:p>
          <a:p>
            <a:pPr>
              <a:buFont typeface="Arial" pitchFamily="34" charset="0"/>
              <a:buChar char="•"/>
            </a:pPr>
            <a:r>
              <a:rPr lang="en-US" sz="2800" dirty="0" smtClean="0"/>
              <a:t>Justice &amp; Punishment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txBox="1">
            <a:spLocks/>
          </p:cNvSpPr>
          <p:nvPr/>
        </p:nvSpPr>
        <p:spPr>
          <a:xfrm>
            <a:off x="228600" y="381000"/>
            <a:ext cx="8626415"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TextBox 2"/>
          <p:cNvSpPr txBox="1"/>
          <p:nvPr/>
        </p:nvSpPr>
        <p:spPr>
          <a:xfrm>
            <a:off x="457200" y="1295400"/>
            <a:ext cx="8305800" cy="4555093"/>
          </a:xfrm>
          <a:prstGeom prst="rect">
            <a:avLst/>
          </a:prstGeom>
          <a:noFill/>
        </p:spPr>
        <p:txBody>
          <a:bodyPr wrap="square" rtlCol="0">
            <a:spAutoFit/>
            <a:scene3d>
              <a:camera prst="obliqueTopRight"/>
              <a:lightRig rig="threePt" dir="t"/>
            </a:scene3d>
            <a:sp3d extrusionH="57150">
              <a:bevelT w="38100" h="38100" prst="slope"/>
            </a:sp3d>
          </a:bodyPr>
          <a:lstStyle/>
          <a:p>
            <a:r>
              <a:rPr lang="en-US" sz="4000" dirty="0" smtClean="0">
                <a:ln>
                  <a:solidFill>
                    <a:schemeClr val="tx1"/>
                  </a:solidFill>
                </a:ln>
              </a:rPr>
              <a:t>The Bible states that the appropriate punishment for sin is spiritual death:</a:t>
            </a:r>
          </a:p>
          <a:p>
            <a:pPr lvl="1">
              <a:buFont typeface="Wingdings" pitchFamily="2" charset="2"/>
              <a:buChar char="Ø"/>
            </a:pPr>
            <a:r>
              <a:rPr lang="en-US" sz="3200" b="1" dirty="0" smtClean="0">
                <a:ln>
                  <a:solidFill>
                    <a:srgbClr val="00B050"/>
                  </a:solidFill>
                </a:ln>
                <a:solidFill>
                  <a:srgbClr val="66FF66"/>
                </a:solidFill>
                <a:latin typeface="ITC Zapf Chancery" pitchFamily="66" charset="0"/>
              </a:rPr>
              <a:t>Rom. 6:23 – “For the wages of sin is death,…”</a:t>
            </a:r>
          </a:p>
          <a:p>
            <a:pPr lvl="1" algn="ctr">
              <a:buFont typeface="Arial" pitchFamily="34" charset="0"/>
              <a:buChar char="•"/>
            </a:pPr>
            <a:endParaRPr lang="en-US" dirty="0" smtClean="0">
              <a:ln>
                <a:solidFill>
                  <a:schemeClr val="tx1"/>
                </a:solidFill>
              </a:ln>
            </a:endParaRPr>
          </a:p>
          <a:p>
            <a:r>
              <a:rPr lang="en-US" sz="4000" dirty="0" smtClean="0">
                <a:ln>
                  <a:solidFill>
                    <a:schemeClr val="tx1"/>
                  </a:solidFill>
                </a:ln>
              </a:rPr>
              <a:t>Spiritual death is the only appropriate punishment for our sins!</a:t>
            </a:r>
            <a:endParaRPr lang="en-US" sz="4000" dirty="0">
              <a:ln>
                <a:solidFill>
                  <a:schemeClr val="tx1"/>
                </a:solidFill>
              </a:ln>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3422385"/>
              </p:ext>
            </p:extLst>
          </p:nvPr>
        </p:nvGraphicFramePr>
        <p:xfrm>
          <a:off x="0" y="1"/>
          <a:ext cx="9144001" cy="5791197"/>
        </p:xfrm>
        <a:graphic>
          <a:graphicData uri="http://schemas.openxmlformats.org/drawingml/2006/table">
            <a:tbl>
              <a:tblPr firstRow="1" bandRow="1">
                <a:tableStyleId>{2A488322-F2BA-4B5B-9748-0D474271808F}</a:tableStyleId>
              </a:tblPr>
              <a:tblGrid>
                <a:gridCol w="1883394"/>
                <a:gridCol w="1293221"/>
                <a:gridCol w="1551176"/>
                <a:gridCol w="1943270"/>
                <a:gridCol w="1310567"/>
                <a:gridCol w="1162373"/>
              </a:tblGrid>
              <a:tr h="724573">
                <a:tc>
                  <a:txBody>
                    <a:bodyPr/>
                    <a:lstStyle/>
                    <a:p>
                      <a:pPr algn="ctr"/>
                      <a:r>
                        <a:rPr lang="en-US" dirty="0" smtClean="0"/>
                        <a:t>AUTHOR</a:t>
                      </a:r>
                      <a:endParaRPr lang="en-US" dirty="0"/>
                    </a:p>
                  </a:txBody>
                  <a:tcPr/>
                </a:tc>
                <a:tc>
                  <a:txBody>
                    <a:bodyPr/>
                    <a:lstStyle/>
                    <a:p>
                      <a:pPr algn="ctr"/>
                      <a:r>
                        <a:rPr lang="en-US" dirty="0" smtClean="0"/>
                        <a:t>BOOK</a:t>
                      </a:r>
                      <a:endParaRPr lang="en-US" dirty="0"/>
                    </a:p>
                  </a:txBody>
                  <a:tcPr/>
                </a:tc>
                <a:tc>
                  <a:txBody>
                    <a:bodyPr/>
                    <a:lstStyle/>
                    <a:p>
                      <a:pPr algn="ctr"/>
                      <a:r>
                        <a:rPr lang="en-US" dirty="0" smtClean="0"/>
                        <a:t>DATE</a:t>
                      </a:r>
                    </a:p>
                    <a:p>
                      <a:pPr algn="ctr"/>
                      <a:r>
                        <a:rPr lang="en-US" dirty="0" smtClean="0"/>
                        <a:t>WRITTEN</a:t>
                      </a:r>
                      <a:endParaRPr lang="en-US" dirty="0"/>
                    </a:p>
                  </a:txBody>
                  <a:tcPr/>
                </a:tc>
                <a:tc>
                  <a:txBody>
                    <a:bodyPr/>
                    <a:lstStyle/>
                    <a:p>
                      <a:pPr algn="ctr"/>
                      <a:r>
                        <a:rPr lang="en-US" dirty="0" smtClean="0"/>
                        <a:t>EARLIEST COPIES</a:t>
                      </a:r>
                      <a:endParaRPr lang="en-US" dirty="0"/>
                    </a:p>
                  </a:txBody>
                  <a:tcPr/>
                </a:tc>
                <a:tc>
                  <a:txBody>
                    <a:bodyPr/>
                    <a:lstStyle/>
                    <a:p>
                      <a:pPr algn="ctr"/>
                      <a:r>
                        <a:rPr lang="en-US" dirty="0" smtClean="0"/>
                        <a:t>HOW</a:t>
                      </a:r>
                      <a:r>
                        <a:rPr lang="en-US" baseline="0" dirty="0" smtClean="0"/>
                        <a:t> </a:t>
                      </a:r>
                      <a:r>
                        <a:rPr lang="en-US" baseline="0" dirty="0" smtClean="0">
                          <a:solidFill>
                            <a:srgbClr val="FFC000"/>
                          </a:solidFill>
                        </a:rPr>
                        <a:t>OLD</a:t>
                      </a:r>
                      <a:r>
                        <a:rPr lang="en-US" baseline="0" dirty="0" smtClean="0"/>
                        <a:t>?</a:t>
                      </a:r>
                      <a:endParaRPr lang="en-US" dirty="0"/>
                    </a:p>
                  </a:txBody>
                  <a:tcPr/>
                </a:tc>
                <a:tc>
                  <a:txBody>
                    <a:bodyPr/>
                    <a:lstStyle/>
                    <a:p>
                      <a:pPr algn="ctr"/>
                      <a:r>
                        <a:rPr lang="en-US" dirty="0" smtClean="0">
                          <a:solidFill>
                            <a:srgbClr val="FFC000"/>
                          </a:solidFill>
                        </a:rPr>
                        <a:t>NO.</a:t>
                      </a:r>
                      <a:r>
                        <a:rPr lang="en-US" dirty="0" smtClean="0">
                          <a:solidFill>
                            <a:srgbClr val="FF0000"/>
                          </a:solidFill>
                        </a:rPr>
                        <a:t> </a:t>
                      </a:r>
                      <a:r>
                        <a:rPr lang="en-US" dirty="0" smtClean="0"/>
                        <a:t>OF COPIES</a:t>
                      </a:r>
                      <a:endParaRPr lang="en-US" dirty="0"/>
                    </a:p>
                  </a:txBody>
                  <a:tcPr/>
                </a:tc>
              </a:tr>
              <a:tr h="491674">
                <a:tc>
                  <a:txBody>
                    <a:bodyPr/>
                    <a:lstStyle/>
                    <a:p>
                      <a:r>
                        <a:rPr lang="en-US" dirty="0" smtClean="0"/>
                        <a:t>Homer</a:t>
                      </a:r>
                      <a:endParaRPr lang="en-US" dirty="0"/>
                    </a:p>
                  </a:txBody>
                  <a:tcPr/>
                </a:tc>
                <a:tc>
                  <a:txBody>
                    <a:bodyPr/>
                    <a:lstStyle/>
                    <a:p>
                      <a:r>
                        <a:rPr lang="en-US" dirty="0" err="1" smtClean="0"/>
                        <a:t>Illiad</a:t>
                      </a:r>
                      <a:endParaRPr lang="en-US" b="0" i="1" dirty="0"/>
                    </a:p>
                  </a:txBody>
                  <a:tcPr/>
                </a:tc>
                <a:tc>
                  <a:txBody>
                    <a:bodyPr/>
                    <a:lstStyle/>
                    <a:p>
                      <a:r>
                        <a:rPr lang="en-US" dirty="0" smtClean="0"/>
                        <a:t>800 B.C.</a:t>
                      </a:r>
                      <a:endParaRPr lang="en-US" dirty="0"/>
                    </a:p>
                  </a:txBody>
                  <a:tcPr/>
                </a:tc>
                <a:tc>
                  <a:txBody>
                    <a:bodyPr/>
                    <a:lstStyle/>
                    <a:p>
                      <a:r>
                        <a:rPr lang="en-US" dirty="0" smtClean="0"/>
                        <a:t>c. 400  B.C.</a:t>
                      </a:r>
                      <a:endParaRPr lang="en-US" dirty="0"/>
                    </a:p>
                  </a:txBody>
                  <a:tcPr/>
                </a:tc>
                <a:tc>
                  <a:txBody>
                    <a:bodyPr/>
                    <a:lstStyle/>
                    <a:p>
                      <a:r>
                        <a:rPr lang="en-US" dirty="0" smtClean="0"/>
                        <a:t>c. 400 yrs.</a:t>
                      </a:r>
                      <a:endParaRPr lang="en-US" dirty="0"/>
                    </a:p>
                  </a:txBody>
                  <a:tcPr/>
                </a:tc>
                <a:tc>
                  <a:txBody>
                    <a:bodyPr/>
                    <a:lstStyle/>
                    <a:p>
                      <a:r>
                        <a:rPr lang="en-US" dirty="0" smtClean="0"/>
                        <a:t>643</a:t>
                      </a:r>
                      <a:endParaRPr lang="en-US" dirty="0"/>
                    </a:p>
                  </a:txBody>
                  <a:tcPr/>
                </a:tc>
              </a:tr>
              <a:tr h="491674">
                <a:tc>
                  <a:txBody>
                    <a:bodyPr/>
                    <a:lstStyle/>
                    <a:p>
                      <a:r>
                        <a:rPr lang="en-US" dirty="0" smtClean="0"/>
                        <a:t>Herodotus</a:t>
                      </a:r>
                      <a:endParaRPr lang="en-US" dirty="0"/>
                    </a:p>
                  </a:txBody>
                  <a:tcPr/>
                </a:tc>
                <a:tc>
                  <a:txBody>
                    <a:bodyPr/>
                    <a:lstStyle/>
                    <a:p>
                      <a:r>
                        <a:rPr lang="en-US" dirty="0" smtClean="0"/>
                        <a:t>History</a:t>
                      </a:r>
                      <a:endParaRPr lang="en-US" b="0" i="1" dirty="0"/>
                    </a:p>
                  </a:txBody>
                  <a:tcPr/>
                </a:tc>
                <a:tc>
                  <a:txBody>
                    <a:bodyPr/>
                    <a:lstStyle/>
                    <a:p>
                      <a:r>
                        <a:rPr lang="en-US" dirty="0" smtClean="0"/>
                        <a:t>480-425</a:t>
                      </a:r>
                      <a:r>
                        <a:rPr lang="en-US" baseline="0" dirty="0" smtClean="0"/>
                        <a:t> B.C.</a:t>
                      </a:r>
                      <a:endParaRPr lang="en-US" dirty="0"/>
                    </a:p>
                  </a:txBody>
                  <a:tcPr/>
                </a:tc>
                <a:tc>
                  <a:txBody>
                    <a:bodyPr/>
                    <a:lstStyle/>
                    <a:p>
                      <a:r>
                        <a:rPr lang="en-US" dirty="0" smtClean="0"/>
                        <a:t>c. A.D.</a:t>
                      </a:r>
                      <a:r>
                        <a:rPr lang="en-US" baseline="0" dirty="0" smtClean="0"/>
                        <a:t> 900</a:t>
                      </a:r>
                      <a:endParaRPr lang="en-US" dirty="0"/>
                    </a:p>
                  </a:txBody>
                  <a:tcPr/>
                </a:tc>
                <a:tc>
                  <a:txBody>
                    <a:bodyPr/>
                    <a:lstStyle/>
                    <a:p>
                      <a:r>
                        <a:rPr lang="en-US" dirty="0" smtClean="0"/>
                        <a:t>c. 1,350 yrs</a:t>
                      </a:r>
                      <a:endParaRPr lang="en-US" dirty="0"/>
                    </a:p>
                  </a:txBody>
                  <a:tcPr/>
                </a:tc>
                <a:tc>
                  <a:txBody>
                    <a:bodyPr/>
                    <a:lstStyle/>
                    <a:p>
                      <a:r>
                        <a:rPr lang="en-US" dirty="0" smtClean="0"/>
                        <a:t>8</a:t>
                      </a:r>
                      <a:endParaRPr lang="en-US" dirty="0"/>
                    </a:p>
                  </a:txBody>
                  <a:tcPr/>
                </a:tc>
              </a:tr>
              <a:tr h="491674">
                <a:tc>
                  <a:txBody>
                    <a:bodyPr/>
                    <a:lstStyle/>
                    <a:p>
                      <a:r>
                        <a:rPr lang="en-US" dirty="0" smtClean="0"/>
                        <a:t>Thucydides</a:t>
                      </a:r>
                      <a:endParaRPr lang="en-US" dirty="0"/>
                    </a:p>
                  </a:txBody>
                  <a:tcPr/>
                </a:tc>
                <a:tc>
                  <a:txBody>
                    <a:bodyPr/>
                    <a:lstStyle/>
                    <a:p>
                      <a:r>
                        <a:rPr lang="en-US" dirty="0" smtClean="0"/>
                        <a:t>History</a:t>
                      </a:r>
                      <a:endParaRPr lang="en-US" b="0" i="1" dirty="0"/>
                    </a:p>
                  </a:txBody>
                  <a:tcPr/>
                </a:tc>
                <a:tc>
                  <a:txBody>
                    <a:bodyPr/>
                    <a:lstStyle/>
                    <a:p>
                      <a:r>
                        <a:rPr lang="en-US" dirty="0" smtClean="0"/>
                        <a:t>460-400</a:t>
                      </a:r>
                      <a:r>
                        <a:rPr lang="en-US" baseline="0" dirty="0" smtClean="0"/>
                        <a:t> B.C.</a:t>
                      </a:r>
                      <a:endParaRPr lang="en-US" dirty="0"/>
                    </a:p>
                  </a:txBody>
                  <a:tcPr/>
                </a:tc>
                <a:tc>
                  <a:txBody>
                    <a:bodyPr/>
                    <a:lstStyle/>
                    <a:p>
                      <a:r>
                        <a:rPr lang="en-US" dirty="0" smtClean="0"/>
                        <a:t>c. A.D.</a:t>
                      </a:r>
                      <a:r>
                        <a:rPr lang="en-US" baseline="0" dirty="0" smtClean="0"/>
                        <a:t> 900</a:t>
                      </a:r>
                      <a:endParaRPr lang="en-US" dirty="0"/>
                    </a:p>
                  </a:txBody>
                  <a:tcPr/>
                </a:tc>
                <a:tc>
                  <a:txBody>
                    <a:bodyPr/>
                    <a:lstStyle/>
                    <a:p>
                      <a:r>
                        <a:rPr lang="en-US" dirty="0" smtClean="0"/>
                        <a:t>c. 1,300</a:t>
                      </a:r>
                      <a:r>
                        <a:rPr lang="en-US" baseline="0" dirty="0" smtClean="0"/>
                        <a:t> yrs</a:t>
                      </a:r>
                      <a:endParaRPr lang="en-US" dirty="0"/>
                    </a:p>
                  </a:txBody>
                  <a:tcPr/>
                </a:tc>
                <a:tc>
                  <a:txBody>
                    <a:bodyPr/>
                    <a:lstStyle/>
                    <a:p>
                      <a:r>
                        <a:rPr lang="en-US" dirty="0" smtClean="0"/>
                        <a:t>8</a:t>
                      </a:r>
                      <a:endParaRPr lang="en-US" dirty="0"/>
                    </a:p>
                  </a:txBody>
                  <a:tcPr/>
                </a:tc>
              </a:tr>
              <a:tr h="491674">
                <a:tc>
                  <a:txBody>
                    <a:bodyPr/>
                    <a:lstStyle/>
                    <a:p>
                      <a:r>
                        <a:rPr lang="en-US" dirty="0" smtClean="0"/>
                        <a:t>Plato</a:t>
                      </a:r>
                      <a:endParaRPr lang="en-US" dirty="0"/>
                    </a:p>
                  </a:txBody>
                  <a:tcPr/>
                </a:tc>
                <a:tc>
                  <a:txBody>
                    <a:bodyPr/>
                    <a:lstStyle/>
                    <a:p>
                      <a:endParaRPr lang="en-US" b="0" i="1" dirty="0"/>
                    </a:p>
                  </a:txBody>
                  <a:tcPr/>
                </a:tc>
                <a:tc>
                  <a:txBody>
                    <a:bodyPr/>
                    <a:lstStyle/>
                    <a:p>
                      <a:r>
                        <a:rPr lang="en-US" dirty="0" smtClean="0"/>
                        <a:t>400 B.C.</a:t>
                      </a:r>
                      <a:endParaRPr lang="en-US" dirty="0"/>
                    </a:p>
                  </a:txBody>
                  <a:tcPr/>
                </a:tc>
                <a:tc>
                  <a:txBody>
                    <a:bodyPr/>
                    <a:lstStyle/>
                    <a:p>
                      <a:r>
                        <a:rPr lang="en-US" dirty="0" smtClean="0"/>
                        <a:t>c. A.D. 900</a:t>
                      </a:r>
                      <a:endParaRPr lang="en-US" dirty="0"/>
                    </a:p>
                  </a:txBody>
                  <a:tcPr/>
                </a:tc>
                <a:tc>
                  <a:txBody>
                    <a:bodyPr/>
                    <a:lstStyle/>
                    <a:p>
                      <a:r>
                        <a:rPr lang="en-US" dirty="0" smtClean="0"/>
                        <a:t>c. 1,300 yrs</a:t>
                      </a:r>
                      <a:endParaRPr lang="en-US" dirty="0"/>
                    </a:p>
                  </a:txBody>
                  <a:tcPr/>
                </a:tc>
                <a:tc>
                  <a:txBody>
                    <a:bodyPr/>
                    <a:lstStyle/>
                    <a:p>
                      <a:r>
                        <a:rPr lang="en-US" dirty="0" smtClean="0"/>
                        <a:t>7</a:t>
                      </a:r>
                      <a:endParaRPr lang="en-US" dirty="0"/>
                    </a:p>
                  </a:txBody>
                  <a:tcPr/>
                </a:tc>
              </a:tr>
              <a:tr h="491674">
                <a:tc>
                  <a:txBody>
                    <a:bodyPr/>
                    <a:lstStyle/>
                    <a:p>
                      <a:r>
                        <a:rPr lang="en-US" dirty="0" smtClean="0"/>
                        <a:t>Demosthenes</a:t>
                      </a:r>
                      <a:endParaRPr lang="en-US" dirty="0"/>
                    </a:p>
                  </a:txBody>
                  <a:tcPr/>
                </a:tc>
                <a:tc>
                  <a:txBody>
                    <a:bodyPr/>
                    <a:lstStyle/>
                    <a:p>
                      <a:endParaRPr lang="en-US" b="0" i="1" dirty="0"/>
                    </a:p>
                  </a:txBody>
                  <a:tcPr/>
                </a:tc>
                <a:tc>
                  <a:txBody>
                    <a:bodyPr/>
                    <a:lstStyle/>
                    <a:p>
                      <a:r>
                        <a:rPr lang="en-US" dirty="0" smtClean="0"/>
                        <a:t>300 B.C.</a:t>
                      </a:r>
                      <a:endParaRPr lang="en-US" dirty="0"/>
                    </a:p>
                  </a:txBody>
                  <a:tcPr/>
                </a:tc>
                <a:tc>
                  <a:txBody>
                    <a:bodyPr/>
                    <a:lstStyle/>
                    <a:p>
                      <a:r>
                        <a:rPr lang="en-US" dirty="0" smtClean="0"/>
                        <a:t>c. A.D. 1100</a:t>
                      </a:r>
                      <a:endParaRPr lang="en-US" dirty="0"/>
                    </a:p>
                  </a:txBody>
                  <a:tcPr/>
                </a:tc>
                <a:tc>
                  <a:txBody>
                    <a:bodyPr/>
                    <a:lstStyle/>
                    <a:p>
                      <a:r>
                        <a:rPr lang="en-US" dirty="0" smtClean="0"/>
                        <a:t>c. 1,400</a:t>
                      </a:r>
                      <a:r>
                        <a:rPr lang="en-US" baseline="0" dirty="0" smtClean="0"/>
                        <a:t> yrs</a:t>
                      </a:r>
                      <a:endParaRPr lang="en-US" dirty="0"/>
                    </a:p>
                  </a:txBody>
                  <a:tcPr/>
                </a:tc>
                <a:tc>
                  <a:txBody>
                    <a:bodyPr/>
                    <a:lstStyle/>
                    <a:p>
                      <a:r>
                        <a:rPr lang="en-US" dirty="0" smtClean="0"/>
                        <a:t>200</a:t>
                      </a:r>
                      <a:endParaRPr lang="en-US" dirty="0"/>
                    </a:p>
                  </a:txBody>
                  <a:tcPr/>
                </a:tc>
              </a:tr>
              <a:tr h="667434">
                <a:tc>
                  <a:txBody>
                    <a:bodyPr/>
                    <a:lstStyle/>
                    <a:p>
                      <a:r>
                        <a:rPr lang="en-US" dirty="0" err="1" smtClean="0"/>
                        <a:t>Ceasar</a:t>
                      </a:r>
                      <a:endParaRPr lang="en-US" dirty="0"/>
                    </a:p>
                  </a:txBody>
                  <a:tcPr/>
                </a:tc>
                <a:tc>
                  <a:txBody>
                    <a:bodyPr/>
                    <a:lstStyle/>
                    <a:p>
                      <a:r>
                        <a:rPr lang="en-US" dirty="0" smtClean="0"/>
                        <a:t>Gallic Wars</a:t>
                      </a:r>
                      <a:endParaRPr lang="en-US" b="0" i="1" dirty="0"/>
                    </a:p>
                  </a:txBody>
                  <a:tcPr/>
                </a:tc>
                <a:tc>
                  <a:txBody>
                    <a:bodyPr/>
                    <a:lstStyle/>
                    <a:p>
                      <a:r>
                        <a:rPr lang="en-US" dirty="0" smtClean="0"/>
                        <a:t>100-44 B.C.</a:t>
                      </a:r>
                      <a:endParaRPr lang="en-US" dirty="0"/>
                    </a:p>
                  </a:txBody>
                  <a:tcPr/>
                </a:tc>
                <a:tc>
                  <a:txBody>
                    <a:bodyPr/>
                    <a:lstStyle/>
                    <a:p>
                      <a:r>
                        <a:rPr lang="en-US" dirty="0" smtClean="0"/>
                        <a:t>c. A.D. 900</a:t>
                      </a:r>
                      <a:endParaRPr lang="en-US" dirty="0"/>
                    </a:p>
                  </a:txBody>
                  <a:tcPr/>
                </a:tc>
                <a:tc>
                  <a:txBody>
                    <a:bodyPr/>
                    <a:lstStyle/>
                    <a:p>
                      <a:r>
                        <a:rPr lang="en-US" dirty="0" smtClean="0"/>
                        <a:t>c. 1,000 yrs</a:t>
                      </a:r>
                      <a:endParaRPr lang="en-US" dirty="0"/>
                    </a:p>
                  </a:txBody>
                  <a:tcPr/>
                </a:tc>
                <a:tc>
                  <a:txBody>
                    <a:bodyPr/>
                    <a:lstStyle/>
                    <a:p>
                      <a:r>
                        <a:rPr lang="en-US" dirty="0" smtClean="0"/>
                        <a:t>10</a:t>
                      </a:r>
                      <a:endParaRPr lang="en-US" dirty="0"/>
                    </a:p>
                  </a:txBody>
                  <a:tcPr/>
                </a:tc>
              </a:tr>
              <a:tr h="724573">
                <a:tc>
                  <a:txBody>
                    <a:bodyPr/>
                    <a:lstStyle/>
                    <a:p>
                      <a:r>
                        <a:rPr lang="en-US" dirty="0" smtClean="0"/>
                        <a:t>Livy</a:t>
                      </a:r>
                      <a:endParaRPr lang="en-US" dirty="0"/>
                    </a:p>
                  </a:txBody>
                  <a:tcPr/>
                </a:tc>
                <a:tc>
                  <a:txBody>
                    <a:bodyPr/>
                    <a:lstStyle/>
                    <a:p>
                      <a:r>
                        <a:rPr lang="en-US" dirty="0" smtClean="0"/>
                        <a:t>History of Rome</a:t>
                      </a:r>
                      <a:endParaRPr lang="en-US" b="0" i="1" dirty="0"/>
                    </a:p>
                  </a:txBody>
                  <a:tcPr/>
                </a:tc>
                <a:tc>
                  <a:txBody>
                    <a:bodyPr/>
                    <a:lstStyle/>
                    <a:p>
                      <a:r>
                        <a:rPr lang="en-US" dirty="0" smtClean="0"/>
                        <a:t>59</a:t>
                      </a:r>
                      <a:r>
                        <a:rPr lang="en-US" baseline="0" dirty="0" smtClean="0"/>
                        <a:t> B.C. – A.D. 17</a:t>
                      </a:r>
                      <a:endParaRPr lang="en-US" dirty="0"/>
                    </a:p>
                  </a:txBody>
                  <a:tcPr/>
                </a:tc>
                <a:tc>
                  <a:txBody>
                    <a:bodyPr/>
                    <a:lstStyle/>
                    <a:p>
                      <a:r>
                        <a:rPr lang="en-US" dirty="0" smtClean="0"/>
                        <a:t>4</a:t>
                      </a:r>
                      <a:r>
                        <a:rPr lang="en-US" baseline="30000" dirty="0" smtClean="0"/>
                        <a:t>th</a:t>
                      </a:r>
                      <a:r>
                        <a:rPr lang="en-US" dirty="0" smtClean="0"/>
                        <a:t> C. (partial)</a:t>
                      </a:r>
                    </a:p>
                    <a:p>
                      <a:r>
                        <a:rPr lang="en-US" dirty="0" smtClean="0"/>
                        <a:t>Mostly 10</a:t>
                      </a:r>
                      <a:r>
                        <a:rPr lang="en-US" baseline="30000" dirty="0" smtClean="0"/>
                        <a:t>th</a:t>
                      </a:r>
                      <a:r>
                        <a:rPr lang="en-US" dirty="0" smtClean="0"/>
                        <a:t> C.</a:t>
                      </a:r>
                      <a:endParaRPr lang="en-US" dirty="0"/>
                    </a:p>
                  </a:txBody>
                  <a:tcPr/>
                </a:tc>
                <a:tc>
                  <a:txBody>
                    <a:bodyPr/>
                    <a:lstStyle/>
                    <a:p>
                      <a:r>
                        <a:rPr lang="en-US" dirty="0" smtClean="0"/>
                        <a:t>c. 400 yrs</a:t>
                      </a:r>
                    </a:p>
                    <a:p>
                      <a:r>
                        <a:rPr lang="en-US" dirty="0" smtClean="0"/>
                        <a:t>c. 1,000 yrs</a:t>
                      </a:r>
                      <a:endParaRPr lang="en-US" dirty="0"/>
                    </a:p>
                  </a:txBody>
                  <a:tcPr/>
                </a:tc>
                <a:tc>
                  <a:txBody>
                    <a:bodyPr/>
                    <a:lstStyle/>
                    <a:p>
                      <a:r>
                        <a:rPr lang="en-US" dirty="0" smtClean="0"/>
                        <a:t>1 partial</a:t>
                      </a:r>
                    </a:p>
                    <a:p>
                      <a:r>
                        <a:rPr lang="en-US" dirty="0" smtClean="0"/>
                        <a:t>19 c</a:t>
                      </a:r>
                      <a:r>
                        <a:rPr lang="en-US" baseline="0" dirty="0" smtClean="0"/>
                        <a:t>opies</a:t>
                      </a:r>
                      <a:endParaRPr lang="en-US" dirty="0"/>
                    </a:p>
                  </a:txBody>
                  <a:tcPr/>
                </a:tc>
              </a:tr>
              <a:tr h="491674">
                <a:tc>
                  <a:txBody>
                    <a:bodyPr/>
                    <a:lstStyle/>
                    <a:p>
                      <a:r>
                        <a:rPr lang="en-US" dirty="0" smtClean="0"/>
                        <a:t>Tacitus</a:t>
                      </a:r>
                      <a:endParaRPr lang="en-US" dirty="0"/>
                    </a:p>
                  </a:txBody>
                  <a:tcPr/>
                </a:tc>
                <a:tc>
                  <a:txBody>
                    <a:bodyPr/>
                    <a:lstStyle/>
                    <a:p>
                      <a:r>
                        <a:rPr lang="en-US" dirty="0" smtClean="0"/>
                        <a:t>Annals</a:t>
                      </a:r>
                      <a:endParaRPr lang="en-US" b="0" i="1" dirty="0"/>
                    </a:p>
                  </a:txBody>
                  <a:tcPr/>
                </a:tc>
                <a:tc>
                  <a:txBody>
                    <a:bodyPr/>
                    <a:lstStyle/>
                    <a:p>
                      <a:r>
                        <a:rPr lang="en-US" dirty="0" smtClean="0"/>
                        <a:t>A.D. 100</a:t>
                      </a:r>
                      <a:endParaRPr lang="en-US" dirty="0"/>
                    </a:p>
                  </a:txBody>
                  <a:tcPr/>
                </a:tc>
                <a:tc>
                  <a:txBody>
                    <a:bodyPr/>
                    <a:lstStyle/>
                    <a:p>
                      <a:r>
                        <a:rPr lang="en-US" dirty="0" smtClean="0"/>
                        <a:t>c. A.D. 1100</a:t>
                      </a:r>
                      <a:endParaRPr lang="en-US" dirty="0"/>
                    </a:p>
                  </a:txBody>
                  <a:tcPr/>
                </a:tc>
                <a:tc>
                  <a:txBody>
                    <a:bodyPr/>
                    <a:lstStyle/>
                    <a:p>
                      <a:r>
                        <a:rPr lang="en-US" dirty="0" smtClean="0"/>
                        <a:t>c. 1,000 yrs</a:t>
                      </a:r>
                      <a:endParaRPr lang="en-US" dirty="0"/>
                    </a:p>
                  </a:txBody>
                  <a:tcPr/>
                </a:tc>
                <a:tc>
                  <a:txBody>
                    <a:bodyPr/>
                    <a:lstStyle/>
                    <a:p>
                      <a:r>
                        <a:rPr lang="en-US" dirty="0" smtClean="0"/>
                        <a:t>20</a:t>
                      </a:r>
                      <a:endParaRPr lang="en-US" dirty="0"/>
                    </a:p>
                  </a:txBody>
                  <a:tcPr/>
                </a:tc>
              </a:tr>
              <a:tr h="724573">
                <a:tc>
                  <a:txBody>
                    <a:bodyPr/>
                    <a:lstStyle/>
                    <a:p>
                      <a:r>
                        <a:rPr lang="en-US" dirty="0" smtClean="0"/>
                        <a:t>Pliny </a:t>
                      </a:r>
                      <a:r>
                        <a:rPr lang="en-US" dirty="0" err="1" smtClean="0"/>
                        <a:t>Secundus</a:t>
                      </a:r>
                      <a:endParaRPr lang="en-US" dirty="0"/>
                    </a:p>
                  </a:txBody>
                  <a:tcPr/>
                </a:tc>
                <a:tc>
                  <a:txBody>
                    <a:bodyPr/>
                    <a:lstStyle/>
                    <a:p>
                      <a:r>
                        <a:rPr lang="en-US" dirty="0" smtClean="0"/>
                        <a:t>Natural History</a:t>
                      </a:r>
                      <a:endParaRPr lang="en-US" b="0" i="1" dirty="0"/>
                    </a:p>
                  </a:txBody>
                  <a:tcPr/>
                </a:tc>
                <a:tc>
                  <a:txBody>
                    <a:bodyPr/>
                    <a:lstStyle/>
                    <a:p>
                      <a:r>
                        <a:rPr lang="en-US" dirty="0" smtClean="0"/>
                        <a:t>A.D. 61</a:t>
                      </a:r>
                      <a:r>
                        <a:rPr lang="en-US" baseline="0" dirty="0" smtClean="0"/>
                        <a:t> – 113</a:t>
                      </a:r>
                      <a:endParaRPr lang="en-US" dirty="0"/>
                    </a:p>
                  </a:txBody>
                  <a:tcPr/>
                </a:tc>
                <a:tc>
                  <a:txBody>
                    <a:bodyPr/>
                    <a:lstStyle/>
                    <a:p>
                      <a:r>
                        <a:rPr lang="en-US" dirty="0" smtClean="0"/>
                        <a:t>c.</a:t>
                      </a:r>
                      <a:r>
                        <a:rPr lang="en-US" baseline="0" dirty="0" smtClean="0"/>
                        <a:t> A.D. 850</a:t>
                      </a:r>
                      <a:endParaRPr lang="en-US" dirty="0"/>
                    </a:p>
                  </a:txBody>
                  <a:tcPr/>
                </a:tc>
                <a:tc>
                  <a:txBody>
                    <a:bodyPr/>
                    <a:lstStyle/>
                    <a:p>
                      <a:r>
                        <a:rPr lang="en-US" dirty="0" smtClean="0"/>
                        <a:t>c. 750 yrs.</a:t>
                      </a:r>
                      <a:endParaRPr lang="en-US" dirty="0"/>
                    </a:p>
                  </a:txBody>
                  <a:tcPr/>
                </a:tc>
                <a:tc>
                  <a:txBody>
                    <a:bodyPr/>
                    <a:lstStyle/>
                    <a:p>
                      <a:r>
                        <a:rPr lang="en-US" dirty="0" smtClean="0"/>
                        <a:t>7</a:t>
                      </a:r>
                      <a:endParaRPr lang="en-US" dirty="0"/>
                    </a:p>
                  </a:txBody>
                  <a:tcPr/>
                </a:tc>
              </a:tr>
            </a:tbl>
          </a:graphicData>
        </a:graphic>
      </p:graphicFrame>
      <p:sp>
        <p:nvSpPr>
          <p:cNvPr id="3" name="Rectangle 2"/>
          <p:cNvSpPr/>
          <p:nvPr/>
        </p:nvSpPr>
        <p:spPr>
          <a:xfrm>
            <a:off x="152400" y="5791200"/>
            <a:ext cx="8839200" cy="954107"/>
          </a:xfrm>
          <a:prstGeom prst="rect">
            <a:avLst/>
          </a:prstGeom>
        </p:spPr>
        <p:txBody>
          <a:bodyPr wrap="square">
            <a:spAutoFit/>
          </a:bodyPr>
          <a:lstStyle/>
          <a:p>
            <a:pPr lvl="1"/>
            <a:r>
              <a:rPr lang="en-US" sz="2800" dirty="0" smtClean="0"/>
              <a:t>From Josh McDowell’s </a:t>
            </a:r>
            <a:r>
              <a:rPr lang="en-US" sz="2800" b="1" i="1" dirty="0" smtClean="0"/>
              <a:t>The New Evidence that Demands a Verdict</a:t>
            </a:r>
            <a:r>
              <a:rPr lang="en-US" sz="2800" dirty="0" smtClean="0"/>
              <a:t>, p. 38</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txBox="1">
            <a:spLocks/>
          </p:cNvSpPr>
          <p:nvPr/>
        </p:nvSpPr>
        <p:spPr>
          <a:xfrm>
            <a:off x="228600" y="381000"/>
            <a:ext cx="8626415"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Content Placeholder 2"/>
          <p:cNvSpPr txBox="1">
            <a:spLocks/>
          </p:cNvSpPr>
          <p:nvPr/>
        </p:nvSpPr>
        <p:spPr>
          <a:xfrm>
            <a:off x="228600" y="1219200"/>
            <a:ext cx="8763000" cy="5638800"/>
          </a:xfrm>
          <a:prstGeom prst="rect">
            <a:avLst/>
          </a:prstGeom>
        </p:spPr>
        <p:txBody>
          <a:bodyPr>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endParaRPr kumimoji="0" lang="en-US" sz="43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sz="43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sz="43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152400" y="1143000"/>
            <a:ext cx="8839200" cy="5016758"/>
          </a:xfrm>
          <a:prstGeom prst="rect">
            <a:avLst/>
          </a:prstGeom>
          <a:noFill/>
        </p:spPr>
        <p:txBody>
          <a:bodyPr wrap="square" rtlCol="0">
            <a:spAutoFit/>
            <a:scene3d>
              <a:camera prst="obliqueTopRight"/>
              <a:lightRig rig="threePt" dir="t"/>
            </a:scene3d>
            <a:sp3d extrusionH="57150">
              <a:bevelT w="38100" h="38100" prst="slope"/>
            </a:sp3d>
          </a:bodyPr>
          <a:lstStyle/>
          <a:p>
            <a:r>
              <a:rPr lang="en-US" sz="4000" dirty="0" smtClean="0">
                <a:ln>
                  <a:solidFill>
                    <a:schemeClr val="tx1"/>
                  </a:solidFill>
                </a:ln>
              </a:rPr>
              <a:t>Spiritual death = eternal separation from God.  </a:t>
            </a:r>
          </a:p>
          <a:p>
            <a:pPr lvl="1">
              <a:buFont typeface="Arial" pitchFamily="34" charset="0"/>
              <a:buChar char="•"/>
            </a:pPr>
            <a:r>
              <a:rPr lang="en-US" sz="4000" dirty="0" smtClean="0">
                <a:ln>
                  <a:solidFill>
                    <a:schemeClr val="tx1"/>
                  </a:solidFill>
                </a:ln>
              </a:rPr>
              <a:t>Since God is the ultimate source of all love, care, hope, peace, joy, &amp; all the positive aspects of creation, separation from God also means separation from all these things, too.   </a:t>
            </a:r>
            <a:endParaRPr lang="en-US" sz="4000" dirty="0">
              <a:ln>
                <a:solidFill>
                  <a:schemeClr val="tx1"/>
                </a:solidFill>
              </a:ln>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txBox="1">
            <a:spLocks/>
          </p:cNvSpPr>
          <p:nvPr/>
        </p:nvSpPr>
        <p:spPr>
          <a:xfrm>
            <a:off x="228600" y="381000"/>
            <a:ext cx="8626415"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TextBox 2"/>
          <p:cNvSpPr txBox="1"/>
          <p:nvPr/>
        </p:nvSpPr>
        <p:spPr>
          <a:xfrm>
            <a:off x="533400" y="1905000"/>
            <a:ext cx="8077200" cy="3170099"/>
          </a:xfrm>
          <a:prstGeom prst="rect">
            <a:avLst/>
          </a:prstGeom>
          <a:noFill/>
        </p:spPr>
        <p:txBody>
          <a:bodyPr wrap="square" rtlCol="0">
            <a:spAutoFit/>
            <a:scene3d>
              <a:camera prst="obliqueTopRight"/>
              <a:lightRig rig="threePt" dir="t"/>
            </a:scene3d>
            <a:sp3d extrusionH="57150">
              <a:bevelT w="38100" h="38100" prst="slope"/>
            </a:sp3d>
          </a:bodyPr>
          <a:lstStyle/>
          <a:p>
            <a:r>
              <a:rPr lang="en-US" sz="4000" dirty="0" smtClean="0">
                <a:ln>
                  <a:solidFill>
                    <a:schemeClr val="tx1"/>
                  </a:solidFill>
                </a:ln>
              </a:rPr>
              <a:t>Eternal separation from God involves even more than this.   </a:t>
            </a:r>
          </a:p>
          <a:p>
            <a:endParaRPr lang="en-US" sz="4000" dirty="0" smtClean="0">
              <a:ln>
                <a:solidFill>
                  <a:schemeClr val="tx1"/>
                </a:solidFill>
              </a:ln>
            </a:endParaRPr>
          </a:p>
          <a:p>
            <a:r>
              <a:rPr lang="en-US" sz="4000" dirty="0" smtClean="0">
                <a:ln>
                  <a:solidFill>
                    <a:schemeClr val="tx1"/>
                  </a:solidFill>
                </a:ln>
              </a:rPr>
              <a:t>Suffice it to say, it is called </a:t>
            </a:r>
            <a:r>
              <a:rPr lang="en-US" sz="4000" b="1" dirty="0" smtClean="0">
                <a:ln>
                  <a:solidFill>
                    <a:srgbClr val="00B050"/>
                  </a:solidFill>
                </a:ln>
                <a:solidFill>
                  <a:srgbClr val="66FF66"/>
                </a:solidFill>
              </a:rPr>
              <a:t>“Hell” </a:t>
            </a:r>
            <a:r>
              <a:rPr lang="en-US" sz="4000" dirty="0" smtClean="0">
                <a:ln>
                  <a:solidFill>
                    <a:schemeClr val="tx1"/>
                  </a:solidFill>
                </a:ln>
              </a:rPr>
              <a:t>for a very good reason!</a:t>
            </a:r>
            <a:endParaRPr lang="en-US" sz="4000" dirty="0">
              <a:ln>
                <a:solidFill>
                  <a:schemeClr val="tx1"/>
                </a:solidFill>
              </a:ln>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txBox="1">
            <a:spLocks/>
          </p:cNvSpPr>
          <p:nvPr/>
        </p:nvSpPr>
        <p:spPr>
          <a:xfrm>
            <a:off x="228600" y="381000"/>
            <a:ext cx="8626415"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TextBox 2"/>
          <p:cNvSpPr txBox="1"/>
          <p:nvPr/>
        </p:nvSpPr>
        <p:spPr>
          <a:xfrm>
            <a:off x="609600" y="1447800"/>
            <a:ext cx="8077200" cy="2554545"/>
          </a:xfrm>
          <a:prstGeom prst="rect">
            <a:avLst/>
          </a:prstGeom>
          <a:noFill/>
        </p:spPr>
        <p:txBody>
          <a:bodyPr wrap="square" rtlCol="0">
            <a:spAutoFit/>
            <a:scene3d>
              <a:camera prst="obliqueTopRight"/>
              <a:lightRig rig="threePt" dir="t"/>
            </a:scene3d>
            <a:sp3d extrusionH="57150">
              <a:bevelT w="38100" h="38100" prst="slope"/>
            </a:sp3d>
          </a:bodyPr>
          <a:lstStyle/>
          <a:p>
            <a:r>
              <a:rPr lang="en-US" sz="4000" dirty="0" smtClean="0">
                <a:ln>
                  <a:solidFill>
                    <a:schemeClr val="tx1"/>
                  </a:solidFill>
                </a:ln>
              </a:rPr>
              <a:t>“But wait a minute!” you might say, “Isn’t that punishment by a loving God too harsh for the crime of our sins?”</a:t>
            </a:r>
            <a:endParaRPr lang="en-US" sz="4000" dirty="0">
              <a:ln>
                <a:solidFill>
                  <a:schemeClr val="tx1"/>
                </a:solidFill>
              </a:ln>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txBox="1">
            <a:spLocks/>
          </p:cNvSpPr>
          <p:nvPr/>
        </p:nvSpPr>
        <p:spPr>
          <a:xfrm>
            <a:off x="228600" y="381000"/>
            <a:ext cx="8626415"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TextBox 2"/>
          <p:cNvSpPr txBox="1"/>
          <p:nvPr/>
        </p:nvSpPr>
        <p:spPr>
          <a:xfrm>
            <a:off x="533400" y="1371600"/>
            <a:ext cx="8077200" cy="4678204"/>
          </a:xfrm>
          <a:prstGeom prst="rect">
            <a:avLst/>
          </a:prstGeom>
          <a:noFill/>
        </p:spPr>
        <p:txBody>
          <a:bodyPr wrap="square" rtlCol="0">
            <a:spAutoFit/>
            <a:scene3d>
              <a:camera prst="obliqueTopRight"/>
              <a:lightRig rig="threePt" dir="t"/>
            </a:scene3d>
            <a:sp3d extrusionH="57150">
              <a:bevelT w="38100" h="38100" prst="slope"/>
            </a:sp3d>
          </a:bodyPr>
          <a:lstStyle/>
          <a:p>
            <a:pPr>
              <a:buFont typeface="Arial" pitchFamily="34" charset="0"/>
              <a:buChar char="•"/>
            </a:pPr>
            <a:r>
              <a:rPr lang="en-US" sz="4000" dirty="0" smtClean="0">
                <a:ln>
                  <a:solidFill>
                    <a:schemeClr val="tx1"/>
                  </a:solidFill>
                </a:ln>
              </a:rPr>
              <a:t>Isn’t it usually the perpetrator of the crime who usually thinks his punishment is too severe?</a:t>
            </a:r>
          </a:p>
          <a:p>
            <a:endParaRPr lang="en-US" dirty="0" smtClean="0">
              <a:ln>
                <a:solidFill>
                  <a:schemeClr val="tx1"/>
                </a:solidFill>
              </a:ln>
            </a:endParaRPr>
          </a:p>
          <a:p>
            <a:pPr>
              <a:buFont typeface="Arial" pitchFamily="34" charset="0"/>
              <a:buChar char="•"/>
            </a:pPr>
            <a:r>
              <a:rPr lang="en-US" sz="4000" dirty="0" smtClean="0">
                <a:ln>
                  <a:solidFill>
                    <a:schemeClr val="tx1"/>
                  </a:solidFill>
                </a:ln>
              </a:rPr>
              <a:t>While the symptoms of sin are selfishness, rudeness, unkindness, lying, lust, etc., the overall cause of sin is………</a:t>
            </a:r>
            <a:endParaRPr lang="en-US" sz="4000" dirty="0">
              <a:ln>
                <a:solidFill>
                  <a:schemeClr val="tx1"/>
                </a:solidFill>
              </a:ln>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txBox="1">
            <a:spLocks/>
          </p:cNvSpPr>
          <p:nvPr/>
        </p:nvSpPr>
        <p:spPr>
          <a:xfrm>
            <a:off x="228600" y="381000"/>
            <a:ext cx="8626415"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TextBox 2"/>
          <p:cNvSpPr txBox="1"/>
          <p:nvPr/>
        </p:nvSpPr>
        <p:spPr>
          <a:xfrm>
            <a:off x="152400" y="1066800"/>
            <a:ext cx="8839199" cy="5632311"/>
          </a:xfrm>
          <a:prstGeom prst="rect">
            <a:avLst/>
          </a:prstGeom>
          <a:noFill/>
        </p:spPr>
        <p:txBody>
          <a:bodyPr wrap="square" rtlCol="0">
            <a:spAutoFit/>
            <a:scene3d>
              <a:camera prst="obliqueTopRight"/>
              <a:lightRig rig="threePt" dir="t"/>
            </a:scene3d>
            <a:sp3d extrusionH="57150">
              <a:bevelT w="38100" h="38100" prst="slope"/>
            </a:sp3d>
          </a:bodyPr>
          <a:lstStyle/>
          <a:p>
            <a:r>
              <a:rPr lang="en-US" sz="4000" dirty="0" smtClean="0"/>
              <a:t>TREASON/REBELLION AGAINST GOD CAUSED BY HUMAN PRIDE:</a:t>
            </a:r>
          </a:p>
          <a:p>
            <a:pPr lvl="1">
              <a:buFont typeface="Arial" pitchFamily="34" charset="0"/>
              <a:buChar char="•"/>
            </a:pPr>
            <a:r>
              <a:rPr lang="en-US" sz="4000" dirty="0" smtClean="0"/>
              <a:t>It is man’s attempt to overthrow God,  rule his own life, &amp; become his own “god”</a:t>
            </a:r>
          </a:p>
          <a:p>
            <a:pPr lvl="1">
              <a:buFont typeface="Arial" pitchFamily="34" charset="0"/>
              <a:buChar char="•"/>
            </a:pPr>
            <a:r>
              <a:rPr lang="en-US" sz="4000" dirty="0" smtClean="0"/>
              <a:t>Remember Satan’s original lie to Eve, “You shall become as gods?”</a:t>
            </a:r>
          </a:p>
          <a:p>
            <a:pPr lvl="1">
              <a:buFont typeface="Arial" pitchFamily="34" charset="0"/>
              <a:buChar char="•"/>
            </a:pPr>
            <a:r>
              <a:rPr lang="en-US" sz="4000" dirty="0" smtClean="0"/>
              <a:t>Mankind has been falling for that one ever since!!! </a:t>
            </a:r>
            <a:endParaRPr lang="en-US" sz="4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txBox="1">
            <a:spLocks/>
          </p:cNvSpPr>
          <p:nvPr/>
        </p:nvSpPr>
        <p:spPr>
          <a:xfrm>
            <a:off x="228600" y="381000"/>
            <a:ext cx="8626415"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Content Placeholder 2"/>
          <p:cNvSpPr txBox="1">
            <a:spLocks/>
          </p:cNvSpPr>
          <p:nvPr/>
        </p:nvSpPr>
        <p:spPr>
          <a:xfrm>
            <a:off x="228600" y="1219200"/>
            <a:ext cx="8763000" cy="5638800"/>
          </a:xfrm>
          <a:prstGeom prst="rect">
            <a:avLst/>
          </a:prstGeom>
        </p:spPr>
        <p:txBody>
          <a:bodyPr>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endParaRPr kumimoji="0" lang="en-US" sz="43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sz="43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sz="43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533400" y="1225689"/>
            <a:ext cx="7848600" cy="4893647"/>
          </a:xfrm>
          <a:prstGeom prst="rect">
            <a:avLst/>
          </a:prstGeom>
          <a:noFill/>
        </p:spPr>
        <p:txBody>
          <a:bodyPr wrap="square" rtlCol="0">
            <a:spAutoFit/>
            <a:scene3d>
              <a:camera prst="obliqueTopRight"/>
              <a:lightRig rig="threePt" dir="t"/>
            </a:scene3d>
            <a:sp3d extrusionH="57150">
              <a:bevelT w="38100" h="38100" prst="slope"/>
            </a:sp3d>
          </a:bodyPr>
          <a:lstStyle/>
          <a:p>
            <a:r>
              <a:rPr lang="en-US" sz="4000" dirty="0" smtClean="0">
                <a:ln>
                  <a:solidFill>
                    <a:schemeClr val="tx1"/>
                  </a:solidFill>
                </a:ln>
              </a:rPr>
              <a:t>Eternal separation from God is also God saying, in effect:</a:t>
            </a:r>
          </a:p>
          <a:p>
            <a:endParaRPr lang="en-US" sz="1600" dirty="0" smtClean="0">
              <a:ln>
                <a:solidFill>
                  <a:schemeClr val="tx1"/>
                </a:solidFill>
              </a:ln>
            </a:endParaRPr>
          </a:p>
          <a:p>
            <a:r>
              <a:rPr lang="en-US" sz="4000" dirty="0" smtClean="0">
                <a:ln>
                  <a:solidFill>
                    <a:schemeClr val="tx1"/>
                  </a:solidFill>
                </a:ln>
              </a:rPr>
              <a:t>“If you do not want me in your life, then I will grant you your wish.  You can rule over your own little ‘universe’ forever.”</a:t>
            </a:r>
          </a:p>
          <a:p>
            <a:endParaRPr lang="en-US" sz="1600" dirty="0" smtClean="0">
              <a:ln>
                <a:solidFill>
                  <a:schemeClr val="tx1"/>
                </a:solidFill>
              </a:ln>
            </a:endParaRPr>
          </a:p>
          <a:p>
            <a:r>
              <a:rPr lang="en-US" sz="4000" dirty="0" smtClean="0">
                <a:ln>
                  <a:solidFill>
                    <a:schemeClr val="tx1"/>
                  </a:solidFill>
                </a:ln>
              </a:rPr>
              <a:t>Talk about loneliness!  </a:t>
            </a:r>
            <a:endParaRPr lang="en-US" sz="4000" dirty="0">
              <a:ln>
                <a:solidFill>
                  <a:schemeClr val="tx1"/>
                </a:solidFill>
              </a:ln>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txBox="1">
            <a:spLocks/>
          </p:cNvSpPr>
          <p:nvPr/>
        </p:nvSpPr>
        <p:spPr>
          <a:xfrm>
            <a:off x="228600" y="381000"/>
            <a:ext cx="8626415"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TextBox 2"/>
          <p:cNvSpPr txBox="1"/>
          <p:nvPr/>
        </p:nvSpPr>
        <p:spPr>
          <a:xfrm>
            <a:off x="152400" y="1371600"/>
            <a:ext cx="8991600" cy="4893647"/>
          </a:xfrm>
          <a:prstGeom prst="rect">
            <a:avLst/>
          </a:prstGeom>
          <a:noFill/>
        </p:spPr>
        <p:txBody>
          <a:bodyPr wrap="square" rtlCol="0">
            <a:spAutoFit/>
            <a:scene3d>
              <a:camera prst="obliqueTopRight"/>
              <a:lightRig rig="threePt" dir="t"/>
            </a:scene3d>
            <a:sp3d extrusionH="57150">
              <a:bevelT w="38100" h="38100" prst="slope"/>
            </a:sp3d>
          </a:bodyPr>
          <a:lstStyle/>
          <a:p>
            <a:pPr>
              <a:buFont typeface="Arial" pitchFamily="34" charset="0"/>
              <a:buChar char="•"/>
            </a:pPr>
            <a:r>
              <a:rPr lang="en-US" sz="4000" dirty="0" smtClean="0">
                <a:ln>
                  <a:solidFill>
                    <a:schemeClr val="tx1"/>
                  </a:solidFill>
                </a:ln>
              </a:rPr>
              <a:t>A judge does not send a murderer (etc.) to prison; the guilty party’s actions sends him or her to prison.</a:t>
            </a:r>
          </a:p>
          <a:p>
            <a:endParaRPr lang="en-US" sz="1600" dirty="0" smtClean="0">
              <a:ln>
                <a:solidFill>
                  <a:schemeClr val="tx1"/>
                </a:solidFill>
              </a:ln>
            </a:endParaRPr>
          </a:p>
          <a:p>
            <a:pPr>
              <a:buFont typeface="Arial" pitchFamily="34" charset="0"/>
              <a:buChar char="•"/>
            </a:pPr>
            <a:r>
              <a:rPr lang="en-US" sz="4000" dirty="0" smtClean="0">
                <a:ln>
                  <a:solidFill>
                    <a:schemeClr val="tx1"/>
                  </a:solidFill>
                </a:ln>
              </a:rPr>
              <a:t>Similarly, God does not SEND people to hell; people without forgiven sin send themselves there.</a:t>
            </a:r>
          </a:p>
          <a:p>
            <a:pPr>
              <a:buFont typeface="Arial" pitchFamily="34" charset="0"/>
              <a:buChar char="•"/>
            </a:pPr>
            <a:endParaRPr lang="en-US" sz="1600" dirty="0" smtClean="0">
              <a:ln>
                <a:solidFill>
                  <a:schemeClr val="tx1"/>
                </a:solidFill>
              </a:ln>
            </a:endParaRPr>
          </a:p>
          <a:p>
            <a:pPr>
              <a:buFont typeface="Arial" pitchFamily="34" charset="0"/>
              <a:buChar char="•"/>
            </a:pPr>
            <a:r>
              <a:rPr lang="en-US" sz="4000" dirty="0" smtClean="0">
                <a:ln>
                  <a:solidFill>
                    <a:schemeClr val="tx1"/>
                  </a:solidFill>
                </a:ln>
              </a:rPr>
              <a:t>It saddens God immensely.</a:t>
            </a:r>
            <a:endParaRPr lang="en-US" sz="4000" dirty="0">
              <a:ln>
                <a:solidFill>
                  <a:schemeClr val="tx1"/>
                </a:solidFill>
              </a:ln>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S - White Seal.gif"/>
          <p:cNvPicPr>
            <a:picLocks noChangeAspect="1"/>
          </p:cNvPicPr>
          <p:nvPr/>
        </p:nvPicPr>
        <p:blipFill>
          <a:blip r:embed="rId2" cstate="print"/>
          <a:stretch>
            <a:fillRect/>
          </a:stretch>
        </p:blipFill>
        <p:spPr>
          <a:xfrm>
            <a:off x="0" y="0"/>
            <a:ext cx="9143999" cy="6857999"/>
          </a:xfrm>
          <a:prstGeom prst="rect">
            <a:avLst/>
          </a:prstGeom>
        </p:spPr>
      </p:pic>
      <p:sp>
        <p:nvSpPr>
          <p:cNvPr id="3" name="TextBox 2"/>
          <p:cNvSpPr txBox="1"/>
          <p:nvPr/>
        </p:nvSpPr>
        <p:spPr>
          <a:xfrm>
            <a:off x="457200" y="363915"/>
            <a:ext cx="8229600" cy="6494085"/>
          </a:xfrm>
          <a:prstGeom prst="rect">
            <a:avLst/>
          </a:prstGeom>
          <a:noFill/>
        </p:spPr>
        <p:txBody>
          <a:bodyPr wrap="square" rtlCol="0">
            <a:spAutoFit/>
          </a:bodyPr>
          <a:lstStyle/>
          <a:p>
            <a:pPr algn="ctr"/>
            <a:r>
              <a:rPr lang="en-US" sz="9600" dirty="0" smtClean="0">
                <a:ln>
                  <a:solidFill>
                    <a:srgbClr val="006600"/>
                  </a:solidFill>
                </a:ln>
                <a:solidFill>
                  <a:srgbClr val="66FF66"/>
                </a:solidFill>
              </a:rPr>
              <a:t>HELP!</a:t>
            </a:r>
          </a:p>
          <a:p>
            <a:pPr algn="ctr"/>
            <a:r>
              <a:rPr lang="en-US" sz="4000" dirty="0" smtClean="0">
                <a:ln>
                  <a:solidFill>
                    <a:schemeClr val="bg1"/>
                  </a:solidFill>
                </a:ln>
                <a:solidFill>
                  <a:schemeClr val="bg1"/>
                </a:solidFill>
              </a:rPr>
              <a:t>Or to put it another way…</a:t>
            </a:r>
          </a:p>
          <a:p>
            <a:endParaRPr lang="en-US" sz="4000" dirty="0" smtClean="0"/>
          </a:p>
          <a:p>
            <a:pPr algn="ctr"/>
            <a:r>
              <a:rPr lang="en-US" sz="8000" dirty="0" smtClean="0">
                <a:ln>
                  <a:solidFill>
                    <a:srgbClr val="006600"/>
                  </a:solidFill>
                </a:ln>
                <a:solidFill>
                  <a:srgbClr val="66FF66"/>
                </a:solidFill>
              </a:rPr>
              <a:t>“How do we get out of this mess?”</a:t>
            </a:r>
            <a:endParaRPr lang="en-US" sz="8000" dirty="0">
              <a:ln>
                <a:solidFill>
                  <a:srgbClr val="006600"/>
                </a:solidFill>
              </a:ln>
              <a:solidFill>
                <a:srgbClr val="66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txBox="1">
            <a:spLocks/>
          </p:cNvSpPr>
          <p:nvPr/>
        </p:nvSpPr>
        <p:spPr>
          <a:xfrm>
            <a:off x="228600" y="381000"/>
            <a:ext cx="8626415"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5" name="TextBox 4"/>
          <p:cNvSpPr txBox="1"/>
          <p:nvPr/>
        </p:nvSpPr>
        <p:spPr>
          <a:xfrm>
            <a:off x="457200" y="1524000"/>
            <a:ext cx="8305800" cy="2554545"/>
          </a:xfrm>
          <a:prstGeom prst="rect">
            <a:avLst/>
          </a:prstGeom>
          <a:noFill/>
        </p:spPr>
        <p:txBody>
          <a:bodyPr wrap="square" rtlCol="0">
            <a:spAutoFit/>
            <a:scene3d>
              <a:camera prst="orthographicFront"/>
              <a:lightRig rig="threePt" dir="t"/>
            </a:scene3d>
            <a:sp3d extrusionH="57150">
              <a:bevelT w="38100" h="38100" prst="slope"/>
            </a:sp3d>
          </a:bodyPr>
          <a:lstStyle/>
          <a:p>
            <a:r>
              <a:rPr lang="en-US" sz="4000" dirty="0" smtClean="0"/>
              <a:t>If there is a solution, it can only be by one or two methods:</a:t>
            </a:r>
          </a:p>
          <a:p>
            <a:pPr lvl="1">
              <a:buFont typeface="Arial" pitchFamily="34" charset="0"/>
              <a:buChar char="•"/>
            </a:pPr>
            <a:r>
              <a:rPr lang="en-US" sz="4000" dirty="0" smtClean="0"/>
              <a:t>By man’s efforts and/or</a:t>
            </a:r>
          </a:p>
          <a:p>
            <a:pPr lvl="1">
              <a:buFont typeface="Arial" pitchFamily="34" charset="0"/>
              <a:buChar char="•"/>
            </a:pPr>
            <a:r>
              <a:rPr lang="en-US" sz="4000" dirty="0" smtClean="0"/>
              <a:t>By God’s efforts</a:t>
            </a:r>
            <a:endParaRPr lang="en-US" sz="4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505200"/>
            <a:ext cx="8839200" cy="2369880"/>
          </a:xfrm>
          <a:prstGeom prst="rect">
            <a:avLst/>
          </a:prstGeom>
          <a:noFill/>
        </p:spPr>
        <p:txBody>
          <a:bodyPr wrap="square" rtlCol="0">
            <a:spAutoFit/>
          </a:bodyPr>
          <a:lstStyle/>
          <a:p>
            <a:pPr algn="ctr"/>
            <a:r>
              <a:rPr lang="en-US" sz="4000" dirty="0" smtClean="0">
                <a:ln w="19050">
                  <a:solidFill>
                    <a:schemeClr val="accent4">
                      <a:lumMod val="50000"/>
                    </a:schemeClr>
                  </a:solidFill>
                </a:ln>
                <a:solidFill>
                  <a:srgbClr val="00B0F0"/>
                </a:solidFill>
              </a:rPr>
              <a:t>Next…</a:t>
            </a:r>
          </a:p>
          <a:p>
            <a:pPr algn="ctr"/>
            <a:r>
              <a:rPr lang="en-US" sz="5400" dirty="0" smtClean="0">
                <a:ln w="19050">
                  <a:solidFill>
                    <a:schemeClr val="accent4">
                      <a:lumMod val="50000"/>
                    </a:schemeClr>
                  </a:solidFill>
                </a:ln>
                <a:solidFill>
                  <a:srgbClr val="00B0F0"/>
                </a:solidFill>
              </a:rPr>
              <a:t>CAN MAN SAVE HIMSELF</a:t>
            </a:r>
          </a:p>
          <a:p>
            <a:pPr algn="ctr"/>
            <a:r>
              <a:rPr lang="en-US" sz="5400" dirty="0" smtClean="0">
                <a:ln w="19050">
                  <a:solidFill>
                    <a:schemeClr val="accent4">
                      <a:lumMod val="50000"/>
                    </a:schemeClr>
                  </a:solidFill>
                </a:ln>
                <a:solidFill>
                  <a:srgbClr val="00B0F0"/>
                </a:solidFill>
              </a:rPr>
              <a:t>BY HUMAN EFFORT???</a:t>
            </a:r>
            <a:endParaRPr lang="en-US" sz="5400" dirty="0">
              <a:ln w="19050">
                <a:solidFill>
                  <a:schemeClr val="accent4">
                    <a:lumMod val="50000"/>
                  </a:schemeClr>
                </a:solidFill>
              </a:ln>
              <a:solidFill>
                <a:srgbClr val="00B0F0"/>
              </a:solidFill>
            </a:endParaRPr>
          </a:p>
        </p:txBody>
      </p:sp>
      <p:sp>
        <p:nvSpPr>
          <p:cNvPr id="3" name="TextBox 2"/>
          <p:cNvSpPr txBox="1"/>
          <p:nvPr/>
        </p:nvSpPr>
        <p:spPr>
          <a:xfrm>
            <a:off x="228600" y="304800"/>
            <a:ext cx="8839200" cy="3108543"/>
          </a:xfrm>
          <a:prstGeom prst="rect">
            <a:avLst/>
          </a:prstGeom>
          <a:noFill/>
        </p:spPr>
        <p:txBody>
          <a:bodyPr wrap="square" rtlCol="0">
            <a:spAutoFit/>
          </a:bodyPr>
          <a:lstStyle/>
          <a:p>
            <a:r>
              <a:rPr lang="en-US" sz="2800" dirty="0" smtClean="0"/>
              <a:t>We have discussed:</a:t>
            </a:r>
          </a:p>
          <a:p>
            <a:pPr>
              <a:buFont typeface="Arial" pitchFamily="34" charset="0"/>
              <a:buChar char="•"/>
            </a:pPr>
            <a:r>
              <a:rPr lang="en-US" sz="2800" dirty="0" smtClean="0"/>
              <a:t>God’s Nature</a:t>
            </a:r>
          </a:p>
          <a:p>
            <a:pPr>
              <a:buFont typeface="Arial" pitchFamily="34" charset="0"/>
              <a:buChar char="•"/>
            </a:pPr>
            <a:r>
              <a:rPr lang="en-US" sz="2800" dirty="0" smtClean="0"/>
              <a:t>Justice</a:t>
            </a:r>
          </a:p>
          <a:p>
            <a:pPr>
              <a:buFont typeface="Arial" pitchFamily="34" charset="0"/>
              <a:buChar char="•"/>
            </a:pPr>
            <a:r>
              <a:rPr lang="en-US" sz="2800" dirty="0" smtClean="0"/>
              <a:t>God Must Punish Injustice</a:t>
            </a:r>
          </a:p>
          <a:p>
            <a:pPr>
              <a:buFont typeface="Arial" pitchFamily="34" charset="0"/>
              <a:buChar char="•"/>
            </a:pPr>
            <a:r>
              <a:rPr lang="en-US" sz="2800" dirty="0" smtClean="0"/>
              <a:t>Are You Perfect?</a:t>
            </a:r>
          </a:p>
          <a:p>
            <a:pPr>
              <a:buFont typeface="Arial" pitchFamily="34" charset="0"/>
              <a:buChar char="•"/>
            </a:pPr>
            <a:r>
              <a:rPr lang="en-US" sz="2800" dirty="0" smtClean="0"/>
              <a:t>Justice &amp; Punishment</a:t>
            </a:r>
          </a:p>
          <a:p>
            <a:pPr>
              <a:buFont typeface="Arial" pitchFamily="34" charset="0"/>
              <a:buChar char="•"/>
            </a:pPr>
            <a:r>
              <a:rPr lang="en-US" sz="2800" dirty="0" smtClean="0"/>
              <a:t>Punishment for Our Injustice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133600"/>
            <a:ext cx="8153400" cy="1938992"/>
          </a:xfrm>
          <a:prstGeom prst="rect">
            <a:avLst/>
          </a:prstGeom>
          <a:noFill/>
        </p:spPr>
        <p:txBody>
          <a:bodyPr wrap="square" rtlCol="0">
            <a:spAutoFit/>
          </a:bodyPr>
          <a:lstStyle/>
          <a:p>
            <a:pPr algn="ctr"/>
            <a:r>
              <a:rPr lang="en-US" sz="4000" dirty="0" smtClean="0"/>
              <a:t>EXAMINATION OF  </a:t>
            </a:r>
          </a:p>
          <a:p>
            <a:pPr algn="ctr"/>
            <a:r>
              <a:rPr lang="en-US" sz="4000" dirty="0" smtClean="0"/>
              <a:t>THE RELIABILITY OF THE NEW TESTAMENT (NT) MANUSCRIPTS</a:t>
            </a:r>
            <a:endParaRPr lang="en-US" sz="4000"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txBox="1">
            <a:spLocks/>
          </p:cNvSpPr>
          <p:nvPr/>
        </p:nvSpPr>
        <p:spPr>
          <a:xfrm>
            <a:off x="228600" y="381000"/>
            <a:ext cx="8626415"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5" name="TextBox 4"/>
          <p:cNvSpPr txBox="1"/>
          <p:nvPr/>
        </p:nvSpPr>
        <p:spPr>
          <a:xfrm>
            <a:off x="381000" y="1524000"/>
            <a:ext cx="8077200" cy="3785652"/>
          </a:xfrm>
          <a:prstGeom prst="rect">
            <a:avLst/>
          </a:prstGeom>
          <a:noFill/>
        </p:spPr>
        <p:txBody>
          <a:bodyPr wrap="square" rtlCol="0">
            <a:spAutoFit/>
            <a:scene3d>
              <a:camera prst="obliqueTopRight"/>
              <a:lightRig rig="threePt" dir="t"/>
            </a:scene3d>
            <a:sp3d extrusionH="57150">
              <a:bevelT w="38100" h="38100" prst="slope"/>
            </a:sp3d>
          </a:bodyPr>
          <a:lstStyle/>
          <a:p>
            <a:pPr algn="ctr"/>
            <a:r>
              <a:rPr lang="en-US" sz="4000" dirty="0" smtClean="0"/>
              <a:t>Suppose you hit a friend, destroying that relationship.  Then in an effort to heal it you go off and do all sorts of good deeds (giving money to charity, helping other people, etc.).</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txBox="1">
            <a:spLocks/>
          </p:cNvSpPr>
          <p:nvPr/>
        </p:nvSpPr>
        <p:spPr>
          <a:xfrm>
            <a:off x="228600" y="381000"/>
            <a:ext cx="8626415"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a:solidFill>
                  <a:schemeClr val="tx1"/>
                </a:solidFill>
              </a:ln>
              <a:solidFill>
                <a:srgbClr val="FFC000"/>
              </a:solidFill>
              <a:effectLst/>
              <a:uLnTx/>
              <a:uFillTx/>
              <a:latin typeface="+mj-lt"/>
              <a:ea typeface="+mj-ea"/>
              <a:cs typeface="+mj-cs"/>
            </a:endParaRPr>
          </a:p>
        </p:txBody>
      </p:sp>
      <p:sp>
        <p:nvSpPr>
          <p:cNvPr id="3" name="TextBox 2"/>
          <p:cNvSpPr txBox="1"/>
          <p:nvPr/>
        </p:nvSpPr>
        <p:spPr>
          <a:xfrm>
            <a:off x="533400" y="1524000"/>
            <a:ext cx="8077200" cy="2862322"/>
          </a:xfrm>
          <a:prstGeom prst="rect">
            <a:avLst/>
          </a:prstGeom>
          <a:noFill/>
        </p:spPr>
        <p:txBody>
          <a:bodyPr wrap="square" rtlCol="0">
            <a:spAutoFit/>
            <a:scene3d>
              <a:camera prst="obliqueTopRight"/>
              <a:lightRig rig="threePt" dir="t"/>
            </a:scene3d>
            <a:sp3d extrusionH="57150">
              <a:bevelT w="38100" h="38100" prst="slope"/>
            </a:sp3d>
          </a:bodyPr>
          <a:lstStyle/>
          <a:p>
            <a:pPr algn="ctr"/>
            <a:r>
              <a:rPr lang="en-US" sz="4000" dirty="0" smtClean="0">
                <a:ln>
                  <a:solidFill>
                    <a:sysClr val="windowText" lastClr="000000"/>
                  </a:solidFill>
                </a:ln>
              </a:rPr>
              <a:t>QUESTION:</a:t>
            </a:r>
          </a:p>
          <a:p>
            <a:pPr algn="ctr"/>
            <a:endParaRPr lang="en-US" sz="2000" dirty="0" smtClean="0">
              <a:ln>
                <a:solidFill>
                  <a:sysClr val="windowText" lastClr="000000"/>
                </a:solidFill>
              </a:ln>
            </a:endParaRPr>
          </a:p>
          <a:p>
            <a:pPr algn="ctr"/>
            <a:r>
              <a:rPr lang="en-US" sz="4000" dirty="0" smtClean="0">
                <a:ln>
                  <a:solidFill>
                    <a:sysClr val="windowText" lastClr="000000"/>
                  </a:solidFill>
                </a:ln>
              </a:rPr>
              <a:t>Do those good works </a:t>
            </a:r>
          </a:p>
          <a:p>
            <a:pPr algn="ctr"/>
            <a:r>
              <a:rPr lang="en-US" sz="4000" dirty="0" smtClean="0">
                <a:ln>
                  <a:solidFill>
                    <a:sysClr val="windowText" lastClr="000000"/>
                  </a:solidFill>
                </a:ln>
              </a:rPr>
              <a:t>heal your relationship with </a:t>
            </a:r>
          </a:p>
          <a:p>
            <a:pPr algn="ctr"/>
            <a:r>
              <a:rPr lang="en-US" sz="4000" dirty="0" smtClean="0">
                <a:ln>
                  <a:solidFill>
                    <a:sysClr val="windowText" lastClr="000000"/>
                  </a:solidFill>
                </a:ln>
              </a:rPr>
              <a:t>your friend whom you hit?</a:t>
            </a:r>
            <a:endParaRPr lang="en-US" sz="4000" dirty="0">
              <a:ln>
                <a:solidFill>
                  <a:sysClr val="windowText" lastClr="000000"/>
                </a:solidFill>
              </a:ln>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txBox="1">
            <a:spLocks/>
          </p:cNvSpPr>
          <p:nvPr/>
        </p:nvSpPr>
        <p:spPr>
          <a:xfrm>
            <a:off x="228600" y="381000"/>
            <a:ext cx="8626415"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7" name="TextBox 6"/>
          <p:cNvSpPr txBox="1"/>
          <p:nvPr/>
        </p:nvSpPr>
        <p:spPr>
          <a:xfrm>
            <a:off x="304800" y="1447800"/>
            <a:ext cx="8382000" cy="2185214"/>
          </a:xfrm>
          <a:prstGeom prst="rect">
            <a:avLst/>
          </a:prstGeom>
          <a:noFill/>
        </p:spPr>
        <p:txBody>
          <a:bodyPr wrap="square" rtlCol="0">
            <a:spAutoFit/>
            <a:scene3d>
              <a:camera prst="obliqueTopRight"/>
              <a:lightRig rig="threePt" dir="t"/>
            </a:scene3d>
            <a:sp3d extrusionH="57150">
              <a:bevelT w="38100" h="38100" prst="slope"/>
            </a:sp3d>
          </a:bodyPr>
          <a:lstStyle/>
          <a:p>
            <a:pPr algn="ctr"/>
            <a:r>
              <a:rPr lang="en-US" sz="4000" dirty="0" smtClean="0">
                <a:ln>
                  <a:solidFill>
                    <a:sysClr val="windowText" lastClr="000000"/>
                  </a:solidFill>
                </a:ln>
              </a:rPr>
              <a:t>“OF COURSE NOT!”</a:t>
            </a:r>
          </a:p>
          <a:p>
            <a:pPr algn="ctr"/>
            <a:r>
              <a:rPr lang="en-US" sz="4000" dirty="0" smtClean="0">
                <a:ln>
                  <a:solidFill>
                    <a:sysClr val="windowText" lastClr="000000"/>
                  </a:solidFill>
                </a:ln>
              </a:rPr>
              <a:t> you may reply, thinking the answer is obvious.  </a:t>
            </a:r>
          </a:p>
          <a:p>
            <a:pPr algn="ctr"/>
            <a:endParaRPr lang="en-US" sz="1600" dirty="0" smtClean="0">
              <a:ln>
                <a:solidFill>
                  <a:sysClr val="windowText" lastClr="000000"/>
                </a:solidFill>
              </a:ln>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87244"/>
            <a:ext cx="8001000" cy="5570756"/>
          </a:xfrm>
          <a:prstGeom prst="rect">
            <a:avLst/>
          </a:prstGeom>
        </p:spPr>
        <p:txBody>
          <a:bodyPr wrap="square">
            <a:spAutoFit/>
          </a:bodyPr>
          <a:lstStyle/>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You are right!</a:t>
            </a:r>
          </a:p>
          <a:p>
            <a:pPr algn="ctr"/>
            <a:endPar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What is the obvious true answer?  </a:t>
            </a:r>
          </a:p>
          <a:p>
            <a:pPr algn="ctr"/>
            <a:endPar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Duh!...You go back to your friend and ask him for forgiveness and depend on his love to forgive you.</a:t>
            </a:r>
          </a:p>
          <a:p>
            <a:pPr algn="ctr"/>
            <a:endPar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Title 1"/>
          <p:cNvSpPr txBox="1">
            <a:spLocks/>
          </p:cNvSpPr>
          <p:nvPr/>
        </p:nvSpPr>
        <p:spPr>
          <a:xfrm>
            <a:off x="228600" y="381000"/>
            <a:ext cx="8626415"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a:solidFill>
                  <a:schemeClr val="tx1"/>
                </a:solidFill>
              </a:ln>
              <a:solidFill>
                <a:srgbClr val="FFC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057400"/>
            <a:ext cx="8001000" cy="2554545"/>
          </a:xfrm>
          <a:prstGeom prst="rect">
            <a:avLst/>
          </a:prstGeom>
        </p:spPr>
        <p:txBody>
          <a:bodyPr wrap="square">
            <a:spAutoFit/>
          </a:bodyPr>
          <a:lstStyle/>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Forgiveness is a free gift, </a:t>
            </a:r>
          </a:p>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and is definitely not earned!</a:t>
            </a:r>
          </a:p>
          <a:p>
            <a:pPr algn="ctr"/>
            <a:endPar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algn="ct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Obvious!</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228600"/>
            <a:ext cx="8626415" cy="609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4" name="TextBox 3"/>
          <p:cNvSpPr txBox="1"/>
          <p:nvPr/>
        </p:nvSpPr>
        <p:spPr>
          <a:xfrm>
            <a:off x="228600" y="914400"/>
            <a:ext cx="8763000" cy="5909310"/>
          </a:xfrm>
          <a:prstGeom prst="rect">
            <a:avLst/>
          </a:prstGeom>
          <a:noFill/>
        </p:spPr>
        <p:txBody>
          <a:bodyPr wrap="square" rtlCol="0">
            <a:spAutoFit/>
          </a:bodyPr>
          <a:lstStyle/>
          <a:p>
            <a:pPr algn="just"/>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The Bible is clear: human effort has nothing to do with salvation and those who try to do so will not have their sins forgiven:</a:t>
            </a:r>
          </a:p>
          <a:p>
            <a:endPar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a:buFont typeface="Wingdings" pitchFamily="2" charset="2"/>
              <a:buChar char="Ø"/>
            </a:pP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ITC Zapf Chancery" pitchFamily="66" charset="0"/>
              </a:rPr>
              <a:t>Eph. 2:8-9 – “For it is by grace [undeserved merit] you have been saved, through faith – and this not from yourselves, it is the Gift of God – not by works, so that no one can boast.”</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81000"/>
            <a:ext cx="8626415" cy="6477000"/>
          </a:xfrm>
          <a:prstGeom prst="rect">
            <a:avLst/>
          </a:prstGeom>
        </p:spPr>
        <p:txBody>
          <a:bodyPr>
            <a:scene3d>
              <a:camera prst="obliqueTopRight"/>
              <a:lightRig rig="threePt" dir="t"/>
            </a:scene3d>
            <a:sp3d extrusionH="57150">
              <a:bevelT w="38100" h="38100" prst="slope"/>
            </a:sp3d>
          </a:bodyPr>
          <a:lstStyle/>
          <a:p>
            <a:pPr lvl="2">
              <a:buFont typeface="Arial" pitchFamily="34" charset="0"/>
              <a:buChar char="•"/>
            </a:pPr>
            <a:r>
              <a:rPr lang="en-US" sz="4000" b="1" dirty="0" smtClean="0">
                <a:ln>
                  <a:solidFill>
                    <a:srgbClr val="006600"/>
                  </a:solidFill>
                </a:ln>
                <a:solidFill>
                  <a:srgbClr val="66FF66"/>
                </a:solidFill>
                <a:latin typeface="ITC Zapf Chancery" pitchFamily="66" charset="0"/>
              </a:rPr>
              <a:t>Gal. 3:16 – </a:t>
            </a:r>
            <a:r>
              <a:rPr lang="en-US" sz="4000" dirty="0" smtClean="0">
                <a:ln w="3175">
                  <a:solidFill>
                    <a:schemeClr val="bg2">
                      <a:lumMod val="75000"/>
                    </a:schemeClr>
                  </a:solidFill>
                </a:ln>
                <a:solidFill>
                  <a:schemeClr val="bg2">
                    <a:lumMod val="50000"/>
                  </a:schemeClr>
                </a:solidFill>
                <a:latin typeface="ITC Zapf Chancery" pitchFamily="66" charset="0"/>
              </a:rPr>
              <a:t>“We….know that a man is not justified by observing the law [doing good deeds], but by faith in Jesus Christ.  So we too, have put our faith in Jesus Christ that we might be justified by faith in Christ and not by observing the law, because by observing the law no one will be justified.</a:t>
            </a:r>
          </a:p>
          <a:p>
            <a:pPr lvl="2"/>
            <a:endParaRPr lang="en-US" dirty="0" smtClean="0">
              <a:ln w="3175">
                <a:solidFill>
                  <a:schemeClr val="bg2">
                    <a:lumMod val="75000"/>
                  </a:schemeClr>
                </a:solidFill>
              </a:ln>
              <a:solidFill>
                <a:schemeClr val="bg2">
                  <a:lumMod val="50000"/>
                </a:schemeClr>
              </a:solidFill>
              <a:latin typeface="ITC Zapf Chancery" pitchFamily="66" charset="0"/>
            </a:endParaRPr>
          </a:p>
          <a:p>
            <a:pPr lvl="2">
              <a:buFont typeface="Wingdings" pitchFamily="2" charset="2"/>
              <a:buChar char="Ø"/>
            </a:pPr>
            <a:r>
              <a:rPr lang="en-US" sz="4000" dirty="0" smtClean="0">
                <a:ln w="3175">
                  <a:solidFill>
                    <a:schemeClr val="bg2">
                      <a:lumMod val="75000"/>
                    </a:schemeClr>
                  </a:solidFill>
                </a:ln>
                <a:solidFill>
                  <a:schemeClr val="bg2">
                    <a:lumMod val="50000"/>
                  </a:schemeClr>
                </a:solidFill>
                <a:latin typeface="ITC Zapf Chancery" pitchFamily="66" charset="0"/>
              </a:rPr>
              <a:t>Rom. 2 – 3, 10; John 3:16-18, etc.</a:t>
            </a:r>
            <a:endParaRPr lang="en-US" sz="4000" dirty="0">
              <a:ln w="3175">
                <a:solidFill>
                  <a:schemeClr val="bg2">
                    <a:lumMod val="75000"/>
                  </a:schemeClr>
                </a:solidFill>
              </a:ln>
              <a:solidFill>
                <a:schemeClr val="bg2">
                  <a:lumMod val="50000"/>
                </a:schemeClr>
              </a:solidFill>
              <a:latin typeface="ITC Zapf Chancery" pitchFamily="66" charset="0"/>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626415"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TextBox 2"/>
          <p:cNvSpPr txBox="1"/>
          <p:nvPr/>
        </p:nvSpPr>
        <p:spPr>
          <a:xfrm>
            <a:off x="533400" y="990600"/>
            <a:ext cx="8610600" cy="5632311"/>
          </a:xfrm>
          <a:prstGeom prst="rect">
            <a:avLst/>
          </a:prstGeom>
          <a:noFill/>
        </p:spPr>
        <p:txBody>
          <a:bodyPr wrap="square" rtlCol="0">
            <a:spAutoFit/>
          </a:bodyPr>
          <a:lstStyle/>
          <a:p>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Of all the religions, only Christianity says works have nothing to do with salvation, or healing your relationship with God, who you have sinned against (according to the Bible sin separates us from God, it is like spiritual treason, much worse             	than “hitting him in the face”).</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81000"/>
            <a:ext cx="8626415"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TextBox 2"/>
          <p:cNvSpPr txBox="1"/>
          <p:nvPr/>
        </p:nvSpPr>
        <p:spPr>
          <a:xfrm>
            <a:off x="405442" y="1492370"/>
            <a:ext cx="8458200" cy="4339650"/>
          </a:xfrm>
          <a:prstGeom prst="rect">
            <a:avLst/>
          </a:prstGeom>
          <a:noFill/>
        </p:spPr>
        <p:txBody>
          <a:bodyPr wrap="square" rtlCol="0">
            <a:spAutoFit/>
          </a:bodyPr>
          <a:lstStyle/>
          <a:p>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So, logic, common sense and the Bible agree:  </a:t>
            </a:r>
          </a:p>
          <a:p>
            <a:endPar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lvl="2"/>
            <a:r>
              <a:rPr lang="en-US" sz="4000" i="1" dirty="0" smtClean="0">
                <a:ln w="10160">
                  <a:solidFill>
                    <a:schemeClr val="accent1"/>
                  </a:solidFill>
                  <a:prstDash val="solid"/>
                </a:ln>
                <a:solidFill>
                  <a:srgbClr val="FFFFFF"/>
                </a:solidFill>
                <a:effectLst>
                  <a:outerShdw blurRad="38100" dist="32000" dir="5400000" algn="tl">
                    <a:srgbClr val="000000">
                      <a:alpha val="30000"/>
                    </a:srgbClr>
                  </a:outerShdw>
                </a:effectLst>
              </a:rPr>
              <a:t>A person cannot obtain God’s forgiveness by human effort.  </a:t>
            </a:r>
          </a:p>
          <a:p>
            <a:endPar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So, that brings us to the second, and last possible, question….</a:t>
            </a:r>
            <a:endParaRPr lang="en-US"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962400"/>
            <a:ext cx="7924800" cy="2923877"/>
          </a:xfrm>
          <a:prstGeom prst="rect">
            <a:avLst/>
          </a:prstGeom>
          <a:noFill/>
        </p:spPr>
        <p:txBody>
          <a:bodyPr wrap="square" rtlCol="0">
            <a:spAutoFit/>
          </a:bodyPr>
          <a:lstStyle/>
          <a:p>
            <a:pPr algn="ctr"/>
            <a:r>
              <a:rPr lang="en-US" sz="4000" dirty="0" smtClean="0">
                <a:ln w="19050">
                  <a:solidFill>
                    <a:srgbClr val="002060"/>
                  </a:solidFill>
                </a:ln>
                <a:solidFill>
                  <a:srgbClr val="00B0F0"/>
                </a:solidFill>
              </a:rPr>
              <a:t>Next…</a:t>
            </a:r>
          </a:p>
          <a:p>
            <a:pPr algn="ctr"/>
            <a:r>
              <a:rPr lang="en-US" sz="7200" dirty="0" smtClean="0">
                <a:ln w="19050">
                  <a:solidFill>
                    <a:srgbClr val="002060"/>
                  </a:solidFill>
                </a:ln>
                <a:solidFill>
                  <a:srgbClr val="00B0F0"/>
                </a:solidFill>
              </a:rPr>
              <a:t>CAN GOD SAVE US?</a:t>
            </a:r>
            <a:endParaRPr lang="en-US" sz="7200" dirty="0">
              <a:ln w="19050">
                <a:solidFill>
                  <a:srgbClr val="002060"/>
                </a:solidFill>
              </a:ln>
              <a:solidFill>
                <a:srgbClr val="00B0F0"/>
              </a:solidFill>
            </a:endParaRPr>
          </a:p>
        </p:txBody>
      </p:sp>
      <p:sp>
        <p:nvSpPr>
          <p:cNvPr id="4" name="TextBox 3"/>
          <p:cNvSpPr txBox="1"/>
          <p:nvPr/>
        </p:nvSpPr>
        <p:spPr>
          <a:xfrm>
            <a:off x="228600" y="304800"/>
            <a:ext cx="8839200" cy="3539430"/>
          </a:xfrm>
          <a:prstGeom prst="rect">
            <a:avLst/>
          </a:prstGeom>
          <a:noFill/>
        </p:spPr>
        <p:txBody>
          <a:bodyPr wrap="square" rtlCol="0">
            <a:spAutoFit/>
          </a:bodyPr>
          <a:lstStyle/>
          <a:p>
            <a:r>
              <a:rPr lang="en-US" sz="2800" dirty="0" smtClean="0"/>
              <a:t>We have discussed:</a:t>
            </a:r>
          </a:p>
          <a:p>
            <a:pPr>
              <a:buFont typeface="Arial" pitchFamily="34" charset="0"/>
              <a:buChar char="•"/>
            </a:pPr>
            <a:r>
              <a:rPr lang="en-US" sz="2800" dirty="0" smtClean="0"/>
              <a:t>God’s Nature</a:t>
            </a:r>
          </a:p>
          <a:p>
            <a:pPr>
              <a:buFont typeface="Arial" pitchFamily="34" charset="0"/>
              <a:buChar char="•"/>
            </a:pPr>
            <a:r>
              <a:rPr lang="en-US" sz="2800" dirty="0" smtClean="0"/>
              <a:t>Justice</a:t>
            </a:r>
          </a:p>
          <a:p>
            <a:pPr>
              <a:buFont typeface="Arial" pitchFamily="34" charset="0"/>
              <a:buChar char="•"/>
            </a:pPr>
            <a:r>
              <a:rPr lang="en-US" sz="2800" dirty="0" smtClean="0"/>
              <a:t>God Must Punish Injustice</a:t>
            </a:r>
          </a:p>
          <a:p>
            <a:pPr>
              <a:buFont typeface="Arial" pitchFamily="34" charset="0"/>
              <a:buChar char="•"/>
            </a:pPr>
            <a:r>
              <a:rPr lang="en-US" sz="2800" dirty="0" smtClean="0"/>
              <a:t>Are You Perfect?</a:t>
            </a:r>
          </a:p>
          <a:p>
            <a:pPr>
              <a:buFont typeface="Arial" pitchFamily="34" charset="0"/>
              <a:buChar char="•"/>
            </a:pPr>
            <a:r>
              <a:rPr lang="en-US" sz="2800" dirty="0" smtClean="0"/>
              <a:t>Justice &amp; Punishment</a:t>
            </a:r>
          </a:p>
          <a:p>
            <a:pPr>
              <a:buFont typeface="Arial" pitchFamily="34" charset="0"/>
              <a:buChar char="•"/>
            </a:pPr>
            <a:r>
              <a:rPr lang="en-US" sz="2800" dirty="0" smtClean="0"/>
              <a:t>Punishment for Our Injustice</a:t>
            </a:r>
          </a:p>
          <a:p>
            <a:pPr>
              <a:buFont typeface="Arial" pitchFamily="34" charset="0"/>
              <a:buChar char="•"/>
            </a:pPr>
            <a:r>
              <a:rPr lang="en-US" sz="2800" dirty="0" smtClean="0"/>
              <a:t>Can Man Save Himself?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838200"/>
          </a:xfrm>
        </p:spPr>
        <p:txBody>
          <a:bodyPr>
            <a:normAutofit fontScale="90000"/>
          </a:bodyPr>
          <a:lstStyle/>
          <a:p>
            <a:pPr algn="ctr"/>
            <a:r>
              <a:rPr sz="4800" smtClean="0">
                <a:ln w="28575">
                  <a:solidFill>
                    <a:schemeClr val="bg1">
                      <a:alpha val="25000"/>
                    </a:schemeClr>
                  </a:solidFill>
                  <a:prstDash val="solid"/>
                  <a:round/>
                </a:ln>
                <a:solidFill>
                  <a:schemeClr val="tx2">
                    <a:lumMod val="90000"/>
                  </a:schemeClr>
                </a:solidFill>
                <a:effectLst/>
              </a:rPr>
              <a:t/>
            </a:r>
            <a:br>
              <a:rPr sz="4800" smtClean="0">
                <a:ln w="28575">
                  <a:solidFill>
                    <a:schemeClr val="bg1">
                      <a:alpha val="25000"/>
                    </a:schemeClr>
                  </a:solidFill>
                  <a:prstDash val="solid"/>
                  <a:round/>
                </a:ln>
                <a:solidFill>
                  <a:schemeClr val="tx2">
                    <a:lumMod val="90000"/>
                  </a:schemeClr>
                </a:solidFill>
                <a:effectLst/>
              </a:rPr>
            </a:br>
            <a:r>
              <a:rPr sz="4800" smtClean="0">
                <a:ln w="28575">
                  <a:solidFill>
                    <a:schemeClr val="bg1">
                      <a:alpha val="25000"/>
                    </a:schemeClr>
                  </a:solidFill>
                  <a:prstDash val="solid"/>
                  <a:round/>
                </a:ln>
                <a:solidFill>
                  <a:schemeClr val="tx2">
                    <a:lumMod val="90000"/>
                  </a:schemeClr>
                </a:solidFill>
                <a:effectLst/>
              </a:rPr>
              <a:t/>
            </a:r>
            <a:br>
              <a:rPr sz="4800" smtClean="0">
                <a:ln w="28575">
                  <a:solidFill>
                    <a:schemeClr val="bg1">
                      <a:alpha val="25000"/>
                    </a:schemeClr>
                  </a:solidFill>
                  <a:prstDash val="solid"/>
                  <a:round/>
                </a:ln>
                <a:solidFill>
                  <a:schemeClr val="tx2">
                    <a:lumMod val="90000"/>
                  </a:schemeClr>
                </a:solidFill>
                <a:effectLst/>
              </a:rPr>
            </a:br>
            <a:r>
              <a:rPr sz="4800" smtClean="0">
                <a:ln w="28575">
                  <a:solidFill>
                    <a:schemeClr val="bg1">
                      <a:alpha val="25000"/>
                    </a:schemeClr>
                  </a:solidFill>
                  <a:prstDash val="solid"/>
                  <a:round/>
                </a:ln>
                <a:solidFill>
                  <a:schemeClr val="tx2">
                    <a:lumMod val="90000"/>
                  </a:schemeClr>
                </a:solidFill>
                <a:effectLst/>
              </a:rPr>
              <a:t/>
            </a:r>
            <a:br>
              <a:rPr sz="4800" smtClean="0">
                <a:ln w="28575">
                  <a:solidFill>
                    <a:schemeClr val="bg1">
                      <a:alpha val="25000"/>
                    </a:schemeClr>
                  </a:solidFill>
                  <a:prstDash val="solid"/>
                  <a:round/>
                </a:ln>
                <a:solidFill>
                  <a:schemeClr val="tx2">
                    <a:lumMod val="90000"/>
                  </a:schemeClr>
                </a:solidFill>
                <a:effectLst/>
              </a:rPr>
            </a:br>
            <a:r>
              <a:rPr sz="4800" smtClean="0">
                <a:ln w="28575">
                  <a:solidFill>
                    <a:schemeClr val="bg1">
                      <a:alpha val="25000"/>
                    </a:schemeClr>
                  </a:solidFill>
                  <a:prstDash val="solid"/>
                  <a:round/>
                </a:ln>
                <a:solidFill>
                  <a:schemeClr val="tx2">
                    <a:lumMod val="90000"/>
                  </a:schemeClr>
                </a:solidFill>
                <a:effectLst/>
              </a:rPr>
              <a:t>NEW TESTAMENT RELIABILITY </a:t>
            </a:r>
            <a:endParaRPr lang="en-US" sz="4800" dirty="0"/>
          </a:p>
        </p:txBody>
      </p:sp>
      <p:sp>
        <p:nvSpPr>
          <p:cNvPr id="3" name="Content Placeholder 2"/>
          <p:cNvSpPr>
            <a:spLocks noGrp="1"/>
          </p:cNvSpPr>
          <p:nvPr>
            <p:ph sz="half" idx="1"/>
          </p:nvPr>
        </p:nvSpPr>
        <p:spPr>
          <a:xfrm>
            <a:off x="304800" y="1524000"/>
            <a:ext cx="8534400" cy="4724400"/>
          </a:xfrm>
        </p:spPr>
        <p:txBody>
          <a:bodyPr>
            <a:noAutofit/>
          </a:bodyPr>
          <a:lstStyle/>
          <a:p>
            <a:r>
              <a:rPr lang="en-US" sz="3600" b="1" u="sng" dirty="0" smtClean="0">
                <a:ln>
                  <a:solidFill>
                    <a:schemeClr val="bg1"/>
                  </a:solidFill>
                </a:ln>
                <a:solidFill>
                  <a:srgbClr val="FFC000"/>
                </a:solidFill>
              </a:rPr>
              <a:t>NUMBER</a:t>
            </a:r>
            <a:r>
              <a:rPr lang="en-US" sz="3600" dirty="0" smtClean="0"/>
              <a:t>:  No. of NT Manuscripts:</a:t>
            </a:r>
          </a:p>
          <a:p>
            <a:pPr lvl="1"/>
            <a:r>
              <a:rPr lang="en-US" sz="3200" dirty="0" smtClean="0"/>
              <a:t>About 25,000 in many languages</a:t>
            </a:r>
            <a:endParaRPr lang="en-US" sz="1800" dirty="0" smtClean="0"/>
          </a:p>
          <a:p>
            <a:pPr lvl="1">
              <a:buNone/>
            </a:pPr>
            <a:endParaRPr lang="en-US" sz="1800" dirty="0" smtClean="0"/>
          </a:p>
          <a:p>
            <a:pPr lvl="1"/>
            <a:r>
              <a:rPr lang="en-US" sz="3200" dirty="0" smtClean="0"/>
              <a:t>This includes over 5,000 Greek copies!</a:t>
            </a:r>
          </a:p>
          <a:p>
            <a:pPr lvl="1">
              <a:buNone/>
            </a:pPr>
            <a:endParaRPr lang="en-US" sz="1800" dirty="0" smtClean="0"/>
          </a:p>
          <a:p>
            <a:pPr lvl="1"/>
            <a:r>
              <a:rPr lang="en-US" sz="3200" dirty="0" smtClean="0"/>
              <a:t>The multiple languages helps to cross check consistency of the data.</a:t>
            </a:r>
          </a:p>
          <a:p>
            <a:endParaRPr lang="en-US" sz="32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r Clusters of NGC 1313    Cr-NASA, ESA, Anne Pellerin (STScI).jpg"/>
          <p:cNvPicPr>
            <a:picLocks noChangeAspect="1"/>
          </p:cNvPicPr>
          <p:nvPr/>
        </p:nvPicPr>
        <p:blipFill>
          <a:blip r:embed="rId2" cstate="print">
            <a:lum bright="-30000"/>
          </a:blip>
          <a:stretch>
            <a:fillRect/>
          </a:stretch>
        </p:blipFill>
        <p:spPr>
          <a:xfrm>
            <a:off x="0" y="-152400"/>
            <a:ext cx="9220200" cy="7162800"/>
          </a:xfrm>
          <a:prstGeom prst="rect">
            <a:avLst/>
          </a:prstGeom>
        </p:spPr>
      </p:pic>
      <p:sp>
        <p:nvSpPr>
          <p:cNvPr id="2" name="Title 1"/>
          <p:cNvSpPr txBox="1">
            <a:spLocks/>
          </p:cNvSpPr>
          <p:nvPr/>
        </p:nvSpPr>
        <p:spPr>
          <a:xfrm>
            <a:off x="152400" y="0"/>
            <a:ext cx="8626415"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3" name="TextBox 2"/>
          <p:cNvSpPr txBox="1"/>
          <p:nvPr/>
        </p:nvSpPr>
        <p:spPr>
          <a:xfrm>
            <a:off x="152400" y="762000"/>
            <a:ext cx="8991600" cy="6247864"/>
          </a:xfrm>
          <a:prstGeom prst="rect">
            <a:avLst/>
          </a:prstGeom>
          <a:noFill/>
        </p:spPr>
        <p:txBody>
          <a:bodyPr wrap="square" rtlCol="0">
            <a:spAutoFit/>
            <a:scene3d>
              <a:camera prst="obliqueTopRight"/>
              <a:lightRig rig="threePt" dir="t"/>
            </a:scene3d>
            <a:sp3d extrusionH="57150">
              <a:bevelT w="38100" h="38100" prst="slope"/>
            </a:sp3d>
          </a:bodyPr>
          <a:lstStyle/>
          <a:p>
            <a:r>
              <a:rPr lang="en-US" sz="4000" b="1" dirty="0" smtClean="0">
                <a:ln>
                  <a:solidFill>
                    <a:srgbClr val="FFFF00"/>
                  </a:solidFill>
                </a:ln>
                <a:solidFill>
                  <a:srgbClr val="FFFF00"/>
                </a:solidFill>
              </a:rPr>
              <a:t>All religions (except Christianity) teach salvation by human effort, and it has been shown that “works for salvation” makes no sense.</a:t>
            </a:r>
          </a:p>
          <a:p>
            <a:endParaRPr lang="en-US" sz="2000" dirty="0" smtClean="0">
              <a:ln>
                <a:solidFill>
                  <a:schemeClr val="accent6">
                    <a:lumMod val="60000"/>
                    <a:lumOff val="40000"/>
                  </a:schemeClr>
                </a:solidFill>
              </a:ln>
              <a:solidFill>
                <a:schemeClr val="accent6">
                  <a:lumMod val="60000"/>
                  <a:lumOff val="40000"/>
                </a:schemeClr>
              </a:solidFill>
            </a:endParaRPr>
          </a:p>
          <a:p>
            <a:r>
              <a:rPr lang="en-US" sz="4000" b="1" dirty="0" smtClean="0">
                <a:ln>
                  <a:solidFill>
                    <a:srgbClr val="FFFF00"/>
                  </a:solidFill>
                </a:ln>
                <a:solidFill>
                  <a:srgbClr val="FFFF00"/>
                </a:solidFill>
              </a:rPr>
              <a:t>This leaves us with Biblical Christianity which says human effort has nothing to do with getting God’s forgiveness.</a:t>
            </a:r>
          </a:p>
          <a:p>
            <a:endParaRPr lang="en-US" sz="2000" dirty="0" smtClean="0">
              <a:ln>
                <a:solidFill>
                  <a:schemeClr val="accent6">
                    <a:lumMod val="60000"/>
                    <a:lumOff val="40000"/>
                  </a:schemeClr>
                </a:solidFill>
              </a:ln>
              <a:solidFill>
                <a:schemeClr val="accent6">
                  <a:lumMod val="60000"/>
                  <a:lumOff val="40000"/>
                </a:schemeClr>
              </a:solidFill>
            </a:endParaRPr>
          </a:p>
          <a:p>
            <a:r>
              <a:rPr lang="en-US" sz="2000" dirty="0" smtClean="0">
                <a:ln>
                  <a:solidFill>
                    <a:schemeClr val="accent6">
                      <a:lumMod val="60000"/>
                      <a:lumOff val="40000"/>
                    </a:schemeClr>
                  </a:solidFill>
                </a:ln>
                <a:solidFill>
                  <a:schemeClr val="accent6">
                    <a:lumMod val="60000"/>
                    <a:lumOff val="40000"/>
                  </a:schemeClr>
                </a:solidFill>
              </a:rPr>
              <a:t>STAR CLUSTERS OF NEGC 1313:  Credit – NASA, ESA, Anne </a:t>
            </a:r>
            <a:r>
              <a:rPr lang="en-US" sz="2000" dirty="0" err="1" smtClean="0">
                <a:ln>
                  <a:solidFill>
                    <a:schemeClr val="accent6">
                      <a:lumMod val="60000"/>
                      <a:lumOff val="40000"/>
                    </a:schemeClr>
                  </a:solidFill>
                </a:ln>
                <a:solidFill>
                  <a:schemeClr val="accent6">
                    <a:lumMod val="60000"/>
                    <a:lumOff val="40000"/>
                  </a:schemeClr>
                </a:solidFill>
              </a:rPr>
              <a:t>Pellerin</a:t>
            </a:r>
            <a:r>
              <a:rPr lang="en-US" sz="2000" dirty="0" smtClean="0">
                <a:ln>
                  <a:solidFill>
                    <a:schemeClr val="accent6">
                      <a:lumMod val="60000"/>
                      <a:lumOff val="40000"/>
                    </a:schemeClr>
                  </a:solidFill>
                </a:ln>
                <a:solidFill>
                  <a:schemeClr val="accent6">
                    <a:lumMod val="60000"/>
                    <a:lumOff val="40000"/>
                  </a:schemeClr>
                </a:solidFill>
              </a:rPr>
              <a:t> (</a:t>
            </a:r>
            <a:r>
              <a:rPr lang="en-US" sz="2000" dirty="0" err="1" smtClean="0">
                <a:ln>
                  <a:solidFill>
                    <a:schemeClr val="accent6">
                      <a:lumMod val="60000"/>
                      <a:lumOff val="40000"/>
                    </a:schemeClr>
                  </a:solidFill>
                </a:ln>
                <a:solidFill>
                  <a:schemeClr val="accent6">
                    <a:lumMod val="60000"/>
                    <a:lumOff val="40000"/>
                  </a:schemeClr>
                </a:solidFill>
              </a:rPr>
              <a:t>STScI</a:t>
            </a:r>
            <a:r>
              <a:rPr lang="en-US" sz="2000" dirty="0" smtClean="0">
                <a:ln>
                  <a:solidFill>
                    <a:schemeClr val="accent6">
                      <a:lumMod val="60000"/>
                      <a:lumOff val="40000"/>
                    </a:schemeClr>
                  </a:solidFill>
                </a:ln>
                <a:solidFill>
                  <a:schemeClr val="accent6">
                    <a:lumMod val="60000"/>
                    <a:lumOff val="40000"/>
                  </a:schemeClr>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r Clusters of NGC 1313    Cr-NASA, ESA, Anne Pellerin (STScI).jpg"/>
          <p:cNvPicPr>
            <a:picLocks noChangeAspect="1"/>
          </p:cNvPicPr>
          <p:nvPr/>
        </p:nvPicPr>
        <p:blipFill>
          <a:blip r:embed="rId2" cstate="print">
            <a:lum bright="-30000"/>
          </a:blip>
          <a:stretch>
            <a:fillRect/>
          </a:stretch>
        </p:blipFill>
        <p:spPr>
          <a:xfrm>
            <a:off x="0" y="-152400"/>
            <a:ext cx="9220200" cy="7162800"/>
          </a:xfrm>
          <a:prstGeom prst="rect">
            <a:avLst/>
          </a:prstGeom>
        </p:spPr>
      </p:pic>
      <p:sp>
        <p:nvSpPr>
          <p:cNvPr id="2" name="Title 1"/>
          <p:cNvSpPr txBox="1">
            <a:spLocks/>
          </p:cNvSpPr>
          <p:nvPr/>
        </p:nvSpPr>
        <p:spPr>
          <a:xfrm>
            <a:off x="228600" y="381000"/>
            <a:ext cx="8626415"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w="9525">
                  <a:solidFill>
                    <a:schemeClr val="tx1"/>
                  </a:solidFill>
                </a:ln>
                <a:solidFill>
                  <a:srgbClr val="FFC000"/>
                </a:solidFill>
                <a:effectLst/>
                <a:uLnTx/>
                <a:uFillTx/>
                <a:latin typeface="+mj-lt"/>
                <a:ea typeface="+mj-ea"/>
                <a:cs typeface="+mj-cs"/>
              </a:rPr>
              <a:t>HOW</a:t>
            </a:r>
            <a:r>
              <a:rPr kumimoji="0" lang="en-US" sz="4000" b="0" i="0" u="none" strike="noStrike" kern="1200" cap="none" spc="-100" normalizeH="0" noProof="0" dirty="0" smtClean="0">
                <a:ln w="9525">
                  <a:solidFill>
                    <a:schemeClr val="tx1"/>
                  </a:solidFill>
                </a:ln>
                <a:solidFill>
                  <a:srgbClr val="FFC000"/>
                </a:solidFill>
                <a:effectLst/>
                <a:uLnTx/>
                <a:uFillTx/>
                <a:latin typeface="+mj-lt"/>
                <a:ea typeface="+mj-ea"/>
                <a:cs typeface="+mj-cs"/>
              </a:rPr>
              <a:t> DOES THIS AFFECT MY LIFE?</a:t>
            </a:r>
            <a:endParaRPr kumimoji="0" lang="en-US" sz="4000" b="0" i="0" u="none" strike="noStrike" kern="1200" cap="none" spc="-100" normalizeH="0" baseline="0" noProof="0" dirty="0">
              <a:ln w="9525">
                <a:solidFill>
                  <a:schemeClr val="tx1"/>
                </a:solidFill>
              </a:ln>
              <a:solidFill>
                <a:srgbClr val="FFC000"/>
              </a:solidFill>
              <a:effectLst/>
              <a:uLnTx/>
              <a:uFillTx/>
              <a:latin typeface="+mj-lt"/>
              <a:ea typeface="+mj-ea"/>
              <a:cs typeface="+mj-cs"/>
            </a:endParaRPr>
          </a:p>
        </p:txBody>
      </p:sp>
      <p:sp>
        <p:nvSpPr>
          <p:cNvPr id="4" name="TextBox 3"/>
          <p:cNvSpPr txBox="1"/>
          <p:nvPr/>
        </p:nvSpPr>
        <p:spPr>
          <a:xfrm>
            <a:off x="76200" y="1371600"/>
            <a:ext cx="9067800" cy="5293757"/>
          </a:xfrm>
          <a:prstGeom prst="rect">
            <a:avLst/>
          </a:prstGeom>
          <a:noFill/>
        </p:spPr>
        <p:txBody>
          <a:bodyPr wrap="square" rtlCol="0">
            <a:spAutoFit/>
            <a:scene3d>
              <a:camera prst="obliqueTopRight"/>
              <a:lightRig rig="threePt" dir="t"/>
            </a:scene3d>
            <a:sp3d extrusionH="57150">
              <a:bevelT w="38100" h="38100" prst="slope"/>
            </a:sp3d>
          </a:bodyPr>
          <a:lstStyle/>
          <a:p>
            <a:r>
              <a:rPr lang="en-US" sz="4000" b="1" dirty="0" smtClean="0">
                <a:ln>
                  <a:solidFill>
                    <a:srgbClr val="FFFF00"/>
                  </a:solidFill>
                </a:ln>
                <a:solidFill>
                  <a:srgbClr val="FFFF00"/>
                </a:solidFill>
              </a:rPr>
              <a:t>Only the Bible gives us our obvious answer:  you go back to God and ask him to forgive you of your sins against him &amp; depend on his love to forgive you.</a:t>
            </a:r>
          </a:p>
          <a:p>
            <a:endParaRPr lang="en-US" b="1" dirty="0" smtClean="0">
              <a:ln>
                <a:solidFill>
                  <a:srgbClr val="FFFF00"/>
                </a:solidFill>
              </a:ln>
              <a:solidFill>
                <a:srgbClr val="FFFF00"/>
              </a:solidFill>
            </a:endParaRPr>
          </a:p>
          <a:p>
            <a:r>
              <a:rPr lang="en-US" sz="4000" dirty="0" smtClean="0">
                <a:ln>
                  <a:solidFill>
                    <a:srgbClr val="FFFF00"/>
                  </a:solidFill>
                </a:ln>
                <a:solidFill>
                  <a:srgbClr val="FFFF00"/>
                </a:solidFill>
              </a:rPr>
              <a:t>  </a:t>
            </a:r>
            <a:r>
              <a:rPr lang="en-US" sz="4000" b="1" i="1" u="sng" dirty="0" smtClean="0">
                <a:ln>
                  <a:solidFill>
                    <a:srgbClr val="FFFF00"/>
                  </a:solidFill>
                </a:ln>
                <a:solidFill>
                  <a:srgbClr val="FFFF00"/>
                </a:solidFill>
              </a:rPr>
              <a:t>However,</a:t>
            </a:r>
            <a:r>
              <a:rPr lang="en-US" sz="4000" b="1" i="1" u="sng" dirty="0" smtClean="0">
                <a:solidFill>
                  <a:srgbClr val="66FF66"/>
                </a:solidFill>
              </a:rPr>
              <a:t> this is only possible because of what Jesus (God) did.</a:t>
            </a:r>
          </a:p>
          <a:p>
            <a:pPr algn="ctr"/>
            <a:endParaRPr lang="en-US" sz="2000" b="1" i="1" u="sng" dirty="0" smtClean="0">
              <a:solidFill>
                <a:srgbClr val="FF0000"/>
              </a:solidFill>
            </a:endParaRPr>
          </a:p>
          <a:p>
            <a:pPr algn="ctr"/>
            <a:r>
              <a:rPr lang="en-US" sz="2000" dirty="0" smtClean="0">
                <a:ln>
                  <a:solidFill>
                    <a:schemeClr val="accent6">
                      <a:lumMod val="60000"/>
                      <a:lumOff val="40000"/>
                    </a:schemeClr>
                  </a:solidFill>
                </a:ln>
                <a:solidFill>
                  <a:schemeClr val="accent6">
                    <a:lumMod val="60000"/>
                    <a:lumOff val="40000"/>
                  </a:schemeClr>
                </a:solidFill>
              </a:rPr>
              <a:t>STAR CLUSTERS OF NEGC 1313: Credit–NASA, ESA, Anne </a:t>
            </a:r>
            <a:r>
              <a:rPr lang="en-US" sz="2000" dirty="0" err="1" smtClean="0">
                <a:ln>
                  <a:solidFill>
                    <a:schemeClr val="accent6">
                      <a:lumMod val="60000"/>
                      <a:lumOff val="40000"/>
                    </a:schemeClr>
                  </a:solidFill>
                </a:ln>
                <a:solidFill>
                  <a:schemeClr val="accent6">
                    <a:lumMod val="60000"/>
                    <a:lumOff val="40000"/>
                  </a:schemeClr>
                </a:solidFill>
              </a:rPr>
              <a:t>Pellerin</a:t>
            </a:r>
            <a:r>
              <a:rPr lang="en-US" sz="2000" dirty="0" smtClean="0">
                <a:ln>
                  <a:solidFill>
                    <a:schemeClr val="accent6">
                      <a:lumMod val="60000"/>
                      <a:lumOff val="40000"/>
                    </a:schemeClr>
                  </a:solidFill>
                </a:ln>
                <a:solidFill>
                  <a:schemeClr val="accent6">
                    <a:lumMod val="60000"/>
                    <a:lumOff val="40000"/>
                  </a:schemeClr>
                </a:solidFill>
              </a:rPr>
              <a:t> (</a:t>
            </a:r>
            <a:r>
              <a:rPr lang="en-US" sz="2000" dirty="0" err="1" smtClean="0">
                <a:ln>
                  <a:solidFill>
                    <a:schemeClr val="accent6">
                      <a:lumMod val="60000"/>
                      <a:lumOff val="40000"/>
                    </a:schemeClr>
                  </a:solidFill>
                </a:ln>
                <a:solidFill>
                  <a:schemeClr val="accent6">
                    <a:lumMod val="60000"/>
                    <a:lumOff val="40000"/>
                  </a:schemeClr>
                </a:solidFill>
              </a:rPr>
              <a:t>STScI</a:t>
            </a:r>
            <a:r>
              <a:rPr lang="en-US" sz="2000" dirty="0" smtClean="0">
                <a:ln>
                  <a:solidFill>
                    <a:schemeClr val="accent6">
                      <a:lumMod val="60000"/>
                      <a:lumOff val="40000"/>
                    </a:schemeClr>
                  </a:solidFill>
                </a:ln>
                <a:solidFill>
                  <a:schemeClr val="accent6">
                    <a:lumMod val="60000"/>
                    <a:lumOff val="40000"/>
                  </a:schemeClr>
                </a:solidFill>
              </a:rPr>
              <a:t>)</a:t>
            </a:r>
            <a:endParaRPr lang="en-US" sz="2000" b="1" i="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77200" cy="6248400"/>
          </a:xfrm>
          <a:prstGeom prst="rect">
            <a:avLst/>
          </a:prstGeom>
          <a:noFill/>
        </p:spPr>
        <p:txBody>
          <a:bodyPr wrap="square" rtlCol="0">
            <a:spAutoFit/>
          </a:bodyPr>
          <a:lstStyle/>
          <a:p>
            <a:pPr algn="ctr"/>
            <a:r>
              <a:rPr lang="en-US" sz="8000" dirty="0" smtClean="0">
                <a:ln w="19050">
                  <a:solidFill>
                    <a:srgbClr val="002060"/>
                  </a:solidFill>
                </a:ln>
                <a:solidFill>
                  <a:srgbClr val="00B0F0"/>
                </a:solidFill>
              </a:rPr>
              <a:t>JESUS CHRIST</a:t>
            </a:r>
          </a:p>
          <a:p>
            <a:pPr algn="ctr"/>
            <a:r>
              <a:rPr lang="en-US" sz="8000" dirty="0" smtClean="0">
                <a:ln w="19050">
                  <a:solidFill>
                    <a:srgbClr val="002060"/>
                  </a:solidFill>
                </a:ln>
                <a:solidFill>
                  <a:srgbClr val="00B0F0"/>
                </a:solidFill>
              </a:rPr>
              <a:t>IS </a:t>
            </a:r>
          </a:p>
          <a:p>
            <a:pPr algn="ctr"/>
            <a:r>
              <a:rPr lang="en-US" sz="8000" dirty="0" smtClean="0">
                <a:ln w="19050">
                  <a:solidFill>
                    <a:srgbClr val="002060"/>
                  </a:solidFill>
                </a:ln>
                <a:solidFill>
                  <a:srgbClr val="00B0F0"/>
                </a:solidFill>
              </a:rPr>
              <a:t>THE MEANS OF OUR SALVATION</a:t>
            </a:r>
            <a:endParaRPr lang="en-US" sz="8000" dirty="0">
              <a:ln w="19050">
                <a:solidFill>
                  <a:srgbClr val="002060"/>
                </a:solidFill>
              </a:ln>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
            <a:ext cx="8839200" cy="5201424"/>
          </a:xfrm>
          <a:prstGeom prst="rect">
            <a:avLst/>
          </a:prstGeom>
          <a:noFill/>
        </p:spPr>
        <p:txBody>
          <a:bodyPr wrap="square" rtlCol="0">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Jesus Christ (who is Creator God) demonstrated his love by taking on human flesh:</a:t>
            </a:r>
          </a:p>
          <a:p>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b="1" spc="50" dirty="0" smtClean="0">
                <a:ln w="12700" cmpd="sng">
                  <a:solidFill>
                    <a:srgbClr val="00B050"/>
                  </a:solidFill>
                  <a:prstDash val="solid"/>
                </a:ln>
                <a:solidFill>
                  <a:schemeClr val="accent6">
                    <a:tint val="1000"/>
                  </a:schemeClr>
                </a:solidFill>
                <a:effectLst>
                  <a:glow rad="53100">
                    <a:schemeClr val="accent6">
                      <a:satMod val="180000"/>
                      <a:alpha val="30000"/>
                    </a:schemeClr>
                  </a:glow>
                </a:effectLst>
                <a:latin typeface="ITC Zapf Chancery" pitchFamily="66" charset="0"/>
              </a:rPr>
              <a:t>“In the beginning, was the Word [Jesus] and the Word 	was with God, and the Word was God,…The Word  became flesh and made his dwelling among among us.” (John 1:1, 12)</a:t>
            </a:r>
            <a:endParaRPr lang="en-US" sz="4000" b="1" spc="50" dirty="0">
              <a:ln w="12700" cmpd="sng">
                <a:solidFill>
                  <a:srgbClr val="00B050"/>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534400" cy="5016758"/>
          </a:xfrm>
          <a:prstGeom prst="rect">
            <a:avLst/>
          </a:prstGeom>
          <a:noFill/>
        </p:spPr>
        <p:txBody>
          <a:bodyPr wrap="square" rtlCol="0">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 knew we could not save ourselves, and because God (Jesus) loves us so much, he took our sins and their penalty (death) on himself by dying on the Cross. He rose from the dead 3 days later to prove his victory over sin and death.</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273169" y="398253"/>
            <a:ext cx="8767314" cy="5632311"/>
          </a:xfrm>
          <a:prstGeom prst="rect">
            <a:avLst/>
          </a:prstGeom>
          <a:noFill/>
        </p:spPr>
        <p:txBody>
          <a:bodyPr wrap="square" rtlCol="0">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doing so, God’s punishment of sin has been accomplished.  </a:t>
            </a:r>
            <a:r>
              <a:rPr lang="en-US" sz="4000" i="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Justice</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 satisfied!  It is sort of like a Judge who pronounces sentence on his daughter in a courtroom by	fining her $500 for a traffic violation.  He then takes off his judge’s robe and then pays her fine.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763000" cy="6247864"/>
          </a:xfrm>
          <a:prstGeom prst="rect">
            <a:avLst/>
          </a:prstGeom>
          <a:noFill/>
        </p:spPr>
        <p:txBody>
          <a:bodyPr wrap="square" rtlCol="0">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NOW, it is possible to go back to God, whom you have sinned against, to ask for forgiveness.  </a:t>
            </a:r>
            <a:r>
              <a:rPr lang="en-US" sz="4000" i="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 can forgive you because the crime of your sins has been paid for by Jesus.  Justice is kept intact.  </a:t>
            </a: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4000" i="1"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God wants a personal relationship with each one of his human creations.  </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c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304800" y="304801"/>
            <a:ext cx="8643668" cy="6524863"/>
          </a:xfrm>
          <a:prstGeom prst="rect">
            <a:avLst/>
          </a:prstGeom>
          <a:effectLst>
            <a:outerShdw blurRad="50800" dist="38100" dir="2700000" algn="tl" rotWithShape="0">
              <a:prstClr val="black">
                <a:alpha val="40000"/>
              </a:prstClr>
            </a:outerShdw>
          </a:effectLst>
        </p:spPr>
        <p:txBody>
          <a:bodyPr wrap="square">
            <a:spAutoFit/>
          </a:bodyPr>
          <a:lstStyle/>
          <a:p>
            <a:r>
              <a:rPr lang="en-US" sz="4000" dirty="0" smtClean="0">
                <a:ln w="6350">
                  <a:solidFill>
                    <a:schemeClr val="bg1"/>
                  </a:solidFill>
                </a:ln>
                <a:effectLst>
                  <a:outerShdw blurRad="50800" dist="38100" dir="2700000" algn="tl" rotWithShape="0">
                    <a:prstClr val="black">
                      <a:alpha val="40000"/>
                    </a:prstClr>
                  </a:outerShdw>
                </a:effectLst>
              </a:rPr>
              <a:t>Jesus is calling on you to be sorry for your sins, to ask him to forgive you of all your sins, and for you to depend on Him, his death for you, and his resurrection as the means of your salvation, and to make Him God, Lord (&amp; friend) of your life.</a:t>
            </a:r>
          </a:p>
          <a:p>
            <a:endParaRPr lang="en-US" dirty="0" smtClean="0">
              <a:ln w="6350">
                <a:solidFill>
                  <a:schemeClr val="bg1"/>
                </a:solidFill>
              </a:ln>
              <a:effectLst>
                <a:outerShdw blurRad="50800" dist="38100" dir="18900000" algn="bl" rotWithShape="0">
                  <a:prstClr val="black">
                    <a:alpha val="40000"/>
                  </a:prstClr>
                </a:outerShdw>
              </a:effectLst>
            </a:endParaRPr>
          </a:p>
          <a:p>
            <a:r>
              <a:rPr lang="en-US" sz="4000" dirty="0" smtClean="0">
                <a:ln w="6350">
                  <a:solidFill>
                    <a:schemeClr val="bg1"/>
                  </a:solidFill>
                </a:ln>
                <a:effectLst>
                  <a:outerShdw blurRad="50800" dist="38100" dir="18900000" algn="bl" rotWithShape="0">
                    <a:prstClr val="black">
                      <a:alpha val="40000"/>
                    </a:prstClr>
                  </a:outerShdw>
                </a:effectLst>
              </a:rPr>
              <a:t>       Are you ready to walk the 							walk?</a:t>
            </a:r>
            <a:endParaRPr lang="en-US" sz="4000" dirty="0">
              <a:ln w="6350">
                <a:solidFill>
                  <a:schemeClr val="bg1"/>
                </a:solidFill>
              </a:ln>
              <a:effectLst>
                <a:outerShdw blurRad="50800" dist="38100" dir="18900000" algn="b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8458200" cy="5016758"/>
          </a:xfrm>
          <a:prstGeom prst="rect">
            <a:avLst/>
          </a:prstGeom>
          <a:noFill/>
          <a:scene3d>
            <a:camera prst="orthographicFront"/>
            <a:lightRig rig="threePt" dir="t"/>
          </a:scene3d>
          <a:sp3d>
            <a:bevelT/>
          </a:sp3d>
        </p:spPr>
        <p:txBody>
          <a:bodyPr wrap="square" rtlCol="0">
            <a:spAutoFit/>
            <a:sp3d extrusionH="57150">
              <a:bevelT w="38100" h="38100"/>
            </a:sp3d>
          </a:bodyPr>
          <a:lstStyle/>
          <a:p>
            <a:pPr algn="ctr"/>
            <a:r>
              <a:rPr lang="en-US" sz="8000" b="1" dirty="0" smtClean="0">
                <a:ln w="12700">
                  <a:solidFill>
                    <a:schemeClr val="tx1"/>
                  </a:solidFill>
                </a:ln>
                <a:solidFill>
                  <a:schemeClr val="accent5"/>
                </a:solidFill>
              </a:rPr>
              <a:t>THE PHYSICAL RESURRECTION</a:t>
            </a:r>
          </a:p>
          <a:p>
            <a:pPr algn="ctr"/>
            <a:r>
              <a:rPr lang="en-US" sz="8000" b="1" dirty="0" smtClean="0">
                <a:ln w="12700">
                  <a:solidFill>
                    <a:schemeClr val="tx1"/>
                  </a:solidFill>
                </a:ln>
                <a:solidFill>
                  <a:schemeClr val="accent5"/>
                </a:solidFill>
              </a:rPr>
              <a:t>OF</a:t>
            </a:r>
          </a:p>
          <a:p>
            <a:pPr algn="ctr"/>
            <a:r>
              <a:rPr lang="en-US" sz="8000" b="1" dirty="0" smtClean="0">
                <a:ln w="12700">
                  <a:solidFill>
                    <a:schemeClr val="tx1"/>
                  </a:solidFill>
                </a:ln>
                <a:solidFill>
                  <a:schemeClr val="accent5"/>
                </a:solidFill>
              </a:rPr>
              <a:t>JESUS CHRIST</a:t>
            </a:r>
            <a:endParaRPr lang="en-US" sz="8000" b="1" dirty="0">
              <a:ln w="12700">
                <a:solidFill>
                  <a:schemeClr val="tx1"/>
                </a:solidFill>
              </a:ln>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1"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a:spLocks noGrp="1"/>
          </p:cNvSpPr>
          <p:nvPr>
            <p:ph type="title"/>
          </p:nvPr>
        </p:nvSpPr>
        <p:spPr>
          <a:xfrm>
            <a:off x="304800" y="512064"/>
            <a:ext cx="8382000" cy="914400"/>
          </a:xfrm>
        </p:spPr>
        <p:txBody>
          <a:bodyPr>
            <a:normAutofit fontScale="90000"/>
          </a:bodyPr>
          <a:lstStyle/>
          <a:p>
            <a:pPr algn="ctr"/>
            <a:r>
              <a:rPr sz="4800" smtClean="0">
                <a:ln w="28575">
                  <a:solidFill>
                    <a:schemeClr val="bg1">
                      <a:alpha val="25000"/>
                    </a:schemeClr>
                  </a:solidFill>
                  <a:prstDash val="solid"/>
                  <a:round/>
                </a:ln>
                <a:solidFill>
                  <a:schemeClr val="tx2">
                    <a:lumMod val="90000"/>
                  </a:schemeClr>
                </a:solidFill>
                <a:effectLst/>
              </a:rPr>
              <a:t>NEW TESTAMENT RELIABILITY </a:t>
            </a:r>
            <a:endParaRPr lang="en-US" sz="4800" dirty="0"/>
          </a:p>
        </p:txBody>
      </p:sp>
      <p:sp>
        <p:nvSpPr>
          <p:cNvPr id="3" name="Content Placeholder 2"/>
          <p:cNvSpPr>
            <a:spLocks noGrp="1"/>
          </p:cNvSpPr>
          <p:nvPr>
            <p:ph sz="half" idx="1"/>
          </p:nvPr>
        </p:nvSpPr>
        <p:spPr>
          <a:xfrm>
            <a:off x="457200" y="1676400"/>
            <a:ext cx="8222456" cy="4772464"/>
          </a:xfrm>
        </p:spPr>
        <p:txBody>
          <a:bodyPr>
            <a:normAutofit fontScale="92500" lnSpcReduction="20000"/>
          </a:bodyPr>
          <a:lstStyle/>
          <a:p>
            <a:r>
              <a:rPr lang="en-US" sz="4000" b="1" u="sng" dirty="0" smtClean="0">
                <a:ln>
                  <a:solidFill>
                    <a:schemeClr val="bg1"/>
                  </a:solidFill>
                </a:ln>
                <a:solidFill>
                  <a:srgbClr val="FFC000"/>
                </a:solidFill>
              </a:rPr>
              <a:t>OLD</a:t>
            </a:r>
            <a:r>
              <a:rPr lang="en-US" sz="4000" dirty="0" smtClean="0">
                <a:solidFill>
                  <a:srgbClr val="FFC000"/>
                </a:solidFill>
              </a:rPr>
              <a:t>:</a:t>
            </a:r>
            <a:r>
              <a:rPr lang="en-US" sz="4000" dirty="0" smtClean="0"/>
              <a:t>  How old are </a:t>
            </a:r>
            <a:r>
              <a:rPr lang="en-US" sz="4000" u="sng" dirty="0" smtClean="0"/>
              <a:t>existing</a:t>
            </a:r>
            <a:r>
              <a:rPr lang="en-US" sz="4000" dirty="0" smtClean="0"/>
              <a:t> NT Manuscripts compared to their originals:</a:t>
            </a:r>
          </a:p>
          <a:p>
            <a:pPr lvl="1"/>
            <a:r>
              <a:rPr lang="en-US" sz="4000" dirty="0" smtClean="0"/>
              <a:t>Earliest is within 25-35 years of original (“John </a:t>
            </a:r>
            <a:r>
              <a:rPr lang="en-US" sz="4000" dirty="0" err="1" smtClean="0"/>
              <a:t>Rylands</a:t>
            </a:r>
            <a:r>
              <a:rPr lang="en-US" sz="4000" dirty="0" smtClean="0"/>
              <a:t>” fragment of Gospel of John found in Egypt)!</a:t>
            </a:r>
          </a:p>
          <a:p>
            <a:pPr lvl="1"/>
            <a:r>
              <a:rPr lang="en-US" sz="4000" dirty="0" smtClean="0"/>
              <a:t>Possibly a Mark fragment dating to 68 AD (Mark written in 50s – 60s)</a:t>
            </a:r>
          </a:p>
          <a:p>
            <a:pPr lvl="1"/>
            <a:r>
              <a:rPr lang="en-US" sz="4000" dirty="0" smtClean="0"/>
              <a:t>Many copies in 2</a:t>
            </a:r>
            <a:r>
              <a:rPr lang="en-US" sz="4000" baseline="30000" dirty="0" smtClean="0"/>
              <a:t>nd</a:t>
            </a:r>
            <a:r>
              <a:rPr lang="en-US" sz="4000" dirty="0" smtClean="0"/>
              <a:t> &amp; 3</a:t>
            </a:r>
            <a:r>
              <a:rPr lang="en-US" sz="4000" baseline="30000" dirty="0" smtClean="0"/>
              <a:t>rd</a:t>
            </a:r>
            <a:r>
              <a:rPr lang="en-US" sz="4000" dirty="0" smtClean="0"/>
              <a:t> Centuries</a:t>
            </a:r>
          </a:p>
          <a:p>
            <a:pPr lvl="1"/>
            <a:r>
              <a:rPr lang="en-US" sz="4000" dirty="0" smtClean="0"/>
              <a:t>Exponential growth after that</a:t>
            </a:r>
          </a:p>
          <a:p>
            <a:pPr lvl="1"/>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1"/>
          <p:cNvSpPr>
            <a:spLocks noGrp="1"/>
          </p:cNvSpPr>
          <p:nvPr>
            <p:ph type="title"/>
          </p:nvPr>
        </p:nvSpPr>
        <p:spPr>
          <a:xfrm>
            <a:off x="113489" y="381001"/>
            <a:ext cx="8915400" cy="838199"/>
          </a:xfrm>
        </p:spPr>
        <p:txBody>
          <a:bodyPr>
            <a:normAutofit/>
          </a:bodyPr>
          <a:lstStyle/>
          <a:p>
            <a:pPr algn="ctr"/>
            <a:r>
              <a:rPr sz="4400" smtClean="0">
                <a:ln w="28575">
                  <a:solidFill>
                    <a:schemeClr val="bg1">
                      <a:alpha val="25000"/>
                    </a:schemeClr>
                  </a:solidFill>
                  <a:prstDash val="solid"/>
                  <a:round/>
                </a:ln>
                <a:solidFill>
                  <a:schemeClr val="tx2">
                    <a:lumMod val="90000"/>
                  </a:schemeClr>
                </a:solidFill>
                <a:effectLst/>
              </a:rPr>
              <a:t>NEW TESTAMENT RELIABILITY </a:t>
            </a:r>
            <a:endParaRPr lang="en-US" sz="4400" dirty="0"/>
          </a:p>
        </p:txBody>
      </p:sp>
      <p:sp>
        <p:nvSpPr>
          <p:cNvPr id="3" name="Content Placeholder 2"/>
          <p:cNvSpPr>
            <a:spLocks noGrp="1"/>
          </p:cNvSpPr>
          <p:nvPr>
            <p:ph sz="half" idx="1"/>
          </p:nvPr>
        </p:nvSpPr>
        <p:spPr>
          <a:xfrm>
            <a:off x="304800" y="1770501"/>
            <a:ext cx="8610600" cy="4782699"/>
          </a:xfrm>
        </p:spPr>
        <p:txBody>
          <a:bodyPr>
            <a:noAutofit/>
          </a:bodyPr>
          <a:lstStyle/>
          <a:p>
            <a:r>
              <a:rPr lang="en-US" sz="3200" dirty="0" smtClean="0"/>
              <a:t>All NT likely by ~70 AD, excluding Revelation and other books by John.</a:t>
            </a:r>
          </a:p>
          <a:p>
            <a:endParaRPr lang="en-US" sz="1800" dirty="0" smtClean="0"/>
          </a:p>
          <a:p>
            <a:r>
              <a:rPr lang="en-US" sz="3200" dirty="0" smtClean="0"/>
              <a:t>Incredible short time span of when the NT books were written compared to their originals is relatively unique for ancient literature</a:t>
            </a:r>
          </a:p>
          <a:p>
            <a:endParaRPr lang="en-US" sz="1800" dirty="0" smtClean="0"/>
          </a:p>
          <a:p>
            <a:pPr>
              <a:buNone/>
            </a:pPr>
            <a:endParaRPr lang="en-US" sz="32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a:spLocks noGrp="1"/>
          </p:cNvSpPr>
          <p:nvPr>
            <p:ph type="title"/>
          </p:nvPr>
        </p:nvSpPr>
        <p:spPr>
          <a:xfrm>
            <a:off x="76200" y="304800"/>
            <a:ext cx="8839200" cy="914400"/>
          </a:xfrm>
        </p:spPr>
        <p:txBody>
          <a:bodyPr>
            <a:normAutofit/>
          </a:bodyPr>
          <a:lstStyle/>
          <a:p>
            <a:pPr algn="ctr"/>
            <a:r>
              <a:rPr sz="4400" smtClean="0">
                <a:ln w="28575">
                  <a:solidFill>
                    <a:schemeClr val="bg1">
                      <a:alpha val="25000"/>
                    </a:schemeClr>
                  </a:solidFill>
                  <a:prstDash val="solid"/>
                  <a:round/>
                </a:ln>
                <a:solidFill>
                  <a:schemeClr val="tx2">
                    <a:lumMod val="90000"/>
                  </a:schemeClr>
                </a:solidFill>
                <a:effectLst/>
              </a:rPr>
              <a:t>NEW TESTAMENT RELIABILITY </a:t>
            </a:r>
            <a:endParaRPr lang="en-US" sz="4400" dirty="0"/>
          </a:p>
        </p:txBody>
      </p:sp>
      <p:sp>
        <p:nvSpPr>
          <p:cNvPr id="3" name="Content Placeholder 2"/>
          <p:cNvSpPr>
            <a:spLocks noGrp="1"/>
          </p:cNvSpPr>
          <p:nvPr>
            <p:ph sz="half" idx="1"/>
          </p:nvPr>
        </p:nvSpPr>
        <p:spPr>
          <a:xfrm>
            <a:off x="457200" y="1524000"/>
            <a:ext cx="8458200" cy="5181600"/>
          </a:xfrm>
        </p:spPr>
        <p:txBody>
          <a:bodyPr>
            <a:noAutofit/>
          </a:bodyPr>
          <a:lstStyle/>
          <a:p>
            <a:pPr>
              <a:buNone/>
            </a:pPr>
            <a:r>
              <a:rPr lang="en-US" sz="3200" b="1" dirty="0" smtClean="0">
                <a:ln>
                  <a:solidFill>
                    <a:schemeClr val="bg1"/>
                  </a:solidFill>
                </a:ln>
                <a:solidFill>
                  <a:srgbClr val="FFC000"/>
                </a:solidFill>
              </a:rPr>
              <a:t>TIME</a:t>
            </a:r>
            <a:r>
              <a:rPr lang="en-US" sz="3200" dirty="0" smtClean="0">
                <a:solidFill>
                  <a:srgbClr val="FFC000"/>
                </a:solidFill>
              </a:rPr>
              <a:t>:  </a:t>
            </a:r>
            <a:r>
              <a:rPr lang="en-US" sz="3200" dirty="0" smtClean="0"/>
              <a:t>NT Books written VERY early after actual events of the early thirties AD: </a:t>
            </a:r>
          </a:p>
          <a:p>
            <a:pPr lvl="1"/>
            <a:r>
              <a:rPr lang="en-US" sz="3000" dirty="0" smtClean="0"/>
              <a:t>Matthew: 50s – 60s</a:t>
            </a:r>
          </a:p>
          <a:p>
            <a:pPr lvl="1"/>
            <a:r>
              <a:rPr lang="en-US" sz="3000" dirty="0" smtClean="0"/>
              <a:t>Mark:  50s – 60s</a:t>
            </a:r>
          </a:p>
          <a:p>
            <a:pPr lvl="1"/>
            <a:r>
              <a:rPr lang="en-US" sz="3000" dirty="0" smtClean="0"/>
              <a:t>Luke:  60</a:t>
            </a:r>
          </a:p>
          <a:p>
            <a:pPr lvl="1"/>
            <a:r>
              <a:rPr lang="en-US" sz="3000" dirty="0" smtClean="0"/>
              <a:t>John: 85 - 90</a:t>
            </a:r>
          </a:p>
          <a:p>
            <a:pPr lvl="1"/>
            <a:r>
              <a:rPr lang="en-US" sz="3000" dirty="0" smtClean="0"/>
              <a:t>I Cor.:  55</a:t>
            </a:r>
          </a:p>
          <a:p>
            <a:pPr lvl="1"/>
            <a:r>
              <a:rPr lang="en-US" sz="3000" dirty="0" err="1" smtClean="0"/>
              <a:t>Galations</a:t>
            </a:r>
            <a:r>
              <a:rPr lang="en-US" sz="3000" dirty="0" smtClean="0"/>
              <a:t>: 48 - 49</a:t>
            </a:r>
          </a:p>
          <a:p>
            <a:pPr lvl="1"/>
            <a:r>
              <a:rPr lang="en-US" sz="3000" dirty="0" smtClean="0"/>
              <a:t>All of Paul’s Epistles from ~48 AD – 64/68 AD</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a:spLocks noGrp="1"/>
          </p:cNvSpPr>
          <p:nvPr>
            <p:ph type="title"/>
          </p:nvPr>
        </p:nvSpPr>
        <p:spPr>
          <a:xfrm>
            <a:off x="152400" y="304800"/>
            <a:ext cx="8839200" cy="914400"/>
          </a:xfrm>
        </p:spPr>
        <p:txBody>
          <a:bodyPr>
            <a:normAutofit/>
          </a:bodyPr>
          <a:lstStyle/>
          <a:p>
            <a:pPr algn="ctr"/>
            <a:r>
              <a:rPr sz="4400" smtClean="0">
                <a:ln w="28575">
                  <a:solidFill>
                    <a:schemeClr val="bg1">
                      <a:alpha val="25000"/>
                    </a:schemeClr>
                  </a:solidFill>
                  <a:prstDash val="solid"/>
                  <a:round/>
                </a:ln>
                <a:solidFill>
                  <a:schemeClr val="tx2">
                    <a:lumMod val="90000"/>
                  </a:schemeClr>
                </a:solidFill>
                <a:effectLst/>
              </a:rPr>
              <a:t>NEW TESTAMENT RELIABILITY </a:t>
            </a:r>
            <a:endParaRPr lang="en-US" sz="4400" dirty="0"/>
          </a:p>
        </p:txBody>
      </p:sp>
      <p:sp>
        <p:nvSpPr>
          <p:cNvPr id="3" name="Content Placeholder 2"/>
          <p:cNvSpPr>
            <a:spLocks noGrp="1"/>
          </p:cNvSpPr>
          <p:nvPr>
            <p:ph sz="half" idx="1"/>
          </p:nvPr>
        </p:nvSpPr>
        <p:spPr>
          <a:xfrm>
            <a:off x="457200" y="1524000"/>
            <a:ext cx="8458200" cy="5181600"/>
          </a:xfrm>
        </p:spPr>
        <p:txBody>
          <a:bodyPr>
            <a:noAutofit/>
          </a:bodyPr>
          <a:lstStyle/>
          <a:p>
            <a:r>
              <a:rPr lang="en-US" sz="2800" dirty="0" smtClean="0"/>
              <a:t>Further analysis of the </a:t>
            </a:r>
            <a:r>
              <a:rPr lang="en-US" sz="3600" dirty="0" smtClean="0">
                <a:ln>
                  <a:solidFill>
                    <a:schemeClr val="bg1"/>
                  </a:solidFill>
                </a:ln>
                <a:solidFill>
                  <a:srgbClr val="FF0000"/>
                </a:solidFill>
              </a:rPr>
              <a:t>TIME</a:t>
            </a:r>
            <a:r>
              <a:rPr lang="en-US" sz="3600" dirty="0" smtClean="0"/>
              <a:t> </a:t>
            </a:r>
            <a:r>
              <a:rPr lang="en-US" sz="2800" dirty="0" smtClean="0"/>
              <a:t>issue: Consider time interval between the origin of the information contained in the NT and the events themselves!</a:t>
            </a:r>
            <a:endParaRPr lang="en-US" sz="2800" dirty="0" smtClean="0">
              <a:solidFill>
                <a:srgbClr val="FF0000"/>
              </a:solidFill>
            </a:endParaRPr>
          </a:p>
          <a:p>
            <a:endParaRPr lang="en-US" sz="2800" dirty="0" smtClean="0">
              <a:solidFill>
                <a:srgbClr val="FF0000"/>
              </a:solidFill>
            </a:endParaRPr>
          </a:p>
          <a:p>
            <a:pPr>
              <a:buNone/>
            </a:pPr>
            <a:endParaRPr lang="en-US" sz="2800" dirty="0" smtClean="0">
              <a:solidFill>
                <a:srgbClr val="FF0000"/>
              </a:solidFill>
            </a:endParaRPr>
          </a:p>
          <a:p>
            <a:pPr>
              <a:buNone/>
            </a:pPr>
            <a:endParaRPr lang="en-US" sz="2800" dirty="0" smtClean="0">
              <a:solidFill>
                <a:srgbClr val="FF0000"/>
              </a:solidFill>
            </a:endParaRPr>
          </a:p>
          <a:p>
            <a:pPr>
              <a:buNone/>
            </a:pPr>
            <a:endParaRPr lang="en-US" sz="3000"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1"/>
          <p:cNvSpPr>
            <a:spLocks noGrp="1"/>
          </p:cNvSpPr>
          <p:nvPr>
            <p:ph type="title"/>
          </p:nvPr>
        </p:nvSpPr>
        <p:spPr>
          <a:xfrm>
            <a:off x="76200" y="457200"/>
            <a:ext cx="8915400" cy="838199"/>
          </a:xfrm>
        </p:spPr>
        <p:txBody>
          <a:bodyPr>
            <a:normAutofit/>
          </a:bodyPr>
          <a:lstStyle/>
          <a:p>
            <a:pPr algn="ctr"/>
            <a:r>
              <a:rPr sz="4400" smtClean="0">
                <a:ln w="28575">
                  <a:solidFill>
                    <a:schemeClr val="bg1">
                      <a:alpha val="25000"/>
                    </a:schemeClr>
                  </a:solidFill>
                  <a:prstDash val="solid"/>
                  <a:round/>
                </a:ln>
                <a:solidFill>
                  <a:schemeClr val="tx2">
                    <a:lumMod val="90000"/>
                  </a:schemeClr>
                </a:solidFill>
                <a:effectLst/>
              </a:rPr>
              <a:t>NEW TESTAMENT RELIABILITY </a:t>
            </a:r>
            <a:endParaRPr lang="en-US" sz="4400" dirty="0"/>
          </a:p>
        </p:txBody>
      </p:sp>
      <p:sp>
        <p:nvSpPr>
          <p:cNvPr id="3" name="Content Placeholder 2"/>
          <p:cNvSpPr>
            <a:spLocks noGrp="1"/>
          </p:cNvSpPr>
          <p:nvPr>
            <p:ph sz="half" idx="1"/>
          </p:nvPr>
        </p:nvSpPr>
        <p:spPr>
          <a:xfrm>
            <a:off x="228600" y="1295400"/>
            <a:ext cx="8610600" cy="5562600"/>
          </a:xfrm>
        </p:spPr>
        <p:txBody>
          <a:bodyPr>
            <a:noAutofit/>
          </a:bodyPr>
          <a:lstStyle/>
          <a:p>
            <a:pPr>
              <a:buNone/>
            </a:pPr>
            <a:r>
              <a:rPr lang="en-US" sz="3200" dirty="0" smtClean="0"/>
              <a:t>Following is the dating of the resurrection story  (</a:t>
            </a:r>
            <a:r>
              <a:rPr lang="en-US" sz="3200" b="1" i="1" dirty="0" smtClean="0">
                <a:solidFill>
                  <a:srgbClr val="FFC000"/>
                </a:solidFill>
              </a:rPr>
              <a:t>This helps further prove how close the written information in the NT is to the original event, and thereby substantiating its veracity per the “</a:t>
            </a:r>
            <a:r>
              <a:rPr lang="en-US" sz="3200" b="1" i="1" dirty="0" smtClean="0">
                <a:ln>
                  <a:solidFill>
                    <a:schemeClr val="bg1"/>
                  </a:solidFill>
                </a:ln>
                <a:solidFill>
                  <a:srgbClr val="0070C0"/>
                </a:solidFill>
              </a:rPr>
              <a:t>TIME</a:t>
            </a:r>
            <a:r>
              <a:rPr lang="en-US" sz="3200" b="1" i="1" dirty="0" smtClean="0">
                <a:solidFill>
                  <a:srgbClr val="FFC000"/>
                </a:solidFill>
              </a:rPr>
              <a:t>” factor for showing document reliability)</a:t>
            </a:r>
            <a:r>
              <a:rPr lang="en-US" sz="3200" dirty="0" smtClean="0"/>
              <a:t>: </a:t>
            </a:r>
          </a:p>
          <a:p>
            <a:endParaRPr lang="en-US" sz="1800" dirty="0" smtClean="0"/>
          </a:p>
          <a:p>
            <a:r>
              <a:rPr lang="en-US" sz="3200" dirty="0" smtClean="0"/>
              <a:t>NT has resurrection creeds going back to the mid-30s, and likely to the resurrection itself!!!</a:t>
            </a:r>
          </a:p>
          <a:p>
            <a:pPr>
              <a:buNone/>
            </a:pPr>
            <a:endParaRPr lang="en-US" sz="1800"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noGrp="1"/>
          </p:cNvSpPr>
          <p:nvPr>
            <p:ph type="title"/>
          </p:nvPr>
        </p:nvSpPr>
        <p:spPr>
          <a:xfrm>
            <a:off x="381000" y="457200"/>
            <a:ext cx="8458200" cy="685800"/>
          </a:xfrm>
          <a:prstGeom prst="rect">
            <a:avLst/>
          </a:prstGeom>
        </p:spPr>
        <p:txBody>
          <a:bodyPr vert="horz" anchor="t">
            <a:noAutofit/>
          </a:bodyPr>
          <a:lstStyle/>
          <a:p>
            <a:pPr lvl="0" algn="ctr">
              <a:defRPr/>
            </a:pPr>
            <a:r>
              <a:rPr sz="4000" smtClean="0">
                <a:ln w="28575">
                  <a:solidFill>
                    <a:schemeClr val="bg1">
                      <a:alpha val="25000"/>
                    </a:schemeClr>
                  </a:solidFill>
                  <a:prstDash val="solid"/>
                  <a:round/>
                </a:ln>
                <a:solidFill>
                  <a:schemeClr val="tx2">
                    <a:lumMod val="90000"/>
                  </a:schemeClr>
                </a:solidFill>
                <a:effectLst/>
              </a:rPr>
              <a:t> NEW TESTAMENT RELIABILITY </a:t>
            </a: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3" name="Content Placeholder 2"/>
          <p:cNvSpPr>
            <a:spLocks noGrp="1"/>
          </p:cNvSpPr>
          <p:nvPr>
            <p:ph sz="half" idx="1"/>
          </p:nvPr>
        </p:nvSpPr>
        <p:spPr>
          <a:xfrm>
            <a:off x="533400" y="1295401"/>
            <a:ext cx="8146256" cy="4572000"/>
          </a:xfrm>
        </p:spPr>
        <p:txBody>
          <a:bodyPr>
            <a:noAutofit/>
          </a:bodyPr>
          <a:lstStyle/>
          <a:p>
            <a:pPr>
              <a:buNone/>
            </a:pPr>
            <a:r>
              <a:rPr lang="en-US" sz="3200" dirty="0" smtClean="0">
                <a:solidFill>
                  <a:srgbClr val="FFC000"/>
                </a:solidFill>
              </a:rPr>
              <a:t>NT has Creeds in it which Pre-Date the times of the writing of the NT books Themselves!</a:t>
            </a:r>
          </a:p>
          <a:p>
            <a:r>
              <a:rPr lang="en-US" sz="3200" dirty="0" smtClean="0"/>
              <a:t>Even radical NT critical scholars agree I Cor. was written about 55 A.D. and accept it as a legitimate letter from Paul </a:t>
            </a:r>
          </a:p>
          <a:p>
            <a:pPr>
              <a:buNone/>
            </a:pPr>
            <a:endParaRPr lang="en-US" sz="1800" dirty="0" smtClean="0"/>
          </a:p>
          <a:p>
            <a:r>
              <a:rPr lang="en-US" sz="3200" dirty="0" smtClean="0"/>
              <a:t>In I Cor. Paul references a previous time of presenting the Gospel to the Corinthians; scholars generally feel this is about 51 A.D.</a:t>
            </a:r>
            <a:endParaRPr lang="en-US" sz="32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extBox 1"/>
          <p:cNvSpPr txBox="1"/>
          <p:nvPr/>
        </p:nvSpPr>
        <p:spPr>
          <a:xfrm>
            <a:off x="228600" y="685801"/>
            <a:ext cx="8686800" cy="5324535"/>
          </a:xfrm>
          <a:prstGeom prst="rect">
            <a:avLst/>
          </a:prstGeom>
          <a:noFill/>
        </p:spPr>
        <p:txBody>
          <a:bodyPr wrap="square" rtlCol="0">
            <a:spAutoFit/>
          </a:bodyPr>
          <a:lstStyle/>
          <a:p>
            <a:pPr algn="ctr"/>
            <a:r>
              <a:rPr lang="en-US" sz="4400" dirty="0" smtClean="0"/>
              <a:t>Crucifixion is often dated in 30 A.D. However should be in 33 A.D. based on the prophecy chronology of Daniel 7.</a:t>
            </a:r>
          </a:p>
          <a:p>
            <a:pPr algn="ctr"/>
            <a:endParaRPr lang="en-US" sz="4400" dirty="0" smtClean="0"/>
          </a:p>
          <a:p>
            <a:pPr algn="ctr"/>
            <a:r>
              <a:rPr lang="en-US" sz="4000" dirty="0" smtClean="0">
                <a:solidFill>
                  <a:srgbClr val="FFC000"/>
                </a:solidFill>
              </a:rPr>
              <a:t>AT THIS POINT WE ARE </a:t>
            </a:r>
          </a:p>
          <a:p>
            <a:pPr algn="ctr"/>
            <a:r>
              <a:rPr lang="en-US" sz="4000" dirty="0" smtClean="0">
                <a:solidFill>
                  <a:srgbClr val="FFC000"/>
                </a:solidFill>
              </a:rPr>
              <a:t>WITHIN ABOUT 20 YEARS </a:t>
            </a:r>
          </a:p>
          <a:p>
            <a:pPr algn="ctr"/>
            <a:r>
              <a:rPr lang="en-US" sz="4000" dirty="0" smtClean="0">
                <a:solidFill>
                  <a:srgbClr val="FFC000"/>
                </a:solidFill>
              </a:rPr>
              <a:t>OF THE RESURRECTION ITSELF!</a:t>
            </a:r>
            <a:endParaRPr lang="en-US" sz="4400"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noGrp="1"/>
          </p:cNvSpPr>
          <p:nvPr>
            <p:ph type="title"/>
          </p:nvPr>
        </p:nvSpPr>
        <p:spPr>
          <a:xfrm>
            <a:off x="228600" y="457200"/>
            <a:ext cx="8686800" cy="762000"/>
          </a:xfrm>
          <a:prstGeom prst="rect">
            <a:avLst/>
          </a:prstGeom>
        </p:spPr>
        <p:txBody>
          <a:bodyPr vert="horz" anchor="t">
            <a:noAutofit/>
          </a:bodyPr>
          <a:lstStyle/>
          <a:p>
            <a:pPr lvl="0" algn="ctr">
              <a:defRPr/>
            </a:pPr>
            <a:r>
              <a:rPr sz="4000" smtClean="0">
                <a:ln w="28575">
                  <a:solidFill>
                    <a:schemeClr val="bg1">
                      <a:alpha val="25000"/>
                    </a:schemeClr>
                  </a:solidFill>
                  <a:prstDash val="solid"/>
                  <a:round/>
                </a:ln>
                <a:solidFill>
                  <a:schemeClr val="tx2">
                    <a:lumMod val="90000"/>
                  </a:schemeClr>
                </a:solidFill>
                <a:effectLst/>
              </a:rPr>
              <a:t> NEW TESTAMENT RELIABILITY </a:t>
            </a: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3" name="Content Placeholder 2"/>
          <p:cNvSpPr>
            <a:spLocks noGrp="1"/>
          </p:cNvSpPr>
          <p:nvPr>
            <p:ph sz="half" idx="1"/>
          </p:nvPr>
        </p:nvSpPr>
        <p:spPr>
          <a:xfrm>
            <a:off x="457200" y="1219200"/>
            <a:ext cx="8222456" cy="5410200"/>
          </a:xfrm>
        </p:spPr>
        <p:txBody>
          <a:bodyPr>
            <a:noAutofit/>
          </a:bodyPr>
          <a:lstStyle/>
          <a:p>
            <a:r>
              <a:rPr lang="en-US" sz="3600" dirty="0" smtClean="0"/>
              <a:t>I Cor. 15:3-7 considered by conservative &amp; liberal critics a quotation by Paul of a </a:t>
            </a:r>
            <a:r>
              <a:rPr lang="en-US" sz="3600" u="sng" dirty="0" smtClean="0"/>
              <a:t>previous</a:t>
            </a:r>
            <a:r>
              <a:rPr lang="en-US" sz="3600" dirty="0" smtClean="0"/>
              <a:t> Christian creed:</a:t>
            </a:r>
          </a:p>
          <a:p>
            <a:pPr lvl="1"/>
            <a:r>
              <a:rPr lang="en-US" sz="3400" dirty="0" smtClean="0">
                <a:solidFill>
                  <a:srgbClr val="FFC000"/>
                </a:solidFill>
                <a:latin typeface="Script MT Bold" pitchFamily="66" charset="0"/>
              </a:rPr>
              <a:t>“For </a:t>
            </a:r>
            <a:r>
              <a:rPr lang="en-US" sz="3400" b="1" i="1" u="sng" dirty="0" smtClean="0">
                <a:solidFill>
                  <a:srgbClr val="FFC000"/>
                </a:solidFill>
                <a:latin typeface="Script MT Bold" pitchFamily="66" charset="0"/>
              </a:rPr>
              <a:t>what I received</a:t>
            </a:r>
            <a:r>
              <a:rPr lang="en-US" sz="3400" i="1" u="sng" dirty="0" smtClean="0">
                <a:solidFill>
                  <a:srgbClr val="FFC000"/>
                </a:solidFill>
                <a:latin typeface="Script MT Bold" pitchFamily="66" charset="0"/>
              </a:rPr>
              <a:t>  I </a:t>
            </a:r>
            <a:r>
              <a:rPr lang="en-US" sz="3400" b="1" i="1" u="sng" dirty="0" smtClean="0">
                <a:solidFill>
                  <a:srgbClr val="FFC000"/>
                </a:solidFill>
                <a:latin typeface="Script MT Bold" pitchFamily="66" charset="0"/>
              </a:rPr>
              <a:t>passed on to you</a:t>
            </a:r>
            <a:r>
              <a:rPr lang="en-US" sz="3400" dirty="0" smtClean="0">
                <a:solidFill>
                  <a:srgbClr val="FFC000"/>
                </a:solidFill>
                <a:latin typeface="Script MT Bold" pitchFamily="66" charset="0"/>
              </a:rPr>
              <a:t> as of first importance: that Christ died for our sins according to the Scriptures, that he was buried, that he was raised on the third day according to the Scriptures, and that he appeared to Peter, and then to the Twelve. </a:t>
            </a:r>
            <a:endParaRPr lang="en-US" sz="36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noGrp="1"/>
          </p:cNvSpPr>
          <p:nvPr>
            <p:ph type="title"/>
          </p:nvPr>
        </p:nvSpPr>
        <p:spPr>
          <a:xfrm>
            <a:off x="228600" y="609600"/>
            <a:ext cx="8686800" cy="762000"/>
          </a:xfrm>
          <a:prstGeom prst="rect">
            <a:avLst/>
          </a:prstGeom>
        </p:spPr>
        <p:txBody>
          <a:bodyPr vert="horz" anchor="t">
            <a:noAutofit/>
          </a:bodyPr>
          <a:lstStyle/>
          <a:p>
            <a:pPr lvl="0" algn="ctr">
              <a:defRPr/>
            </a:pPr>
            <a:r>
              <a:rPr sz="4000" smtClean="0">
                <a:ln w="28575">
                  <a:solidFill>
                    <a:schemeClr val="bg1">
                      <a:alpha val="25000"/>
                    </a:schemeClr>
                  </a:solidFill>
                  <a:prstDash val="solid"/>
                  <a:round/>
                </a:ln>
                <a:solidFill>
                  <a:schemeClr val="tx2">
                    <a:lumMod val="90000"/>
                  </a:schemeClr>
                </a:solidFill>
                <a:effectLst/>
              </a:rPr>
              <a:t> NEW TESTAMENT RELIABILITY </a:t>
            </a: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3" name="Content Placeholder 2"/>
          <p:cNvSpPr>
            <a:spLocks noGrp="1"/>
          </p:cNvSpPr>
          <p:nvPr>
            <p:ph sz="half" idx="1"/>
          </p:nvPr>
        </p:nvSpPr>
        <p:spPr>
          <a:xfrm>
            <a:off x="457200" y="1447800"/>
            <a:ext cx="8222456" cy="5410200"/>
          </a:xfrm>
        </p:spPr>
        <p:txBody>
          <a:bodyPr>
            <a:noAutofit/>
          </a:bodyPr>
          <a:lstStyle/>
          <a:p>
            <a:pPr lvl="1">
              <a:buNone/>
            </a:pPr>
            <a:r>
              <a:rPr lang="en-US" sz="3400" dirty="0" smtClean="0">
                <a:solidFill>
                  <a:srgbClr val="FFC000"/>
                </a:solidFill>
                <a:latin typeface="Script MT Bold" pitchFamily="66" charset="0"/>
              </a:rPr>
              <a:t>  “After that, he appeared to more than five hundred of the brothers at the same time, most of whom are still living, though some have fallen asleep.  Then he appeared to James, then to all the apostles,…”</a:t>
            </a:r>
          </a:p>
          <a:p>
            <a:pPr lvl="1"/>
            <a:endParaRPr lang="en-US" sz="3400" dirty="0" smtClean="0">
              <a:solidFill>
                <a:srgbClr val="FFC000"/>
              </a:solidFill>
              <a:latin typeface="Script MT Bold" pitchFamily="66" charset="0"/>
            </a:endParaRPr>
          </a:p>
          <a:p>
            <a:r>
              <a:rPr lang="en-US" sz="3600" dirty="0" smtClean="0">
                <a:solidFill>
                  <a:srgbClr val="FFC000"/>
                </a:solidFill>
                <a:latin typeface="Script MT Bold" pitchFamily="66" charset="0"/>
              </a:rPr>
              <a:t> </a:t>
            </a:r>
            <a:r>
              <a:rPr lang="en-US" sz="3600" dirty="0" smtClean="0"/>
              <a:t>Paul then adds in verse 8, </a:t>
            </a:r>
            <a:r>
              <a:rPr lang="en-US" sz="3600" dirty="0" smtClean="0">
                <a:solidFill>
                  <a:srgbClr val="FFC000"/>
                </a:solidFill>
                <a:latin typeface="Script MT Bold" pitchFamily="66" charset="0"/>
              </a:rPr>
              <a:t>“and last of all he appeared to me last to one abnormally born.”</a:t>
            </a:r>
            <a:endParaRPr lang="en-US" sz="1800"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noGrp="1"/>
          </p:cNvSpPr>
          <p:nvPr>
            <p:ph type="title"/>
          </p:nvPr>
        </p:nvSpPr>
        <p:spPr>
          <a:xfrm>
            <a:off x="228600" y="533400"/>
            <a:ext cx="8686800" cy="762000"/>
          </a:xfrm>
          <a:prstGeom prst="rect">
            <a:avLst/>
          </a:prstGeom>
        </p:spPr>
        <p:txBody>
          <a:bodyPr vert="horz" anchor="t">
            <a:noAutofit/>
          </a:bodyPr>
          <a:lstStyle/>
          <a:p>
            <a:pPr lvl="0" algn="ctr">
              <a:defRPr/>
            </a:pPr>
            <a:r>
              <a:rPr sz="4000" dirty="0" smtClean="0">
                <a:ln w="28575">
                  <a:solidFill>
                    <a:schemeClr val="bg1">
                      <a:alpha val="25000"/>
                    </a:schemeClr>
                  </a:solidFill>
                  <a:prstDash val="solid"/>
                  <a:round/>
                </a:ln>
                <a:solidFill>
                  <a:schemeClr val="tx2">
                    <a:lumMod val="90000"/>
                  </a:schemeClr>
                </a:solidFill>
                <a:effectLst/>
              </a:rPr>
              <a:t> NEW TESTAMENT RELIABILITY </a:t>
            </a: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3" name="Content Placeholder 2"/>
          <p:cNvSpPr>
            <a:spLocks noGrp="1"/>
          </p:cNvSpPr>
          <p:nvPr>
            <p:ph sz="half" idx="1"/>
          </p:nvPr>
        </p:nvSpPr>
        <p:spPr>
          <a:xfrm>
            <a:off x="457200" y="1219200"/>
            <a:ext cx="8222456" cy="5410200"/>
          </a:xfrm>
        </p:spPr>
        <p:txBody>
          <a:bodyPr>
            <a:noAutofit/>
          </a:bodyPr>
          <a:lstStyle/>
          <a:p>
            <a:endParaRPr lang="en-US" sz="1800" dirty="0" smtClean="0"/>
          </a:p>
          <a:p>
            <a:r>
              <a:rPr lang="en-US" sz="3600" dirty="0" smtClean="0"/>
              <a:t> Due to stylistic and vocabulary characteristics, etc. this creed, a stylized hymn,  is thought by most scholars to have originated by 35 – 38 A.D.  Some contend it goes back to the resurrection itself!   </a:t>
            </a:r>
          </a:p>
          <a:p>
            <a:endParaRPr lang="en-US" sz="1800"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1469136"/>
          </a:xfrm>
        </p:spPr>
        <p:txBody>
          <a:bodyPr>
            <a:normAutofit fontScale="90000"/>
          </a:bodyPr>
          <a:lstStyle/>
          <a:p>
            <a:pPr algn="ctr"/>
            <a:r>
              <a:rPr lang="en-US" sz="9600" dirty="0" smtClean="0">
                <a:solidFill>
                  <a:schemeClr val="accent3"/>
                </a:solidFill>
              </a:rPr>
              <a:t>WHY???</a:t>
            </a:r>
            <a:endParaRPr lang="en-US" sz="9600" dirty="0">
              <a:solidFill>
                <a:schemeClr val="accent3"/>
              </a:solidFill>
            </a:endParaRPr>
          </a:p>
        </p:txBody>
      </p:sp>
      <p:sp>
        <p:nvSpPr>
          <p:cNvPr id="3" name="Content Placeholder 2"/>
          <p:cNvSpPr>
            <a:spLocks noGrp="1"/>
          </p:cNvSpPr>
          <p:nvPr>
            <p:ph sz="half" idx="1"/>
          </p:nvPr>
        </p:nvSpPr>
        <p:spPr>
          <a:xfrm>
            <a:off x="464344" y="2133600"/>
            <a:ext cx="8451056" cy="4162864"/>
          </a:xfrm>
        </p:spPr>
        <p:txBody>
          <a:bodyPr>
            <a:normAutofit/>
          </a:bodyPr>
          <a:lstStyle/>
          <a:p>
            <a:r>
              <a:rPr lang="en-US" sz="4800" dirty="0" smtClean="0"/>
              <a:t>Will discuss later</a:t>
            </a:r>
          </a:p>
          <a:p>
            <a:endParaRPr lang="en-US" sz="1900" dirty="0" smtClean="0"/>
          </a:p>
          <a:p>
            <a:r>
              <a:rPr lang="en-US" sz="4800" dirty="0" smtClean="0"/>
              <a:t>First, must determine if evidence shows Jesus Christ physically rose from the dead</a:t>
            </a:r>
            <a:endParaRPr lang="en-US" sz="4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noGrp="1"/>
          </p:cNvSpPr>
          <p:nvPr>
            <p:ph type="title"/>
          </p:nvPr>
        </p:nvSpPr>
        <p:spPr>
          <a:xfrm>
            <a:off x="304800" y="457200"/>
            <a:ext cx="8534400" cy="762000"/>
          </a:xfrm>
          <a:prstGeom prst="rect">
            <a:avLst/>
          </a:prstGeom>
        </p:spPr>
        <p:txBody>
          <a:bodyPr vert="horz" anchor="t">
            <a:noAutofit/>
          </a:bodyPr>
          <a:lstStyle/>
          <a:p>
            <a:pPr lvl="0" algn="ctr">
              <a:defRPr/>
            </a:pPr>
            <a:r>
              <a:rPr sz="4000" smtClean="0">
                <a:ln w="28575">
                  <a:solidFill>
                    <a:schemeClr val="bg1">
                      <a:alpha val="25000"/>
                    </a:schemeClr>
                  </a:solidFill>
                  <a:prstDash val="solid"/>
                  <a:round/>
                </a:ln>
                <a:solidFill>
                  <a:schemeClr val="tx2">
                    <a:lumMod val="90000"/>
                  </a:schemeClr>
                </a:solidFill>
                <a:effectLst/>
              </a:rPr>
              <a:t> NEW TESTAMENT RELIABILITY </a:t>
            </a: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3" name="Content Placeholder 2"/>
          <p:cNvSpPr>
            <a:spLocks noGrp="1"/>
          </p:cNvSpPr>
          <p:nvPr>
            <p:ph sz="half" idx="1"/>
          </p:nvPr>
        </p:nvSpPr>
        <p:spPr>
          <a:xfrm>
            <a:off x="228600" y="1143000"/>
            <a:ext cx="8763000" cy="5333999"/>
          </a:xfrm>
        </p:spPr>
        <p:txBody>
          <a:bodyPr>
            <a:noAutofit/>
          </a:bodyPr>
          <a:lstStyle/>
          <a:p>
            <a:r>
              <a:rPr lang="en-US" sz="3600" dirty="0" smtClean="0"/>
              <a:t>Conservative &amp; liberal scholars generally accept Paul’s conversion was 1-3 yrs. after the crucifixion.</a:t>
            </a:r>
          </a:p>
          <a:p>
            <a:endParaRPr lang="en-US" sz="1800" dirty="0" smtClean="0"/>
          </a:p>
          <a:p>
            <a:r>
              <a:rPr lang="en-US" sz="3600" dirty="0" smtClean="0"/>
              <a:t>Even liberal critics accept </a:t>
            </a:r>
            <a:r>
              <a:rPr lang="en-US" sz="3600" dirty="0" err="1" smtClean="0"/>
              <a:t>Galations</a:t>
            </a:r>
            <a:r>
              <a:rPr lang="en-US" sz="3600" dirty="0" smtClean="0"/>
              <a:t> as a genuine letter of Paul</a:t>
            </a:r>
          </a:p>
          <a:p>
            <a:endParaRPr lang="en-US" sz="1800" dirty="0" smtClean="0"/>
          </a:p>
          <a:p>
            <a:r>
              <a:rPr lang="en-US" sz="3600" dirty="0" smtClean="0"/>
              <a:t>In Gal. 1:13-17, Paul, after his conversion, went to Damascus for three years of personal study, consulting with no one.</a:t>
            </a:r>
            <a:endParaRPr lang="en-US" sz="36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486400"/>
          </a:xfrm>
        </p:spPr>
        <p:txBody>
          <a:bodyPr>
            <a:noAutofit/>
          </a:bodyPr>
          <a:lstStyle/>
          <a:p>
            <a:r>
              <a:rPr lang="en-US" sz="3200" dirty="0" smtClean="0"/>
              <a:t>In Gal. 1:18-20, Paul then visited Peter and James, confirming with them the Gospel.  This visit  was about 4 - 6 years after the resurrection.</a:t>
            </a:r>
          </a:p>
          <a:p>
            <a:endParaRPr lang="en-US" sz="1800" dirty="0" smtClean="0"/>
          </a:p>
          <a:p>
            <a:r>
              <a:rPr lang="en-US" sz="3200" dirty="0" smtClean="0"/>
              <a:t>Thus, the creed of I Cor. 15:3-7, which Paul said he received earlier, undoubtedly was received by him by </a:t>
            </a:r>
            <a:r>
              <a:rPr lang="en-US" sz="3200" u="sng" dirty="0" smtClean="0"/>
              <a:t>no later than</a:t>
            </a:r>
            <a:r>
              <a:rPr lang="en-US" sz="3200" dirty="0" smtClean="0"/>
              <a:t> his visit with Peter and John (they surely did not just talk about the weather!!!)</a:t>
            </a:r>
            <a:endParaRPr lang="en-US" sz="3200" dirty="0"/>
          </a:p>
        </p:txBody>
      </p:sp>
      <p:sp>
        <p:nvSpPr>
          <p:cNvPr id="2" name="Title 1"/>
          <p:cNvSpPr>
            <a:spLocks noGrp="1"/>
          </p:cNvSpPr>
          <p:nvPr>
            <p:ph type="title"/>
          </p:nvPr>
        </p:nvSpPr>
        <p:spPr>
          <a:xfrm>
            <a:off x="457200" y="457200"/>
            <a:ext cx="8534400" cy="762000"/>
          </a:xfrm>
        </p:spPr>
        <p:txBody>
          <a:bodyPr>
            <a:normAutofit/>
          </a:bodyPr>
          <a:lstStyle/>
          <a:p>
            <a:r>
              <a:rPr sz="4400" smtClean="0">
                <a:ln w="28575">
                  <a:solidFill>
                    <a:schemeClr val="bg1">
                      <a:alpha val="25000"/>
                    </a:schemeClr>
                  </a:solidFill>
                  <a:prstDash val="solid"/>
                  <a:round/>
                </a:ln>
                <a:solidFill>
                  <a:schemeClr val="tx2">
                    <a:lumMod val="90000"/>
                  </a:schemeClr>
                </a:solidFill>
                <a:effectLst/>
              </a:rPr>
              <a:t> </a:t>
            </a:r>
            <a:r>
              <a:rPr sz="4000" smtClean="0">
                <a:ln w="28575">
                  <a:solidFill>
                    <a:schemeClr val="bg1">
                      <a:alpha val="25000"/>
                    </a:schemeClr>
                  </a:solidFill>
                  <a:prstDash val="solid"/>
                  <a:round/>
                </a:ln>
                <a:solidFill>
                  <a:schemeClr val="tx2">
                    <a:lumMod val="90000"/>
                  </a:schemeClr>
                </a:solidFill>
                <a:effectLst/>
              </a:rPr>
              <a:t>NEW TESTAMENT RELIABILITY </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noGrp="1"/>
          </p:cNvSpPr>
          <p:nvPr>
            <p:ph type="title"/>
          </p:nvPr>
        </p:nvSpPr>
        <p:spPr>
          <a:xfrm>
            <a:off x="304800" y="533400"/>
            <a:ext cx="8610600" cy="838200"/>
          </a:xfrm>
          <a:prstGeom prst="rect">
            <a:avLst/>
          </a:prstGeom>
        </p:spPr>
        <p:txBody>
          <a:bodyPr vert="horz" anchor="t">
            <a:noAutofit/>
          </a:bodyPr>
          <a:lstStyle/>
          <a:p>
            <a:pPr lvl="0" algn="ctr">
              <a:defRPr/>
            </a:pPr>
            <a:r>
              <a:rPr sz="4000" smtClean="0">
                <a:ln w="28575">
                  <a:solidFill>
                    <a:schemeClr val="bg1">
                      <a:alpha val="25000"/>
                    </a:schemeClr>
                  </a:solidFill>
                  <a:prstDash val="solid"/>
                  <a:round/>
                </a:ln>
                <a:solidFill>
                  <a:schemeClr val="tx2">
                    <a:lumMod val="90000"/>
                  </a:schemeClr>
                </a:solidFill>
                <a:effectLst/>
              </a:rPr>
              <a:t> NEW TESTAMENT RELIABILITY </a:t>
            </a: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3" name="Content Placeholder 2"/>
          <p:cNvSpPr>
            <a:spLocks noGrp="1"/>
          </p:cNvSpPr>
          <p:nvPr>
            <p:ph sz="half" idx="1"/>
          </p:nvPr>
        </p:nvSpPr>
        <p:spPr>
          <a:xfrm>
            <a:off x="304800" y="1295400"/>
            <a:ext cx="8610600" cy="5105400"/>
          </a:xfrm>
        </p:spPr>
        <p:txBody>
          <a:bodyPr>
            <a:noAutofit/>
          </a:bodyPr>
          <a:lstStyle/>
          <a:p>
            <a:r>
              <a:rPr lang="en-US" sz="4000" dirty="0" smtClean="0"/>
              <a:t>Therefore, this creed was transmitted to Paul by no later than 35 – 37 AD (assuming a 30 A.D. crucifixion date, rather than a 33 A.D. date).</a:t>
            </a:r>
          </a:p>
          <a:p>
            <a:pPr>
              <a:buNone/>
            </a:pPr>
            <a:endParaRPr lang="en-US" sz="1800" dirty="0" smtClean="0"/>
          </a:p>
          <a:p>
            <a:r>
              <a:rPr lang="en-US" sz="4000" dirty="0" smtClean="0"/>
              <a:t>Vast majority of liberal and conservative scholars accept the above dates.</a:t>
            </a:r>
            <a:endParaRPr lang="en-US" sz="1800"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txBox="1">
            <a:spLocks noGrp="1"/>
          </p:cNvSpPr>
          <p:nvPr>
            <p:ph type="title"/>
          </p:nvPr>
        </p:nvSpPr>
        <p:spPr>
          <a:xfrm>
            <a:off x="228600" y="457200"/>
            <a:ext cx="8686800" cy="762000"/>
          </a:xfrm>
          <a:prstGeom prst="rect">
            <a:avLst/>
          </a:prstGeom>
        </p:spPr>
        <p:txBody>
          <a:bodyPr vert="horz" anchor="t">
            <a:noAutofit/>
          </a:bodyPr>
          <a:lstStyle/>
          <a:p>
            <a:pPr lvl="0" algn="ctr">
              <a:defRPr/>
            </a:pPr>
            <a:r>
              <a:rPr sz="4000" smtClean="0">
                <a:ln w="28575">
                  <a:solidFill>
                    <a:schemeClr val="bg1">
                      <a:alpha val="25000"/>
                    </a:schemeClr>
                  </a:solidFill>
                  <a:prstDash val="solid"/>
                  <a:round/>
                </a:ln>
                <a:solidFill>
                  <a:schemeClr val="tx2">
                    <a:lumMod val="90000"/>
                  </a:schemeClr>
                </a:solidFill>
                <a:effectLst/>
              </a:rPr>
              <a:t> NEW TESTAMENT RELIABILITY </a:t>
            </a: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6" name="Content Placeholder 2"/>
          <p:cNvSpPr>
            <a:spLocks noGrp="1"/>
          </p:cNvSpPr>
          <p:nvPr>
            <p:ph sz="half" idx="1"/>
          </p:nvPr>
        </p:nvSpPr>
        <p:spPr>
          <a:xfrm>
            <a:off x="381000" y="1295400"/>
            <a:ext cx="8297862" cy="5410200"/>
          </a:xfrm>
        </p:spPr>
        <p:txBody>
          <a:bodyPr>
            <a:noAutofit/>
          </a:bodyPr>
          <a:lstStyle/>
          <a:p>
            <a:r>
              <a:rPr lang="en-US" sz="4000" dirty="0" smtClean="0"/>
              <a:t>Since this creed existed at the time of Paul’s visit to Peter and James (34 – 36 AD), it originated before that point.  </a:t>
            </a:r>
            <a:endParaRPr lang="en-US" sz="1800" dirty="0" smtClean="0"/>
          </a:p>
          <a:p>
            <a:r>
              <a:rPr lang="en-US" sz="4000" dirty="0" smtClean="0"/>
              <a:t>Some well-known critical scholars feel it goes all the way back to the year of the proclaimed resurrection!</a:t>
            </a:r>
            <a:endParaRPr lang="en-US" sz="40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762000"/>
          </a:xfrm>
        </p:spPr>
        <p:txBody>
          <a:bodyPr>
            <a:normAutofit/>
          </a:bodyPr>
          <a:lstStyle/>
          <a:p>
            <a:pPr algn="ctr"/>
            <a:r>
              <a:rPr sz="4400" smtClean="0">
                <a:ln w="28575">
                  <a:solidFill>
                    <a:schemeClr val="bg1">
                      <a:alpha val="25000"/>
                    </a:schemeClr>
                  </a:solidFill>
                  <a:prstDash val="solid"/>
                  <a:round/>
                </a:ln>
                <a:solidFill>
                  <a:schemeClr val="tx2">
                    <a:lumMod val="90000"/>
                  </a:schemeClr>
                </a:solidFill>
                <a:effectLst/>
              </a:rPr>
              <a:t> </a:t>
            </a:r>
            <a:r>
              <a:rPr sz="4000" smtClean="0">
                <a:ln w="28575">
                  <a:solidFill>
                    <a:schemeClr val="bg1">
                      <a:alpha val="25000"/>
                    </a:schemeClr>
                  </a:solidFill>
                  <a:prstDash val="solid"/>
                  <a:round/>
                </a:ln>
                <a:solidFill>
                  <a:schemeClr val="tx2">
                    <a:lumMod val="90000"/>
                  </a:schemeClr>
                </a:solidFill>
                <a:effectLst/>
              </a:rPr>
              <a:t>NEW TESTAMENT RELIABILITY </a:t>
            </a:r>
            <a:endParaRPr lang="en-US" dirty="0"/>
          </a:p>
        </p:txBody>
      </p:sp>
      <p:sp>
        <p:nvSpPr>
          <p:cNvPr id="3" name="Content Placeholder 2"/>
          <p:cNvSpPr>
            <a:spLocks noGrp="1"/>
          </p:cNvSpPr>
          <p:nvPr>
            <p:ph sz="half" idx="1"/>
          </p:nvPr>
        </p:nvSpPr>
        <p:spPr>
          <a:xfrm>
            <a:off x="457200" y="1295400"/>
            <a:ext cx="8374856" cy="4525963"/>
          </a:xfrm>
        </p:spPr>
        <p:txBody>
          <a:bodyPr>
            <a:normAutofit lnSpcReduction="10000"/>
          </a:bodyPr>
          <a:lstStyle/>
          <a:p>
            <a:r>
              <a:rPr lang="en-US" sz="4000" dirty="0" smtClean="0"/>
              <a:t>German theologian Walter Kasper states, </a:t>
            </a:r>
          </a:p>
          <a:p>
            <a:endParaRPr lang="en-US" sz="1800" dirty="0" smtClean="0"/>
          </a:p>
          <a:p>
            <a:pPr lvl="1"/>
            <a:r>
              <a:rPr lang="en-US" sz="3800" dirty="0" smtClean="0"/>
              <a:t>“We have here therefore an ancient text, perhaps in use by the end of 30 AD….” (</a:t>
            </a:r>
            <a:r>
              <a:rPr lang="en-US" sz="3800" b="1" i="1" dirty="0" smtClean="0"/>
              <a:t>Jesus the Christ</a:t>
            </a:r>
            <a:r>
              <a:rPr lang="en-US" sz="3800" dirty="0" smtClean="0"/>
              <a:t>, new ed., trans. V. Green (</a:t>
            </a:r>
            <a:r>
              <a:rPr lang="en-US" sz="3800" dirty="0" err="1" smtClean="0"/>
              <a:t>Mahweh</a:t>
            </a:r>
            <a:r>
              <a:rPr lang="en-US" sz="3800" dirty="0" smtClean="0"/>
              <a:t>, N.J.: </a:t>
            </a:r>
            <a:r>
              <a:rPr lang="en-US" sz="3800" dirty="0" err="1" smtClean="0"/>
              <a:t>Paulist</a:t>
            </a:r>
            <a:r>
              <a:rPr lang="en-US" sz="3800" dirty="0" smtClean="0"/>
              <a:t>, 1976), p. 125)</a:t>
            </a:r>
            <a:endParaRPr lang="en-US" sz="38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762000"/>
          </a:xfrm>
        </p:spPr>
        <p:txBody>
          <a:bodyPr>
            <a:normAutofit/>
          </a:bodyPr>
          <a:lstStyle/>
          <a:p>
            <a:pPr algn="ctr"/>
            <a:r>
              <a:rPr sz="4400" smtClean="0">
                <a:ln w="28575">
                  <a:solidFill>
                    <a:schemeClr val="bg1">
                      <a:alpha val="25000"/>
                    </a:schemeClr>
                  </a:solidFill>
                  <a:prstDash val="solid"/>
                  <a:round/>
                </a:ln>
                <a:solidFill>
                  <a:schemeClr val="tx2">
                    <a:lumMod val="90000"/>
                  </a:schemeClr>
                </a:solidFill>
                <a:effectLst/>
              </a:rPr>
              <a:t> </a:t>
            </a:r>
            <a:r>
              <a:rPr sz="4000" smtClean="0">
                <a:ln w="28575">
                  <a:solidFill>
                    <a:schemeClr val="bg1">
                      <a:alpha val="25000"/>
                    </a:schemeClr>
                  </a:solidFill>
                  <a:prstDash val="solid"/>
                  <a:round/>
                </a:ln>
                <a:solidFill>
                  <a:schemeClr val="tx2">
                    <a:lumMod val="90000"/>
                  </a:schemeClr>
                </a:solidFill>
                <a:effectLst/>
              </a:rPr>
              <a:t>NEW TESTAMENT RELIABILITY </a:t>
            </a:r>
            <a:endParaRPr lang="en-US" dirty="0"/>
          </a:p>
        </p:txBody>
      </p:sp>
      <p:sp>
        <p:nvSpPr>
          <p:cNvPr id="3" name="Content Placeholder 2"/>
          <p:cNvSpPr>
            <a:spLocks noGrp="1"/>
          </p:cNvSpPr>
          <p:nvPr>
            <p:ph sz="half" idx="1"/>
          </p:nvPr>
        </p:nvSpPr>
        <p:spPr>
          <a:xfrm>
            <a:off x="457200" y="1295400"/>
            <a:ext cx="8374856" cy="4525963"/>
          </a:xfrm>
        </p:spPr>
        <p:txBody>
          <a:bodyPr>
            <a:normAutofit lnSpcReduction="10000"/>
          </a:bodyPr>
          <a:lstStyle/>
          <a:p>
            <a:r>
              <a:rPr lang="en-US" sz="4000" dirty="0" smtClean="0"/>
              <a:t>Reginald Fuller proclaims about the disciples belief in the resurrection </a:t>
            </a:r>
          </a:p>
          <a:p>
            <a:endParaRPr lang="en-US" sz="1800" dirty="0" smtClean="0"/>
          </a:p>
          <a:p>
            <a:pPr lvl="1"/>
            <a:r>
              <a:rPr lang="en-US" sz="3800" dirty="0" smtClean="0"/>
              <a:t>“as one of the indisputable facts of history…a fact upon which both believer and unbeliever may agree.” (</a:t>
            </a:r>
            <a:r>
              <a:rPr lang="en-US" sz="3800" b="1" i="1" dirty="0" smtClean="0"/>
              <a:t>The Foundations of New Testament Christology</a:t>
            </a:r>
            <a:r>
              <a:rPr lang="en-US" sz="3800" dirty="0" smtClean="0"/>
              <a:t>, p. 142)</a:t>
            </a:r>
            <a:endParaRPr lang="en-US" sz="38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762000"/>
          </a:xfrm>
        </p:spPr>
        <p:txBody>
          <a:bodyPr>
            <a:normAutofit/>
          </a:bodyPr>
          <a:lstStyle/>
          <a:p>
            <a:pPr algn="ctr"/>
            <a:r>
              <a:rPr sz="4400" smtClean="0">
                <a:ln w="28575">
                  <a:solidFill>
                    <a:schemeClr val="bg1">
                      <a:alpha val="25000"/>
                    </a:schemeClr>
                  </a:solidFill>
                  <a:prstDash val="solid"/>
                  <a:round/>
                </a:ln>
                <a:solidFill>
                  <a:schemeClr val="tx2">
                    <a:lumMod val="90000"/>
                  </a:schemeClr>
                </a:solidFill>
                <a:effectLst/>
              </a:rPr>
              <a:t> </a:t>
            </a:r>
            <a:r>
              <a:rPr sz="4000" smtClean="0">
                <a:ln w="28575">
                  <a:solidFill>
                    <a:schemeClr val="bg1">
                      <a:alpha val="25000"/>
                    </a:schemeClr>
                  </a:solidFill>
                  <a:prstDash val="solid"/>
                  <a:round/>
                </a:ln>
                <a:solidFill>
                  <a:schemeClr val="tx2">
                    <a:lumMod val="90000"/>
                  </a:schemeClr>
                </a:solidFill>
                <a:effectLst/>
              </a:rPr>
              <a:t>NEW TESTAMENT RELIABILITY </a:t>
            </a:r>
            <a:endParaRPr lang="en-US" dirty="0"/>
          </a:p>
        </p:txBody>
      </p:sp>
      <p:sp>
        <p:nvSpPr>
          <p:cNvPr id="3" name="Content Placeholder 2"/>
          <p:cNvSpPr>
            <a:spLocks noGrp="1"/>
          </p:cNvSpPr>
          <p:nvPr>
            <p:ph sz="half" idx="1"/>
          </p:nvPr>
        </p:nvSpPr>
        <p:spPr>
          <a:xfrm>
            <a:off x="457200" y="1295400"/>
            <a:ext cx="8374856" cy="5029200"/>
          </a:xfrm>
        </p:spPr>
        <p:txBody>
          <a:bodyPr>
            <a:normAutofit fontScale="85000" lnSpcReduction="20000"/>
          </a:bodyPr>
          <a:lstStyle/>
          <a:p>
            <a:r>
              <a:rPr lang="en-US" sz="4000" dirty="0" smtClean="0"/>
              <a:t>Atheist writer, Bart </a:t>
            </a:r>
            <a:r>
              <a:rPr lang="en-US" sz="4000" dirty="0" err="1" smtClean="0"/>
              <a:t>Ehrman</a:t>
            </a:r>
            <a:r>
              <a:rPr lang="en-US" sz="4000" dirty="0" smtClean="0"/>
              <a:t>, even states: </a:t>
            </a:r>
          </a:p>
          <a:p>
            <a:endParaRPr lang="en-US" sz="1800" dirty="0" smtClean="0"/>
          </a:p>
          <a:p>
            <a:pPr lvl="1"/>
            <a:r>
              <a:rPr lang="en-US" sz="3800" dirty="0" smtClean="0"/>
              <a:t>“Historians, of course, have no difficulty whatsoever speaking about the belief in Jesus’ resurrection, since this is a matter of public record. For it is a historical fact that some of Jesus’ followers came to believe that he had been raised from the dead soon after his execution.” (</a:t>
            </a:r>
            <a:r>
              <a:rPr lang="en-US" sz="3800" b="1" i="1" dirty="0" smtClean="0"/>
              <a:t>Jesus: An apocalyptic Prophet of the New Millennium </a:t>
            </a:r>
            <a:r>
              <a:rPr lang="en-US" sz="3800" dirty="0" smtClean="0"/>
              <a:t>(New York: Oxford University Press, 1999), p. 231)</a:t>
            </a:r>
            <a:endParaRPr lang="en-US" sz="38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762000"/>
          </a:xfrm>
        </p:spPr>
        <p:txBody>
          <a:bodyPr>
            <a:normAutofit/>
          </a:bodyPr>
          <a:lstStyle/>
          <a:p>
            <a:pPr algn="ctr"/>
            <a:r>
              <a:rPr sz="4400" smtClean="0">
                <a:ln w="28575">
                  <a:solidFill>
                    <a:schemeClr val="bg1">
                      <a:alpha val="25000"/>
                    </a:schemeClr>
                  </a:solidFill>
                  <a:prstDash val="solid"/>
                  <a:round/>
                </a:ln>
                <a:solidFill>
                  <a:schemeClr val="tx2">
                    <a:lumMod val="90000"/>
                  </a:schemeClr>
                </a:solidFill>
                <a:effectLst/>
              </a:rPr>
              <a:t> </a:t>
            </a:r>
            <a:r>
              <a:rPr sz="4000" smtClean="0">
                <a:ln w="28575">
                  <a:solidFill>
                    <a:schemeClr val="bg1">
                      <a:alpha val="25000"/>
                    </a:schemeClr>
                  </a:solidFill>
                  <a:prstDash val="solid"/>
                  <a:round/>
                </a:ln>
                <a:solidFill>
                  <a:schemeClr val="tx2">
                    <a:lumMod val="90000"/>
                  </a:schemeClr>
                </a:solidFill>
                <a:effectLst/>
              </a:rPr>
              <a:t>NEW TESTAMENT RELIABILITY </a:t>
            </a:r>
            <a:endParaRPr lang="en-US" dirty="0"/>
          </a:p>
        </p:txBody>
      </p:sp>
      <p:sp>
        <p:nvSpPr>
          <p:cNvPr id="3" name="Content Placeholder 2"/>
          <p:cNvSpPr>
            <a:spLocks noGrp="1"/>
          </p:cNvSpPr>
          <p:nvPr>
            <p:ph sz="half" idx="1"/>
          </p:nvPr>
        </p:nvSpPr>
        <p:spPr>
          <a:xfrm>
            <a:off x="457200" y="1295400"/>
            <a:ext cx="8374856" cy="4525963"/>
          </a:xfrm>
        </p:spPr>
        <p:txBody>
          <a:bodyPr>
            <a:normAutofit fontScale="92500" lnSpcReduction="20000"/>
          </a:bodyPr>
          <a:lstStyle/>
          <a:p>
            <a:r>
              <a:rPr lang="en-US" sz="4000" dirty="0" smtClean="0"/>
              <a:t>Ulrich </a:t>
            </a:r>
            <a:r>
              <a:rPr lang="en-US" sz="4000" dirty="0" err="1" smtClean="0"/>
              <a:t>Wilckens</a:t>
            </a:r>
            <a:r>
              <a:rPr lang="en-US" sz="4000" dirty="0" smtClean="0"/>
              <a:t> declares that the material in this creed </a:t>
            </a:r>
          </a:p>
          <a:p>
            <a:endParaRPr lang="en-US" sz="1800" dirty="0" smtClean="0"/>
          </a:p>
          <a:p>
            <a:pPr lvl="1"/>
            <a:r>
              <a:rPr lang="en-US" sz="3800" dirty="0" smtClean="0"/>
              <a:t>“indubitably goes back to the oldest phase of all in the history of primitive Christianity.” (</a:t>
            </a:r>
            <a:r>
              <a:rPr lang="en-US" sz="3800" b="1" i="1" dirty="0" smtClean="0"/>
              <a:t>Resurrection:  Biblical Testimony to the Resurrection:  An Historical Examination and Explanation</a:t>
            </a:r>
            <a:r>
              <a:rPr lang="en-US" sz="3800" dirty="0" smtClean="0"/>
              <a:t>, trans. A.M. Stewart (Edinburgh: Saint Andrew, 1977), p. 2)</a:t>
            </a:r>
            <a:endParaRPr lang="en-US" sz="38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762000"/>
          </a:xfrm>
        </p:spPr>
        <p:txBody>
          <a:bodyPr>
            <a:normAutofit/>
          </a:bodyPr>
          <a:lstStyle/>
          <a:p>
            <a:pPr algn="ctr"/>
            <a:r>
              <a:rPr sz="4400" smtClean="0">
                <a:ln w="28575">
                  <a:solidFill>
                    <a:schemeClr val="bg1">
                      <a:alpha val="25000"/>
                    </a:schemeClr>
                  </a:solidFill>
                  <a:prstDash val="solid"/>
                  <a:round/>
                </a:ln>
                <a:solidFill>
                  <a:schemeClr val="tx2">
                    <a:lumMod val="90000"/>
                  </a:schemeClr>
                </a:solidFill>
                <a:effectLst/>
              </a:rPr>
              <a:t> </a:t>
            </a:r>
            <a:r>
              <a:rPr sz="4000" smtClean="0">
                <a:ln w="28575">
                  <a:solidFill>
                    <a:schemeClr val="bg1">
                      <a:alpha val="25000"/>
                    </a:schemeClr>
                  </a:solidFill>
                  <a:prstDash val="solid"/>
                  <a:round/>
                </a:ln>
                <a:solidFill>
                  <a:schemeClr val="tx2">
                    <a:lumMod val="90000"/>
                  </a:schemeClr>
                </a:solidFill>
                <a:effectLst/>
              </a:rPr>
              <a:t>NEW TESTAMENT RELIABILITY </a:t>
            </a:r>
            <a:endParaRPr lang="en-US" dirty="0"/>
          </a:p>
        </p:txBody>
      </p:sp>
      <p:sp>
        <p:nvSpPr>
          <p:cNvPr id="3" name="Content Placeholder 2"/>
          <p:cNvSpPr>
            <a:spLocks noGrp="1"/>
          </p:cNvSpPr>
          <p:nvPr>
            <p:ph sz="half" idx="1"/>
          </p:nvPr>
        </p:nvSpPr>
        <p:spPr>
          <a:xfrm>
            <a:off x="457200" y="1295400"/>
            <a:ext cx="8374856" cy="4525963"/>
          </a:xfrm>
        </p:spPr>
        <p:txBody>
          <a:bodyPr>
            <a:normAutofit/>
          </a:bodyPr>
          <a:lstStyle/>
          <a:p>
            <a:r>
              <a:rPr lang="en-US" sz="4000" dirty="0" smtClean="0"/>
              <a:t>Most scholars feel that in the Book of Acts there is encased in the material sermons from the earliest Christian preaching, which talk about the death and resurrection of Jesus.</a:t>
            </a:r>
          </a:p>
          <a:p>
            <a:pPr>
              <a:buNone/>
            </a:pPr>
            <a:endParaRPr lang="en-US" sz="1800"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762000"/>
          </a:xfrm>
        </p:spPr>
        <p:txBody>
          <a:bodyPr>
            <a:normAutofit/>
          </a:bodyPr>
          <a:lstStyle/>
          <a:p>
            <a:pPr algn="ctr"/>
            <a:r>
              <a:rPr sz="4400" smtClean="0">
                <a:ln w="28575">
                  <a:solidFill>
                    <a:schemeClr val="bg1">
                      <a:alpha val="25000"/>
                    </a:schemeClr>
                  </a:solidFill>
                  <a:prstDash val="solid"/>
                  <a:round/>
                </a:ln>
                <a:solidFill>
                  <a:schemeClr val="tx2">
                    <a:lumMod val="90000"/>
                  </a:schemeClr>
                </a:solidFill>
                <a:effectLst/>
              </a:rPr>
              <a:t> </a:t>
            </a:r>
            <a:r>
              <a:rPr sz="4000" smtClean="0">
                <a:ln w="28575">
                  <a:solidFill>
                    <a:schemeClr val="bg1">
                      <a:alpha val="25000"/>
                    </a:schemeClr>
                  </a:solidFill>
                  <a:prstDash val="solid"/>
                  <a:round/>
                </a:ln>
                <a:solidFill>
                  <a:schemeClr val="tx2">
                    <a:lumMod val="90000"/>
                  </a:schemeClr>
                </a:solidFill>
                <a:effectLst/>
              </a:rPr>
              <a:t>NEW TESTAMENT RELIABILITY </a:t>
            </a:r>
            <a:endParaRPr lang="en-US" dirty="0"/>
          </a:p>
        </p:txBody>
      </p:sp>
      <p:sp>
        <p:nvSpPr>
          <p:cNvPr id="3" name="Content Placeholder 2"/>
          <p:cNvSpPr>
            <a:spLocks noGrp="1"/>
          </p:cNvSpPr>
          <p:nvPr>
            <p:ph sz="half" idx="1"/>
          </p:nvPr>
        </p:nvSpPr>
        <p:spPr>
          <a:xfrm>
            <a:off x="457200" y="1295400"/>
            <a:ext cx="8374856" cy="4525963"/>
          </a:xfrm>
        </p:spPr>
        <p:txBody>
          <a:bodyPr>
            <a:normAutofit/>
          </a:bodyPr>
          <a:lstStyle/>
          <a:p>
            <a:r>
              <a:rPr lang="en-US" sz="4000" dirty="0" smtClean="0"/>
              <a:t>Scholar Gerald </a:t>
            </a:r>
            <a:r>
              <a:rPr lang="en-US" sz="4000" dirty="0" err="1" smtClean="0"/>
              <a:t>O’Collins</a:t>
            </a:r>
            <a:r>
              <a:rPr lang="en-US" sz="4000" dirty="0" smtClean="0"/>
              <a:t> states that the sermon content in Acts:</a:t>
            </a:r>
          </a:p>
          <a:p>
            <a:pPr lvl="1"/>
            <a:r>
              <a:rPr lang="en-US" sz="3800" dirty="0" smtClean="0"/>
              <a:t>“…incorporates resurrection formulae which stem from the thirties.”  (</a:t>
            </a:r>
            <a:r>
              <a:rPr lang="en-US" sz="3800" b="1" i="1" dirty="0" smtClean="0"/>
              <a:t>Interpreting Jesus </a:t>
            </a:r>
            <a:r>
              <a:rPr lang="en-US" sz="3800" dirty="0" smtClean="0"/>
              <a:t>(London: Geoffrey Chapman, 1983), 109-110.</a:t>
            </a:r>
          </a:p>
          <a:p>
            <a:pPr>
              <a:buNone/>
            </a:pPr>
            <a:endParaRPr lang="en-US" sz="1800"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8222456" cy="4525963"/>
          </a:xfrm>
        </p:spPr>
        <p:txBody>
          <a:bodyPr>
            <a:normAutofit/>
            <a:scene3d>
              <a:camera prst="orthographicFront"/>
              <a:lightRig rig="threePt" dir="t"/>
            </a:scene3d>
            <a:sp3d extrusionH="57150">
              <a:bevelT w="38100" h="38100"/>
            </a:sp3d>
          </a:bodyPr>
          <a:lstStyle/>
          <a:p>
            <a:pPr algn="ctr">
              <a:buNone/>
            </a:pPr>
            <a:r>
              <a:rPr lang="en-US" sz="9600" b="1" dirty="0" smtClean="0">
                <a:ln w="19050">
                  <a:solidFill>
                    <a:schemeClr val="bg1"/>
                  </a:solidFill>
                </a:ln>
                <a:solidFill>
                  <a:srgbClr val="FFC000"/>
                </a:solidFill>
              </a:rPr>
              <a:t>PART ONE: </a:t>
            </a:r>
            <a:br>
              <a:rPr lang="en-US" sz="9600" b="1" dirty="0" smtClean="0">
                <a:ln w="19050">
                  <a:solidFill>
                    <a:schemeClr val="bg1"/>
                  </a:solidFill>
                </a:ln>
                <a:solidFill>
                  <a:srgbClr val="FFC000"/>
                </a:solidFill>
              </a:rPr>
            </a:br>
            <a:r>
              <a:rPr lang="en-US" sz="9600" b="1" i="1" dirty="0" smtClean="0">
                <a:ln w="19050">
                  <a:solidFill>
                    <a:schemeClr val="bg1"/>
                  </a:solidFill>
                </a:ln>
                <a:solidFill>
                  <a:srgbClr val="FFC000"/>
                </a:solidFill>
              </a:rPr>
              <a:t>THE</a:t>
            </a:r>
            <a:br>
              <a:rPr lang="en-US" sz="9600" b="1" i="1" dirty="0" smtClean="0">
                <a:ln w="19050">
                  <a:solidFill>
                    <a:schemeClr val="bg1"/>
                  </a:solidFill>
                </a:ln>
                <a:solidFill>
                  <a:srgbClr val="FFC000"/>
                </a:solidFill>
              </a:rPr>
            </a:br>
            <a:r>
              <a:rPr lang="en-US" sz="9600" b="1" i="1" dirty="0" smtClean="0">
                <a:ln w="19050">
                  <a:solidFill>
                    <a:schemeClr val="bg1"/>
                  </a:solidFill>
                </a:ln>
                <a:solidFill>
                  <a:srgbClr val="FFC000"/>
                </a:solidFill>
              </a:rPr>
              <a:t>EVIDENCE</a:t>
            </a:r>
            <a:endParaRPr lang="en-US" sz="9600" b="1" i="1" dirty="0">
              <a:ln w="19050">
                <a:solidFill>
                  <a:schemeClr val="bg1"/>
                </a:solidFill>
              </a:ln>
              <a:solidFill>
                <a:srgbClr val="FFC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762000"/>
          </a:xfrm>
        </p:spPr>
        <p:txBody>
          <a:bodyPr>
            <a:normAutofit/>
          </a:bodyPr>
          <a:lstStyle/>
          <a:p>
            <a:pPr algn="ctr"/>
            <a:r>
              <a:rPr sz="4400" smtClean="0">
                <a:ln w="28575">
                  <a:solidFill>
                    <a:schemeClr val="bg1">
                      <a:alpha val="25000"/>
                    </a:schemeClr>
                  </a:solidFill>
                  <a:prstDash val="solid"/>
                  <a:round/>
                </a:ln>
                <a:solidFill>
                  <a:schemeClr val="tx2">
                    <a:lumMod val="90000"/>
                  </a:schemeClr>
                </a:solidFill>
                <a:effectLst/>
              </a:rPr>
              <a:t> </a:t>
            </a:r>
            <a:r>
              <a:rPr sz="4000" smtClean="0">
                <a:ln w="28575">
                  <a:solidFill>
                    <a:schemeClr val="bg1">
                      <a:alpha val="25000"/>
                    </a:schemeClr>
                  </a:solidFill>
                  <a:prstDash val="solid"/>
                  <a:round/>
                </a:ln>
                <a:solidFill>
                  <a:schemeClr val="tx2">
                    <a:lumMod val="90000"/>
                  </a:schemeClr>
                </a:solidFill>
                <a:effectLst/>
              </a:rPr>
              <a:t>NEW TESTAMENT RELIABILITY </a:t>
            </a:r>
            <a:endParaRPr lang="en-US" dirty="0"/>
          </a:p>
        </p:txBody>
      </p:sp>
      <p:sp>
        <p:nvSpPr>
          <p:cNvPr id="3" name="Content Placeholder 2"/>
          <p:cNvSpPr>
            <a:spLocks noGrp="1"/>
          </p:cNvSpPr>
          <p:nvPr>
            <p:ph sz="half" idx="1"/>
          </p:nvPr>
        </p:nvSpPr>
        <p:spPr>
          <a:xfrm>
            <a:off x="457200" y="1295400"/>
            <a:ext cx="8374856" cy="4525963"/>
          </a:xfrm>
        </p:spPr>
        <p:txBody>
          <a:bodyPr>
            <a:normAutofit fontScale="92500" lnSpcReduction="20000"/>
          </a:bodyPr>
          <a:lstStyle/>
          <a:p>
            <a:r>
              <a:rPr lang="en-US" sz="4000" dirty="0" smtClean="0"/>
              <a:t>Scholar John </a:t>
            </a:r>
            <a:r>
              <a:rPr lang="en-US" sz="4000" dirty="0" err="1" smtClean="0"/>
              <a:t>Drane</a:t>
            </a:r>
            <a:r>
              <a:rPr lang="en-US" sz="4000" dirty="0" smtClean="0"/>
              <a:t> adds:</a:t>
            </a:r>
          </a:p>
          <a:p>
            <a:pPr lvl="1"/>
            <a:r>
              <a:rPr lang="en-US" sz="3800" dirty="0" smtClean="0"/>
              <a:t>“The earliest evidence we have for the resurrection almost certainly goes back to the time immediately after the resurrection event is alleged to have taken place.  This is the evidence contained in the earlier sermons in the Acts of the Apostles.” (</a:t>
            </a:r>
            <a:r>
              <a:rPr lang="en-US" sz="3800" b="1" i="1" u="sng" dirty="0" smtClean="0"/>
              <a:t>Introducing the New Testament</a:t>
            </a:r>
            <a:r>
              <a:rPr lang="en-US" sz="3800" dirty="0" smtClean="0"/>
              <a:t> (San Francisco:  Harper and Row, 1986), p. 99)</a:t>
            </a:r>
          </a:p>
          <a:p>
            <a:pPr>
              <a:buNone/>
            </a:pPr>
            <a:endParaRPr lang="en-US" sz="1800"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762000"/>
          </a:xfrm>
        </p:spPr>
        <p:txBody>
          <a:bodyPr>
            <a:normAutofit/>
          </a:bodyPr>
          <a:lstStyle/>
          <a:p>
            <a:pPr algn="ctr"/>
            <a:r>
              <a:rPr sz="4400" smtClean="0">
                <a:ln w="28575">
                  <a:solidFill>
                    <a:schemeClr val="bg1">
                      <a:alpha val="25000"/>
                    </a:schemeClr>
                  </a:solidFill>
                  <a:prstDash val="solid"/>
                  <a:round/>
                </a:ln>
                <a:solidFill>
                  <a:schemeClr val="tx2">
                    <a:lumMod val="90000"/>
                  </a:schemeClr>
                </a:solidFill>
                <a:effectLst/>
              </a:rPr>
              <a:t> </a:t>
            </a:r>
            <a:r>
              <a:rPr sz="4000" smtClean="0">
                <a:ln w="28575">
                  <a:solidFill>
                    <a:schemeClr val="bg1">
                      <a:alpha val="25000"/>
                    </a:schemeClr>
                  </a:solidFill>
                  <a:prstDash val="solid"/>
                  <a:round/>
                </a:ln>
                <a:solidFill>
                  <a:schemeClr val="tx2">
                    <a:lumMod val="90000"/>
                  </a:schemeClr>
                </a:solidFill>
                <a:effectLst/>
              </a:rPr>
              <a:t>NEW TESTAMENT RELIABILITY </a:t>
            </a:r>
            <a:endParaRPr lang="en-US" dirty="0"/>
          </a:p>
        </p:txBody>
      </p:sp>
      <p:sp>
        <p:nvSpPr>
          <p:cNvPr id="3" name="Content Placeholder 2"/>
          <p:cNvSpPr>
            <a:spLocks noGrp="1"/>
          </p:cNvSpPr>
          <p:nvPr>
            <p:ph sz="half" idx="1"/>
          </p:nvPr>
        </p:nvSpPr>
        <p:spPr>
          <a:xfrm>
            <a:off x="457200" y="1295400"/>
            <a:ext cx="8374856" cy="5334000"/>
          </a:xfrm>
        </p:spPr>
        <p:txBody>
          <a:bodyPr>
            <a:normAutofit/>
          </a:bodyPr>
          <a:lstStyle/>
          <a:p>
            <a:r>
              <a:rPr lang="en-US" sz="3200" dirty="0" smtClean="0"/>
              <a:t>Gary </a:t>
            </a:r>
            <a:r>
              <a:rPr lang="en-US" sz="3200" dirty="0" err="1" smtClean="0"/>
              <a:t>Habermas</a:t>
            </a:r>
            <a:r>
              <a:rPr lang="en-US" sz="3200" dirty="0" smtClean="0"/>
              <a:t> is one of the most, if not the most, authoritative scholar on the resurrection of Jesus Christ.  </a:t>
            </a:r>
          </a:p>
          <a:p>
            <a:pPr>
              <a:buNone/>
            </a:pPr>
            <a:r>
              <a:rPr lang="en-US" sz="3200" dirty="0" smtClean="0"/>
              <a:t> </a:t>
            </a:r>
          </a:p>
          <a:p>
            <a:r>
              <a:rPr lang="en-US" sz="3200" dirty="0" smtClean="0"/>
              <a:t>Since 1975 he has read more than 1400 scholarly publications on the death, burial, and resurrection of Jesus, which have appeared in German, French, and English.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762000"/>
          </a:xfrm>
        </p:spPr>
        <p:txBody>
          <a:bodyPr>
            <a:normAutofit/>
          </a:bodyPr>
          <a:lstStyle/>
          <a:p>
            <a:pPr algn="ctr"/>
            <a:r>
              <a:rPr sz="4400" smtClean="0">
                <a:ln w="28575">
                  <a:solidFill>
                    <a:schemeClr val="bg1">
                      <a:alpha val="25000"/>
                    </a:schemeClr>
                  </a:solidFill>
                  <a:prstDash val="solid"/>
                  <a:round/>
                </a:ln>
                <a:solidFill>
                  <a:schemeClr val="tx2">
                    <a:lumMod val="90000"/>
                  </a:schemeClr>
                </a:solidFill>
                <a:effectLst/>
              </a:rPr>
              <a:t> </a:t>
            </a:r>
            <a:r>
              <a:rPr sz="4000" smtClean="0">
                <a:ln w="28575">
                  <a:solidFill>
                    <a:schemeClr val="bg1">
                      <a:alpha val="25000"/>
                    </a:schemeClr>
                  </a:solidFill>
                  <a:prstDash val="solid"/>
                  <a:round/>
                </a:ln>
                <a:solidFill>
                  <a:schemeClr val="tx2">
                    <a:lumMod val="90000"/>
                  </a:schemeClr>
                </a:solidFill>
                <a:effectLst/>
              </a:rPr>
              <a:t>NEW TESTAMENT RELIABILITY </a:t>
            </a:r>
            <a:endParaRPr lang="en-US" dirty="0"/>
          </a:p>
        </p:txBody>
      </p:sp>
      <p:sp>
        <p:nvSpPr>
          <p:cNvPr id="3" name="Content Placeholder 2"/>
          <p:cNvSpPr>
            <a:spLocks noGrp="1"/>
          </p:cNvSpPr>
          <p:nvPr>
            <p:ph sz="half" idx="1"/>
          </p:nvPr>
        </p:nvSpPr>
        <p:spPr>
          <a:xfrm>
            <a:off x="457200" y="1295400"/>
            <a:ext cx="8374856" cy="5334000"/>
          </a:xfrm>
        </p:spPr>
        <p:txBody>
          <a:bodyPr>
            <a:normAutofit/>
          </a:bodyPr>
          <a:lstStyle/>
          <a:p>
            <a:r>
              <a:rPr lang="en-US" sz="3200" dirty="0" smtClean="0"/>
              <a:t>He reports that almost all of the critical scholars (liberal or conservative) agree that:</a:t>
            </a:r>
          </a:p>
          <a:p>
            <a:pPr lvl="1"/>
            <a:r>
              <a:rPr lang="en-US" sz="3000" dirty="0" smtClean="0"/>
              <a:t> The resurrection story goes back to just after the crucifixion</a:t>
            </a:r>
          </a:p>
          <a:p>
            <a:pPr lvl="1"/>
            <a:r>
              <a:rPr lang="en-US" sz="3000" dirty="0" smtClean="0"/>
              <a:t>Early Christians believed they had experiences  of the risen Lord Jesus Christ. </a:t>
            </a:r>
          </a:p>
          <a:p>
            <a:endParaRPr lang="en-US" sz="1800" dirty="0" smtClean="0"/>
          </a:p>
          <a:p>
            <a:r>
              <a:rPr lang="en-US" sz="3200" dirty="0" smtClean="0"/>
              <a:t>He includes scholars who deny the literal physical resurrection of Jesus.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458200" cy="4845840"/>
          </a:xfrm>
        </p:spPr>
        <p:txBody>
          <a:bodyPr>
            <a:noAutofit/>
          </a:bodyPr>
          <a:lstStyle/>
          <a:p>
            <a:r>
              <a:rPr lang="en-US" sz="3200" i="1" dirty="0" smtClean="0">
                <a:solidFill>
                  <a:srgbClr val="FFC000"/>
                </a:solidFill>
              </a:rPr>
              <a:t>All this indicates very early information that is datable from just after the crucifixion. </a:t>
            </a:r>
          </a:p>
          <a:p>
            <a:endParaRPr lang="en-US" sz="1800" dirty="0" smtClean="0"/>
          </a:p>
          <a:p>
            <a:r>
              <a:rPr lang="en-US" sz="3200" dirty="0" smtClean="0"/>
              <a:t>Clearly indicates the resurrection story is not a “legend,” as legends need time (usually at least two generations to 200 years) to develop.  </a:t>
            </a:r>
          </a:p>
          <a:p>
            <a:endParaRPr lang="en-US" sz="1800" dirty="0" smtClean="0"/>
          </a:p>
          <a:p>
            <a:r>
              <a:rPr lang="en-US" sz="3200" dirty="0" smtClean="0"/>
              <a:t>The theory that the Church later developed a “resurrection legend” does not correspond to the historical data, nor the biblical data.</a:t>
            </a:r>
            <a:endParaRPr lang="en-US" sz="3200" dirty="0"/>
          </a:p>
        </p:txBody>
      </p:sp>
      <p:sp>
        <p:nvSpPr>
          <p:cNvPr id="2" name="Title 1"/>
          <p:cNvSpPr>
            <a:spLocks noGrp="1"/>
          </p:cNvSpPr>
          <p:nvPr>
            <p:ph type="title"/>
          </p:nvPr>
        </p:nvSpPr>
        <p:spPr>
          <a:xfrm>
            <a:off x="228600" y="533400"/>
            <a:ext cx="8686800" cy="609600"/>
          </a:xfrm>
        </p:spPr>
        <p:txBody>
          <a:bodyPr>
            <a:normAutofit fontScale="90000"/>
          </a:bodyPr>
          <a:lstStyle/>
          <a:p>
            <a:pPr algn="ctr"/>
            <a:r>
              <a:rPr sz="4400" smtClean="0">
                <a:ln w="28575">
                  <a:solidFill>
                    <a:schemeClr val="bg1">
                      <a:alpha val="25000"/>
                    </a:schemeClr>
                  </a:solidFill>
                  <a:prstDash val="solid"/>
                  <a:round/>
                </a:ln>
                <a:solidFill>
                  <a:schemeClr val="tx2">
                    <a:lumMod val="90000"/>
                  </a:schemeClr>
                </a:solidFill>
                <a:effectLst/>
              </a:rPr>
              <a:t> </a:t>
            </a:r>
            <a:r>
              <a:rPr sz="4000" smtClean="0">
                <a:ln w="28575">
                  <a:solidFill>
                    <a:schemeClr val="bg1">
                      <a:alpha val="25000"/>
                    </a:schemeClr>
                  </a:solidFill>
                  <a:prstDash val="solid"/>
                  <a:round/>
                </a:ln>
                <a:solidFill>
                  <a:schemeClr val="tx2">
                    <a:lumMod val="90000"/>
                  </a:schemeClr>
                </a:solidFill>
                <a:effectLst/>
              </a:rPr>
              <a:t>NEW TESTAMENT RELIABILITY </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sz="4000" smtClean="0">
                <a:ln w="28575">
                  <a:solidFill>
                    <a:schemeClr val="bg1">
                      <a:alpha val="25000"/>
                    </a:schemeClr>
                  </a:solidFill>
                  <a:prstDash val="solid"/>
                  <a:round/>
                </a:ln>
                <a:solidFill>
                  <a:schemeClr val="tx2">
                    <a:lumMod val="90000"/>
                  </a:schemeClr>
                </a:solidFill>
                <a:effectLst/>
              </a:rPr>
              <a:t>NEW TESTAMENT RELIABILITY </a:t>
            </a:r>
            <a:endParaRPr lang="en-US" dirty="0"/>
          </a:p>
        </p:txBody>
      </p:sp>
      <p:sp>
        <p:nvSpPr>
          <p:cNvPr id="3" name="Content Placeholder 2"/>
          <p:cNvSpPr>
            <a:spLocks noGrp="1"/>
          </p:cNvSpPr>
          <p:nvPr>
            <p:ph sz="half" idx="1"/>
          </p:nvPr>
        </p:nvSpPr>
        <p:spPr>
          <a:xfrm>
            <a:off x="464344" y="1447801"/>
            <a:ext cx="8298656" cy="4848664"/>
          </a:xfrm>
        </p:spPr>
        <p:txBody>
          <a:bodyPr>
            <a:normAutofit fontScale="85000" lnSpcReduction="20000"/>
          </a:bodyPr>
          <a:lstStyle/>
          <a:p>
            <a:pPr>
              <a:buNone/>
            </a:pPr>
            <a:r>
              <a:rPr lang="en-US" sz="4000" b="1" u="sng" dirty="0" smtClean="0">
                <a:ln>
                  <a:solidFill>
                    <a:sysClr val="windowText" lastClr="000000"/>
                  </a:solidFill>
                </a:ln>
                <a:solidFill>
                  <a:srgbClr val="FFC000"/>
                </a:solidFill>
              </a:rPr>
              <a:t>EYEWITNESSES</a:t>
            </a:r>
            <a:r>
              <a:rPr lang="en-US" sz="4000" dirty="0" smtClean="0">
                <a:solidFill>
                  <a:srgbClr val="FFC000"/>
                </a:solidFill>
              </a:rPr>
              <a:t>:</a:t>
            </a:r>
            <a:r>
              <a:rPr lang="en-US" sz="4000" dirty="0" smtClean="0"/>
              <a:t>  </a:t>
            </a:r>
          </a:p>
          <a:p>
            <a:r>
              <a:rPr lang="en-US" sz="4000" dirty="0" smtClean="0"/>
              <a:t>Most of NT by eyewitnesses!  Such accounts are better than second-hand information.</a:t>
            </a:r>
          </a:p>
          <a:p>
            <a:endParaRPr lang="en-US" sz="4000" dirty="0" smtClean="0"/>
          </a:p>
          <a:p>
            <a:r>
              <a:rPr lang="en-US" sz="4000" dirty="0" smtClean="0"/>
              <a:t>Eyewitness accounts are rare in ancient literature.</a:t>
            </a:r>
            <a:endParaRPr lang="en-US" sz="1800" dirty="0" smtClean="0"/>
          </a:p>
          <a:p>
            <a:pPr>
              <a:buNone/>
            </a:pPr>
            <a:endParaRPr lang="en-US" sz="1800" dirty="0" smtClean="0"/>
          </a:p>
          <a:p>
            <a:r>
              <a:rPr lang="en-US" sz="4000" dirty="0" smtClean="0"/>
              <a:t>Eyewitness accounts that are written down provide powerful evidence for the truth of the document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a:spLocks noGrp="1"/>
          </p:cNvSpPr>
          <p:nvPr>
            <p:ph type="title"/>
          </p:nvPr>
        </p:nvSpPr>
        <p:spPr>
          <a:xfrm>
            <a:off x="533400" y="228600"/>
            <a:ext cx="8229600" cy="762000"/>
          </a:xfrm>
        </p:spPr>
        <p:txBody>
          <a:bodyPr>
            <a:normAutofit/>
          </a:bodyPr>
          <a:lstStyle/>
          <a:p>
            <a:pPr algn="ctr"/>
            <a:r>
              <a:rPr sz="4000" smtClean="0">
                <a:ln w="28575">
                  <a:solidFill>
                    <a:schemeClr val="bg1">
                      <a:alpha val="25000"/>
                    </a:schemeClr>
                  </a:solidFill>
                  <a:prstDash val="solid"/>
                  <a:round/>
                </a:ln>
                <a:solidFill>
                  <a:schemeClr val="tx2">
                    <a:lumMod val="90000"/>
                  </a:schemeClr>
                </a:solidFill>
                <a:effectLst/>
              </a:rPr>
              <a:t>NEW TESTAMENT RELIABILITY </a:t>
            </a:r>
            <a:endParaRPr lang="en-US" dirty="0"/>
          </a:p>
        </p:txBody>
      </p:sp>
      <p:sp>
        <p:nvSpPr>
          <p:cNvPr id="3" name="Content Placeholder 2"/>
          <p:cNvSpPr>
            <a:spLocks noGrp="1"/>
          </p:cNvSpPr>
          <p:nvPr>
            <p:ph sz="half" idx="1"/>
          </p:nvPr>
        </p:nvSpPr>
        <p:spPr>
          <a:xfrm>
            <a:off x="228600" y="990600"/>
            <a:ext cx="8763000" cy="5562600"/>
          </a:xfrm>
        </p:spPr>
        <p:txBody>
          <a:bodyPr>
            <a:noAutofit/>
          </a:bodyPr>
          <a:lstStyle/>
          <a:p>
            <a:pPr lvl="1">
              <a:buNone/>
            </a:pPr>
            <a:r>
              <a:rPr lang="en-US" sz="3200" b="1" dirty="0" smtClean="0"/>
              <a:t>Eyewitnesses wrote most of the NT:</a:t>
            </a:r>
          </a:p>
          <a:p>
            <a:pPr lvl="1"/>
            <a:r>
              <a:rPr lang="en-US" sz="3200" b="1" dirty="0" smtClean="0"/>
              <a:t>Luke 1:1-4 </a:t>
            </a:r>
            <a:r>
              <a:rPr lang="en-US" sz="3200" b="1" dirty="0" smtClean="0">
                <a:solidFill>
                  <a:srgbClr val="FFC000"/>
                </a:solidFill>
                <a:latin typeface="Script MT Bold" pitchFamily="66" charset="0"/>
              </a:rPr>
              <a:t>“Many have undertaken to draw up an account of the things that have been fulfilled among us, just as they were handed down to us by those who from the first were eyewitnesses and servants of the word.  Therefore, since I myself have carefully investigated everything from the beginning, it seemed good also to me to write an orderly account for you, most excellent </a:t>
            </a:r>
            <a:r>
              <a:rPr lang="en-US" sz="3200" b="1" dirty="0" err="1" smtClean="0">
                <a:solidFill>
                  <a:srgbClr val="FFC000"/>
                </a:solidFill>
                <a:latin typeface="Script MT Bold" pitchFamily="66" charset="0"/>
              </a:rPr>
              <a:t>Theophilus</a:t>
            </a:r>
            <a:r>
              <a:rPr lang="en-US" sz="3200" b="1" dirty="0" smtClean="0">
                <a:solidFill>
                  <a:srgbClr val="FFC000"/>
                </a:solidFill>
                <a:latin typeface="Script MT Bold" pitchFamily="66" charset="0"/>
              </a:rPr>
              <a:t>, so that you may know the certainty of the things you have been taught.”</a:t>
            </a:r>
            <a:endParaRPr lang="en-US" sz="3200" b="1"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a:spLocks noGrp="1"/>
          </p:cNvSpPr>
          <p:nvPr>
            <p:ph type="title"/>
          </p:nvPr>
        </p:nvSpPr>
        <p:spPr>
          <a:xfrm>
            <a:off x="533400" y="228600"/>
            <a:ext cx="8229600" cy="914400"/>
          </a:xfrm>
        </p:spPr>
        <p:txBody>
          <a:bodyPr>
            <a:normAutofit/>
          </a:bodyPr>
          <a:lstStyle/>
          <a:p>
            <a:pPr algn="ctr"/>
            <a:r>
              <a:rPr sz="4000" smtClean="0">
                <a:ln w="28575">
                  <a:solidFill>
                    <a:schemeClr val="bg1">
                      <a:alpha val="25000"/>
                    </a:schemeClr>
                  </a:solidFill>
                  <a:prstDash val="solid"/>
                  <a:round/>
                </a:ln>
                <a:solidFill>
                  <a:schemeClr val="tx2">
                    <a:lumMod val="90000"/>
                  </a:schemeClr>
                </a:solidFill>
                <a:effectLst/>
              </a:rPr>
              <a:t>NEW TESTAMENT RELIABILITY </a:t>
            </a:r>
            <a:endParaRPr lang="en-US" dirty="0"/>
          </a:p>
        </p:txBody>
      </p:sp>
      <p:sp>
        <p:nvSpPr>
          <p:cNvPr id="3" name="Content Placeholder 2"/>
          <p:cNvSpPr>
            <a:spLocks noGrp="1"/>
          </p:cNvSpPr>
          <p:nvPr>
            <p:ph sz="half" idx="1"/>
          </p:nvPr>
        </p:nvSpPr>
        <p:spPr>
          <a:xfrm>
            <a:off x="464344" y="1770501"/>
            <a:ext cx="8070056" cy="4525963"/>
          </a:xfrm>
        </p:spPr>
        <p:txBody>
          <a:bodyPr>
            <a:normAutofit fontScale="85000" lnSpcReduction="10000"/>
          </a:bodyPr>
          <a:lstStyle/>
          <a:p>
            <a:pPr lvl="1"/>
            <a:r>
              <a:rPr lang="en-US" sz="4000" dirty="0" smtClean="0"/>
              <a:t>I John 1:1: </a:t>
            </a:r>
            <a:r>
              <a:rPr lang="en-US" sz="4000" b="1" dirty="0" smtClean="0">
                <a:solidFill>
                  <a:srgbClr val="FFC000"/>
                </a:solidFill>
                <a:latin typeface="Script MT Bold" pitchFamily="66" charset="0"/>
              </a:rPr>
              <a:t>“That which was from the beginning, which we have heard, which we have seen with our eyes, which we have looked at and our hands have touched – this we proclaim concerning the Word of life.  The life appeared; we have seen it and testify to it….We proclaim to you what we have seen and heard, so that you may have fellowship with us.”</a:t>
            </a:r>
            <a:endParaRPr lang="en-US" sz="4000"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Title 1"/>
          <p:cNvSpPr>
            <a:spLocks noGrp="1"/>
          </p:cNvSpPr>
          <p:nvPr>
            <p:ph type="title"/>
          </p:nvPr>
        </p:nvSpPr>
        <p:spPr>
          <a:xfrm>
            <a:off x="533400" y="228600"/>
            <a:ext cx="8229600" cy="914400"/>
          </a:xfrm>
        </p:spPr>
        <p:txBody>
          <a:bodyPr>
            <a:normAutofit/>
          </a:bodyPr>
          <a:lstStyle/>
          <a:p>
            <a:pPr algn="ctr"/>
            <a:r>
              <a:rPr sz="4000" smtClean="0">
                <a:ln w="28575">
                  <a:solidFill>
                    <a:schemeClr val="bg1">
                      <a:alpha val="25000"/>
                    </a:schemeClr>
                  </a:solidFill>
                  <a:prstDash val="solid"/>
                  <a:round/>
                </a:ln>
                <a:solidFill>
                  <a:schemeClr val="tx2">
                    <a:lumMod val="90000"/>
                  </a:schemeClr>
                </a:solidFill>
                <a:effectLst/>
              </a:rPr>
              <a:t> NEW TESTAMENT RELIABILITY </a:t>
            </a:r>
            <a:endParaRPr lang="en-US" dirty="0"/>
          </a:p>
        </p:txBody>
      </p:sp>
      <p:sp>
        <p:nvSpPr>
          <p:cNvPr id="3" name="Content Placeholder 2"/>
          <p:cNvSpPr>
            <a:spLocks noGrp="1"/>
          </p:cNvSpPr>
          <p:nvPr>
            <p:ph sz="half" idx="1"/>
          </p:nvPr>
        </p:nvSpPr>
        <p:spPr>
          <a:xfrm>
            <a:off x="304800" y="1676400"/>
            <a:ext cx="8534400" cy="4525963"/>
          </a:xfrm>
        </p:spPr>
        <p:txBody>
          <a:bodyPr>
            <a:normAutofit fontScale="92500" lnSpcReduction="20000"/>
          </a:bodyPr>
          <a:lstStyle/>
          <a:p>
            <a:pPr lvl="1"/>
            <a:r>
              <a:rPr lang="en-US" sz="4000" dirty="0" smtClean="0"/>
              <a:t>II Peter 1:16 – </a:t>
            </a:r>
            <a:r>
              <a:rPr lang="en-US" sz="4000" b="1" dirty="0" smtClean="0">
                <a:solidFill>
                  <a:srgbClr val="FFC000"/>
                </a:solidFill>
                <a:latin typeface="Script MT Bold" pitchFamily="66" charset="0"/>
              </a:rPr>
              <a:t>“We did not follow cleverly invented stories when we told you about the power and coming of our Lord Jesus Christ, but we were eyewitnesses of his majesty.” </a:t>
            </a:r>
          </a:p>
          <a:p>
            <a:pPr lvl="1"/>
            <a:endParaRPr lang="en-US" sz="2100" dirty="0" smtClean="0"/>
          </a:p>
          <a:p>
            <a:pPr lvl="1"/>
            <a:r>
              <a:rPr lang="en-US" sz="4000" dirty="0" smtClean="0"/>
              <a:t>Polycarp (b. 69)an actual disciple of John, the Apostle.  Stated that John was an eyewitness and that he wrote the book of John</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914400"/>
          </a:xfrm>
        </p:spPr>
        <p:txBody>
          <a:bodyPr>
            <a:normAutofit/>
          </a:bodyPr>
          <a:lstStyle/>
          <a:p>
            <a:pPr algn="ctr"/>
            <a:r>
              <a:rPr sz="4000" smtClean="0">
                <a:ln w="28575">
                  <a:solidFill>
                    <a:schemeClr val="bg1">
                      <a:alpha val="25000"/>
                    </a:schemeClr>
                  </a:solidFill>
                  <a:prstDash val="solid"/>
                  <a:round/>
                </a:ln>
                <a:solidFill>
                  <a:schemeClr val="tx2">
                    <a:lumMod val="90000"/>
                  </a:schemeClr>
                </a:solidFill>
                <a:effectLst/>
              </a:rPr>
              <a:t> NEW TESTAMENT RELIABILITY </a:t>
            </a:r>
            <a:endParaRPr lang="en-US" dirty="0"/>
          </a:p>
        </p:txBody>
      </p:sp>
      <p:sp>
        <p:nvSpPr>
          <p:cNvPr id="3" name="Content Placeholder 2"/>
          <p:cNvSpPr>
            <a:spLocks noGrp="1"/>
          </p:cNvSpPr>
          <p:nvPr>
            <p:ph sz="half" idx="1"/>
          </p:nvPr>
        </p:nvSpPr>
        <p:spPr>
          <a:xfrm>
            <a:off x="457200" y="1295400"/>
            <a:ext cx="8146256" cy="5087499"/>
          </a:xfrm>
        </p:spPr>
        <p:txBody>
          <a:bodyPr>
            <a:noAutofit/>
          </a:bodyPr>
          <a:lstStyle/>
          <a:p>
            <a:r>
              <a:rPr lang="en-US" sz="4000" dirty="0" smtClean="0">
                <a:solidFill>
                  <a:srgbClr val="FFC000"/>
                </a:solidFill>
              </a:rPr>
              <a:t>Eye-witnesses of Jesus’ life &amp; resurrection:</a:t>
            </a:r>
            <a:r>
              <a:rPr lang="en-US" sz="4000" dirty="0" smtClean="0"/>
              <a:t>  Matthew, John, &amp; Peter,  plus two half-brothers of Jesus – James &amp; Jude; and Paul (saw Jesus after his resurrection).</a:t>
            </a:r>
          </a:p>
          <a:p>
            <a:r>
              <a:rPr lang="en-US" sz="4000" dirty="0" smtClean="0">
                <a:solidFill>
                  <a:srgbClr val="FFC000"/>
                </a:solidFill>
              </a:rPr>
              <a:t>People very close to the eye-witnesses:</a:t>
            </a:r>
            <a:r>
              <a:rPr lang="en-US" sz="4000" dirty="0" smtClean="0"/>
              <a:t>  this includes Mark (under Peter) &amp; Luke (under Paul).</a:t>
            </a:r>
            <a:endParaRPr lang="en-US" sz="40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pPr algn="ctr"/>
            <a:r>
              <a:rPr sz="4400" smtClean="0">
                <a:ln w="28575">
                  <a:solidFill>
                    <a:schemeClr val="bg1">
                      <a:alpha val="25000"/>
                    </a:schemeClr>
                  </a:solidFill>
                  <a:prstDash val="solid"/>
                  <a:round/>
                </a:ln>
                <a:solidFill>
                  <a:schemeClr val="tx2">
                    <a:lumMod val="90000"/>
                  </a:schemeClr>
                </a:solidFill>
                <a:effectLst/>
              </a:rPr>
              <a:t>NEW TESTAMENT RELIABILITY</a:t>
            </a:r>
            <a:endParaRPr lang="en-US" dirty="0"/>
          </a:p>
        </p:txBody>
      </p:sp>
      <p:sp>
        <p:nvSpPr>
          <p:cNvPr id="3" name="Content Placeholder 2"/>
          <p:cNvSpPr>
            <a:spLocks noGrp="1"/>
          </p:cNvSpPr>
          <p:nvPr>
            <p:ph sz="half" idx="1"/>
          </p:nvPr>
        </p:nvSpPr>
        <p:spPr>
          <a:xfrm>
            <a:off x="228600" y="1143000"/>
            <a:ext cx="8763000" cy="5562600"/>
          </a:xfrm>
        </p:spPr>
        <p:txBody>
          <a:bodyPr>
            <a:noAutofit/>
          </a:bodyPr>
          <a:lstStyle/>
          <a:p>
            <a:pPr marL="582930" indent="-514350">
              <a:buNone/>
            </a:pPr>
            <a:r>
              <a:rPr lang="en-US" sz="3600" b="1" u="sng" dirty="0" smtClean="0">
                <a:ln>
                  <a:solidFill>
                    <a:sysClr val="windowText" lastClr="000000"/>
                  </a:solidFill>
                </a:ln>
                <a:solidFill>
                  <a:srgbClr val="FFC000"/>
                </a:solidFill>
              </a:rPr>
              <a:t>SUPPORTING DATA</a:t>
            </a:r>
            <a:r>
              <a:rPr lang="en-US" sz="3600" b="1" dirty="0" smtClean="0">
                <a:ln>
                  <a:solidFill>
                    <a:sysClr val="windowText" lastClr="000000"/>
                  </a:solidFill>
                </a:ln>
                <a:solidFill>
                  <a:srgbClr val="FFC000"/>
                </a:solidFill>
              </a:rPr>
              <a:t>:</a:t>
            </a:r>
            <a:endParaRPr lang="en-US" sz="3600" dirty="0" smtClean="0">
              <a:solidFill>
                <a:srgbClr val="FFC000"/>
              </a:solidFill>
            </a:endParaRPr>
          </a:p>
          <a:p>
            <a:pPr marL="902970" lvl="1" indent="-514350"/>
            <a:r>
              <a:rPr lang="en-US" sz="3400" dirty="0" smtClean="0"/>
              <a:t>Documentation outside  the NT books</a:t>
            </a:r>
          </a:p>
          <a:p>
            <a:pPr marL="902970" lvl="1" indent="-514350"/>
            <a:endParaRPr lang="en-US" sz="1800" dirty="0" smtClean="0"/>
          </a:p>
          <a:p>
            <a:pPr marL="902970" lvl="1" indent="-514350"/>
            <a:r>
              <a:rPr lang="en-US" sz="3400" dirty="0" smtClean="0"/>
              <a:t>Total of over 31,000 existing quotes of NT by early church fathers  by 254 AD, &amp; all of NT by 299 AD except for about 11 versus.  The following illustrates….</a:t>
            </a:r>
          </a:p>
          <a:p>
            <a:pPr marL="582930" indent="-514350"/>
            <a:endParaRPr lang="en-US" sz="3600" dirty="0" smtClean="0"/>
          </a:p>
          <a:p>
            <a:pPr marL="582930" indent="-514350"/>
            <a:endParaRPr lang="en-US" sz="36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TYPES OF EVIDENCE </a:t>
            </a:r>
            <a:endParaRPr lang="en-US" sz="6000" dirty="0"/>
          </a:p>
        </p:txBody>
      </p:sp>
      <p:sp>
        <p:nvSpPr>
          <p:cNvPr id="3" name="Content Placeholder 2"/>
          <p:cNvSpPr>
            <a:spLocks noGrp="1"/>
          </p:cNvSpPr>
          <p:nvPr>
            <p:ph sz="half" idx="1"/>
          </p:nvPr>
        </p:nvSpPr>
        <p:spPr>
          <a:xfrm>
            <a:off x="464344" y="1770501"/>
            <a:ext cx="8222456" cy="4525963"/>
          </a:xfrm>
        </p:spPr>
        <p:txBody>
          <a:bodyPr>
            <a:normAutofit fontScale="92500" lnSpcReduction="20000"/>
          </a:bodyPr>
          <a:lstStyle/>
          <a:p>
            <a:pPr algn="ctr">
              <a:buNone/>
            </a:pPr>
            <a:r>
              <a:rPr lang="en-US" sz="44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Constantia" pitchFamily="18" charset="0"/>
              </a:rPr>
              <a:t>Type 1:  Scientific Evidence</a:t>
            </a:r>
          </a:p>
          <a:p>
            <a:pPr lvl="1">
              <a:buFont typeface="Arial" pitchFamily="34" charset="0"/>
              <a:buChar char="•"/>
            </a:pPr>
            <a:r>
              <a:rPr lang="en-US" sz="4400" dirty="0" smtClean="0">
                <a:latin typeface="Constantia" pitchFamily="18" charset="0"/>
              </a:rPr>
              <a:t>“Scientific Method” conducts repeated experiments under controlled conditions, recording the results; </a:t>
            </a:r>
          </a:p>
          <a:p>
            <a:pPr lvl="1">
              <a:buFont typeface="Arial" pitchFamily="34" charset="0"/>
              <a:buChar char="•"/>
            </a:pPr>
            <a:r>
              <a:rPr lang="en-US" sz="4400" dirty="0" smtClean="0">
                <a:latin typeface="Constantia" pitchFamily="18" charset="0"/>
              </a:rPr>
              <a:t>No historical event can be proven by the “scientific method”</a:t>
            </a:r>
          </a:p>
          <a:p>
            <a:endParaRPr lang="en-US" dirty="0">
              <a:latin typeface="Constantia"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0"/>
          <a:ext cx="9372600" cy="8507691"/>
        </p:xfrm>
        <a:graphic>
          <a:graphicData uri="http://schemas.openxmlformats.org/drawingml/2006/table">
            <a:tbl>
              <a:tblPr>
                <a:tableStyleId>{D7AC3CCA-C797-4891-BE02-D94E43425B78}</a:tableStyleId>
              </a:tblPr>
              <a:tblGrid>
                <a:gridCol w="381000"/>
                <a:gridCol w="3048000"/>
                <a:gridCol w="152400"/>
                <a:gridCol w="1524000"/>
                <a:gridCol w="4267200"/>
              </a:tblGrid>
              <a:tr h="49891">
                <a:tc rowSpan="7">
                  <a:txBody>
                    <a:bodyPr/>
                    <a:lstStyle/>
                    <a:p>
                      <a:pPr marL="71755" marR="71755" algn="ctr">
                        <a:spcBef>
                          <a:spcPts val="0"/>
                        </a:spcBef>
                        <a:spcAft>
                          <a:spcPts val="0"/>
                        </a:spcAft>
                      </a:pPr>
                      <a:endParaRPr lang="en-US" sz="2000" dirty="0">
                        <a:solidFill>
                          <a:schemeClr val="bg1"/>
                        </a:solidFill>
                        <a:latin typeface="Times New Roman"/>
                        <a:ea typeface="SimSun"/>
                      </a:endParaRPr>
                    </a:p>
                  </a:txBody>
                  <a:tcPr marL="55001" marR="55001" marT="0" marB="0" vert="vert270" anchor="ctr"/>
                </a:tc>
                <a:tc>
                  <a:txBody>
                    <a:bodyPr/>
                    <a:lstStyle/>
                    <a:p>
                      <a:pPr marL="0" marR="0" algn="ctr">
                        <a:spcBef>
                          <a:spcPts val="0"/>
                        </a:spcBef>
                        <a:spcAft>
                          <a:spcPts val="0"/>
                        </a:spcAft>
                      </a:pPr>
                      <a:r>
                        <a:rPr lang="en-US" sz="2400" dirty="0">
                          <a:solidFill>
                            <a:schemeClr val="tx1"/>
                          </a:solidFill>
                        </a:rPr>
                        <a:t>Name of Writer</a:t>
                      </a:r>
                      <a:endParaRPr lang="en-US" sz="2400" dirty="0">
                        <a:solidFill>
                          <a:schemeClr val="tx1"/>
                        </a:solidFill>
                        <a:latin typeface="Times New Roman"/>
                        <a:ea typeface="SimSun"/>
                      </a:endParaRPr>
                    </a:p>
                  </a:txBody>
                  <a:tcPr marL="55001" marR="55001" marT="0" marB="0" anchor="ctr">
                    <a:solidFill>
                      <a:schemeClr val="accent6">
                        <a:lumMod val="75000"/>
                      </a:schemeClr>
                    </a:solidFill>
                  </a:tcPr>
                </a:tc>
                <a:tc>
                  <a:txBody>
                    <a:bodyPr/>
                    <a:lstStyle/>
                    <a:p>
                      <a:endParaRPr lang="en-US" dirty="0"/>
                    </a:p>
                  </a:txBody>
                  <a:tcPr marL="55001" marR="55001" marT="0" marB="0" anchor="ctr">
                    <a:solidFill>
                      <a:schemeClr val="accent6">
                        <a:lumMod val="75000"/>
                      </a:schemeClr>
                    </a:solidFill>
                  </a:tcPr>
                </a:tc>
                <a:tc>
                  <a:txBody>
                    <a:bodyPr/>
                    <a:lstStyle/>
                    <a:p>
                      <a:pPr marL="0" marR="0" algn="ctr">
                        <a:spcBef>
                          <a:spcPts val="0"/>
                        </a:spcBef>
                        <a:spcAft>
                          <a:spcPts val="0"/>
                        </a:spcAft>
                      </a:pPr>
                      <a:r>
                        <a:rPr lang="en-US" sz="2400" dirty="0" smtClean="0">
                          <a:solidFill>
                            <a:schemeClr val="tx1"/>
                          </a:solidFill>
                        </a:rPr>
                        <a:t>NT </a:t>
                      </a:r>
                      <a:r>
                        <a:rPr lang="en-US" sz="2400" baseline="0" dirty="0" smtClean="0">
                          <a:solidFill>
                            <a:schemeClr val="tx1"/>
                          </a:solidFill>
                        </a:rPr>
                        <a:t>Q</a:t>
                      </a:r>
                      <a:r>
                        <a:rPr lang="en-US" sz="2400" dirty="0" smtClean="0">
                          <a:solidFill>
                            <a:schemeClr val="tx1"/>
                          </a:solidFill>
                        </a:rPr>
                        <a:t>uotes</a:t>
                      </a:r>
                      <a:endParaRPr lang="en-US" sz="2400" dirty="0">
                        <a:solidFill>
                          <a:schemeClr val="tx1"/>
                        </a:solidFill>
                        <a:latin typeface="Times New Roman"/>
                        <a:ea typeface="SimSun"/>
                      </a:endParaRPr>
                    </a:p>
                  </a:txBody>
                  <a:tcPr marL="55001" marR="55001" marT="0" marB="0" anchor="ctr">
                    <a:solidFill>
                      <a:schemeClr val="accent6">
                        <a:lumMod val="75000"/>
                      </a:schemeClr>
                    </a:solidFill>
                  </a:tcPr>
                </a:tc>
                <a:tc>
                  <a:txBody>
                    <a:bodyPr/>
                    <a:lstStyle/>
                    <a:p>
                      <a:pPr marL="0" marR="0" algn="ctr">
                        <a:spcBef>
                          <a:spcPts val="0"/>
                        </a:spcBef>
                        <a:spcAft>
                          <a:spcPts val="0"/>
                        </a:spcAft>
                      </a:pPr>
                      <a:r>
                        <a:rPr lang="en-US" sz="2400" dirty="0">
                          <a:solidFill>
                            <a:schemeClr val="tx1"/>
                          </a:solidFill>
                        </a:rPr>
                        <a:t>Existing Quotes of the following NT Books </a:t>
                      </a:r>
                      <a:endParaRPr lang="en-US" sz="2400" dirty="0">
                        <a:solidFill>
                          <a:schemeClr val="tx1"/>
                        </a:solidFill>
                        <a:latin typeface="Times New Roman"/>
                        <a:ea typeface="SimSun"/>
                      </a:endParaRPr>
                    </a:p>
                  </a:txBody>
                  <a:tcPr marL="55001" marR="55001" marT="0" marB="0" anchor="ctr">
                    <a:solidFill>
                      <a:schemeClr val="accent6">
                        <a:lumMod val="75000"/>
                      </a:schemeClr>
                    </a:solidFill>
                  </a:tcPr>
                </a:tc>
              </a:tr>
              <a:tr h="1321709">
                <a:tc vMerge="1">
                  <a:txBody>
                    <a:bodyPr/>
                    <a:lstStyle/>
                    <a:p>
                      <a:endParaRPr lang="en-US"/>
                    </a:p>
                  </a:txBody>
                  <a:tcPr/>
                </a:tc>
                <a:tc>
                  <a:txBody>
                    <a:bodyPr/>
                    <a:lstStyle/>
                    <a:p>
                      <a:pPr marL="0" marR="0">
                        <a:spcBef>
                          <a:spcPts val="0"/>
                        </a:spcBef>
                        <a:spcAft>
                          <a:spcPts val="0"/>
                        </a:spcAft>
                      </a:pPr>
                      <a:r>
                        <a:rPr lang="en-US" sz="2400" dirty="0"/>
                        <a:t>Clement of </a:t>
                      </a:r>
                      <a:r>
                        <a:rPr lang="en-US" sz="2400" dirty="0" smtClean="0"/>
                        <a:t> Rome (??-97) (a disciple of the Apostles)</a:t>
                      </a:r>
                      <a:endParaRPr lang="en-US" sz="2400" b="0" dirty="0">
                        <a:solidFill>
                          <a:schemeClr val="bg1"/>
                        </a:solidFill>
                        <a:latin typeface="Times New Roman"/>
                        <a:ea typeface="SimSun"/>
                      </a:endParaRPr>
                    </a:p>
                  </a:txBody>
                  <a:tcPr marL="55001" marR="55001" marT="0" marB="0">
                    <a:solidFill>
                      <a:schemeClr val="accent6">
                        <a:lumMod val="40000"/>
                        <a:lumOff val="60000"/>
                      </a:schemeClr>
                    </a:solidFill>
                  </a:tcPr>
                </a:tc>
                <a:tc>
                  <a:txBody>
                    <a:bodyPr/>
                    <a:lstStyle/>
                    <a:p>
                      <a:endParaRPr lang="en-US"/>
                    </a:p>
                  </a:txBody>
                  <a:tcPr marL="55001" marR="55001" marT="0" marB="0">
                    <a:solidFill>
                      <a:schemeClr val="accent6">
                        <a:lumMod val="40000"/>
                        <a:lumOff val="60000"/>
                      </a:schemeClr>
                    </a:solidFill>
                  </a:tcPr>
                </a:tc>
                <a:tc>
                  <a:txBody>
                    <a:bodyPr/>
                    <a:lstStyle/>
                    <a:p>
                      <a:pPr marL="0" marR="0" algn="ctr">
                        <a:spcBef>
                          <a:spcPts val="0"/>
                        </a:spcBef>
                        <a:spcAft>
                          <a:spcPts val="0"/>
                        </a:spcAft>
                      </a:pPr>
                      <a:r>
                        <a:rPr lang="en-US" sz="2400" dirty="0"/>
                        <a:t>&gt;6</a:t>
                      </a:r>
                      <a:endParaRPr lang="en-US" sz="2400" dirty="0">
                        <a:solidFill>
                          <a:schemeClr val="bg1"/>
                        </a:solidFill>
                        <a:latin typeface="Times New Roman"/>
                        <a:ea typeface="SimSun"/>
                      </a:endParaRPr>
                    </a:p>
                  </a:txBody>
                  <a:tcPr marL="55001" marR="55001" marT="0" marB="0">
                    <a:solidFill>
                      <a:schemeClr val="accent6">
                        <a:lumMod val="40000"/>
                        <a:lumOff val="60000"/>
                      </a:schemeClr>
                    </a:solidFill>
                  </a:tcPr>
                </a:tc>
                <a:tc>
                  <a:txBody>
                    <a:bodyPr/>
                    <a:lstStyle/>
                    <a:p>
                      <a:pPr marL="0" marR="0">
                        <a:spcBef>
                          <a:spcPts val="0"/>
                        </a:spcBef>
                        <a:spcAft>
                          <a:spcPts val="0"/>
                        </a:spcAft>
                      </a:pPr>
                      <a:r>
                        <a:rPr lang="en-US" sz="2400" dirty="0"/>
                        <a:t>Quotes/paraphrases: </a:t>
                      </a:r>
                      <a:r>
                        <a:rPr lang="en-US" sz="2400" dirty="0" smtClean="0"/>
                        <a:t>I </a:t>
                      </a:r>
                      <a:r>
                        <a:rPr lang="en-US" sz="2400" dirty="0"/>
                        <a:t>Cor., Eph., Heb., I Peter, James</a:t>
                      </a:r>
                      <a:r>
                        <a:rPr lang="en-US" sz="2400" dirty="0" smtClean="0"/>
                        <a:t>.  </a:t>
                      </a:r>
                      <a:endParaRPr lang="en-US" sz="2400" dirty="0">
                        <a:solidFill>
                          <a:schemeClr val="bg1"/>
                        </a:solidFill>
                        <a:latin typeface="Times New Roman"/>
                        <a:ea typeface="SimSun"/>
                      </a:endParaRPr>
                    </a:p>
                  </a:txBody>
                  <a:tcPr marL="55001" marR="55001" marT="0" marB="0">
                    <a:solidFill>
                      <a:schemeClr val="accent6">
                        <a:lumMod val="40000"/>
                        <a:lumOff val="60000"/>
                      </a:schemeClr>
                    </a:solidFill>
                  </a:tcPr>
                </a:tc>
              </a:tr>
              <a:tr h="1447800">
                <a:tc vMerge="1">
                  <a:txBody>
                    <a:bodyPr/>
                    <a:lstStyle/>
                    <a:p>
                      <a:endParaRPr lang="en-US"/>
                    </a:p>
                  </a:txBody>
                  <a:tcPr/>
                </a:tc>
                <a:tc>
                  <a:txBody>
                    <a:bodyPr/>
                    <a:lstStyle/>
                    <a:p>
                      <a:pPr marL="0" marR="0">
                        <a:spcBef>
                          <a:spcPts val="0"/>
                        </a:spcBef>
                        <a:spcAft>
                          <a:spcPts val="0"/>
                        </a:spcAft>
                      </a:pPr>
                      <a:r>
                        <a:rPr lang="en-US" sz="2400" dirty="0" smtClean="0"/>
                        <a:t>Ignatius (70-110)</a:t>
                      </a:r>
                      <a:r>
                        <a:rPr lang="en-US" sz="2400" baseline="0" dirty="0" smtClean="0"/>
                        <a:t> (knew Apostles)</a:t>
                      </a:r>
                      <a:endParaRPr lang="en-US" sz="2400" b="0" dirty="0">
                        <a:solidFill>
                          <a:schemeClr val="bg1"/>
                        </a:solidFill>
                        <a:latin typeface="Times New Roman"/>
                        <a:ea typeface="SimSun"/>
                      </a:endParaRPr>
                    </a:p>
                  </a:txBody>
                  <a:tcPr marL="55001" marR="55001" marT="0" marB="0"/>
                </a:tc>
                <a:tc>
                  <a:txBody>
                    <a:bodyPr/>
                    <a:lstStyle/>
                    <a:p>
                      <a:endParaRPr lang="en-US"/>
                    </a:p>
                  </a:txBody>
                  <a:tcPr marL="55001" marR="55001" marT="0" marB="0"/>
                </a:tc>
                <a:tc>
                  <a:txBody>
                    <a:bodyPr/>
                    <a:lstStyle/>
                    <a:p>
                      <a:pPr marL="0" marR="0" algn="ctr">
                        <a:spcBef>
                          <a:spcPts val="0"/>
                        </a:spcBef>
                        <a:spcAft>
                          <a:spcPts val="0"/>
                        </a:spcAft>
                      </a:pPr>
                      <a:r>
                        <a:rPr lang="en-US" sz="2400" dirty="0"/>
                        <a:t>&gt;15</a:t>
                      </a:r>
                      <a:endParaRPr lang="en-US" sz="2400" dirty="0">
                        <a:solidFill>
                          <a:schemeClr val="bg1"/>
                        </a:solidFill>
                        <a:latin typeface="Times New Roman"/>
                        <a:ea typeface="SimSun"/>
                      </a:endParaRPr>
                    </a:p>
                  </a:txBody>
                  <a:tcPr marL="55001" marR="55001" marT="0" marB="0"/>
                </a:tc>
                <a:tc>
                  <a:txBody>
                    <a:bodyPr/>
                    <a:lstStyle/>
                    <a:p>
                      <a:pPr marL="0" marR="0">
                        <a:spcBef>
                          <a:spcPts val="0"/>
                        </a:spcBef>
                        <a:spcAft>
                          <a:spcPts val="0"/>
                        </a:spcAft>
                      </a:pPr>
                      <a:r>
                        <a:rPr lang="en-US" sz="2400" dirty="0"/>
                        <a:t>Matt., Luke</a:t>
                      </a:r>
                      <a:r>
                        <a:rPr lang="en-US" sz="2400" dirty="0" smtClean="0"/>
                        <a:t>, John, </a:t>
                      </a:r>
                      <a:r>
                        <a:rPr lang="en-US" sz="2400" dirty="0"/>
                        <a:t>Acts, Romans, I Cor., </a:t>
                      </a:r>
                      <a:r>
                        <a:rPr lang="en-US" sz="2400" dirty="0" smtClean="0"/>
                        <a:t>Gal., Eph., Phil., Col., I &amp; II Thess., I &amp; II Tim., Jam.,</a:t>
                      </a:r>
                      <a:r>
                        <a:rPr lang="en-US" sz="2400" baseline="0" dirty="0" smtClean="0"/>
                        <a:t> I Pet</a:t>
                      </a:r>
                      <a:r>
                        <a:rPr lang="en-US" sz="2400" dirty="0" smtClean="0"/>
                        <a:t>.</a:t>
                      </a:r>
                      <a:endParaRPr lang="en-US" sz="2400" dirty="0">
                        <a:solidFill>
                          <a:schemeClr val="bg1"/>
                        </a:solidFill>
                        <a:latin typeface="Times New Roman"/>
                        <a:ea typeface="SimSun"/>
                      </a:endParaRPr>
                    </a:p>
                  </a:txBody>
                  <a:tcPr marL="55001" marR="55001" marT="0" marB="0"/>
                </a:tc>
              </a:tr>
              <a:tr h="1066800">
                <a:tc vMerge="1">
                  <a:txBody>
                    <a:bodyPr/>
                    <a:lstStyle/>
                    <a:p>
                      <a:endParaRPr lang="en-US"/>
                    </a:p>
                  </a:txBody>
                  <a:tcPr/>
                </a:tc>
                <a:tc>
                  <a:txBody>
                    <a:bodyPr/>
                    <a:lstStyle/>
                    <a:p>
                      <a:pPr marL="0" marR="0">
                        <a:spcBef>
                          <a:spcPts val="0"/>
                        </a:spcBef>
                        <a:spcAft>
                          <a:spcPts val="0"/>
                        </a:spcAft>
                      </a:pPr>
                      <a:r>
                        <a:rPr lang="en-US" sz="2400" dirty="0" smtClean="0"/>
                        <a:t>Polycarp (70-156)</a:t>
                      </a:r>
                    </a:p>
                    <a:p>
                      <a:pPr marL="0" marR="0">
                        <a:spcBef>
                          <a:spcPts val="0"/>
                        </a:spcBef>
                        <a:spcAft>
                          <a:spcPts val="0"/>
                        </a:spcAft>
                      </a:pPr>
                      <a:r>
                        <a:rPr lang="en-US" sz="2400" dirty="0" smtClean="0"/>
                        <a:t>(Disciple of John)</a:t>
                      </a:r>
                      <a:endParaRPr lang="en-US" sz="2400" b="0" dirty="0">
                        <a:solidFill>
                          <a:schemeClr val="bg1"/>
                        </a:solidFill>
                        <a:latin typeface="Times New Roman"/>
                        <a:ea typeface="SimSun"/>
                      </a:endParaRPr>
                    </a:p>
                  </a:txBody>
                  <a:tcPr marL="55001" marR="55001" marT="0" marB="0">
                    <a:solidFill>
                      <a:schemeClr val="accent6">
                        <a:lumMod val="40000"/>
                        <a:lumOff val="60000"/>
                      </a:schemeClr>
                    </a:solidFill>
                  </a:tcPr>
                </a:tc>
                <a:tc>
                  <a:txBody>
                    <a:bodyPr/>
                    <a:lstStyle/>
                    <a:p>
                      <a:endParaRPr lang="en-US"/>
                    </a:p>
                  </a:txBody>
                  <a:tcPr marL="55001" marR="55001" marT="0" marB="0">
                    <a:solidFill>
                      <a:schemeClr val="accent6">
                        <a:lumMod val="40000"/>
                        <a:lumOff val="60000"/>
                      </a:schemeClr>
                    </a:solidFill>
                  </a:tcPr>
                </a:tc>
                <a:tc>
                  <a:txBody>
                    <a:bodyPr/>
                    <a:lstStyle/>
                    <a:p>
                      <a:pPr marL="0" marR="0" algn="ctr">
                        <a:spcBef>
                          <a:spcPts val="0"/>
                        </a:spcBef>
                        <a:spcAft>
                          <a:spcPts val="0"/>
                        </a:spcAft>
                      </a:pPr>
                      <a:r>
                        <a:rPr lang="en-US" sz="2400" dirty="0"/>
                        <a:t>40</a:t>
                      </a:r>
                      <a:endParaRPr lang="en-US" sz="2400" dirty="0">
                        <a:solidFill>
                          <a:schemeClr val="bg1"/>
                        </a:solidFill>
                        <a:latin typeface="Times New Roman"/>
                        <a:ea typeface="SimSun"/>
                      </a:endParaRPr>
                    </a:p>
                  </a:txBody>
                  <a:tcPr marL="55001" marR="55001" marT="0" marB="0">
                    <a:solidFill>
                      <a:schemeClr val="accent6">
                        <a:lumMod val="40000"/>
                        <a:lumOff val="60000"/>
                      </a:schemeClr>
                    </a:solidFill>
                  </a:tcPr>
                </a:tc>
                <a:tc>
                  <a:txBody>
                    <a:bodyPr/>
                    <a:lstStyle/>
                    <a:p>
                      <a:pPr marL="0" marR="0">
                        <a:spcBef>
                          <a:spcPts val="0"/>
                        </a:spcBef>
                        <a:spcAft>
                          <a:spcPts val="0"/>
                        </a:spcAft>
                      </a:pPr>
                      <a:r>
                        <a:rPr lang="en-US" sz="2400" dirty="0" smtClean="0"/>
                        <a:t>All (except </a:t>
                      </a:r>
                      <a:r>
                        <a:rPr lang="en-US" sz="2400" dirty="0"/>
                        <a:t>John, Col., Jam., II Pet., Tit., II </a:t>
                      </a:r>
                      <a:r>
                        <a:rPr lang="en-US" sz="2400" dirty="0" smtClean="0"/>
                        <a:t>John</a:t>
                      </a:r>
                      <a:r>
                        <a:rPr lang="en-US" sz="2400" dirty="0"/>
                        <a:t>, Jude, </a:t>
                      </a:r>
                      <a:r>
                        <a:rPr lang="en-US" sz="2400" dirty="0" smtClean="0"/>
                        <a:t>Rev.) </a:t>
                      </a:r>
                      <a:endParaRPr lang="en-US" sz="2400" dirty="0">
                        <a:solidFill>
                          <a:schemeClr val="bg1"/>
                        </a:solidFill>
                        <a:latin typeface="Times New Roman"/>
                        <a:ea typeface="SimSun"/>
                      </a:endParaRPr>
                    </a:p>
                  </a:txBody>
                  <a:tcPr marL="55001" marR="55001" marT="0" marB="0">
                    <a:solidFill>
                      <a:schemeClr val="accent6">
                        <a:lumMod val="40000"/>
                        <a:lumOff val="60000"/>
                      </a:schemeClr>
                    </a:solidFill>
                  </a:tcPr>
                </a:tc>
              </a:tr>
              <a:tr h="762000">
                <a:tc vMerge="1">
                  <a:txBody>
                    <a:bodyPr/>
                    <a:lstStyle/>
                    <a:p>
                      <a:endParaRPr lang="en-US"/>
                    </a:p>
                  </a:txBody>
                  <a:tcPr/>
                </a:tc>
                <a:tc>
                  <a:txBody>
                    <a:bodyPr/>
                    <a:lstStyle/>
                    <a:p>
                      <a:pPr marL="0" marR="0">
                        <a:spcBef>
                          <a:spcPts val="0"/>
                        </a:spcBef>
                        <a:spcAft>
                          <a:spcPts val="0"/>
                        </a:spcAft>
                      </a:pPr>
                      <a:r>
                        <a:rPr lang="en-US" sz="2400" dirty="0"/>
                        <a:t>Just </a:t>
                      </a:r>
                      <a:r>
                        <a:rPr lang="en-US" sz="2400" dirty="0" smtClean="0"/>
                        <a:t>Martyr </a:t>
                      </a:r>
                      <a:r>
                        <a:rPr lang="en-US" sz="2400" baseline="0" dirty="0" smtClean="0"/>
                        <a:t>(100-165)</a:t>
                      </a:r>
                      <a:endParaRPr lang="en-US" sz="2400" b="0" dirty="0">
                        <a:solidFill>
                          <a:schemeClr val="bg1"/>
                        </a:solidFill>
                        <a:latin typeface="Times New Roman"/>
                        <a:ea typeface="SimSun"/>
                      </a:endParaRPr>
                    </a:p>
                  </a:txBody>
                  <a:tcPr marL="55001" marR="55001" marT="0" marB="0"/>
                </a:tc>
                <a:tc>
                  <a:txBody>
                    <a:bodyPr/>
                    <a:lstStyle/>
                    <a:p>
                      <a:endParaRPr lang="en-US"/>
                    </a:p>
                  </a:txBody>
                  <a:tcPr marL="55001" marR="55001" marT="0" marB="0"/>
                </a:tc>
                <a:tc>
                  <a:txBody>
                    <a:bodyPr/>
                    <a:lstStyle/>
                    <a:p>
                      <a:pPr marL="0" marR="0" algn="ctr">
                        <a:spcBef>
                          <a:spcPts val="0"/>
                        </a:spcBef>
                        <a:spcAft>
                          <a:spcPts val="0"/>
                        </a:spcAft>
                      </a:pPr>
                      <a:r>
                        <a:rPr lang="en-US" sz="2400" dirty="0"/>
                        <a:t>330</a:t>
                      </a:r>
                      <a:endParaRPr lang="en-US" sz="2400" dirty="0">
                        <a:solidFill>
                          <a:schemeClr val="bg1"/>
                        </a:solidFill>
                        <a:latin typeface="Times New Roman"/>
                        <a:ea typeface="SimSun"/>
                      </a:endParaRPr>
                    </a:p>
                  </a:txBody>
                  <a:tcPr marL="55001" marR="55001" marT="0" marB="0"/>
                </a:tc>
                <a:tc>
                  <a:txBody>
                    <a:bodyPr/>
                    <a:lstStyle/>
                    <a:p>
                      <a:pPr marL="0" marR="0">
                        <a:spcBef>
                          <a:spcPts val="0"/>
                        </a:spcBef>
                        <a:spcAft>
                          <a:spcPts val="0"/>
                        </a:spcAft>
                      </a:pPr>
                      <a:r>
                        <a:rPr lang="en-US" sz="2400" dirty="0"/>
                        <a:t>Four Gospels, Rev.</a:t>
                      </a:r>
                      <a:endParaRPr lang="en-US" sz="2400" dirty="0">
                        <a:solidFill>
                          <a:schemeClr val="bg1"/>
                        </a:solidFill>
                        <a:latin typeface="Times New Roman"/>
                        <a:ea typeface="SimSun"/>
                      </a:endParaRPr>
                    </a:p>
                  </a:txBody>
                  <a:tcPr marL="55001" marR="55001" marT="0" marB="0"/>
                </a:tc>
              </a:tr>
              <a:tr h="2888302">
                <a:tc vMerge="1">
                  <a:txBody>
                    <a:bodyPr/>
                    <a:lstStyle/>
                    <a:p>
                      <a:endParaRPr lang="en-US"/>
                    </a:p>
                  </a:txBody>
                  <a:tcPr/>
                </a:tc>
                <a:tc>
                  <a:txBody>
                    <a:bodyPr/>
                    <a:lstStyle/>
                    <a:p>
                      <a:pPr marL="0" marR="0">
                        <a:spcBef>
                          <a:spcPts val="0"/>
                        </a:spcBef>
                        <a:spcAft>
                          <a:spcPts val="0"/>
                        </a:spcAft>
                      </a:pPr>
                      <a:r>
                        <a:rPr lang="en-US" sz="2400" dirty="0" err="1" smtClean="0"/>
                        <a:t>Iraneus</a:t>
                      </a:r>
                      <a:r>
                        <a:rPr lang="en-US" sz="2400" dirty="0" smtClean="0"/>
                        <a:t> (130-202)</a:t>
                      </a:r>
                      <a:endParaRPr lang="en-US" sz="2400" dirty="0">
                        <a:solidFill>
                          <a:schemeClr val="bg1"/>
                        </a:solidFill>
                        <a:latin typeface="Times New Roman"/>
                        <a:ea typeface="SimSun"/>
                      </a:endParaRPr>
                    </a:p>
                  </a:txBody>
                  <a:tcPr marL="55001" marR="55001" marT="0" marB="0">
                    <a:solidFill>
                      <a:schemeClr val="accent6">
                        <a:lumMod val="40000"/>
                        <a:lumOff val="60000"/>
                      </a:schemeClr>
                    </a:solidFill>
                  </a:tcPr>
                </a:tc>
                <a:tc>
                  <a:txBody>
                    <a:bodyPr/>
                    <a:lstStyle/>
                    <a:p>
                      <a:endParaRPr lang="en-US" dirty="0"/>
                    </a:p>
                  </a:txBody>
                  <a:tcPr marL="55001" marR="55001" marT="0" marB="0">
                    <a:solidFill>
                      <a:schemeClr val="accent6">
                        <a:lumMod val="40000"/>
                        <a:lumOff val="60000"/>
                      </a:schemeClr>
                    </a:solidFill>
                  </a:tcPr>
                </a:tc>
                <a:tc>
                  <a:txBody>
                    <a:bodyPr/>
                    <a:lstStyle/>
                    <a:p>
                      <a:pPr marL="0" marR="0" algn="ctr">
                        <a:spcBef>
                          <a:spcPts val="0"/>
                        </a:spcBef>
                        <a:spcAft>
                          <a:spcPts val="0"/>
                        </a:spcAft>
                      </a:pPr>
                      <a:r>
                        <a:rPr lang="en-US" sz="2400" dirty="0"/>
                        <a:t>1,819</a:t>
                      </a:r>
                      <a:endParaRPr lang="en-US" sz="2400" dirty="0">
                        <a:solidFill>
                          <a:schemeClr val="bg1"/>
                        </a:solidFill>
                        <a:latin typeface="Times New Roman"/>
                        <a:ea typeface="SimSun"/>
                      </a:endParaRPr>
                    </a:p>
                  </a:txBody>
                  <a:tcPr marL="55001" marR="55001" marT="0" marB="0">
                    <a:solidFill>
                      <a:schemeClr val="accent6">
                        <a:lumMod val="40000"/>
                        <a:lumOff val="60000"/>
                      </a:schemeClr>
                    </a:solidFill>
                  </a:tcPr>
                </a:tc>
                <a:tc>
                  <a:txBody>
                    <a:bodyPr/>
                    <a:lstStyle/>
                    <a:p>
                      <a:pPr marL="0" marR="0">
                        <a:spcBef>
                          <a:spcPts val="0"/>
                        </a:spcBef>
                        <a:spcAft>
                          <a:spcPts val="0"/>
                        </a:spcAft>
                      </a:pPr>
                      <a:r>
                        <a:rPr lang="en-US" sz="2400" dirty="0"/>
                        <a:t>Each NT book except Phil, II </a:t>
                      </a:r>
                      <a:r>
                        <a:rPr lang="en-US" sz="2400" dirty="0" smtClean="0"/>
                        <a:t>Peter, III </a:t>
                      </a:r>
                      <a:r>
                        <a:rPr lang="en-US" sz="2400" dirty="0"/>
                        <a:t>John, Jude</a:t>
                      </a:r>
                      <a:endParaRPr lang="en-US" sz="2400" dirty="0">
                        <a:solidFill>
                          <a:schemeClr val="bg1"/>
                        </a:solidFill>
                        <a:latin typeface="Times New Roman"/>
                        <a:ea typeface="SimSun"/>
                      </a:endParaRPr>
                    </a:p>
                  </a:txBody>
                  <a:tcPr marL="55001" marR="55001" marT="0" marB="0">
                    <a:solidFill>
                      <a:schemeClr val="accent6">
                        <a:lumMod val="40000"/>
                        <a:lumOff val="60000"/>
                      </a:schemeClr>
                    </a:solidFill>
                  </a:tcPr>
                </a:tc>
              </a:tr>
              <a:tr h="0">
                <a:tc vMerge="1">
                  <a:txBody>
                    <a:bodyPr/>
                    <a:lstStyle/>
                    <a:p>
                      <a:endParaRPr lang="en-US"/>
                    </a:p>
                  </a:txBody>
                  <a:tcPr/>
                </a:tc>
                <a:tc rowSpan="3" gridSpan="4">
                  <a:txBody>
                    <a:bodyPr/>
                    <a:lstStyle/>
                    <a:p>
                      <a:endParaRPr lang="en-US" dirty="0"/>
                    </a:p>
                  </a:txBody>
                  <a:tcPr marL="55001" marR="55001" marT="0" marB="0"/>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r>
              <a:tr h="0">
                <a:tc>
                  <a:txBody>
                    <a:bodyPr/>
                    <a:lstStyle/>
                    <a:p>
                      <a:pPr marL="73025" marR="73025" algn="ctr">
                        <a:spcBef>
                          <a:spcPts val="0"/>
                        </a:spcBef>
                        <a:spcAft>
                          <a:spcPts val="0"/>
                        </a:spcAft>
                      </a:pPr>
                      <a:endParaRPr lang="en-US" sz="2000" dirty="0">
                        <a:solidFill>
                          <a:schemeClr val="bg1"/>
                        </a:solidFill>
                        <a:latin typeface="Times New Roman"/>
                        <a:ea typeface="SimSun"/>
                      </a:endParaRPr>
                    </a:p>
                  </a:txBody>
                  <a:tcPr marL="55001" marR="55001" marT="0" marB="0" vert="vert270" anchor="ctr"/>
                </a:tc>
                <a:tc gridSpan="4" vMerge="1">
                  <a:txBody>
                    <a:bodyPr/>
                    <a:lstStyle/>
                    <a:p>
                      <a:endParaRPr lang="en-US" dirty="0"/>
                    </a:p>
                  </a:txBody>
                  <a:tcPr marL="55001" marR="55001"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49891">
                <a:tc>
                  <a:txBody>
                    <a:bodyPr/>
                    <a:lstStyle/>
                    <a:p>
                      <a:pPr marL="73025" marR="73025" algn="ctr">
                        <a:spcBef>
                          <a:spcPts val="0"/>
                        </a:spcBef>
                        <a:spcAft>
                          <a:spcPts val="0"/>
                        </a:spcAft>
                      </a:pPr>
                      <a:endParaRPr lang="en-US" sz="2000" dirty="0">
                        <a:solidFill>
                          <a:schemeClr val="bg1"/>
                        </a:solidFill>
                        <a:latin typeface="Times New Roman"/>
                        <a:ea typeface="SimSun"/>
                      </a:endParaRPr>
                    </a:p>
                  </a:txBody>
                  <a:tcPr marL="55001" marR="55001" marT="0" marB="0" vert="vert270" anchor="ctr"/>
                </a:tc>
                <a:tc gridSpan="4" vMerge="1">
                  <a:txBody>
                    <a:bodyPr/>
                    <a:lstStyle/>
                    <a:p>
                      <a:endParaRPr lang="en-US" dirty="0"/>
                    </a:p>
                  </a:txBody>
                  <a:tcPr marL="55001" marR="55001"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tx1"/>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
        <p:nvSpPr>
          <p:cNvPr id="3" name="TextBox 2"/>
          <p:cNvSpPr txBox="1"/>
          <p:nvPr/>
        </p:nvSpPr>
        <p:spPr>
          <a:xfrm>
            <a:off x="533400" y="1219200"/>
            <a:ext cx="83820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220200" cy="6857999"/>
        </p:xfrm>
        <a:graphic>
          <a:graphicData uri="http://schemas.openxmlformats.org/drawingml/2006/table">
            <a:tbl>
              <a:tblPr/>
              <a:tblGrid>
                <a:gridCol w="3048000"/>
                <a:gridCol w="152400"/>
                <a:gridCol w="1524000"/>
                <a:gridCol w="4495800"/>
              </a:tblGrid>
              <a:tr h="1688903">
                <a:tc>
                  <a:txBody>
                    <a:bodyPr/>
                    <a:lstStyle/>
                    <a:p>
                      <a:pPr marL="0" marR="0">
                        <a:spcBef>
                          <a:spcPts val="0"/>
                        </a:spcBef>
                        <a:spcAft>
                          <a:spcPts val="0"/>
                        </a:spcAft>
                      </a:pPr>
                      <a:r>
                        <a:rPr lang="en-US" sz="2400" b="1" dirty="0">
                          <a:solidFill>
                            <a:schemeClr val="bg1"/>
                          </a:solidFill>
                          <a:latin typeface="+mj-lt"/>
                          <a:ea typeface="SimSun"/>
                        </a:rPr>
                        <a:t>Clement of </a:t>
                      </a:r>
                      <a:r>
                        <a:rPr lang="en-US" sz="2400" b="1" dirty="0" smtClean="0">
                          <a:solidFill>
                            <a:schemeClr val="bg1"/>
                          </a:solidFill>
                          <a:latin typeface="+mj-lt"/>
                          <a:ea typeface="SimSun"/>
                        </a:rPr>
                        <a:t>Alexandria </a:t>
                      </a:r>
                      <a:r>
                        <a:rPr lang="en-US" sz="2400" b="0" dirty="0" smtClean="0">
                          <a:solidFill>
                            <a:schemeClr val="bg1"/>
                          </a:solidFill>
                          <a:latin typeface="+mj-lt"/>
                          <a:ea typeface="SimSun"/>
                        </a:rPr>
                        <a:t>(150-212)</a:t>
                      </a:r>
                      <a:endParaRPr lang="en-US" sz="2400" b="0" dirty="0">
                        <a:solidFill>
                          <a:schemeClr val="bg1"/>
                        </a:solidFill>
                        <a:latin typeface="+mj-lt"/>
                        <a:ea typeface="SimSun"/>
                      </a:endParaRPr>
                    </a:p>
                  </a:txBody>
                  <a:tcPr marL="55001" marR="5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endParaRPr lang="en-US">
                        <a:latin typeface="+mj-lt"/>
                      </a:endParaRPr>
                    </a:p>
                  </a:txBody>
                  <a:tcPr marL="55001" marR="5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2400" dirty="0">
                          <a:solidFill>
                            <a:schemeClr val="bg1"/>
                          </a:solidFill>
                          <a:latin typeface="+mj-lt"/>
                          <a:ea typeface="SimSun"/>
                        </a:rPr>
                        <a:t>2,406</a:t>
                      </a:r>
                    </a:p>
                  </a:txBody>
                  <a:tcPr marL="55001" marR="5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r>
                        <a:rPr lang="en-US" sz="2400" dirty="0">
                          <a:solidFill>
                            <a:schemeClr val="bg1"/>
                          </a:solidFill>
                          <a:latin typeface="+mj-lt"/>
                          <a:ea typeface="SimSun"/>
                        </a:rPr>
                        <a:t>Each NT book except </a:t>
                      </a:r>
                      <a:r>
                        <a:rPr lang="en-US" sz="2400" dirty="0" smtClean="0">
                          <a:solidFill>
                            <a:schemeClr val="bg1"/>
                          </a:solidFill>
                          <a:latin typeface="+mj-lt"/>
                          <a:ea typeface="SimSun"/>
                        </a:rPr>
                        <a:t> for three  (II Peter, III John</a:t>
                      </a:r>
                      <a:r>
                        <a:rPr lang="en-US" sz="2400" baseline="0" dirty="0" smtClean="0">
                          <a:solidFill>
                            <a:schemeClr val="bg1"/>
                          </a:solidFill>
                          <a:latin typeface="+mj-lt"/>
                          <a:ea typeface="SimSun"/>
                        </a:rPr>
                        <a:t> &amp; ?)</a:t>
                      </a:r>
                      <a:r>
                        <a:rPr lang="en-US" sz="2400" dirty="0" smtClean="0">
                          <a:solidFill>
                            <a:schemeClr val="bg1"/>
                          </a:solidFill>
                          <a:latin typeface="+mj-lt"/>
                          <a:ea typeface="SimSun"/>
                        </a:rPr>
                        <a:t>.</a:t>
                      </a:r>
                      <a:endParaRPr lang="en-US" sz="2400" dirty="0">
                        <a:solidFill>
                          <a:schemeClr val="bg1"/>
                        </a:solidFill>
                        <a:latin typeface="+mj-lt"/>
                        <a:ea typeface="SimSun"/>
                      </a:endParaRPr>
                    </a:p>
                  </a:txBody>
                  <a:tcPr marL="55001" marR="55001"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639080">
                <a:tc>
                  <a:txBody>
                    <a:bodyPr/>
                    <a:lstStyle/>
                    <a:p>
                      <a:pPr marL="0" marR="0">
                        <a:spcBef>
                          <a:spcPts val="0"/>
                        </a:spcBef>
                        <a:spcAft>
                          <a:spcPts val="0"/>
                        </a:spcAft>
                      </a:pPr>
                      <a:r>
                        <a:rPr lang="en-US" sz="2400" b="1" dirty="0" smtClean="0">
                          <a:solidFill>
                            <a:schemeClr val="bg1"/>
                          </a:solidFill>
                          <a:latin typeface="+mj-lt"/>
                          <a:ea typeface="SimSun"/>
                        </a:rPr>
                        <a:t>Tertullian </a:t>
                      </a:r>
                      <a:r>
                        <a:rPr lang="en-US" sz="2400" b="0" dirty="0" smtClean="0">
                          <a:solidFill>
                            <a:schemeClr val="bg1"/>
                          </a:solidFill>
                          <a:latin typeface="+mj-lt"/>
                          <a:ea typeface="SimSun"/>
                        </a:rPr>
                        <a:t>(160-220)</a:t>
                      </a:r>
                      <a:endParaRPr lang="en-US" sz="2400" b="0" dirty="0">
                        <a:solidFill>
                          <a:schemeClr val="bg1"/>
                        </a:solidFill>
                        <a:latin typeface="+mj-lt"/>
                        <a:ea typeface="SimSun"/>
                      </a:endParaRPr>
                    </a:p>
                  </a:txBody>
                  <a:tcPr marL="55001" marR="5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endParaRPr lang="en-US">
                        <a:latin typeface="+mj-lt"/>
                      </a:endParaRPr>
                    </a:p>
                  </a:txBody>
                  <a:tcPr marL="55001" marR="5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400" dirty="0">
                          <a:solidFill>
                            <a:schemeClr val="bg1"/>
                          </a:solidFill>
                          <a:latin typeface="+mj-lt"/>
                          <a:ea typeface="SimSun"/>
                        </a:rPr>
                        <a:t>7,258</a:t>
                      </a:r>
                    </a:p>
                  </a:txBody>
                  <a:tcPr marL="55001" marR="5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2400" dirty="0">
                          <a:solidFill>
                            <a:schemeClr val="bg1"/>
                          </a:solidFill>
                          <a:latin typeface="+mj-lt"/>
                          <a:ea typeface="SimSun"/>
                        </a:rPr>
                        <a:t>Each NT book except James, II Peter, II/III John</a:t>
                      </a:r>
                    </a:p>
                  </a:txBody>
                  <a:tcPr marL="55001" marR="55001"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15246">
                <a:tc>
                  <a:txBody>
                    <a:bodyPr/>
                    <a:lstStyle/>
                    <a:p>
                      <a:pPr marL="0" marR="0">
                        <a:spcBef>
                          <a:spcPts val="0"/>
                        </a:spcBef>
                        <a:spcAft>
                          <a:spcPts val="0"/>
                        </a:spcAft>
                      </a:pPr>
                      <a:r>
                        <a:rPr lang="en-US" sz="2400" b="1" dirty="0" err="1" smtClean="0">
                          <a:solidFill>
                            <a:schemeClr val="bg1"/>
                          </a:solidFill>
                          <a:latin typeface="+mj-lt"/>
                          <a:ea typeface="SimSun"/>
                        </a:rPr>
                        <a:t>Hippolytus</a:t>
                      </a:r>
                      <a:r>
                        <a:rPr lang="en-US" sz="2400" b="1" dirty="0" smtClean="0">
                          <a:solidFill>
                            <a:schemeClr val="bg1"/>
                          </a:solidFill>
                          <a:latin typeface="+mj-lt"/>
                          <a:ea typeface="SimSun"/>
                        </a:rPr>
                        <a:t> </a:t>
                      </a:r>
                      <a:r>
                        <a:rPr lang="en-US" sz="2400" b="0" dirty="0" smtClean="0">
                          <a:solidFill>
                            <a:schemeClr val="bg1"/>
                          </a:solidFill>
                          <a:latin typeface="+mj-lt"/>
                          <a:ea typeface="SimSun"/>
                        </a:rPr>
                        <a:t>(170-235)</a:t>
                      </a:r>
                      <a:endParaRPr lang="en-US" sz="2400" b="0" dirty="0">
                        <a:solidFill>
                          <a:schemeClr val="bg1"/>
                        </a:solidFill>
                        <a:latin typeface="+mj-lt"/>
                        <a:ea typeface="SimSun"/>
                      </a:endParaRPr>
                    </a:p>
                  </a:txBody>
                  <a:tcPr marL="55001" marR="5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endParaRPr lang="en-US">
                        <a:latin typeface="+mj-lt"/>
                      </a:endParaRPr>
                    </a:p>
                  </a:txBody>
                  <a:tcPr marL="55001" marR="5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2400" dirty="0">
                          <a:solidFill>
                            <a:schemeClr val="bg1"/>
                          </a:solidFill>
                          <a:latin typeface="+mj-lt"/>
                          <a:ea typeface="SimSun"/>
                        </a:rPr>
                        <a:t>1,378</a:t>
                      </a:r>
                    </a:p>
                  </a:txBody>
                  <a:tcPr marL="55001" marR="5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endParaRPr lang="en-US" sz="2400" dirty="0">
                        <a:solidFill>
                          <a:schemeClr val="bg1"/>
                        </a:solidFill>
                        <a:latin typeface="+mj-lt"/>
                        <a:ea typeface="SimSun"/>
                      </a:endParaRPr>
                    </a:p>
                  </a:txBody>
                  <a:tcPr marL="55001" marR="55001"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673228">
                <a:tc>
                  <a:txBody>
                    <a:bodyPr/>
                    <a:lstStyle/>
                    <a:p>
                      <a:pPr marL="0" marR="0">
                        <a:spcBef>
                          <a:spcPts val="0"/>
                        </a:spcBef>
                        <a:spcAft>
                          <a:spcPts val="0"/>
                        </a:spcAft>
                      </a:pPr>
                      <a:r>
                        <a:rPr lang="en-US" sz="2400" b="1" dirty="0" smtClean="0">
                          <a:solidFill>
                            <a:schemeClr val="bg1"/>
                          </a:solidFill>
                          <a:latin typeface="+mj-lt"/>
                          <a:ea typeface="SimSun"/>
                        </a:rPr>
                        <a:t>Origin </a:t>
                      </a:r>
                      <a:r>
                        <a:rPr lang="en-US" sz="2400" b="0" dirty="0" smtClean="0">
                          <a:solidFill>
                            <a:schemeClr val="bg1"/>
                          </a:solidFill>
                          <a:latin typeface="+mj-lt"/>
                          <a:ea typeface="SimSun"/>
                        </a:rPr>
                        <a:t>(185-254)</a:t>
                      </a:r>
                      <a:endParaRPr lang="en-US" sz="2400" b="0" dirty="0">
                        <a:solidFill>
                          <a:schemeClr val="bg1"/>
                        </a:solidFill>
                        <a:latin typeface="+mj-lt"/>
                        <a:ea typeface="SimSun"/>
                      </a:endParaRPr>
                    </a:p>
                  </a:txBody>
                  <a:tcPr marL="55001" marR="5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latin typeface="+mj-lt"/>
                      </a:endParaRPr>
                    </a:p>
                  </a:txBody>
                  <a:tcPr marL="55001" marR="5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400" dirty="0" smtClean="0">
                          <a:solidFill>
                            <a:schemeClr val="bg1"/>
                          </a:solidFill>
                          <a:latin typeface="+mj-lt"/>
                          <a:ea typeface="SimSun"/>
                        </a:rPr>
                        <a:t>18,ooo+</a:t>
                      </a:r>
                      <a:endParaRPr lang="en-US" sz="2400" dirty="0">
                        <a:solidFill>
                          <a:schemeClr val="bg1"/>
                        </a:solidFill>
                        <a:latin typeface="+mj-lt"/>
                        <a:ea typeface="SimSun"/>
                      </a:endParaRPr>
                    </a:p>
                  </a:txBody>
                  <a:tcPr marL="55001" marR="550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2400" dirty="0">
                          <a:solidFill>
                            <a:schemeClr val="bg1"/>
                          </a:solidFill>
                          <a:latin typeface="+mj-lt"/>
                          <a:ea typeface="SimSun"/>
                        </a:rPr>
                        <a:t>Each NT book </a:t>
                      </a:r>
                    </a:p>
                  </a:txBody>
                  <a:tcPr marL="55001" marR="55001"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541542">
                <a:tc gridSpan="4">
                  <a:txBody>
                    <a:bodyPr/>
                    <a:lstStyle/>
                    <a:p>
                      <a:endParaRPr lang="en-US" dirty="0">
                        <a:solidFill>
                          <a:schemeClr val="bg1"/>
                        </a:solidFill>
                      </a:endParaRPr>
                    </a:p>
                  </a:txBody>
                  <a:tcPr marL="55001" marR="55001"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1"/>
          <p:cNvSpPr>
            <a:spLocks noGrp="1"/>
          </p:cNvSpPr>
          <p:nvPr>
            <p:ph type="title"/>
          </p:nvPr>
        </p:nvSpPr>
        <p:spPr>
          <a:xfrm>
            <a:off x="533400" y="228600"/>
            <a:ext cx="8229600" cy="609600"/>
          </a:xfrm>
        </p:spPr>
        <p:txBody>
          <a:bodyPr>
            <a:normAutofit fontScale="90000"/>
          </a:bodyPr>
          <a:lstStyle/>
          <a:p>
            <a:pPr algn="ctr"/>
            <a:r>
              <a:rPr sz="4000" smtClean="0">
                <a:ln w="28575">
                  <a:solidFill>
                    <a:schemeClr val="bg1">
                      <a:alpha val="25000"/>
                    </a:schemeClr>
                  </a:solidFill>
                  <a:prstDash val="solid"/>
                  <a:round/>
                </a:ln>
                <a:solidFill>
                  <a:schemeClr val="tx2">
                    <a:lumMod val="90000"/>
                  </a:schemeClr>
                </a:solidFill>
                <a:effectLst/>
              </a:rPr>
              <a:t>NEW TESTAMENT RELIABILITY</a:t>
            </a:r>
            <a:endParaRPr lang="en-US" dirty="0"/>
          </a:p>
        </p:txBody>
      </p:sp>
      <p:sp>
        <p:nvSpPr>
          <p:cNvPr id="3" name="Content Placeholder 2"/>
          <p:cNvSpPr>
            <a:spLocks noGrp="1"/>
          </p:cNvSpPr>
          <p:nvPr>
            <p:ph sz="half" idx="1"/>
          </p:nvPr>
        </p:nvSpPr>
        <p:spPr>
          <a:xfrm>
            <a:off x="152400" y="838200"/>
            <a:ext cx="8991600" cy="6019800"/>
          </a:xfrm>
          <a:ln>
            <a:solidFill>
              <a:schemeClr val="bg1"/>
            </a:solidFill>
          </a:ln>
        </p:spPr>
        <p:txBody>
          <a:bodyPr>
            <a:noAutofit/>
          </a:bodyPr>
          <a:lstStyle/>
          <a:p>
            <a:r>
              <a:rPr lang="en-US" sz="2800" dirty="0" smtClean="0">
                <a:solidFill>
                  <a:srgbClr val="FFC000"/>
                </a:solidFill>
              </a:rPr>
              <a:t>Summary:  Abundant proof for the viability of the </a:t>
            </a:r>
            <a:r>
              <a:rPr lang="en-US" sz="2800" b="1" i="1" dirty="0" smtClean="0">
                <a:solidFill>
                  <a:srgbClr val="FFC000"/>
                </a:solidFill>
              </a:rPr>
              <a:t>NT</a:t>
            </a:r>
            <a:r>
              <a:rPr lang="en-US" sz="2800" dirty="0" smtClean="0">
                <a:solidFill>
                  <a:srgbClr val="FFC000"/>
                </a:solidFill>
              </a:rPr>
              <a:t> because of:</a:t>
            </a:r>
          </a:p>
          <a:p>
            <a:pPr lvl="1"/>
            <a:r>
              <a:rPr lang="en-US" sz="2800" b="1" dirty="0" smtClean="0">
                <a:ln>
                  <a:solidFill>
                    <a:schemeClr val="bg1"/>
                  </a:solidFill>
                </a:ln>
                <a:solidFill>
                  <a:srgbClr val="FFC000"/>
                </a:solidFill>
              </a:rPr>
              <a:t>NUMBERS:</a:t>
            </a:r>
            <a:r>
              <a:rPr lang="en-US" sz="2800" dirty="0" smtClean="0">
                <a:solidFill>
                  <a:srgbClr val="FF0000"/>
                </a:solidFill>
              </a:rPr>
              <a:t> </a:t>
            </a:r>
            <a:r>
              <a:rPr lang="en-US" sz="2800" dirty="0" smtClean="0"/>
              <a:t> </a:t>
            </a:r>
            <a:r>
              <a:rPr lang="en-US" sz="2800" i="1" dirty="0" smtClean="0"/>
              <a:t>H</a:t>
            </a:r>
            <a:r>
              <a:rPr lang="en-US" sz="2800" b="1" i="1" dirty="0" smtClean="0"/>
              <a:t>uge</a:t>
            </a:r>
            <a:r>
              <a:rPr lang="en-US" sz="2800" dirty="0" smtClean="0"/>
              <a:t> </a:t>
            </a:r>
            <a:r>
              <a:rPr lang="en-US" sz="2800" b="1" i="1" dirty="0" smtClean="0"/>
              <a:t>no. of manuscripts</a:t>
            </a:r>
          </a:p>
          <a:p>
            <a:pPr lvl="1"/>
            <a:r>
              <a:rPr lang="en-US" sz="2800" b="1" dirty="0">
                <a:ln>
                  <a:solidFill>
                    <a:schemeClr val="bg1"/>
                  </a:solidFill>
                </a:ln>
                <a:solidFill>
                  <a:srgbClr val="FFC000"/>
                </a:solidFill>
              </a:rPr>
              <a:t>OLD:</a:t>
            </a:r>
            <a:r>
              <a:rPr lang="en-US" sz="2800" dirty="0" smtClean="0">
                <a:solidFill>
                  <a:srgbClr val="FF0000"/>
                </a:solidFill>
              </a:rPr>
              <a:t>  </a:t>
            </a:r>
            <a:r>
              <a:rPr lang="en-US" sz="2800" dirty="0" smtClean="0">
                <a:solidFill>
                  <a:schemeClr val="tx1"/>
                </a:solidFill>
              </a:rPr>
              <a:t>Relatively young manuscripts;</a:t>
            </a:r>
            <a:r>
              <a:rPr lang="en-US" sz="2800" dirty="0" smtClean="0"/>
              <a:t> </a:t>
            </a:r>
            <a:r>
              <a:rPr lang="en-US" sz="2800" b="1" i="1" u="sng" dirty="0" smtClean="0"/>
              <a:t>short time</a:t>
            </a:r>
            <a:r>
              <a:rPr lang="en-US" sz="2800" b="1" i="1" dirty="0" smtClean="0"/>
              <a:t> </a:t>
            </a:r>
            <a:r>
              <a:rPr lang="en-US" sz="2800" dirty="0" smtClean="0"/>
              <a:t>between the originals &amp; their copies</a:t>
            </a:r>
            <a:endParaRPr lang="en-US" sz="2800" b="1" i="1" u="sng" dirty="0" smtClean="0"/>
          </a:p>
          <a:p>
            <a:pPr lvl="1"/>
            <a:r>
              <a:rPr lang="en-US" sz="2800" b="1" dirty="0">
                <a:ln>
                  <a:solidFill>
                    <a:schemeClr val="bg1"/>
                  </a:solidFill>
                </a:ln>
                <a:solidFill>
                  <a:srgbClr val="FFC000"/>
                </a:solidFill>
              </a:rPr>
              <a:t>TIME:</a:t>
            </a:r>
            <a:r>
              <a:rPr lang="en-US" sz="2800" dirty="0" smtClean="0">
                <a:solidFill>
                  <a:srgbClr val="FF0000"/>
                </a:solidFill>
              </a:rPr>
              <a:t>  </a:t>
            </a:r>
            <a:r>
              <a:rPr lang="en-US" sz="2800" b="1" i="1" u="sng" dirty="0" smtClean="0"/>
              <a:t>The short time interval of the NT books</a:t>
            </a:r>
            <a:r>
              <a:rPr lang="en-US" sz="2800" dirty="0" smtClean="0"/>
              <a:t> compared to the events themselves AND the incredible </a:t>
            </a:r>
            <a:r>
              <a:rPr lang="en-US" sz="2800" b="1" i="1" u="sng" dirty="0" smtClean="0"/>
              <a:t>early dates</a:t>
            </a:r>
            <a:r>
              <a:rPr lang="en-US" sz="2800" dirty="0" smtClean="0"/>
              <a:t> of information in the NT that can be traced to just after the resurrection itself</a:t>
            </a:r>
          </a:p>
          <a:p>
            <a:pPr lvl="1"/>
            <a:r>
              <a:rPr lang="en-US" sz="2800" b="1" dirty="0">
                <a:ln>
                  <a:solidFill>
                    <a:schemeClr val="bg1"/>
                  </a:solidFill>
                </a:ln>
                <a:solidFill>
                  <a:srgbClr val="FFC000"/>
                </a:solidFill>
              </a:rPr>
              <a:t>EYEWITNESSES:</a:t>
            </a:r>
            <a:r>
              <a:rPr lang="en-US" sz="2800" dirty="0" smtClean="0">
                <a:solidFill>
                  <a:srgbClr val="FF0000"/>
                </a:solidFill>
              </a:rPr>
              <a:t>  </a:t>
            </a:r>
            <a:r>
              <a:rPr lang="en-US" sz="2800" dirty="0" smtClean="0"/>
              <a:t>Most of the NT was written by </a:t>
            </a:r>
            <a:r>
              <a:rPr lang="en-US" sz="2800" b="1" i="1" dirty="0" smtClean="0"/>
              <a:t>eyewitness accounts</a:t>
            </a:r>
            <a:r>
              <a:rPr lang="en-US" sz="2800" dirty="0" smtClean="0"/>
              <a:t> of people who knew Jesus and the events personally.</a:t>
            </a:r>
          </a:p>
          <a:p>
            <a:pPr lvl="1"/>
            <a:r>
              <a:rPr lang="en-US" sz="2800" b="1" dirty="0">
                <a:ln>
                  <a:solidFill>
                    <a:schemeClr val="bg1"/>
                  </a:solidFill>
                </a:ln>
                <a:solidFill>
                  <a:srgbClr val="FFC000"/>
                </a:solidFill>
              </a:rPr>
              <a:t>SUPPORT:</a:t>
            </a:r>
            <a:r>
              <a:rPr lang="en-US" sz="2800" dirty="0" smtClean="0">
                <a:solidFill>
                  <a:srgbClr val="FF0000"/>
                </a:solidFill>
              </a:rPr>
              <a:t> </a:t>
            </a:r>
            <a:r>
              <a:rPr lang="en-US" sz="2800" dirty="0" smtClean="0"/>
              <a:t> Information from outside sources.</a:t>
            </a:r>
            <a:endParaRPr lang="en-US" sz="28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1"/>
          <p:cNvSpPr>
            <a:spLocks noGrp="1"/>
          </p:cNvSpPr>
          <p:nvPr>
            <p:ph type="title"/>
          </p:nvPr>
        </p:nvSpPr>
        <p:spPr>
          <a:xfrm>
            <a:off x="533400" y="228600"/>
            <a:ext cx="8229600" cy="609600"/>
          </a:xfrm>
        </p:spPr>
        <p:txBody>
          <a:bodyPr>
            <a:normAutofit fontScale="90000"/>
          </a:bodyPr>
          <a:lstStyle/>
          <a:p>
            <a:pPr algn="ctr"/>
            <a:r>
              <a:rPr sz="4000" smtClean="0">
                <a:ln w="28575">
                  <a:solidFill>
                    <a:schemeClr val="bg1">
                      <a:alpha val="25000"/>
                    </a:schemeClr>
                  </a:solidFill>
                  <a:prstDash val="solid"/>
                  <a:round/>
                </a:ln>
                <a:solidFill>
                  <a:schemeClr val="tx2">
                    <a:lumMod val="90000"/>
                  </a:schemeClr>
                </a:solidFill>
                <a:effectLst/>
              </a:rPr>
              <a:t>NEW TESTAMENT RELIABILITY</a:t>
            </a:r>
            <a:endParaRPr lang="en-US" dirty="0"/>
          </a:p>
        </p:txBody>
      </p:sp>
      <p:sp>
        <p:nvSpPr>
          <p:cNvPr id="3" name="Content Placeholder 2"/>
          <p:cNvSpPr>
            <a:spLocks noGrp="1"/>
          </p:cNvSpPr>
          <p:nvPr>
            <p:ph sz="half" idx="1"/>
          </p:nvPr>
        </p:nvSpPr>
        <p:spPr>
          <a:xfrm>
            <a:off x="152400" y="838200"/>
            <a:ext cx="8991600" cy="6019800"/>
          </a:xfrm>
        </p:spPr>
        <p:txBody>
          <a:bodyPr>
            <a:noAutofit/>
          </a:bodyPr>
          <a:lstStyle/>
          <a:p>
            <a:endParaRPr lang="en-US" sz="2800" dirty="0" smtClean="0">
              <a:solidFill>
                <a:srgbClr val="FFC000"/>
              </a:solidFill>
            </a:endParaRPr>
          </a:p>
          <a:p>
            <a:pPr algn="ctr">
              <a:buNone/>
            </a:pPr>
            <a:r>
              <a:rPr lang="en-US" sz="4000" dirty="0" smtClean="0">
                <a:solidFill>
                  <a:srgbClr val="FFC000"/>
                </a:solidFill>
              </a:rPr>
              <a:t>Regarding the </a:t>
            </a:r>
          </a:p>
          <a:p>
            <a:pPr algn="ctr">
              <a:buNone/>
            </a:pPr>
            <a:r>
              <a:rPr lang="en-US" sz="4000" dirty="0" smtClean="0">
                <a:solidFill>
                  <a:srgbClr val="FFC000"/>
                </a:solidFill>
              </a:rPr>
              <a:t>supporting information </a:t>
            </a:r>
          </a:p>
          <a:p>
            <a:pPr algn="ctr">
              <a:buNone/>
            </a:pPr>
            <a:r>
              <a:rPr lang="en-US" sz="4000" dirty="0" smtClean="0">
                <a:solidFill>
                  <a:srgbClr val="FFC000"/>
                </a:solidFill>
              </a:rPr>
              <a:t>from outside the NT, </a:t>
            </a:r>
          </a:p>
          <a:p>
            <a:pPr algn="ctr">
              <a:buNone/>
            </a:pPr>
            <a:r>
              <a:rPr lang="en-US" sz="4000" dirty="0" smtClean="0">
                <a:solidFill>
                  <a:srgbClr val="FFC000"/>
                </a:solidFill>
              </a:rPr>
              <a:t>additional evidence will be provided later in our discussion from </a:t>
            </a:r>
          </a:p>
          <a:p>
            <a:pPr algn="ctr">
              <a:buNone/>
            </a:pPr>
            <a:r>
              <a:rPr lang="en-US" sz="4000" dirty="0" smtClean="0">
                <a:solidFill>
                  <a:srgbClr val="FFC000"/>
                </a:solidFill>
              </a:rPr>
              <a:t>NON-CHRISTIAN sources</a:t>
            </a:r>
            <a:endParaRPr lang="en-US" sz="40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pPr algn="ctr"/>
            <a:r>
              <a:rPr lang="en-US" dirty="0" smtClean="0"/>
              <a:t>CONCERNING NT MANUSCRIPTS</a:t>
            </a:r>
            <a:endParaRPr lang="en-US" dirty="0"/>
          </a:p>
        </p:txBody>
      </p:sp>
      <p:sp>
        <p:nvSpPr>
          <p:cNvPr id="3" name="Content Placeholder 2"/>
          <p:cNvSpPr>
            <a:spLocks noGrp="1"/>
          </p:cNvSpPr>
          <p:nvPr>
            <p:ph sz="half" idx="1"/>
          </p:nvPr>
        </p:nvSpPr>
        <p:spPr>
          <a:xfrm>
            <a:off x="464344" y="1447801"/>
            <a:ext cx="8298656" cy="4848664"/>
          </a:xfrm>
        </p:spPr>
        <p:txBody>
          <a:bodyPr>
            <a:normAutofit fontScale="92500" lnSpcReduction="20000"/>
          </a:bodyPr>
          <a:lstStyle/>
          <a:p>
            <a:r>
              <a:rPr lang="en-US" sz="3500" dirty="0" smtClean="0">
                <a:latin typeface="Constantia" pitchFamily="18" charset="0"/>
              </a:rPr>
              <a:t>Sir Frederic G. Kenyon states:</a:t>
            </a:r>
          </a:p>
          <a:p>
            <a:pPr lvl="1"/>
            <a:r>
              <a:rPr lang="en-US" sz="3200" dirty="0" smtClean="0">
                <a:latin typeface="Constantia" pitchFamily="18" charset="0"/>
              </a:rPr>
              <a:t>“The interval then between the dates of original composition and the earliest extant evidence becomes so small as to be in fact negligible, and the last foundation for an doubt that the Scriptures have come down to us substantially as they were written has now been removed.  Both the authenticity and the general integrity of the books of the New Testament may be regarded as finally established.” (</a:t>
            </a:r>
            <a:r>
              <a:rPr lang="en-US" sz="3200" b="1" i="1" dirty="0" smtClean="0">
                <a:latin typeface="Constantia" pitchFamily="18" charset="0"/>
              </a:rPr>
              <a:t>The Bible and Archaeology</a:t>
            </a:r>
            <a:r>
              <a:rPr lang="en-US" sz="3200" dirty="0" smtClean="0">
                <a:latin typeface="Constantia" pitchFamily="18" charset="0"/>
              </a:rPr>
              <a:t>, New York; Harper &amp; Rowe, 1940, p. 288)</a:t>
            </a:r>
            <a:endParaRPr lang="en-US" sz="3200" dirty="0">
              <a:latin typeface="Constantia"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pPr algn="ctr"/>
            <a:r>
              <a:rPr lang="en-US" dirty="0" smtClean="0"/>
              <a:t>CONCERNING NT MANUSCRIPTS</a:t>
            </a:r>
            <a:endParaRPr lang="en-US" dirty="0"/>
          </a:p>
        </p:txBody>
      </p:sp>
      <p:sp>
        <p:nvSpPr>
          <p:cNvPr id="3" name="Content Placeholder 2"/>
          <p:cNvSpPr>
            <a:spLocks noGrp="1"/>
          </p:cNvSpPr>
          <p:nvPr>
            <p:ph sz="half" idx="1"/>
          </p:nvPr>
        </p:nvSpPr>
        <p:spPr>
          <a:xfrm>
            <a:off x="464344" y="1447801"/>
            <a:ext cx="8298656" cy="4848664"/>
          </a:xfrm>
        </p:spPr>
        <p:txBody>
          <a:bodyPr>
            <a:normAutofit lnSpcReduction="10000"/>
          </a:bodyPr>
          <a:lstStyle/>
          <a:p>
            <a:r>
              <a:rPr lang="en-US" sz="3200" dirty="0" smtClean="0">
                <a:latin typeface="Constantia" pitchFamily="18" charset="0"/>
              </a:rPr>
              <a:t>Norman L. </a:t>
            </a:r>
            <a:r>
              <a:rPr lang="en-US" sz="3200" dirty="0" err="1" smtClean="0">
                <a:latin typeface="Constantia" pitchFamily="18" charset="0"/>
              </a:rPr>
              <a:t>Geisler</a:t>
            </a:r>
            <a:r>
              <a:rPr lang="en-US" sz="3200" dirty="0" smtClean="0">
                <a:latin typeface="Constantia" pitchFamily="18" charset="0"/>
              </a:rPr>
              <a:t> &amp; William E. Nix:</a:t>
            </a:r>
          </a:p>
          <a:p>
            <a:pPr lvl="1"/>
            <a:r>
              <a:rPr lang="en-US" sz="3000" dirty="0" smtClean="0">
                <a:latin typeface="Constantia" pitchFamily="18" charset="0"/>
              </a:rPr>
              <a:t>“…only about one-eight of all the variants had any weight, as most of them are merely mechanical matters such as spelling or style.  Of the whole, then, only about one-sixtieth rise above ‘trivialities,’ or can in any sense be called ‘substantial variations.’  Mathematically this would compute to a text that is 98.33 percent pure.” (</a:t>
            </a:r>
            <a:r>
              <a:rPr lang="en-US" sz="3000" b="1" i="1" dirty="0" smtClean="0">
                <a:latin typeface="Constantia" pitchFamily="18" charset="0"/>
              </a:rPr>
              <a:t>A General Introduction to the Bible</a:t>
            </a:r>
            <a:r>
              <a:rPr lang="en-US" sz="3000" dirty="0" smtClean="0">
                <a:latin typeface="Constantia" pitchFamily="18" charset="0"/>
              </a:rPr>
              <a:t>, Chicago: Moody Press, 1968, p. 365)</a:t>
            </a:r>
            <a:endParaRPr lang="en-US" sz="3200" dirty="0">
              <a:latin typeface="Constantia"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pPr algn="ctr"/>
            <a:r>
              <a:rPr lang="en-US" dirty="0" smtClean="0"/>
              <a:t>CONCERNING NT MANUSCRIPTS</a:t>
            </a:r>
            <a:endParaRPr lang="en-US" dirty="0"/>
          </a:p>
        </p:txBody>
      </p:sp>
      <p:sp>
        <p:nvSpPr>
          <p:cNvPr id="3" name="Content Placeholder 2"/>
          <p:cNvSpPr>
            <a:spLocks noGrp="1"/>
          </p:cNvSpPr>
          <p:nvPr>
            <p:ph sz="half" idx="1"/>
          </p:nvPr>
        </p:nvSpPr>
        <p:spPr>
          <a:xfrm>
            <a:off x="228600" y="1219200"/>
            <a:ext cx="8686800" cy="5229665"/>
          </a:xfrm>
        </p:spPr>
        <p:txBody>
          <a:bodyPr>
            <a:normAutofit fontScale="92500" lnSpcReduction="10000"/>
          </a:bodyPr>
          <a:lstStyle/>
          <a:p>
            <a:r>
              <a:rPr lang="en-US" sz="3200" dirty="0" smtClean="0">
                <a:latin typeface="Constantia" pitchFamily="18" charset="0"/>
              </a:rPr>
              <a:t>Benjamin Warfield:</a:t>
            </a:r>
          </a:p>
          <a:p>
            <a:pPr lvl="1"/>
            <a:r>
              <a:rPr lang="en-US" sz="3000" dirty="0" smtClean="0">
                <a:latin typeface="Constantia" pitchFamily="18" charset="0"/>
              </a:rPr>
              <a:t>“…has been transmitted to us with no, or next to no, variation; and even in the most corrupt form in which it has ever appeared, to use the oft-quoted words of Richard Bentley, ‘the real text of the sacred writers is competently exact;….nor is the article of faith or moral precept either perverted or lost….chose as awkwardly as you will, choose the worst by design, out of the whole lump of readings.”  (</a:t>
            </a:r>
            <a:r>
              <a:rPr lang="en-US" sz="3000" b="1" i="1" dirty="0" smtClean="0">
                <a:latin typeface="Constantia" pitchFamily="18" charset="0"/>
              </a:rPr>
              <a:t>Introduction to Textual Criticism of the New Testament</a:t>
            </a:r>
            <a:r>
              <a:rPr lang="en-US" sz="3000" dirty="0" smtClean="0">
                <a:latin typeface="Constantia" pitchFamily="18" charset="0"/>
              </a:rPr>
              <a:t>, 7</a:t>
            </a:r>
            <a:r>
              <a:rPr lang="en-US" sz="3000" baseline="30000" dirty="0" smtClean="0">
                <a:latin typeface="Constantia" pitchFamily="18" charset="0"/>
              </a:rPr>
              <a:t>th</a:t>
            </a:r>
            <a:r>
              <a:rPr lang="en-US" sz="3000" dirty="0" smtClean="0">
                <a:latin typeface="Constantia" pitchFamily="18" charset="0"/>
              </a:rPr>
              <a:t> Ed., 1907, p. 14, &amp; John H. </a:t>
            </a:r>
            <a:r>
              <a:rPr lang="en-US" sz="3000" dirty="0" err="1" smtClean="0">
                <a:latin typeface="Constantia" pitchFamily="18" charset="0"/>
              </a:rPr>
              <a:t>Skilton</a:t>
            </a:r>
            <a:r>
              <a:rPr lang="en-US" sz="3000" dirty="0" smtClean="0">
                <a:latin typeface="Constantia" pitchFamily="18" charset="0"/>
              </a:rPr>
              <a:t>, “The Transmission of the Scripture,” </a:t>
            </a:r>
            <a:r>
              <a:rPr lang="en-US" sz="3000" b="1" i="1" dirty="0" smtClean="0">
                <a:latin typeface="Constantia" pitchFamily="18" charset="0"/>
              </a:rPr>
              <a:t>The Infallible Word</a:t>
            </a:r>
            <a:r>
              <a:rPr lang="en-US" sz="3000" dirty="0" smtClean="0">
                <a:latin typeface="Constantia" pitchFamily="18" charset="0"/>
              </a:rPr>
              <a:t>, 1946, p. 163) </a:t>
            </a:r>
            <a:endParaRPr lang="en-US" sz="3000" dirty="0">
              <a:latin typeface="Constantia"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762000"/>
          </a:xfrm>
        </p:spPr>
        <p:txBody>
          <a:bodyPr>
            <a:normAutofit/>
          </a:bodyPr>
          <a:lstStyle/>
          <a:p>
            <a:pPr algn="ctr"/>
            <a:r>
              <a:rPr sz="4400" smtClean="0">
                <a:ln w="28575">
                  <a:solidFill>
                    <a:schemeClr val="bg1">
                      <a:alpha val="25000"/>
                    </a:schemeClr>
                  </a:solidFill>
                  <a:prstDash val="solid"/>
                  <a:round/>
                </a:ln>
                <a:solidFill>
                  <a:schemeClr val="tx2">
                    <a:lumMod val="90000"/>
                  </a:schemeClr>
                </a:solidFill>
                <a:effectLst/>
              </a:rPr>
              <a:t>NT RELIABILITY SUMMARY</a:t>
            </a:r>
            <a:endParaRPr lang="en-US" dirty="0"/>
          </a:p>
        </p:txBody>
      </p:sp>
      <p:sp>
        <p:nvSpPr>
          <p:cNvPr id="3" name="Content Placeholder 2"/>
          <p:cNvSpPr>
            <a:spLocks noGrp="1"/>
          </p:cNvSpPr>
          <p:nvPr>
            <p:ph sz="half" idx="1"/>
          </p:nvPr>
        </p:nvSpPr>
        <p:spPr>
          <a:xfrm>
            <a:off x="76200" y="1447800"/>
            <a:ext cx="8915400" cy="5105400"/>
          </a:xfrm>
        </p:spPr>
        <p:txBody>
          <a:bodyPr>
            <a:noAutofit/>
          </a:bodyPr>
          <a:lstStyle/>
          <a:p>
            <a:pPr algn="ctr">
              <a:buNone/>
            </a:pPr>
            <a:r>
              <a:rPr lang="en-US" sz="3600" dirty="0" smtClean="0">
                <a:latin typeface="Constantia" pitchFamily="18" charset="0"/>
              </a:rPr>
              <a:t>The NT  is the same as it was originally written is  overwhelming because of:</a:t>
            </a:r>
            <a:r>
              <a:rPr lang="en-US" sz="3400" dirty="0" smtClean="0">
                <a:latin typeface="Constantia" pitchFamily="18" charset="0"/>
              </a:rPr>
              <a:t> </a:t>
            </a:r>
          </a:p>
          <a:p>
            <a:pPr lvl="1"/>
            <a:r>
              <a:rPr lang="en-US" sz="4400" b="1" dirty="0">
                <a:ln>
                  <a:solidFill>
                    <a:schemeClr val="bg1"/>
                  </a:solidFill>
                </a:ln>
                <a:solidFill>
                  <a:srgbClr val="FFC000"/>
                </a:solidFill>
              </a:rPr>
              <a:t>N</a:t>
            </a:r>
            <a:r>
              <a:rPr lang="en-US" sz="3200" dirty="0" smtClean="0">
                <a:latin typeface="Constantia" pitchFamily="18" charset="0"/>
              </a:rPr>
              <a:t>UMBER</a:t>
            </a:r>
          </a:p>
          <a:p>
            <a:pPr lvl="1"/>
            <a:r>
              <a:rPr lang="en-US" sz="4400" b="1" dirty="0" smtClean="0">
                <a:ln>
                  <a:solidFill>
                    <a:schemeClr val="bg1"/>
                  </a:solidFill>
                </a:ln>
                <a:solidFill>
                  <a:srgbClr val="FFC000"/>
                </a:solidFill>
                <a:latin typeface="Constantia" pitchFamily="18" charset="0"/>
              </a:rPr>
              <a:t>O</a:t>
            </a:r>
            <a:r>
              <a:rPr lang="en-US" sz="3400" dirty="0" smtClean="0">
                <a:latin typeface="Constantia" pitchFamily="18" charset="0"/>
              </a:rPr>
              <a:t>LD</a:t>
            </a:r>
          </a:p>
          <a:p>
            <a:pPr lvl="1"/>
            <a:r>
              <a:rPr lang="en-US" sz="4400" b="1" dirty="0" smtClean="0">
                <a:ln>
                  <a:solidFill>
                    <a:schemeClr val="bg1"/>
                  </a:solidFill>
                </a:ln>
                <a:solidFill>
                  <a:srgbClr val="FF0000"/>
                </a:solidFill>
                <a:latin typeface="Constantia" pitchFamily="18" charset="0"/>
              </a:rPr>
              <a:t>T</a:t>
            </a:r>
            <a:r>
              <a:rPr lang="en-US" sz="3400" dirty="0" smtClean="0">
                <a:latin typeface="Constantia" pitchFamily="18" charset="0"/>
              </a:rPr>
              <a:t>IME </a:t>
            </a:r>
          </a:p>
          <a:p>
            <a:pPr lvl="1"/>
            <a:r>
              <a:rPr lang="en-US" sz="4400" dirty="0" smtClean="0">
                <a:ln>
                  <a:solidFill>
                    <a:schemeClr val="bg1"/>
                  </a:solidFill>
                </a:ln>
                <a:solidFill>
                  <a:srgbClr val="FF0000"/>
                </a:solidFill>
                <a:latin typeface="Constantia" pitchFamily="18" charset="0"/>
              </a:rPr>
              <a:t>E</a:t>
            </a:r>
            <a:r>
              <a:rPr lang="en-US" sz="3400" dirty="0" smtClean="0">
                <a:latin typeface="Constantia" pitchFamily="18" charset="0"/>
              </a:rPr>
              <a:t>YEWITNESSES</a:t>
            </a:r>
          </a:p>
          <a:p>
            <a:pPr lvl="1"/>
            <a:r>
              <a:rPr lang="en-US" sz="4400" b="1" dirty="0" smtClean="0">
                <a:ln>
                  <a:solidFill>
                    <a:schemeClr val="bg1"/>
                  </a:solidFill>
                </a:ln>
                <a:solidFill>
                  <a:srgbClr val="FF0000"/>
                </a:solidFill>
                <a:latin typeface="Constantia" pitchFamily="18" charset="0"/>
              </a:rPr>
              <a:t>S</a:t>
            </a:r>
            <a:r>
              <a:rPr lang="en-US" sz="3400" dirty="0" smtClean="0">
                <a:latin typeface="Constantia" pitchFamily="18" charset="0"/>
              </a:rPr>
              <a:t>UPPORTING DOCUMENTATION</a:t>
            </a:r>
          </a:p>
          <a:p>
            <a:pPr lvl="1"/>
            <a:endParaRPr lang="en-US" sz="1600" dirty="0" smtClean="0">
              <a:latin typeface="Constantia"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28800"/>
            <a:ext cx="8305800" cy="1938992"/>
          </a:xfrm>
          <a:prstGeom prst="rect">
            <a:avLst/>
          </a:prstGeom>
        </p:spPr>
        <p:txBody>
          <a:bodyPr wrap="square">
            <a:spAutoFit/>
          </a:bodyPr>
          <a:lstStyle/>
          <a:p>
            <a:pPr algn="ctr"/>
            <a:r>
              <a:rPr lang="en-US" sz="4000" dirty="0" smtClean="0">
                <a:latin typeface="Constantia" pitchFamily="18" charset="0"/>
              </a:rPr>
              <a:t>If we cast doubt on NT viability, we have to “throw out” all other literature of antiquity!!!</a:t>
            </a:r>
            <a:endParaRPr lang="en-US" sz="4000" dirty="0">
              <a:latin typeface="Constantia" pitchFamily="18" charset="0"/>
            </a:endParaRPr>
          </a:p>
        </p:txBody>
      </p:sp>
      <p:sp>
        <p:nvSpPr>
          <p:cNvPr id="4" name="TextBox 3"/>
          <p:cNvSpPr txBox="1"/>
          <p:nvPr/>
        </p:nvSpPr>
        <p:spPr>
          <a:xfrm>
            <a:off x="685800" y="609600"/>
            <a:ext cx="7772400" cy="769441"/>
          </a:xfrm>
          <a:prstGeom prst="rect">
            <a:avLst/>
          </a:prstGeom>
          <a:noFill/>
        </p:spPr>
        <p:txBody>
          <a:bodyPr wrap="square" rtlCol="0">
            <a:spAutoFit/>
          </a:bodyPr>
          <a:lstStyle/>
          <a:p>
            <a:pPr algn="ctr"/>
            <a:r>
              <a:rPr lang="en-US" sz="4400" dirty="0" smtClean="0">
                <a:ln w="28575">
                  <a:solidFill>
                    <a:schemeClr val="bg1">
                      <a:alpha val="25000"/>
                    </a:schemeClr>
                  </a:solidFill>
                  <a:prstDash val="solid"/>
                  <a:round/>
                </a:ln>
                <a:solidFill>
                  <a:schemeClr val="tx2">
                    <a:lumMod val="90000"/>
                  </a:schemeClr>
                </a:solidFill>
              </a:rPr>
              <a:t>NT RELIABILITY SUMMARY</a:t>
            </a:r>
            <a:endParaRPr lang="en-US" sz="4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95400"/>
            <a:ext cx="8305800" cy="4616648"/>
          </a:xfrm>
          <a:prstGeom prst="rect">
            <a:avLst/>
          </a:prstGeom>
        </p:spPr>
        <p:txBody>
          <a:bodyPr wrap="square">
            <a:spAutoFit/>
          </a:bodyPr>
          <a:lstStyle/>
          <a:p>
            <a:pPr>
              <a:buFont typeface="Arial" pitchFamily="34" charset="0"/>
              <a:buChar char="•"/>
            </a:pPr>
            <a:r>
              <a:rPr lang="en-US" sz="4000" dirty="0" smtClean="0">
                <a:latin typeface="Constantia" pitchFamily="18" charset="0"/>
              </a:rPr>
              <a:t>What was originally written would be accurate if the writers were honest men with integrity because they were eyewitnesses or knew eyewitnesses.</a:t>
            </a:r>
          </a:p>
          <a:p>
            <a:pPr>
              <a:buFont typeface="Arial" pitchFamily="34" charset="0"/>
              <a:buChar char="•"/>
            </a:pPr>
            <a:endParaRPr lang="en-US" sz="1400" dirty="0" smtClean="0">
              <a:latin typeface="Constantia" pitchFamily="18" charset="0"/>
            </a:endParaRPr>
          </a:p>
          <a:p>
            <a:pPr>
              <a:buFont typeface="Arial" pitchFamily="34" charset="0"/>
              <a:buChar char="•"/>
            </a:pPr>
            <a:r>
              <a:rPr lang="en-US" sz="4000" dirty="0" smtClean="0">
                <a:latin typeface="Constantia" pitchFamily="18" charset="0"/>
              </a:rPr>
              <a:t>Simply put, they were in a position to know if what they wrote was correct or not.</a:t>
            </a:r>
            <a:endParaRPr lang="en-US" sz="4000" dirty="0">
              <a:latin typeface="Constantia" pitchFamily="18" charset="0"/>
            </a:endParaRPr>
          </a:p>
        </p:txBody>
      </p:sp>
      <p:sp>
        <p:nvSpPr>
          <p:cNvPr id="4" name="TextBox 3"/>
          <p:cNvSpPr txBox="1"/>
          <p:nvPr/>
        </p:nvSpPr>
        <p:spPr>
          <a:xfrm>
            <a:off x="685800" y="457200"/>
            <a:ext cx="7772400" cy="769441"/>
          </a:xfrm>
          <a:prstGeom prst="rect">
            <a:avLst/>
          </a:prstGeom>
          <a:noFill/>
        </p:spPr>
        <p:txBody>
          <a:bodyPr wrap="square" rtlCol="0">
            <a:spAutoFit/>
          </a:bodyPr>
          <a:lstStyle/>
          <a:p>
            <a:pPr algn="ctr"/>
            <a:r>
              <a:rPr lang="en-US" sz="4400" dirty="0" smtClean="0">
                <a:ln w="28575">
                  <a:solidFill>
                    <a:schemeClr val="bg1">
                      <a:alpha val="25000"/>
                    </a:schemeClr>
                  </a:solidFill>
                  <a:prstDash val="solid"/>
                  <a:round/>
                </a:ln>
                <a:solidFill>
                  <a:schemeClr val="tx2">
                    <a:lumMod val="90000"/>
                  </a:schemeClr>
                </a:solidFill>
              </a:rPr>
              <a:t>NT RELIABILITY SUMMARY</a:t>
            </a:r>
            <a:endParaRPr lang="en-US" sz="4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TYPES OF EVIDENCE</a:t>
            </a:r>
            <a:endParaRPr lang="en-US" sz="6000" dirty="0"/>
          </a:p>
        </p:txBody>
      </p:sp>
      <p:sp>
        <p:nvSpPr>
          <p:cNvPr id="3" name="Content Placeholder 2"/>
          <p:cNvSpPr>
            <a:spLocks noGrp="1"/>
          </p:cNvSpPr>
          <p:nvPr>
            <p:ph sz="half" idx="1"/>
          </p:nvPr>
        </p:nvSpPr>
        <p:spPr>
          <a:xfrm>
            <a:off x="464344" y="1770501"/>
            <a:ext cx="8222456" cy="4525963"/>
          </a:xfrm>
        </p:spPr>
        <p:txBody>
          <a:bodyPr>
            <a:normAutofit/>
          </a:bodyPr>
          <a:lstStyle/>
          <a:p>
            <a:r>
              <a:rPr lang="en-US" sz="4400" dirty="0" smtClean="0">
                <a:latin typeface="Constantia" pitchFamily="18" charset="0"/>
              </a:rPr>
              <a:t>Findings of scientific evidence (fingerprints, carbon 14 dating methods, chemistry, biology, etc.) can be applied to historical data</a:t>
            </a:r>
            <a:endParaRPr lang="en-US" sz="4400" dirty="0">
              <a:latin typeface="Constantia"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EXISTENCE &amp; DEATH OF JESUS</a:t>
            </a:r>
            <a:endParaRPr lang="en-US"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sz="half" idx="1"/>
          </p:nvPr>
        </p:nvSpPr>
        <p:spPr>
          <a:xfrm>
            <a:off x="304800" y="1295400"/>
            <a:ext cx="8527256" cy="5181600"/>
          </a:xfrm>
        </p:spPr>
        <p:txBody>
          <a:bodyPr>
            <a:noAutofit/>
          </a:bodyPr>
          <a:lstStyle/>
          <a:p>
            <a:r>
              <a:rPr lang="en-US" sz="3200" dirty="0" smtClean="0"/>
              <a:t>NEXT STEP IS TO EXAMINE THE LEGAL &amp; HISTORICAL EVIDENCE FOR TWO ISSUES:</a:t>
            </a:r>
          </a:p>
          <a:p>
            <a:pPr>
              <a:buNone/>
            </a:pPr>
            <a:endParaRPr lang="en-US" sz="1800" dirty="0" smtClean="0"/>
          </a:p>
          <a:p>
            <a:pPr lvl="1"/>
            <a:r>
              <a:rPr lang="en-US" sz="3000" dirty="0" smtClean="0"/>
              <a:t>DID JESUS CHRIST REALLY EXIST?</a:t>
            </a:r>
          </a:p>
          <a:p>
            <a:pPr lvl="1"/>
            <a:endParaRPr lang="en-US" sz="1600" dirty="0" smtClean="0"/>
          </a:p>
          <a:p>
            <a:pPr lvl="1"/>
            <a:r>
              <a:rPr lang="en-US" sz="3000" dirty="0" smtClean="0"/>
              <a:t>IF HE DID EXIST, WAS HE CRUCIFIED AS DESCRIBED IN THE NT?</a:t>
            </a:r>
          </a:p>
          <a:p>
            <a:pPr lvl="1"/>
            <a:endParaRPr lang="en-US" sz="3000" dirty="0" smtClean="0"/>
          </a:p>
          <a:p>
            <a:pPr>
              <a:buNone/>
            </a:pPr>
            <a:r>
              <a:rPr lang="en-US" sz="3200" dirty="0" smtClean="0"/>
              <a:t>(in order to have a possible resurrection, Christ would have to have existed and then died)</a:t>
            </a:r>
            <a:endParaRPr lang="en-US" sz="32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5029200"/>
          </a:xfrm>
        </p:spPr>
        <p:txBody>
          <a:bodyPr>
            <a:noAutofit/>
          </a:bodyPr>
          <a:lstStyle/>
          <a:p>
            <a:r>
              <a:rPr lang="en-US" sz="3200" dirty="0" smtClean="0"/>
              <a:t>NT, which has been shown to be authoritative and reliable, clearly attests to the existence of Jesus Christ as a historical figure and that he died from crucifixion. </a:t>
            </a:r>
          </a:p>
          <a:p>
            <a:endParaRPr lang="en-US" sz="1800" dirty="0" smtClean="0"/>
          </a:p>
          <a:p>
            <a:r>
              <a:rPr lang="en-US" sz="3200" dirty="0" smtClean="0"/>
              <a:t>Literature outside the NT also documents the above two historical facts.  Aside from the early church fathers, there are about 17 secular, historical references to Jesus and/or his crucifixion.  We will reference 10 of those:</a:t>
            </a:r>
            <a:endParaRPr lang="en-US" sz="3200" dirty="0"/>
          </a:p>
        </p:txBody>
      </p:sp>
      <p:sp>
        <p:nvSpPr>
          <p:cNvPr id="4" name="Title 1"/>
          <p:cNvSpPr>
            <a:spLocks noGrp="1"/>
          </p:cNvSpPr>
          <p:nvPr>
            <p:ph type="title"/>
          </p:nvPr>
        </p:nvSpPr>
        <p:spPr>
          <a:xfrm>
            <a:off x="457200" y="381000"/>
            <a:ext cx="8229600" cy="762000"/>
          </a:xfrm>
        </p:spPr>
        <p:txBody>
          <a:bodyPr>
            <a:normAutofit/>
          </a:bodyPr>
          <a:lstStyle/>
          <a:p>
            <a:pPr algn="ctr"/>
            <a:r>
              <a:rPr b="1"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EXISTENCE &amp; DEATH OF JESUS</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2"/>
          <a:ext cx="9144000" cy="6857997"/>
        </p:xfrm>
        <a:graphic>
          <a:graphicData uri="http://schemas.openxmlformats.org/drawingml/2006/table">
            <a:tbl>
              <a:tblPr firstRow="1" bandRow="1">
                <a:tableStyleId>{5202B0CA-FC54-4496-8BCA-5EF66A818D29}</a:tableStyleId>
              </a:tblPr>
              <a:tblGrid>
                <a:gridCol w="3241963"/>
                <a:gridCol w="1828800"/>
                <a:gridCol w="3823855"/>
                <a:gridCol w="249382"/>
              </a:tblGrid>
              <a:tr h="422031">
                <a:tc>
                  <a:txBody>
                    <a:bodyPr/>
                    <a:lstStyle/>
                    <a:p>
                      <a:pPr algn="ctr"/>
                      <a:r>
                        <a:rPr lang="en-US" dirty="0" smtClean="0"/>
                        <a:t>Author (all dates are AD)</a:t>
                      </a:r>
                      <a:endParaRPr lang="en-US" dirty="0"/>
                    </a:p>
                  </a:txBody>
                  <a:tcPr/>
                </a:tc>
                <a:tc>
                  <a:txBody>
                    <a:bodyPr/>
                    <a:lstStyle/>
                    <a:p>
                      <a:pPr algn="ctr"/>
                      <a:r>
                        <a:rPr lang="en-US" dirty="0" smtClean="0"/>
                        <a:t>Document</a:t>
                      </a:r>
                      <a:endParaRPr lang="en-US" dirty="0"/>
                    </a:p>
                  </a:txBody>
                  <a:tcPr/>
                </a:tc>
                <a:tc>
                  <a:txBody>
                    <a:bodyPr/>
                    <a:lstStyle/>
                    <a:p>
                      <a:pPr algn="ctr"/>
                      <a:r>
                        <a:rPr lang="en-US" dirty="0" smtClean="0"/>
                        <a:t>Nature of Reference/Quote</a:t>
                      </a:r>
                      <a:endParaRPr lang="en-US" dirty="0"/>
                    </a:p>
                  </a:txBody>
                  <a:tcPr/>
                </a:tc>
                <a:tc>
                  <a:txBody>
                    <a:bodyPr/>
                    <a:lstStyle/>
                    <a:p>
                      <a:endParaRPr lang="en-US" dirty="0"/>
                    </a:p>
                  </a:txBody>
                  <a:tcPr/>
                </a:tc>
              </a:tr>
              <a:tr h="738553">
                <a:tc>
                  <a:txBody>
                    <a:bodyPr/>
                    <a:lstStyle/>
                    <a:p>
                      <a:r>
                        <a:rPr lang="en-US" dirty="0" smtClean="0"/>
                        <a:t>Cornelius Tacitus (55-120 AD)</a:t>
                      </a:r>
                    </a:p>
                    <a:p>
                      <a:r>
                        <a:rPr lang="en-US" dirty="0" smtClean="0"/>
                        <a:t>Greatest Roman Historian</a:t>
                      </a:r>
                      <a:endParaRPr lang="en-US" dirty="0"/>
                    </a:p>
                  </a:txBody>
                  <a:tcPr/>
                </a:tc>
                <a:tc>
                  <a:txBody>
                    <a:bodyPr/>
                    <a:lstStyle/>
                    <a:p>
                      <a:r>
                        <a:rPr lang="en-US" dirty="0" smtClean="0"/>
                        <a:t>Annals 15.44</a:t>
                      </a:r>
                      <a:endParaRPr lang="en-US" dirty="0"/>
                    </a:p>
                  </a:txBody>
                  <a:tcPr/>
                </a:tc>
                <a:tc>
                  <a:txBody>
                    <a:bodyPr/>
                    <a:lstStyle/>
                    <a:p>
                      <a:r>
                        <a:rPr lang="en-US" dirty="0" smtClean="0"/>
                        <a:t>Refers to Christ, plus his crucifixion</a:t>
                      </a:r>
                      <a:r>
                        <a:rPr lang="en-US" baseline="0" dirty="0" smtClean="0"/>
                        <a:t> under Pontius Pilatus</a:t>
                      </a:r>
                      <a:endParaRPr lang="en-US" dirty="0"/>
                    </a:p>
                  </a:txBody>
                  <a:tcPr/>
                </a:tc>
                <a:tc>
                  <a:txBody>
                    <a:bodyPr/>
                    <a:lstStyle/>
                    <a:p>
                      <a:endParaRPr lang="en-US" dirty="0"/>
                    </a:p>
                  </a:txBody>
                  <a:tcPr/>
                </a:tc>
              </a:tr>
              <a:tr h="1055077">
                <a:tc>
                  <a:txBody>
                    <a:bodyPr/>
                    <a:lstStyle/>
                    <a:p>
                      <a:r>
                        <a:rPr lang="en-US" dirty="0" smtClean="0"/>
                        <a:t>Suetonius Roman Historian; chief secretary to Emperor</a:t>
                      </a:r>
                      <a:r>
                        <a:rPr lang="en-US" baseline="0" dirty="0" smtClean="0"/>
                        <a:t> Hadrian (117-135)</a:t>
                      </a:r>
                      <a:endParaRPr lang="en-US" dirty="0"/>
                    </a:p>
                  </a:txBody>
                  <a:tcPr/>
                </a:tc>
                <a:tc>
                  <a:txBody>
                    <a:bodyPr/>
                    <a:lstStyle/>
                    <a:p>
                      <a:r>
                        <a:rPr lang="en-US" dirty="0" smtClean="0"/>
                        <a:t>Claudius 25</a:t>
                      </a:r>
                      <a:endParaRPr lang="en-US" dirty="0"/>
                    </a:p>
                  </a:txBody>
                  <a:tcPr/>
                </a:tc>
                <a:tc>
                  <a:txBody>
                    <a:bodyPr/>
                    <a:lstStyle/>
                    <a:p>
                      <a:r>
                        <a:rPr lang="en-US" dirty="0" smtClean="0"/>
                        <a:t>Refers to Jewish disruptions</a:t>
                      </a:r>
                      <a:r>
                        <a:rPr lang="en-US" baseline="0" dirty="0" smtClean="0"/>
                        <a:t> in Rome (AD 49) due to Christ</a:t>
                      </a:r>
                      <a:endParaRPr lang="en-US" dirty="0"/>
                    </a:p>
                  </a:txBody>
                  <a:tcPr/>
                </a:tc>
                <a:tc>
                  <a:txBody>
                    <a:bodyPr/>
                    <a:lstStyle/>
                    <a:p>
                      <a:endParaRPr lang="en-US" dirty="0"/>
                    </a:p>
                  </a:txBody>
                  <a:tcPr/>
                </a:tc>
              </a:tr>
              <a:tr h="738553">
                <a:tc>
                  <a:txBody>
                    <a:bodyPr/>
                    <a:lstStyle/>
                    <a:p>
                      <a:r>
                        <a:rPr lang="en-US" dirty="0" smtClean="0"/>
                        <a:t>Flavius</a:t>
                      </a:r>
                      <a:r>
                        <a:rPr lang="en-US" baseline="0" dirty="0" smtClean="0"/>
                        <a:t> Josephus (37/38 – 97)</a:t>
                      </a:r>
                      <a:endParaRPr lang="en-US" dirty="0"/>
                    </a:p>
                  </a:txBody>
                  <a:tcPr/>
                </a:tc>
                <a:tc>
                  <a:txBody>
                    <a:bodyPr/>
                    <a:lstStyle/>
                    <a:p>
                      <a:r>
                        <a:rPr lang="en-US" dirty="0" smtClean="0"/>
                        <a:t>Antiquities (circa 95)</a:t>
                      </a:r>
                      <a:r>
                        <a:rPr lang="en-US" baseline="0" dirty="0" smtClean="0"/>
                        <a:t> 20:9</a:t>
                      </a:r>
                      <a:endParaRPr lang="en-US" dirty="0"/>
                    </a:p>
                  </a:txBody>
                  <a:tcPr/>
                </a:tc>
                <a:tc>
                  <a:txBody>
                    <a:bodyPr/>
                    <a:lstStyle/>
                    <a:p>
                      <a:r>
                        <a:rPr lang="en-US" dirty="0" smtClean="0"/>
                        <a:t>Refers to James, “the brother Jesus,</a:t>
                      </a:r>
                      <a:r>
                        <a:rPr lang="en-US" baseline="0" dirty="0" smtClean="0"/>
                        <a:t> who was called the Christ.”</a:t>
                      </a:r>
                      <a:endParaRPr lang="en-US" dirty="0"/>
                    </a:p>
                  </a:txBody>
                  <a:tcPr/>
                </a:tc>
                <a:tc>
                  <a:txBody>
                    <a:bodyPr/>
                    <a:lstStyle/>
                    <a:p>
                      <a:endParaRPr lang="en-US" dirty="0"/>
                    </a:p>
                  </a:txBody>
                  <a:tcPr/>
                </a:tc>
              </a:tr>
              <a:tr h="738553">
                <a:tc>
                  <a:txBody>
                    <a:bodyPr/>
                    <a:lstStyle/>
                    <a:p>
                      <a:r>
                        <a:rPr lang="en-US" dirty="0" smtClean="0"/>
                        <a:t>Flavius</a:t>
                      </a:r>
                      <a:r>
                        <a:rPr lang="en-US" baseline="0" dirty="0" smtClean="0"/>
                        <a:t> Josephus (37/38 – 97)</a:t>
                      </a:r>
                      <a:endParaRPr lang="en-US" dirty="0"/>
                    </a:p>
                  </a:txBody>
                  <a:tcPr/>
                </a:tc>
                <a:tc>
                  <a:txBody>
                    <a:bodyPr/>
                    <a:lstStyle/>
                    <a:p>
                      <a:r>
                        <a:rPr lang="en-US" dirty="0" smtClean="0"/>
                        <a:t>Antiquities</a:t>
                      </a:r>
                      <a:r>
                        <a:rPr lang="en-US" baseline="0" dirty="0" smtClean="0"/>
                        <a:t> 18:3</a:t>
                      </a:r>
                      <a:endParaRPr lang="en-US" dirty="0"/>
                    </a:p>
                  </a:txBody>
                  <a:tcPr/>
                </a:tc>
                <a:tc>
                  <a:txBody>
                    <a:bodyPr/>
                    <a:lstStyle/>
                    <a:p>
                      <a:r>
                        <a:rPr lang="en-US" dirty="0" smtClean="0"/>
                        <a:t>Parts are</a:t>
                      </a:r>
                      <a:r>
                        <a:rPr lang="en-US" baseline="0" dirty="0" smtClean="0"/>
                        <a:t> debated, but that Christ is truly referenced is not debated</a:t>
                      </a:r>
                      <a:endParaRPr lang="en-US" dirty="0"/>
                    </a:p>
                  </a:txBody>
                  <a:tcPr/>
                </a:tc>
                <a:tc>
                  <a:txBody>
                    <a:bodyPr/>
                    <a:lstStyle/>
                    <a:p>
                      <a:endParaRPr lang="en-US" dirty="0"/>
                    </a:p>
                  </a:txBody>
                  <a:tcPr/>
                </a:tc>
              </a:tr>
              <a:tr h="738553">
                <a:tc>
                  <a:txBody>
                    <a:bodyPr/>
                    <a:lstStyle/>
                    <a:p>
                      <a:r>
                        <a:rPr lang="en-US" dirty="0" smtClean="0"/>
                        <a:t>Pliny the Younger </a:t>
                      </a:r>
                    </a:p>
                    <a:p>
                      <a:r>
                        <a:rPr lang="en-US" dirty="0" smtClean="0"/>
                        <a:t>Roman author, Governor</a:t>
                      </a:r>
                      <a:endParaRPr lang="en-US" dirty="0"/>
                    </a:p>
                  </a:txBody>
                  <a:tcPr/>
                </a:tc>
                <a:tc>
                  <a:txBody>
                    <a:bodyPr/>
                    <a:lstStyle/>
                    <a:p>
                      <a:r>
                        <a:rPr lang="en-US" dirty="0" smtClean="0"/>
                        <a:t>Letters, V. II, X:96 (circa 112)</a:t>
                      </a:r>
                      <a:endParaRPr lang="en-US" dirty="0"/>
                    </a:p>
                  </a:txBody>
                  <a:tcPr/>
                </a:tc>
                <a:tc>
                  <a:txBody>
                    <a:bodyPr/>
                    <a:lstStyle/>
                    <a:p>
                      <a:r>
                        <a:rPr lang="en-US" dirty="0" smtClean="0"/>
                        <a:t>Persecuted</a:t>
                      </a:r>
                      <a:r>
                        <a:rPr lang="en-US" baseline="0" dirty="0" smtClean="0"/>
                        <a:t> Christians.  States Christians worship Christ as deity </a:t>
                      </a:r>
                      <a:endParaRPr lang="en-US" dirty="0"/>
                    </a:p>
                  </a:txBody>
                  <a:tcPr/>
                </a:tc>
                <a:tc>
                  <a:txBody>
                    <a:bodyPr/>
                    <a:lstStyle/>
                    <a:p>
                      <a:endParaRPr lang="en-US" dirty="0"/>
                    </a:p>
                  </a:txBody>
                  <a:tcPr/>
                </a:tc>
              </a:tr>
              <a:tr h="1371600">
                <a:tc>
                  <a:txBody>
                    <a:bodyPr/>
                    <a:lstStyle/>
                    <a:p>
                      <a:r>
                        <a:rPr lang="en-US" dirty="0" smtClean="0"/>
                        <a:t>Jewish oral traditions, compiled</a:t>
                      </a:r>
                      <a:r>
                        <a:rPr lang="en-US" baseline="0" dirty="0" smtClean="0"/>
                        <a:t> by 135, revised 200</a:t>
                      </a:r>
                      <a:endParaRPr lang="en-US" dirty="0"/>
                    </a:p>
                  </a:txBody>
                  <a:tcPr/>
                </a:tc>
                <a:tc>
                  <a:txBody>
                    <a:bodyPr/>
                    <a:lstStyle/>
                    <a:p>
                      <a:r>
                        <a:rPr lang="en-US" dirty="0" smtClean="0"/>
                        <a:t>The  Babylon-</a:t>
                      </a:r>
                      <a:r>
                        <a:rPr lang="en-US" dirty="0" err="1" smtClean="0"/>
                        <a:t>ian</a:t>
                      </a:r>
                      <a:r>
                        <a:rPr lang="en-US" baseline="0" dirty="0" smtClean="0"/>
                        <a:t> Talmud, V. III, Sanhedrin 43a</a:t>
                      </a:r>
                      <a:endParaRPr lang="en-US" dirty="0"/>
                    </a:p>
                  </a:txBody>
                  <a:tcPr/>
                </a:tc>
                <a:tc>
                  <a:txBody>
                    <a:bodyPr/>
                    <a:lstStyle/>
                    <a:p>
                      <a:r>
                        <a:rPr lang="en-US" dirty="0" smtClean="0"/>
                        <a:t>From</a:t>
                      </a:r>
                      <a:r>
                        <a:rPr lang="en-US" baseline="0" dirty="0" smtClean="0"/>
                        <a:t> portion of 70 – 200, “On the eve of the Passover </a:t>
                      </a:r>
                      <a:r>
                        <a:rPr lang="en-US" baseline="0" dirty="0" err="1" smtClean="0"/>
                        <a:t>Yeshu</a:t>
                      </a:r>
                      <a:r>
                        <a:rPr lang="en-US" baseline="0" dirty="0" smtClean="0"/>
                        <a:t> [Jesus] was hanged” [i.e., crucified; Gal. 3:13 equates hanging w/crucifixion]</a:t>
                      </a:r>
                      <a:endParaRPr lang="en-US" dirty="0"/>
                    </a:p>
                  </a:txBody>
                  <a:tcPr/>
                </a:tc>
                <a:tc>
                  <a:txBody>
                    <a:bodyPr/>
                    <a:lstStyle/>
                    <a:p>
                      <a:endParaRPr lang="en-US" dirty="0"/>
                    </a:p>
                  </a:txBody>
                  <a:tcPr/>
                </a:tc>
              </a:tr>
              <a:tr h="1055077">
                <a:tc>
                  <a:txBody>
                    <a:bodyPr/>
                    <a:lstStyle/>
                    <a:p>
                      <a:r>
                        <a:rPr lang="en-US" dirty="0" smtClean="0"/>
                        <a:t>Lucian (Greek satirist), 2</a:t>
                      </a:r>
                      <a:r>
                        <a:rPr lang="en-US" baseline="30000" dirty="0" smtClean="0"/>
                        <a:t>nd</a:t>
                      </a:r>
                      <a:r>
                        <a:rPr lang="en-US" dirty="0" smtClean="0"/>
                        <a:t> C.</a:t>
                      </a:r>
                      <a:endParaRPr lang="en-US" dirty="0"/>
                    </a:p>
                  </a:txBody>
                  <a:tcPr/>
                </a:tc>
                <a:tc>
                  <a:txBody>
                    <a:bodyPr/>
                    <a:lstStyle/>
                    <a:p>
                      <a:r>
                        <a:rPr lang="en-US" dirty="0" smtClean="0"/>
                        <a:t>The Death of Peregrine,</a:t>
                      </a:r>
                      <a:r>
                        <a:rPr lang="en-US" baseline="0" dirty="0" smtClean="0"/>
                        <a:t> </a:t>
                      </a:r>
                      <a:r>
                        <a:rPr lang="en-US" dirty="0" smtClean="0"/>
                        <a:t>11-13</a:t>
                      </a:r>
                      <a:endParaRPr lang="en-US" dirty="0"/>
                    </a:p>
                  </a:txBody>
                  <a:tcPr/>
                </a:tc>
                <a:tc>
                  <a:txBody>
                    <a:bodyPr/>
                    <a:lstStyle/>
                    <a:p>
                      <a:r>
                        <a:rPr lang="en-US" dirty="0" smtClean="0"/>
                        <a:t>“The Christians…worship a man to this day…who introduced their novel rites, and was crucified…”</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4000" cy="7249161"/>
        </p:xfrm>
        <a:graphic>
          <a:graphicData uri="http://schemas.openxmlformats.org/drawingml/2006/table">
            <a:tbl>
              <a:tblPr firstRow="1" bandRow="1">
                <a:tableStyleId>{073A0DAA-6AF3-43AB-8588-CEC1D06C72B9}</a:tableStyleId>
              </a:tblPr>
              <a:tblGrid>
                <a:gridCol w="3074276"/>
                <a:gridCol w="1891862"/>
                <a:gridCol w="3468414"/>
                <a:gridCol w="709448"/>
              </a:tblGrid>
              <a:tr h="618959">
                <a:tc>
                  <a:txBody>
                    <a:bodyPr/>
                    <a:lstStyle/>
                    <a:p>
                      <a:r>
                        <a:rPr lang="en-US" dirty="0" smtClean="0"/>
                        <a:t>Author (all dates are AD)</a:t>
                      </a:r>
                      <a:endParaRPr lang="en-US" dirty="0"/>
                    </a:p>
                  </a:txBody>
                  <a:tcPr/>
                </a:tc>
                <a:tc>
                  <a:txBody>
                    <a:bodyPr/>
                    <a:lstStyle/>
                    <a:p>
                      <a:r>
                        <a:rPr lang="en-US" dirty="0" smtClean="0"/>
                        <a:t>Document</a:t>
                      </a:r>
                      <a:endParaRPr lang="en-US" dirty="0"/>
                    </a:p>
                  </a:txBody>
                  <a:tcPr/>
                </a:tc>
                <a:tc>
                  <a:txBody>
                    <a:bodyPr/>
                    <a:lstStyle/>
                    <a:p>
                      <a:r>
                        <a:rPr lang="en-US" dirty="0" smtClean="0"/>
                        <a:t>Nature of Reference/Quote</a:t>
                      </a:r>
                      <a:endParaRPr lang="en-US" dirty="0"/>
                    </a:p>
                  </a:txBody>
                  <a:tcPr/>
                </a:tc>
                <a:tc>
                  <a:txBody>
                    <a:bodyPr/>
                    <a:lstStyle/>
                    <a:p>
                      <a:endParaRPr lang="en-US" dirty="0"/>
                    </a:p>
                  </a:txBody>
                  <a:tcPr/>
                </a:tc>
              </a:tr>
              <a:tr h="2643688">
                <a:tc>
                  <a:txBody>
                    <a:bodyPr/>
                    <a:lstStyle/>
                    <a:p>
                      <a:r>
                        <a:rPr lang="en-US" dirty="0" err="1" smtClean="0"/>
                        <a:t>Phlegon</a:t>
                      </a:r>
                      <a:r>
                        <a:rPr lang="en-US" baseline="0" dirty="0" smtClean="0"/>
                        <a:t> (b. 80), freedman of the Emperor Hadrian as quoted by Origen, an early church Father in the 4</a:t>
                      </a:r>
                      <a:r>
                        <a:rPr lang="en-US" baseline="30000" dirty="0" smtClean="0"/>
                        <a:t>th</a:t>
                      </a:r>
                      <a:r>
                        <a:rPr lang="en-US" baseline="0" dirty="0" smtClean="0"/>
                        <a:t> C.</a:t>
                      </a:r>
                      <a:endParaRPr lang="en-US" dirty="0"/>
                    </a:p>
                  </a:txBody>
                  <a:tcPr/>
                </a:tc>
                <a:tc>
                  <a:txBody>
                    <a:bodyPr/>
                    <a:lstStyle/>
                    <a:p>
                      <a:r>
                        <a:rPr lang="en-US" dirty="0" smtClean="0"/>
                        <a:t>Quoting </a:t>
                      </a:r>
                      <a:r>
                        <a:rPr lang="en-US" dirty="0" err="1" smtClean="0"/>
                        <a:t>Phlegon’s</a:t>
                      </a:r>
                      <a:r>
                        <a:rPr lang="en-US" dirty="0" smtClean="0"/>
                        <a:t>  work, Chronicles</a:t>
                      </a:r>
                      <a:r>
                        <a:rPr lang="en-US" baseline="0" dirty="0" smtClean="0"/>
                        <a:t> (no longer available)</a:t>
                      </a:r>
                      <a:r>
                        <a:rPr lang="en-US" dirty="0" smtClean="0"/>
                        <a:t>, Origen in Contra</a:t>
                      </a:r>
                      <a:r>
                        <a:rPr lang="en-US" baseline="0" dirty="0" smtClean="0"/>
                        <a:t> </a:t>
                      </a:r>
                      <a:r>
                        <a:rPr lang="en-US" baseline="0" dirty="0" err="1" smtClean="0"/>
                        <a:t>Celsum</a:t>
                      </a:r>
                      <a:r>
                        <a:rPr lang="en-US" baseline="0" dirty="0" smtClean="0"/>
                        <a:t> XIV in the Anti-Nicene Fathers</a:t>
                      </a:r>
                      <a:endParaRPr lang="en-US" b="1" i="1" dirty="0"/>
                    </a:p>
                  </a:txBody>
                  <a:tcPr/>
                </a:tc>
                <a:tc>
                  <a:txBody>
                    <a:bodyPr/>
                    <a:lstStyle/>
                    <a:p>
                      <a:r>
                        <a:rPr lang="en-US" dirty="0" smtClean="0"/>
                        <a:t>“Now </a:t>
                      </a:r>
                      <a:r>
                        <a:rPr lang="en-US" dirty="0" err="1" smtClean="0"/>
                        <a:t>Phlegon</a:t>
                      </a:r>
                      <a:r>
                        <a:rPr lang="en-US" dirty="0" smtClean="0"/>
                        <a:t>, in the thirteenth or fourteenth book…of his Chronicles,</a:t>
                      </a:r>
                      <a:r>
                        <a:rPr lang="en-US" baseline="0" dirty="0" smtClean="0"/>
                        <a:t> not only ascribed to Jesus a knowledge of future events…but also testified that the result corresponded to His predictions.”</a:t>
                      </a:r>
                      <a:endParaRPr lang="en-US" dirty="0"/>
                    </a:p>
                  </a:txBody>
                  <a:tcPr/>
                </a:tc>
                <a:tc>
                  <a:txBody>
                    <a:bodyPr/>
                    <a:lstStyle/>
                    <a:p>
                      <a:endParaRPr lang="en-US"/>
                    </a:p>
                  </a:txBody>
                  <a:tcPr/>
                </a:tc>
              </a:tr>
              <a:tr h="2077184">
                <a:tc>
                  <a:txBody>
                    <a:bodyPr/>
                    <a:lstStyle/>
                    <a:p>
                      <a:r>
                        <a:rPr lang="en-US" dirty="0" smtClean="0"/>
                        <a:t>Mara Bar-</a:t>
                      </a:r>
                      <a:r>
                        <a:rPr lang="en-US" dirty="0" err="1" smtClean="0"/>
                        <a:t>Serapion</a:t>
                      </a:r>
                      <a:r>
                        <a:rPr lang="en-US" dirty="0" smtClean="0"/>
                        <a:t> (a Syrian,</a:t>
                      </a:r>
                      <a:r>
                        <a:rPr lang="en-US" baseline="0" dirty="0" smtClean="0"/>
                        <a:t> between late 1</a:t>
                      </a:r>
                      <a:r>
                        <a:rPr lang="en-US" baseline="30000" dirty="0" smtClean="0"/>
                        <a:t>st</a:t>
                      </a:r>
                      <a:r>
                        <a:rPr lang="en-US" baseline="0" dirty="0" smtClean="0"/>
                        <a:t> – 3</a:t>
                      </a:r>
                      <a:r>
                        <a:rPr lang="en-US" baseline="30000" dirty="0" smtClean="0"/>
                        <a:t>rd</a:t>
                      </a:r>
                      <a:r>
                        <a:rPr lang="en-US" baseline="0" dirty="0" smtClean="0"/>
                        <a:t> C)</a:t>
                      </a:r>
                      <a:endParaRPr lang="en-US" dirty="0"/>
                    </a:p>
                  </a:txBody>
                  <a:tcPr/>
                </a:tc>
                <a:tc>
                  <a:txBody>
                    <a:bodyPr/>
                    <a:lstStyle/>
                    <a:p>
                      <a:r>
                        <a:rPr lang="en-US" dirty="0" smtClean="0"/>
                        <a:t>Letter from Mara to his Son </a:t>
                      </a:r>
                      <a:r>
                        <a:rPr lang="en-US" dirty="0" err="1" smtClean="0"/>
                        <a:t>Serapion</a:t>
                      </a:r>
                      <a:r>
                        <a:rPr lang="en-US" dirty="0" smtClean="0"/>
                        <a:t>, British Museum, </a:t>
                      </a:r>
                      <a:r>
                        <a:rPr lang="en-US" dirty="0" err="1" smtClean="0"/>
                        <a:t>Syriac</a:t>
                      </a:r>
                      <a:r>
                        <a:rPr lang="en-US" dirty="0" smtClean="0"/>
                        <a:t> Manuscript, Additional</a:t>
                      </a:r>
                      <a:r>
                        <a:rPr lang="en-US" baseline="0" dirty="0" smtClean="0"/>
                        <a:t> 14,358</a:t>
                      </a:r>
                      <a:endParaRPr lang="en-US" dirty="0"/>
                    </a:p>
                  </a:txBody>
                  <a:tcPr/>
                </a:tc>
                <a:tc>
                  <a:txBody>
                    <a:bodyPr/>
                    <a:lstStyle/>
                    <a:p>
                      <a:r>
                        <a:rPr lang="en-US" dirty="0" smtClean="0"/>
                        <a:t>“…What advantage did the Jews gain from executing their wise King? [only Jesus could fit this]  It was just after that that</a:t>
                      </a:r>
                      <a:r>
                        <a:rPr lang="en-US" baseline="0" dirty="0" smtClean="0"/>
                        <a:t> their kingdom was abolished. …” [i.e., 70 AD, fall of Jerusalem]</a:t>
                      </a:r>
                      <a:endParaRPr lang="en-US" dirty="0"/>
                    </a:p>
                  </a:txBody>
                  <a:tcPr/>
                </a:tc>
                <a:tc>
                  <a:txBody>
                    <a:bodyPr/>
                    <a:lstStyle/>
                    <a:p>
                      <a:endParaRPr lang="en-US"/>
                    </a:p>
                  </a:txBody>
                  <a:tcPr/>
                </a:tc>
              </a:tr>
              <a:tr h="37767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38291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38291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38291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38291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extBox 1"/>
          <p:cNvSpPr txBox="1"/>
          <p:nvPr/>
        </p:nvSpPr>
        <p:spPr>
          <a:xfrm>
            <a:off x="304800" y="1219200"/>
            <a:ext cx="8534400" cy="5016758"/>
          </a:xfrm>
          <a:prstGeom prst="rect">
            <a:avLst/>
          </a:prstGeom>
          <a:noFill/>
        </p:spPr>
        <p:txBody>
          <a:bodyPr wrap="square" rtlCol="0">
            <a:spAutoFit/>
          </a:bodyPr>
          <a:lstStyle/>
          <a:p>
            <a:pPr lvl="1">
              <a:buFont typeface="Arial" pitchFamily="34" charset="0"/>
              <a:buChar char="•"/>
            </a:pPr>
            <a:r>
              <a:rPr lang="en-US" sz="3200" dirty="0" smtClean="0"/>
              <a:t>Justin Martyr, around 150 AD in his </a:t>
            </a:r>
            <a:r>
              <a:rPr lang="en-US" sz="3200" b="1" i="1" dirty="0" smtClean="0"/>
              <a:t>First Apology, XXXV</a:t>
            </a:r>
            <a:r>
              <a:rPr lang="en-US" sz="3200" dirty="0" smtClean="0"/>
              <a:t>, to the Emperor Tiberius, stated, </a:t>
            </a:r>
            <a:r>
              <a:rPr lang="en-US" sz="3200" dirty="0" smtClean="0">
                <a:solidFill>
                  <a:srgbClr val="0070C0"/>
                </a:solidFill>
              </a:rPr>
              <a:t>“And the expression, </a:t>
            </a:r>
            <a:r>
              <a:rPr lang="en-US" sz="3200" i="1" dirty="0" smtClean="0">
                <a:solidFill>
                  <a:srgbClr val="0070C0"/>
                </a:solidFill>
              </a:rPr>
              <a:t>‘They pierced my hands and my feet,’ was used in reference to the nails of the cross which were fixed in His hands and feet.  And after He was crucified, they cast lots upon His vesture, and they that crucified Him parted it among them.  </a:t>
            </a:r>
            <a:r>
              <a:rPr lang="en-US" sz="3200" b="1" i="1" dirty="0" smtClean="0">
                <a:solidFill>
                  <a:srgbClr val="0070C0"/>
                </a:solidFill>
              </a:rPr>
              <a:t>And that these things did happen you can ascertain in the ‘Acts of Pontius Pilate.’”</a:t>
            </a:r>
            <a:endParaRPr lang="en-US" sz="3200" dirty="0"/>
          </a:p>
        </p:txBody>
      </p:sp>
      <p:sp>
        <p:nvSpPr>
          <p:cNvPr id="3" name="TextBox 2"/>
          <p:cNvSpPr txBox="1"/>
          <p:nvPr/>
        </p:nvSpPr>
        <p:spPr>
          <a:xfrm>
            <a:off x="609600" y="457200"/>
            <a:ext cx="7760843" cy="707886"/>
          </a:xfrm>
          <a:prstGeom prst="rect">
            <a:avLst/>
          </a:prstGeom>
          <a:noFill/>
        </p:spPr>
        <p:txBody>
          <a:bodyPr wrap="non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EXISTENCE &amp; DEATH OF JESUS</a:t>
            </a:r>
            <a:endParaRPr lang="en-US" sz="4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610600" cy="5105400"/>
          </a:xfrm>
        </p:spPr>
        <p:txBody>
          <a:bodyPr>
            <a:noAutofit/>
          </a:bodyPr>
          <a:lstStyle/>
          <a:p>
            <a:r>
              <a:rPr lang="en-US" sz="3200" b="1" dirty="0" smtClean="0"/>
              <a:t>NOTE:  adding veracity to this document of Pilate is the fact “Why would Justin Martyr  write to the emperor and tell him to reference a non-existent document in support of his (Justin’s) argument?</a:t>
            </a:r>
            <a:endParaRPr lang="en-US" sz="3200" dirty="0" smtClean="0"/>
          </a:p>
        </p:txBody>
      </p:sp>
      <p:sp>
        <p:nvSpPr>
          <p:cNvPr id="4" name="Title 1"/>
          <p:cNvSpPr>
            <a:spLocks noGrp="1"/>
          </p:cNvSpPr>
          <p:nvPr>
            <p:ph type="title"/>
          </p:nvPr>
        </p:nvSpPr>
        <p:spPr>
          <a:xfrm>
            <a:off x="457200" y="381000"/>
            <a:ext cx="8229600" cy="762000"/>
          </a:xfrm>
        </p:spPr>
        <p:txBody>
          <a:bodyPr>
            <a:normAutofit fontScale="90000"/>
          </a:bodyPr>
          <a:lstStyle/>
          <a:p>
            <a:pPr algn="ct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EXISTENCE &amp; DEATH OF JESUS</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TextBox 2"/>
          <p:cNvSpPr txBox="1"/>
          <p:nvPr/>
        </p:nvSpPr>
        <p:spPr>
          <a:xfrm>
            <a:off x="457200" y="1219200"/>
            <a:ext cx="8382000" cy="5262979"/>
          </a:xfrm>
          <a:prstGeom prst="rect">
            <a:avLst/>
          </a:prstGeom>
          <a:noFill/>
        </p:spPr>
        <p:txBody>
          <a:bodyPr wrap="square" rtlCol="0">
            <a:spAutoFit/>
          </a:bodyPr>
          <a:lstStyle/>
          <a:p>
            <a:pPr>
              <a:buFont typeface="Arial" pitchFamily="34" charset="0"/>
              <a:buChar char="•"/>
            </a:pPr>
            <a:r>
              <a:rPr lang="en-US" sz="2800" dirty="0" smtClean="0"/>
              <a:t>Justin Martyr, again to the Emperor, in regard to Christ performing miracles stated, “And that He did those things, you can learn from the ‘Acts of Pontius Pilate.’” (Justin Martyr, </a:t>
            </a:r>
            <a:r>
              <a:rPr lang="en-US" sz="2800" b="1" i="1" dirty="0" smtClean="0"/>
              <a:t>First Apology, </a:t>
            </a:r>
            <a:r>
              <a:rPr lang="en-US" sz="2800" dirty="0" smtClean="0"/>
              <a:t>XLVIII)</a:t>
            </a:r>
          </a:p>
          <a:p>
            <a:pPr>
              <a:buFont typeface="Arial" pitchFamily="34" charset="0"/>
              <a:buChar char="•"/>
            </a:pPr>
            <a:endParaRPr lang="en-US" sz="2800" dirty="0" smtClean="0"/>
          </a:p>
          <a:p>
            <a:pPr>
              <a:buFont typeface="Arial" pitchFamily="34" charset="0"/>
              <a:buChar char="•"/>
            </a:pPr>
            <a:r>
              <a:rPr lang="en-US" sz="2800" dirty="0" smtClean="0"/>
              <a:t>Tertullian (an early church Father) stated that Tiberius acted on the above report:  “Tiberius, accordingly, having himself received intelligence from Palestine of events which had clearly shown the truth of Christ’s divinity, brought the matter before the senate, with his own decision in favor of Christ.” (Tertullian, </a:t>
            </a:r>
            <a:r>
              <a:rPr lang="en-US" sz="2800" b="1" i="1" dirty="0" smtClean="0"/>
              <a:t>Apology, V</a:t>
            </a:r>
            <a:r>
              <a:rPr lang="en-US" sz="2800" dirty="0" smtClean="0"/>
              <a:t>)</a:t>
            </a:r>
            <a:endParaRPr lang="en-US" sz="2800" dirty="0"/>
          </a:p>
        </p:txBody>
      </p:sp>
      <p:sp>
        <p:nvSpPr>
          <p:cNvPr id="4" name="TextBox 3"/>
          <p:cNvSpPr txBox="1"/>
          <p:nvPr/>
        </p:nvSpPr>
        <p:spPr>
          <a:xfrm>
            <a:off x="685800" y="381000"/>
            <a:ext cx="7760843" cy="707886"/>
          </a:xfrm>
          <a:prstGeom prst="rect">
            <a:avLst/>
          </a:prstGeom>
          <a:noFill/>
        </p:spPr>
        <p:txBody>
          <a:bodyPr wrap="squar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EXISTENCE &amp; DEATH OF JESUS</a:t>
            </a:r>
            <a:endParaRPr lang="en-US" sz="4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5257800"/>
          </a:xfrm>
        </p:spPr>
        <p:txBody>
          <a:bodyPr>
            <a:noAutofit/>
          </a:bodyPr>
          <a:lstStyle/>
          <a:p>
            <a:r>
              <a:rPr lang="en-US" sz="3200" dirty="0" smtClean="0"/>
              <a:t>Some (very few in history) try to say “Maybe Christ only fainted when he was crucified; therefore he did not resurrect from the dead.” </a:t>
            </a:r>
          </a:p>
          <a:p>
            <a:endParaRPr lang="en-US" sz="1800" dirty="0" smtClean="0"/>
          </a:p>
          <a:p>
            <a:r>
              <a:rPr lang="en-US" sz="3200" dirty="0" smtClean="0">
                <a:solidFill>
                  <a:srgbClr val="0070C0"/>
                </a:solidFill>
              </a:rPr>
              <a:t>Arguments in support of Christ’s death:</a:t>
            </a:r>
          </a:p>
          <a:p>
            <a:endParaRPr lang="en-US" sz="1800" dirty="0" smtClean="0"/>
          </a:p>
          <a:p>
            <a:pPr lvl="1"/>
            <a:r>
              <a:rPr lang="en-US" sz="3200" dirty="0" smtClean="0"/>
              <a:t>The NT books, shown to be reliable documents, clearly proclaim Christ died by crucifixion.</a:t>
            </a:r>
          </a:p>
          <a:p>
            <a:pPr lvl="1"/>
            <a:endParaRPr lang="en-US" sz="3200" dirty="0"/>
          </a:p>
        </p:txBody>
      </p:sp>
      <p:sp>
        <p:nvSpPr>
          <p:cNvPr id="2" name="Title 1"/>
          <p:cNvSpPr>
            <a:spLocks noGrp="1"/>
          </p:cNvSpPr>
          <p:nvPr>
            <p:ph type="title"/>
          </p:nvPr>
        </p:nvSpPr>
        <p:spPr>
          <a:xfrm>
            <a:off x="304800" y="304800"/>
            <a:ext cx="8382000" cy="685800"/>
          </a:xfrm>
        </p:spPr>
        <p:txBody>
          <a:bodyPr>
            <a:normAutofit fontScale="90000"/>
          </a:bodyPr>
          <a:lstStyle/>
          <a:p>
            <a:pPr algn="ct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DEATH OF JESUS BY CRUCIFIXION</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Title 1"/>
          <p:cNvSpPr>
            <a:spLocks noGrp="1"/>
          </p:cNvSpPr>
          <p:nvPr>
            <p:ph type="title"/>
          </p:nvPr>
        </p:nvSpPr>
        <p:spPr>
          <a:xfrm>
            <a:off x="228600" y="381000"/>
            <a:ext cx="8686800" cy="838200"/>
          </a:xfrm>
        </p:spPr>
        <p:txBody>
          <a:bodyPr>
            <a:normAutofit fontScale="90000"/>
          </a:bodyPr>
          <a:lstStyle/>
          <a:p>
            <a:pPr algn="ct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DEATH OF JESUS BY CRUCIFIXION</a:t>
            </a:r>
            <a:endParaRPr lang="en-US" dirty="0"/>
          </a:p>
        </p:txBody>
      </p:sp>
      <p:sp>
        <p:nvSpPr>
          <p:cNvPr id="3" name="Content Placeholder 2"/>
          <p:cNvSpPr>
            <a:spLocks noGrp="1"/>
          </p:cNvSpPr>
          <p:nvPr>
            <p:ph sz="half" idx="1"/>
          </p:nvPr>
        </p:nvSpPr>
        <p:spPr>
          <a:xfrm>
            <a:off x="304800" y="1295400"/>
            <a:ext cx="8534400" cy="5410199"/>
          </a:xfrm>
        </p:spPr>
        <p:txBody>
          <a:bodyPr>
            <a:noAutofit/>
          </a:bodyPr>
          <a:lstStyle/>
          <a:p>
            <a:pPr lvl="1"/>
            <a:r>
              <a:rPr lang="en-US" sz="3200" dirty="0" smtClean="0"/>
              <a:t>Documents outside the NT support Christ’s death by crucifixion (referenced earlier)</a:t>
            </a:r>
          </a:p>
          <a:p>
            <a:pPr lvl="1"/>
            <a:endParaRPr lang="en-US" sz="1800" dirty="0" smtClean="0"/>
          </a:p>
          <a:p>
            <a:pPr lvl="1"/>
            <a:r>
              <a:rPr lang="en-US" sz="3200" dirty="0" smtClean="0"/>
              <a:t>Christ’s opponents and later Jewish sources believed Christ died by crucifixion.  Jewish historical sources confirm this (to be provided later)</a:t>
            </a:r>
          </a:p>
          <a:p>
            <a:pPr lvl="1"/>
            <a:endParaRPr lang="en-US" sz="1800" dirty="0" smtClean="0"/>
          </a:p>
          <a:p>
            <a:pPr lvl="1"/>
            <a:r>
              <a:rPr lang="en-US" sz="3200" dirty="0" smtClean="0"/>
              <a:t>Crucifixion is one of the worst tortures, and if crucified, one would die. </a:t>
            </a:r>
            <a:endParaRPr lang="en-US" sz="32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Title 1"/>
          <p:cNvSpPr>
            <a:spLocks noGrp="1"/>
          </p:cNvSpPr>
          <p:nvPr>
            <p:ph type="title"/>
          </p:nvPr>
        </p:nvSpPr>
        <p:spPr>
          <a:xfrm>
            <a:off x="304800" y="152400"/>
            <a:ext cx="8534400" cy="914400"/>
          </a:xfrm>
        </p:spPr>
        <p:txBody>
          <a:bodyPr>
            <a:normAutofit fontScale="90000"/>
          </a:bodyPr>
          <a:lstStyle/>
          <a:p>
            <a:pPr algn="ct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DEATH OF JESUS BY CRUCIFIXION</a:t>
            </a:r>
            <a:endParaRPr lang="en-US" dirty="0"/>
          </a:p>
        </p:txBody>
      </p:sp>
      <p:sp>
        <p:nvSpPr>
          <p:cNvPr id="3" name="Content Placeholder 2"/>
          <p:cNvSpPr>
            <a:spLocks noGrp="1"/>
          </p:cNvSpPr>
          <p:nvPr>
            <p:ph sz="half" idx="1"/>
          </p:nvPr>
        </p:nvSpPr>
        <p:spPr>
          <a:xfrm>
            <a:off x="228600" y="1219200"/>
            <a:ext cx="8763000" cy="5486400"/>
          </a:xfrm>
        </p:spPr>
        <p:txBody>
          <a:bodyPr>
            <a:noAutofit/>
          </a:bodyPr>
          <a:lstStyle/>
          <a:p>
            <a:pPr lvl="1"/>
            <a:r>
              <a:rPr lang="en-US" sz="3200" dirty="0" smtClean="0"/>
              <a:t>Before being crucified, Christ was subjected to the Roman </a:t>
            </a:r>
            <a:r>
              <a:rPr lang="en-US" sz="3200" dirty="0" err="1" smtClean="0"/>
              <a:t>flagrum</a:t>
            </a:r>
            <a:r>
              <a:rPr lang="en-US" sz="3200" dirty="0" smtClean="0"/>
              <a:t> (whipping)(Matt. 27:26; Mark 15:15, John 19:1).  The whip had  leather “strings” which had hard balls of lead and sharp pieces of metal at the ends</a:t>
            </a:r>
          </a:p>
          <a:p>
            <a:pPr lvl="1"/>
            <a:endParaRPr lang="en-US" sz="1800" dirty="0" smtClean="0"/>
          </a:p>
          <a:p>
            <a:pPr lvl="1"/>
            <a:r>
              <a:rPr lang="en-US" sz="3200" dirty="0" smtClean="0"/>
              <a:t>History bears out that many people died just from the Roman </a:t>
            </a:r>
            <a:r>
              <a:rPr lang="en-US" sz="3200" dirty="0" err="1" smtClean="0"/>
              <a:t>flagrum</a:t>
            </a:r>
            <a:r>
              <a:rPr lang="en-US" sz="3200" dirty="0" smtClean="0"/>
              <a:t>.  It was so severe that often the victim’s inner organs would be exposed as the whipping would tear the flesh and muscles away.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TYPES OF EVIDENCE</a:t>
            </a:r>
            <a:endParaRPr lang="en-US" sz="6000" dirty="0"/>
          </a:p>
        </p:txBody>
      </p:sp>
      <p:sp>
        <p:nvSpPr>
          <p:cNvPr id="3" name="Content Placeholder 2"/>
          <p:cNvSpPr>
            <a:spLocks noGrp="1"/>
          </p:cNvSpPr>
          <p:nvPr>
            <p:ph sz="half" idx="1"/>
          </p:nvPr>
        </p:nvSpPr>
        <p:spPr>
          <a:xfrm>
            <a:off x="464344" y="1770501"/>
            <a:ext cx="8222456" cy="4525963"/>
          </a:xfrm>
        </p:spPr>
        <p:txBody>
          <a:bodyPr>
            <a:normAutofit fontScale="85000" lnSpcReduction="10000"/>
          </a:bodyPr>
          <a:lstStyle/>
          <a:p>
            <a:pPr algn="ctr">
              <a:buNone/>
            </a:pPr>
            <a:r>
              <a:rPr lang="en-US" sz="44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Constantia" pitchFamily="18" charset="0"/>
              </a:rPr>
              <a:t>Type 2:  Legal/Historical</a:t>
            </a:r>
          </a:p>
          <a:p>
            <a:pPr>
              <a:buFont typeface="Arial" pitchFamily="34" charset="0"/>
              <a:buChar char="•"/>
            </a:pPr>
            <a:r>
              <a:rPr lang="en-US" sz="4800" dirty="0" smtClean="0">
                <a:latin typeface="Constantia" pitchFamily="18" charset="0"/>
              </a:rPr>
              <a:t>Used to examine historical facts  </a:t>
            </a:r>
          </a:p>
          <a:p>
            <a:pPr>
              <a:buFont typeface="Arial" pitchFamily="34" charset="0"/>
              <a:buChar char="•"/>
            </a:pPr>
            <a:r>
              <a:rPr lang="en-US" sz="4800" dirty="0" smtClean="0">
                <a:latin typeface="Constantia" pitchFamily="18" charset="0"/>
              </a:rPr>
              <a:t>Based on viable written/verbal  documentation or artifacts</a:t>
            </a:r>
          </a:p>
          <a:p>
            <a:pPr>
              <a:buFont typeface="Arial" pitchFamily="34" charset="0"/>
              <a:buChar char="•"/>
            </a:pPr>
            <a:r>
              <a:rPr lang="en-US" sz="4800" dirty="0" smtClean="0">
                <a:latin typeface="Constantia" pitchFamily="18" charset="0"/>
              </a:rPr>
              <a:t>And what sound conclusions can be drawn from these sources</a:t>
            </a:r>
          </a:p>
          <a:p>
            <a:endParaRPr lang="en-US" dirty="0">
              <a:latin typeface="Constantia"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8610600" cy="762000"/>
          </a:xfrm>
        </p:spPr>
        <p:txBody>
          <a:bodyPr>
            <a:normAutofit fontScale="90000"/>
          </a:bodyPr>
          <a:lstStyle/>
          <a:p>
            <a:pPr algn="ct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DEATH OF JESUS BY CRUCIFIXION</a:t>
            </a:r>
            <a:endParaRPr lang="en-US" dirty="0"/>
          </a:p>
        </p:txBody>
      </p:sp>
      <p:sp>
        <p:nvSpPr>
          <p:cNvPr id="3" name="Content Placeholder 2"/>
          <p:cNvSpPr>
            <a:spLocks noGrp="1"/>
          </p:cNvSpPr>
          <p:nvPr>
            <p:ph sz="half" idx="1"/>
          </p:nvPr>
        </p:nvSpPr>
        <p:spPr>
          <a:xfrm>
            <a:off x="304800" y="1371600"/>
            <a:ext cx="8534400" cy="5486400"/>
          </a:xfrm>
        </p:spPr>
        <p:txBody>
          <a:bodyPr>
            <a:noAutofit/>
          </a:bodyPr>
          <a:lstStyle/>
          <a:p>
            <a:pPr lvl="1"/>
            <a:r>
              <a:rPr lang="en-US" sz="3200" dirty="0" smtClean="0"/>
              <a:t>While on the cross, John 19:34 reports that a Roman soldier pierced Christ’s right side with a spear and blood and water came out.</a:t>
            </a:r>
          </a:p>
          <a:p>
            <a:pPr lvl="1"/>
            <a:endParaRPr lang="en-US" sz="1600" dirty="0" smtClean="0"/>
          </a:p>
          <a:p>
            <a:pPr lvl="1"/>
            <a:r>
              <a:rPr lang="en-US" sz="3200" dirty="0" smtClean="0"/>
              <a:t>John did not understand the medical significance of this symptom, but we now know it means that Christ had a ruptured heart, and this is certain death.</a:t>
            </a:r>
          </a:p>
          <a:p>
            <a:pPr lvl="1"/>
            <a:endParaRPr lang="en-US" sz="1800" dirty="0" smtClean="0"/>
          </a:p>
          <a:p>
            <a:pPr lvl="1"/>
            <a:r>
              <a:rPr lang="en-US" sz="3200" dirty="0" smtClean="0"/>
              <a:t>Romans were experts in death. </a:t>
            </a:r>
            <a:endParaRPr lang="en-US" sz="32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Title 1"/>
          <p:cNvSpPr>
            <a:spLocks noGrp="1"/>
          </p:cNvSpPr>
          <p:nvPr>
            <p:ph type="title"/>
          </p:nvPr>
        </p:nvSpPr>
        <p:spPr>
          <a:xfrm>
            <a:off x="304800" y="457200"/>
            <a:ext cx="8610600" cy="762000"/>
          </a:xfrm>
        </p:spPr>
        <p:txBody>
          <a:bodyPr>
            <a:normAutofit fontScale="90000"/>
          </a:bodyPr>
          <a:lstStyle/>
          <a:p>
            <a:pPr algn="ct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DEATH OF JESUS BY CRUCIFIXION</a:t>
            </a:r>
            <a:endParaRPr lang="en-US" dirty="0"/>
          </a:p>
        </p:txBody>
      </p:sp>
      <p:sp>
        <p:nvSpPr>
          <p:cNvPr id="3" name="Content Placeholder 2"/>
          <p:cNvSpPr>
            <a:spLocks noGrp="1"/>
          </p:cNvSpPr>
          <p:nvPr>
            <p:ph sz="half" idx="1"/>
          </p:nvPr>
        </p:nvSpPr>
        <p:spPr>
          <a:xfrm>
            <a:off x="304800" y="1371600"/>
            <a:ext cx="8534400" cy="5334000"/>
          </a:xfrm>
        </p:spPr>
        <p:txBody>
          <a:bodyPr>
            <a:noAutofit/>
          </a:bodyPr>
          <a:lstStyle/>
          <a:p>
            <a:pPr lvl="1"/>
            <a:r>
              <a:rPr lang="en-US" sz="3200" dirty="0" smtClean="0"/>
              <a:t>Simple to tell if a person on a cross is dead:  they need to raise themselves every few seconds in order to breath in air.  When they stop this process, they quickly suffocate to death.</a:t>
            </a:r>
          </a:p>
          <a:p>
            <a:pPr lvl="1"/>
            <a:endParaRPr lang="en-US" sz="1800" dirty="0" smtClean="0"/>
          </a:p>
          <a:p>
            <a:pPr lvl="1"/>
            <a:r>
              <a:rPr lang="en-US" sz="3200" dirty="0" smtClean="0"/>
              <a:t>Typical Roman practice to have 3 coroners check a crucified person to be sure he was dead; more likely than not that Christ was examined by three coroners.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fontScale="90000"/>
          </a:bodyPr>
          <a:lstStyle/>
          <a:p>
            <a:pPr lvl="1"/>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3" name="Content Placeholder 2"/>
          <p:cNvSpPr>
            <a:spLocks noGrp="1"/>
          </p:cNvSpPr>
          <p:nvPr>
            <p:ph sz="half" idx="1"/>
          </p:nvPr>
        </p:nvSpPr>
        <p:spPr>
          <a:xfrm>
            <a:off x="152400" y="1295400"/>
            <a:ext cx="8763000" cy="5486400"/>
          </a:xfrm>
        </p:spPr>
        <p:txBody>
          <a:bodyPr>
            <a:normAutofit/>
          </a:bodyPr>
          <a:lstStyle/>
          <a:p>
            <a:pPr lvl="1"/>
            <a:r>
              <a:rPr lang="en-US" sz="3200" dirty="0" smtClean="0"/>
              <a:t>Josephus got three crucified associates off of the cross within about 3 hours.  Two died.</a:t>
            </a:r>
          </a:p>
          <a:p>
            <a:pPr lvl="1"/>
            <a:endParaRPr lang="en-US" sz="1900" dirty="0" smtClean="0"/>
          </a:p>
          <a:p>
            <a:pPr lvl="1"/>
            <a:r>
              <a:rPr lang="en-US" sz="3200" dirty="0" smtClean="0"/>
              <a:t>When Christ’s body was prepared for burial, if he was still alive he would have been breathing, which certainly would have been noted by his burial caregivers.</a:t>
            </a:r>
          </a:p>
          <a:p>
            <a:pPr lvl="1"/>
            <a:endParaRPr lang="en-US" sz="1900" dirty="0" smtClean="0"/>
          </a:p>
          <a:p>
            <a:pPr lvl="1"/>
            <a:r>
              <a:rPr lang="en-US" sz="3200" dirty="0" smtClean="0"/>
              <a:t>John 19:40 states Jesus was buried according to Jewish burial customs.</a:t>
            </a:r>
            <a:endParaRPr lang="en-US" dirty="0"/>
          </a:p>
        </p:txBody>
      </p:sp>
      <p:sp>
        <p:nvSpPr>
          <p:cNvPr id="5" name="Title 1"/>
          <p:cNvSpPr txBox="1">
            <a:spLocks/>
          </p:cNvSpPr>
          <p:nvPr/>
        </p:nvSpPr>
        <p:spPr>
          <a:xfrm>
            <a:off x="609600" y="457200"/>
            <a:ext cx="8229600" cy="9144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6" name="Title 1"/>
          <p:cNvSpPr txBox="1">
            <a:spLocks/>
          </p:cNvSpPr>
          <p:nvPr/>
        </p:nvSpPr>
        <p:spPr>
          <a:xfrm>
            <a:off x="304800" y="457200"/>
            <a:ext cx="8610600" cy="685800"/>
          </a:xfrm>
          <a:prstGeom prst="rect">
            <a:avLst/>
          </a:prstGeom>
          <a:ln w="6350" cap="rnd">
            <a:noFill/>
          </a:ln>
        </p:spPr>
        <p:txBody>
          <a:bodyPr vert="horz"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1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DEATH OF JESUS BY CRUCIFIXION</a:t>
            </a:r>
            <a:endParaRPr kumimoji="0" lang="en-US" sz="4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Title 1"/>
          <p:cNvSpPr>
            <a:spLocks noGrp="1"/>
          </p:cNvSpPr>
          <p:nvPr>
            <p:ph type="title"/>
          </p:nvPr>
        </p:nvSpPr>
        <p:spPr>
          <a:xfrm>
            <a:off x="304800" y="381000"/>
            <a:ext cx="8534400" cy="762000"/>
          </a:xfrm>
        </p:spPr>
        <p:txBody>
          <a:bodyPr>
            <a:normAutofit fontScale="90000"/>
          </a:bodyPr>
          <a:lstStyle/>
          <a:p>
            <a:pPr algn="ct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DEATH OF JESUS BY CRUCIFIXION</a:t>
            </a:r>
            <a:endParaRPr lang="en-US" dirty="0"/>
          </a:p>
        </p:txBody>
      </p:sp>
      <p:sp>
        <p:nvSpPr>
          <p:cNvPr id="3" name="Content Placeholder 2"/>
          <p:cNvSpPr>
            <a:spLocks noGrp="1"/>
          </p:cNvSpPr>
          <p:nvPr>
            <p:ph sz="half" idx="1"/>
          </p:nvPr>
        </p:nvSpPr>
        <p:spPr>
          <a:xfrm>
            <a:off x="609600" y="1295400"/>
            <a:ext cx="8153400" cy="5410200"/>
          </a:xfrm>
        </p:spPr>
        <p:txBody>
          <a:bodyPr>
            <a:noAutofit/>
          </a:bodyPr>
          <a:lstStyle/>
          <a:p>
            <a:r>
              <a:rPr lang="en-US" sz="3200" dirty="0" smtClean="0"/>
              <a:t>Burial custom of Jews: winding the body up in thin linen strips of about 2 inches wide; the legs would be  individual wrapped and bound together, as where the arms which were then bound to the body.</a:t>
            </a:r>
          </a:p>
          <a:p>
            <a:endParaRPr lang="en-US" sz="1800" dirty="0" smtClean="0"/>
          </a:p>
          <a:p>
            <a:r>
              <a:rPr lang="en-US" sz="3200" dirty="0" smtClean="0"/>
              <a:t>Between each strip would be applied a glue like substance of myrrh and aloes (John 19:39 says about 75 lbs. worth).</a:t>
            </a:r>
            <a:endParaRPr lang="en-US" sz="1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Title 1"/>
          <p:cNvSpPr>
            <a:spLocks noGrp="1"/>
          </p:cNvSpPr>
          <p:nvPr>
            <p:ph type="title"/>
          </p:nvPr>
        </p:nvSpPr>
        <p:spPr>
          <a:xfrm>
            <a:off x="381000" y="381000"/>
            <a:ext cx="8458200" cy="762000"/>
          </a:xfrm>
        </p:spPr>
        <p:txBody>
          <a:bodyPr>
            <a:normAutofit fontScale="90000"/>
          </a:bodyPr>
          <a:lstStyle/>
          <a:p>
            <a:pPr algn="ctr"/>
            <a:r>
              <a:rPr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DEATH OF JESUS BY CRUCIFIXION</a:t>
            </a:r>
            <a:endParaRPr lang="en-US" dirty="0"/>
          </a:p>
        </p:txBody>
      </p:sp>
      <p:sp>
        <p:nvSpPr>
          <p:cNvPr id="3" name="Content Placeholder 2"/>
          <p:cNvSpPr>
            <a:spLocks noGrp="1"/>
          </p:cNvSpPr>
          <p:nvPr>
            <p:ph sz="half" idx="1"/>
          </p:nvPr>
        </p:nvSpPr>
        <p:spPr>
          <a:xfrm>
            <a:off x="228600" y="1371600"/>
            <a:ext cx="8915400" cy="5257800"/>
          </a:xfrm>
        </p:spPr>
        <p:txBody>
          <a:bodyPr>
            <a:noAutofit/>
          </a:bodyPr>
          <a:lstStyle/>
          <a:p>
            <a:pPr>
              <a:buNone/>
            </a:pPr>
            <a:r>
              <a:rPr lang="en-US" sz="2800" dirty="0" smtClean="0">
                <a:solidFill>
                  <a:srgbClr val="0070C0"/>
                </a:solidFill>
              </a:rPr>
              <a:t>Proponents of the fainting theory believe Jesus:</a:t>
            </a:r>
          </a:p>
          <a:p>
            <a:r>
              <a:rPr lang="en-US" sz="2800" dirty="0" smtClean="0"/>
              <a:t>Survived the Roman </a:t>
            </a:r>
            <a:r>
              <a:rPr lang="en-US" sz="2800" dirty="0" err="1" smtClean="0"/>
              <a:t>flagrum</a:t>
            </a:r>
            <a:endParaRPr lang="en-US" sz="2800" dirty="0" smtClean="0"/>
          </a:p>
          <a:p>
            <a:r>
              <a:rPr lang="en-US" sz="2800" dirty="0" smtClean="0"/>
              <a:t>Then the horrors of crucifixion, </a:t>
            </a:r>
          </a:p>
          <a:p>
            <a:r>
              <a:rPr lang="en-US" sz="2800" dirty="0" smtClean="0"/>
              <a:t>Did not die from a ruptured heart, did not breath during the entire (close to 3 hrs.!) burial process, </a:t>
            </a:r>
          </a:p>
          <a:p>
            <a:r>
              <a:rPr lang="en-US" sz="2800" dirty="0" smtClean="0"/>
              <a:t>Was revived by the cold, dark tomb, </a:t>
            </a:r>
          </a:p>
          <a:p>
            <a:r>
              <a:rPr lang="en-US" sz="2800" dirty="0" smtClean="0"/>
              <a:t>Moved a 1.5 – 2 ton stone all by himself, </a:t>
            </a:r>
          </a:p>
          <a:p>
            <a:r>
              <a:rPr lang="en-US" sz="2800" dirty="0" smtClean="0"/>
              <a:t>Single-handedly conquered the Roman guards, and </a:t>
            </a:r>
          </a:p>
          <a:p>
            <a:r>
              <a:rPr lang="en-US" sz="2800" dirty="0" smtClean="0"/>
              <a:t>Went on to impress the Disciples with his new-found vitality, which invigorated the entire world!</a:t>
            </a:r>
            <a:endParaRPr lang="en-US"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362200"/>
            <a:ext cx="4375731" cy="1569660"/>
          </a:xfrm>
          <a:prstGeom prst="rect">
            <a:avLst/>
          </a:prstGeom>
          <a:noFill/>
        </p:spPr>
        <p:txBody>
          <a:bodyPr wrap="square" rtlCol="0">
            <a:spAutoFit/>
          </a:bodyPr>
          <a:lstStyle/>
          <a:p>
            <a:pPr algn="ctr"/>
            <a:r>
              <a:rPr lang="en-US" sz="9600" dirty="0" smtClean="0"/>
              <a:t>NOT!</a:t>
            </a:r>
            <a:endParaRPr lang="en-US" sz="9600" dirty="0"/>
          </a:p>
        </p:txBody>
      </p:sp>
    </p:spTree>
  </p:cSld>
  <p:clrMapOvr>
    <a:masterClrMapping/>
  </p:clrMapOvr>
  <p:transition>
    <p:cut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05000"/>
            <a:ext cx="8305800" cy="1938992"/>
          </a:xfrm>
          <a:prstGeom prst="rect">
            <a:avLst/>
          </a:prstGeom>
        </p:spPr>
        <p:txBody>
          <a:bodyPr wrap="square">
            <a:spAutoFit/>
          </a:bodyPr>
          <a:lstStyle/>
          <a:p>
            <a:pPr algn="ctr"/>
            <a:r>
              <a:rPr lang="en-US" sz="4000" dirty="0" smtClean="0"/>
              <a:t>From what has been presented, the proof for Jesus’ existence and death by crucifixion is compelling.</a:t>
            </a:r>
            <a:endParaRPr lang="en-US" sz="4000" dirty="0"/>
          </a:p>
        </p:txBody>
      </p:sp>
      <p:sp>
        <p:nvSpPr>
          <p:cNvPr id="4" name="TextBox 3"/>
          <p:cNvSpPr txBox="1"/>
          <p:nvPr/>
        </p:nvSpPr>
        <p:spPr>
          <a:xfrm>
            <a:off x="0" y="381000"/>
            <a:ext cx="9144000" cy="1446550"/>
          </a:xfrm>
          <a:prstGeom prst="rect">
            <a:avLst/>
          </a:prstGeom>
          <a:noFill/>
        </p:spPr>
        <p:txBody>
          <a:bodyPr wrap="square" rtlCol="0">
            <a:spAutoFit/>
          </a:bodyPr>
          <a:lstStyle/>
          <a:p>
            <a:pPr algn="ctr"/>
            <a:r>
              <a:rPr lang="en-US" sz="4400" dirty="0" smtClean="0">
                <a:ln w="28575">
                  <a:solidFill>
                    <a:schemeClr val="bg1">
                      <a:alpha val="25000"/>
                    </a:schemeClr>
                  </a:solidFill>
                  <a:prstDash val="solid"/>
                  <a:round/>
                </a:ln>
                <a:solidFill>
                  <a:schemeClr val="tx2">
                    <a:lumMod val="90000"/>
                  </a:schemeClr>
                </a:solidFill>
              </a:rPr>
              <a:t>SUMMARY OF PROOF FOR </a:t>
            </a:r>
          </a:p>
          <a:p>
            <a:pPr algn="ctr"/>
            <a:r>
              <a:rPr lang="en-US" sz="4400" dirty="0" smtClean="0">
                <a:ln w="28575">
                  <a:solidFill>
                    <a:schemeClr val="bg1">
                      <a:alpha val="25000"/>
                    </a:schemeClr>
                  </a:solidFill>
                  <a:prstDash val="solid"/>
                  <a:round/>
                </a:ln>
                <a:solidFill>
                  <a:schemeClr val="tx2">
                    <a:lumMod val="90000"/>
                  </a:schemeClr>
                </a:solidFill>
              </a:rPr>
              <a:t>JESUS’ DEATH AND CRUCIFIXION</a:t>
            </a:r>
            <a:endParaRPr lang="en-US" sz="4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lstStyle/>
          <a:p>
            <a:pPr algn="ctr"/>
            <a:r>
              <a:rPr lang="en-US" dirty="0" smtClean="0">
                <a:solidFill>
                  <a:schemeClr val="accent4"/>
                </a:solidFill>
              </a:rPr>
              <a:t>ESTABLISHED FACTS SO FAR</a:t>
            </a:r>
            <a:endParaRPr lang="en-US" dirty="0">
              <a:solidFill>
                <a:schemeClr val="accent4"/>
              </a:solidFill>
            </a:endParaRPr>
          </a:p>
        </p:txBody>
      </p:sp>
      <p:sp>
        <p:nvSpPr>
          <p:cNvPr id="3" name="Content Placeholder 2"/>
          <p:cNvSpPr>
            <a:spLocks noGrp="1"/>
          </p:cNvSpPr>
          <p:nvPr>
            <p:ph idx="1"/>
          </p:nvPr>
        </p:nvSpPr>
        <p:spPr>
          <a:xfrm>
            <a:off x="457200" y="1219200"/>
            <a:ext cx="8305800" cy="5334000"/>
          </a:xfrm>
        </p:spPr>
        <p:txBody>
          <a:bodyPr>
            <a:noAutofit/>
          </a:bodyPr>
          <a:lstStyle/>
          <a:p>
            <a:pPr>
              <a:buNone/>
            </a:pPr>
            <a:r>
              <a:rPr lang="en-US" sz="3200" dirty="0" smtClean="0"/>
              <a:t>Based on the aforementioned documented facts in the NT and in literature outside the NT, it is clearly established that:</a:t>
            </a:r>
          </a:p>
          <a:p>
            <a:pPr lvl="1"/>
            <a:r>
              <a:rPr lang="en-US" sz="3200" dirty="0" smtClean="0"/>
              <a:t>Christ existed as a historical figure</a:t>
            </a:r>
          </a:p>
          <a:p>
            <a:pPr lvl="1">
              <a:buNone/>
            </a:pPr>
            <a:endParaRPr lang="en-US" sz="1800" dirty="0" smtClean="0"/>
          </a:p>
          <a:p>
            <a:pPr lvl="1"/>
            <a:r>
              <a:rPr lang="en-US" sz="3200" dirty="0" smtClean="0"/>
              <a:t>Christ died by crucifixion</a:t>
            </a:r>
          </a:p>
          <a:p>
            <a:pPr lvl="1">
              <a:buNone/>
            </a:pPr>
            <a:endParaRPr lang="en-US" sz="1800" dirty="0" smtClean="0"/>
          </a:p>
          <a:p>
            <a:pPr lvl="1"/>
            <a:r>
              <a:rPr lang="en-US" sz="3200" dirty="0" smtClean="0"/>
              <a:t>The resurrection story can be traced back  within about 4-6 yrs., and probably all the way back, to the resurrection itself, thereby negating the “legend theory.”</a:t>
            </a:r>
          </a:p>
        </p:txBody>
      </p:sp>
      <p:sp>
        <p:nvSpPr>
          <p:cNvPr id="4" name="Title 1"/>
          <p:cNvSpPr txBox="1">
            <a:spLocks/>
          </p:cNvSpPr>
          <p:nvPr/>
        </p:nvSpPr>
        <p:spPr>
          <a:xfrm>
            <a:off x="457200" y="512064"/>
            <a:ext cx="8229600" cy="9144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pPr algn="ctr"/>
            <a:r>
              <a:rPr lang="en-US" dirty="0" smtClean="0">
                <a:solidFill>
                  <a:schemeClr val="accent4"/>
                </a:solidFill>
              </a:rPr>
              <a:t>EVEN THE CRITICS AGREE</a:t>
            </a:r>
            <a:endParaRPr lang="en-US" dirty="0">
              <a:solidFill>
                <a:schemeClr val="accent4"/>
              </a:solidFill>
            </a:endParaRPr>
          </a:p>
        </p:txBody>
      </p:sp>
      <p:sp>
        <p:nvSpPr>
          <p:cNvPr id="3" name="Content Placeholder 2"/>
          <p:cNvSpPr>
            <a:spLocks noGrp="1"/>
          </p:cNvSpPr>
          <p:nvPr>
            <p:ph sz="half" idx="1"/>
          </p:nvPr>
        </p:nvSpPr>
        <p:spPr>
          <a:xfrm>
            <a:off x="76200" y="1219200"/>
            <a:ext cx="8915400" cy="5791200"/>
          </a:xfrm>
        </p:spPr>
        <p:txBody>
          <a:bodyPr>
            <a:noAutofit/>
          </a:bodyPr>
          <a:lstStyle/>
          <a:p>
            <a:r>
              <a:rPr lang="en-US" sz="3200" dirty="0" smtClean="0">
                <a:solidFill>
                  <a:srgbClr val="FFC000"/>
                </a:solidFill>
              </a:rPr>
              <a:t>It has been shown that: </a:t>
            </a:r>
          </a:p>
          <a:p>
            <a:pPr lvl="1"/>
            <a:r>
              <a:rPr lang="en-US" sz="3200" dirty="0" smtClean="0"/>
              <a:t>Virtually every liberal scholar (&amp; all conservative ones) of the NT agree that Christ existed &amp; died by crucifixion</a:t>
            </a:r>
          </a:p>
          <a:p>
            <a:pPr lvl="1"/>
            <a:endParaRPr lang="en-US" sz="1800" dirty="0" smtClean="0"/>
          </a:p>
          <a:p>
            <a:pPr lvl="1"/>
            <a:r>
              <a:rPr lang="en-US" sz="3200" dirty="0" smtClean="0"/>
              <a:t>Almost all liberal scholars (&amp; all conservative ones) believe that the disciples, women, etc. believed they had experiences they thought were of the risen Lord Jesus Christ.</a:t>
            </a:r>
            <a:endParaRPr lang="en-US" sz="32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458200" cy="4572000"/>
          </a:xfrm>
        </p:spPr>
        <p:txBody>
          <a:bodyPr>
            <a:noAutofit/>
          </a:bodyPr>
          <a:lstStyle/>
          <a:p>
            <a:pPr>
              <a:buNone/>
            </a:pPr>
            <a:r>
              <a:rPr lang="en-US" sz="3200" dirty="0" smtClean="0"/>
              <a:t>Next fact to establish is that Christ’s tomb was found empty after his crucifixion.</a:t>
            </a:r>
          </a:p>
          <a:p>
            <a:r>
              <a:rPr lang="en-US" sz="3200" dirty="0" smtClean="0"/>
              <a:t>The Bible clearly attests to his empty tomb: Matthew 28:1-15, Mark 16:1-8, Luke 24:1-12 John 20:1-9, etc., etc. </a:t>
            </a:r>
          </a:p>
        </p:txBody>
      </p:sp>
      <p:sp>
        <p:nvSpPr>
          <p:cNvPr id="2" name="Title 1"/>
          <p:cNvSpPr>
            <a:spLocks noGrp="1"/>
          </p:cNvSpPr>
          <p:nvPr>
            <p:ph type="title"/>
          </p:nvPr>
        </p:nvSpPr>
        <p:spPr>
          <a:xfrm>
            <a:off x="457200" y="152400"/>
            <a:ext cx="8229600" cy="914400"/>
          </a:xfrm>
        </p:spPr>
        <p:txBody>
          <a:bodyPr/>
          <a:lstStyle/>
          <a:p>
            <a:pPr algn="ctr"/>
            <a:r>
              <a:rPr lang="en-US" dirty="0" smtClean="0"/>
              <a:t>CHRIST’S EMPTY TOMB</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TYPES OF EVIDENCE</a:t>
            </a:r>
            <a:endParaRPr lang="en-US" sz="6000" dirty="0"/>
          </a:p>
        </p:txBody>
      </p:sp>
      <p:sp>
        <p:nvSpPr>
          <p:cNvPr id="3" name="Content Placeholder 2"/>
          <p:cNvSpPr>
            <a:spLocks noGrp="1"/>
          </p:cNvSpPr>
          <p:nvPr>
            <p:ph sz="half" idx="1"/>
          </p:nvPr>
        </p:nvSpPr>
        <p:spPr>
          <a:xfrm>
            <a:off x="464344" y="1770501"/>
            <a:ext cx="8222456" cy="4525963"/>
          </a:xfrm>
        </p:spPr>
        <p:txBody>
          <a:bodyPr>
            <a:noAutofit/>
          </a:bodyPr>
          <a:lstStyle/>
          <a:p>
            <a:pPr>
              <a:buFont typeface="Arial" pitchFamily="34" charset="0"/>
              <a:buChar char="•"/>
            </a:pPr>
            <a:r>
              <a:rPr lang="en-US" sz="4000" dirty="0" smtClean="0">
                <a:latin typeface="Constantia" pitchFamily="18" charset="0"/>
              </a:rPr>
              <a:t>Legal/historical evidence almost the entire basis of determining truth in courts of law for thousands of years</a:t>
            </a:r>
          </a:p>
          <a:p>
            <a:endParaRPr lang="en-US" sz="1800" dirty="0" smtClean="0">
              <a:latin typeface="Constantia" pitchFamily="18" charset="0"/>
            </a:endParaRPr>
          </a:p>
          <a:p>
            <a:pPr>
              <a:buFont typeface="Arial" pitchFamily="34" charset="0"/>
              <a:buChar char="•"/>
            </a:pPr>
            <a:r>
              <a:rPr lang="en-US" sz="4000" dirty="0" smtClean="0">
                <a:latin typeface="Constantia" pitchFamily="18" charset="0"/>
              </a:rPr>
              <a:t>Bible utilizes this type of evidence</a:t>
            </a:r>
            <a:endParaRPr lang="en-US" sz="4000" dirty="0">
              <a:latin typeface="Constantia"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458200" cy="5105400"/>
          </a:xfrm>
        </p:spPr>
        <p:txBody>
          <a:bodyPr>
            <a:noAutofit/>
          </a:bodyPr>
          <a:lstStyle/>
          <a:p>
            <a:pPr>
              <a:buNone/>
            </a:pPr>
            <a:r>
              <a:rPr lang="en-US" sz="4000" i="1" dirty="0" smtClean="0"/>
              <a:t>If tomb was not empty:</a:t>
            </a:r>
          </a:p>
          <a:p>
            <a:pPr lvl="1"/>
            <a:r>
              <a:rPr lang="en-US" sz="3800" i="1" dirty="0" smtClean="0"/>
              <a:t> Certainly the Pharisees (and maybe even the Romans) would have dragged out Christ’s body to disprove the resurrection.  </a:t>
            </a:r>
          </a:p>
          <a:p>
            <a:pPr lvl="1"/>
            <a:r>
              <a:rPr lang="en-US" sz="3800" i="1" dirty="0" smtClean="0"/>
              <a:t>The fact they did not, proves all by itself that the tomb was empty.</a:t>
            </a:r>
          </a:p>
          <a:p>
            <a:pPr>
              <a:buNone/>
            </a:pPr>
            <a:endParaRPr lang="en-US" sz="3200" dirty="0" smtClean="0"/>
          </a:p>
        </p:txBody>
      </p:sp>
      <p:sp>
        <p:nvSpPr>
          <p:cNvPr id="2" name="Title 1"/>
          <p:cNvSpPr>
            <a:spLocks noGrp="1"/>
          </p:cNvSpPr>
          <p:nvPr>
            <p:ph type="title"/>
          </p:nvPr>
        </p:nvSpPr>
        <p:spPr>
          <a:xfrm>
            <a:off x="457200" y="381000"/>
            <a:ext cx="8229600" cy="914400"/>
          </a:xfrm>
        </p:spPr>
        <p:txBody>
          <a:bodyPr/>
          <a:lstStyle/>
          <a:p>
            <a:pPr algn="ctr"/>
            <a:r>
              <a:rPr lang="en-US" dirty="0" smtClean="0"/>
              <a:t>CHRIST’S EMPTY TOMB</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8153400" cy="4922040"/>
          </a:xfrm>
        </p:spPr>
        <p:txBody>
          <a:bodyPr>
            <a:noAutofit/>
          </a:bodyPr>
          <a:lstStyle/>
          <a:p>
            <a:pPr>
              <a:buNone/>
            </a:pPr>
            <a:r>
              <a:rPr lang="en-US" sz="3200" dirty="0" smtClean="0">
                <a:solidFill>
                  <a:srgbClr val="FFC000"/>
                </a:solidFill>
              </a:rPr>
              <a:t>Jewish history states the tomb was empty!</a:t>
            </a:r>
          </a:p>
          <a:p>
            <a:pPr>
              <a:buNone/>
            </a:pPr>
            <a:endParaRPr lang="en-US" sz="1800" dirty="0" smtClean="0"/>
          </a:p>
          <a:p>
            <a:pPr lvl="1"/>
            <a:r>
              <a:rPr lang="en-US" sz="2800" dirty="0" smtClean="0"/>
              <a:t>Justin Martyr, around 165 AD, in his </a:t>
            </a:r>
            <a:r>
              <a:rPr lang="en-US" sz="2800" i="1" dirty="0" smtClean="0"/>
              <a:t>Dialogue with </a:t>
            </a:r>
            <a:r>
              <a:rPr lang="en-US" sz="2800" i="1" dirty="0" err="1" smtClean="0"/>
              <a:t>Trypho</a:t>
            </a:r>
            <a:r>
              <a:rPr lang="en-US" sz="2800" dirty="0" smtClean="0"/>
              <a:t>, at the beginning of Chapter 108, records a Jewish community letter about the empty tomb:</a:t>
            </a:r>
          </a:p>
          <a:p>
            <a:pPr lvl="1">
              <a:buNone/>
            </a:pPr>
            <a:endParaRPr lang="en-US" sz="1600" dirty="0" smtClean="0"/>
          </a:p>
          <a:p>
            <a:pPr lvl="2"/>
            <a:r>
              <a:rPr lang="en-US" sz="2800" dirty="0" smtClean="0"/>
              <a:t>“[A] godless and lawless heresy had sprung from one Jesus, a Galilean deceiver, whom we crucified, but his disciples stole him by night from the tomb, where he was laid….”</a:t>
            </a:r>
          </a:p>
          <a:p>
            <a:pPr>
              <a:buNone/>
            </a:pPr>
            <a:endParaRPr lang="en-US" sz="2800" dirty="0" smtClean="0"/>
          </a:p>
        </p:txBody>
      </p:sp>
      <p:sp>
        <p:nvSpPr>
          <p:cNvPr id="2" name="Title 1"/>
          <p:cNvSpPr>
            <a:spLocks noGrp="1"/>
          </p:cNvSpPr>
          <p:nvPr>
            <p:ph type="title"/>
          </p:nvPr>
        </p:nvSpPr>
        <p:spPr>
          <a:xfrm>
            <a:off x="457200" y="304800"/>
            <a:ext cx="8229600" cy="838200"/>
          </a:xfrm>
        </p:spPr>
        <p:txBody>
          <a:bodyPr/>
          <a:lstStyle/>
          <a:p>
            <a:pPr algn="ctr"/>
            <a:r>
              <a:rPr lang="en-US" dirty="0" smtClean="0"/>
              <a:t>THE EMPTY TOMB</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algn="ctr"/>
            <a:r>
              <a:rPr lang="en-US" dirty="0" smtClean="0"/>
              <a:t>THE EMPTY TOMB</a:t>
            </a:r>
            <a:endParaRPr lang="en-US" dirty="0"/>
          </a:p>
        </p:txBody>
      </p:sp>
      <p:sp>
        <p:nvSpPr>
          <p:cNvPr id="3" name="Content Placeholder 2"/>
          <p:cNvSpPr>
            <a:spLocks noGrp="1"/>
          </p:cNvSpPr>
          <p:nvPr>
            <p:ph sz="half" idx="1"/>
          </p:nvPr>
        </p:nvSpPr>
        <p:spPr>
          <a:xfrm>
            <a:off x="457200" y="1371600"/>
            <a:ext cx="8222456" cy="4525963"/>
          </a:xfrm>
        </p:spPr>
        <p:txBody>
          <a:bodyPr>
            <a:normAutofit/>
          </a:bodyPr>
          <a:lstStyle/>
          <a:p>
            <a:pPr lvl="1"/>
            <a:r>
              <a:rPr lang="en-US" sz="3200" dirty="0" smtClean="0"/>
              <a:t>In the  Jewish </a:t>
            </a:r>
            <a:r>
              <a:rPr lang="en-US" sz="3200" dirty="0" err="1" smtClean="0"/>
              <a:t>Toledoth</a:t>
            </a:r>
            <a:r>
              <a:rPr lang="en-US" sz="3200" dirty="0" smtClean="0"/>
              <a:t> </a:t>
            </a:r>
            <a:r>
              <a:rPr lang="en-US" sz="3200" dirty="0" err="1" smtClean="0"/>
              <a:t>Yeshu</a:t>
            </a:r>
            <a:r>
              <a:rPr lang="en-US" sz="3200" dirty="0" smtClean="0"/>
              <a:t>, which describes Christ as a disrespectful deceiver, etc., written around the 6</a:t>
            </a:r>
            <a:r>
              <a:rPr lang="en-US" sz="3200" baseline="30000" dirty="0" smtClean="0"/>
              <a:t>th</a:t>
            </a:r>
            <a:r>
              <a:rPr lang="en-US" sz="3200" dirty="0" smtClean="0"/>
              <a:t> Century, in the Jewish community stated:</a:t>
            </a:r>
          </a:p>
          <a:p>
            <a:pPr lvl="1">
              <a:buNone/>
            </a:pPr>
            <a:endParaRPr lang="en-US" sz="3200" dirty="0" smtClean="0"/>
          </a:p>
          <a:p>
            <a:pPr lvl="2"/>
            <a:r>
              <a:rPr lang="en-US" sz="3200" dirty="0" smtClean="0"/>
              <a:t>“Diligent search was made and he [Jesus] was not found in the grave where he had been buried….</a:t>
            </a:r>
            <a:endParaRPr lang="en-US" sz="32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38200"/>
          </a:xfrm>
        </p:spPr>
        <p:txBody>
          <a:bodyPr/>
          <a:lstStyle/>
          <a:p>
            <a:pPr algn="ctr"/>
            <a:r>
              <a:rPr lang="en-US" dirty="0" smtClean="0"/>
              <a:t>THE EMPTY TOMB</a:t>
            </a:r>
            <a:endParaRPr lang="en-US" dirty="0"/>
          </a:p>
        </p:txBody>
      </p:sp>
      <p:sp>
        <p:nvSpPr>
          <p:cNvPr id="3" name="Content Placeholder 2"/>
          <p:cNvSpPr>
            <a:spLocks noGrp="1"/>
          </p:cNvSpPr>
          <p:nvPr>
            <p:ph sz="half" idx="1"/>
          </p:nvPr>
        </p:nvSpPr>
        <p:spPr>
          <a:xfrm>
            <a:off x="152400" y="1447800"/>
            <a:ext cx="8839200" cy="4525963"/>
          </a:xfrm>
        </p:spPr>
        <p:txBody>
          <a:bodyPr>
            <a:noAutofit/>
          </a:bodyPr>
          <a:lstStyle/>
          <a:p>
            <a:pPr lvl="1"/>
            <a:r>
              <a:rPr lang="en-US" sz="3200" dirty="0" smtClean="0"/>
              <a:t>These “empty tomb” statements mean the tomb location was known.</a:t>
            </a:r>
          </a:p>
          <a:p>
            <a:pPr lvl="1"/>
            <a:endParaRPr lang="en-US" sz="1800" dirty="0" smtClean="0"/>
          </a:p>
          <a:p>
            <a:pPr lvl="1"/>
            <a:r>
              <a:rPr lang="en-US" sz="3200" dirty="0" smtClean="0"/>
              <a:t>No one at the time tried to say the tomb location was unknown, since that would have been ridiculous.</a:t>
            </a:r>
          </a:p>
          <a:p>
            <a:pPr lvl="1"/>
            <a:endParaRPr lang="en-US" sz="1800" dirty="0" smtClean="0"/>
          </a:p>
          <a:p>
            <a:pPr lvl="1"/>
            <a:r>
              <a:rPr lang="en-US" sz="3200" dirty="0" smtClean="0"/>
              <a:t>Additionally, consider the following…</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algn="ctr"/>
            <a:r>
              <a:rPr lang="en-US" dirty="0" smtClean="0"/>
              <a:t>THE EMPTY TOMB</a:t>
            </a:r>
            <a:endParaRPr lang="en-US" dirty="0"/>
          </a:p>
        </p:txBody>
      </p:sp>
      <p:sp>
        <p:nvSpPr>
          <p:cNvPr id="3" name="Content Placeholder 2"/>
          <p:cNvSpPr>
            <a:spLocks noGrp="1"/>
          </p:cNvSpPr>
          <p:nvPr>
            <p:ph sz="half" idx="1"/>
          </p:nvPr>
        </p:nvSpPr>
        <p:spPr>
          <a:xfrm>
            <a:off x="381000" y="1219200"/>
            <a:ext cx="8374856" cy="5181600"/>
          </a:xfrm>
        </p:spPr>
        <p:txBody>
          <a:bodyPr>
            <a:noAutofit/>
          </a:bodyPr>
          <a:lstStyle/>
          <a:p>
            <a:r>
              <a:rPr lang="en-US" sz="3200" dirty="0" smtClean="0"/>
              <a:t>The Bible States that (see Matt. 27:57-61, Mark 16:1-8, Luke 23:50-55 &amp; John 19:38-42):</a:t>
            </a:r>
          </a:p>
          <a:p>
            <a:pPr lvl="1"/>
            <a:r>
              <a:rPr lang="en-US" sz="3000" dirty="0" smtClean="0"/>
              <a:t>Joseph &amp; Nicodemus wrapped the body according to the burial custom of the Jews</a:t>
            </a:r>
          </a:p>
          <a:p>
            <a:pPr lvl="1"/>
            <a:r>
              <a:rPr lang="en-US" sz="3000" dirty="0" smtClean="0"/>
              <a:t>They put Jesus into a nearby tomb of rock, which was Joseph of </a:t>
            </a:r>
            <a:r>
              <a:rPr lang="en-US" sz="3000" dirty="0" err="1" smtClean="0"/>
              <a:t>Aramethia’s</a:t>
            </a:r>
            <a:r>
              <a:rPr lang="en-US" sz="3000" dirty="0" smtClean="0"/>
              <a:t> tomb, and sealed it with a large rock (1.5 – 2 tons)</a:t>
            </a:r>
          </a:p>
          <a:p>
            <a:pPr lvl="1"/>
            <a:r>
              <a:rPr lang="en-US" sz="3000" dirty="0" smtClean="0"/>
              <a:t>They were followed by the women from Galilee who accompanied Jesus (at least Mary Magdalene &amp; the other Mary)</a:t>
            </a:r>
            <a:endParaRPr lang="en-US" sz="1800"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pPr algn="ctr"/>
            <a:r>
              <a:rPr lang="en-US" dirty="0" smtClean="0"/>
              <a:t>THE EMPTY TOMB</a:t>
            </a:r>
            <a:endParaRPr lang="en-US" dirty="0"/>
          </a:p>
        </p:txBody>
      </p:sp>
      <p:sp>
        <p:nvSpPr>
          <p:cNvPr id="3" name="Content Placeholder 2"/>
          <p:cNvSpPr>
            <a:spLocks noGrp="1"/>
          </p:cNvSpPr>
          <p:nvPr>
            <p:ph sz="half" idx="1"/>
          </p:nvPr>
        </p:nvSpPr>
        <p:spPr>
          <a:xfrm>
            <a:off x="381000" y="1219200"/>
            <a:ext cx="8374856" cy="5334000"/>
          </a:xfrm>
        </p:spPr>
        <p:txBody>
          <a:bodyPr>
            <a:noAutofit/>
          </a:bodyPr>
          <a:lstStyle/>
          <a:p>
            <a:pPr lvl="1"/>
            <a:r>
              <a:rPr lang="en-US" sz="3000" dirty="0" smtClean="0"/>
              <a:t>Joseph of </a:t>
            </a:r>
            <a:r>
              <a:rPr lang="en-US" sz="3000" dirty="0" err="1" smtClean="0"/>
              <a:t>Aramethia</a:t>
            </a:r>
            <a:r>
              <a:rPr lang="en-US" sz="3000" dirty="0" smtClean="0"/>
              <a:t> successfully asked Pilate for Jesus’ dead body; he was accompanied by Nicodemus.</a:t>
            </a:r>
          </a:p>
          <a:p>
            <a:pPr lvl="1"/>
            <a:r>
              <a:rPr lang="en-US" sz="3000" dirty="0" smtClean="0"/>
              <a:t>Joseph was a rich man, and a good and upright person, a member of the Sanhedrin, and thus was a well-known member of the community</a:t>
            </a:r>
          </a:p>
          <a:p>
            <a:pPr lvl="1"/>
            <a:r>
              <a:rPr lang="en-US" sz="3000" dirty="0" smtClean="0"/>
              <a:t>Nicodemus was a Pharisee, a member of the Ruling Council (John 3:1), and thus was a well-known member of the community.</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pPr algn="ctr"/>
            <a:r>
              <a:rPr lang="en-US" dirty="0" smtClean="0"/>
              <a:t>THE EMPTY TOMB</a:t>
            </a:r>
            <a:endParaRPr lang="en-US" dirty="0"/>
          </a:p>
        </p:txBody>
      </p:sp>
      <p:sp>
        <p:nvSpPr>
          <p:cNvPr id="3" name="Content Placeholder 2"/>
          <p:cNvSpPr>
            <a:spLocks noGrp="1"/>
          </p:cNvSpPr>
          <p:nvPr>
            <p:ph sz="half" idx="1"/>
          </p:nvPr>
        </p:nvSpPr>
        <p:spPr>
          <a:xfrm>
            <a:off x="381000" y="1447800"/>
            <a:ext cx="8374856" cy="5181600"/>
          </a:xfrm>
        </p:spPr>
        <p:txBody>
          <a:bodyPr>
            <a:noAutofit/>
          </a:bodyPr>
          <a:lstStyle/>
          <a:p>
            <a:r>
              <a:rPr lang="en-US" sz="3200" dirty="0" smtClean="0"/>
              <a:t>If the previous account was not true as to WHO did WHAT and WHERE:</a:t>
            </a:r>
          </a:p>
          <a:p>
            <a:pPr lvl="1"/>
            <a:r>
              <a:rPr lang="en-US" sz="3000" dirty="0" smtClean="0"/>
              <a:t>It would have foolishness for the Bible to state Christ’s body was laid in Joseph’s tomb by Joseph and Nicodemus with the women as witnesses; </a:t>
            </a:r>
          </a:p>
          <a:p>
            <a:pPr lvl="1"/>
            <a:r>
              <a:rPr lang="en-US" sz="3000" dirty="0" smtClean="0"/>
              <a:t>People could have easily checked the story out with the purported eye-witnesses - Joseph, Nicodemus, or the women.</a:t>
            </a:r>
            <a:endParaRPr lang="en-US" sz="30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pPr algn="ctr"/>
            <a:r>
              <a:rPr lang="en-US" dirty="0" smtClean="0"/>
              <a:t>THE EMPTY TOMB </a:t>
            </a:r>
            <a:endParaRPr lang="en-US" dirty="0"/>
          </a:p>
        </p:txBody>
      </p:sp>
      <p:sp>
        <p:nvSpPr>
          <p:cNvPr id="3" name="Content Placeholder 2"/>
          <p:cNvSpPr>
            <a:spLocks noGrp="1"/>
          </p:cNvSpPr>
          <p:nvPr>
            <p:ph sz="half" idx="1"/>
          </p:nvPr>
        </p:nvSpPr>
        <p:spPr>
          <a:xfrm>
            <a:off x="457200" y="1447800"/>
            <a:ext cx="8222456" cy="4525963"/>
          </a:xfrm>
        </p:spPr>
        <p:txBody>
          <a:bodyPr>
            <a:normAutofit/>
          </a:bodyPr>
          <a:lstStyle/>
          <a:p>
            <a:r>
              <a:rPr lang="en-US" sz="3200" dirty="0" smtClean="0"/>
              <a:t>Some try to say everyone went to the wrong tomb; the previous information refutes that thoroughly, but more will be added later.</a:t>
            </a:r>
          </a:p>
          <a:p>
            <a:endParaRPr lang="en-US" sz="3200" dirty="0" smtClean="0"/>
          </a:p>
          <a:p>
            <a:r>
              <a:rPr lang="en-US" sz="3200" dirty="0" smtClean="0"/>
              <a:t>So, the problem is not whether the tomb was empty, or where it was, BUT:</a:t>
            </a:r>
          </a:p>
          <a:p>
            <a:endParaRPr lang="en-US" sz="3200" dirty="0" smtClean="0"/>
          </a:p>
          <a:p>
            <a:pPr algn="ctr">
              <a:buNone/>
            </a:pP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Eras Bold ITC" pitchFamily="34" charset="0"/>
              </a:rPr>
              <a:t>HOW DID THE TOMB GET EMPTY??!!</a:t>
            </a:r>
          </a:p>
          <a:p>
            <a:endParaRPr lang="en-US" sz="32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algn="ctr"/>
            <a:r>
              <a:rPr lang="en-US" dirty="0" smtClean="0"/>
              <a:t>ESTABLISHED FACTS</a:t>
            </a:r>
            <a:endParaRPr lang="en-US" dirty="0"/>
          </a:p>
        </p:txBody>
      </p:sp>
      <p:sp>
        <p:nvSpPr>
          <p:cNvPr id="3" name="Content Placeholder 2"/>
          <p:cNvSpPr>
            <a:spLocks noGrp="1"/>
          </p:cNvSpPr>
          <p:nvPr>
            <p:ph idx="1"/>
          </p:nvPr>
        </p:nvSpPr>
        <p:spPr>
          <a:xfrm>
            <a:off x="228600" y="1524000"/>
            <a:ext cx="8458200" cy="5181600"/>
          </a:xfrm>
        </p:spPr>
        <p:txBody>
          <a:bodyPr>
            <a:noAutofit/>
          </a:bodyPr>
          <a:lstStyle/>
          <a:p>
            <a:r>
              <a:rPr lang="en-US" sz="3200" dirty="0" smtClean="0">
                <a:latin typeface="Constantia" pitchFamily="18" charset="0"/>
              </a:rPr>
              <a:t>So far, four facts have been firmly established that would hold up in any court of law, and are agreed upon by almost every one of the critics of the resurrection story (except the empty tomb, which gets 75% agreement among the critical scholars, 100% among conservative scholars):</a:t>
            </a:r>
          </a:p>
          <a:p>
            <a:pPr marL="880110" lvl="1" indent="-514350">
              <a:buNone/>
            </a:pPr>
            <a:r>
              <a:rPr lang="en-US" sz="3200" dirty="0" smtClean="0">
                <a:latin typeface="Constantia" pitchFamily="18" charset="0"/>
              </a:rPr>
              <a:t>1.	Christ existed</a:t>
            </a:r>
          </a:p>
          <a:p>
            <a:pPr marL="880110" lvl="1" indent="-514350">
              <a:buNone/>
            </a:pPr>
            <a:r>
              <a:rPr lang="en-US" sz="3200" dirty="0" smtClean="0">
                <a:latin typeface="Constantia" pitchFamily="18" charset="0"/>
              </a:rPr>
              <a:t>2.	Christ died by crucifixion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algn="ctr"/>
            <a:r>
              <a:rPr lang="en-US" dirty="0" smtClean="0"/>
              <a:t>ESTABLISHED FACTS</a:t>
            </a:r>
            <a:endParaRPr lang="en-US" dirty="0"/>
          </a:p>
        </p:txBody>
      </p:sp>
      <p:sp>
        <p:nvSpPr>
          <p:cNvPr id="3" name="Content Placeholder 2"/>
          <p:cNvSpPr>
            <a:spLocks noGrp="1"/>
          </p:cNvSpPr>
          <p:nvPr>
            <p:ph idx="1"/>
          </p:nvPr>
        </p:nvSpPr>
        <p:spPr>
          <a:xfrm>
            <a:off x="228600" y="1524000"/>
            <a:ext cx="8458200" cy="5181600"/>
          </a:xfrm>
        </p:spPr>
        <p:txBody>
          <a:bodyPr>
            <a:noAutofit/>
          </a:bodyPr>
          <a:lstStyle/>
          <a:p>
            <a:pPr marL="880110" lvl="1" indent="-514350">
              <a:buNone/>
            </a:pPr>
            <a:r>
              <a:rPr lang="en-US" sz="3200" dirty="0" smtClean="0">
                <a:latin typeface="Constantia" pitchFamily="18" charset="0"/>
              </a:rPr>
              <a:t>3.	The resurrection story can be traced back to just after the crucifixion, admitted by even almost every one of the strongest critics</a:t>
            </a:r>
          </a:p>
          <a:p>
            <a:pPr lvl="1">
              <a:buNone/>
            </a:pPr>
            <a:endParaRPr lang="en-US" sz="3200" dirty="0" smtClean="0">
              <a:latin typeface="Constantia" pitchFamily="18" charset="0"/>
            </a:endParaRPr>
          </a:p>
          <a:p>
            <a:pPr marL="868363" lvl="1" indent="-523875">
              <a:buNone/>
            </a:pPr>
            <a:r>
              <a:rPr lang="en-US" sz="3200" dirty="0" smtClean="0">
                <a:latin typeface="Constantia" pitchFamily="18" charset="0"/>
              </a:rPr>
              <a:t>4.	Christ’s tomb was empty after his body was put into it</a:t>
            </a:r>
          </a:p>
          <a:p>
            <a:endParaRPr lang="en-US" sz="3200" dirty="0" smtClean="0">
              <a:latin typeface="Constant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extBox 1"/>
          <p:cNvSpPr txBox="1"/>
          <p:nvPr/>
        </p:nvSpPr>
        <p:spPr>
          <a:xfrm>
            <a:off x="228600" y="1066800"/>
            <a:ext cx="8534400" cy="452431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smtClean="0">
                <a:latin typeface="Constantia" pitchFamily="18" charset="0"/>
              </a:rPr>
              <a:t> Legal/historical evidence will  be used to examine the historicity of </a:t>
            </a:r>
          </a:p>
          <a:p>
            <a:pPr algn="ctr"/>
            <a:r>
              <a:rPr lang="en-US" sz="4800" b="1" spc="100" dirty="0" smtClean="0">
                <a:ln w="18000">
                  <a:solidFill>
                    <a:schemeClr val="accent1">
                      <a:satMod val="200000"/>
                      <a:tint val="72000"/>
                    </a:schemeClr>
                  </a:solidFill>
                  <a:prstDash val="solid"/>
                </a:ln>
                <a:solidFill>
                  <a:srgbClr val="FFC000"/>
                </a:solidFill>
                <a:effectLst>
                  <a:outerShdw blurRad="50800" dist="38100" dir="2700000" algn="tl" rotWithShape="0">
                    <a:prstClr val="black">
                      <a:alpha val="40000"/>
                    </a:prstClr>
                  </a:outerShdw>
                </a:effectLst>
                <a:latin typeface="Constantia" pitchFamily="18" charset="0"/>
              </a:rPr>
              <a:t>THE </a:t>
            </a:r>
          </a:p>
          <a:p>
            <a:pPr algn="ctr"/>
            <a:r>
              <a:rPr lang="en-US" sz="4800" b="1" spc="100" dirty="0" smtClean="0">
                <a:ln w="18000">
                  <a:solidFill>
                    <a:schemeClr val="accent1">
                      <a:satMod val="200000"/>
                      <a:tint val="72000"/>
                    </a:schemeClr>
                  </a:solidFill>
                  <a:prstDash val="solid"/>
                </a:ln>
                <a:solidFill>
                  <a:srgbClr val="FFC000"/>
                </a:solidFill>
                <a:effectLst>
                  <a:outerShdw blurRad="50800" dist="38100" dir="2700000" algn="tl" rotWithShape="0">
                    <a:prstClr val="black">
                      <a:alpha val="40000"/>
                    </a:prstClr>
                  </a:outerShdw>
                </a:effectLst>
                <a:latin typeface="Constantia" pitchFamily="18" charset="0"/>
              </a:rPr>
              <a:t>RESURRECTION OF </a:t>
            </a:r>
          </a:p>
          <a:p>
            <a:pPr algn="ctr"/>
            <a:r>
              <a:rPr lang="en-US" sz="4800" b="1" spc="100" dirty="0" smtClean="0">
                <a:ln w="18000">
                  <a:solidFill>
                    <a:schemeClr val="accent1">
                      <a:satMod val="200000"/>
                      <a:tint val="72000"/>
                    </a:schemeClr>
                  </a:solidFill>
                  <a:prstDash val="solid"/>
                </a:ln>
                <a:solidFill>
                  <a:srgbClr val="FFC000"/>
                </a:solidFill>
                <a:effectLst>
                  <a:outerShdw blurRad="50800" dist="38100" dir="2700000" algn="tl" rotWithShape="0">
                    <a:prstClr val="black">
                      <a:alpha val="40000"/>
                    </a:prstClr>
                  </a:outerShdw>
                </a:effectLst>
                <a:latin typeface="Constantia" pitchFamily="18" charset="0"/>
              </a:rPr>
              <a:t>JESUS CHRIST</a:t>
            </a:r>
            <a:endParaRPr lang="en-US" sz="4800" b="1" spc="100" dirty="0">
              <a:ln w="18000">
                <a:solidFill>
                  <a:schemeClr val="accent1">
                    <a:satMod val="200000"/>
                    <a:tint val="72000"/>
                  </a:schemeClr>
                </a:solidFill>
                <a:prstDash val="solid"/>
              </a:ln>
              <a:solidFill>
                <a:srgbClr val="FFC000"/>
              </a:solidFill>
              <a:effectLst>
                <a:outerShdw blurRad="50800" dist="38100" dir="2700000" algn="tl" rotWithShape="0">
                  <a:prstClr val="black">
                    <a:alpha val="40000"/>
                  </a:prstClr>
                </a:outerShdw>
              </a:effectLst>
              <a:latin typeface="Constantia"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algn="ctr"/>
            <a: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MORE EVIDENCE!</a:t>
            </a:r>
            <a:endParaRPr lang="en-US"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76200" y="1371600"/>
            <a:ext cx="8839200" cy="5486400"/>
          </a:xfrm>
        </p:spPr>
        <p:txBody>
          <a:bodyPr>
            <a:noAutofit/>
          </a:bodyPr>
          <a:lstStyle/>
          <a:p>
            <a:pPr>
              <a:buNone/>
            </a:pPr>
            <a:r>
              <a:rPr lang="en-US" sz="3200" dirty="0" smtClean="0">
                <a:solidFill>
                  <a:schemeClr val="accent4">
                    <a:lumMod val="50000"/>
                  </a:schemeClr>
                </a:solidFill>
              </a:rPr>
              <a:t>The rest of this examination will analyze which explanation best explains:</a:t>
            </a:r>
          </a:p>
          <a:p>
            <a:pPr lvl="1"/>
            <a:r>
              <a:rPr lang="en-US" sz="3000" dirty="0" smtClean="0"/>
              <a:t>The four established facts just stated;  AND</a:t>
            </a:r>
          </a:p>
          <a:p>
            <a:pPr lvl="1">
              <a:buNone/>
            </a:pPr>
            <a:endParaRPr lang="en-US" sz="1800" dirty="0" smtClean="0"/>
          </a:p>
          <a:p>
            <a:pPr lvl="1"/>
            <a:r>
              <a:rPr lang="en-US" sz="3000" dirty="0" smtClean="0"/>
              <a:t>The other 9 facts  to be discussed, which even the most liberal critics of the NT agree upon as true.  Almost every single critic, including the most radical/liberal (i.e., Jesus Seminar, etc.) ones, agree on the following facts, except for one as noted (and this one has about 75% of the liberal critics in agreement, as discussed earlier)</a:t>
            </a:r>
            <a:endParaRPr lang="en-US" sz="3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algn="ctr"/>
            <a: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MORE EVIDENCE!</a:t>
            </a:r>
            <a:endParaRPr lang="en-US"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76200" y="1371600"/>
            <a:ext cx="8839200" cy="5486400"/>
          </a:xfrm>
        </p:spPr>
        <p:txBody>
          <a:bodyPr>
            <a:noAutofit/>
          </a:bodyPr>
          <a:lstStyle/>
          <a:p>
            <a:r>
              <a:rPr lang="en-US" sz="3200" dirty="0" smtClean="0">
                <a:solidFill>
                  <a:schemeClr val="accent4">
                    <a:lumMod val="50000"/>
                  </a:schemeClr>
                </a:solidFill>
              </a:rPr>
              <a:t>The twelve facts listed on the next page are the result of Gary </a:t>
            </a:r>
            <a:r>
              <a:rPr lang="en-US" sz="3200" dirty="0" err="1" smtClean="0">
                <a:solidFill>
                  <a:schemeClr val="accent4">
                    <a:lumMod val="50000"/>
                  </a:schemeClr>
                </a:solidFill>
              </a:rPr>
              <a:t>Habermas</a:t>
            </a:r>
            <a:r>
              <a:rPr lang="en-US" sz="3200" dirty="0" smtClean="0">
                <a:solidFill>
                  <a:schemeClr val="accent4">
                    <a:lumMod val="50000"/>
                  </a:schemeClr>
                </a:solidFill>
              </a:rPr>
              <a:t>’ review of over 1400 scholarly treatments of Christ’s death, burial and resurrection published since 1975 in English, German and French.</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5" name="Title 1"/>
          <p:cNvSpPr>
            <a:spLocks noGrp="1"/>
          </p:cNvSpPr>
          <p:nvPr>
            <p:ph type="title"/>
          </p:nvPr>
        </p:nvSpPr>
        <p:spPr>
          <a:xfrm>
            <a:off x="0" y="228600"/>
            <a:ext cx="9144000" cy="1371600"/>
          </a:xfrm>
        </p:spPr>
        <p:txBody>
          <a:bodyPr>
            <a:normAutofit fontScale="90000"/>
          </a:bodyPr>
          <a:lstStyle/>
          <a:p>
            <a:pPr algn="ctr"/>
            <a: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b="1"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b="1"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b="1"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b="1"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b="1"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b="1"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b="1"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b="1"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b="1"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EVIDENCE AGREED UPON BY CRITICS &amp; SUPPORTERS OF RESURRECTION</a:t>
            </a:r>
            <a:endParaRPr lang="en-US"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0" y="1752600"/>
            <a:ext cx="9144000" cy="4572000"/>
          </a:xfrm>
        </p:spPr>
        <p:txBody>
          <a:bodyPr>
            <a:normAutofit fontScale="92500" lnSpcReduction="10000"/>
          </a:bodyPr>
          <a:lstStyle/>
          <a:p>
            <a:pPr fontAlgn="t"/>
            <a:r>
              <a:rPr lang="en-US" sz="3200" b="1" i="1" dirty="0" smtClean="0"/>
              <a:t>1</a:t>
            </a:r>
            <a:r>
              <a:rPr lang="en-US" sz="3500" b="1" i="1" dirty="0" smtClean="0"/>
              <a:t>. Jesus died by crucifixion</a:t>
            </a:r>
            <a:endParaRPr lang="en-US" sz="3500" dirty="0" smtClean="0"/>
          </a:p>
          <a:p>
            <a:pPr fontAlgn="t"/>
            <a:r>
              <a:rPr lang="en-US" sz="3500" b="1" i="1" dirty="0" smtClean="0"/>
              <a:t>2. Jesus was buried</a:t>
            </a:r>
            <a:endParaRPr lang="en-US" sz="3500" dirty="0" smtClean="0"/>
          </a:p>
          <a:p>
            <a:pPr fontAlgn="t"/>
            <a:r>
              <a:rPr lang="en-US" sz="3500" b="1" i="1" dirty="0" smtClean="0"/>
              <a:t>3. Disciples lost hope, were in despair</a:t>
            </a:r>
            <a:endParaRPr lang="en-US" sz="3500" dirty="0" smtClean="0"/>
          </a:p>
          <a:p>
            <a:pPr fontAlgn="t"/>
            <a:r>
              <a:rPr lang="en-US" sz="3500" b="1" i="1" dirty="0" smtClean="0"/>
              <a:t>4. Tomb was empty a few days later (</a:t>
            </a:r>
            <a:r>
              <a:rPr lang="en-US" sz="3000" b="1" i="1" dirty="0" smtClean="0"/>
              <a:t>75% agree)</a:t>
            </a:r>
            <a:endParaRPr lang="en-US" sz="3000" dirty="0" smtClean="0"/>
          </a:p>
          <a:p>
            <a:pPr fontAlgn="t"/>
            <a:r>
              <a:rPr lang="en-US" sz="3500" b="1" i="1" dirty="0" smtClean="0"/>
              <a:t>5. The disciples had real experiences causing them to believe he was risen</a:t>
            </a:r>
            <a:endParaRPr lang="en-US" sz="3500" dirty="0" smtClean="0"/>
          </a:p>
          <a:p>
            <a:pPr fontAlgn="t"/>
            <a:r>
              <a:rPr lang="en-US" sz="3500" b="1" i="1" dirty="0" smtClean="0"/>
              <a:t>6. Disciples changed from timid, fearful individuals to bold </a:t>
            </a:r>
            <a:r>
              <a:rPr lang="en-US" sz="3500" b="1" i="1" dirty="0" err="1" smtClean="0"/>
              <a:t>proclaimers</a:t>
            </a:r>
            <a:r>
              <a:rPr lang="en-US" sz="3500" b="1" i="1" dirty="0" smtClean="0"/>
              <a:t> willing to die for proclaiming the resurrection</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316736"/>
          </a:xfrm>
        </p:spPr>
        <p:txBody>
          <a:bodyPr>
            <a:normAutofit fontScale="90000"/>
          </a:bodyPr>
          <a:lstStyle/>
          <a:p>
            <a:r>
              <a:rPr b="1"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EVIDENCE AGREED UPON BY CRITICS &amp; SUPPORTERS OF RESURRECTION</a:t>
            </a:r>
            <a:endParaRPr lang="en-US" dirty="0"/>
          </a:p>
        </p:txBody>
      </p:sp>
      <p:sp>
        <p:nvSpPr>
          <p:cNvPr id="3" name="Content Placeholder 2"/>
          <p:cNvSpPr>
            <a:spLocks noGrp="1"/>
          </p:cNvSpPr>
          <p:nvPr>
            <p:ph sz="half" idx="1"/>
          </p:nvPr>
        </p:nvSpPr>
        <p:spPr>
          <a:xfrm>
            <a:off x="152400" y="1828800"/>
            <a:ext cx="8603456" cy="4648200"/>
          </a:xfrm>
        </p:spPr>
        <p:txBody>
          <a:bodyPr>
            <a:normAutofit fontScale="92500"/>
          </a:bodyPr>
          <a:lstStyle/>
          <a:p>
            <a:pPr fontAlgn="t"/>
            <a:r>
              <a:rPr lang="en-US" b="1" i="1" dirty="0" smtClean="0"/>
              <a:t>7. </a:t>
            </a:r>
            <a:r>
              <a:rPr lang="en-US" sz="3200" b="1" i="1" dirty="0" smtClean="0"/>
              <a:t>Resurrection was center of early Church</a:t>
            </a:r>
            <a:endParaRPr lang="en-US" sz="3200" dirty="0" smtClean="0"/>
          </a:p>
          <a:p>
            <a:pPr fontAlgn="t"/>
            <a:r>
              <a:rPr lang="en-US" sz="3200" b="1" i="1" dirty="0" smtClean="0"/>
              <a:t>8. Message proclaimed in Jerusalem, amidst eyewitnesses </a:t>
            </a:r>
            <a:endParaRPr lang="en-US" sz="3200" dirty="0" smtClean="0"/>
          </a:p>
          <a:p>
            <a:pPr fontAlgn="t"/>
            <a:r>
              <a:rPr lang="en-US" sz="3200" b="1" i="1" dirty="0" smtClean="0"/>
              <a:t>9. Resurrection caused birth of Church</a:t>
            </a:r>
            <a:endParaRPr lang="en-US" sz="3200" dirty="0" smtClean="0"/>
          </a:p>
          <a:p>
            <a:pPr fontAlgn="t"/>
            <a:r>
              <a:rPr lang="en-US" sz="3200" b="1" i="1" dirty="0" smtClean="0"/>
              <a:t>10. Sunday became main day of worship</a:t>
            </a:r>
            <a:endParaRPr lang="en-US" sz="3200" dirty="0" smtClean="0"/>
          </a:p>
          <a:p>
            <a:pPr fontAlgn="t"/>
            <a:r>
              <a:rPr lang="en-US" sz="3200" b="1" i="1" dirty="0" smtClean="0"/>
              <a:t>11. James converted from skepticism to belief when he believed he saw the risen Christ</a:t>
            </a:r>
            <a:endParaRPr lang="en-US" sz="3200" dirty="0" smtClean="0"/>
          </a:p>
          <a:p>
            <a:pPr fontAlgn="t"/>
            <a:r>
              <a:rPr lang="en-US" sz="3200" b="1" i="1" dirty="0" smtClean="0"/>
              <a:t>12. Paul converted from skepticism to belief when he believed he saw the risen Christ</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pPr algn="ctr"/>
            <a: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ADDITIONAL EVIDENCE</a:t>
            </a:r>
            <a:endParaRPr lang="en-US"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457200" y="1447800"/>
            <a:ext cx="8222456" cy="4935099"/>
          </a:xfrm>
        </p:spPr>
        <p:txBody>
          <a:bodyPr>
            <a:noAutofit/>
          </a:bodyPr>
          <a:lstStyle/>
          <a:p>
            <a:r>
              <a:rPr lang="en-US" sz="3600" dirty="0" smtClean="0"/>
              <a:t>About 18 facts majority of critics agree on, but will limit here to the 11 that almost every critic agrees to, plus the 75% regarding the empty tomb.</a:t>
            </a:r>
          </a:p>
          <a:p>
            <a:endParaRPr lang="en-US" sz="1800" dirty="0" smtClean="0"/>
          </a:p>
          <a:p>
            <a:r>
              <a:rPr lang="en-US" sz="3600" dirty="0" smtClean="0"/>
              <a:t>Additionally, there are even more facts than these which conservative scholars would agree to.</a:t>
            </a:r>
          </a:p>
          <a:p>
            <a:pPr>
              <a:buNone/>
            </a:pPr>
            <a:endParaRPr lang="en-US" sz="36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pPr algn="ctr"/>
            <a:r>
              <a:rPr lang="en-US" dirty="0" smtClean="0"/>
              <a:t>ALTERNATE THEORIES</a:t>
            </a:r>
            <a:endParaRPr lang="en-US" dirty="0"/>
          </a:p>
        </p:txBody>
      </p:sp>
      <p:sp>
        <p:nvSpPr>
          <p:cNvPr id="3" name="Content Placeholder 2"/>
          <p:cNvSpPr>
            <a:spLocks noGrp="1"/>
          </p:cNvSpPr>
          <p:nvPr>
            <p:ph sz="half" idx="1"/>
          </p:nvPr>
        </p:nvSpPr>
        <p:spPr>
          <a:xfrm>
            <a:off x="228600" y="1600201"/>
            <a:ext cx="8763000" cy="5257799"/>
          </a:xfrm>
        </p:spPr>
        <p:txBody>
          <a:bodyPr>
            <a:noAutofit/>
          </a:bodyPr>
          <a:lstStyle/>
          <a:p>
            <a:r>
              <a:rPr lang="en-US" sz="3200" dirty="0" smtClean="0"/>
              <a:t>Various explanations offered in an attempt to explain away Christ’s physical resurrection</a:t>
            </a:r>
          </a:p>
          <a:p>
            <a:endParaRPr lang="en-US" sz="1800" dirty="0" smtClean="0"/>
          </a:p>
          <a:p>
            <a:r>
              <a:rPr lang="en-US" sz="3200" dirty="0" smtClean="0"/>
              <a:t>The following pages show these various explanations, and how well or poorly they can “potentially” or “theoretically” explain the 12 historical facts previously established. </a:t>
            </a:r>
          </a:p>
          <a:p>
            <a:endParaRPr lang="en-US" sz="1800" dirty="0" smtClean="0"/>
          </a:p>
          <a:p>
            <a:pPr>
              <a:buNone/>
            </a:pPr>
            <a:endParaRPr lang="en-US" sz="32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0"/>
          <a:ext cx="9074781" cy="6821830"/>
        </p:xfrm>
        <a:graphic>
          <a:graphicData uri="http://schemas.openxmlformats.org/drawingml/2006/table">
            <a:tbl>
              <a:tblPr/>
              <a:tblGrid>
                <a:gridCol w="5907068"/>
                <a:gridCol w="336668"/>
                <a:gridCol w="404435"/>
                <a:gridCol w="404435"/>
                <a:gridCol w="404435"/>
                <a:gridCol w="404435"/>
                <a:gridCol w="404435"/>
                <a:gridCol w="404435"/>
                <a:gridCol w="404435"/>
              </a:tblGrid>
              <a:tr h="353455">
                <a:tc rowSpan="3">
                  <a:txBody>
                    <a:bodyPr/>
                    <a:lstStyle/>
                    <a:p>
                      <a:pPr marL="0" marR="0" algn="ctr">
                        <a:spcBef>
                          <a:spcPts val="0"/>
                        </a:spcBef>
                        <a:spcAft>
                          <a:spcPts val="0"/>
                        </a:spcAft>
                      </a:pPr>
                      <a:endParaRPr lang="en-US" sz="700" dirty="0">
                        <a:solidFill>
                          <a:schemeClr val="bg1"/>
                        </a:solidFill>
                        <a:latin typeface="Times New Roman"/>
                        <a:ea typeface="SimSun"/>
                      </a:endParaRPr>
                    </a:p>
                    <a:p>
                      <a:pPr marL="0" marR="0" algn="ctr">
                        <a:spcBef>
                          <a:spcPts val="0"/>
                        </a:spcBef>
                        <a:spcAft>
                          <a:spcPts val="0"/>
                        </a:spcAft>
                      </a:pPr>
                      <a:r>
                        <a:rPr lang="en-US" sz="2400" b="1" dirty="0" smtClean="0">
                          <a:solidFill>
                            <a:schemeClr val="bg1"/>
                          </a:solidFill>
                          <a:latin typeface="Times New Roman"/>
                          <a:ea typeface="SimSun"/>
                        </a:rPr>
                        <a:t>ALMOST</a:t>
                      </a:r>
                      <a:r>
                        <a:rPr lang="en-US" sz="2400" b="1" baseline="0" dirty="0" smtClean="0">
                          <a:solidFill>
                            <a:schemeClr val="bg1"/>
                          </a:solidFill>
                          <a:latin typeface="Times New Roman"/>
                          <a:ea typeface="SimSun"/>
                        </a:rPr>
                        <a:t> EVERY SINGLE </a:t>
                      </a:r>
                      <a:r>
                        <a:rPr lang="en-US" sz="2400" b="1" dirty="0" smtClean="0">
                          <a:solidFill>
                            <a:schemeClr val="bg1"/>
                          </a:solidFill>
                          <a:latin typeface="Times New Roman"/>
                          <a:ea typeface="SimSun"/>
                        </a:rPr>
                        <a:t>CRITIC  </a:t>
                      </a:r>
                      <a:r>
                        <a:rPr lang="en-US" sz="2400" b="1" dirty="0">
                          <a:solidFill>
                            <a:schemeClr val="bg1"/>
                          </a:solidFill>
                          <a:latin typeface="Times New Roman"/>
                          <a:ea typeface="SimSun"/>
                        </a:rPr>
                        <a:t>AGAINST JESUS’ RESURRECTION </a:t>
                      </a:r>
                      <a:r>
                        <a:rPr lang="en-US" sz="2400" b="1" dirty="0" smtClean="0">
                          <a:solidFill>
                            <a:schemeClr val="bg1"/>
                          </a:solidFill>
                          <a:latin typeface="Times New Roman"/>
                          <a:ea typeface="SimSun"/>
                        </a:rPr>
                        <a:t>AGREES </a:t>
                      </a:r>
                      <a:r>
                        <a:rPr lang="en-US" sz="2400" b="1" dirty="0">
                          <a:solidFill>
                            <a:schemeClr val="bg1"/>
                          </a:solidFill>
                          <a:latin typeface="Times New Roman"/>
                          <a:ea typeface="SimSun"/>
                        </a:rPr>
                        <a:t>ON </a:t>
                      </a:r>
                      <a:r>
                        <a:rPr lang="en-US" sz="2400" b="1" dirty="0" smtClean="0">
                          <a:solidFill>
                            <a:schemeClr val="bg1"/>
                          </a:solidFill>
                          <a:latin typeface="Times New Roman"/>
                          <a:ea typeface="SimSun"/>
                        </a:rPr>
                        <a:t>11 OF THE 12 BELOW FACTS, &amp; 75% ON POINT</a:t>
                      </a:r>
                      <a:r>
                        <a:rPr lang="en-US" sz="2400" b="1" baseline="0" dirty="0" smtClean="0">
                          <a:solidFill>
                            <a:schemeClr val="bg1"/>
                          </a:solidFill>
                          <a:latin typeface="Times New Roman"/>
                          <a:ea typeface="SimSun"/>
                        </a:rPr>
                        <a:t> NO. 4</a:t>
                      </a:r>
                      <a:endParaRPr lang="en-US" sz="2400" b="1" dirty="0" smtClean="0">
                        <a:solidFill>
                          <a:schemeClr val="bg1"/>
                        </a:solidFill>
                        <a:latin typeface="Times New Roman"/>
                        <a:ea typeface="SimSun"/>
                      </a:endParaRPr>
                    </a:p>
                    <a:p>
                      <a:pPr marL="0" marR="0" algn="ctr">
                        <a:spcBef>
                          <a:spcPts val="0"/>
                        </a:spcBef>
                        <a:spcAft>
                          <a:spcPts val="0"/>
                        </a:spcAft>
                      </a:pPr>
                      <a:r>
                        <a:rPr lang="en-US" sz="2400" b="1" baseline="0" dirty="0" smtClean="0">
                          <a:solidFill>
                            <a:schemeClr val="bg1"/>
                          </a:solidFill>
                          <a:latin typeface="Times New Roman"/>
                          <a:ea typeface="SimSun"/>
                        </a:rPr>
                        <a:t>(“x” means the </a:t>
                      </a:r>
                      <a:r>
                        <a:rPr lang="en-US" sz="2400" b="1" baseline="0" dirty="0" smtClean="0">
                          <a:solidFill>
                            <a:srgbClr val="FF0000"/>
                          </a:solidFill>
                          <a:latin typeface="Times New Roman"/>
                          <a:ea typeface="SimSun"/>
                        </a:rPr>
                        <a:t>theory</a:t>
                      </a:r>
                      <a:r>
                        <a:rPr lang="en-US" sz="2400" b="1" baseline="0" dirty="0" smtClean="0">
                          <a:solidFill>
                            <a:schemeClr val="bg1"/>
                          </a:solidFill>
                          <a:latin typeface="Times New Roman"/>
                          <a:ea typeface="SimSun"/>
                        </a:rPr>
                        <a:t> in question could  “possibly” meet the below historical fact) </a:t>
                      </a:r>
                      <a:endParaRPr lang="en-US" sz="700"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3">
                  <a:txBody>
                    <a:bodyPr/>
                    <a:lstStyle/>
                    <a:p>
                      <a:pPr marL="71755" marR="71755" algn="ctr">
                        <a:spcBef>
                          <a:spcPts val="0"/>
                        </a:spcBef>
                        <a:spcAft>
                          <a:spcPts val="0"/>
                        </a:spcAft>
                      </a:pPr>
                      <a:r>
                        <a:rPr lang="en-US" sz="1800" b="1" dirty="0" smtClean="0">
                          <a:solidFill>
                            <a:schemeClr val="bg1"/>
                          </a:solidFill>
                          <a:latin typeface="Times New Roman"/>
                          <a:ea typeface="SimSun"/>
                        </a:rPr>
                        <a:t>RESURRECTION</a:t>
                      </a:r>
                      <a:endParaRPr lang="en-US" sz="1800" b="1" dirty="0">
                        <a:solidFill>
                          <a:schemeClr val="bg1"/>
                        </a:solidFill>
                        <a:latin typeface="Times New Roman"/>
                        <a:ea typeface="SimSun"/>
                      </a:endParaRPr>
                    </a:p>
                  </a:txBody>
                  <a:tcPr marL="41575" marR="4157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7">
                  <a:txBody>
                    <a:bodyPr/>
                    <a:lstStyle/>
                    <a:p>
                      <a:pPr marL="0" marR="0" algn="ctr">
                        <a:spcBef>
                          <a:spcPts val="0"/>
                        </a:spcBef>
                        <a:spcAft>
                          <a:spcPts val="0"/>
                        </a:spcAft>
                      </a:pPr>
                      <a:r>
                        <a:rPr lang="en-US" sz="1400" b="1" baseline="0" dirty="0" smtClean="0">
                          <a:solidFill>
                            <a:srgbClr val="FF0000"/>
                          </a:solidFill>
                          <a:latin typeface="Times New Roman"/>
                          <a:ea typeface="SimSun"/>
                        </a:rPr>
                        <a:t>THEORIES THAT TRY TO REFUTE THE RESURRECTION</a:t>
                      </a:r>
                      <a:endParaRPr lang="en-US" sz="1400" b="1" dirty="0">
                        <a:solidFill>
                          <a:srgbClr val="FF0000"/>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vMerge="1">
                  <a:txBody>
                    <a:bodyPr/>
                    <a:lstStyle/>
                    <a:p>
                      <a:endParaRPr lang="en-US"/>
                    </a:p>
                  </a:txBody>
                  <a:tcPr/>
                </a:tc>
                <a:tc gridSpan="7">
                  <a:txBody>
                    <a:bodyPr/>
                    <a:lstStyle/>
                    <a:p>
                      <a:pPr marL="0" marR="0" algn="ctr">
                        <a:spcBef>
                          <a:spcPts val="0"/>
                        </a:spcBef>
                        <a:spcAft>
                          <a:spcPts val="0"/>
                        </a:spcAft>
                      </a:pPr>
                      <a:endParaRPr lang="en-US" sz="700"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71585">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b="1" i="1" dirty="0" smtClean="0">
                          <a:solidFill>
                            <a:srgbClr val="FF0000"/>
                          </a:solidFill>
                          <a:latin typeface="Times New Roman"/>
                          <a:ea typeface="SimSun"/>
                        </a:rPr>
                        <a:t>ONLY</a:t>
                      </a:r>
                      <a:r>
                        <a:rPr lang="en-US" sz="1800" b="1" i="1" baseline="0" dirty="0" smtClean="0">
                          <a:solidFill>
                            <a:srgbClr val="FF0000"/>
                          </a:solidFill>
                          <a:latin typeface="Times New Roman"/>
                          <a:ea typeface="SimSun"/>
                        </a:rPr>
                        <a:t> FAINTED</a:t>
                      </a:r>
                      <a:endParaRPr lang="en-US" sz="1800" b="1" i="1" dirty="0">
                        <a:solidFill>
                          <a:srgbClr val="FF0000"/>
                        </a:solidFill>
                        <a:latin typeface="Times New Roman"/>
                        <a:ea typeface="SimSun"/>
                      </a:endParaRPr>
                    </a:p>
                  </a:txBody>
                  <a:tcPr marL="41575" marR="4157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71755" marR="71755" algn="ctr">
                        <a:spcBef>
                          <a:spcPts val="0"/>
                        </a:spcBef>
                        <a:spcAft>
                          <a:spcPts val="0"/>
                        </a:spcAft>
                      </a:pPr>
                      <a:r>
                        <a:rPr lang="en-US" sz="1800" b="1" i="1" baseline="0" dirty="0" smtClean="0">
                          <a:solidFill>
                            <a:srgbClr val="FF0000"/>
                          </a:solidFill>
                          <a:latin typeface="Times New Roman"/>
                          <a:ea typeface="SimSun"/>
                        </a:rPr>
                        <a:t>LEGEND</a:t>
                      </a:r>
                      <a:endParaRPr lang="en-US" sz="1800" b="1" i="1" dirty="0">
                        <a:solidFill>
                          <a:srgbClr val="FF0000"/>
                        </a:solidFill>
                        <a:latin typeface="Times New Roman"/>
                        <a:ea typeface="SimSun"/>
                      </a:endParaRPr>
                    </a:p>
                  </a:txBody>
                  <a:tcPr marL="41575" marR="4157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71755" marR="71755" algn="ctr">
                        <a:spcBef>
                          <a:spcPts val="0"/>
                        </a:spcBef>
                        <a:spcAft>
                          <a:spcPts val="0"/>
                        </a:spcAft>
                      </a:pPr>
                      <a:r>
                        <a:rPr lang="en-US" sz="1800" b="1" i="1" dirty="0" smtClean="0">
                          <a:solidFill>
                            <a:srgbClr val="FF0000"/>
                          </a:solidFill>
                          <a:latin typeface="Times New Roman"/>
                          <a:ea typeface="SimSun"/>
                        </a:rPr>
                        <a:t>BODY</a:t>
                      </a:r>
                      <a:r>
                        <a:rPr lang="en-US" sz="1800" b="1" i="1" baseline="0" dirty="0" smtClean="0">
                          <a:solidFill>
                            <a:srgbClr val="FF0000"/>
                          </a:solidFill>
                          <a:latin typeface="Times New Roman"/>
                          <a:ea typeface="SimSun"/>
                        </a:rPr>
                        <a:t> STOLEN</a:t>
                      </a:r>
                      <a:endParaRPr lang="en-US" sz="1800" b="1" i="1" dirty="0">
                        <a:solidFill>
                          <a:srgbClr val="FF0000"/>
                        </a:solidFill>
                        <a:latin typeface="Times New Roman"/>
                        <a:ea typeface="SimSun"/>
                      </a:endParaRPr>
                    </a:p>
                  </a:txBody>
                  <a:tcPr marL="41575" marR="4157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71755" marR="71755" algn="ctr">
                        <a:spcBef>
                          <a:spcPts val="0"/>
                        </a:spcBef>
                        <a:spcAft>
                          <a:spcPts val="0"/>
                        </a:spcAft>
                      </a:pPr>
                      <a:r>
                        <a:rPr lang="en-US" sz="1800" b="1" i="1" dirty="0" smtClean="0">
                          <a:solidFill>
                            <a:srgbClr val="FF0000"/>
                          </a:solidFill>
                          <a:latin typeface="Times New Roman"/>
                          <a:ea typeface="SimSun"/>
                        </a:rPr>
                        <a:t>WRONG TOMB</a:t>
                      </a:r>
                      <a:endParaRPr lang="en-US" sz="1800" b="1" i="1" dirty="0">
                        <a:solidFill>
                          <a:srgbClr val="FF0000"/>
                        </a:solidFill>
                        <a:latin typeface="Times New Roman"/>
                        <a:ea typeface="SimSun"/>
                      </a:endParaRPr>
                    </a:p>
                  </a:txBody>
                  <a:tcPr marL="41575" marR="4157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r>
                        <a:rPr lang="en-US" sz="1600" i="1" dirty="0" smtClean="0">
                          <a:solidFill>
                            <a:srgbClr val="FF0000"/>
                          </a:solidFill>
                        </a:rPr>
                        <a:t>HALLUCINATION</a:t>
                      </a:r>
                      <a:r>
                        <a:rPr lang="en-US" i="1" dirty="0" smtClean="0">
                          <a:solidFill>
                            <a:srgbClr val="FF0000"/>
                          </a:solidFill>
                        </a:rPr>
                        <a:t>S</a:t>
                      </a:r>
                      <a:endParaRPr lang="en-US" i="1" dirty="0">
                        <a:solidFill>
                          <a:srgbClr val="FF0000"/>
                        </a:solidFill>
                      </a:endParaRPr>
                    </a:p>
                  </a:txBody>
                  <a:tcPr marL="41575" marR="4157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71755" marR="71755" algn="ctr">
                        <a:spcBef>
                          <a:spcPts val="0"/>
                        </a:spcBef>
                        <a:spcAft>
                          <a:spcPts val="0"/>
                        </a:spcAft>
                      </a:pPr>
                      <a:r>
                        <a:rPr lang="en-US" sz="1800" b="1" i="1" dirty="0" smtClean="0">
                          <a:solidFill>
                            <a:srgbClr val="FF0000"/>
                          </a:solidFill>
                          <a:latin typeface="Times New Roman"/>
                          <a:ea typeface="SimSun"/>
                        </a:rPr>
                        <a:t>USED</a:t>
                      </a:r>
                      <a:r>
                        <a:rPr lang="en-US" sz="1800" b="1" i="1" baseline="0" dirty="0" smtClean="0">
                          <a:solidFill>
                            <a:srgbClr val="FF0000"/>
                          </a:solidFill>
                          <a:latin typeface="Times New Roman"/>
                          <a:ea typeface="SimSun"/>
                        </a:rPr>
                        <a:t> A TWIN</a:t>
                      </a:r>
                      <a:endParaRPr lang="en-US" sz="1800" b="1" i="1" dirty="0">
                        <a:solidFill>
                          <a:srgbClr val="FF0000"/>
                        </a:solidFill>
                        <a:latin typeface="Times New Roman"/>
                        <a:ea typeface="SimSun"/>
                      </a:endParaRPr>
                    </a:p>
                  </a:txBody>
                  <a:tcPr marL="41575" marR="4157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71755" marR="71755" algn="ctr">
                        <a:spcBef>
                          <a:spcPts val="0"/>
                        </a:spcBef>
                        <a:spcAft>
                          <a:spcPts val="0"/>
                        </a:spcAft>
                      </a:pPr>
                      <a:r>
                        <a:rPr lang="en-US" sz="1800" b="1" i="1" dirty="0" smtClean="0">
                          <a:solidFill>
                            <a:srgbClr val="FF0000"/>
                          </a:solidFill>
                          <a:latin typeface="Times New Roman"/>
                          <a:ea typeface="SimSun"/>
                        </a:rPr>
                        <a:t>ROSE</a:t>
                      </a:r>
                      <a:r>
                        <a:rPr lang="en-US" sz="1800" b="1" i="1" baseline="0" dirty="0" smtClean="0">
                          <a:solidFill>
                            <a:srgbClr val="FF0000"/>
                          </a:solidFill>
                          <a:latin typeface="Times New Roman"/>
                          <a:ea typeface="SimSun"/>
                        </a:rPr>
                        <a:t> A SPIRIT</a:t>
                      </a:r>
                      <a:endParaRPr lang="en-US" sz="1800" b="1" i="1" dirty="0">
                        <a:solidFill>
                          <a:srgbClr val="FF0000"/>
                        </a:solidFill>
                        <a:latin typeface="Times New Roman"/>
                        <a:ea typeface="SimSun"/>
                      </a:endParaRPr>
                    </a:p>
                  </a:txBody>
                  <a:tcPr marL="41575" marR="4157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76728">
                <a:tc>
                  <a:txBody>
                    <a:bodyPr/>
                    <a:lstStyle/>
                    <a:p>
                      <a:pPr marL="228600" marR="0" indent="-228600" algn="l">
                        <a:spcBef>
                          <a:spcPts val="0"/>
                        </a:spcBef>
                        <a:spcAft>
                          <a:spcPts val="0"/>
                        </a:spcAft>
                      </a:pPr>
                      <a:r>
                        <a:rPr lang="en-US" sz="2400" b="1" i="1" dirty="0" smtClean="0">
                          <a:solidFill>
                            <a:schemeClr val="bg1"/>
                          </a:solidFill>
                          <a:latin typeface="Times New Roman"/>
                          <a:ea typeface="SimSun"/>
                        </a:rPr>
                        <a:t>1.    Jesus </a:t>
                      </a:r>
                      <a:r>
                        <a:rPr lang="en-US" sz="2400" b="1" i="1" dirty="0">
                          <a:solidFill>
                            <a:schemeClr val="bg1"/>
                          </a:solidFill>
                          <a:latin typeface="Times New Roman"/>
                          <a:ea typeface="SimSun"/>
                        </a:rPr>
                        <a:t>died by </a:t>
                      </a:r>
                      <a:r>
                        <a:rPr lang="en-US" sz="2400" b="1" i="1" dirty="0" smtClean="0">
                          <a:solidFill>
                            <a:schemeClr val="bg1"/>
                          </a:solidFill>
                          <a:latin typeface="Times New Roman"/>
                          <a:ea typeface="SimSun"/>
                        </a:rPr>
                        <a:t>crucifixion</a:t>
                      </a:r>
                      <a:endParaRPr lang="en-US" sz="2400" dirty="0">
                        <a:solidFill>
                          <a:schemeClr val="bg1"/>
                        </a:solidFill>
                        <a:latin typeface="Times New Roman"/>
                        <a:ea typeface="SimSun"/>
                      </a:endParaRPr>
                    </a:p>
                  </a:txBody>
                  <a:tcPr marL="41575" marR="41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2000" b="1" dirty="0" smtClean="0">
                          <a:solidFill>
                            <a:schemeClr val="bg1"/>
                          </a:solidFill>
                          <a:latin typeface="Times New Roman"/>
                          <a:ea typeface="SimSun"/>
                        </a:rPr>
                        <a:t>X</a:t>
                      </a: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lang="en-US" b="1" dirty="0" smtClean="0">
                          <a:solidFill>
                            <a:schemeClr val="bg1"/>
                          </a:solidFill>
                        </a:rPr>
                        <a:t>X</a:t>
                      </a:r>
                      <a:endParaRPr lang="en-US" b="1" dirty="0">
                        <a:solidFill>
                          <a:schemeClr val="bg1"/>
                        </a:solidFill>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2000" b="1" dirty="0" smtClean="0">
                          <a:solidFill>
                            <a:schemeClr val="bg1"/>
                          </a:solidFill>
                          <a:latin typeface="Times New Roman"/>
                          <a:ea typeface="SimSun"/>
                        </a:rPr>
                        <a:t>X</a:t>
                      </a: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336721">
                <a:tc>
                  <a:txBody>
                    <a:bodyPr/>
                    <a:lstStyle/>
                    <a:p>
                      <a:pPr marL="228600" marR="0" indent="-228600" algn="l">
                        <a:spcBef>
                          <a:spcPts val="0"/>
                        </a:spcBef>
                        <a:spcAft>
                          <a:spcPts val="0"/>
                        </a:spcAft>
                      </a:pPr>
                      <a:r>
                        <a:rPr lang="en-US" sz="2400" b="1" i="1" dirty="0" smtClean="0">
                          <a:solidFill>
                            <a:schemeClr val="bg1"/>
                          </a:solidFill>
                          <a:latin typeface="Times New Roman"/>
                          <a:ea typeface="SimSun"/>
                        </a:rPr>
                        <a:t>2.    Jesus </a:t>
                      </a:r>
                      <a:r>
                        <a:rPr lang="en-US" sz="2400" b="1" i="1" dirty="0">
                          <a:solidFill>
                            <a:schemeClr val="bg1"/>
                          </a:solidFill>
                          <a:latin typeface="Times New Roman"/>
                          <a:ea typeface="SimSun"/>
                        </a:rPr>
                        <a:t>was </a:t>
                      </a:r>
                      <a:r>
                        <a:rPr lang="en-US" sz="2400" b="1" i="1" dirty="0" smtClean="0">
                          <a:solidFill>
                            <a:schemeClr val="bg1"/>
                          </a:solidFill>
                          <a:latin typeface="Times New Roman"/>
                          <a:ea typeface="SimSun"/>
                        </a:rPr>
                        <a:t>buried</a:t>
                      </a:r>
                      <a:endParaRPr lang="en-US" sz="2400" dirty="0">
                        <a:solidFill>
                          <a:schemeClr val="bg1"/>
                        </a:solidFill>
                        <a:latin typeface="Times New Roman"/>
                        <a:ea typeface="SimSun"/>
                      </a:endParaRPr>
                    </a:p>
                  </a:txBody>
                  <a:tcPr marL="41575" marR="41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smtClean="0">
                          <a:solidFill>
                            <a:schemeClr val="bg1"/>
                          </a:solidFill>
                          <a:latin typeface="Times New Roman"/>
                          <a:ea typeface="SimSun"/>
                        </a:rPr>
                        <a:t>?</a:t>
                      </a: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2000" b="1" dirty="0" smtClean="0">
                          <a:solidFill>
                            <a:schemeClr val="bg1"/>
                          </a:solidFill>
                          <a:latin typeface="Times New Roman"/>
                          <a:ea typeface="SimSun"/>
                        </a:rPr>
                        <a:t>X</a:t>
                      </a: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lang="en-US" b="1" dirty="0" smtClean="0">
                          <a:solidFill>
                            <a:schemeClr val="bg1"/>
                          </a:solidFill>
                        </a:rPr>
                        <a:t>X</a:t>
                      </a:r>
                      <a:endParaRPr lang="en-US" b="1" dirty="0">
                        <a:solidFill>
                          <a:schemeClr val="bg1"/>
                        </a:solidFill>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2000" b="1" dirty="0" smtClean="0">
                          <a:solidFill>
                            <a:schemeClr val="bg1"/>
                          </a:solidFill>
                          <a:latin typeface="Times New Roman"/>
                          <a:ea typeface="SimSun"/>
                        </a:rPr>
                        <a:t>X</a:t>
                      </a: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76728">
                <a:tc>
                  <a:txBody>
                    <a:bodyPr/>
                    <a:lstStyle/>
                    <a:p>
                      <a:pPr marL="228600" marR="0" indent="-228600" algn="l">
                        <a:spcBef>
                          <a:spcPts val="0"/>
                        </a:spcBef>
                        <a:spcAft>
                          <a:spcPts val="0"/>
                        </a:spcAft>
                      </a:pPr>
                      <a:r>
                        <a:rPr lang="en-US" sz="2400" b="1" i="1" dirty="0" smtClean="0">
                          <a:solidFill>
                            <a:schemeClr val="bg1"/>
                          </a:solidFill>
                          <a:latin typeface="Times New Roman"/>
                          <a:ea typeface="SimSun"/>
                        </a:rPr>
                        <a:t>3.    Disciples lost hope, were</a:t>
                      </a:r>
                      <a:r>
                        <a:rPr lang="en-US" sz="2400" b="1" i="1" baseline="0" dirty="0" smtClean="0">
                          <a:solidFill>
                            <a:schemeClr val="bg1"/>
                          </a:solidFill>
                          <a:latin typeface="Times New Roman"/>
                          <a:ea typeface="SimSun"/>
                        </a:rPr>
                        <a:t> in despair</a:t>
                      </a:r>
                      <a:endParaRPr lang="en-US" sz="2400" dirty="0">
                        <a:solidFill>
                          <a:schemeClr val="bg1"/>
                        </a:solidFill>
                        <a:latin typeface="Times New Roman"/>
                        <a:ea typeface="SimSun"/>
                      </a:endParaRPr>
                    </a:p>
                  </a:txBody>
                  <a:tcPr marL="41575" marR="41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000" b="1">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2000" b="1" dirty="0" smtClean="0">
                          <a:solidFill>
                            <a:schemeClr val="bg1"/>
                          </a:solidFill>
                          <a:latin typeface="Times New Roman"/>
                          <a:ea typeface="SimSun"/>
                        </a:rPr>
                        <a:t>X</a:t>
                      </a: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lang="en-US" b="1" dirty="0" smtClean="0">
                          <a:solidFill>
                            <a:schemeClr val="bg1"/>
                          </a:solidFill>
                        </a:rPr>
                        <a:t>X</a:t>
                      </a:r>
                      <a:endParaRPr lang="en-US" b="1" dirty="0">
                        <a:solidFill>
                          <a:schemeClr val="bg1"/>
                        </a:solidFill>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372274">
                <a:tc>
                  <a:txBody>
                    <a:bodyPr/>
                    <a:lstStyle/>
                    <a:p>
                      <a:pPr marL="228600" marR="0" indent="-228600" algn="l">
                        <a:spcBef>
                          <a:spcPts val="0"/>
                        </a:spcBef>
                        <a:spcAft>
                          <a:spcPts val="0"/>
                        </a:spcAft>
                      </a:pPr>
                      <a:r>
                        <a:rPr lang="en-US" sz="2400" b="1" i="1" dirty="0" smtClean="0">
                          <a:solidFill>
                            <a:schemeClr val="bg1"/>
                          </a:solidFill>
                          <a:latin typeface="Times New Roman"/>
                          <a:ea typeface="SimSun"/>
                        </a:rPr>
                        <a:t>4.    The </a:t>
                      </a:r>
                      <a:r>
                        <a:rPr lang="en-US" sz="2400" b="1" i="1" dirty="0">
                          <a:solidFill>
                            <a:schemeClr val="bg1"/>
                          </a:solidFill>
                          <a:latin typeface="Times New Roman"/>
                          <a:ea typeface="SimSun"/>
                        </a:rPr>
                        <a:t>tomb was </a:t>
                      </a:r>
                      <a:r>
                        <a:rPr lang="en-US" sz="2400" b="1" i="1" dirty="0" smtClean="0">
                          <a:solidFill>
                            <a:schemeClr val="bg1"/>
                          </a:solidFill>
                          <a:latin typeface="Times New Roman"/>
                          <a:ea typeface="SimSun"/>
                        </a:rPr>
                        <a:t>empty </a:t>
                      </a:r>
                      <a:r>
                        <a:rPr lang="en-US" sz="2400" b="1" i="1" dirty="0">
                          <a:solidFill>
                            <a:schemeClr val="bg1"/>
                          </a:solidFill>
                          <a:latin typeface="Times New Roman"/>
                          <a:ea typeface="SimSun"/>
                        </a:rPr>
                        <a:t>a few days </a:t>
                      </a:r>
                      <a:r>
                        <a:rPr lang="en-US" sz="2400" b="1" i="1" dirty="0" smtClean="0">
                          <a:solidFill>
                            <a:schemeClr val="bg1"/>
                          </a:solidFill>
                          <a:latin typeface="Times New Roman"/>
                          <a:ea typeface="SimSun"/>
                        </a:rPr>
                        <a:t>later</a:t>
                      </a:r>
                      <a:endParaRPr lang="en-US" sz="2400" dirty="0">
                        <a:solidFill>
                          <a:schemeClr val="bg1"/>
                        </a:solidFill>
                        <a:latin typeface="Times New Roman"/>
                        <a:ea typeface="SimSun"/>
                      </a:endParaRPr>
                    </a:p>
                  </a:txBody>
                  <a:tcPr marL="41575" marR="41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000" b="1" dirty="0" smtClean="0">
                          <a:solidFill>
                            <a:schemeClr val="bg1"/>
                          </a:solidFill>
                          <a:latin typeface="Times New Roman"/>
                          <a:ea typeface="SimSun"/>
                        </a:rPr>
                        <a:t>X</a:t>
                      </a: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endParaRPr lang="en-US" dirty="0"/>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86971">
                <a:tc>
                  <a:txBody>
                    <a:bodyPr/>
                    <a:lstStyle/>
                    <a:p>
                      <a:pPr marL="228600" marR="0" indent="-228600" algn="l">
                        <a:spcBef>
                          <a:spcPts val="0"/>
                        </a:spcBef>
                        <a:spcAft>
                          <a:spcPts val="0"/>
                        </a:spcAft>
                      </a:pPr>
                      <a:r>
                        <a:rPr lang="en-US" sz="2400" b="1" i="1" dirty="0" smtClean="0">
                          <a:solidFill>
                            <a:schemeClr val="bg1"/>
                          </a:solidFill>
                          <a:latin typeface="Times New Roman"/>
                          <a:ea typeface="SimSun"/>
                        </a:rPr>
                        <a:t>5.    The </a:t>
                      </a:r>
                      <a:r>
                        <a:rPr lang="en-US" sz="2400" b="1" i="1" dirty="0">
                          <a:solidFill>
                            <a:schemeClr val="bg1"/>
                          </a:solidFill>
                          <a:latin typeface="Times New Roman"/>
                          <a:ea typeface="SimSun"/>
                        </a:rPr>
                        <a:t>disciples </a:t>
                      </a:r>
                      <a:r>
                        <a:rPr lang="en-US" sz="2400" b="1" i="1" dirty="0" smtClean="0">
                          <a:solidFill>
                            <a:schemeClr val="bg1"/>
                          </a:solidFill>
                          <a:latin typeface="Times New Roman"/>
                          <a:ea typeface="SimSun"/>
                        </a:rPr>
                        <a:t>believed he</a:t>
                      </a:r>
                      <a:r>
                        <a:rPr lang="en-US" sz="2400" b="1" i="1" baseline="0" dirty="0" smtClean="0">
                          <a:solidFill>
                            <a:schemeClr val="bg1"/>
                          </a:solidFill>
                          <a:latin typeface="Times New Roman"/>
                          <a:ea typeface="SimSun"/>
                        </a:rPr>
                        <a:t> </a:t>
                      </a:r>
                      <a:r>
                        <a:rPr lang="en-US" sz="2400" b="1" i="1" dirty="0" smtClean="0">
                          <a:solidFill>
                            <a:schemeClr val="bg1"/>
                          </a:solidFill>
                          <a:latin typeface="Times New Roman"/>
                          <a:ea typeface="SimSun"/>
                        </a:rPr>
                        <a:t>was </a:t>
                      </a:r>
                      <a:r>
                        <a:rPr lang="en-US" sz="2400" b="1" i="1" dirty="0">
                          <a:solidFill>
                            <a:schemeClr val="bg1"/>
                          </a:solidFill>
                          <a:latin typeface="Times New Roman"/>
                          <a:ea typeface="SimSun"/>
                        </a:rPr>
                        <a:t>the </a:t>
                      </a:r>
                      <a:r>
                        <a:rPr lang="en-US" sz="2400" b="1" i="1" dirty="0" smtClean="0">
                          <a:solidFill>
                            <a:schemeClr val="bg1"/>
                          </a:solidFill>
                          <a:latin typeface="Times New Roman"/>
                          <a:ea typeface="SimSun"/>
                        </a:rPr>
                        <a:t>risen</a:t>
                      </a:r>
                      <a:endParaRPr lang="en-US" sz="2400" dirty="0">
                        <a:solidFill>
                          <a:schemeClr val="bg1"/>
                        </a:solidFill>
                        <a:latin typeface="Times New Roman"/>
                        <a:ea typeface="SimSun"/>
                      </a:endParaRPr>
                    </a:p>
                  </a:txBody>
                  <a:tcPr marL="41575" marR="41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endParaRPr lang="en-US" dirty="0"/>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45809">
                <a:tc>
                  <a:txBody>
                    <a:bodyPr/>
                    <a:lstStyle/>
                    <a:p>
                      <a:pPr marL="228600" marR="0" indent="-228600" algn="l">
                        <a:spcBef>
                          <a:spcPts val="0"/>
                        </a:spcBef>
                        <a:spcAft>
                          <a:spcPts val="0"/>
                        </a:spcAft>
                      </a:pPr>
                      <a:r>
                        <a:rPr lang="en-US" sz="2400" b="1" i="1" dirty="0" smtClean="0">
                          <a:solidFill>
                            <a:schemeClr val="bg1"/>
                          </a:solidFill>
                          <a:latin typeface="Times New Roman"/>
                          <a:ea typeface="SimSun"/>
                        </a:rPr>
                        <a:t>6.    Disciples changed to bold </a:t>
                      </a:r>
                      <a:r>
                        <a:rPr lang="en-US" sz="2400" b="1" i="1" dirty="0" err="1" smtClean="0">
                          <a:solidFill>
                            <a:schemeClr val="bg1"/>
                          </a:solidFill>
                          <a:latin typeface="Times New Roman"/>
                          <a:ea typeface="SimSun"/>
                        </a:rPr>
                        <a:t>proclaimers</a:t>
                      </a:r>
                      <a:endParaRPr lang="en-US" sz="2400" dirty="0">
                        <a:solidFill>
                          <a:schemeClr val="bg1"/>
                        </a:solidFill>
                        <a:latin typeface="Times New Roman"/>
                        <a:ea typeface="SimSun"/>
                      </a:endParaRPr>
                    </a:p>
                  </a:txBody>
                  <a:tcPr marL="41575" marR="41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endParaRPr lang="en-US" dirty="0"/>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53455">
                <a:tc>
                  <a:txBody>
                    <a:bodyPr/>
                    <a:lstStyle/>
                    <a:p>
                      <a:pPr marL="228600" marR="0" indent="-228600" algn="l">
                        <a:spcBef>
                          <a:spcPts val="0"/>
                        </a:spcBef>
                        <a:spcAft>
                          <a:spcPts val="0"/>
                        </a:spcAft>
                      </a:pPr>
                      <a:r>
                        <a:rPr lang="en-US" sz="2400" b="1" i="1" dirty="0" smtClean="0">
                          <a:solidFill>
                            <a:schemeClr val="bg1"/>
                          </a:solidFill>
                          <a:latin typeface="Times New Roman"/>
                          <a:ea typeface="SimSun"/>
                        </a:rPr>
                        <a:t>7.    Resurrection center of early Church</a:t>
                      </a:r>
                      <a:endParaRPr lang="en-US" sz="2400" dirty="0">
                        <a:solidFill>
                          <a:schemeClr val="bg1"/>
                        </a:solidFill>
                        <a:latin typeface="Times New Roman"/>
                        <a:ea typeface="SimSun"/>
                      </a:endParaRPr>
                    </a:p>
                  </a:txBody>
                  <a:tcPr marL="41575" marR="41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000" b="1">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endParaRPr lang="en-US" dirty="0"/>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76728">
                <a:tc>
                  <a:txBody>
                    <a:bodyPr/>
                    <a:lstStyle/>
                    <a:p>
                      <a:pPr marL="228600" marR="0" indent="-228600" algn="l">
                        <a:spcBef>
                          <a:spcPts val="0"/>
                        </a:spcBef>
                        <a:spcAft>
                          <a:spcPts val="0"/>
                        </a:spcAft>
                      </a:pPr>
                      <a:r>
                        <a:rPr lang="en-US" sz="2400" b="1" i="1" dirty="0" smtClean="0">
                          <a:solidFill>
                            <a:schemeClr val="bg1"/>
                          </a:solidFill>
                          <a:latin typeface="Times New Roman"/>
                          <a:ea typeface="SimSun"/>
                        </a:rPr>
                        <a:t>8.    Message proclaimed  amidst eyewitnesses </a:t>
                      </a:r>
                      <a:endParaRPr lang="en-US" sz="2400" dirty="0">
                        <a:solidFill>
                          <a:schemeClr val="bg1"/>
                        </a:solidFill>
                        <a:latin typeface="Times New Roman"/>
                        <a:ea typeface="SimSun"/>
                      </a:endParaRPr>
                    </a:p>
                  </a:txBody>
                  <a:tcPr marL="41575" marR="41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endParaRPr lang="en-US" dirty="0"/>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76728">
                <a:tc>
                  <a:txBody>
                    <a:bodyPr/>
                    <a:lstStyle/>
                    <a:p>
                      <a:pPr marL="228600" marR="0" indent="-228600" algn="l">
                        <a:spcBef>
                          <a:spcPts val="0"/>
                        </a:spcBef>
                        <a:spcAft>
                          <a:spcPts val="0"/>
                        </a:spcAft>
                      </a:pPr>
                      <a:r>
                        <a:rPr lang="en-US" sz="2400" b="1" i="1" dirty="0" smtClean="0">
                          <a:solidFill>
                            <a:schemeClr val="bg1"/>
                          </a:solidFill>
                          <a:latin typeface="Times New Roman"/>
                          <a:ea typeface="SimSun"/>
                        </a:rPr>
                        <a:t>9.    Resurrection caused birth of Church</a:t>
                      </a:r>
                      <a:endParaRPr lang="en-US" sz="2400" dirty="0">
                        <a:solidFill>
                          <a:schemeClr val="bg1"/>
                        </a:solidFill>
                        <a:latin typeface="Times New Roman"/>
                        <a:ea typeface="SimSun"/>
                      </a:endParaRPr>
                    </a:p>
                  </a:txBody>
                  <a:tcPr marL="41575" marR="41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endParaRPr lang="en-US" dirty="0"/>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53455">
                <a:tc>
                  <a:txBody>
                    <a:bodyPr/>
                    <a:lstStyle/>
                    <a:p>
                      <a:pPr marL="228600" marR="0" indent="-228600" algn="l">
                        <a:spcBef>
                          <a:spcPts val="0"/>
                        </a:spcBef>
                        <a:spcAft>
                          <a:spcPts val="0"/>
                        </a:spcAft>
                      </a:pPr>
                      <a:r>
                        <a:rPr lang="en-US" sz="2400" b="1" i="1" dirty="0" smtClean="0">
                          <a:solidFill>
                            <a:schemeClr val="bg1"/>
                          </a:solidFill>
                          <a:latin typeface="Times New Roman"/>
                          <a:ea typeface="SimSun"/>
                        </a:rPr>
                        <a:t>10.  Sunday became main day of worship</a:t>
                      </a:r>
                      <a:endParaRPr lang="en-US" sz="2400" dirty="0">
                        <a:solidFill>
                          <a:schemeClr val="bg1"/>
                        </a:solidFill>
                        <a:latin typeface="Times New Roman"/>
                        <a:ea typeface="SimSun"/>
                      </a:endParaRPr>
                    </a:p>
                  </a:txBody>
                  <a:tcPr marL="41575" marR="41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000" b="1">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endParaRPr lang="en-US" dirty="0"/>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53455">
                <a:tc>
                  <a:txBody>
                    <a:bodyPr/>
                    <a:lstStyle/>
                    <a:p>
                      <a:pPr marL="228600" marR="0" indent="-228600" algn="l">
                        <a:spcBef>
                          <a:spcPts val="0"/>
                        </a:spcBef>
                        <a:spcAft>
                          <a:spcPts val="0"/>
                        </a:spcAft>
                      </a:pPr>
                      <a:r>
                        <a:rPr lang="en-US" sz="2400" b="1" i="1" dirty="0" smtClean="0">
                          <a:solidFill>
                            <a:schemeClr val="bg1"/>
                          </a:solidFill>
                          <a:latin typeface="Times New Roman"/>
                          <a:ea typeface="SimSun"/>
                        </a:rPr>
                        <a:t>11. James converted from skepticism</a:t>
                      </a:r>
                      <a:endParaRPr lang="en-US" sz="2400" dirty="0">
                        <a:solidFill>
                          <a:schemeClr val="bg1"/>
                        </a:solidFill>
                        <a:latin typeface="Times New Roman"/>
                        <a:ea typeface="SimSun"/>
                      </a:endParaRPr>
                    </a:p>
                  </a:txBody>
                  <a:tcPr marL="41575" marR="41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endParaRPr lang="en-US" dirty="0"/>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76728">
                <a:tc>
                  <a:txBody>
                    <a:bodyPr/>
                    <a:lstStyle/>
                    <a:p>
                      <a:pPr marL="228600" marR="0" indent="-228600" algn="l">
                        <a:spcBef>
                          <a:spcPts val="0"/>
                        </a:spcBef>
                        <a:spcAft>
                          <a:spcPts val="0"/>
                        </a:spcAft>
                      </a:pPr>
                      <a:r>
                        <a:rPr lang="en-US" sz="2400" b="1" i="1" dirty="0" smtClean="0">
                          <a:solidFill>
                            <a:schemeClr val="bg1"/>
                          </a:solidFill>
                          <a:latin typeface="Times New Roman"/>
                          <a:ea typeface="SimSun"/>
                        </a:rPr>
                        <a:t>12. Paul converted from skepticism</a:t>
                      </a:r>
                      <a:endParaRPr lang="en-US" sz="2400" dirty="0">
                        <a:solidFill>
                          <a:schemeClr val="bg1"/>
                        </a:solidFill>
                        <a:latin typeface="Times New Roman"/>
                        <a:ea typeface="SimSun"/>
                      </a:endParaRPr>
                    </a:p>
                  </a:txBody>
                  <a:tcPr marL="41575" marR="41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2000" b="1" dirty="0">
                          <a:solidFill>
                            <a:schemeClr val="bg1"/>
                          </a:solidFill>
                          <a:latin typeface="Times New Roman"/>
                          <a:ea typeface="SimSun"/>
                        </a:rPr>
                        <a:t>X</a:t>
                      </a: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endParaRPr lang="en-US" dirty="0"/>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2000" b="1" dirty="0">
                        <a:solidFill>
                          <a:schemeClr val="bg1"/>
                        </a:solidFill>
                        <a:latin typeface="Times New Roman"/>
                        <a:ea typeface="SimSun"/>
                      </a:endParaRPr>
                    </a:p>
                  </a:txBody>
                  <a:tcPr marL="41575" marR="41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600200"/>
            <a:ext cx="8153400" cy="4800600"/>
          </a:xfrm>
        </p:spPr>
        <p:txBody>
          <a:bodyPr/>
          <a:lstStyle/>
          <a:p>
            <a:r>
              <a:rPr lang="en-US" dirty="0" smtClean="0">
                <a:latin typeface="Constantia" pitchFamily="18" charset="0"/>
              </a:rPr>
              <a:t>This dealt with earlier in discussion of the proofs for Jesus dying on the cross. </a:t>
            </a:r>
          </a:p>
          <a:p>
            <a:endParaRPr lang="en-US" dirty="0" smtClean="0">
              <a:latin typeface="Constantia" pitchFamily="18" charset="0"/>
            </a:endParaRPr>
          </a:p>
          <a:p>
            <a:r>
              <a:rPr lang="en-US" dirty="0" smtClean="0">
                <a:latin typeface="Constantia" pitchFamily="18" charset="0"/>
              </a:rPr>
              <a:t>As shown, not even the most radical critics try to promote this one. </a:t>
            </a:r>
          </a:p>
          <a:p>
            <a:endParaRPr lang="en-US" dirty="0" smtClean="0">
              <a:latin typeface="Constantia" pitchFamily="18" charset="0"/>
            </a:endParaRPr>
          </a:p>
          <a:p>
            <a:r>
              <a:rPr lang="en-US" dirty="0" smtClean="0">
                <a:latin typeface="Constantia" pitchFamily="18" charset="0"/>
              </a:rPr>
              <a:t>It is interesting to note that not even the Pharisees or Romans tried to claim Jesus’ did not die.  Why?  It was absurd.</a:t>
            </a:r>
            <a:endParaRPr lang="en-US" dirty="0">
              <a:latin typeface="Constantia" pitchFamily="18" charset="0"/>
            </a:endParaRPr>
          </a:p>
        </p:txBody>
      </p:sp>
      <p:sp>
        <p:nvSpPr>
          <p:cNvPr id="2" name="Title 1"/>
          <p:cNvSpPr>
            <a:spLocks noGrp="1"/>
          </p:cNvSpPr>
          <p:nvPr>
            <p:ph type="title"/>
          </p:nvPr>
        </p:nvSpPr>
        <p:spPr>
          <a:xfrm>
            <a:off x="457200" y="512064"/>
            <a:ext cx="8229600" cy="1088136"/>
          </a:xfrm>
        </p:spPr>
        <p:txBody>
          <a:bodyPr/>
          <a:lstStyle/>
          <a:p>
            <a:pPr algn="ctr"/>
            <a:r>
              <a:rPr lang="en-US" dirty="0" smtClean="0">
                <a:solidFill>
                  <a:schemeClr val="tx2">
                    <a:lumMod val="50000"/>
                  </a:schemeClr>
                </a:solidFill>
              </a:rPr>
              <a:t>THEORY:  JESUS ONLY FAINTED</a:t>
            </a:r>
            <a:endParaRPr lang="en-US"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24000"/>
            <a:ext cx="8222456" cy="5181600"/>
          </a:xfrm>
        </p:spPr>
        <p:txBody>
          <a:bodyPr>
            <a:normAutofit fontScale="92500" lnSpcReduction="20000"/>
          </a:bodyPr>
          <a:lstStyle/>
          <a:p>
            <a:pPr fontAlgn="t"/>
            <a:r>
              <a:rPr lang="en-US" b="1" i="1" dirty="0" smtClean="0">
                <a:solidFill>
                  <a:srgbClr val="66FF66"/>
                </a:solidFill>
                <a:latin typeface="Constantia" pitchFamily="18" charset="0"/>
              </a:rPr>
              <a:t>1.    Jesus died by crucifixion</a:t>
            </a:r>
            <a:endParaRPr lang="en-US" dirty="0" smtClean="0">
              <a:solidFill>
                <a:srgbClr val="66FF66"/>
              </a:solidFill>
              <a:latin typeface="Constantia" pitchFamily="18" charset="0"/>
            </a:endParaRPr>
          </a:p>
          <a:p>
            <a:pPr marL="365125" indent="-255588" fontAlgn="t"/>
            <a:r>
              <a:rPr lang="en-US" b="1" i="1" dirty="0" smtClean="0">
                <a:solidFill>
                  <a:srgbClr val="FFC000"/>
                </a:solidFill>
                <a:latin typeface="Constantia" pitchFamily="18" charset="0"/>
              </a:rPr>
              <a:t>2.    Jesus was buried (unlikely to bury a live                                                	person – they need to breath!)</a:t>
            </a:r>
            <a:endParaRPr lang="en-US" dirty="0" smtClean="0">
              <a:solidFill>
                <a:srgbClr val="FFC000"/>
              </a:solidFill>
              <a:latin typeface="Constantia" pitchFamily="18" charset="0"/>
            </a:endParaRPr>
          </a:p>
          <a:p>
            <a:pPr fontAlgn="t"/>
            <a:r>
              <a:rPr lang="en-US" b="1" i="1" dirty="0" smtClean="0">
                <a:latin typeface="Constantia" pitchFamily="18" charset="0"/>
              </a:rPr>
              <a:t>3.    Disciples lost hope, were in despair</a:t>
            </a:r>
            <a:endParaRPr lang="en-US" dirty="0" smtClean="0">
              <a:latin typeface="Constantia" pitchFamily="18" charset="0"/>
            </a:endParaRPr>
          </a:p>
          <a:p>
            <a:pPr fontAlgn="t"/>
            <a:r>
              <a:rPr lang="en-US" b="1" i="1" dirty="0" smtClean="0">
                <a:latin typeface="Constantia" pitchFamily="18" charset="0"/>
              </a:rPr>
              <a:t>4.    The tomb was empty a few days later</a:t>
            </a:r>
            <a:endParaRPr lang="en-US" dirty="0" smtClean="0">
              <a:latin typeface="Constantia" pitchFamily="18" charset="0"/>
            </a:endParaRPr>
          </a:p>
          <a:p>
            <a:pPr fontAlgn="t"/>
            <a:r>
              <a:rPr lang="en-US" b="1" i="1" dirty="0" smtClean="0">
                <a:solidFill>
                  <a:srgbClr val="66FF66"/>
                </a:solidFill>
                <a:latin typeface="Constantia" pitchFamily="18" charset="0"/>
              </a:rPr>
              <a:t>5.    The disciples believed he was the risen</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6.    Disciples changed to bold </a:t>
            </a:r>
            <a:r>
              <a:rPr lang="en-US" b="1" i="1" dirty="0" err="1" smtClean="0">
                <a:solidFill>
                  <a:srgbClr val="66FF66"/>
                </a:solidFill>
                <a:latin typeface="Constantia" pitchFamily="18" charset="0"/>
              </a:rPr>
              <a:t>proclaimers</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7.    Resurrection center of early Church</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8.    Message proclaimed  amidst eyewitnesses </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9.    Resurrection caused birth of Church</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10.  Sunday became main day of worship</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11. James converted from skepticism</a:t>
            </a:r>
            <a:endParaRPr lang="en-US" dirty="0" smtClean="0">
              <a:solidFill>
                <a:srgbClr val="66FF66"/>
              </a:solidFill>
              <a:latin typeface="Constantia" pitchFamily="18" charset="0"/>
            </a:endParaRPr>
          </a:p>
          <a:p>
            <a:pPr fontAlgn="t"/>
            <a:r>
              <a:rPr lang="en-US" b="1" i="1" dirty="0" smtClean="0">
                <a:solidFill>
                  <a:srgbClr val="66FF66"/>
                </a:solidFill>
                <a:latin typeface="Constantia" pitchFamily="18" charset="0"/>
              </a:rPr>
              <a:t>12. Paul converted from skepticism</a:t>
            </a:r>
            <a:endParaRPr lang="en-US" dirty="0">
              <a:solidFill>
                <a:srgbClr val="66FF66"/>
              </a:solidFill>
              <a:latin typeface="Constantia" pitchFamily="18" charset="0"/>
            </a:endParaRPr>
          </a:p>
        </p:txBody>
      </p:sp>
      <p:sp>
        <p:nvSpPr>
          <p:cNvPr id="2" name="Title 1"/>
          <p:cNvSpPr>
            <a:spLocks noGrp="1"/>
          </p:cNvSpPr>
          <p:nvPr>
            <p:ph type="title"/>
          </p:nvPr>
        </p:nvSpPr>
        <p:spPr>
          <a:xfrm>
            <a:off x="152400" y="0"/>
            <a:ext cx="8763000" cy="1524000"/>
          </a:xfrm>
        </p:spPr>
        <p:txBody>
          <a:bodyPr>
            <a:normAutofit fontScale="90000"/>
          </a:bodyPr>
          <a:lstStyle/>
          <a:p>
            <a:pPr algn="ctr"/>
            <a:r>
              <a:rPr lang="en-US" dirty="0" smtClean="0">
                <a:solidFill>
                  <a:schemeClr val="tx2">
                    <a:lumMod val="50000"/>
                  </a:schemeClr>
                </a:solidFill>
              </a:rPr>
              <a:t/>
            </a:r>
            <a:br>
              <a:rPr lang="en-US" dirty="0" smtClean="0">
                <a:solidFill>
                  <a:schemeClr val="tx2">
                    <a:lumMod val="50000"/>
                  </a:schemeClr>
                </a:solidFill>
              </a:rPr>
            </a:br>
            <a:r>
              <a:rPr lang="en-US" dirty="0" smtClean="0">
                <a:solidFill>
                  <a:schemeClr val="tx2">
                    <a:lumMod val="50000"/>
                  </a:schemeClr>
                </a:solidFill>
              </a:rPr>
              <a:t>ONLY </a:t>
            </a:r>
            <a:r>
              <a:rPr lang="en-US" u="sng" dirty="0" smtClean="0">
                <a:solidFill>
                  <a:schemeClr val="tx2">
                    <a:lumMod val="50000"/>
                  </a:schemeClr>
                </a:solidFill>
              </a:rPr>
              <a:t>FAINTED</a:t>
            </a:r>
            <a:r>
              <a:rPr lang="en-US" dirty="0" smtClean="0">
                <a:solidFill>
                  <a:schemeClr val="tx2">
                    <a:lumMod val="50000"/>
                  </a:schemeClr>
                </a:solidFill>
              </a:rPr>
              <a:t> VS. THE FACTS</a:t>
            </a:r>
            <a:br>
              <a:rPr lang="en-US" dirty="0" smtClean="0">
                <a:solidFill>
                  <a:schemeClr val="tx2">
                    <a:lumMod val="50000"/>
                  </a:schemeClr>
                </a:solidFill>
              </a:rPr>
            </a:br>
            <a:r>
              <a:rPr lang="en-US" sz="2800" dirty="0" smtClean="0">
                <a:latin typeface="Constantia" pitchFamily="18" charset="0"/>
              </a:rPr>
              <a:t>(</a:t>
            </a:r>
            <a:r>
              <a:rPr lang="en-US" sz="2800" dirty="0" smtClean="0">
                <a:solidFill>
                  <a:srgbClr val="66FF66"/>
                </a:solidFill>
                <a:latin typeface="Constantia" pitchFamily="18" charset="0"/>
              </a:rPr>
              <a:t>Green </a:t>
            </a:r>
            <a:r>
              <a:rPr lang="en-US" sz="2800" dirty="0" smtClean="0">
                <a:latin typeface="Constantia" pitchFamily="18" charset="0"/>
              </a:rPr>
              <a:t>means </a:t>
            </a:r>
            <a:r>
              <a:rPr lang="en-US" sz="2800" dirty="0" smtClean="0">
                <a:latin typeface="Constantia" pitchFamily="18" charset="0"/>
              </a:rPr>
              <a:t>theory cannot explain the fact,</a:t>
            </a:r>
            <a:br>
              <a:rPr lang="en-US" sz="2800" dirty="0" smtClean="0">
                <a:latin typeface="Constantia" pitchFamily="18" charset="0"/>
              </a:rPr>
            </a:br>
            <a:r>
              <a:rPr lang="en-US" sz="2800" dirty="0" smtClean="0">
                <a:latin typeface="Constantia" pitchFamily="18" charset="0"/>
              </a:rPr>
              <a:t> even theoretically; </a:t>
            </a:r>
            <a:r>
              <a:rPr lang="en-US" sz="2800" dirty="0" smtClean="0">
                <a:solidFill>
                  <a:srgbClr val="FFC000"/>
                </a:solidFill>
                <a:latin typeface="Constantia" pitchFamily="18" charset="0"/>
              </a:rPr>
              <a:t>orange </a:t>
            </a:r>
            <a:r>
              <a:rPr lang="en-US" sz="2800" dirty="0" smtClean="0">
                <a:latin typeface="Constantia" pitchFamily="18" charset="0"/>
              </a:rPr>
              <a:t>means “not likely”)</a:t>
            </a:r>
            <a:br>
              <a:rPr lang="en-US" sz="2800" dirty="0" smtClean="0">
                <a:latin typeface="Constantia" pitchFamily="18" charset="0"/>
              </a:rPr>
            </a:br>
            <a:endParaRPr lang="en-US" sz="2800" dirty="0">
              <a:latin typeface="Constantia"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1447800"/>
            <a:ext cx="8070056" cy="4848664"/>
          </a:xfrm>
        </p:spPr>
        <p:txBody>
          <a:bodyPr>
            <a:normAutofit/>
          </a:bodyPr>
          <a:lstStyle/>
          <a:p>
            <a:r>
              <a:rPr lang="en-US" dirty="0" smtClean="0">
                <a:latin typeface="Constantia" pitchFamily="18" charset="0"/>
              </a:rPr>
              <a:t>The theory that Christ’s resurrection was only a fictitious legend later created by the early Church was shown to be unacceptable for the reasons discussed earlier in the treatise on the evidence of the early date of the resurrection stories, in front of eyewitnesses, which occurred before any legend could occur!</a:t>
            </a:r>
          </a:p>
          <a:p>
            <a:endParaRPr lang="en-US" dirty="0" smtClean="0">
              <a:latin typeface="Constantia" pitchFamily="18" charset="0"/>
            </a:endParaRPr>
          </a:p>
          <a:p>
            <a:r>
              <a:rPr lang="en-US" dirty="0" smtClean="0">
                <a:latin typeface="Constantia" pitchFamily="18" charset="0"/>
              </a:rPr>
              <a:t>The next page further exemplifies:</a:t>
            </a:r>
            <a:endParaRPr lang="en-US" dirty="0">
              <a:latin typeface="Constantia" pitchFamily="18" charset="0"/>
            </a:endParaRPr>
          </a:p>
        </p:txBody>
      </p:sp>
      <p:sp>
        <p:nvSpPr>
          <p:cNvPr id="2" name="Title 1"/>
          <p:cNvSpPr>
            <a:spLocks noGrp="1"/>
          </p:cNvSpPr>
          <p:nvPr>
            <p:ph type="title"/>
          </p:nvPr>
        </p:nvSpPr>
        <p:spPr>
          <a:xfrm>
            <a:off x="457200" y="512064"/>
            <a:ext cx="8229600" cy="935736"/>
          </a:xfrm>
        </p:spPr>
        <p:txBody>
          <a:bodyPr/>
          <a:lstStyle/>
          <a:p>
            <a:pPr algn="ctr"/>
            <a:r>
              <a:rPr lang="en-US" dirty="0" smtClean="0">
                <a:solidFill>
                  <a:schemeClr val="tx2">
                    <a:lumMod val="50000"/>
                  </a:schemeClr>
                </a:solidFill>
              </a:rPr>
              <a:t>THEORY:  ONLY LEGEND?</a:t>
            </a:r>
            <a:endParaRPr lang="en-US" dirty="0">
              <a:solidFill>
                <a:schemeClr val="tx2">
                  <a:lumMod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6814</TotalTime>
  <Words>11088</Words>
  <Application>Microsoft Office PowerPoint</Application>
  <PresentationFormat>On-screen Show (4:3)</PresentationFormat>
  <Paragraphs>1095</Paragraphs>
  <Slides>197</Slides>
  <Notes>5</Notes>
  <HiddenSlides>0</HiddenSlides>
  <MMClips>0</MMClips>
  <ScaleCrop>false</ScaleCrop>
  <HeadingPairs>
    <vt:vector size="4" baseType="variant">
      <vt:variant>
        <vt:lpstr>Theme</vt:lpstr>
      </vt:variant>
      <vt:variant>
        <vt:i4>5</vt:i4>
      </vt:variant>
      <vt:variant>
        <vt:lpstr>Slide Titles</vt:lpstr>
      </vt:variant>
      <vt:variant>
        <vt:i4>197</vt:i4>
      </vt:variant>
    </vt:vector>
  </HeadingPairs>
  <TitlesOfParts>
    <vt:vector size="202" baseType="lpstr">
      <vt:lpstr>Concourse</vt:lpstr>
      <vt:lpstr>Apex</vt:lpstr>
      <vt:lpstr>Paper</vt:lpstr>
      <vt:lpstr>Metro</vt:lpstr>
      <vt:lpstr>Office Theme</vt:lpstr>
      <vt:lpstr>THERE IS ONE EVENT  IN ALL OF HISTORY, IF TRUE,  REVOLUTIONIZES  ALL OF HISTORY… and YOUR LIFE</vt:lpstr>
      <vt:lpstr>PowerPoint Presentation</vt:lpstr>
      <vt:lpstr>WHY???</vt:lpstr>
      <vt:lpstr>PowerPoint Presentation</vt:lpstr>
      <vt:lpstr>TYPES OF EVIDENCE </vt:lpstr>
      <vt:lpstr>TYPES OF EVIDENCE</vt:lpstr>
      <vt:lpstr>TYPES OF EVIDENCE</vt:lpstr>
      <vt:lpstr>TYPES OF EVIDENCE</vt:lpstr>
      <vt:lpstr>PowerPoint Presentation</vt:lpstr>
      <vt:lpstr>LEGAL/HISTORICAL EVIDENCE</vt:lpstr>
      <vt:lpstr>LEGAL/HISTORICAL EVIDENCE</vt:lpstr>
      <vt:lpstr>MANUSCRIPT EVIDENCE</vt:lpstr>
      <vt:lpstr>MANUSCRIPT EVIDENCE</vt:lpstr>
      <vt:lpstr>MANUSCRIPT EVIDENCE</vt:lpstr>
      <vt:lpstr>MANUSCRIPT EVIDENCE</vt:lpstr>
      <vt:lpstr>MANUSCRIPT  EVIDENCE</vt:lpstr>
      <vt:lpstr>PowerPoint Presentation</vt:lpstr>
      <vt:lpstr>PowerPoint Presentation</vt:lpstr>
      <vt:lpstr>   NEW TESTAMENT RELIABILITY </vt:lpstr>
      <vt:lpstr>NEW TESTAMENT RELIABILITY </vt:lpstr>
      <vt:lpstr>NEW TESTAMENT RELIABILITY </vt:lpstr>
      <vt:lpstr>NEW TESTAMENT RELIABILITY </vt:lpstr>
      <vt:lpstr>NEW TESTAMENT RELIABILITY </vt:lpstr>
      <vt:lpstr>NEW TESTAMENT RELIABILITY </vt:lpstr>
      <vt:lpstr> NEW TESTAMENT RELIABILITY </vt:lpstr>
      <vt:lpstr>PowerPoint Presentation</vt:lpstr>
      <vt:lpstr> NEW TESTAMENT RELIABILITY </vt:lpstr>
      <vt:lpstr> NEW TESTAMENT RELIABILITY </vt:lpstr>
      <vt:lpstr> NEW TESTAMENT RELIABILITY </vt:lpstr>
      <vt:lpstr> NEW TESTAMENT RELIABILITY </vt:lpstr>
      <vt:lpstr> NEW TESTAMENT RELIABILITY </vt:lpstr>
      <vt:lpstr> NEW TESTAMENT RELIABILITY </vt:lpstr>
      <vt:lpstr> NEW TESTAMENT RELIABILITY </vt:lpstr>
      <vt:lpstr> NEW TESTAMENT RELIABILITY </vt:lpstr>
      <vt:lpstr> NEW TESTAMENT RELIABILITY </vt:lpstr>
      <vt:lpstr> NEW TESTAMENT RELIABILITY </vt:lpstr>
      <vt:lpstr> NEW TESTAMENT RELIABILITY </vt:lpstr>
      <vt:lpstr> NEW TESTAMENT RELIABILITY </vt:lpstr>
      <vt:lpstr> NEW TESTAMENT RELIABILITY </vt:lpstr>
      <vt:lpstr> NEW TESTAMENT RELIABILITY </vt:lpstr>
      <vt:lpstr> NEW TESTAMENT RELIABILITY </vt:lpstr>
      <vt:lpstr> NEW TESTAMENT RELIABILITY </vt:lpstr>
      <vt:lpstr> NEW TESTAMENT RELIABILITY </vt:lpstr>
      <vt:lpstr>NEW TESTAMENT RELIABILITY </vt:lpstr>
      <vt:lpstr>NEW TESTAMENT RELIABILITY </vt:lpstr>
      <vt:lpstr>NEW TESTAMENT RELIABILITY </vt:lpstr>
      <vt:lpstr> NEW TESTAMENT RELIABILITY </vt:lpstr>
      <vt:lpstr> NEW TESTAMENT RELIABILITY </vt:lpstr>
      <vt:lpstr>NEW TESTAMENT RELIABILITY</vt:lpstr>
      <vt:lpstr>PowerPoint Presentation</vt:lpstr>
      <vt:lpstr>PowerPoint Presentation</vt:lpstr>
      <vt:lpstr>NEW TESTAMENT RELIABILITY</vt:lpstr>
      <vt:lpstr>NEW TESTAMENT RELIABILITY</vt:lpstr>
      <vt:lpstr>CONCERNING NT MANUSCRIPTS</vt:lpstr>
      <vt:lpstr>CONCERNING NT MANUSCRIPTS</vt:lpstr>
      <vt:lpstr>CONCERNING NT MANUSCRIPTS</vt:lpstr>
      <vt:lpstr>NT RELIABILITY SUMMARY</vt:lpstr>
      <vt:lpstr>PowerPoint Presentation</vt:lpstr>
      <vt:lpstr>PowerPoint Presentation</vt:lpstr>
      <vt:lpstr>EXISTENCE &amp; DEATH OF JESUS</vt:lpstr>
      <vt:lpstr>EXISTENCE &amp; DEATH OF JESUS</vt:lpstr>
      <vt:lpstr>PowerPoint Presentation</vt:lpstr>
      <vt:lpstr>PowerPoint Presentation</vt:lpstr>
      <vt:lpstr>PowerPoint Presentation</vt:lpstr>
      <vt:lpstr>            EXISTENCE &amp; DEATH OF JESUS</vt:lpstr>
      <vt:lpstr>PowerPoint Presentation</vt:lpstr>
      <vt:lpstr>DEATH OF JESUS BY CRUCIFIXION</vt:lpstr>
      <vt:lpstr>DEATH OF JESUS BY CRUCIFIXION</vt:lpstr>
      <vt:lpstr>DEATH OF JESUS BY CRUCIFIXION</vt:lpstr>
      <vt:lpstr>DEATH OF JESUS BY CRUCIFIXION</vt:lpstr>
      <vt:lpstr>DEATH OF JESUS BY CRUCIFIXION</vt:lpstr>
      <vt:lpstr>     </vt:lpstr>
      <vt:lpstr>DEATH OF JESUS BY CRUCIFIXION</vt:lpstr>
      <vt:lpstr>DEATH OF JESUS BY CRUCIFIXION</vt:lpstr>
      <vt:lpstr>PowerPoint Presentation</vt:lpstr>
      <vt:lpstr>PowerPoint Presentation</vt:lpstr>
      <vt:lpstr>ESTABLISHED FACTS SO FAR</vt:lpstr>
      <vt:lpstr>EVEN THE CRITICS AGREE</vt:lpstr>
      <vt:lpstr>CHRIST’S EMPTY TOMB</vt:lpstr>
      <vt:lpstr>CHRIST’S EMPTY TOMB</vt:lpstr>
      <vt:lpstr>THE EMPTY TOMB</vt:lpstr>
      <vt:lpstr>THE EMPTY TOMB</vt:lpstr>
      <vt:lpstr>THE EMPTY TOMB</vt:lpstr>
      <vt:lpstr>THE EMPTY TOMB</vt:lpstr>
      <vt:lpstr>THE EMPTY TOMB</vt:lpstr>
      <vt:lpstr>THE EMPTY TOMB</vt:lpstr>
      <vt:lpstr>THE EMPTY TOMB </vt:lpstr>
      <vt:lpstr>ESTABLISHED FACTS</vt:lpstr>
      <vt:lpstr>ESTABLISHED FACTS</vt:lpstr>
      <vt:lpstr>MORE EVIDENCE!</vt:lpstr>
      <vt:lpstr>MORE EVIDENCE!</vt:lpstr>
      <vt:lpstr>      EVIDENCE AGREED UPON BY CRITICS &amp; SUPPORTERS OF RESURRECTION</vt:lpstr>
      <vt:lpstr>EVIDENCE AGREED UPON BY CRITICS &amp; SUPPORTERS OF RESURRECTION</vt:lpstr>
      <vt:lpstr>ADDITIONAL EVIDENCE</vt:lpstr>
      <vt:lpstr>ALTERNATE THEORIES</vt:lpstr>
      <vt:lpstr>PowerPoint Presentation</vt:lpstr>
      <vt:lpstr>THEORY:  JESUS ONLY FAINTED</vt:lpstr>
      <vt:lpstr> ONLY FAINTED VS. THE FACTS (Green means theory cannot explain the fact,  even theoretically; orange means “not likely”) </vt:lpstr>
      <vt:lpstr>THEORY:  ONLY LEGEND?</vt:lpstr>
      <vt:lpstr>LEGEND VS. THE FACTS (Green means theory cannot explain the fact) </vt:lpstr>
      <vt:lpstr>THEORY:  DISCIPLES STOLE BODY</vt:lpstr>
      <vt:lpstr>THEORY:  DISCIPLES STOLE BODY</vt:lpstr>
      <vt:lpstr>THEORY:  DISCIPLES STOLE BODY</vt:lpstr>
      <vt:lpstr>THEORY:  DISCIPLES STOLE BODY</vt:lpstr>
      <vt:lpstr>THEORY:  DISCIPLES STOLE BODY</vt:lpstr>
      <vt:lpstr>THEORY:  DISCIPLES STOLE BODY</vt:lpstr>
      <vt:lpstr>THEORY:  DISCIPLES STOLE BODY</vt:lpstr>
      <vt:lpstr>THEORY:  DISCIPLES STOLE BODY</vt:lpstr>
      <vt:lpstr>THEORY:  DISCIPLES STOLE BODY</vt:lpstr>
      <vt:lpstr>THEORY: DISCIPLES STOLE BODY</vt:lpstr>
      <vt:lpstr>THEORY:  DISCIPLES STOLE BODY</vt:lpstr>
      <vt:lpstr>THEORY:  DISCIPLES STOLE BODY</vt:lpstr>
      <vt:lpstr>THEORY:  DISCIPLES STOLE BODY</vt:lpstr>
      <vt:lpstr>THEORY:  DISCIPLES STOLE BODY</vt:lpstr>
      <vt:lpstr>STOLEN BODY VS. THE FACTS (Green means theory cannot explain the fact) </vt:lpstr>
      <vt:lpstr>STOLEN BODY VS. THE FACTS</vt:lpstr>
      <vt:lpstr>THEORY:  WRONG TOMB?</vt:lpstr>
      <vt:lpstr>THEORY:  WRONG TOMB</vt:lpstr>
      <vt:lpstr> WRONG TOMB VS. THE FACTS (Green means theory cannot explain the fact) </vt:lpstr>
      <vt:lpstr>THEORY:  HALLUCINATIONS</vt:lpstr>
      <vt:lpstr>THEORY:  HALLUCINATIONS</vt:lpstr>
      <vt:lpstr>THEORY:  HALLUCINATIONS</vt:lpstr>
      <vt:lpstr>THEORY:  HALLUCINATIONS</vt:lpstr>
      <vt:lpstr>THEORY:  HALLUCINATIONS?</vt:lpstr>
      <vt:lpstr>HALLUNICATIONS VS. THE FACTS (Green means theory cannot explain the fact) </vt:lpstr>
      <vt:lpstr>THEORY:  USED A TWIN</vt:lpstr>
      <vt:lpstr>THEORY:  USED A TWIN</vt:lpstr>
      <vt:lpstr>THEORY:  USED A TWIN</vt:lpstr>
      <vt:lpstr>USED A TWIN VS. THE FACTS (Green means theory cannot explain the fact, orange means it is not likely) </vt:lpstr>
      <vt:lpstr>THEORY:  RAISED A SPIRIT</vt:lpstr>
      <vt:lpstr>THEORY:  RAISED A SPIRIT</vt:lpstr>
      <vt:lpstr>THEORY:  RAISED A SPIRIT</vt:lpstr>
      <vt:lpstr>THEORY:  RAISED A SPIRIT</vt:lpstr>
      <vt:lpstr>THEORY:  RAISED A SPIRIT</vt:lpstr>
      <vt:lpstr>RAISED A SPIRIT VS. THE FACTS (red means theory cannot explain the fact)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THERE IS ONE EVENT  IN ALL OF HISTORY IF TRUE  REVOLUTIONIZES  ALL OF HISTORY</dc:title>
  <dc:creator>Max Power</dc:creator>
  <cp:lastModifiedBy>Richard Deem</cp:lastModifiedBy>
  <cp:revision>135</cp:revision>
  <dcterms:created xsi:type="dcterms:W3CDTF">2007-12-16T04:13:21Z</dcterms:created>
  <dcterms:modified xsi:type="dcterms:W3CDTF">2011-07-18T04:38:22Z</dcterms:modified>
</cp:coreProperties>
</file>